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0" r:id="rId3"/>
    <p:sldId id="257" r:id="rId4"/>
    <p:sldId id="271" r:id="rId5"/>
    <p:sldId id="258" r:id="rId6"/>
    <p:sldId id="259" r:id="rId7"/>
    <p:sldId id="267" r:id="rId8"/>
    <p:sldId id="268" r:id="rId9"/>
    <p:sldId id="261" r:id="rId10"/>
    <p:sldId id="264" r:id="rId11"/>
    <p:sldId id="269" r:id="rId12"/>
    <p:sldId id="265" r:id="rId13"/>
    <p:sldId id="266" r:id="rId14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00"/>
    <p:restoredTop sz="94628"/>
  </p:normalViewPr>
  <p:slideViewPr>
    <p:cSldViewPr snapToGrid="0" snapToObjects="1">
      <p:cViewPr varScale="1">
        <p:scale>
          <a:sx n="83" d="100"/>
          <a:sy n="83" d="100"/>
        </p:scale>
        <p:origin x="216" y="8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C33EAB-5849-824A-AE57-9141D2915C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58284FCD-363C-7947-A5EA-DC841F812E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2DE6419-E2AC-F94F-92DA-4020B5FF1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42CA8-8C00-694A-8D84-DD9BB1F74BAB}" type="datetimeFigureOut">
              <a:rPr lang="fr-FR" smtClean="0"/>
              <a:t>23/03/2021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A5705B1-BAA5-0448-A6E2-A412DD564D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6E7A1CF-A0AE-C34A-A104-86CE66CC1E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FF87A-6EFC-5F49-B0FE-8362B79414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246938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C4A33DE-5D2C-AE48-BEE4-F3A7A1FF6B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35C4C669-1C18-4040-A925-B4E0A5E7BE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A3DE2E5-F16A-484E-93E6-32746BB29C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42CA8-8C00-694A-8D84-DD9BB1F74BAB}" type="datetimeFigureOut">
              <a:rPr lang="fr-FR" smtClean="0"/>
              <a:t>23/03/2021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7589DD4-31BD-C740-8965-422D92F263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15A9423-8142-194B-A479-4810EBD9F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FF87A-6EFC-5F49-B0FE-8362B79414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433956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1B05EFCA-2898-4945-B1DD-A5EBC4A5FE8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637AA4E7-2152-014E-A7D4-00499169D8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770BFD73-7B1D-F343-84F8-D26308F46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42CA8-8C00-694A-8D84-DD9BB1F74BAB}" type="datetimeFigureOut">
              <a:rPr lang="fr-FR" smtClean="0"/>
              <a:t>23/03/2021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4974F08D-9FFA-4E48-BD34-BB9F868B7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0973112-ACC5-C44C-A61E-ED5CC8E787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FF87A-6EFC-5F49-B0FE-8362B79414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08029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C49D525-B5C9-3E42-B943-D8EE2D43C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AA0B6C4-8168-E44D-B9DE-E2DBFD5EFB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01E398C-59DE-724E-BAC2-56CA8CD9B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42CA8-8C00-694A-8D84-DD9BB1F74BAB}" type="datetimeFigureOut">
              <a:rPr lang="fr-FR" smtClean="0"/>
              <a:t>23/03/2021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C69933D-977F-9D42-8685-29F8FA4F3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4F23C27-24DE-454C-9227-107072F494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FF87A-6EFC-5F49-B0FE-8362B79414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49797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D641E7C-8C15-7649-B7EF-392815AB48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1B49957-4D10-D14F-B8F1-FACD81E8A4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A61F152-A8C2-344F-A49E-A5923F0FC4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42CA8-8C00-694A-8D84-DD9BB1F74BAB}" type="datetimeFigureOut">
              <a:rPr lang="fr-FR" smtClean="0"/>
              <a:t>23/03/2021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C98B6F6-E89E-4040-918A-97BDDA285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36B0AFBA-BAE6-374E-BE86-3CEDF007F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FF87A-6EFC-5F49-B0FE-8362B79414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075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DDC7D2-4F74-1D4A-8C8B-793637012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F2C2177-936E-DE43-AE38-6829B02097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729B2B55-44B1-F14C-881C-DA8FA656C6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DCD9D4A-F05B-DE46-B280-336B427357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42CA8-8C00-694A-8D84-DD9BB1F74BAB}" type="datetimeFigureOut">
              <a:rPr lang="fr-FR" smtClean="0"/>
              <a:t>23/03/2021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F883EF79-2960-FD48-B64A-920869651F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AAFD9368-F3C2-E849-ACD2-F5E17BF73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FF87A-6EFC-5F49-B0FE-8362B79414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82551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9B1B04-68FB-8D4A-B8FE-A266AD24BA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28095A-A178-B741-9196-6B028C8F20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CCC5E0-9E18-0A43-B90D-9A4BDD6C00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F5A7B78D-C4AB-D444-BF63-68AE00FD9E0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70CF2E56-554E-2944-A4F2-EDEC98BBD5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A88EE866-F66B-B548-AFD2-45635F3ABD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42CA8-8C00-694A-8D84-DD9BB1F74BAB}" type="datetimeFigureOut">
              <a:rPr lang="fr-FR" smtClean="0"/>
              <a:t>23/03/2021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33134FA8-4F92-E741-BC9D-7660E35BB6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3F98C616-DD03-B94E-A2E1-6A40AFF2EE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FF87A-6EFC-5F49-B0FE-8362B79414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64260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4706081-1C71-3648-AB53-88A8983A15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44750F58-2D08-3848-BBEA-D320FE5403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42CA8-8C00-694A-8D84-DD9BB1F74BAB}" type="datetimeFigureOut">
              <a:rPr lang="fr-FR" smtClean="0"/>
              <a:t>23/03/2021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2215082B-9E75-304D-A25E-9BC659A0AF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960CDAB2-FB40-6F4F-83DA-E63D8C233D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FF87A-6EFC-5F49-B0FE-8362B79414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0375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42CBF9B6-0AA0-D74E-B1FF-EFD4C46260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42CA8-8C00-694A-8D84-DD9BB1F74BAB}" type="datetimeFigureOut">
              <a:rPr lang="fr-FR" smtClean="0"/>
              <a:t>23/03/2021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8AFDC35-6200-0840-8C4F-D4987D4904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5DEBBE3-7C31-7642-AE29-E5353BE9FB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FF87A-6EFC-5F49-B0FE-8362B79414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42801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BB708F9-5CEB-1B48-8658-51DB246740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2DA5F91-1B65-E44D-8CAC-63793F9189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A6E8BCB8-70ED-144F-91F5-3FA80A81EB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98BFF5D-EEE4-0C42-AD46-8BAFC2DD9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42CA8-8C00-694A-8D84-DD9BB1F74BAB}" type="datetimeFigureOut">
              <a:rPr lang="fr-FR" smtClean="0"/>
              <a:t>23/03/2021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C731D3B-B4F3-2048-B893-539522DB58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0004CAD4-263B-7946-A5EC-43380F40C1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FF87A-6EFC-5F49-B0FE-8362B79414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702092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3DB0B26-6D27-4046-A7DA-808B044078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7871EAE-399F-844E-84D6-8EEAE9BAFAF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8BD478B-4AEB-1D42-AC81-45B6C10175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8DC8F77-B6D7-ED47-B8C7-819DE3286C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A42CA8-8C00-694A-8D84-DD9BB1F74BAB}" type="datetimeFigureOut">
              <a:rPr lang="fr-FR" smtClean="0"/>
              <a:t>23/03/2021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53EE6F15-1672-AB4B-97AE-4C3218A322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ED6C793-3F64-B349-B36E-C59743850B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FF87A-6EFC-5F49-B0FE-8362B79414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13285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4871A867-6075-CC4B-812B-499A93560D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8CB9C46-3FC8-DF4C-B0B1-D2D3AF5D71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0420D19-B08E-A74F-9C20-1E8DCE16F8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A42CA8-8C00-694A-8D84-DD9BB1F74BAB}" type="datetimeFigureOut">
              <a:rPr lang="fr-FR" smtClean="0"/>
              <a:t>23/03/2021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E4D0B70-07F0-A94C-8FEE-C964AB89DA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663A735-50C3-E147-A980-27EDC0D36B2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AFF87A-6EFC-5F49-B0FE-8362B79414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8336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tiff"/><Relationship Id="rId2" Type="http://schemas.openxmlformats.org/officeDocument/2006/relationships/image" Target="../media/image7.tif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tif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tif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redirect?v=4iNaqwoKqeY&amp;event=video_description&amp;html_redirect=1&amp;q=https%3A%2F%2Fwww.dfae.admin.ch%2Fdam%2Fdea%2Ffr%2Fdocuments%2Fabkommen%2FAcccord-inst-Projet-de-texte_fr.pdf&amp;redir_token=ylUfA13diOC9oLkQtrFW5DAw2-R8MTU4NzQ2MjIzNUAxNTg3Mzc1ODM1%20https://youtu.be/4iNaqwoKqeY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tif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1FF6EC5-97C6-3547-9A2B-A0B04291C5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4341" y="477786"/>
            <a:ext cx="10183318" cy="2385336"/>
          </a:xfrm>
        </p:spPr>
        <p:txBody>
          <a:bodyPr>
            <a:normAutofit/>
          </a:bodyPr>
          <a:lstStyle/>
          <a:p>
            <a:r>
              <a:rPr lang="fr-FR" b="1" dirty="0">
                <a:latin typeface="+mn-lt"/>
              </a:rPr>
              <a:t>LA SUISSE entre dans l’UE ?</a:t>
            </a:r>
            <a:br>
              <a:rPr lang="fr-FR" b="1" dirty="0">
                <a:latin typeface="+mn-lt"/>
              </a:rPr>
            </a:br>
            <a:endParaRPr lang="fr-FR" sz="4900" dirty="0">
              <a:latin typeface="+mn-lt"/>
            </a:endParaRP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79776BF2-6321-FA46-ADEC-239DEA8FDE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5219683"/>
            <a:ext cx="9144000" cy="1655762"/>
          </a:xfrm>
        </p:spPr>
        <p:txBody>
          <a:bodyPr/>
          <a:lstStyle/>
          <a:p>
            <a:r>
              <a:rPr lang="fr-FR" sz="4000" dirty="0"/>
              <a:t>(L’accord cadre institutionnel)</a:t>
            </a:r>
          </a:p>
          <a:p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5E2B599-6355-5244-B01F-3FBEA9818A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2564" y="2344797"/>
            <a:ext cx="4247213" cy="2783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5532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B3CE58-3D3F-BF47-8468-FD21F57CE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913126"/>
          </a:xfrm>
        </p:spPr>
        <p:txBody>
          <a:bodyPr>
            <a:normAutofit/>
          </a:bodyPr>
          <a:lstStyle/>
          <a:p>
            <a:pPr algn="ctr"/>
            <a:r>
              <a:rPr lang="fr-FR" dirty="0">
                <a:latin typeface="+mn-lt"/>
              </a:rPr>
              <a:t>Subventions</a:t>
            </a:r>
            <a:br>
              <a:rPr lang="fr-FR" dirty="0">
                <a:latin typeface="+mn-lt"/>
              </a:rPr>
            </a:br>
            <a:r>
              <a:rPr lang="fr-FR" dirty="0">
                <a:latin typeface="+mn-lt"/>
              </a:rPr>
              <a:t>avec  </a:t>
            </a:r>
            <a:br>
              <a:rPr lang="fr-FR" dirty="0">
                <a:latin typeface="+mn-lt"/>
              </a:rPr>
            </a:br>
            <a:r>
              <a:rPr lang="fr-FR" dirty="0">
                <a:latin typeface="+mn-lt"/>
              </a:rPr>
              <a:t>« Concurrence libre et non faussée »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759C11-D085-D44E-8D98-C43DF5DDB4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2E32B478-7C28-D943-B54D-13A2DFC268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585187"/>
            <a:ext cx="12092387" cy="2759212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939B3FC6-6520-D844-B610-AB75EEFB6F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7526" y="2633845"/>
            <a:ext cx="2619769" cy="6389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2029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B3CE58-3D3F-BF47-8468-FD21F57CE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>
                <a:latin typeface="+mn-lt"/>
              </a:rPr>
              <a:t>Tribunal arbitral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759C11-D085-D44E-8D98-C43DF5DDB4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F8025BC3-C9AB-4647-8F74-C1832F075F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6930" y="1690688"/>
            <a:ext cx="8418138" cy="1025560"/>
          </a:xfrm>
          <a:prstGeom prst="rect">
            <a:avLst/>
          </a:prstGeom>
        </p:spPr>
      </p:pic>
      <p:pic>
        <p:nvPicPr>
          <p:cNvPr id="7" name="Espace réservé du contenu 5">
            <a:extLst>
              <a:ext uri="{FF2B5EF4-FFF2-40B4-BE49-F238E27FC236}">
                <a16:creationId xmlns:a16="http://schemas.microsoft.com/office/drawing/2014/main" id="{B9ED194C-B43A-784F-B482-E02BF27919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2641" y="3016251"/>
            <a:ext cx="10966717" cy="2030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1993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B3CE58-3D3F-BF47-8468-FD21F57CEC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661542" cy="2114604"/>
          </a:xfrm>
        </p:spPr>
        <p:txBody>
          <a:bodyPr>
            <a:normAutofit/>
          </a:bodyPr>
          <a:lstStyle/>
          <a:p>
            <a:pPr algn="ctr"/>
            <a:r>
              <a:rPr lang="fr-FR" dirty="0">
                <a:latin typeface="+mn-lt"/>
              </a:rPr>
              <a:t>« Compensation » </a:t>
            </a:r>
            <a:br>
              <a:rPr lang="fr-FR" dirty="0">
                <a:latin typeface="+mn-lt"/>
              </a:rPr>
            </a:br>
            <a:r>
              <a:rPr lang="fr-FR" sz="4000" dirty="0">
                <a:latin typeface="+mn-lt"/>
              </a:rPr>
              <a:t>en cas de différend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9F7E561-41BD-FE4F-BF94-05F62EA226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373" y="2479729"/>
            <a:ext cx="11391254" cy="29074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0648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B3CE58-3D3F-BF47-8468-FD21F57CE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>
                <a:latin typeface="+mn-lt"/>
              </a:rPr>
              <a:t>La Suisse doit adapter sa Constitution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E3B513C-4019-7A44-B082-561134638E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308" y="4568525"/>
            <a:ext cx="11311064" cy="192435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734FBE40-3C6F-B64E-8205-6FEA4B22303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308" y="2131895"/>
            <a:ext cx="11311064" cy="2106397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62409552-95F0-C448-84D4-F88D3DE49B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09763" y="1498604"/>
            <a:ext cx="2078495" cy="633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26980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A44888-C181-6B44-B2BD-B745DDA10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>
                <a:latin typeface="+mn-lt"/>
              </a:rPr>
              <a:t>Les principes de l’accord cadre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F4A6FA5-4064-EB49-BCBA-AE2C176120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0951" y="2272789"/>
            <a:ext cx="9889856" cy="186525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CH" sz="3600" dirty="0"/>
              <a:t>L'accord-cadre institutionnel est une formule douce pour parler de l'entrée (en douce) de la Suisse </a:t>
            </a:r>
          </a:p>
          <a:p>
            <a:pPr marL="0" indent="0">
              <a:buNone/>
            </a:pPr>
            <a:r>
              <a:rPr lang="fr-CH" sz="3600" dirty="0"/>
              <a:t>DANS L'UNION EUROPÉENNE. </a:t>
            </a:r>
          </a:p>
          <a:p>
            <a:pPr marL="0" indent="0">
              <a:buNone/>
            </a:pPr>
            <a:endParaRPr lang="fr-CH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05013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A44888-C181-6B44-B2BD-B745DDA10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>
                <a:latin typeface="+mn-lt"/>
              </a:rPr>
              <a:t>Les principes de l’accord cadre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F4A6FA5-4064-EB49-BCBA-AE2C176120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141053"/>
            <a:ext cx="9917624" cy="2575894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fr-CH" sz="4000" dirty="0"/>
              <a:t>Depuis le 18 décembre 2013, le Conseil Fédéral suisse </a:t>
            </a:r>
          </a:p>
          <a:p>
            <a:pPr marL="0" indent="0">
              <a:buNone/>
            </a:pPr>
            <a:r>
              <a:rPr lang="fr-CH" sz="4000" dirty="0"/>
              <a:t>négocie avec la Commission européenne </a:t>
            </a:r>
          </a:p>
          <a:p>
            <a:pPr marL="0" indent="0">
              <a:buNone/>
            </a:pPr>
            <a:r>
              <a:rPr lang="fr-CH" sz="4000" dirty="0"/>
              <a:t>(pouvoir non élu et pourtant décisionnaire de l'Union européenne) </a:t>
            </a:r>
          </a:p>
          <a:p>
            <a:pPr marL="0" indent="0">
              <a:buNone/>
            </a:pPr>
            <a:r>
              <a:rPr lang="fr-CH" sz="4000" dirty="0"/>
              <a:t>cet Accord-cadre institutionnel.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79757306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CA44888-C181-6B44-B2BD-B745DDA102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>
                <a:latin typeface="+mn-lt"/>
              </a:rPr>
              <a:t>Les principes de l’Accord cadre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F4A6FA5-4064-EB49-BCBA-AE2C176120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739034" cy="451318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CH" dirty="0"/>
              <a:t>… Afin d'imposer à la Suisse les mêmes contraintes en termes de :</a:t>
            </a:r>
          </a:p>
          <a:p>
            <a:pPr marL="0" indent="0">
              <a:buNone/>
            </a:pPr>
            <a:endParaRPr lang="fr-CH" dirty="0"/>
          </a:p>
          <a:p>
            <a:r>
              <a:rPr lang="fr-CH" b="1" dirty="0"/>
              <a:t>Conditions salariales, assurances sociales </a:t>
            </a:r>
            <a:r>
              <a:rPr lang="fr-CH" dirty="0"/>
              <a:t>(chômage, assurance accident, perte de gain, </a:t>
            </a:r>
            <a:r>
              <a:rPr lang="fr-CH" dirty="0" err="1"/>
              <a:t>etc</a:t>
            </a:r>
            <a:r>
              <a:rPr lang="fr-CH" dirty="0"/>
              <a:t>), </a:t>
            </a:r>
            <a:r>
              <a:rPr lang="fr-CH" b="1" dirty="0"/>
              <a:t>TVA</a:t>
            </a:r>
          </a:p>
          <a:p>
            <a:r>
              <a:rPr lang="fr-CH" b="1" dirty="0"/>
              <a:t>"concurrence libre et non faussée"</a:t>
            </a:r>
          </a:p>
          <a:p>
            <a:r>
              <a:rPr lang="fr-CH" b="1" dirty="0"/>
              <a:t>privatisation des Services publics</a:t>
            </a:r>
          </a:p>
          <a:p>
            <a:r>
              <a:rPr lang="fr-CH" b="1" dirty="0"/>
              <a:t>perte de souveraineté, de démocratie</a:t>
            </a:r>
          </a:p>
          <a:p>
            <a:r>
              <a:rPr lang="fr-CH" b="1" dirty="0"/>
              <a:t>…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350851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CA599C-4E77-6540-AD2B-50830BDFE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>
                <a:latin typeface="+mn-lt"/>
              </a:rPr>
              <a:t>Les points principaux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578D139-AD11-F64D-B6FC-26388DCCAC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17356"/>
            <a:ext cx="10515600" cy="485960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fr-CH" dirty="0"/>
              <a:t>1️⃣ </a:t>
            </a:r>
            <a:r>
              <a:rPr lang="fr-CH" b="1" dirty="0"/>
              <a:t>Subventions suisses décidées par l'UE</a:t>
            </a:r>
          </a:p>
          <a:p>
            <a:pPr marL="0" indent="0">
              <a:buNone/>
            </a:pPr>
            <a:r>
              <a:rPr lang="fr-CH" dirty="0"/>
              <a:t>2️⃣ </a:t>
            </a:r>
            <a:r>
              <a:rPr lang="fr-CH" b="1" dirty="0"/>
              <a:t>Tribunal d'arbitrage : UE VERSUS PAYS</a:t>
            </a:r>
          </a:p>
          <a:p>
            <a:pPr marL="0" indent="0">
              <a:buNone/>
            </a:pPr>
            <a:r>
              <a:rPr lang="fr-CH" dirty="0"/>
              <a:t>= 2 personnes nommées par Commission européenne + 2 personnes nommées par la Suisse + 1 personne nommée par les 4 autres = 5 en tout</a:t>
            </a:r>
          </a:p>
          <a:p>
            <a:pPr marL="0" indent="0">
              <a:buNone/>
            </a:pPr>
            <a:r>
              <a:rPr lang="fr-CH" dirty="0"/>
              <a:t>3️⃣ </a:t>
            </a:r>
            <a:r>
              <a:rPr lang="fr-CH" b="1" dirty="0"/>
              <a:t>Secteurs touchés :</a:t>
            </a:r>
            <a:endParaRPr lang="fr-CH" dirty="0"/>
          </a:p>
          <a:p>
            <a:pPr marL="823913" indent="-457200"/>
            <a:r>
              <a:rPr lang="fr-CH" dirty="0"/>
              <a:t>Circulation des personnes</a:t>
            </a:r>
          </a:p>
          <a:p>
            <a:pPr marL="823913" indent="-457200"/>
            <a:r>
              <a:rPr lang="fr-CH" dirty="0"/>
              <a:t>Transports, y compris aérien</a:t>
            </a:r>
          </a:p>
          <a:p>
            <a:pPr marL="823913" indent="-457200"/>
            <a:r>
              <a:rPr lang="fr-CH" dirty="0"/>
              <a:t>Agro-alimentaire </a:t>
            </a:r>
          </a:p>
          <a:p>
            <a:pPr marL="823913" indent="-457200"/>
            <a:r>
              <a:rPr lang="fr-CH" dirty="0"/>
              <a:t>Lois du travail, services (comme le traité </a:t>
            </a:r>
            <a:r>
              <a:rPr lang="fr-CH" dirty="0" err="1"/>
              <a:t>TiSA</a:t>
            </a:r>
            <a:r>
              <a:rPr lang="fr-CH" dirty="0"/>
              <a:t>) : NRJ, eau, voirie, assurances, enseignement, santé, … </a:t>
            </a:r>
          </a:p>
          <a:p>
            <a:pPr marL="823913" indent="-457200"/>
            <a:r>
              <a:rPr lang="fr-CH" dirty="0"/>
              <a:t>La démocratie</a:t>
            </a:r>
          </a:p>
          <a:p>
            <a:endParaRPr lang="fr-CH" dirty="0"/>
          </a:p>
        </p:txBody>
      </p:sp>
    </p:spTree>
    <p:extLst>
      <p:ext uri="{BB962C8B-B14F-4D97-AF65-F5344CB8AC3E}">
        <p14:creationId xmlns:p14="http://schemas.microsoft.com/office/powerpoint/2010/main" val="272173750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22AC62B-B84C-0E48-B4E6-3B037694A2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CH" b="1" dirty="0"/>
              <a:t>Texte de l'Accord cadre institutionnel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1D16E99-28F7-C44D-AFE4-87964B37DA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06662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CH" dirty="0">
                <a:hlinkClick r:id="rId2"/>
              </a:rPr>
              <a:t>https://www.youtube.com/redirect?v=4iNaqwoKqeY&amp;event=video_description&amp;html_redirect=1&amp;q=https%3A%2F%2Fwww.dfae.admin.ch%2Fdam%2Fdea%2Ffr%2Fdocuments%2Fabkommen%2FAcccord-inst-Projet-de-texte_fr.pdf&amp;redir_token=ylUfA13diOC9oLkQtrFW5DAw2-R8MTU4NzQ2MjIzNUAx</a:t>
            </a:r>
            <a:endParaRPr lang="fr-CH" dirty="0"/>
          </a:p>
          <a:p>
            <a:pPr marL="0" indent="0">
              <a:buNone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4607119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B3CE58-3D3F-BF47-8468-FD21F57CE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>
                <a:latin typeface="+mn-lt"/>
              </a:rPr>
              <a:t>Texte de l’Accord cadre</a:t>
            </a:r>
          </a:p>
        </p:txBody>
      </p:sp>
      <p:pic>
        <p:nvPicPr>
          <p:cNvPr id="4" name="Espace réservé du contenu 4">
            <a:extLst>
              <a:ext uri="{FF2B5EF4-FFF2-40B4-BE49-F238E27FC236}">
                <a16:creationId xmlns:a16="http://schemas.microsoft.com/office/drawing/2014/main" id="{061CC721-B5FE-0640-B668-0983A5244FD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838200" y="1941730"/>
            <a:ext cx="10515600" cy="41191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9667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B3CE58-3D3F-BF47-8468-FD21F57CE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>
                <a:latin typeface="+mn-lt"/>
              </a:rPr>
              <a:t>Cour de Justice européenne </a:t>
            </a:r>
            <a:br>
              <a:rPr lang="fr-FR" dirty="0">
                <a:latin typeface="+mn-lt"/>
              </a:rPr>
            </a:br>
            <a:r>
              <a:rPr lang="fr-FR" dirty="0">
                <a:latin typeface="+mn-lt"/>
              </a:rPr>
              <a:t>= notre nouveau Tribunal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D759C11-D085-D44E-8D98-C43DF5DDB46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dirty="0"/>
          </a:p>
          <a:p>
            <a:pPr marL="0" indent="0">
              <a:buNone/>
            </a:pPr>
            <a:endParaRPr lang="fr-FR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CA7CD63-ADBA-1E44-802A-A898E48B8B4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0900" y="1825625"/>
            <a:ext cx="10490200" cy="3949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6769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3B3CE58-3D3F-BF47-8468-FD21F57CEC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fr-FR" dirty="0">
                <a:latin typeface="+mn-lt"/>
              </a:rPr>
              <a:t>Cour de Justice européenne </a:t>
            </a:r>
            <a:br>
              <a:rPr lang="fr-FR" dirty="0">
                <a:latin typeface="+mn-lt"/>
              </a:rPr>
            </a:br>
            <a:r>
              <a:rPr lang="fr-FR" dirty="0">
                <a:latin typeface="+mn-lt"/>
              </a:rPr>
              <a:t>= notre nouveau Tribunal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36A5B09-2BCA-BD47-8505-25ED5F27E6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964" y="2756330"/>
            <a:ext cx="12001036" cy="1345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2415003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3402</TotalTime>
  <Words>326</Words>
  <Application>Microsoft Macintosh PowerPoint</Application>
  <PresentationFormat>Grand écran</PresentationFormat>
  <Paragraphs>37</Paragraphs>
  <Slides>13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Thème Office</vt:lpstr>
      <vt:lpstr>LA SUISSE entre dans l’UE ? </vt:lpstr>
      <vt:lpstr>Les principes de l’accord cadre</vt:lpstr>
      <vt:lpstr>Les principes de l’accord cadre</vt:lpstr>
      <vt:lpstr>Les principes de l’Accord cadre</vt:lpstr>
      <vt:lpstr>Les points principaux</vt:lpstr>
      <vt:lpstr>Texte de l'Accord cadre institutionnel</vt:lpstr>
      <vt:lpstr>Texte de l’Accord cadre</vt:lpstr>
      <vt:lpstr>Cour de Justice européenne  = notre nouveau Tribunal</vt:lpstr>
      <vt:lpstr>Cour de Justice européenne  = notre nouveau Tribunal</vt:lpstr>
      <vt:lpstr>Subventions avec   « Concurrence libre et non faussée »</vt:lpstr>
      <vt:lpstr>Tribunal arbitral </vt:lpstr>
      <vt:lpstr>« Compensation »  en cas de différend</vt:lpstr>
      <vt:lpstr>La Suisse doit adapter sa Constitution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SUISSE entre dans l’UE ? </dc:title>
  <dc:creator>Microsoft Office User</dc:creator>
  <cp:lastModifiedBy>Microsoft Office User</cp:lastModifiedBy>
  <cp:revision>14</cp:revision>
  <dcterms:created xsi:type="dcterms:W3CDTF">2021-03-23T10:15:01Z</dcterms:created>
  <dcterms:modified xsi:type="dcterms:W3CDTF">2021-03-25T18:57:45Z</dcterms:modified>
</cp:coreProperties>
</file>