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7" r:id="rId3"/>
    <p:sldId id="304" r:id="rId4"/>
    <p:sldId id="286" r:id="rId5"/>
    <p:sldId id="291" r:id="rId6"/>
    <p:sldId id="295" r:id="rId7"/>
    <p:sldId id="296" r:id="rId8"/>
    <p:sldId id="293" r:id="rId9"/>
    <p:sldId id="287" r:id="rId10"/>
    <p:sldId id="294" r:id="rId11"/>
    <p:sldId id="298" r:id="rId12"/>
    <p:sldId id="292" r:id="rId13"/>
    <p:sldId id="288" r:id="rId14"/>
    <p:sldId id="300" r:id="rId15"/>
    <p:sldId id="301" r:id="rId16"/>
    <p:sldId id="302" r:id="rId17"/>
    <p:sldId id="303" r:id="rId18"/>
    <p:sldId id="269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5"/>
  </p:normalViewPr>
  <p:slideViewPr>
    <p:cSldViewPr snapToGrid="0" snapToObjects="1">
      <p:cViewPr varScale="1">
        <p:scale>
          <a:sx n="88" d="100"/>
          <a:sy n="88" d="100"/>
        </p:scale>
        <p:origin x="18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73E442-64AB-0542-AE44-8E60B8749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A4BDB-3AB2-884F-B89B-EF0A86319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6A086A-02E2-0F42-8249-5A39E7815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68AA17-1462-5743-9542-C81AB45A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4AEE3B-DBE3-BE4A-9BE5-A7E4FDDF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63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97BF4-0ED0-DD43-84B7-F5523083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95EA15-664C-D643-9415-DA2FA79CE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791C-ED3E-1D40-830B-56922F61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6CB40-75A0-DB4B-B0C7-A7CF496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76D2B-ED9A-9941-8F3F-166C6477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86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34AF0-3AFA-234F-BA98-1F36BBD82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9D4E6F-3A3F-364A-9E13-116E38D07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9679B1-9DE3-4F4A-B080-BF46B6B9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7DF613-19C9-0448-AD1A-2D5357EA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13F3C8-7685-4D40-A842-9C758915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89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BACF1-1270-3C43-9B56-8F8011A0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C8F01-8D90-F24B-915C-7A3AA1B75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1632D8-6FD2-1847-A548-561118DAD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992378-04B3-3D4F-B73A-9D6E16B5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969125-A81E-C642-BCF3-C7F03C78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BC97B4-F87F-5543-82C7-148DB38C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7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C2FF9-5952-C747-86B9-8BF9423E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792D73-EA1E-7249-83E6-C8C8F61BD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8FE8C8-370A-AD43-869A-12622EE3B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40C362-A597-E941-B09A-D07F0E799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69673F-B8F4-CE49-8492-D3E1B51F3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85E86D-6252-DD49-B195-7700BBC0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00869A1-9F6B-FD4C-80E9-9ED2FD1E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7363B49-B243-BC4E-A5B2-85718DC3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42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DFF18-171D-0C46-9EE1-E77634D9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727122-D152-394B-98E5-E12FCD94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C9548A-0B0B-3440-A322-B145E81A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4137D-8507-4D46-89CF-D76CC7D7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FAE251D-2B88-D445-BA77-9A700ED1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280C05-6419-A34E-8BD6-B7039C4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843383-1D0C-7B4C-95F6-29957886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70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57239-D3C8-C34B-88F2-350CE7217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680C00-5AF7-4F42-832C-C49AF5C98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838D71-BC4B-934A-A6B3-6B45EF5E8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326D41-5B69-AE4F-A1FA-10C25F11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2DAAC2-56CC-A44A-8268-0CE615C7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7160BD-F0CD-7E47-ABA4-6235CF04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7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67D7BB-CB19-0547-8D91-BA778EFC4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E051F7-3AB0-4144-929A-56682525F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6FEDDD-7C54-3245-90E1-BE0F5CAC7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C77595-3054-2B45-B5AC-858FA38A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F267F-6EBB-1241-977F-0C7E3004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873098-D20D-0943-AB10-161C00194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67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F849B6-DFDB-2A4A-8020-F8E898F1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673C44-FD12-F24C-B4E7-ABB41A170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041E96-234F-5C47-92B6-620062D2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445574-08CB-F043-9714-B86DDA55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CE39B-BB84-DA4F-957D-7E1A661E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B15D3-BE5D-CB41-B283-52E2A74DE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08DDF3-AB14-9F4E-AE4F-B45B34E24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B0476-E27B-B648-B84B-5926B998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A3E82E-A94A-4946-AE03-57045009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B42412-1E9B-124C-AF91-BA2D78CA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0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C08AEA-8EFA-FE4F-BD4E-8309A39D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1BF683-1836-2146-B5CF-CAFE80AA4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2BFAC-F6E0-A446-8BFB-6CEB75C7B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99E9-D313-624F-B232-ECAA68C5AA3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DA4206-F9ED-074C-8D68-550DA8DC0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39E81-56A7-F44C-8FBF-B5C5CC72C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73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0AD09-CAE4-E347-AF66-AC5451148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3598" y="1759332"/>
            <a:ext cx="6983392" cy="1171877"/>
          </a:xfrm>
        </p:spPr>
        <p:txBody>
          <a:bodyPr>
            <a:noAutofit/>
          </a:bodyPr>
          <a:lstStyle/>
          <a:p>
            <a:r>
              <a:rPr lang="fr-FR" sz="9600" b="1" dirty="0">
                <a:latin typeface="American Typewriter" panose="02090604020004020304" pitchFamily="18" charset="77"/>
                <a:cs typeface="Courier New" panose="02070309020205020404" pitchFamily="49" charset="0"/>
              </a:rPr>
              <a:t>L’UER 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E3ED3BA8-619C-5B5F-82B5-D92B327AD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3892" y="3098911"/>
            <a:ext cx="10569146" cy="1655762"/>
          </a:xfrm>
        </p:spPr>
        <p:txBody>
          <a:bodyPr>
            <a:noAutofit/>
          </a:bodyPr>
          <a:lstStyle/>
          <a:p>
            <a:r>
              <a:rPr lang="fr-FR" sz="6000" b="1" dirty="0">
                <a:latin typeface="American Typewriter" panose="02090604020004020304" pitchFamily="18" charset="77"/>
              </a:rPr>
              <a:t>L’</a:t>
            </a:r>
            <a:r>
              <a:rPr lang="fr-FR" sz="60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U</a:t>
            </a:r>
            <a:r>
              <a:rPr lang="fr-FR" sz="6000" b="1" dirty="0">
                <a:latin typeface="American Typewriter" panose="02090604020004020304" pitchFamily="18" charset="77"/>
              </a:rPr>
              <a:t>nion </a:t>
            </a:r>
            <a:r>
              <a:rPr lang="fr-FR" sz="60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E</a:t>
            </a:r>
            <a:r>
              <a:rPr lang="fr-FR" sz="6000" b="1" dirty="0">
                <a:latin typeface="American Typewriter" panose="02090604020004020304" pitchFamily="18" charset="77"/>
              </a:rPr>
              <a:t>uropéenne … </a:t>
            </a:r>
          </a:p>
          <a:p>
            <a:r>
              <a:rPr lang="fr-FR" sz="6000" b="1" dirty="0">
                <a:latin typeface="American Typewriter" panose="02090604020004020304" pitchFamily="18" charset="77"/>
              </a:rPr>
              <a:t>de </a:t>
            </a:r>
            <a:r>
              <a:rPr lang="fr-FR" sz="60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R</a:t>
            </a:r>
            <a:r>
              <a:rPr lang="fr-FR" sz="6000" b="1" dirty="0">
                <a:latin typeface="American Typewriter" panose="02090604020004020304" pitchFamily="18" charset="77"/>
              </a:rPr>
              <a:t>adio-Télévision !</a:t>
            </a:r>
          </a:p>
          <a:p>
            <a:endParaRPr lang="fr-FR" sz="6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9CF582-037F-DBFD-44B4-1A931BE50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965" y="810097"/>
            <a:ext cx="2326050" cy="212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5A65-E902-A10E-C73E-7AE81180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F24EF2AD-70DF-6F92-8EC7-461239313259}"/>
              </a:ext>
            </a:extLst>
          </p:cNvPr>
          <p:cNvSpPr txBox="1"/>
          <p:nvPr/>
        </p:nvSpPr>
        <p:spPr>
          <a:xfrm>
            <a:off x="655093" y="476726"/>
            <a:ext cx="100038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Cette UER-là n’a rien à voir avec l’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U</a:t>
            </a:r>
            <a:r>
              <a:rPr lang="fr-CH" sz="4800" b="1" dirty="0">
                <a:latin typeface="American Typewriter" panose="02090604020004020304" pitchFamily="18" charset="77"/>
              </a:rPr>
              <a:t>niversité d’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É</a:t>
            </a:r>
            <a:r>
              <a:rPr lang="fr-CH" sz="4800" b="1" dirty="0">
                <a:latin typeface="American Typewriter" panose="02090604020004020304" pitchFamily="18" charset="77"/>
              </a:rPr>
              <a:t>té …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24B4E41-D932-ED6F-AFD4-3530ACCFD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390" y="2023281"/>
            <a:ext cx="2001426" cy="28366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3D4B8977-8391-B624-936E-3AA5F4A5A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816" y="3274531"/>
            <a:ext cx="2540000" cy="25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5BAC940-B516-F9E5-389D-6208AE384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8094" y="2417687"/>
            <a:ext cx="2618813" cy="36917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87AB2D7-C5F9-2AAC-CA44-38B15B1C9534}"/>
              </a:ext>
            </a:extLst>
          </p:cNvPr>
          <p:cNvSpPr txBox="1"/>
          <p:nvPr/>
        </p:nvSpPr>
        <p:spPr>
          <a:xfrm>
            <a:off x="655093" y="3621800"/>
            <a:ext cx="61005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●"/>
            </a:pP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 err="1">
                <a:solidFill>
                  <a:srgbClr val="FF0000"/>
                </a:solidFill>
                <a:latin typeface="American Typewriter" panose="02090604020004020304" pitchFamily="18" charset="77"/>
              </a:rPr>
              <a:t>R</a:t>
            </a:r>
            <a:r>
              <a:rPr lang="fr-CH" sz="4800" b="1" dirty="0" err="1">
                <a:latin typeface="American Typewriter" panose="02090604020004020304" pitchFamily="18" charset="77"/>
              </a:rPr>
              <a:t>igolante</a:t>
            </a:r>
            <a:endParaRPr lang="fr-CH" sz="4800" b="1" dirty="0">
              <a:latin typeface="American Typewriter" panose="02090604020004020304" pitchFamily="18" charset="77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2616CD7-99B7-D407-F7EE-FC4BFEC77E8A}"/>
              </a:ext>
            </a:extLst>
          </p:cNvPr>
          <p:cNvSpPr txBox="1"/>
          <p:nvPr/>
        </p:nvSpPr>
        <p:spPr>
          <a:xfrm>
            <a:off x="655093" y="4550883"/>
            <a:ext cx="61005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●"/>
            </a:pP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 err="1">
                <a:solidFill>
                  <a:srgbClr val="FF0000"/>
                </a:solidFill>
                <a:latin typeface="American Typewriter" panose="02090604020004020304" pitchFamily="18" charset="77"/>
              </a:rPr>
              <a:t>R</a:t>
            </a:r>
            <a:r>
              <a:rPr lang="fr-CH" sz="4800" b="1" dirty="0" err="1">
                <a:latin typeface="American Typewriter" panose="02090604020004020304" pitchFamily="18" charset="77"/>
              </a:rPr>
              <a:t>assemblante</a:t>
            </a:r>
            <a:endParaRPr lang="fr-FR" sz="48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118C5D2-2060-6541-D10F-FF1080968E49}"/>
              </a:ext>
            </a:extLst>
          </p:cNvPr>
          <p:cNvSpPr txBox="1"/>
          <p:nvPr/>
        </p:nvSpPr>
        <p:spPr>
          <a:xfrm>
            <a:off x="655093" y="2690315"/>
            <a:ext cx="61005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●"/>
            </a:pP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R</a:t>
            </a:r>
            <a:r>
              <a:rPr lang="fr-CH" sz="4800" b="1" dirty="0">
                <a:latin typeface="American Typewriter" panose="02090604020004020304" pitchFamily="18" charset="77"/>
              </a:rPr>
              <a:t>ésistante</a:t>
            </a:r>
          </a:p>
        </p:txBody>
      </p:sp>
    </p:spTree>
    <p:extLst>
      <p:ext uri="{BB962C8B-B14F-4D97-AF65-F5344CB8AC3E}">
        <p14:creationId xmlns:p14="http://schemas.microsoft.com/office/powerpoint/2010/main" val="186859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37A46-5524-450C-81A0-10E51AD0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58EEEE4-19C4-4E53-0A3E-BBA09B489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1" y="746523"/>
            <a:ext cx="9208074" cy="49621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DA5E6F-716A-1351-89AC-AE6C3440C604}"/>
              </a:ext>
            </a:extLst>
          </p:cNvPr>
          <p:cNvSpPr txBox="1"/>
          <p:nvPr/>
        </p:nvSpPr>
        <p:spPr>
          <a:xfrm>
            <a:off x="7772401" y="5053348"/>
            <a:ext cx="4114799" cy="11387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400" b="1" dirty="0">
                <a:solidFill>
                  <a:srgbClr val="212529"/>
                </a:solidFill>
                <a:latin typeface="inherit"/>
              </a:rPr>
              <a:t>Rassemblement </a:t>
            </a:r>
            <a:r>
              <a:rPr lang="fr-CH" sz="2400" b="1" dirty="0" err="1">
                <a:solidFill>
                  <a:srgbClr val="212529"/>
                </a:solidFill>
                <a:latin typeface="inherit"/>
              </a:rPr>
              <a:t>Vigimédia</a:t>
            </a:r>
            <a:br>
              <a:rPr lang="fr-CH" sz="2400" b="1" dirty="0">
                <a:solidFill>
                  <a:srgbClr val="212529"/>
                </a:solidFill>
                <a:latin typeface="inherit"/>
              </a:rPr>
            </a:br>
            <a:r>
              <a:rPr lang="fr-CH" sz="2400" b="1" dirty="0">
                <a:solidFill>
                  <a:srgbClr val="212529"/>
                </a:solidFill>
                <a:latin typeface="inherit"/>
              </a:rPr>
              <a:t>- Mon discours sur l’UER -</a:t>
            </a:r>
            <a:br>
              <a:rPr lang="fr-CH" sz="2400" dirty="0">
                <a:solidFill>
                  <a:srgbClr val="212529"/>
                </a:solidFill>
                <a:latin typeface="inherit"/>
              </a:rPr>
            </a:br>
            <a:r>
              <a:rPr lang="fr-CH" sz="2000" dirty="0">
                <a:solidFill>
                  <a:srgbClr val="212529"/>
                </a:solidFill>
                <a:latin typeface="inherit"/>
              </a:rPr>
              <a:t>Devant l’AFP (Agence France Presse)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DFD6F2-C80D-A878-7FD3-1292223D744D}"/>
              </a:ext>
            </a:extLst>
          </p:cNvPr>
          <p:cNvSpPr txBox="1"/>
          <p:nvPr/>
        </p:nvSpPr>
        <p:spPr>
          <a:xfrm>
            <a:off x="1637731" y="5733963"/>
            <a:ext cx="30477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dirty="0">
                <a:solidFill>
                  <a:srgbClr val="212529"/>
                </a:solidFill>
                <a:latin typeface="inherit"/>
              </a:rPr>
              <a:t>Samedi 6 septembre 2025</a:t>
            </a:r>
            <a:endParaRPr lang="fr-CH" sz="2000" b="1" i="0" dirty="0">
              <a:solidFill>
                <a:srgbClr val="212529"/>
              </a:solidFill>
              <a:effectLst/>
              <a:latin typeface="Rethink Sans"/>
            </a:endParaRPr>
          </a:p>
        </p:txBody>
      </p:sp>
    </p:spTree>
    <p:extLst>
      <p:ext uri="{BB962C8B-B14F-4D97-AF65-F5344CB8AC3E}">
        <p14:creationId xmlns:p14="http://schemas.microsoft.com/office/powerpoint/2010/main" val="390070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CCE9D-6001-5EE8-2B42-E0FB7F3A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8601E07-8E2E-837D-74FE-07BABD24D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79" y="269458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L’UER 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American Typewriter" panose="02090604020004020304" pitchFamily="18" charset="77"/>
              </a:rPr>
              <a:t>= Union européenne de Radio-Télévision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C2001A0-01DA-BCDB-A080-1F8050F23FA0}"/>
              </a:ext>
            </a:extLst>
          </p:cNvPr>
          <p:cNvSpPr txBox="1"/>
          <p:nvPr/>
        </p:nvSpPr>
        <p:spPr>
          <a:xfrm>
            <a:off x="310979" y="1736146"/>
            <a:ext cx="11094835" cy="5186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xima Nova"/>
              </a:rPr>
              <a:t>L'Union Européenne de Radio-Télévision (UER)</a:t>
            </a:r>
            <a:b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xima Nova"/>
              </a:rPr>
            </a:b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Proxima Nova"/>
              </a:rPr>
              <a:t>ou EBU (</a:t>
            </a:r>
            <a:r>
              <a:rPr lang="fr-CH" sz="2400" b="1" dirty="0" err="1">
                <a:solidFill>
                  <a:srgbClr val="000000"/>
                </a:solidFill>
                <a:highlight>
                  <a:srgbClr val="FFFF00"/>
                </a:highlight>
                <a:latin typeface="Proxima Nova"/>
              </a:rPr>
              <a:t>European</a:t>
            </a: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Proxima Nova"/>
              </a:rPr>
              <a:t> Broadcasting Union) </a:t>
            </a:r>
          </a:p>
          <a:p>
            <a:pPr algn="ctr"/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Proxima Nova"/>
              </a:rPr>
              <a:t>a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xima Nova"/>
              </a:rPr>
              <a:t> été créée le 12 février 1950</a:t>
            </a:r>
            <a:b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xima Nova"/>
              </a:rPr>
            </a:b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xima Nova"/>
              </a:rPr>
              <a:t>et est </a:t>
            </a:r>
            <a:r>
              <a:rPr lang="fr-CH" sz="2400" b="1" i="0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la première alliance mondiale de médias </a:t>
            </a:r>
          </a:p>
          <a:p>
            <a:pPr algn="ctr"/>
            <a:r>
              <a:rPr lang="fr-CH" sz="2400" b="1" i="0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de service public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xima Nova"/>
              </a:rPr>
              <a:t>. </a:t>
            </a:r>
          </a:p>
          <a:p>
            <a:pPr algn="ctr"/>
            <a:endParaRPr lang="fr-CH" sz="1000" b="1" i="0" dirty="0">
              <a:solidFill>
                <a:srgbClr val="000000"/>
              </a:solidFill>
              <a:effectLst/>
              <a:highlight>
                <a:srgbClr val="FFFF00"/>
              </a:highlight>
              <a:latin typeface="Proxima Nova"/>
            </a:endParaRPr>
          </a:p>
          <a:p>
            <a:pPr algn="ctr"/>
            <a:endParaRPr lang="fr-CH" sz="500" i="0" dirty="0">
              <a:solidFill>
                <a:srgbClr val="000000"/>
              </a:solidFill>
              <a:effectLst/>
              <a:latin typeface="Proxima Nova"/>
            </a:endParaRPr>
          </a:p>
          <a:p>
            <a:pPr algn="ctr"/>
            <a: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  <a:t>Elle compte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Proxima Nova"/>
              </a:rPr>
              <a:t>113 médias</a:t>
            </a:r>
            <a:r>
              <a:rPr lang="fr-CH" sz="2200" b="1" i="0" dirty="0">
                <a:effectLst/>
                <a:latin typeface="Proxima Nova"/>
              </a:rPr>
              <a:t>, appartenant à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Proxima Nova"/>
              </a:rPr>
              <a:t>68 membres, </a:t>
            </a:r>
            <a: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  <a:t>dans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Proxima Nova"/>
              </a:rPr>
              <a:t>54 pays </a:t>
            </a:r>
          </a:p>
          <a:p>
            <a:pPr algn="ctr"/>
            <a: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  <a:t>et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Proxima Nova"/>
              </a:rPr>
              <a:t>30 associés </a:t>
            </a:r>
            <a: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  <a:t>en Asie, en Afrique, en Australie et dans les Amériques.</a:t>
            </a:r>
          </a:p>
          <a:p>
            <a:pPr algn="ctr"/>
            <a:endParaRPr lang="fr-CH" sz="500" b="1" dirty="0">
              <a:solidFill>
                <a:srgbClr val="000000"/>
              </a:solidFill>
              <a:latin typeface="Proxima Nova"/>
            </a:endParaRPr>
          </a:p>
          <a:p>
            <a:pPr algn="ctr"/>
            <a: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  <a:t>Nos membres exploitent près de </a:t>
            </a:r>
            <a:r>
              <a:rPr lang="fr-CH" sz="2200" b="1" i="0" dirty="0">
                <a:solidFill>
                  <a:srgbClr val="FF0000"/>
                </a:solidFill>
                <a:effectLst/>
                <a:latin typeface="Proxima Nova"/>
              </a:rPr>
              <a:t>2 000 chaînes </a:t>
            </a:r>
            <a: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  <a:t>et services de télévision, de radio et en ligne, et proposent une multitude de contenus sur d'autres plateformes.</a:t>
            </a:r>
            <a:br>
              <a:rPr lang="fr-CH" sz="2200" b="1" i="0" dirty="0">
                <a:solidFill>
                  <a:srgbClr val="000000"/>
                </a:solidFill>
                <a:effectLst/>
                <a:latin typeface="Proxima Nova"/>
              </a:rPr>
            </a:br>
            <a:r>
              <a:rPr lang="fr-CH" sz="500" b="1" i="0" dirty="0">
                <a:solidFill>
                  <a:srgbClr val="000000"/>
                </a:solidFill>
                <a:effectLst/>
                <a:latin typeface="Proxima Nova"/>
              </a:rPr>
              <a:t>  </a:t>
            </a:r>
            <a:r>
              <a:rPr lang="fr-CH" sz="1000" b="1" i="0" dirty="0">
                <a:solidFill>
                  <a:srgbClr val="000000"/>
                </a:solidFill>
                <a:effectLst/>
                <a:latin typeface="Proxima Nova"/>
              </a:rPr>
              <a:t>  </a:t>
            </a:r>
          </a:p>
          <a:p>
            <a:pPr algn="ctr"/>
            <a:r>
              <a:rPr lang="fr-CH" sz="2200" b="1" dirty="0">
                <a:solidFill>
                  <a:srgbClr val="000000"/>
                </a:solidFill>
                <a:latin typeface="Proxima Nova"/>
              </a:rPr>
              <a:t>Ensemble, ils touchent un public de </a:t>
            </a:r>
            <a:r>
              <a:rPr lang="fr-CH" sz="2200" b="1" dirty="0">
                <a:solidFill>
                  <a:srgbClr val="FF0000"/>
                </a:solidFill>
                <a:latin typeface="Proxima Nova"/>
              </a:rPr>
              <a:t>plus d'un milliard de personnes dans le monde</a:t>
            </a:r>
            <a:r>
              <a:rPr lang="fr-CH" sz="2200" b="1" dirty="0">
                <a:solidFill>
                  <a:srgbClr val="000000"/>
                </a:solidFill>
                <a:latin typeface="Proxima Nova"/>
              </a:rPr>
              <a:t>, en diffusant dans 153 langues.</a:t>
            </a:r>
          </a:p>
          <a:p>
            <a:pPr algn="ctr"/>
            <a:endParaRPr lang="fr-CH" sz="500" b="1" dirty="0">
              <a:solidFill>
                <a:srgbClr val="000000"/>
              </a:solidFill>
              <a:latin typeface="Proxima Nova"/>
            </a:endParaRPr>
          </a:p>
          <a:p>
            <a:pPr algn="ctr"/>
            <a:r>
              <a:rPr lang="fr-CH" sz="2200" b="1" dirty="0">
                <a:solidFill>
                  <a:srgbClr val="000000"/>
                </a:solidFill>
                <a:latin typeface="Proxima Nova"/>
              </a:rPr>
              <a:t>« Nous exploitons les services </a:t>
            </a:r>
            <a:r>
              <a:rPr lang="fr-CH" sz="2200" b="1" u="sng" dirty="0">
                <a:solidFill>
                  <a:srgbClr val="FF0000"/>
                </a:solidFill>
                <a:latin typeface="Proxima Nova"/>
              </a:rPr>
              <a:t>Eurovision</a:t>
            </a:r>
            <a:r>
              <a:rPr lang="fr-CH" sz="2200" b="1" dirty="0">
                <a:solidFill>
                  <a:srgbClr val="000000"/>
                </a:solidFill>
                <a:latin typeface="Proxima Nova"/>
              </a:rPr>
              <a:t> et </a:t>
            </a:r>
            <a:r>
              <a:rPr lang="fr-CH" sz="2200" b="1" dirty="0" err="1">
                <a:solidFill>
                  <a:srgbClr val="000000"/>
                </a:solidFill>
                <a:latin typeface="Proxima Nova"/>
              </a:rPr>
              <a:t>Euroradio</a:t>
            </a:r>
            <a:r>
              <a:rPr lang="fr-CH" sz="2200" b="1" dirty="0">
                <a:solidFill>
                  <a:srgbClr val="000000"/>
                </a:solidFill>
                <a:latin typeface="Proxima Nova"/>
              </a:rPr>
              <a:t>. »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FCF309B-D865-CAB7-476A-D65FEF262104}"/>
              </a:ext>
            </a:extLst>
          </p:cNvPr>
          <p:cNvSpPr/>
          <p:nvPr/>
        </p:nvSpPr>
        <p:spPr>
          <a:xfrm>
            <a:off x="184170" y="1653100"/>
            <a:ext cx="11348451" cy="51860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210CBCB-EC06-B036-F9AC-B9E4C48CD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866" y="0"/>
            <a:ext cx="2516134" cy="229444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8449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C07BF-6E4A-6184-B6CC-B1D66184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770E058-D54C-3D43-8351-D8A7D9821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32583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>
                <a:latin typeface="+mn-lt"/>
              </a:rPr>
              <a:t>Au Grand-Saconnex, canton de Genève</a:t>
            </a:r>
            <a:br>
              <a:rPr lang="fr-CH" sz="3200" b="1" dirty="0">
                <a:latin typeface="+mn-lt"/>
              </a:rPr>
            </a:br>
            <a:r>
              <a:rPr lang="fr-CH" sz="3200" b="1" dirty="0">
                <a:latin typeface="+mn-lt"/>
              </a:rPr>
              <a:t>… juste en face de </a:t>
            </a:r>
            <a:r>
              <a:rPr lang="fr-CH" sz="3200" b="1" dirty="0" err="1">
                <a:latin typeface="+mn-lt"/>
              </a:rPr>
              <a:t>Gavi</a:t>
            </a:r>
            <a:r>
              <a:rPr lang="fr-CH" sz="3200" b="1" dirty="0">
                <a:latin typeface="+mn-lt"/>
              </a:rPr>
              <a:t> et à deux pas de l’OMS.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7D6013-9F5E-5474-B0B9-926996081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01" y="1722243"/>
            <a:ext cx="10175128" cy="4870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7BC318-9EEA-D2E9-D572-92062F7B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725" y="2831753"/>
            <a:ext cx="1453636" cy="1325563"/>
          </a:xfrm>
          <a:prstGeom prst="rect">
            <a:avLst/>
          </a:prstGeom>
        </p:spPr>
      </p:pic>
      <p:pic>
        <p:nvPicPr>
          <p:cNvPr id="13314" name="Picture 2" descr="GAVI Logo PNG Vector (EPS) Free Download">
            <a:extLst>
              <a:ext uri="{FF2B5EF4-FFF2-40B4-BE49-F238E27FC236}">
                <a16:creationId xmlns:a16="http://schemas.microsoft.com/office/drawing/2014/main" id="{E5BD33CC-B3CC-B801-9F57-40AE8F9A7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51" y="4246237"/>
            <a:ext cx="2411688" cy="241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La fondation hippocrate alerte sur les projets totalitaires de l'OMS – Les  gilets jaunes de forcalquier">
            <a:extLst>
              <a:ext uri="{FF2B5EF4-FFF2-40B4-BE49-F238E27FC236}">
                <a16:creationId xmlns:a16="http://schemas.microsoft.com/office/drawing/2014/main" id="{705BAF63-3E83-DB32-EEB3-3DE6F8E5E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663" y="1969378"/>
            <a:ext cx="2305050" cy="18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518383-06B9-580D-D5A3-4821AFDA5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6200" y="613090"/>
            <a:ext cx="561831" cy="5659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864D5D-C87C-3875-D9F1-5D780A9B76B7}"/>
              </a:ext>
            </a:extLst>
          </p:cNvPr>
          <p:cNvSpPr txBox="1"/>
          <p:nvPr/>
        </p:nvSpPr>
        <p:spPr>
          <a:xfrm>
            <a:off x="590538" y="4411726"/>
            <a:ext cx="254943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b="0" i="0" dirty="0">
                <a:solidFill>
                  <a:srgbClr val="212529"/>
                </a:solidFill>
                <a:effectLst/>
                <a:latin typeface="inherit"/>
              </a:rPr>
              <a:t>Route 17A de L'Ancienne</a:t>
            </a:r>
            <a:endParaRPr lang="fr-CH" b="0" i="0" dirty="0">
              <a:solidFill>
                <a:srgbClr val="212529"/>
              </a:solidFill>
              <a:effectLst/>
              <a:latin typeface="Rethink Sans"/>
            </a:endParaRPr>
          </a:p>
          <a:p>
            <a:pPr algn="l"/>
            <a:r>
              <a:rPr lang="fr-CH" b="0" i="0" dirty="0">
                <a:solidFill>
                  <a:srgbClr val="212529"/>
                </a:solidFill>
                <a:effectLst/>
                <a:latin typeface="inherit"/>
              </a:rPr>
              <a:t>1218 Le Grand-Saconnex</a:t>
            </a:r>
            <a:endParaRPr lang="fr-CH" b="0" i="0" dirty="0">
              <a:solidFill>
                <a:srgbClr val="212529"/>
              </a:solidFill>
              <a:effectLst/>
              <a:latin typeface="Rethink Sans"/>
            </a:endParaRPr>
          </a:p>
          <a:p>
            <a:pPr algn="l"/>
            <a:r>
              <a:rPr lang="fr-CH" b="0" i="0" dirty="0">
                <a:solidFill>
                  <a:srgbClr val="212529"/>
                </a:solidFill>
                <a:effectLst/>
                <a:latin typeface="inherit"/>
              </a:rPr>
              <a:t>Genève - SUISSE</a:t>
            </a:r>
            <a:endParaRPr lang="fr-CH" b="0" i="0" dirty="0">
              <a:solidFill>
                <a:srgbClr val="212529"/>
              </a:solidFill>
              <a:effectLst/>
              <a:latin typeface="Rethink San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7D33D5-97AE-7658-8E82-968DBD924569}"/>
              </a:ext>
            </a:extLst>
          </p:cNvPr>
          <p:cNvSpPr txBox="1"/>
          <p:nvPr/>
        </p:nvSpPr>
        <p:spPr>
          <a:xfrm>
            <a:off x="590538" y="13025"/>
            <a:ext cx="70093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Et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où</a:t>
            </a:r>
            <a:r>
              <a:rPr lang="fr-CH" sz="4800" b="1" dirty="0">
                <a:latin typeface="American Typewriter" panose="02090604020004020304" pitchFamily="18" charset="77"/>
              </a:rPr>
              <a:t> se situe l’UER ?</a:t>
            </a:r>
            <a:br>
              <a:rPr lang="fr-CH" sz="4800" b="1" dirty="0">
                <a:latin typeface="+mn-lt"/>
              </a:rPr>
            </a:b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415227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2591B-D1E0-D333-1871-37C04758C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36472D4-7CFE-7E4B-051E-B635E6436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La </a:t>
            </a:r>
            <a:r>
              <a:rPr lang="fr-CH" sz="4800" b="1" u="sng" dirty="0">
                <a:solidFill>
                  <a:srgbClr val="FF0000"/>
                </a:solidFill>
                <a:latin typeface="American Typewriter" panose="02090604020004020304" pitchFamily="18" charset="77"/>
              </a:rPr>
              <a:t>mission</a:t>
            </a:r>
            <a:r>
              <a:rPr lang="fr-CH" sz="4800" b="1" dirty="0">
                <a:latin typeface="American Typewriter" panose="02090604020004020304" pitchFamily="18" charset="77"/>
              </a:rPr>
              <a:t> de l’UER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+mn-lt"/>
              </a:rPr>
              <a:t>Union européenne de Radio-Télévision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DF2C90-BE94-8EC9-1918-035A4331838E}"/>
              </a:ext>
            </a:extLst>
          </p:cNvPr>
          <p:cNvSpPr txBox="1"/>
          <p:nvPr/>
        </p:nvSpPr>
        <p:spPr>
          <a:xfrm>
            <a:off x="972065" y="2539916"/>
            <a:ext cx="9786552" cy="3539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3200" b="1" i="0" cap="all" dirty="0">
                <a:effectLst/>
                <a:latin typeface="Proxima Nova"/>
              </a:rPr>
              <a:t>Notre mission</a:t>
            </a:r>
          </a:p>
          <a:p>
            <a:pPr algn="ctr"/>
            <a:endParaRPr lang="fr-CH" sz="1200" i="0" cap="all" dirty="0">
              <a:effectLst/>
              <a:latin typeface="Proxima Nova"/>
            </a:endParaRPr>
          </a:p>
          <a:p>
            <a:pPr algn="ctr"/>
            <a:r>
              <a:rPr lang="fr-CH" sz="2400" b="1" i="0" dirty="0">
                <a:effectLst/>
                <a:latin typeface="Proxima Nova"/>
              </a:rPr>
              <a:t>« </a:t>
            </a:r>
            <a:r>
              <a:rPr lang="fr-CH" sz="2400" b="1" i="0" dirty="0">
                <a:effectLst/>
                <a:highlight>
                  <a:srgbClr val="FFFF00"/>
                </a:highlight>
                <a:latin typeface="Proxima Nova"/>
              </a:rPr>
              <a:t>À l'UER,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nous nous efforçons d'assurer un </a:t>
            </a:r>
            <a:r>
              <a:rPr lang="fr-CH" sz="2400" b="1" i="0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avenir durable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 aux médias de service public. </a:t>
            </a:r>
          </a:p>
          <a:p>
            <a:pPr algn="ctr"/>
            <a:endParaRPr lang="fr-CH" sz="1200" b="1" i="0" dirty="0">
              <a:solidFill>
                <a:srgbClr val="FF0000"/>
              </a:solidFill>
              <a:effectLst/>
              <a:latin typeface="Proxima Nova"/>
            </a:endParaRPr>
          </a:p>
          <a:p>
            <a:pPr algn="ctr"/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Nous fournissons à nos membres un contenu </a:t>
            </a:r>
            <a:r>
              <a:rPr lang="fr-CH" sz="2400" b="1" i="0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de classe mondiale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Proxima Nova"/>
              </a:rPr>
              <a:t>, allant de l'actualité aux sports et à la musique </a:t>
            </a:r>
          </a:p>
          <a:p>
            <a:pPr algn="ctr"/>
            <a:r>
              <a:rPr lang="fr-CH" sz="2400" b="1" i="0" dirty="0">
                <a:effectLst/>
                <a:latin typeface="Proxima Nova"/>
              </a:rPr>
              <a:t>et nous nous appuyons sur notre éthique fondatrice de solidarité et de coopération pour créer un centre d'apprentissage et de partage. »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98720D2-363A-9134-C2C8-A7B078F7DBA7}"/>
              </a:ext>
            </a:extLst>
          </p:cNvPr>
          <p:cNvSpPr/>
          <p:nvPr/>
        </p:nvSpPr>
        <p:spPr>
          <a:xfrm>
            <a:off x="681681" y="2371238"/>
            <a:ext cx="10367319" cy="387678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ECF34FF-F2EE-71BF-F025-B63A9B738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051" y="331145"/>
            <a:ext cx="2882900" cy="26289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7021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09587-E4FC-C2F4-24B8-80739E424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7524DDB-A8E4-FA66-3C30-EE064153B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46" y="392928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Historique</a:t>
            </a:r>
            <a:r>
              <a:rPr lang="fr-CH" sz="4800" b="1" dirty="0">
                <a:latin typeface="American Typewriter" panose="02090604020004020304" pitchFamily="18" charset="77"/>
              </a:rPr>
              <a:t> de l’UER</a:t>
            </a:r>
            <a:br>
              <a:rPr lang="fr-CH" sz="4800" b="1" dirty="0">
                <a:latin typeface="+mn-lt"/>
              </a:rPr>
            </a:br>
            <a:endParaRPr lang="fr-CH" sz="3600" b="1" dirty="0">
              <a:latin typeface="+mn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22E3E6C-24EA-0C1A-75A7-5B8F47D3A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1078" y="0"/>
            <a:ext cx="2872946" cy="26198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F38ECD-4B1C-0228-EB71-B1A1CC798E54}"/>
              </a:ext>
            </a:extLst>
          </p:cNvPr>
          <p:cNvSpPr txBox="1"/>
          <p:nvPr/>
        </p:nvSpPr>
        <p:spPr>
          <a:xfrm>
            <a:off x="118419" y="1533465"/>
            <a:ext cx="1207358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●"/>
            </a:pP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1950 - Création</a:t>
            </a:r>
            <a:b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L’UER</a:t>
            </a:r>
            <a: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est fondée en 1950 lors de la conférence de Torquay (au Royaume-Uni)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b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 les pionniers de la radio et de la télévision en Europe de l'Ouest.</a:t>
            </a:r>
          </a:p>
          <a:p>
            <a:endParaRPr lang="fr-CH" sz="8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342900" indent="-342900">
              <a:buFont typeface="Police système Courant"/>
              <a:buChar char="●"/>
            </a:pP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1953 - Première retransmission simultanée</a:t>
            </a:r>
            <a:b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Le couronnement d'Élisabeth II le 2 juin 1953 est la première retransmission simultanée au Royaume-Uni, en France, en Belgique, en Allemagne de l'Ouest, au Danemark et aux Pays-Bas, ce qui marque les prémices de la naissance du réseau de l'Eurovision </a:t>
            </a:r>
            <a: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effective en 1954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endParaRPr lang="fr-CH" sz="8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342900" indent="-342900">
              <a:buFont typeface="Police système Courant"/>
              <a:buChar char="●"/>
            </a:pP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1950 - 1960 - Elargissement</a:t>
            </a:r>
            <a:b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L’UER est progressivement élargie de 1950 à 1960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aux différents pays de l'Europe de l'Ouest (Autriche, Espagne, Portugal, Islande...) &amp; du bassin méditerranéen (Turquie, Tunisie, Maroc, Israël…).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CH" sz="8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342900" indent="-342900">
              <a:buFont typeface="Police système Courant"/>
              <a:buChar char="●"/>
            </a:pP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1993 - Fusion avec l’OIRT</a:t>
            </a:r>
            <a:b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L'UER fusionne en 1993 avec l’Organisation internationale de radiodiffusion et de télévision (OIRT), l’ancienne union des radiodiffuseurs de l’Europe de l’Est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 </a:t>
            </a:r>
            <a:b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Les années 2000 sont marquées par l'adhésion des États du Caucase (Géorgie, Arménie &amp; Azerbaïdjan).</a:t>
            </a:r>
            <a:endParaRPr lang="fr-CH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94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B703A-52CF-0B82-DFC9-25C9237CA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2703A9-59CF-99A6-3134-69F0CFD4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157299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pays</a:t>
            </a:r>
            <a:r>
              <a:rPr lang="fr-CH" sz="4800" b="1" dirty="0">
                <a:latin typeface="American Typewriter" panose="02090604020004020304" pitchFamily="18" charset="77"/>
              </a:rPr>
              <a:t> de L’UER (54)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+mn-lt"/>
              </a:rPr>
              <a:t>Union européenne de Radio-Télévision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9AC925B-D77C-197C-011E-444A87339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845" y="133239"/>
            <a:ext cx="2882900" cy="26289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70F60D-BB76-C466-2A3C-C5CF52AEF0C3}"/>
              </a:ext>
            </a:extLst>
          </p:cNvPr>
          <p:cNvSpPr txBox="1"/>
          <p:nvPr/>
        </p:nvSpPr>
        <p:spPr>
          <a:xfrm>
            <a:off x="4998513" y="1851368"/>
            <a:ext cx="235464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Macédoine du Nord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Norvège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Pays-Bas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Pologne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Portugal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Royaume-Uni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Roumanie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Saint-Marin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Serbie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Slovaquie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Slovénie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Suisse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Suède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Tchéquie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Tunisie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Turquie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Ukraine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Vatican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B91D46-E4D9-9EE2-FDFD-1A25B3F391A2}"/>
              </a:ext>
            </a:extLst>
          </p:cNvPr>
          <p:cNvSpPr txBox="1"/>
          <p:nvPr/>
        </p:nvSpPr>
        <p:spPr>
          <a:xfrm>
            <a:off x="684547" y="1817858"/>
            <a:ext cx="235464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Albanie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Algérie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Allemagne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Andorre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Arménie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Autriche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Azerbaïdjan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Belgique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Bosnie </a:t>
            </a:r>
            <a:r>
              <a:rPr lang="fr-CH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Herzegovine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Bulgarie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Chypre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Croatie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Danemark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Égypte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Espagne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Estonie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Finlande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France 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0046C6-3E77-C391-0E3D-C995A60FE99F}"/>
              </a:ext>
            </a:extLst>
          </p:cNvPr>
          <p:cNvSpPr txBox="1"/>
          <p:nvPr/>
        </p:nvSpPr>
        <p:spPr>
          <a:xfrm>
            <a:off x="3081876" y="1851368"/>
            <a:ext cx="215282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Grèce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Géorgie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Hongrie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Irlande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Islande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Israël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Italie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Jordanie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Liban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Lettonie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Lybie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Lituanie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Luxembourg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Malte</a:t>
            </a: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Maroc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Moldavie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Monaco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Monténégro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4FCCC2-BFCF-3702-2D03-5AAB3E5CE416}"/>
              </a:ext>
            </a:extLst>
          </p:cNvPr>
          <p:cNvSpPr txBox="1"/>
          <p:nvPr/>
        </p:nvSpPr>
        <p:spPr>
          <a:xfrm>
            <a:off x="641866" y="1515546"/>
            <a:ext cx="2882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i="0" dirty="0">
                <a:solidFill>
                  <a:srgbClr val="202122"/>
                </a:solidFill>
                <a:effectLst/>
                <a:latin typeface="Helvetica" pitchFamily="2" charset="0"/>
              </a:rPr>
              <a:t>(au </a:t>
            </a:r>
            <a:r>
              <a:rPr lang="fr-CH" dirty="0">
                <a:latin typeface="Helvetica" pitchFamily="2" charset="0"/>
              </a:rPr>
              <a:t>18 décembre 2021</a:t>
            </a:r>
            <a:r>
              <a:rPr lang="fr-CH" i="0" dirty="0">
                <a:solidFill>
                  <a:srgbClr val="202122"/>
                </a:solidFill>
                <a:effectLst/>
                <a:latin typeface="Helvetica" pitchFamily="2" charset="0"/>
              </a:rPr>
              <a:t>)</a:t>
            </a:r>
            <a:endParaRPr lang="fr-FR" dirty="0">
              <a:latin typeface="Helvetica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DEF1D0A-9D47-E046-9A73-99FC1549C761}"/>
              </a:ext>
            </a:extLst>
          </p:cNvPr>
          <p:cNvSpPr txBox="1"/>
          <p:nvPr/>
        </p:nvSpPr>
        <p:spPr>
          <a:xfrm>
            <a:off x="8354025" y="3429000"/>
            <a:ext cx="3274539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Liste des membres suspendus de l'UER : </a:t>
            </a:r>
            <a:b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(au 26 mai 2022)</a:t>
            </a:r>
            <a:b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Biélorussie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Libye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Russie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D333C10-046A-82F6-7B4A-DABAFA4463A7}"/>
              </a:ext>
            </a:extLst>
          </p:cNvPr>
          <p:cNvSpPr/>
          <p:nvPr/>
        </p:nvSpPr>
        <p:spPr>
          <a:xfrm>
            <a:off x="8187671" y="3113729"/>
            <a:ext cx="3568900" cy="2969643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C8F46B-CC6F-0041-FB38-98C70C533674}"/>
              </a:ext>
            </a:extLst>
          </p:cNvPr>
          <p:cNvSpPr txBox="1"/>
          <p:nvPr/>
        </p:nvSpPr>
        <p:spPr>
          <a:xfrm>
            <a:off x="6422572" y="6211669"/>
            <a:ext cx="7530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Pour être membre de l'UER, les organismes de radiodiffusion doivent </a:t>
            </a:r>
          </a:p>
          <a:p>
            <a:r>
              <a:rPr lang="fr-CH" sz="1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se trouver dans la Zone européenne de radiodiffusion </a:t>
            </a:r>
            <a:r>
              <a:rPr lang="fr-CH" sz="12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définie par </a:t>
            </a:r>
          </a:p>
          <a:p>
            <a:r>
              <a:rPr lang="fr-CH" sz="1200" b="1" dirty="0">
                <a:solidFill>
                  <a:srgbClr val="FF0000"/>
                </a:solidFill>
                <a:latin typeface="Helvetica Neue" panose="02000503000000020004" pitchFamily="2" charset="0"/>
              </a:rPr>
              <a:t>l’</a:t>
            </a:r>
            <a:r>
              <a:rPr lang="fr-CH" sz="12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UIT</a:t>
            </a:r>
            <a:r>
              <a:rPr lang="fr-CH" sz="1200" b="1" dirty="0">
                <a:solidFill>
                  <a:srgbClr val="FF0000"/>
                </a:solidFill>
                <a:latin typeface="Helvetica Neue" panose="02000503000000020004" pitchFamily="2" charset="0"/>
              </a:rPr>
              <a:t> </a:t>
            </a:r>
            <a:r>
              <a:rPr lang="fr-CH" sz="1200" dirty="0">
                <a:latin typeface="Helvetica Neue" panose="02000503000000020004" pitchFamily="2" charset="0"/>
              </a:rPr>
              <a:t>(</a:t>
            </a:r>
            <a:r>
              <a:rPr lang="fr-CH" sz="1200" dirty="0">
                <a:effectLst/>
                <a:latin typeface="Helvetica Neue" panose="02000503000000020004" pitchFamily="2" charset="0"/>
              </a:rPr>
              <a:t>l'Union internationale des télécommunications), </a:t>
            </a:r>
            <a:r>
              <a:rPr lang="fr-CH" sz="1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une agence de l’ONU.</a:t>
            </a:r>
          </a:p>
        </p:txBody>
      </p:sp>
    </p:spTree>
    <p:extLst>
      <p:ext uri="{BB962C8B-B14F-4D97-AF65-F5344CB8AC3E}">
        <p14:creationId xmlns:p14="http://schemas.microsoft.com/office/powerpoint/2010/main" val="3301076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  <p:bldP spid="18" grpId="0"/>
      <p:bldP spid="19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45CA-3DCF-91B0-B509-A5322183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F7A90E6-A37C-1D51-5DB6-9CC81E71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chaînes</a:t>
            </a:r>
            <a:r>
              <a:rPr lang="fr-CH" sz="4800" b="1" dirty="0">
                <a:latin typeface="American Typewriter" panose="02090604020004020304" pitchFamily="18" charset="77"/>
              </a:rPr>
              <a:t> de l’UER (113)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+mn-lt"/>
              </a:rPr>
              <a:t>Union européenne de Radio-Télévision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0DB88E6-F831-25BD-5EB7-803B2CF7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7FB17635-DD36-010B-5EC5-A9948A117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01" y="4250166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2C4E449-7E91-016F-FC42-F833BE4D3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466" y="167215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68D61836-D03A-62BA-6D2B-97D0E9110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6" y="1489156"/>
            <a:ext cx="3262057" cy="17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51E9E963-AC26-1904-FB14-E734BECEB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43" y="4183227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D17F842B-44BB-F432-E841-B97AAAB08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9" y="2915293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>
            <a:extLst>
              <a:ext uri="{FF2B5EF4-FFF2-40B4-BE49-F238E27FC236}">
                <a16:creationId xmlns:a16="http://schemas.microsoft.com/office/drawing/2014/main" id="{8E46014C-532D-A6D5-32FD-35C3680AD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43" y="533400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>
            <a:extLst>
              <a:ext uri="{FF2B5EF4-FFF2-40B4-BE49-F238E27FC236}">
                <a16:creationId xmlns:a16="http://schemas.microsoft.com/office/drawing/2014/main" id="{17F4F2B7-141F-BA9C-D5DB-2771B923B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794" y="2790019"/>
            <a:ext cx="3483906" cy="190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>
            <a:extLst>
              <a:ext uri="{FF2B5EF4-FFF2-40B4-BE49-F238E27FC236}">
                <a16:creationId xmlns:a16="http://schemas.microsoft.com/office/drawing/2014/main" id="{1AD26B0E-D574-242F-554A-B28F6D237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42" y="533400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>
            <a:extLst>
              <a:ext uri="{FF2B5EF4-FFF2-40B4-BE49-F238E27FC236}">
                <a16:creationId xmlns:a16="http://schemas.microsoft.com/office/drawing/2014/main" id="{DFF33785-AFD1-C7FF-F0F7-14E0F2AD1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560" y="3730766"/>
            <a:ext cx="2115692" cy="11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0FFAEF-0FA5-B839-2DD0-69C947E2C398}"/>
              </a:ext>
            </a:extLst>
          </p:cNvPr>
          <p:cNvSpPr txBox="1"/>
          <p:nvPr/>
        </p:nvSpPr>
        <p:spPr>
          <a:xfrm>
            <a:off x="8501560" y="4964105"/>
            <a:ext cx="3146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i="0" dirty="0">
                <a:effectLst/>
                <a:latin typeface="ProximaNova"/>
              </a:rPr>
              <a:t>Israeli Public Broadcasting </a:t>
            </a:r>
          </a:p>
          <a:p>
            <a:r>
              <a:rPr lang="fr-CH" sz="2000" b="1" i="0" dirty="0">
                <a:effectLst/>
                <a:latin typeface="ProximaNova"/>
              </a:rPr>
              <a:t>Corporation</a:t>
            </a:r>
            <a:endParaRPr lang="fr-FR" sz="20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580D72-F348-AFF0-C0E1-3518DF5DD9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7705" y="1263807"/>
            <a:ext cx="4826154" cy="27599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1C5710-E13D-4F31-C501-428A500AAC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7642936" flipH="1">
            <a:off x="6574775" y="3158381"/>
            <a:ext cx="1430623" cy="1069200"/>
          </a:xfrm>
          <a:prstGeom prst="rect">
            <a:avLst/>
          </a:prstGeom>
        </p:spPr>
      </p:pic>
      <p:pic>
        <p:nvPicPr>
          <p:cNvPr id="5144" name="Picture 24" descr="🇮🇱 Drapeau : Israël Emoji: Signification &amp; Utilisation">
            <a:extLst>
              <a:ext uri="{FF2B5EF4-FFF2-40B4-BE49-F238E27FC236}">
                <a16:creationId xmlns:a16="http://schemas.microsoft.com/office/drawing/2014/main" id="{8043F772-EF86-517A-ED1A-FAD45398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201" y="5533029"/>
            <a:ext cx="1324971" cy="132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0F1DA4-2219-3F7F-DC2E-943AC32C7E5B}"/>
              </a:ext>
            </a:extLst>
          </p:cNvPr>
          <p:cNvSpPr txBox="1"/>
          <p:nvPr/>
        </p:nvSpPr>
        <p:spPr>
          <a:xfrm>
            <a:off x="6723260" y="5763122"/>
            <a:ext cx="1632155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solidFill>
                  <a:srgbClr val="000000"/>
                </a:solidFill>
                <a:latin typeface="Zapfino" panose="03030300040707070C03" pitchFamily="66" charset="77"/>
              </a:rPr>
              <a:t>e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tc</a:t>
            </a:r>
            <a:r>
              <a:rPr lang="fr-CH" sz="2400" b="1" dirty="0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 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DE6E96-74F8-C590-95ED-E3900F6E49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9048248" y="5606550"/>
            <a:ext cx="1430623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AFEB-B331-B94F-D32B-25AD50B6B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7F95482-D421-9A4B-B5CD-0E45A0E4D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participants agréés </a:t>
            </a:r>
            <a:r>
              <a:rPr lang="fr-CH" sz="4800" b="1" dirty="0">
                <a:latin typeface="American Typewriter" panose="02090604020004020304" pitchFamily="18" charset="77"/>
              </a:rPr>
              <a:t>(7)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de l’UER</a:t>
            </a:r>
            <a:endParaRPr lang="fr-CH" sz="3600" b="1" dirty="0">
              <a:latin typeface="+mn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46BD83B-3F6C-CEDF-3000-3C176F923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5993238-4509-D019-75AD-7675A068E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57" y="2122283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249D2AB-E487-0EBC-C396-065DF62FF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3" y="3953841"/>
            <a:ext cx="3332892" cy="18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924A9D4-6AC3-39C6-026B-B1A067AF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90" y="1935089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085845-B3E2-CAB6-D075-38C8A970068E}"/>
              </a:ext>
            </a:extLst>
          </p:cNvPr>
          <p:cNvSpPr txBox="1"/>
          <p:nvPr/>
        </p:nvSpPr>
        <p:spPr>
          <a:xfrm>
            <a:off x="865957" y="5771782"/>
            <a:ext cx="3146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i="0" dirty="0">
                <a:effectLst/>
                <a:latin typeface="ProximaNova"/>
              </a:rPr>
              <a:t>Institut national </a:t>
            </a:r>
          </a:p>
          <a:p>
            <a:r>
              <a:rPr lang="fr-CH" sz="2000" b="1" i="0" dirty="0">
                <a:effectLst/>
                <a:latin typeface="ProximaNova"/>
              </a:rPr>
              <a:t>de l’Audiovisuel </a:t>
            </a:r>
            <a:endParaRPr lang="fr-FR" sz="20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392C612-1477-8531-0FCB-3F5C9F504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668" y="3417723"/>
            <a:ext cx="2196071" cy="119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926C4D4-745E-5EE7-742D-6E11300A5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405" y="5139153"/>
            <a:ext cx="2319638" cy="126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54E368D-DB50-8603-5113-CF814AA81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346" y="342900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5E9FDAD-ECCA-034E-6D8C-FE090F3EC77C}"/>
              </a:ext>
            </a:extLst>
          </p:cNvPr>
          <p:cNvSpPr txBox="1"/>
          <p:nvPr/>
        </p:nvSpPr>
        <p:spPr>
          <a:xfrm>
            <a:off x="8289324" y="4750492"/>
            <a:ext cx="33328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JP </a:t>
            </a:r>
            <a:r>
              <a:rPr lang="fr-CH" sz="16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Makedonska</a:t>
            </a:r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fr-CH" sz="16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Radiodifuzija</a:t>
            </a:r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</a:p>
          <a:p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</a:t>
            </a:r>
            <a:r>
              <a:rPr lang="fr-CH" sz="16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Macedoine</a:t>
            </a:r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83261E-A877-D7E5-6C34-C4DF1C55DC88}"/>
              </a:ext>
            </a:extLst>
          </p:cNvPr>
          <p:cNvSpPr txBox="1"/>
          <p:nvPr/>
        </p:nvSpPr>
        <p:spPr>
          <a:xfrm>
            <a:off x="5368668" y="6112022"/>
            <a:ext cx="2391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Catalunya</a:t>
            </a:r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fr-CH" sz="16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Música</a:t>
            </a:r>
            <a:endParaRPr lang="fr-CH" sz="16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(Espagne)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8A92CD-4607-5285-EA7F-D7A031AD5505}"/>
              </a:ext>
            </a:extLst>
          </p:cNvPr>
          <p:cNvSpPr txBox="1"/>
          <p:nvPr/>
        </p:nvSpPr>
        <p:spPr>
          <a:xfrm>
            <a:off x="5330398" y="4458104"/>
            <a:ext cx="24296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Abertis</a:t>
            </a:r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Telecom S.A.</a:t>
            </a:r>
          </a:p>
          <a:p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(Espagne)</a:t>
            </a: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60769B65-D5D6-0688-A4A8-3E271C480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125" y="5162181"/>
            <a:ext cx="15875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D5509DF-BAD2-BB28-7A63-868C1C056556}"/>
              </a:ext>
            </a:extLst>
          </p:cNvPr>
          <p:cNvSpPr txBox="1"/>
          <p:nvPr/>
        </p:nvSpPr>
        <p:spPr>
          <a:xfrm>
            <a:off x="8693496" y="6376955"/>
            <a:ext cx="2429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RTV (Serbie)</a:t>
            </a:r>
          </a:p>
        </p:txBody>
      </p:sp>
    </p:spTree>
    <p:extLst>
      <p:ext uri="{BB962C8B-B14F-4D97-AF65-F5344CB8AC3E}">
        <p14:creationId xmlns:p14="http://schemas.microsoft.com/office/powerpoint/2010/main" val="366011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6" grpId="0"/>
      <p:bldP spid="8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2A960-047D-1404-EF80-ED796C844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>
            <a:extLst>
              <a:ext uri="{FF2B5EF4-FFF2-40B4-BE49-F238E27FC236}">
                <a16:creationId xmlns:a16="http://schemas.microsoft.com/office/drawing/2014/main" id="{10F99491-4334-384D-2861-8651689F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201" y="4311468"/>
            <a:ext cx="4531497" cy="24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111F6B1D-A7A7-0253-3BC7-C09D80998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199" y="3290465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59048337-20FC-BAEB-1F60-27360D52A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01" y="4785331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22D6EE0-2398-9626-3C23-CB5033626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537" y="2345174"/>
            <a:ext cx="3130034" cy="17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DEE98AA-D7E7-603A-1D9B-3F5800C69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30 médias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associés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de l’UER dans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20 pays </a:t>
            </a:r>
            <a:r>
              <a:rPr lang="fr-CH" sz="4800" b="1" dirty="0">
                <a:latin typeface="American Typewriter" panose="02090604020004020304" pitchFamily="18" charset="77"/>
              </a:rPr>
              <a:t>!</a:t>
            </a:r>
            <a:endParaRPr lang="fr-CH" sz="3600" b="1" dirty="0">
              <a:latin typeface="+mn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D848D9-BBD6-B1AA-29D2-94CA556F4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305995"/>
            <a:ext cx="1827256" cy="1666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3E34AB-C0AC-C349-693A-288086CC6E2C}"/>
              </a:ext>
            </a:extLst>
          </p:cNvPr>
          <p:cNvSpPr txBox="1"/>
          <p:nvPr/>
        </p:nvSpPr>
        <p:spPr>
          <a:xfrm>
            <a:off x="763544" y="2136338"/>
            <a:ext cx="212793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Australie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Bangladesh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Brésil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Canada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Chili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Chine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Corée du Sud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Cuba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États-Unis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21CBEF-ADE3-1F18-9254-AC8F6C04E57B}"/>
              </a:ext>
            </a:extLst>
          </p:cNvPr>
          <p:cNvSpPr txBox="1"/>
          <p:nvPr/>
        </p:nvSpPr>
        <p:spPr>
          <a:xfrm>
            <a:off x="4321776" y="2136338"/>
            <a:ext cx="23260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Hong Kong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Japon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Kazakhstan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Malaisie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Maurice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Nouvelle Zélande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Népal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Oman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Syrie</a:t>
            </a:r>
            <a:endParaRPr lang="fr-F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54930BB-FB7F-DC3D-10D1-5633CA78D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46" y="4955411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6F257E8-5AC5-1FE1-CB1A-FB0DA7981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154" y="5062075"/>
            <a:ext cx="2170373" cy="118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E07DDB65-7EDA-B242-1980-4FD5F771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656" y="2136338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A8EDA5-C521-3B8D-E7B1-407B30C8AACB}"/>
              </a:ext>
            </a:extLst>
          </p:cNvPr>
          <p:cNvSpPr txBox="1"/>
          <p:nvPr/>
        </p:nvSpPr>
        <p:spPr>
          <a:xfrm>
            <a:off x="9972899" y="5717411"/>
            <a:ext cx="1632155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solidFill>
                  <a:srgbClr val="000000"/>
                </a:solidFill>
                <a:latin typeface="Zapfino" panose="03030300040707070C03" pitchFamily="66" charset="77"/>
              </a:rPr>
              <a:t>e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tc</a:t>
            </a:r>
            <a:r>
              <a:rPr lang="fr-CH" sz="2400" b="1" dirty="0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689893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B4407-2201-AF6A-0C23-5AF30E6BA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5476BCD-2B0F-07E5-984A-7A9608BEF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Qui est à la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tête</a:t>
            </a:r>
            <a:r>
              <a:rPr lang="fr-CH" sz="4800" b="1" dirty="0">
                <a:latin typeface="American Typewriter" panose="02090604020004020304" pitchFamily="18" charset="77"/>
              </a:rPr>
              <a:t> de l’UER ?</a:t>
            </a:r>
            <a:br>
              <a:rPr lang="fr-CH" sz="4800" b="1" dirty="0">
                <a:latin typeface="+mn-lt"/>
              </a:rPr>
            </a:br>
            <a:endParaRPr lang="fr-CH" sz="3600" b="1" dirty="0">
              <a:latin typeface="+mn-lt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00F6DB7-E9B8-E87A-CB9A-6BCC53FAB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8" y="1944643"/>
            <a:ext cx="3890318" cy="389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21BA69-66DD-90DF-35E1-B90194AE1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sp>
        <p:nvSpPr>
          <p:cNvPr id="10" name="Bulle rectangulaire 9">
            <a:extLst>
              <a:ext uri="{FF2B5EF4-FFF2-40B4-BE49-F238E27FC236}">
                <a16:creationId xmlns:a16="http://schemas.microsoft.com/office/drawing/2014/main" id="{CD219245-6DA6-2095-313E-AE4A3F021F80}"/>
              </a:ext>
            </a:extLst>
          </p:cNvPr>
          <p:cNvSpPr/>
          <p:nvPr/>
        </p:nvSpPr>
        <p:spPr>
          <a:xfrm>
            <a:off x="919915" y="3435178"/>
            <a:ext cx="4418204" cy="2792627"/>
          </a:xfrm>
          <a:prstGeom prst="wedgeRectCallout">
            <a:avLst>
              <a:gd name="adj1" fmla="val 68290"/>
              <a:gd name="adj2" fmla="val 291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H" sz="800" dirty="0">
              <a:solidFill>
                <a:schemeClr val="tx1"/>
              </a:solidFill>
            </a:endParaRPr>
          </a:p>
          <a:p>
            <a:r>
              <a:rPr lang="fr-CH" sz="2800" b="1" dirty="0">
                <a:solidFill>
                  <a:schemeClr val="tx1"/>
                </a:solidFill>
              </a:rPr>
              <a:t>"ON NE REPRÉSENTE PAS LA FRANCE TELLE QU'ELLE EST MAIS TELLE QU'ON VOUDRAIT QU'ELLE SOIT"</a:t>
            </a:r>
            <a:endParaRPr lang="fr-CH" sz="2800" dirty="0">
              <a:solidFill>
                <a:schemeClr val="tx1"/>
              </a:solidFill>
            </a:endParaRPr>
          </a:p>
          <a:p>
            <a:endParaRPr lang="fr-CH" dirty="0">
              <a:solidFill>
                <a:schemeClr val="tx1"/>
              </a:solidFill>
            </a:endParaRPr>
          </a:p>
          <a:p>
            <a:r>
              <a:rPr lang="fr-CH" sz="20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(5.07.2023, à l’Assemblée nationale)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865FA7-62E7-5E12-3263-EC8E315E0559}"/>
              </a:ext>
            </a:extLst>
          </p:cNvPr>
          <p:cNvSpPr txBox="1"/>
          <p:nvPr/>
        </p:nvSpPr>
        <p:spPr>
          <a:xfrm>
            <a:off x="8636338" y="4141062"/>
            <a:ext cx="355566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ea typeface="+mj-ea"/>
                <a:cs typeface="+mj-cs"/>
              </a:rPr>
              <a:t>Delphine Ernotte</a:t>
            </a:r>
            <a:br>
              <a:rPr lang="fr-CH" sz="2800" b="1" dirty="0">
                <a:solidFill>
                  <a:srgbClr val="000000"/>
                </a:solidFill>
                <a:highlight>
                  <a:srgbClr val="FFFF00"/>
                </a:highlight>
                <a:latin typeface="Helvetica" pitchFamily="2" charset="0"/>
              </a:rPr>
            </a:b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Présidente de France Télévision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depuis 2015, </a:t>
            </a:r>
            <a:b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</a:b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a été élue en octobre 2020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à la </a:t>
            </a:r>
            <a:r>
              <a:rPr lang="fr-CH" sz="20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présidence de l’UER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 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pour une prise de fonction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au 1er janvier 2021</a:t>
            </a:r>
            <a: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5CE699-C679-F560-DFD6-2C0D6BAC8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26" y="1351812"/>
            <a:ext cx="5168039" cy="11856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AB21B6-976F-D47E-A796-ACCA13B78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94" y="2598980"/>
            <a:ext cx="2119985" cy="7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5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8BA69-D9BA-02E6-8158-B35830CD4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CEF7477-B340-F30A-4E97-0CE05424A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Qui est à la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tête</a:t>
            </a:r>
            <a:r>
              <a:rPr lang="fr-CH" sz="4800" b="1" dirty="0">
                <a:latin typeface="American Typewriter" panose="02090604020004020304" pitchFamily="18" charset="77"/>
              </a:rPr>
              <a:t> de l’UER ?</a:t>
            </a:r>
            <a:br>
              <a:rPr lang="fr-CH" sz="4800" b="1" dirty="0">
                <a:latin typeface="+mn-lt"/>
              </a:rPr>
            </a:br>
            <a:r>
              <a:rPr lang="fr-CH" sz="3600" b="1" dirty="0">
                <a:latin typeface="+mn-lt"/>
              </a:rPr>
              <a:t>La présidente de France Télévision !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1A0575C-C5EB-40A1-2B7E-B27276CD5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78" y="1856639"/>
            <a:ext cx="4201093" cy="420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38BF30-A758-E4EE-9119-350132205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sp>
        <p:nvSpPr>
          <p:cNvPr id="10" name="Bulle rectangulaire 9">
            <a:extLst>
              <a:ext uri="{FF2B5EF4-FFF2-40B4-BE49-F238E27FC236}">
                <a16:creationId xmlns:a16="http://schemas.microsoft.com/office/drawing/2014/main" id="{358DB12E-DC9B-35DF-F25F-1BE969AB66C6}"/>
              </a:ext>
            </a:extLst>
          </p:cNvPr>
          <p:cNvSpPr/>
          <p:nvPr/>
        </p:nvSpPr>
        <p:spPr>
          <a:xfrm>
            <a:off x="395416" y="3006300"/>
            <a:ext cx="4491662" cy="2878249"/>
          </a:xfrm>
          <a:prstGeom prst="wedgeRectCallout">
            <a:avLst>
              <a:gd name="adj1" fmla="val 70186"/>
              <a:gd name="adj2" fmla="val 8989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400" dirty="0">
                <a:solidFill>
                  <a:srgbClr val="000000"/>
                </a:solidFill>
                <a:latin typeface="Helvetica Neue" panose="02000503000000020004" pitchFamily="2" charset="0"/>
              </a:rPr>
              <a:t>« 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MOI JE CRAINS L'ÉVÉNEMENT QUI CRÉE </a:t>
            </a:r>
          </a:p>
          <a:p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UN MOUVEMENT DE </a:t>
            </a:r>
            <a:r>
              <a:rPr lang="fr-CH" sz="2400" b="1" u="sng" dirty="0">
                <a:solidFill>
                  <a:srgbClr val="000000"/>
                </a:solidFill>
                <a:latin typeface="Helvetica Neue" panose="02000503000000020004" pitchFamily="2" charset="0"/>
              </a:rPr>
              <a:t>FOULE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. </a:t>
            </a:r>
          </a:p>
          <a:p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C'EST </a:t>
            </a:r>
            <a:r>
              <a:rPr lang="fr-CH" sz="2400" b="1" u="sng" dirty="0">
                <a:solidFill>
                  <a:srgbClr val="000000"/>
                </a:solidFill>
                <a:latin typeface="Helvetica Neue" panose="02000503000000020004" pitchFamily="2" charset="0"/>
              </a:rPr>
              <a:t>LA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MENACE MONDIALE. » </a:t>
            </a:r>
            <a:b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b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  <a:t>(5.04.204, matinées du SNPTV)</a:t>
            </a:r>
            <a:endParaRPr lang="fr-FR" sz="2000" dirty="0">
              <a:latin typeface="Arial Rounded MT Bold" panose="020F0704030504030204" pitchFamily="34" charset="77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AEC565-3696-E4FA-61D5-66ACF50DD614}"/>
              </a:ext>
            </a:extLst>
          </p:cNvPr>
          <p:cNvSpPr txBox="1"/>
          <p:nvPr/>
        </p:nvSpPr>
        <p:spPr>
          <a:xfrm>
            <a:off x="8452075" y="5264971"/>
            <a:ext cx="389031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effectLst/>
              </a:rPr>
              <a:t>Delphine Ernotte</a:t>
            </a:r>
            <a:endParaRPr lang="fr-CH" sz="3600" b="1" dirty="0">
              <a:solidFill>
                <a:srgbClr val="000000"/>
              </a:solidFill>
            </a:endParaRP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Présidente de France Télévision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&amp; Présidente de l’UER </a:t>
            </a:r>
          </a:p>
        </p:txBody>
      </p:sp>
    </p:spTree>
    <p:extLst>
      <p:ext uri="{BB962C8B-B14F-4D97-AF65-F5344CB8AC3E}">
        <p14:creationId xmlns:p14="http://schemas.microsoft.com/office/powerpoint/2010/main" val="221295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0682-0555-48CD-8050-FAA29A6C5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B325892-F834-8FD9-20A9-AE9741017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12" y="4199331"/>
            <a:ext cx="4100062" cy="21579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8E4A3D6-8939-BE94-4C32-BC4CBE25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6633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Rapport de l’UER (23.09.25)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« Confiance dans les médias »</a:t>
            </a:r>
            <a:endParaRPr lang="fr-CH" sz="3600" b="1" dirty="0">
              <a:latin typeface="American Typewriter" panose="02090604020004020304" pitchFamily="18" charset="77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11A5EC-89CC-5EFB-285E-7AF81D660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D9F068-A9C2-C833-B030-8932F35B972F}"/>
              </a:ext>
            </a:extLst>
          </p:cNvPr>
          <p:cNvSpPr/>
          <p:nvPr/>
        </p:nvSpPr>
        <p:spPr>
          <a:xfrm>
            <a:off x="2173691" y="2364161"/>
            <a:ext cx="6305038" cy="2299397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3959BFB-7E95-F165-4B19-BEE9CC329D9F}"/>
              </a:ext>
            </a:extLst>
          </p:cNvPr>
          <p:cNvSpPr txBox="1">
            <a:spLocks/>
          </p:cNvSpPr>
          <p:nvPr/>
        </p:nvSpPr>
        <p:spPr>
          <a:xfrm>
            <a:off x="296995" y="2341529"/>
            <a:ext cx="1181337" cy="7749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latin typeface="Arial Rounded MT Bold" panose="020F0704030504030204" pitchFamily="34" charset="77"/>
              </a:rPr>
              <a:t>p.7 :</a:t>
            </a:r>
          </a:p>
        </p:txBody>
      </p:sp>
      <p:sp>
        <p:nvSpPr>
          <p:cNvPr id="11" name="Pensées 10">
            <a:extLst>
              <a:ext uri="{FF2B5EF4-FFF2-40B4-BE49-F238E27FC236}">
                <a16:creationId xmlns:a16="http://schemas.microsoft.com/office/drawing/2014/main" id="{C2F8FE22-46D7-2477-CB3B-E571F919183B}"/>
              </a:ext>
            </a:extLst>
          </p:cNvPr>
          <p:cNvSpPr/>
          <p:nvPr/>
        </p:nvSpPr>
        <p:spPr>
          <a:xfrm>
            <a:off x="142194" y="2207955"/>
            <a:ext cx="1665099" cy="1176754"/>
          </a:xfrm>
          <a:prstGeom prst="cloudCallout">
            <a:avLst>
              <a:gd name="adj1" fmla="val 40184"/>
              <a:gd name="adj2" fmla="val 6005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A412BD1-81A2-880A-BD64-B1790EBDE69D}"/>
              </a:ext>
            </a:extLst>
          </p:cNvPr>
          <p:cNvSpPr txBox="1"/>
          <p:nvPr/>
        </p:nvSpPr>
        <p:spPr>
          <a:xfrm>
            <a:off x="7516557" y="6150114"/>
            <a:ext cx="54977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* </a:t>
            </a:r>
            <a:r>
              <a:rPr lang="fr-FR" sz="2000" b="1" dirty="0">
                <a:highlight>
                  <a:srgbClr val="FFFF00"/>
                </a:highlight>
              </a:rPr>
              <a:t>Dans 61% des pays couverts, les médias reçoivent un score de confiance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NÉGATIF</a:t>
            </a:r>
            <a:r>
              <a:rPr lang="fr-FR" sz="2000" b="1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E248B5-041D-075C-D699-4631CC3E1A82}"/>
              </a:ext>
            </a:extLst>
          </p:cNvPr>
          <p:cNvSpPr txBox="1"/>
          <p:nvPr/>
        </p:nvSpPr>
        <p:spPr>
          <a:xfrm>
            <a:off x="2278210" y="2509534"/>
            <a:ext cx="609600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000" dirty="0"/>
              <a:t>« Lorsqu'on les interroge sur la confiance dans les médias en tant qu'institution, […] </a:t>
            </a:r>
            <a:r>
              <a:rPr lang="fr-FR" sz="2000" dirty="0">
                <a:highlight>
                  <a:srgbClr val="FFFF00"/>
                </a:highlight>
              </a:rPr>
              <a:t>les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Européens</a:t>
            </a:r>
            <a:r>
              <a:rPr lang="fr-FR" sz="2000" dirty="0">
                <a:highlight>
                  <a:srgbClr val="FFFF00"/>
                </a:highlight>
              </a:rPr>
              <a:t> ont tendance à se montrer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sceptiques</a:t>
            </a:r>
            <a:r>
              <a:rPr lang="fr-FR" sz="2000" dirty="0">
                <a:highlight>
                  <a:srgbClr val="FFFF00"/>
                </a:highlight>
              </a:rPr>
              <a:t>. Dans la plupart des pays, les médias en tant que tels reçoivent des notes de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confiance nette négatives</a:t>
            </a:r>
            <a:r>
              <a:rPr lang="fr-FR" sz="2000" dirty="0">
                <a:highlight>
                  <a:srgbClr val="FFFF00"/>
                </a:highlight>
              </a:rPr>
              <a:t>, ce qui signifie que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plus de la moitié de la population ne leur fait pas confiance</a:t>
            </a:r>
            <a:r>
              <a:rPr lang="fr-FR" sz="2000" dirty="0">
                <a:highlight>
                  <a:srgbClr val="FFFF00"/>
                </a:highlight>
              </a:rPr>
              <a:t>. </a:t>
            </a:r>
            <a:r>
              <a:rPr lang="fr-FR" sz="2000" dirty="0"/>
              <a:t>»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B9F72D-C60C-C5CA-542A-20923BBFB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2271" y="3724032"/>
            <a:ext cx="5173738" cy="243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5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 animBg="1"/>
      <p:bldP spid="13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6C35-A1BE-B1FC-70FA-CF8A85153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69B102-4DE9-9889-EEC8-7F26BB574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796" y="843304"/>
            <a:ext cx="8719458" cy="601469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7D4F3C29-FC2C-C1C0-B0B9-4D6CAAFD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95" y="15282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Rapport de l’UER (23.09.25)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« Confiance dans les médias »</a:t>
            </a:r>
            <a:endParaRPr lang="fr-CH" sz="3600" b="1" dirty="0">
              <a:latin typeface="American Typewriter" panose="02090604020004020304" pitchFamily="18" charset="77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B42BCB7A-2751-F54A-1D4B-BF2DE31DBB21}"/>
              </a:ext>
            </a:extLst>
          </p:cNvPr>
          <p:cNvSpPr txBox="1">
            <a:spLocks/>
          </p:cNvSpPr>
          <p:nvPr/>
        </p:nvSpPr>
        <p:spPr>
          <a:xfrm>
            <a:off x="848538" y="1611961"/>
            <a:ext cx="1181337" cy="7749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latin typeface="Arial Rounded MT Bold" panose="020F0704030504030204" pitchFamily="34" charset="77"/>
              </a:rPr>
              <a:t>p.7 :</a:t>
            </a:r>
          </a:p>
        </p:txBody>
      </p:sp>
      <p:sp>
        <p:nvSpPr>
          <p:cNvPr id="11" name="Pensées 10">
            <a:extLst>
              <a:ext uri="{FF2B5EF4-FFF2-40B4-BE49-F238E27FC236}">
                <a16:creationId xmlns:a16="http://schemas.microsoft.com/office/drawing/2014/main" id="{FE13F242-1132-37BD-8870-9908D2C54E35}"/>
              </a:ext>
            </a:extLst>
          </p:cNvPr>
          <p:cNvSpPr/>
          <p:nvPr/>
        </p:nvSpPr>
        <p:spPr>
          <a:xfrm>
            <a:off x="693737" y="1478387"/>
            <a:ext cx="1665099" cy="1176754"/>
          </a:xfrm>
          <a:prstGeom prst="cloudCallout">
            <a:avLst>
              <a:gd name="adj1" fmla="val 40184"/>
              <a:gd name="adj2" fmla="val 6005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C11C8C-9B2D-415F-9CC5-5AB453343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166" y="254927"/>
            <a:ext cx="2235834" cy="11767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809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92DCC-9286-CED7-D0EE-965694D5B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710857A-F144-651D-B447-EDE6DC4F7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00" y="279943"/>
            <a:ext cx="8611467" cy="753727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Rapport de l’UER (23.09.25)</a:t>
            </a:r>
            <a:endParaRPr lang="fr-CH" sz="3100" b="1" dirty="0">
              <a:latin typeface="American Typewriter" panose="02090604020004020304" pitchFamily="18" charset="77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E8E913A-804F-D328-CAE7-4BE5FC0012BD}"/>
              </a:ext>
            </a:extLst>
          </p:cNvPr>
          <p:cNvSpPr txBox="1">
            <a:spLocks/>
          </p:cNvSpPr>
          <p:nvPr/>
        </p:nvSpPr>
        <p:spPr>
          <a:xfrm>
            <a:off x="657470" y="2580953"/>
            <a:ext cx="1181337" cy="7749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latin typeface="Arial Rounded MT Bold" panose="020F0704030504030204" pitchFamily="34" charset="77"/>
              </a:rPr>
              <a:t>p.7 :</a:t>
            </a:r>
          </a:p>
        </p:txBody>
      </p:sp>
      <p:sp>
        <p:nvSpPr>
          <p:cNvPr id="11" name="Pensées 10">
            <a:extLst>
              <a:ext uri="{FF2B5EF4-FFF2-40B4-BE49-F238E27FC236}">
                <a16:creationId xmlns:a16="http://schemas.microsoft.com/office/drawing/2014/main" id="{AE7BEAF4-1BC4-C30B-2205-CBB5B7E2C3C7}"/>
              </a:ext>
            </a:extLst>
          </p:cNvPr>
          <p:cNvSpPr/>
          <p:nvPr/>
        </p:nvSpPr>
        <p:spPr>
          <a:xfrm>
            <a:off x="502669" y="2447379"/>
            <a:ext cx="1665099" cy="1176754"/>
          </a:xfrm>
          <a:prstGeom prst="cloudCallout">
            <a:avLst>
              <a:gd name="adj1" fmla="val 40184"/>
              <a:gd name="adj2" fmla="val 6005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9B08B8-A328-B3A9-E259-1E28DAE73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989" y="2169568"/>
            <a:ext cx="8611467" cy="456608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9FA7B4-F728-D224-62B1-C21329F01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967" y="227228"/>
            <a:ext cx="2235834" cy="1176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206AB6E-9980-B7BE-9279-78B9E206F2EB}"/>
              </a:ext>
            </a:extLst>
          </p:cNvPr>
          <p:cNvSpPr txBox="1"/>
          <p:nvPr/>
        </p:nvSpPr>
        <p:spPr>
          <a:xfrm>
            <a:off x="269700" y="863077"/>
            <a:ext cx="861146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latin typeface="American Typewriter" panose="02090604020004020304" pitchFamily="18" charset="77"/>
              </a:rPr>
              <a:t>La </a:t>
            </a:r>
            <a:r>
              <a:rPr lang="fr-CH" sz="2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confiance</a:t>
            </a:r>
            <a:r>
              <a:rPr lang="fr-CH" sz="2800" b="1" dirty="0">
                <a:latin typeface="American Typewriter" panose="02090604020004020304" pitchFamily="18" charset="77"/>
              </a:rPr>
              <a:t> dans les médias, </a:t>
            </a:r>
            <a:br>
              <a:rPr lang="fr-CH" sz="2800" b="1" dirty="0">
                <a:latin typeface="American Typewriter" panose="02090604020004020304" pitchFamily="18" charset="77"/>
              </a:rPr>
            </a:br>
            <a:r>
              <a:rPr lang="fr-CH" sz="2800" b="1" dirty="0">
                <a:latin typeface="American Typewriter" panose="02090604020004020304" pitchFamily="18" charset="77"/>
              </a:rPr>
              <a:t>dans les gouvernements, dans les partis </a:t>
            </a:r>
            <a:br>
              <a:rPr lang="fr-CH" sz="2800" b="1" dirty="0">
                <a:latin typeface="American Typewriter" panose="02090604020004020304" pitchFamily="18" charset="77"/>
              </a:rPr>
            </a:br>
            <a:r>
              <a:rPr lang="fr-CH" sz="2800" b="1" dirty="0">
                <a:latin typeface="American Typewriter" panose="02090604020004020304" pitchFamily="18" charset="77"/>
              </a:rPr>
              <a:t>et les parlements sont </a:t>
            </a:r>
            <a:r>
              <a:rPr lang="fr-CH" sz="2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dans le rouge </a:t>
            </a:r>
            <a:r>
              <a:rPr lang="fr-CH" sz="2800" b="1" dirty="0">
                <a:latin typeface="American Typewriter" panose="02090604020004020304" pitchFamily="18" charset="77"/>
              </a:rPr>
              <a:t>…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8913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85EAB-E2E8-E75F-B444-F470486BF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E2081DA-EE0E-1CD3-23EA-C97600013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559" y="1634596"/>
            <a:ext cx="5642429" cy="12405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F7FEFB0-5870-E858-5E95-66731556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95" y="15282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La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défiance</a:t>
            </a:r>
            <a:r>
              <a:rPr lang="fr-CH" sz="4800" b="1" dirty="0">
                <a:latin typeface="American Typewriter" panose="02090604020004020304" pitchFamily="18" charset="77"/>
              </a:rPr>
              <a:t> des peuples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augmente</a:t>
            </a:r>
            <a:r>
              <a:rPr lang="fr-CH" sz="4800" b="1" dirty="0">
                <a:latin typeface="American Typewriter" panose="02090604020004020304" pitchFamily="18" charset="77"/>
              </a:rPr>
              <a:t> drastiquement</a:t>
            </a:r>
            <a:endParaRPr lang="fr-CH" sz="3600" b="1" dirty="0">
              <a:latin typeface="American Typewriter" panose="02090604020004020304" pitchFamily="18" charset="77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5DDEBFB-204B-ED2E-E45F-A8BB220FE4ED}"/>
              </a:ext>
            </a:extLst>
          </p:cNvPr>
          <p:cNvSpPr txBox="1">
            <a:spLocks/>
          </p:cNvSpPr>
          <p:nvPr/>
        </p:nvSpPr>
        <p:spPr>
          <a:xfrm>
            <a:off x="848538" y="1611961"/>
            <a:ext cx="1181337" cy="7749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latin typeface="Arial Rounded MT Bold" panose="020F0704030504030204" pitchFamily="34" charset="77"/>
              </a:rPr>
              <a:t>p.10 :</a:t>
            </a:r>
          </a:p>
        </p:txBody>
      </p:sp>
      <p:sp>
        <p:nvSpPr>
          <p:cNvPr id="11" name="Pensées 10">
            <a:extLst>
              <a:ext uri="{FF2B5EF4-FFF2-40B4-BE49-F238E27FC236}">
                <a16:creationId xmlns:a16="http://schemas.microsoft.com/office/drawing/2014/main" id="{013C4324-AB30-175C-A020-7F1B24D2FEB0}"/>
              </a:ext>
            </a:extLst>
          </p:cNvPr>
          <p:cNvSpPr/>
          <p:nvPr/>
        </p:nvSpPr>
        <p:spPr>
          <a:xfrm>
            <a:off x="693737" y="1478387"/>
            <a:ext cx="1665099" cy="1176754"/>
          </a:xfrm>
          <a:prstGeom prst="cloudCallout">
            <a:avLst>
              <a:gd name="adj1" fmla="val 40184"/>
              <a:gd name="adj2" fmla="val 6005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F4AF0C-FE5C-ADBE-285C-23A764690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371" y="453140"/>
            <a:ext cx="4405634" cy="236291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AD32BBF-91D5-828D-B4AC-256F7AF0A651}"/>
              </a:ext>
            </a:extLst>
          </p:cNvPr>
          <p:cNvSpPr txBox="1"/>
          <p:nvPr/>
        </p:nvSpPr>
        <p:spPr>
          <a:xfrm>
            <a:off x="2513637" y="2904836"/>
            <a:ext cx="5497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* </a:t>
            </a:r>
            <a:r>
              <a:rPr lang="fr-FR" sz="2000" b="1" dirty="0">
                <a:highlight>
                  <a:srgbClr val="FFFF00"/>
                </a:highlight>
              </a:rPr>
              <a:t>Peur que les leaders nous mentent tout le temps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7ECCE9A-800C-3B23-B693-2416E7B6E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3472" y="3678391"/>
            <a:ext cx="3591533" cy="2939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F9A5B1-47B7-EFC1-4E29-8EA529D1D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54" y="3685426"/>
            <a:ext cx="3591585" cy="2939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71C400-A48A-AC46-284C-4021C92A12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327" y="3678391"/>
            <a:ext cx="3741057" cy="29467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40D4295-6094-EAE3-DF48-6F2EE8C9437D}"/>
              </a:ext>
            </a:extLst>
          </p:cNvPr>
          <p:cNvSpPr txBox="1"/>
          <p:nvPr/>
        </p:nvSpPr>
        <p:spPr>
          <a:xfrm>
            <a:off x="9016828" y="2856443"/>
            <a:ext cx="3591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b="1" dirty="0">
                <a:latin typeface="American Typewriter" panose="02090604020004020304" pitchFamily="18" charset="77"/>
              </a:rPr>
              <a:t>Baromètre de confiance</a:t>
            </a:r>
            <a:br>
              <a:rPr lang="fr-CH" sz="1800" b="1" dirty="0">
                <a:latin typeface="American Typewriter" panose="02090604020004020304" pitchFamily="18" charset="77"/>
              </a:rPr>
            </a:br>
            <a:r>
              <a:rPr lang="fr-CH" sz="1800" b="1" dirty="0" err="1">
                <a:latin typeface="American Typewriter" panose="02090604020004020304" pitchFamily="18" charset="77"/>
              </a:rPr>
              <a:t>Edelmann</a:t>
            </a:r>
            <a:r>
              <a:rPr lang="fr-CH" sz="1800" b="1" dirty="0">
                <a:latin typeface="American Typewriter" panose="02090604020004020304" pitchFamily="18" charset="77"/>
              </a:rPr>
              <a:t> 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432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0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471980C-7E52-F2E5-EF73-B3DD518B835C}"/>
              </a:ext>
            </a:extLst>
          </p:cNvPr>
          <p:cNvSpPr txBox="1"/>
          <p:nvPr/>
        </p:nvSpPr>
        <p:spPr>
          <a:xfrm>
            <a:off x="167574" y="5476969"/>
            <a:ext cx="12024426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480"/>
              </a:lnSpc>
            </a:pPr>
            <a:r>
              <a:rPr lang="fr-FR" sz="3200" b="1" dirty="0"/>
              <a:t>« Plus les citoyens font confiance aux informations des médias</a:t>
            </a:r>
            <a:br>
              <a:rPr lang="fr-FR" sz="3200" b="1" dirty="0"/>
            </a:br>
            <a:r>
              <a:rPr lang="fr-FR" sz="3200" b="1" dirty="0"/>
              <a:t>de service public, moins la société est </a:t>
            </a:r>
            <a:r>
              <a:rPr lang="fr-FR" sz="3200" b="1" i="1" dirty="0"/>
              <a:t>polarisée</a:t>
            </a:r>
            <a:r>
              <a:rPr lang="fr-FR" sz="3200" b="1" dirty="0"/>
              <a:t>. »</a:t>
            </a:r>
            <a:br>
              <a:rPr lang="fr-FR" sz="3200" b="1" dirty="0"/>
            </a:br>
            <a:r>
              <a:rPr lang="fr-FR" sz="2400" b="1" dirty="0"/>
              <a:t>[Et plus leurs propriétaires sont à l’abri de la contestation des peuples…]</a:t>
            </a:r>
            <a:endParaRPr lang="fr-FR" sz="2400" dirty="0"/>
          </a:p>
          <a:p>
            <a:pPr algn="ctr">
              <a:lnSpc>
                <a:spcPts val="3480"/>
              </a:lnSpc>
            </a:pPr>
            <a:endParaRPr lang="fr-CH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153CE2-C6ED-BE65-F1DA-2F0007407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23" y="1192112"/>
            <a:ext cx="4332679" cy="42848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34AD34-4BED-5879-416D-10F50EC55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850" y="4835986"/>
            <a:ext cx="2908300" cy="4191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358AC8-388B-7EC8-96C6-86498B49C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532" y="-1259960"/>
            <a:ext cx="7833081" cy="783308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A8ED45-EA04-B066-2B79-C9E1F582A597}"/>
              </a:ext>
            </a:extLst>
          </p:cNvPr>
          <p:cNvSpPr txBox="1"/>
          <p:nvPr/>
        </p:nvSpPr>
        <p:spPr>
          <a:xfrm>
            <a:off x="10738913" y="4470256"/>
            <a:ext cx="16888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9600" dirty="0">
                <a:solidFill>
                  <a:srgbClr val="000000"/>
                </a:solidFill>
                <a:effectLst/>
                <a:latin typeface=".Apple Color Emoji UI"/>
              </a:rPr>
              <a:t>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F572D4-1A8D-F608-BC0E-92D2148DFADB}"/>
              </a:ext>
            </a:extLst>
          </p:cNvPr>
          <p:cNvSpPr txBox="1"/>
          <p:nvPr/>
        </p:nvSpPr>
        <p:spPr>
          <a:xfrm>
            <a:off x="6253038" y="1145788"/>
            <a:ext cx="495169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L’Union européenne des </a:t>
            </a:r>
            <a:r>
              <a:rPr lang="fr-FR" sz="2800" b="1" dirty="0">
                <a:solidFill>
                  <a:srgbClr val="FF0000"/>
                </a:solidFill>
              </a:rPr>
              <a:t>médias officiels</a:t>
            </a:r>
            <a:r>
              <a:rPr lang="fr-FR" sz="2800" b="1" dirty="0"/>
              <a:t>, 1</a:t>
            </a:r>
            <a:r>
              <a:rPr lang="fr-FR" sz="2800" b="1" baseline="30000" dirty="0"/>
              <a:t>er</a:t>
            </a:r>
            <a:r>
              <a:rPr lang="fr-FR" sz="2800" b="1" dirty="0"/>
              <a:t> pouvoir de ceux qui veulent nous garder en esclavage</a:t>
            </a:r>
            <a:r>
              <a:rPr lang="fr-FR" sz="2800" b="1"/>
              <a:t>, tout comme </a:t>
            </a:r>
            <a:r>
              <a:rPr lang="fr-FR" sz="2800" b="1" dirty="0"/>
              <a:t>l’Union européenne, </a:t>
            </a:r>
            <a:r>
              <a:rPr lang="fr-FR" sz="2800" b="1" dirty="0">
                <a:solidFill>
                  <a:srgbClr val="FF0000"/>
                </a:solidFill>
              </a:rPr>
              <a:t>bat de l’aile</a:t>
            </a:r>
            <a:r>
              <a:rPr lang="fr-FR" sz="2800" b="1" dirty="0"/>
              <a:t> grave 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7AE04E-A6E2-27D4-663F-44F27C84DD3C}"/>
              </a:ext>
            </a:extLst>
          </p:cNvPr>
          <p:cNvSpPr txBox="1"/>
          <p:nvPr/>
        </p:nvSpPr>
        <p:spPr>
          <a:xfrm>
            <a:off x="481223" y="176449"/>
            <a:ext cx="5704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6000" b="1" dirty="0">
                <a:latin typeface="American Typewriter" panose="02090604020004020304" pitchFamily="18" charset="77"/>
              </a:rPr>
              <a:t>Conclusion</a:t>
            </a:r>
            <a:endParaRPr lang="fr-FR" sz="6000" b="1" dirty="0">
              <a:latin typeface="American Typewriter" panose="02090604020004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608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7454</TotalTime>
  <Words>1046</Words>
  <Application>Microsoft Macintosh PowerPoint</Application>
  <PresentationFormat>Grand écran</PresentationFormat>
  <Paragraphs>174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33" baseType="lpstr">
      <vt:lpstr>.Apple Color Emoji UI</vt:lpstr>
      <vt:lpstr>American Typewriter</vt:lpstr>
      <vt:lpstr>Arial</vt:lpstr>
      <vt:lpstr>Arial Rounded MT Bold</vt:lpstr>
      <vt:lpstr>Calibri</vt:lpstr>
      <vt:lpstr>Calibri Light</vt:lpstr>
      <vt:lpstr>Helvetica</vt:lpstr>
      <vt:lpstr>Helvetica Neue</vt:lpstr>
      <vt:lpstr>inherit</vt:lpstr>
      <vt:lpstr>Police système Courant</vt:lpstr>
      <vt:lpstr>Proxima Nova</vt:lpstr>
      <vt:lpstr>ProximaNova</vt:lpstr>
      <vt:lpstr>Rethink Sans</vt:lpstr>
      <vt:lpstr>Zapfino</vt:lpstr>
      <vt:lpstr>Thème Office</vt:lpstr>
      <vt:lpstr>L’UER </vt:lpstr>
      <vt:lpstr>Présentation PowerPoint</vt:lpstr>
      <vt:lpstr>Présentation PowerPoint</vt:lpstr>
      <vt:lpstr>L’UER  = Union européenne de Radio-Télévision</vt:lpstr>
      <vt:lpstr>Au Grand-Saconnex, canton de Genève … juste en face de Gavi et à deux pas de l’OMS.</vt:lpstr>
      <vt:lpstr>La mission de l’UER Union européenne de Radio-Télévision</vt:lpstr>
      <vt:lpstr>Historique de l’UER </vt:lpstr>
      <vt:lpstr>Les pays de L’UER (54) Union européenne de Radio-Télévision</vt:lpstr>
      <vt:lpstr>Les chaînes de l’UER (113) Union européenne de Radio-Télévision</vt:lpstr>
      <vt:lpstr>Les participants agréés (7) de l’UER</vt:lpstr>
      <vt:lpstr>Les 30 médias associés de l’UER dans 20 pays !</vt:lpstr>
      <vt:lpstr>Qui est à la tête de l’UER ? </vt:lpstr>
      <vt:lpstr>Qui est à la tête de l’UER ? La présidente de France Télévision !</vt:lpstr>
      <vt:lpstr>Rapport de l’UER (23.09.25) « Confiance dans les médias »</vt:lpstr>
      <vt:lpstr>Rapport de l’UER (23.09.25) « Confiance dans les médias »</vt:lpstr>
      <vt:lpstr>Rapport de l’UER (23.09.25)</vt:lpstr>
      <vt:lpstr>La défiance des peuples  augmente drastiquement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mac</cp:lastModifiedBy>
  <cp:revision>316</cp:revision>
  <dcterms:created xsi:type="dcterms:W3CDTF">2022-09-05T23:16:30Z</dcterms:created>
  <dcterms:modified xsi:type="dcterms:W3CDTF">2025-09-25T17:35:36Z</dcterms:modified>
</cp:coreProperties>
</file>