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7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27" r:id="rId3"/>
    <p:sldId id="334" r:id="rId4"/>
    <p:sldId id="330" r:id="rId5"/>
    <p:sldId id="329" r:id="rId6"/>
    <p:sldId id="335" r:id="rId7"/>
    <p:sldId id="331" r:id="rId8"/>
    <p:sldId id="349" r:id="rId9"/>
    <p:sldId id="348" r:id="rId10"/>
    <p:sldId id="347" r:id="rId11"/>
    <p:sldId id="332" r:id="rId12"/>
    <p:sldId id="473" r:id="rId13"/>
    <p:sldId id="476" r:id="rId14"/>
    <p:sldId id="337" r:id="rId15"/>
    <p:sldId id="336" r:id="rId16"/>
    <p:sldId id="345" r:id="rId17"/>
    <p:sldId id="342" r:id="rId18"/>
    <p:sldId id="343" r:id="rId19"/>
    <p:sldId id="344" r:id="rId20"/>
    <p:sldId id="339" r:id="rId21"/>
    <p:sldId id="346" r:id="rId22"/>
    <p:sldId id="287" r:id="rId23"/>
    <p:sldId id="298" r:id="rId24"/>
    <p:sldId id="292" r:id="rId25"/>
    <p:sldId id="340" r:id="rId26"/>
    <p:sldId id="341" r:id="rId27"/>
    <p:sldId id="269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388E"/>
    <a:srgbClr val="E878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5"/>
  </p:normalViewPr>
  <p:slideViewPr>
    <p:cSldViewPr snapToGrid="0" snapToObjects="1">
      <p:cViewPr>
        <p:scale>
          <a:sx n="107" d="100"/>
          <a:sy n="107" d="100"/>
        </p:scale>
        <p:origin x="640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73E442-64AB-0542-AE44-8E60B8749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8A4BDB-3AB2-884F-B89B-EF0A86319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6A086A-02E2-0F42-8249-5A39E7815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68AA17-1462-5743-9542-C81AB45A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4AEE3B-DBE3-BE4A-9BE5-A7E4FDDF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63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B97BF4-0ED0-DD43-84B7-F5523083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95EA15-664C-D643-9415-DA2FA79CE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791C-ED3E-1D40-830B-56922F61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C6CB40-75A0-DB4B-B0C7-A7CF496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76D2B-ED9A-9941-8F3F-166C64774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86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C34AF0-3AFA-234F-BA98-1F36BBD82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9D4E6F-3A3F-364A-9E13-116E38D07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9679B1-9DE3-4F4A-B080-BF46B6B9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7DF613-19C9-0448-AD1A-2D5357EA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13F3C8-7685-4D40-A842-9C7589153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89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BACF1-1270-3C43-9B56-8F8011A0C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1C8F01-8D90-F24B-915C-7A3AA1B75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1632D8-6FD2-1847-A548-561118DAD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992378-04B3-3D4F-B73A-9D6E16B5D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969125-A81E-C642-BCF3-C7F03C78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BC97B4-F87F-5543-82C7-148DB38C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77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C2FF9-5952-C747-86B9-8BF9423E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792D73-EA1E-7249-83E6-C8C8F61BD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8FE8C8-370A-AD43-869A-12622EE3B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40C362-A597-E941-B09A-D07F0E799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69673F-B8F4-CE49-8492-D3E1B51F3B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385E86D-6252-DD49-B195-7700BBC0D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00869A1-9F6B-FD4C-80E9-9ED2FD1EC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7363B49-B243-BC4E-A5B2-85718DC3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42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DFF18-171D-0C46-9EE1-E77634D93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0727122-D152-394B-98E5-E12FCD944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C9548A-0B0B-3440-A322-B145E81AA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4137D-8507-4D46-89CF-D76CC7D7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45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FAE251D-2B88-D445-BA77-9A700ED1E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9280C05-6419-A34E-8BD6-B7039C48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843383-1D0C-7B4C-95F6-29957886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70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857239-D3C8-C34B-88F2-350CE7217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680C00-5AF7-4F42-832C-C49AF5C98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838D71-BC4B-934A-A6B3-6B45EF5E8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326D41-5B69-AE4F-A1FA-10C25F11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2DAAC2-56CC-A44A-8268-0CE615C7E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7160BD-F0CD-7E47-ABA4-6235CF04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7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67D7BB-CB19-0547-8D91-BA778EFC4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6E051F7-3AB0-4144-929A-56682525F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6FEDDD-7C54-3245-90E1-BE0F5CAC7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C77595-3054-2B45-B5AC-858FA38AF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FF267F-6EBB-1241-977F-0C7E3004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873098-D20D-0943-AB10-161C00194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67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F849B6-DFDB-2A4A-8020-F8E898F1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673C44-FD12-F24C-B4E7-ABB41A170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041E96-234F-5C47-92B6-620062D2D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445574-08CB-F043-9714-B86DDA55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3CE39B-BB84-DA4F-957D-7E1A661E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0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2B15D3-BE5D-CB41-B283-52E2A74DE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08DDF3-AB14-9F4E-AE4F-B45B34E24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3B0476-E27B-B648-B84B-5926B998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A3E82E-A94A-4946-AE03-57045009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B42412-1E9B-124C-AF91-BA2D78CA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00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C08AEA-8EFA-FE4F-BD4E-8309A39D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1BF683-1836-2146-B5CF-CAFE80AA4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92BFAC-F6E0-A446-8BFB-6CEB75C7B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99E9-D313-624F-B232-ECAA68C5AA3E}" type="datetimeFigureOut">
              <a:rPr lang="fr-FR" smtClean="0"/>
              <a:t>09/12/2025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DA4206-F9ED-074C-8D68-550DA8DC0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739E81-56A7-F44C-8FBF-B5C5CC72C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73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10" Type="http://schemas.openxmlformats.org/officeDocument/2006/relationships/image" Target="../media/image24.png"/><Relationship Id="rId4" Type="http://schemas.openxmlformats.org/officeDocument/2006/relationships/image" Target="../media/image32.jp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www.youtube.com/hashtag/wha77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6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4.png"/><Relationship Id="rId4" Type="http://schemas.openxmlformats.org/officeDocument/2006/relationships/image" Target="../media/image5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12" Type="http://schemas.openxmlformats.org/officeDocument/2006/relationships/image" Target="../media/image72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0AD09-CAE4-E347-AF66-AC5451148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448" y="1760733"/>
            <a:ext cx="9879950" cy="1171877"/>
          </a:xfrm>
        </p:spPr>
        <p:txBody>
          <a:bodyPr>
            <a:noAutofit/>
          </a:bodyPr>
          <a:lstStyle/>
          <a:p>
            <a:r>
              <a:rPr lang="fr-FR" sz="9600" b="1" dirty="0">
                <a:latin typeface="American Typewriter" panose="02090604020004020304" pitchFamily="18" charset="77"/>
                <a:cs typeface="Courier New" panose="02070309020205020404" pitchFamily="49" charset="0"/>
              </a:rPr>
              <a:t>Tous </a:t>
            </a:r>
            <a:r>
              <a:rPr lang="fr-FR" sz="9600" b="1" dirty="0">
                <a:solidFill>
                  <a:srgbClr val="FF0000"/>
                </a:solidFill>
                <a:latin typeface="American Typewriter" panose="02090604020004020304" pitchFamily="18" charset="77"/>
                <a:cs typeface="Courier New" panose="02070309020205020404" pitchFamily="49" charset="0"/>
              </a:rPr>
              <a:t>vaccinés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CF498CE-2F0F-04F0-926F-39D6D9359275}"/>
              </a:ext>
            </a:extLst>
          </p:cNvPr>
          <p:cNvSpPr txBox="1">
            <a:spLocks/>
          </p:cNvSpPr>
          <p:nvPr/>
        </p:nvSpPr>
        <p:spPr>
          <a:xfrm>
            <a:off x="1032751" y="2649010"/>
            <a:ext cx="10806552" cy="11718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8000" b="1" dirty="0">
                <a:latin typeface="American Typewriter" panose="02090604020004020304" pitchFamily="18" charset="77"/>
                <a:cs typeface="Courier New" panose="02070309020205020404" pitchFamily="49" charset="0"/>
              </a:rPr>
              <a:t>Tous protégés ?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0DF71B-7319-42E8-E1C6-88B2C23C667B}"/>
              </a:ext>
            </a:extLst>
          </p:cNvPr>
          <p:cNvSpPr txBox="1">
            <a:spLocks/>
          </p:cNvSpPr>
          <p:nvPr/>
        </p:nvSpPr>
        <p:spPr>
          <a:xfrm>
            <a:off x="805935" y="4123225"/>
            <a:ext cx="10580129" cy="11718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latin typeface="+mn-lt"/>
                <a:cs typeface="Times New Roman" panose="02020603050405020304" pitchFamily="18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19436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8222C-0284-B237-80B2-D64BC8237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0AB01C4-8460-7DE9-6808-3444BF8DED1E}"/>
              </a:ext>
            </a:extLst>
          </p:cNvPr>
          <p:cNvSpPr txBox="1"/>
          <p:nvPr/>
        </p:nvSpPr>
        <p:spPr>
          <a:xfrm>
            <a:off x="623637" y="338299"/>
            <a:ext cx="10662672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Qu’est-ce qu’un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mort</a:t>
            </a:r>
            <a:r>
              <a:rPr lang="fr-CH" sz="4800" b="1" dirty="0">
                <a:latin typeface="American Typewriter" panose="02090604020004020304" pitchFamily="18" charset="77"/>
              </a:rPr>
              <a:t>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« Covid » </a:t>
            </a:r>
            <a:r>
              <a:rPr lang="fr-CH" sz="4800" b="1" dirty="0">
                <a:latin typeface="American Typewriter" panose="02090604020004020304" pitchFamily="18" charset="77"/>
              </a:rPr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EB2AE7-DAE1-35B7-E7E6-92D8A2964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36292"/>
            <a:ext cx="5819736" cy="43446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29B58FB-2770-8F03-9368-E8E484B568DB}"/>
              </a:ext>
            </a:extLst>
          </p:cNvPr>
          <p:cNvSpPr txBox="1"/>
          <p:nvPr/>
        </p:nvSpPr>
        <p:spPr>
          <a:xfrm>
            <a:off x="9514114" y="5650072"/>
            <a:ext cx="1946366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07.01.2022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Bulle rectangulaire 4">
            <a:extLst>
              <a:ext uri="{FF2B5EF4-FFF2-40B4-BE49-F238E27FC236}">
                <a16:creationId xmlns:a16="http://schemas.microsoft.com/office/drawing/2014/main" id="{CEB03828-48F2-368D-6326-6C787BF5E0B6}"/>
              </a:ext>
            </a:extLst>
          </p:cNvPr>
          <p:cNvSpPr/>
          <p:nvPr/>
        </p:nvSpPr>
        <p:spPr>
          <a:xfrm>
            <a:off x="731520" y="1985555"/>
            <a:ext cx="4798422" cy="4167052"/>
          </a:xfrm>
          <a:prstGeom prst="wedgeRectCallout">
            <a:avLst>
              <a:gd name="adj1" fmla="val 91321"/>
              <a:gd name="adj2" fmla="val 75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3200" b="1" dirty="0" err="1">
                <a:solidFill>
                  <a:schemeClr val="tx1"/>
                </a:solidFill>
                <a:latin typeface="Helvetica Neue" panose="02000503000000020004" pitchFamily="2" charset="0"/>
              </a:rPr>
              <a:t>Ignazio</a:t>
            </a:r>
            <a:r>
              <a:rPr lang="fr-CH" sz="3200" b="1" dirty="0">
                <a:solidFill>
                  <a:schemeClr val="tx1"/>
                </a:solidFill>
                <a:latin typeface="Helvetica Neue" panose="02000503000000020004" pitchFamily="2" charset="0"/>
              </a:rPr>
              <a:t> Cassis </a:t>
            </a:r>
            <a:br>
              <a:rPr lang="fr-CH" sz="2400" b="1" dirty="0">
                <a:solidFill>
                  <a:schemeClr val="tx1"/>
                </a:solidFill>
                <a:latin typeface="Helvetica Neue" panose="02000503000000020004" pitchFamily="2" charset="0"/>
              </a:rPr>
            </a:br>
            <a:r>
              <a:rPr lang="fr-CH" sz="2000" b="1" dirty="0">
                <a:solidFill>
                  <a:schemeClr val="tx1"/>
                </a:solidFill>
                <a:latin typeface="Helvetica Neue" panose="02000503000000020004" pitchFamily="2" charset="0"/>
              </a:rPr>
              <a:t>Président suisse 2022</a:t>
            </a:r>
            <a:br>
              <a:rPr lang="fr-CH" sz="2400" b="1" dirty="0">
                <a:solidFill>
                  <a:schemeClr val="tx1"/>
                </a:solidFill>
                <a:latin typeface="Helvetica Neue" panose="02000503000000020004" pitchFamily="2" charset="0"/>
              </a:rPr>
            </a:br>
            <a:r>
              <a:rPr lang="fr-CH" sz="2000" b="1" dirty="0">
                <a:solidFill>
                  <a:schemeClr val="tx1"/>
                </a:solidFill>
                <a:latin typeface="Helvetica Neue" panose="02000503000000020004" pitchFamily="2" charset="0"/>
              </a:rPr>
              <a:t>&amp; conseiller fédéral en charge des affaires extérieures :</a:t>
            </a:r>
          </a:p>
          <a:p>
            <a:endParaRPr lang="fr-CH" sz="2000" b="1" dirty="0">
              <a:solidFill>
                <a:schemeClr val="tx1"/>
              </a:solidFill>
              <a:highlight>
                <a:srgbClr val="FFFF00"/>
              </a:highlight>
              <a:latin typeface="Helvetica Neue" panose="02000503000000020004" pitchFamily="2" charset="0"/>
            </a:endParaRPr>
          </a:p>
          <a:p>
            <a:r>
              <a:rPr lang="fr-CH" sz="2000" b="1" dirty="0">
                <a:solidFill>
                  <a:schemeClr val="tx1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« </a:t>
            </a:r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Quelqu’un qui meurt dans un accident de voiture et qui est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positif au Covid </a:t>
            </a:r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est un « mort Covid ».</a:t>
            </a:r>
          </a:p>
          <a:p>
            <a:r>
              <a:rPr lang="fr-CH" sz="2000" b="1" u="sng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Cela vient de la définition qui a été établie au niveau mondial par l’OMS</a:t>
            </a:r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, pour que nous comptions tous de la même manière »</a:t>
            </a:r>
          </a:p>
        </p:txBody>
      </p:sp>
    </p:spTree>
    <p:extLst>
      <p:ext uri="{BB962C8B-B14F-4D97-AF65-F5344CB8AC3E}">
        <p14:creationId xmlns:p14="http://schemas.microsoft.com/office/powerpoint/2010/main" val="312705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72E85-D32F-6C3C-B38E-CE8DC365A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6B80AA9-E0EB-C2CB-7998-0DB2AAF6234B}"/>
              </a:ext>
            </a:extLst>
          </p:cNvPr>
          <p:cNvSpPr txBox="1"/>
          <p:nvPr/>
        </p:nvSpPr>
        <p:spPr>
          <a:xfrm>
            <a:off x="623637" y="338299"/>
            <a:ext cx="9055940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Janine Small - 10.10.2022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8FB415-7756-BA50-A031-43AAA40F4220}"/>
              </a:ext>
            </a:extLst>
          </p:cNvPr>
          <p:cNvSpPr txBox="1"/>
          <p:nvPr/>
        </p:nvSpPr>
        <p:spPr>
          <a:xfrm>
            <a:off x="529045" y="1535613"/>
            <a:ext cx="61003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Lors de l'audience au Parlement européen sur le COVID lundi 10 octobre 2022, Janine Small, Présidente des marchés internationaux chez PFIZER a répondu </a:t>
            </a:r>
            <a:r>
              <a:rPr lang="fr-CH" dirty="0">
                <a:solidFill>
                  <a:srgbClr val="000000"/>
                </a:solidFill>
                <a:latin typeface="Helvetica Neue" panose="02000503000000020004" pitchFamily="2" charset="0"/>
              </a:rPr>
              <a:t>au député 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européen Rob Roos.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4F9C35-4AEC-3C42-1C9D-51AC0CEA9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7003" y="1535613"/>
            <a:ext cx="5077645" cy="4911634"/>
          </a:xfrm>
          <a:prstGeom prst="rect">
            <a:avLst/>
          </a:prstGeom>
        </p:spPr>
      </p:pic>
      <p:sp>
        <p:nvSpPr>
          <p:cNvPr id="7" name="Bulle rectangulaire 6">
            <a:extLst>
              <a:ext uri="{FF2B5EF4-FFF2-40B4-BE49-F238E27FC236}">
                <a16:creationId xmlns:a16="http://schemas.microsoft.com/office/drawing/2014/main" id="{DC57249A-C371-0E9D-23B4-2CDEF3E33E2F}"/>
              </a:ext>
            </a:extLst>
          </p:cNvPr>
          <p:cNvSpPr/>
          <p:nvPr/>
        </p:nvSpPr>
        <p:spPr>
          <a:xfrm>
            <a:off x="731520" y="3095896"/>
            <a:ext cx="4798422" cy="2314729"/>
          </a:xfrm>
          <a:prstGeom prst="wedgeRectCallout">
            <a:avLst>
              <a:gd name="adj1" fmla="val 91321"/>
              <a:gd name="adj2" fmla="val 75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3200" b="1" dirty="0">
                <a:solidFill>
                  <a:schemeClr val="tx1"/>
                </a:solidFill>
                <a:latin typeface="Helvetica Neue" panose="02000503000000020004" pitchFamily="2" charset="0"/>
              </a:rPr>
              <a:t>Janine Small</a:t>
            </a:r>
            <a:br>
              <a:rPr lang="fr-CH" sz="2400" b="1" dirty="0">
                <a:solidFill>
                  <a:schemeClr val="tx1"/>
                </a:solidFill>
                <a:latin typeface="Helvetica Neue" panose="02000503000000020004" pitchFamily="2" charset="0"/>
              </a:rPr>
            </a:br>
            <a:r>
              <a:rPr lang="fr-CH" sz="2400" b="1" dirty="0">
                <a:solidFill>
                  <a:schemeClr val="tx1"/>
                </a:solidFill>
                <a:latin typeface="Helvetica Neue" panose="02000503000000020004" pitchFamily="2" charset="0"/>
              </a:rPr>
              <a:t>Présidente des marchés internationaux chez PFIZER :</a:t>
            </a:r>
          </a:p>
          <a:p>
            <a:r>
              <a:rPr lang="fr-CH" sz="900" b="1" dirty="0">
                <a:solidFill>
                  <a:schemeClr val="tx1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 </a:t>
            </a:r>
            <a:b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« Non, haha, ces, hum, vous savez, on devait, le vaccin n’a pas été testé sur la prévention de la transmission. »</a:t>
            </a:r>
            <a:endParaRPr lang="fr-CH" sz="2000" dirty="0">
              <a:solidFill>
                <a:srgbClr val="000000"/>
              </a:solidFill>
              <a:highlight>
                <a:srgbClr val="FFFF00"/>
              </a:highlight>
              <a:latin typeface="Helvetica Neue" panose="02000503000000020004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907913-19E2-E9D3-8642-5518154B6FBF}"/>
              </a:ext>
            </a:extLst>
          </p:cNvPr>
          <p:cNvSpPr txBox="1"/>
          <p:nvPr/>
        </p:nvSpPr>
        <p:spPr>
          <a:xfrm>
            <a:off x="5394998" y="5880905"/>
            <a:ext cx="1946366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10.10.2022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0" name="Picture 2" descr="48,285 Union Européenne Vectores, Ilustraciones y Gráficos - 123RF">
            <a:extLst>
              <a:ext uri="{FF2B5EF4-FFF2-40B4-BE49-F238E27FC236}">
                <a16:creationId xmlns:a16="http://schemas.microsoft.com/office/drawing/2014/main" id="{FF133503-446B-EA61-5232-1EF3F1E69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366" y="0"/>
            <a:ext cx="1514282" cy="151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216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C62AC-8636-2E79-B3E1-25DA494A3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1ABDFDA1-15C1-9F61-570A-D85272EBC5F8}"/>
              </a:ext>
            </a:extLst>
          </p:cNvPr>
          <p:cNvSpPr txBox="1"/>
          <p:nvPr/>
        </p:nvSpPr>
        <p:spPr>
          <a:xfrm>
            <a:off x="623636" y="338299"/>
            <a:ext cx="10375289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L’article 5.5 du contrat Pfizer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000" b="1" dirty="0">
                <a:latin typeface="American Typewriter" panose="02090604020004020304" pitchFamily="18" charset="77"/>
              </a:rPr>
              <a:t>du 01.12.20 (avec la Suisse)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AE4B48-11A7-7248-88E3-575954FA2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01" y="1610442"/>
            <a:ext cx="6038307" cy="16732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90AD5E-0D52-7091-A1B0-6CBF9F89774C}"/>
              </a:ext>
            </a:extLst>
          </p:cNvPr>
          <p:cNvSpPr txBox="1"/>
          <p:nvPr/>
        </p:nvSpPr>
        <p:spPr>
          <a:xfrm>
            <a:off x="6426926" y="1610442"/>
            <a:ext cx="5363392" cy="467820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5.5 (p.20) Accusé de réception de l’acheteur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L’Acheteur [La Confédération suisse] reconnaît que le Produit et les matériaux liés au Produit, ainsi que leurs composants et matériaux constitutifs, sont développés rapidement en raison des circonstances d’urgence de la pandémie de COVID-19 et continueront à être étudiés après la fourniture du Produit à l’Acheteur dans le cadre du présent Accord. </a:t>
            </a:r>
            <a:b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1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L’acheteur [La Confédération suisse] reconnaît en outre que les effets à long terme et l’efficacité du produit ne sont pas actuellement connus et qu’il peut y avoir des effets indésirables du produit qui ne sont pas actuellement connus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 De plus, dans la mesure applicable, l’acheteur reconnaît que le produit ne sera pas sérialisé.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2FE5100-C7E1-2C76-CC5D-940B8CBDDE0C}"/>
              </a:ext>
            </a:extLst>
          </p:cNvPr>
          <p:cNvSpPr txBox="1"/>
          <p:nvPr/>
        </p:nvSpPr>
        <p:spPr>
          <a:xfrm>
            <a:off x="801731" y="3727475"/>
            <a:ext cx="487244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latin typeface="American Typewriter" panose="02090604020004020304" pitchFamily="18" charset="77"/>
              </a:rPr>
              <a:t>Les effets à long terme et </a:t>
            </a:r>
            <a:r>
              <a:rPr lang="fr-CH" sz="2400" b="1" u="sng" dirty="0">
                <a:solidFill>
                  <a:srgbClr val="000000"/>
                </a:solidFill>
                <a:effectLst/>
                <a:latin typeface="American Typewriter" panose="02090604020004020304" pitchFamily="18" charset="77"/>
              </a:rPr>
              <a:t>l’efficacité du produit</a:t>
            </a:r>
            <a:r>
              <a:rPr lang="fr-CH" sz="2400" b="1" dirty="0">
                <a:solidFill>
                  <a:srgbClr val="000000"/>
                </a:solidFill>
                <a:effectLst/>
                <a:latin typeface="American Typewriter" panose="02090604020004020304" pitchFamily="18" charset="77"/>
              </a:rPr>
              <a:t> ne sont </a:t>
            </a:r>
            <a:r>
              <a:rPr lang="fr-CH" sz="2400" b="1" dirty="0">
                <a:solidFill>
                  <a:srgbClr val="FF0000"/>
                </a:solidFill>
                <a:effectLst/>
                <a:latin typeface="American Typewriter" panose="02090604020004020304" pitchFamily="18" charset="77"/>
              </a:rPr>
              <a:t>pas actuellement connus </a:t>
            </a:r>
            <a:r>
              <a:rPr lang="fr-CH" sz="2400" b="1" dirty="0">
                <a:solidFill>
                  <a:srgbClr val="000000"/>
                </a:solidFill>
                <a:effectLst/>
                <a:latin typeface="American Typewriter" panose="02090604020004020304" pitchFamily="18" charset="77"/>
              </a:rPr>
              <a:t>et il peut y avoir des </a:t>
            </a:r>
            <a:r>
              <a:rPr lang="fr-CH" sz="2400" b="1" u="sng" dirty="0">
                <a:solidFill>
                  <a:srgbClr val="000000"/>
                </a:solidFill>
                <a:effectLst/>
                <a:latin typeface="American Typewriter" panose="02090604020004020304" pitchFamily="18" charset="77"/>
              </a:rPr>
              <a:t>effets indésirables du produit</a:t>
            </a:r>
            <a:r>
              <a:rPr lang="fr-CH" sz="2400" b="1" dirty="0">
                <a:solidFill>
                  <a:srgbClr val="000000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fr-CH" sz="2400" b="1" dirty="0">
                <a:solidFill>
                  <a:srgbClr val="FF0000"/>
                </a:solidFill>
                <a:effectLst/>
                <a:latin typeface="American Typewriter" panose="02090604020004020304" pitchFamily="18" charset="77"/>
              </a:rPr>
              <a:t>non actuellement connus</a:t>
            </a:r>
            <a:r>
              <a:rPr lang="fr-CH" sz="2400" b="1" dirty="0">
                <a:solidFill>
                  <a:srgbClr val="000000"/>
                </a:solidFill>
                <a:effectLst/>
                <a:latin typeface="American Typewriter" panose="02090604020004020304" pitchFamily="18" charset="77"/>
              </a:rPr>
              <a:t>.</a:t>
            </a:r>
            <a:endParaRPr lang="fr-FR" sz="2400" b="1" dirty="0">
              <a:latin typeface="American Typewriter" panose="02090604020004020304" pitchFamily="18" charset="77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87812F-48F4-28DA-70BC-C9FD820AB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108" y="-299352"/>
            <a:ext cx="2140028" cy="214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4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E3EEF-0731-9B8A-798E-8E8450215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18945B66-C4B7-E8F4-B8BB-5DCD2C7980AC}"/>
              </a:ext>
            </a:extLst>
          </p:cNvPr>
          <p:cNvSpPr txBox="1"/>
          <p:nvPr/>
        </p:nvSpPr>
        <p:spPr>
          <a:xfrm>
            <a:off x="623637" y="338299"/>
            <a:ext cx="9055940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AMM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conditionnelles</a:t>
            </a:r>
          </a:p>
          <a:p>
            <a:pPr>
              <a:lnSpc>
                <a:spcPts val="4560"/>
              </a:lnSpc>
            </a:pPr>
            <a:endParaRPr lang="fr-CH" sz="4800" b="1" dirty="0">
              <a:latin typeface="American Typewriter" panose="02090604020004020304" pitchFamily="18" charset="77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B50F53-22EF-7DFC-F6E6-0122B76DDC0A}"/>
              </a:ext>
            </a:extLst>
          </p:cNvPr>
          <p:cNvSpPr txBox="1"/>
          <p:nvPr/>
        </p:nvSpPr>
        <p:spPr>
          <a:xfrm>
            <a:off x="1243607" y="5534816"/>
            <a:ext cx="10278755" cy="98488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La Communauté s'est vu accorder une </a:t>
            </a:r>
            <a:r>
              <a:rPr lang="fr-CH" b="1" i="0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autorisation de mise sur le marché </a:t>
            </a:r>
          </a:p>
          <a:p>
            <a:pPr algn="ctr"/>
            <a:r>
              <a:rPr lang="fr-CH" sz="4000" b="1" i="0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conditionnelle</a:t>
            </a:r>
            <a:r>
              <a:rPr lang="fr-CH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lang="fr-FR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69907B-62C8-E358-9EC9-5F5FCB91A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85" y="892590"/>
            <a:ext cx="6096000" cy="12827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EB2E38-1D3C-F47A-4650-D177F3663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671" y="3130130"/>
            <a:ext cx="3977200" cy="5888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800D88-AD31-58D1-EA5C-10389A23A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671" y="3985278"/>
            <a:ext cx="4796642" cy="6806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A49FCA-484F-CA9C-FE22-51A2E2DAF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294" y="3036104"/>
            <a:ext cx="2578100" cy="8255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8F265FC-A7B3-7620-F3BD-8408B909A918}"/>
              </a:ext>
            </a:extLst>
          </p:cNvPr>
          <p:cNvSpPr txBox="1"/>
          <p:nvPr/>
        </p:nvSpPr>
        <p:spPr>
          <a:xfrm>
            <a:off x="9679577" y="4374739"/>
            <a:ext cx="2060180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Astrazeneca21.11.2022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F57C69-2FD5-66F4-A08D-DB79D6EE4DEC}"/>
              </a:ext>
            </a:extLst>
          </p:cNvPr>
          <p:cNvSpPr txBox="1"/>
          <p:nvPr/>
        </p:nvSpPr>
        <p:spPr>
          <a:xfrm>
            <a:off x="9862528" y="3058037"/>
            <a:ext cx="1877229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J&amp;J </a:t>
            </a:r>
            <a:b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21.12.2022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FEACE90-F51A-7BCA-8BD7-00D006D7111A}"/>
              </a:ext>
            </a:extLst>
          </p:cNvPr>
          <p:cNvSpPr txBox="1"/>
          <p:nvPr/>
        </p:nvSpPr>
        <p:spPr>
          <a:xfrm>
            <a:off x="3278190" y="3147604"/>
            <a:ext cx="2060180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Pfizer</a:t>
            </a:r>
            <a:b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11.10.2022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F45D9DF-BFE5-0351-A431-F69AD59F42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489" y="4125962"/>
            <a:ext cx="4644757" cy="5829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CC9BE3A-9E11-A52A-EF2D-F3E2AD3D5E8D}"/>
              </a:ext>
            </a:extLst>
          </p:cNvPr>
          <p:cNvSpPr txBox="1"/>
          <p:nvPr/>
        </p:nvSpPr>
        <p:spPr>
          <a:xfrm>
            <a:off x="3304472" y="4452514"/>
            <a:ext cx="2060180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Moderna</a:t>
            </a:r>
            <a:b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28.09.2022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D160453-B57D-D42B-6D32-05A1B5F52273}"/>
              </a:ext>
            </a:extLst>
          </p:cNvPr>
          <p:cNvSpPr txBox="1"/>
          <p:nvPr/>
        </p:nvSpPr>
        <p:spPr>
          <a:xfrm>
            <a:off x="1154216" y="2282271"/>
            <a:ext cx="98835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dirty="0">
                <a:highlight>
                  <a:srgbClr val="C0C0C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Pourquoi </a:t>
            </a:r>
            <a:r>
              <a:rPr lang="fr-FR" sz="2200" dirty="0" err="1">
                <a:highlight>
                  <a:srgbClr val="C0C0C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Comirnaty</a:t>
            </a:r>
            <a:r>
              <a:rPr lang="fr-FR" sz="2200" dirty="0">
                <a:highlight>
                  <a:srgbClr val="C0C0C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fr-FR" sz="2200" dirty="0" err="1">
                <a:highlight>
                  <a:srgbClr val="C0C0C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Spikevax</a:t>
            </a:r>
            <a:r>
              <a:rPr lang="fr-FR" sz="2200" dirty="0">
                <a:highlight>
                  <a:srgbClr val="C0C0C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fr-FR" sz="2200" dirty="0" err="1">
                <a:highlight>
                  <a:srgbClr val="C0C0C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Jcovden</a:t>
            </a:r>
            <a:r>
              <a:rPr lang="fr-FR" sz="2200" dirty="0">
                <a:highlight>
                  <a:srgbClr val="C0C0C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fr-FR" sz="2200" dirty="0" err="1">
                <a:highlight>
                  <a:srgbClr val="C0C0C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Vaxzevria</a:t>
            </a:r>
            <a:r>
              <a:rPr lang="fr-FR" sz="2200" dirty="0">
                <a:highlight>
                  <a:srgbClr val="C0C0C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est-il autorisé dans l’UE ?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06EE719-72ED-E96B-30C6-A6A869A666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543" y="2332595"/>
            <a:ext cx="340064" cy="359313"/>
          </a:xfrm>
          <a:prstGeom prst="rect">
            <a:avLst/>
          </a:prstGeom>
        </p:spPr>
      </p:pic>
      <p:pic>
        <p:nvPicPr>
          <p:cNvPr id="19" name="Picture 2" descr="48,285 Union Européenne Vectores, Ilustraciones y Gráficos - 123RF">
            <a:extLst>
              <a:ext uri="{FF2B5EF4-FFF2-40B4-BE49-F238E27FC236}">
                <a16:creationId xmlns:a16="http://schemas.microsoft.com/office/drawing/2014/main" id="{A41F38D6-9238-57B7-D61F-2C809CEB4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896" y="131600"/>
            <a:ext cx="2023950" cy="20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583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4F9DA-9335-2E7A-BD10-B278D48F1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4EFDDBEE-607F-E4B6-2D54-273BC838A048}"/>
              </a:ext>
            </a:extLst>
          </p:cNvPr>
          <p:cNvSpPr txBox="1"/>
          <p:nvPr/>
        </p:nvSpPr>
        <p:spPr>
          <a:xfrm>
            <a:off x="623637" y="338299"/>
            <a:ext cx="10788550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Aucun lien avec le vaccin Covid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595C39-D591-0029-4B65-7853E6AEA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8" y="1136582"/>
            <a:ext cx="3516472" cy="42523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5EA675-9CE7-2A02-A14D-286887780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074" y="1616643"/>
            <a:ext cx="3346085" cy="50470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8D5E75-2074-8708-751D-78A76BDA3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183" y="1031849"/>
            <a:ext cx="3332755" cy="58261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50775E-89D4-647D-1EE1-8BC895938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552" y="1734093"/>
            <a:ext cx="2513408" cy="38073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5390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7F1C3-8631-8F89-E6EA-8BB3A08F7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15BC04A5-8413-07D4-791A-B31E4C9B07F4}"/>
              </a:ext>
            </a:extLst>
          </p:cNvPr>
          <p:cNvSpPr txBox="1"/>
          <p:nvPr/>
        </p:nvSpPr>
        <p:spPr>
          <a:xfrm>
            <a:off x="519132" y="338299"/>
            <a:ext cx="11568363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5 810 242 </a:t>
            </a:r>
            <a:r>
              <a:rPr lang="fr-CH" sz="4800" b="1" dirty="0">
                <a:latin typeface="American Typewriter" panose="02090604020004020304" pitchFamily="18" charset="77"/>
              </a:rPr>
              <a:t>victimes - selon l’OMS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B390F4-3C06-D72B-6E99-21656BE3F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37" y="1988868"/>
            <a:ext cx="6500761" cy="45308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2E1EA8-F73C-28D6-A52E-A99BA83A6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568" y="1580607"/>
            <a:ext cx="6330106" cy="26932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BA0DF0-12CC-C5BF-05A7-0DA83920C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754" y="5011981"/>
            <a:ext cx="2387600" cy="863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228661-8113-B59B-4229-AE3D3119F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5568" y="4059481"/>
            <a:ext cx="2387600" cy="952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8C735B-509A-CBE5-E2CC-3DB08B980C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422" y="1042446"/>
            <a:ext cx="5435600" cy="774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FB812A4-925D-E95C-C4AC-800A461D8FFC}"/>
              </a:ext>
            </a:extLst>
          </p:cNvPr>
          <p:cNvSpPr txBox="1"/>
          <p:nvPr/>
        </p:nvSpPr>
        <p:spPr>
          <a:xfrm>
            <a:off x="9544754" y="6058036"/>
            <a:ext cx="2387600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11.12.2025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355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F4BAC-5652-1F8D-4680-4ABC06077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CAFBDF0-DCF1-F5EF-04A0-CD065D5B0B3A}"/>
              </a:ext>
            </a:extLst>
          </p:cNvPr>
          <p:cNvSpPr txBox="1"/>
          <p:nvPr/>
        </p:nvSpPr>
        <p:spPr>
          <a:xfrm>
            <a:off x="519132" y="338299"/>
            <a:ext cx="11568363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194 000 </a:t>
            </a:r>
            <a:r>
              <a:rPr lang="fr-CH" sz="4800" b="1" dirty="0">
                <a:latin typeface="American Typewriter" panose="02090604020004020304" pitchFamily="18" charset="77"/>
              </a:rPr>
              <a:t>victimes - selon l’ANSM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6ABBD9-7C5B-2386-FA04-56FAC2DB6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91" y="1472663"/>
            <a:ext cx="5857669" cy="50004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27D9EA-D5AB-9446-9024-802319A33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627" y="1509662"/>
            <a:ext cx="4949946" cy="11318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18E58A-7BEC-A815-57CD-3158B4732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0073" y="3073681"/>
            <a:ext cx="6159500" cy="2463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554CEDF-D1DC-4D11-39B4-02A454B0FEDD}"/>
              </a:ext>
            </a:extLst>
          </p:cNvPr>
          <p:cNvSpPr txBox="1"/>
          <p:nvPr/>
        </p:nvSpPr>
        <p:spPr>
          <a:xfrm>
            <a:off x="549395" y="849829"/>
            <a:ext cx="30563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latin typeface="American Typewriter" panose="02090604020004020304" pitchFamily="18" charset="77"/>
              </a:rPr>
              <a:t>en France</a:t>
            </a:r>
            <a:endParaRPr lang="fr-FR" sz="36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1806855-87E1-4FA4-C8F5-2C11D24B0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467" y="653591"/>
            <a:ext cx="2559598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97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EEA59-2C0E-097D-466C-FA1F7E0F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30F8896E-CDBB-9C24-BC18-BC28E8F46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0277" y="1512015"/>
            <a:ext cx="7772400" cy="503963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F7234F-4BCD-1BB3-DB8D-482E62C1C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3166" y="2421043"/>
            <a:ext cx="3390900" cy="53467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B46F93E-9C01-1C97-8A8B-734B1775D93A}"/>
              </a:ext>
            </a:extLst>
          </p:cNvPr>
          <p:cNvSpPr txBox="1"/>
          <p:nvPr/>
        </p:nvSpPr>
        <p:spPr>
          <a:xfrm>
            <a:off x="155163" y="313452"/>
            <a:ext cx="12036837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2039</a:t>
            </a:r>
            <a:r>
              <a:rPr lang="fr-CH" sz="4800" b="1" dirty="0">
                <a:latin typeface="American Typewriter" panose="02090604020004020304" pitchFamily="18" charset="77"/>
              </a:rPr>
              <a:t> morts liés au vaccin Covid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3600" b="1" dirty="0">
                <a:latin typeface="American Typewriter" panose="02090604020004020304" pitchFamily="18" charset="77"/>
              </a:rPr>
              <a:t>en France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F7E0E3-D0B3-2437-25E0-87BCC752074F}"/>
              </a:ext>
            </a:extLst>
          </p:cNvPr>
          <p:cNvSpPr txBox="1"/>
          <p:nvPr/>
        </p:nvSpPr>
        <p:spPr>
          <a:xfrm>
            <a:off x="885792" y="1545270"/>
            <a:ext cx="1042041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Rapport de l’ANSM (Agence nationale du médicament) du 7.04.2023</a:t>
            </a:r>
            <a:endParaRPr lang="fr-FR" sz="2400" dirty="0">
              <a:highlight>
                <a:srgbClr val="FFFF0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16E45DE-154B-02C5-0A89-173A18898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9" y="2337915"/>
            <a:ext cx="2535839" cy="36593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78BEEE-FE63-D71B-510C-99EF75AB13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5732" y="2054492"/>
            <a:ext cx="2647776" cy="40259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50824-2A51-A48A-1FB0-C5D21D450DAC}"/>
              </a:ext>
            </a:extLst>
          </p:cNvPr>
          <p:cNvSpPr txBox="1"/>
          <p:nvPr/>
        </p:nvSpPr>
        <p:spPr>
          <a:xfrm>
            <a:off x="2292531" y="2421043"/>
            <a:ext cx="6969034" cy="30469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2 039 décès après vaccination Covid</a:t>
            </a:r>
            <a:b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au 25 août 2022 (données du 7.04.23)</a:t>
            </a:r>
            <a:br>
              <a:rPr lang="fr-CH" sz="24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fr-CH" sz="24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342900" indent="-342900">
              <a:buFont typeface=".Hiragino Kaku Gothic Interface W3"/>
              <a:buChar char="◉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Pfizer : 1544 (25.08.22) et 1635 (23.02.23)</a:t>
            </a:r>
            <a:endParaRPr lang="fr-CH" sz="2000" dirty="0">
              <a:solidFill>
                <a:srgbClr val="000000"/>
              </a:solidFill>
              <a:latin typeface="Helvetica Neue" panose="02000503000000020004" pitchFamily="2" charset="0"/>
            </a:endParaRPr>
          </a:p>
          <a:p>
            <a:pPr marL="342900" indent="-342900">
              <a:buFont typeface=".Hiragino Kaku Gothic Interface W3"/>
              <a:buChar char="◉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Moderna : 184 (25.08.22)</a:t>
            </a:r>
          </a:p>
          <a:p>
            <a:pPr marL="342900" indent="-342900">
              <a:buFont typeface=".Hiragino Kaku Gothic Interface W3"/>
              <a:buChar char="◉"/>
            </a:pPr>
            <a:r>
              <a:rPr lang="fr-CH" sz="2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Astrazeneca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: 263 (25.08.22)</a:t>
            </a:r>
          </a:p>
          <a:p>
            <a:pPr marL="342900" indent="-342900">
              <a:buFont typeface=".Hiragino Kaku Gothic Interface W3"/>
              <a:buChar char="◉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Johnson &amp; Johnson : 48 (25.08.22) </a:t>
            </a:r>
          </a:p>
          <a:p>
            <a:b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TOTAL = 2 039</a:t>
            </a:r>
            <a:endParaRPr lang="fr-CH" sz="2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A35F6B-FB7A-F4BD-70DF-389008CBA5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0179" y="4643331"/>
            <a:ext cx="2005553" cy="320714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4EBD27D-5F9D-2239-974B-001D8EA87C34}"/>
              </a:ext>
            </a:extLst>
          </p:cNvPr>
          <p:cNvSpPr txBox="1"/>
          <p:nvPr/>
        </p:nvSpPr>
        <p:spPr>
          <a:xfrm>
            <a:off x="108084" y="5934897"/>
            <a:ext cx="100819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1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Pfizer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4345EAC-439E-188A-7E72-919704540881}"/>
              </a:ext>
            </a:extLst>
          </p:cNvPr>
          <p:cNvSpPr txBox="1"/>
          <p:nvPr/>
        </p:nvSpPr>
        <p:spPr>
          <a:xfrm>
            <a:off x="10714548" y="5934897"/>
            <a:ext cx="2152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Moderna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B8281B5-FF63-38E7-F282-AFB4CF5AAFFA}"/>
              </a:ext>
            </a:extLst>
          </p:cNvPr>
          <p:cNvSpPr txBox="1"/>
          <p:nvPr/>
        </p:nvSpPr>
        <p:spPr>
          <a:xfrm>
            <a:off x="1586098" y="6433221"/>
            <a:ext cx="31658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Astrazeneca</a:t>
            </a:r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62F5F3A-22ED-35A6-B609-F905C340D963}"/>
              </a:ext>
            </a:extLst>
          </p:cNvPr>
          <p:cNvSpPr txBox="1"/>
          <p:nvPr/>
        </p:nvSpPr>
        <p:spPr>
          <a:xfrm>
            <a:off x="9089685" y="6446978"/>
            <a:ext cx="2683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Johnson &amp; Johnson </a:t>
            </a:r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D805BD2-B49F-050F-B83E-0018821CA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2531" y="613708"/>
            <a:ext cx="1887583" cy="120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73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ACDA4-1F3F-B0A2-2521-A7B6199A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F5D254BA-D673-AC72-78C5-D55CC15A3B38}"/>
              </a:ext>
            </a:extLst>
          </p:cNvPr>
          <p:cNvSpPr txBox="1"/>
          <p:nvPr/>
        </p:nvSpPr>
        <p:spPr>
          <a:xfrm>
            <a:off x="623637" y="338299"/>
            <a:ext cx="10523334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victimes en France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2C443E-3870-67F7-AAD8-53D35C6A8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22" y="1391760"/>
            <a:ext cx="3260023" cy="43255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5D4006-DE97-7FF3-2D06-23532D3A1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176" y="146678"/>
            <a:ext cx="3476925" cy="40305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9B71AB-3CB9-3E3F-C4FA-7250B838F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789" y="3714114"/>
            <a:ext cx="2401511" cy="32020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44D949-6DAE-DAEE-E4B0-227F9F171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856" y="1063532"/>
            <a:ext cx="2252870" cy="225287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601440-711D-FB24-5F83-356575D89F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5856" y="3316402"/>
            <a:ext cx="2563499" cy="25634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050027-C06D-57BF-F79A-76B68D8278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003" y="1063532"/>
            <a:ext cx="2252870" cy="2252870"/>
          </a:xfrm>
          <a:prstGeom prst="rect">
            <a:avLst/>
          </a:prstGeom>
        </p:spPr>
      </p:pic>
      <p:pic>
        <p:nvPicPr>
          <p:cNvPr id="3074" name="Picture 2" descr="LES VICTIMES QUI ÉTAIENT REPRÉSENTÉES SAMEDI A HAGUENAU ⬇️🔻 • Michèle MUSSO,  Maman d'Eva Musso décédée, Présidente de l'association Les Désenfantés, •  Sonia GILBERT, Marraine de Sofia BENHARIRA décédée, co-fondatrice de  l'association">
            <a:extLst>
              <a:ext uri="{FF2B5EF4-FFF2-40B4-BE49-F238E27FC236}">
                <a16:creationId xmlns:a16="http://schemas.microsoft.com/office/drawing/2014/main" id="{18375F71-F649-D14F-5923-8336681C8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876" y="2902702"/>
            <a:ext cx="24003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56FB28-B62A-789C-8756-CB8B455EEE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692" y="5146185"/>
            <a:ext cx="1555908" cy="15559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6A85D8-0656-ADA4-22E3-41D7E94D4F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07467" y="634631"/>
            <a:ext cx="2559598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64008-2F95-8014-06F9-BC0750967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EDDD736F-CB74-3CE4-1080-30A442565ADA}"/>
              </a:ext>
            </a:extLst>
          </p:cNvPr>
          <p:cNvSpPr txBox="1"/>
          <p:nvPr/>
        </p:nvSpPr>
        <p:spPr>
          <a:xfrm>
            <a:off x="459310" y="306540"/>
            <a:ext cx="10523334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victimes en France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97CC2F-E565-210B-2433-B13688D2A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37" y="1184608"/>
            <a:ext cx="6167848" cy="34265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94E011-D735-C909-BA1D-348F98431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573" y="1103989"/>
            <a:ext cx="4369301" cy="564950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C655D63-92D5-A46E-4A8D-9113E725EB17}"/>
              </a:ext>
            </a:extLst>
          </p:cNvPr>
          <p:cNvSpPr txBox="1"/>
          <p:nvPr/>
        </p:nvSpPr>
        <p:spPr>
          <a:xfrm>
            <a:off x="4035820" y="4380356"/>
            <a:ext cx="2877209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Epinal 29.06.2022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FDE306-087C-1418-6464-94AEC5C04261}"/>
              </a:ext>
            </a:extLst>
          </p:cNvPr>
          <p:cNvSpPr txBox="1"/>
          <p:nvPr/>
        </p:nvSpPr>
        <p:spPr>
          <a:xfrm>
            <a:off x="4657395" y="6089795"/>
            <a:ext cx="2877209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Nantes 9.07.2022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3461E55-5007-C2A6-29F0-7B61C843E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12" y="4411500"/>
            <a:ext cx="3070794" cy="21399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F11B684-18B5-153F-AAA2-EB0BA729AF02}"/>
              </a:ext>
            </a:extLst>
          </p:cNvPr>
          <p:cNvSpPr txBox="1"/>
          <p:nvPr/>
        </p:nvSpPr>
        <p:spPr>
          <a:xfrm>
            <a:off x="1530171" y="6320627"/>
            <a:ext cx="2877209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Metz 10.12.2022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6802B36-1D2B-6261-7F48-4D8159E2EE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0546" y="0"/>
            <a:ext cx="2559598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18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C8278-476C-1781-FF38-1ECE6D00F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2A47F32-5F8B-7107-7C6E-9BB419A9B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66" y="1040543"/>
            <a:ext cx="1382584" cy="138258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D328C0-D65D-014E-8755-EC83A6A68C6D}"/>
              </a:ext>
            </a:extLst>
          </p:cNvPr>
          <p:cNvSpPr txBox="1"/>
          <p:nvPr/>
        </p:nvSpPr>
        <p:spPr>
          <a:xfrm>
            <a:off x="424009" y="3672385"/>
            <a:ext cx="1219497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11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589F0B-A11F-1A22-FD3C-2E0D3B7C8BAC}"/>
              </a:ext>
            </a:extLst>
          </p:cNvPr>
          <p:cNvSpPr txBox="1"/>
          <p:nvPr/>
        </p:nvSpPr>
        <p:spPr>
          <a:xfrm>
            <a:off x="1812423" y="4388468"/>
            <a:ext cx="9518154" cy="230832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dirty="0"/>
              <a:t>La pandémie de COVID-19 a mis en évidence la fragilité des systèmes de santé dans le monde entier ; </a:t>
            </a:r>
            <a:r>
              <a:rPr lang="fr-CH" sz="2400" b="1" dirty="0">
                <a:highlight>
                  <a:srgbClr val="FFFF00"/>
                </a:highlight>
              </a:rPr>
              <a:t>ainsi, plus de 90 % des pays ont indiqué que la prestation des services de santé essentiels avait été perturbée et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la couverture par la vaccination systématique a chuté pour la première fois depuis 30 ans</a:t>
            </a:r>
            <a:r>
              <a:rPr lang="fr-CH" sz="2400" dirty="0"/>
              <a:t>, 20 millions d’enfants ayant manqué des doses pour la seule année 2022. </a:t>
            </a:r>
            <a:endParaRPr lang="fr-FR" sz="2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F3AD7D-742A-EDB4-DF91-1382BC9C5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423" y="1545588"/>
            <a:ext cx="4861792" cy="27666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74" name="Picture 2" descr="Covid-19 et grippe : la campagne de vaccination est lancée !">
            <a:extLst>
              <a:ext uri="{FF2B5EF4-FFF2-40B4-BE49-F238E27FC236}">
                <a16:creationId xmlns:a16="http://schemas.microsoft.com/office/drawing/2014/main" id="{FCA362E9-E72A-ABA7-34B2-CE8CEFD2D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351" y="2132674"/>
            <a:ext cx="4000226" cy="210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83D3A3-0ECF-42B0-FD1E-2787C3A7D8B4}"/>
              </a:ext>
            </a:extLst>
          </p:cNvPr>
          <p:cNvSpPr txBox="1"/>
          <p:nvPr/>
        </p:nvSpPr>
        <p:spPr>
          <a:xfrm>
            <a:off x="606722" y="415998"/>
            <a:ext cx="10978555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Chute</a:t>
            </a:r>
            <a:r>
              <a:rPr lang="fr-CH" sz="4800" b="1" dirty="0">
                <a:latin typeface="American Typewriter" panose="02090604020004020304" pitchFamily="18" charset="77"/>
              </a:rPr>
              <a:t> de la vaccination mondiale </a:t>
            </a:r>
          </a:p>
        </p:txBody>
      </p:sp>
    </p:spTree>
    <p:extLst>
      <p:ext uri="{BB962C8B-B14F-4D97-AF65-F5344CB8AC3E}">
        <p14:creationId xmlns:p14="http://schemas.microsoft.com/office/powerpoint/2010/main" val="55250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6A058-B90E-3947-3CAC-450FC82A1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9D9724-06E7-2B07-5D84-760A75459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424" y="1542886"/>
            <a:ext cx="1948185" cy="194818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06FC9F-B99F-D2D3-7F1B-ECA0A32C58DB}"/>
              </a:ext>
            </a:extLst>
          </p:cNvPr>
          <p:cNvSpPr txBox="1"/>
          <p:nvPr/>
        </p:nvSpPr>
        <p:spPr>
          <a:xfrm>
            <a:off x="244326" y="2768901"/>
            <a:ext cx="1219497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600" b="1" dirty="0"/>
              <a:t>p. 50</a:t>
            </a:r>
            <a:endParaRPr lang="fr-FR" sz="2000" b="1"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DC35A3-6916-C6B4-8358-195243607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875" y="1657262"/>
            <a:ext cx="3492265" cy="19873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BA83D8-538D-13A4-2392-3B06704A6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4192" y="1653968"/>
            <a:ext cx="2157527" cy="172602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73E329C-8F62-900F-B50A-C130981779EC}"/>
              </a:ext>
            </a:extLst>
          </p:cNvPr>
          <p:cNvSpPr txBox="1"/>
          <p:nvPr/>
        </p:nvSpPr>
        <p:spPr>
          <a:xfrm>
            <a:off x="606723" y="415998"/>
            <a:ext cx="9736686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L’OMS prône une gouvernance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«</a:t>
            </a:r>
            <a:r>
              <a:rPr lang="fr-CH" sz="4800" b="1" dirty="0">
                <a:latin typeface="American Typewriter" panose="02090604020004020304" pitchFamily="18" charset="77"/>
              </a:rPr>
              <a:t>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efficace »</a:t>
            </a:r>
            <a:r>
              <a:rPr lang="fr-CH" sz="4800" b="1" dirty="0">
                <a:latin typeface="American Typewriter" panose="02090604020004020304" pitchFamily="18" charset="77"/>
              </a:rPr>
              <a:t> des médias sociaux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C934F57-297F-EB9A-3376-666B476BCFD4}"/>
              </a:ext>
            </a:extLst>
          </p:cNvPr>
          <p:cNvSpPr txBox="1"/>
          <p:nvPr/>
        </p:nvSpPr>
        <p:spPr>
          <a:xfrm>
            <a:off x="1637875" y="3448763"/>
            <a:ext cx="10426604" cy="313932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200" b="1" dirty="0">
                <a:highlight>
                  <a:srgbClr val="FFFF00"/>
                </a:highlight>
              </a:rPr>
              <a:t>À tous les niveaux, l’OMS encouragera la prise de décision éclairée et les 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comportements favorables à la santé</a:t>
            </a:r>
            <a:r>
              <a:rPr lang="fr-CH" sz="2200" b="1" dirty="0">
                <a:highlight>
                  <a:srgbClr val="FFFF00"/>
                </a:highlight>
              </a:rPr>
              <a:t>, luttera contre la désinformation et la mésinformation en s’appuyant sur des données probantes (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notamment en soutenant une gouvernance efficace des médias sociaux</a:t>
            </a:r>
            <a:r>
              <a:rPr lang="fr-CH" sz="2200" b="1" dirty="0">
                <a:highlight>
                  <a:srgbClr val="FFFF00"/>
                </a:highlight>
              </a:rPr>
              <a:t>, collaborant avec l’Organisation des Nations Unies et d’autres partenaires pour promouvoir l’intégrité de l’information et renforcer les capacités de réaction face à la 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désinformation</a:t>
            </a:r>
            <a:r>
              <a:rPr lang="fr-CH" sz="2200" b="1" dirty="0">
                <a:highlight>
                  <a:srgbClr val="FFFF00"/>
                </a:highlight>
              </a:rPr>
              <a:t> et à la 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mésinformation </a:t>
            </a:r>
            <a:r>
              <a:rPr lang="fr-CH" sz="2200" b="1" dirty="0">
                <a:highlight>
                  <a:srgbClr val="FFFF00"/>
                </a:highlight>
              </a:rPr>
              <a:t>dans les communautés)</a:t>
            </a:r>
            <a:r>
              <a:rPr lang="fr-CH" sz="2200" dirty="0"/>
              <a:t>, et soutiendra la diplomatie politique en matière de santé dans le cadre des engagements internationaux. </a:t>
            </a:r>
            <a:r>
              <a:rPr lang="fr-CH" sz="2200" b="1" dirty="0">
                <a:highlight>
                  <a:srgbClr val="FFFF00"/>
                </a:highlight>
              </a:rPr>
              <a:t>L’OMS aidera également les pays à améliorer et à renforcer leurs capacités nationales de communication en matière de santé.</a:t>
            </a:r>
            <a:endParaRPr lang="fr-FR" sz="22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8141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CD63A-B126-2C34-B7C9-CFE44DEEE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ED6B80FC-03A0-BDBF-159E-8CCD24971639}"/>
              </a:ext>
            </a:extLst>
          </p:cNvPr>
          <p:cNvSpPr txBox="1"/>
          <p:nvPr/>
        </p:nvSpPr>
        <p:spPr>
          <a:xfrm>
            <a:off x="623636" y="338299"/>
            <a:ext cx="115683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 Président de l’OMS :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3600" b="1" dirty="0">
                <a:latin typeface="American Typewriter" panose="02090604020004020304" pitchFamily="18" charset="77"/>
              </a:rPr>
              <a:t>"Il est temps d'être </a:t>
            </a:r>
            <a:r>
              <a:rPr lang="fr-CH" sz="36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plus agressif </a:t>
            </a:r>
            <a:r>
              <a:rPr lang="fr-CH" sz="3600" b="1" dirty="0">
                <a:latin typeface="American Typewriter" panose="02090604020004020304" pitchFamily="18" charset="77"/>
              </a:rPr>
              <a:t>contre </a:t>
            </a:r>
            <a:br>
              <a:rPr lang="fr-CH" sz="3600" b="1" dirty="0">
                <a:latin typeface="American Typewriter" panose="02090604020004020304" pitchFamily="18" charset="77"/>
              </a:rPr>
            </a:br>
            <a:r>
              <a:rPr lang="fr-CH" sz="3600" b="1" dirty="0">
                <a:latin typeface="American Typewriter" panose="02090604020004020304" pitchFamily="18" charset="77"/>
              </a:rPr>
              <a:t>les </a:t>
            </a:r>
            <a:r>
              <a:rPr lang="fr-CH" sz="3600" b="1" dirty="0" err="1">
                <a:latin typeface="American Typewriter" panose="02090604020004020304" pitchFamily="18" charset="77"/>
              </a:rPr>
              <a:t>anti-vaccins</a:t>
            </a:r>
            <a:r>
              <a:rPr lang="fr-CH" sz="3600" b="1" dirty="0">
                <a:latin typeface="American Typewriter" panose="02090604020004020304" pitchFamily="18" charset="77"/>
              </a:rPr>
              <a:t>"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667F0D-5FB8-4A8E-EE39-96965651EF8D}"/>
              </a:ext>
            </a:extLst>
          </p:cNvPr>
          <p:cNvSpPr txBox="1"/>
          <p:nvPr/>
        </p:nvSpPr>
        <p:spPr>
          <a:xfrm>
            <a:off x="5380921" y="6096018"/>
            <a:ext cx="6766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YT WHO : « LIVE </a:t>
            </a:r>
            <a:r>
              <a:rPr lang="fr-CH" sz="160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from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2"/>
              </a:rPr>
              <a:t>#WHA77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fr-CH" sz="160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Celebrating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50 </a:t>
            </a:r>
            <a:r>
              <a:rPr lang="fr-CH" sz="160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years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of </a:t>
            </a:r>
            <a:r>
              <a:rPr lang="fr-CH" sz="160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immunization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fr-CH" sz="160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progress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: </a:t>
            </a:r>
            <a:r>
              <a:rPr lang="fr-CH" sz="160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honouring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fr-CH" sz="160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achievements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fr-CH" sz="1600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embracin</a:t>
            </a:r>
            <a:r>
              <a:rPr lang="fr-CH" sz="16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… »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5C2AA6-868D-0A16-AC7A-D2A33A352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451" y="2392945"/>
            <a:ext cx="6311537" cy="36595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9C9DC26-94AC-7AE9-4C55-02C93C49301B}"/>
              </a:ext>
            </a:extLst>
          </p:cNvPr>
          <p:cNvSpPr txBox="1"/>
          <p:nvPr/>
        </p:nvSpPr>
        <p:spPr>
          <a:xfrm>
            <a:off x="10105321" y="5394807"/>
            <a:ext cx="1946366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28.05.2024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Bulle rectangulaire 3">
            <a:extLst>
              <a:ext uri="{FF2B5EF4-FFF2-40B4-BE49-F238E27FC236}">
                <a16:creationId xmlns:a16="http://schemas.microsoft.com/office/drawing/2014/main" id="{1EF366DF-645E-25BE-36E2-CCADCC701584}"/>
              </a:ext>
            </a:extLst>
          </p:cNvPr>
          <p:cNvSpPr/>
          <p:nvPr/>
        </p:nvSpPr>
        <p:spPr>
          <a:xfrm>
            <a:off x="418012" y="2407317"/>
            <a:ext cx="4798422" cy="3775166"/>
          </a:xfrm>
          <a:prstGeom prst="wedgeRectCallout">
            <a:avLst>
              <a:gd name="adj1" fmla="val 91593"/>
              <a:gd name="adj2" fmla="val 1769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400" b="1" dirty="0" err="1">
                <a:solidFill>
                  <a:srgbClr val="000000"/>
                </a:solidFill>
                <a:latin typeface="Helvetica Neue" panose="02000503000000020004" pitchFamily="2" charset="0"/>
              </a:rPr>
              <a:t>Tedros</a:t>
            </a:r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fr-CH" sz="2400" b="1" dirty="0" err="1">
                <a:solidFill>
                  <a:srgbClr val="000000"/>
                </a:solidFill>
                <a:latin typeface="Helvetica Neue" panose="02000503000000020004" pitchFamily="2" charset="0"/>
              </a:rPr>
              <a:t>Adhanom</a:t>
            </a:r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fr-CH" sz="2400" b="1" dirty="0" err="1">
                <a:solidFill>
                  <a:srgbClr val="000000"/>
                </a:solidFill>
                <a:latin typeface="Helvetica Neue" panose="02000503000000020004" pitchFamily="2" charset="0"/>
              </a:rPr>
              <a:t>Ghebreyesus</a:t>
            </a:r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  <a:t>, Directeur général de l’OMS :</a:t>
            </a:r>
            <a:b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9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 </a:t>
            </a:r>
            <a:b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« Il est temps d'être plus agressif » : l'OMS veut durcir le ton contre les « </a:t>
            </a:r>
            <a:r>
              <a:rPr lang="fr-CH" sz="2000" b="1" dirty="0" err="1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antivax</a:t>
            </a:r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 »</a:t>
            </a:r>
            <a:b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9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 </a:t>
            </a:r>
            <a:endParaRPr lang="fr-CH" sz="2000" b="1" dirty="0">
              <a:solidFill>
                <a:srgbClr val="000000"/>
              </a:solidFill>
              <a:highlight>
                <a:srgbClr val="FFFF00"/>
              </a:highlight>
              <a:latin typeface="Helvetica Neue" panose="02000503000000020004" pitchFamily="2" charset="0"/>
            </a:endParaRPr>
          </a:p>
          <a:p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« Nous devons élaborer une stratégie pour vraiment les combattre, car les vaccins fonctionnent »</a:t>
            </a:r>
          </a:p>
          <a:p>
            <a:endParaRPr lang="fr-CH" sz="900" b="1" dirty="0">
              <a:solidFill>
                <a:srgbClr val="000000"/>
              </a:solidFill>
              <a:highlight>
                <a:srgbClr val="FFFF00"/>
              </a:highlight>
              <a:latin typeface="Helvetica Neue" panose="02000503000000020004" pitchFamily="2" charset="0"/>
            </a:endParaRPr>
          </a:p>
          <a:p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« Et vous savez tous le chaos qu'ils créent. »</a:t>
            </a:r>
          </a:p>
        </p:txBody>
      </p:sp>
    </p:spTree>
    <p:extLst>
      <p:ext uri="{BB962C8B-B14F-4D97-AF65-F5344CB8AC3E}">
        <p14:creationId xmlns:p14="http://schemas.microsoft.com/office/powerpoint/2010/main" val="2319270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EDBC6-DA66-812C-BFCC-10CE81139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D4F0358F-8F39-B2EE-9145-87DE404FFBA7}"/>
              </a:ext>
            </a:extLst>
          </p:cNvPr>
          <p:cNvSpPr txBox="1"/>
          <p:nvPr/>
        </p:nvSpPr>
        <p:spPr>
          <a:xfrm>
            <a:off x="623636" y="338299"/>
            <a:ext cx="10465277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L’étude EPI-PHARE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du 4.12.25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AE8164-B16C-DA72-083E-616EA6BCC0CD}"/>
              </a:ext>
            </a:extLst>
          </p:cNvPr>
          <p:cNvSpPr txBox="1"/>
          <p:nvPr/>
        </p:nvSpPr>
        <p:spPr>
          <a:xfrm>
            <a:off x="1680459" y="3294452"/>
            <a:ext cx="7632090" cy="28623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 fontAlgn="base"/>
            <a:r>
              <a:rPr lang="fr-CH" b="1" i="0" dirty="0">
                <a:solidFill>
                  <a:srgbClr val="101E4C"/>
                </a:solidFill>
                <a:effectLst/>
                <a:latin typeface="Gotham"/>
              </a:rPr>
              <a:t>« Une grande étude française le confirme : les vaccins à ARN messager (ARNm) contre le Covid‑19 n’augmentent pas le risque de mortalité toutes causes à long terme. </a:t>
            </a:r>
            <a:r>
              <a:rPr lang="fr-CH" b="1" i="0" dirty="0">
                <a:solidFill>
                  <a:srgbClr val="101E4C"/>
                </a:solidFill>
                <a:effectLst/>
                <a:highlight>
                  <a:srgbClr val="FFFF00"/>
                </a:highlight>
                <a:latin typeface="Gotham"/>
              </a:rPr>
              <a:t>Menée par EPI-PHARE (groupement d’intérêt scientifique commun à l’ANSM et la Cnam)</a:t>
            </a:r>
            <a:r>
              <a:rPr lang="fr-CH" b="1" i="0" dirty="0">
                <a:solidFill>
                  <a:srgbClr val="101E4C"/>
                </a:solidFill>
                <a:effectLst/>
                <a:latin typeface="Gotham"/>
              </a:rPr>
              <a:t>, cette étude est la première au monde à avoir suivi pendant 4 ans près de 29 millions de personnes âgées de 18 à 59 ans, vaccinées contre le Covid-19 ou non.</a:t>
            </a:r>
            <a:endParaRPr lang="fr-CH" b="1" i="0" dirty="0">
              <a:solidFill>
                <a:srgbClr val="101E4C"/>
              </a:solidFill>
              <a:effectLst/>
              <a:latin typeface="Gotham-Book"/>
            </a:endParaRPr>
          </a:p>
          <a:p>
            <a:pPr algn="l" fontAlgn="base"/>
            <a:r>
              <a:rPr lang="fr-CH" b="1" i="0" dirty="0">
                <a:solidFill>
                  <a:srgbClr val="101E4C"/>
                </a:solidFill>
                <a:effectLst/>
                <a:latin typeface="Gotham"/>
              </a:rPr>
              <a:t>Ses résultats, publiés dans la revue </a:t>
            </a:r>
            <a:r>
              <a:rPr lang="fr-CH" b="1" i="1" dirty="0">
                <a:solidFill>
                  <a:srgbClr val="101E4C"/>
                </a:solidFill>
                <a:effectLst/>
                <a:latin typeface="inherit"/>
              </a:rPr>
              <a:t>JAMA Network Open</a:t>
            </a:r>
            <a:r>
              <a:rPr lang="fr-CH" b="1" i="0" dirty="0">
                <a:solidFill>
                  <a:srgbClr val="101E4C"/>
                </a:solidFill>
                <a:effectLst/>
                <a:latin typeface="Gotham"/>
              </a:rPr>
              <a:t>, montrent que les personnes ayant reçu un vaccin à ARNm n’ont pas plus de risques de décès toutes causes que les non-vaccinées. Une preuve supplémentaire de la sécurité de ces vaccins, largement utilisés dans le monde. »</a:t>
            </a:r>
            <a:endParaRPr lang="fr-CH" b="1" i="0" dirty="0">
              <a:solidFill>
                <a:srgbClr val="101E4C"/>
              </a:solidFill>
              <a:effectLst/>
              <a:latin typeface="Gotham-Book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3E85EB-E98F-D79D-E93B-6A1F99D0A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474" y="5600802"/>
            <a:ext cx="2501900" cy="965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5A28E23-C4F1-286A-172C-ED027A14F8F3}"/>
              </a:ext>
            </a:extLst>
          </p:cNvPr>
          <p:cNvSpPr txBox="1"/>
          <p:nvPr/>
        </p:nvSpPr>
        <p:spPr>
          <a:xfrm>
            <a:off x="1574560" y="2885224"/>
            <a:ext cx="6100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fr-CH" sz="2400" b="1" i="0" dirty="0">
                <a:effectLst/>
                <a:latin typeface="Gotham"/>
              </a:rPr>
              <a:t>Communiqué de presse - 04/12/2025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4FE64E-1DFE-08F5-3373-EC9C3175023E}"/>
              </a:ext>
            </a:extLst>
          </p:cNvPr>
          <p:cNvSpPr txBox="1"/>
          <p:nvPr/>
        </p:nvSpPr>
        <p:spPr>
          <a:xfrm>
            <a:off x="623634" y="1533738"/>
            <a:ext cx="115683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fr-CH" sz="2400" b="1" i="0" dirty="0">
                <a:effectLst/>
                <a:latin typeface="American Typewriter" panose="02090604020004020304" pitchFamily="18" charset="77"/>
              </a:rPr>
              <a:t>« Vaccination par ARNm contre </a:t>
            </a:r>
            <a:br>
              <a:rPr lang="fr-CH" sz="2400" b="1" i="0" dirty="0">
                <a:effectLst/>
                <a:latin typeface="American Typewriter" panose="02090604020004020304" pitchFamily="18" charset="77"/>
              </a:rPr>
            </a:br>
            <a:r>
              <a:rPr lang="fr-CH" sz="2400" b="1" i="0" dirty="0">
                <a:effectLst/>
                <a:latin typeface="American Typewriter" panose="02090604020004020304" pitchFamily="18" charset="77"/>
              </a:rPr>
              <a:t>   la COVID-19 et mortalité </a:t>
            </a:r>
            <a:br>
              <a:rPr lang="fr-CH" sz="2400" b="1" i="0" dirty="0">
                <a:effectLst/>
                <a:latin typeface="American Typewriter" panose="02090604020004020304" pitchFamily="18" charset="77"/>
              </a:rPr>
            </a:br>
            <a:r>
              <a:rPr lang="fr-CH" sz="2400" b="1" i="0" dirty="0">
                <a:effectLst/>
                <a:latin typeface="American Typewriter" panose="02090604020004020304" pitchFamily="18" charset="77"/>
              </a:rPr>
              <a:t>   toutes causes »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982421-5ACA-AC8E-2B42-7C6F48151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554" y="1061839"/>
            <a:ext cx="5256895" cy="19530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D204D0-CA7B-84DF-F5D5-7A2CD0799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448" y="3442975"/>
            <a:ext cx="1805214" cy="180521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53D3F08-C532-2352-9C79-EEA39BD600CB}"/>
              </a:ext>
            </a:extLst>
          </p:cNvPr>
          <p:cNvSpPr txBox="1"/>
          <p:nvPr/>
        </p:nvSpPr>
        <p:spPr>
          <a:xfrm>
            <a:off x="9498510" y="4795064"/>
            <a:ext cx="31808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i="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</a:rPr>
              <a:t>Etat français</a:t>
            </a:r>
            <a:endParaRPr lang="fr-FR" sz="2000" dirty="0">
              <a:solidFill>
                <a:srgbClr val="C0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1311B6-3844-FF0F-B367-1777B313C4E5}"/>
              </a:ext>
            </a:extLst>
          </p:cNvPr>
          <p:cNvSpPr txBox="1"/>
          <p:nvPr/>
        </p:nvSpPr>
        <p:spPr>
          <a:xfrm>
            <a:off x="9578159" y="3489104"/>
            <a:ext cx="31808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i="0" dirty="0">
                <a:solidFill>
                  <a:srgbClr val="C00000"/>
                </a:solidFill>
                <a:effectLst/>
                <a:latin typeface="Arial Rounded MT Bold" panose="020F0704030504030204" pitchFamily="34" charset="77"/>
              </a:rPr>
              <a:t>garanti</a:t>
            </a:r>
            <a:endParaRPr lang="fr-FR" sz="2000" dirty="0">
              <a:solidFill>
                <a:srgbClr val="C00000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775AFB2-7717-A401-AEA5-2E4E3F726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2971" y="-12928"/>
            <a:ext cx="2559598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4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58A0B-D31C-CBCC-83A4-33F79951C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FDD811FB-1155-B4C1-D554-E970A9174669}"/>
              </a:ext>
            </a:extLst>
          </p:cNvPr>
          <p:cNvSpPr txBox="1"/>
          <p:nvPr/>
        </p:nvSpPr>
        <p:spPr>
          <a:xfrm>
            <a:off x="623636" y="338299"/>
            <a:ext cx="10465277" cy="1882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auteurs de l’étude</a:t>
            </a:r>
          </a:p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EPI-PHARE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du 4.12.25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EF27500-27A9-86AB-35C6-25A7E4F04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283" y="390884"/>
            <a:ext cx="3645430" cy="13543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C77FA1-E4A9-0464-35F3-A68121E01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274" y="1345110"/>
            <a:ext cx="2501900" cy="965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2FDCD2-24AD-4B4B-DADA-8FB4717A1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786" y="3355805"/>
            <a:ext cx="7246127" cy="29472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34B0E8-2141-B328-5A21-07552C92DF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883" y="2591208"/>
            <a:ext cx="3788229" cy="355146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44FE582-6BDD-281E-5FC3-5FD12102B39F}"/>
              </a:ext>
            </a:extLst>
          </p:cNvPr>
          <p:cNvCxnSpPr>
            <a:cxnSpLocks/>
          </p:cNvCxnSpPr>
          <p:nvPr/>
        </p:nvCxnSpPr>
        <p:spPr>
          <a:xfrm>
            <a:off x="8489406" y="4992914"/>
            <a:ext cx="1088571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6A1BF1A-3E48-ADA1-6ABA-C0C4EA33C9F7}"/>
              </a:ext>
            </a:extLst>
          </p:cNvPr>
          <p:cNvCxnSpPr>
            <a:cxnSpLocks/>
          </p:cNvCxnSpPr>
          <p:nvPr/>
        </p:nvCxnSpPr>
        <p:spPr>
          <a:xfrm>
            <a:off x="8515532" y="5522686"/>
            <a:ext cx="9144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7A2B196-3D7C-1F4E-B2A9-0D1608777081}"/>
              </a:ext>
            </a:extLst>
          </p:cNvPr>
          <p:cNvCxnSpPr>
            <a:cxnSpLocks/>
          </p:cNvCxnSpPr>
          <p:nvPr/>
        </p:nvCxnSpPr>
        <p:spPr>
          <a:xfrm>
            <a:off x="1255926" y="5509623"/>
            <a:ext cx="105764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3AA995B-A385-9038-EC49-C2387A137E2C}"/>
              </a:ext>
            </a:extLst>
          </p:cNvPr>
          <p:cNvCxnSpPr>
            <a:cxnSpLocks/>
          </p:cNvCxnSpPr>
          <p:nvPr/>
        </p:nvCxnSpPr>
        <p:spPr>
          <a:xfrm>
            <a:off x="4584312" y="5497199"/>
            <a:ext cx="94998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6555014-BB68-0C13-6D4A-5070F4A0757B}"/>
              </a:ext>
            </a:extLst>
          </p:cNvPr>
          <p:cNvCxnSpPr>
            <a:cxnSpLocks/>
          </p:cNvCxnSpPr>
          <p:nvPr/>
        </p:nvCxnSpPr>
        <p:spPr>
          <a:xfrm>
            <a:off x="8502469" y="4448628"/>
            <a:ext cx="9144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2A9EE6E-E340-D342-1106-286FEA660003}"/>
              </a:ext>
            </a:extLst>
          </p:cNvPr>
          <p:cNvCxnSpPr>
            <a:cxnSpLocks/>
          </p:cNvCxnSpPr>
          <p:nvPr/>
        </p:nvCxnSpPr>
        <p:spPr>
          <a:xfrm>
            <a:off x="3157556" y="5497199"/>
            <a:ext cx="94998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50737EB-6204-BEBE-CC07-3B11D16A0757}"/>
              </a:ext>
            </a:extLst>
          </p:cNvPr>
          <p:cNvCxnSpPr>
            <a:cxnSpLocks/>
          </p:cNvCxnSpPr>
          <p:nvPr/>
        </p:nvCxnSpPr>
        <p:spPr>
          <a:xfrm>
            <a:off x="9795692" y="4457336"/>
            <a:ext cx="99422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19F0574-DBD5-6AD9-43B5-552D9C15CAA9}"/>
              </a:ext>
            </a:extLst>
          </p:cNvPr>
          <p:cNvCxnSpPr>
            <a:cxnSpLocks/>
          </p:cNvCxnSpPr>
          <p:nvPr/>
        </p:nvCxnSpPr>
        <p:spPr>
          <a:xfrm>
            <a:off x="1217595" y="5832480"/>
            <a:ext cx="109598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40E6DFB-FC6F-2FEF-3C6D-0A6BD49B5DE9}"/>
              </a:ext>
            </a:extLst>
          </p:cNvPr>
          <p:cNvCxnSpPr>
            <a:cxnSpLocks/>
          </p:cNvCxnSpPr>
          <p:nvPr/>
        </p:nvCxnSpPr>
        <p:spPr>
          <a:xfrm>
            <a:off x="9808755" y="5522686"/>
            <a:ext cx="820057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268B1D0-448C-911B-A1DB-884128A5E556}"/>
              </a:ext>
            </a:extLst>
          </p:cNvPr>
          <p:cNvCxnSpPr>
            <a:cxnSpLocks/>
          </p:cNvCxnSpPr>
          <p:nvPr/>
        </p:nvCxnSpPr>
        <p:spPr>
          <a:xfrm>
            <a:off x="5369533" y="5832480"/>
            <a:ext cx="94998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63E9145-03F6-5AFC-7D71-EC53739398F6}"/>
              </a:ext>
            </a:extLst>
          </p:cNvPr>
          <p:cNvCxnSpPr>
            <a:cxnSpLocks/>
          </p:cNvCxnSpPr>
          <p:nvPr/>
        </p:nvCxnSpPr>
        <p:spPr>
          <a:xfrm>
            <a:off x="2790616" y="5838925"/>
            <a:ext cx="1120981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05C3DF4-8271-1749-571E-6080040BD177}"/>
              </a:ext>
            </a:extLst>
          </p:cNvPr>
          <p:cNvCxnSpPr>
            <a:cxnSpLocks/>
          </p:cNvCxnSpPr>
          <p:nvPr/>
        </p:nvCxnSpPr>
        <p:spPr>
          <a:xfrm>
            <a:off x="9930676" y="4995816"/>
            <a:ext cx="1088571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AA1FDD75-5B1B-7F54-B638-D498371ACFD4}"/>
              </a:ext>
            </a:extLst>
          </p:cNvPr>
          <p:cNvCxnSpPr>
            <a:cxnSpLocks/>
          </p:cNvCxnSpPr>
          <p:nvPr/>
        </p:nvCxnSpPr>
        <p:spPr>
          <a:xfrm>
            <a:off x="5916462" y="6182273"/>
            <a:ext cx="105765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F3B6684-E66D-804E-9402-CAEC5462ED28}"/>
              </a:ext>
            </a:extLst>
          </p:cNvPr>
          <p:cNvCxnSpPr>
            <a:cxnSpLocks/>
          </p:cNvCxnSpPr>
          <p:nvPr/>
        </p:nvCxnSpPr>
        <p:spPr>
          <a:xfrm>
            <a:off x="10058400" y="6067831"/>
            <a:ext cx="921658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629F81F-086D-976C-E7F9-2B71486F7DE4}"/>
              </a:ext>
            </a:extLst>
          </p:cNvPr>
          <p:cNvCxnSpPr>
            <a:cxnSpLocks/>
          </p:cNvCxnSpPr>
          <p:nvPr/>
        </p:nvCxnSpPr>
        <p:spPr>
          <a:xfrm>
            <a:off x="2790616" y="6182273"/>
            <a:ext cx="131692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D7EC6DE-3DCE-5EAF-8CAD-1B18BD383B1F}"/>
              </a:ext>
            </a:extLst>
          </p:cNvPr>
          <p:cNvCxnSpPr>
            <a:cxnSpLocks/>
          </p:cNvCxnSpPr>
          <p:nvPr/>
        </p:nvCxnSpPr>
        <p:spPr>
          <a:xfrm>
            <a:off x="8515532" y="6064068"/>
            <a:ext cx="1088571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C7B30DB-7A55-4C86-87A2-D1E02F9CEF25}"/>
              </a:ext>
            </a:extLst>
          </p:cNvPr>
          <p:cNvCxnSpPr>
            <a:cxnSpLocks/>
          </p:cNvCxnSpPr>
          <p:nvPr/>
        </p:nvCxnSpPr>
        <p:spPr>
          <a:xfrm>
            <a:off x="11006184" y="5522686"/>
            <a:ext cx="667657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D49AA6CF-9586-E74C-A75B-EACBB4FC4755}"/>
              </a:ext>
            </a:extLst>
          </p:cNvPr>
          <p:cNvCxnSpPr>
            <a:cxnSpLocks/>
          </p:cNvCxnSpPr>
          <p:nvPr/>
        </p:nvCxnSpPr>
        <p:spPr>
          <a:xfrm>
            <a:off x="4958906" y="6182273"/>
            <a:ext cx="79165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F1E5742F-1D0B-B32C-1C35-60CCC711609A}"/>
              </a:ext>
            </a:extLst>
          </p:cNvPr>
          <p:cNvSpPr/>
          <p:nvPr/>
        </p:nvSpPr>
        <p:spPr>
          <a:xfrm>
            <a:off x="8256283" y="3111215"/>
            <a:ext cx="1088571" cy="535102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A8D6FBA7-4563-F7DF-75E9-8C3306A9A8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989911" flipH="1">
            <a:off x="-605467" y="3635337"/>
            <a:ext cx="2796905" cy="1555334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629C0502-4598-5209-484A-A56DCE4B45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48" y="1925150"/>
            <a:ext cx="1672522" cy="1665832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78034707-D03D-4D3D-47A8-289C728A2808}"/>
              </a:ext>
            </a:extLst>
          </p:cNvPr>
          <p:cNvSpPr txBox="1"/>
          <p:nvPr/>
        </p:nvSpPr>
        <p:spPr>
          <a:xfrm>
            <a:off x="1684849" y="2367415"/>
            <a:ext cx="67914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b="1" dirty="0">
                <a:solidFill>
                  <a:srgbClr val="000000"/>
                </a:solidFill>
                <a:latin typeface="Helvetica Neue" panose="02000503000000020004" pitchFamily="2" charset="0"/>
              </a:rPr>
              <a:t>Laura </a:t>
            </a:r>
            <a:r>
              <a:rPr lang="fr-CH" sz="1800" b="1" dirty="0" err="1">
                <a:solidFill>
                  <a:srgbClr val="000000"/>
                </a:solidFill>
                <a:latin typeface="Helvetica Neue" panose="02000503000000020004" pitchFamily="2" charset="0"/>
              </a:rPr>
              <a:t>Semenzato</a:t>
            </a:r>
            <a:r>
              <a:rPr lang="fr-CH" sz="1800" b="1" dirty="0">
                <a:solidFill>
                  <a:srgbClr val="000000"/>
                </a:solidFill>
                <a:latin typeface="Helvetica Neue" panose="02000503000000020004" pitchFamily="2" charset="0"/>
              </a:rPr>
              <a:t>, étudiante chez EPI-PHARE, ex-stagiaire chez GSK et à la CNAM (Caisse </a:t>
            </a:r>
            <a:r>
              <a:rPr lang="fr-CH" sz="1800" b="1" dirty="0" err="1">
                <a:solidFill>
                  <a:srgbClr val="000000"/>
                </a:solidFill>
                <a:latin typeface="Helvetica Neue" panose="02000503000000020004" pitchFamily="2" charset="0"/>
              </a:rPr>
              <a:t>nat</a:t>
            </a:r>
            <a:r>
              <a:rPr lang="fr-CH" sz="1800" b="1" dirty="0">
                <a:solidFill>
                  <a:srgbClr val="000000"/>
                </a:solidFill>
                <a:latin typeface="Helvetica Neue" panose="02000503000000020004" pitchFamily="2" charset="0"/>
              </a:rPr>
              <a:t>. </a:t>
            </a:r>
            <a:r>
              <a:rPr lang="fr-CH" sz="1800" b="1" dirty="0" err="1">
                <a:solidFill>
                  <a:srgbClr val="000000"/>
                </a:solidFill>
                <a:latin typeface="Helvetica Neue" panose="02000503000000020004" pitchFamily="2" charset="0"/>
              </a:rPr>
              <a:t>Ass</a:t>
            </a:r>
            <a:r>
              <a:rPr lang="fr-CH" sz="1800" b="1" dirty="0">
                <a:solidFill>
                  <a:srgbClr val="000000"/>
                </a:solidFill>
                <a:latin typeface="Helvetica Neue" panose="02000503000000020004" pitchFamily="2" charset="0"/>
              </a:rPr>
              <a:t>. Maladie)</a:t>
            </a:r>
            <a:br>
              <a:rPr lang="fr-CH" sz="1800" b="1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sz="1800" b="1" dirty="0">
                <a:solidFill>
                  <a:srgbClr val="000000"/>
                </a:solidFill>
                <a:latin typeface="Helvetica Neue" panose="02000503000000020004" pitchFamily="2" charset="0"/>
              </a:rPr>
              <a:t>Auteure de 35 publications … dont 29 sur le Covid-19</a:t>
            </a:r>
            <a:endParaRPr lang="fr-FR" b="1" dirty="0"/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00684162-FD4F-56AB-2F81-E4D2351918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6523" y="1209182"/>
            <a:ext cx="2559598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3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C1F5E-A0D5-C48B-5852-314EFE340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869E753-182E-D82E-625A-687CE832EC1F}"/>
              </a:ext>
            </a:extLst>
          </p:cNvPr>
          <p:cNvSpPr txBox="1"/>
          <p:nvPr/>
        </p:nvSpPr>
        <p:spPr>
          <a:xfrm>
            <a:off x="623636" y="338299"/>
            <a:ext cx="6145299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 Tableau 3 </a:t>
            </a:r>
          </a:p>
          <a:p>
            <a:pPr>
              <a:lnSpc>
                <a:spcPts val="4560"/>
              </a:lnSpc>
            </a:pPr>
            <a:r>
              <a:rPr lang="fr-CH" sz="4000" b="1" dirty="0">
                <a:latin typeface="American Typewriter" panose="02090604020004020304" pitchFamily="18" charset="77"/>
              </a:rPr>
              <a:t>de l’étude EPI-PHARE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F445D9-9074-6535-F03E-281AD483A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38" y="2139502"/>
            <a:ext cx="10816808" cy="328158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021E27C-59D0-6210-63B1-F69D05000827}"/>
              </a:ext>
            </a:extLst>
          </p:cNvPr>
          <p:cNvCxnSpPr>
            <a:cxnSpLocks/>
          </p:cNvCxnSpPr>
          <p:nvPr/>
        </p:nvCxnSpPr>
        <p:spPr>
          <a:xfrm>
            <a:off x="738777" y="4239623"/>
            <a:ext cx="155448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37FAA8A4-298D-8E03-003D-C61C40C646AA}"/>
              </a:ext>
            </a:extLst>
          </p:cNvPr>
          <p:cNvSpPr/>
          <p:nvPr/>
        </p:nvSpPr>
        <p:spPr>
          <a:xfrm>
            <a:off x="118176" y="3925436"/>
            <a:ext cx="479660" cy="34321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47F7BF3-F7E2-EC30-8629-5235E731AFCD}"/>
              </a:ext>
            </a:extLst>
          </p:cNvPr>
          <p:cNvCxnSpPr>
            <a:cxnSpLocks/>
          </p:cNvCxnSpPr>
          <p:nvPr/>
        </p:nvCxnSpPr>
        <p:spPr>
          <a:xfrm>
            <a:off x="738777" y="4599239"/>
            <a:ext cx="155448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F42ADFC-2B94-399C-7BD7-9B1FA80469BC}"/>
              </a:ext>
            </a:extLst>
          </p:cNvPr>
          <p:cNvCxnSpPr>
            <a:cxnSpLocks/>
          </p:cNvCxnSpPr>
          <p:nvPr/>
        </p:nvCxnSpPr>
        <p:spPr>
          <a:xfrm>
            <a:off x="738777" y="4942888"/>
            <a:ext cx="155448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55E2EF9-6954-DDC0-7528-59D1BFAEE746}"/>
              </a:ext>
            </a:extLst>
          </p:cNvPr>
          <p:cNvCxnSpPr>
            <a:cxnSpLocks/>
          </p:cNvCxnSpPr>
          <p:nvPr/>
        </p:nvCxnSpPr>
        <p:spPr>
          <a:xfrm>
            <a:off x="738777" y="5294086"/>
            <a:ext cx="177219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F941B165-A18C-C5E4-3D3B-313BFCDC3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9803" y="3765464"/>
            <a:ext cx="155456" cy="428682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678D108-AB08-6997-209F-75E8EFDF5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6068" y="5068523"/>
            <a:ext cx="478391" cy="63785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29CE4504-BFEC-8099-A301-6EA88C857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4690" y="4200725"/>
            <a:ext cx="155456" cy="428682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D4008BA7-2176-F43F-CD20-06622FB8C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3542" y="4200725"/>
            <a:ext cx="155456" cy="428682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E7F5A0D9-9C30-4C6E-0BAB-A1DBCCC55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5454" y="4613271"/>
            <a:ext cx="155456" cy="428682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3FFA130A-29C7-925E-03CC-75B62292B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0887" y="4603121"/>
            <a:ext cx="155456" cy="428682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A048E3C1-576D-9F4D-B3B8-3FC0D6608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4484" y="4599239"/>
            <a:ext cx="155456" cy="428682"/>
          </a:xfrm>
          <a:prstGeom prst="rect">
            <a:avLst/>
          </a:prstGeom>
        </p:spPr>
      </p:pic>
      <p:sp>
        <p:nvSpPr>
          <p:cNvPr id="55" name="Flèche vers la droite 54">
            <a:extLst>
              <a:ext uri="{FF2B5EF4-FFF2-40B4-BE49-F238E27FC236}">
                <a16:creationId xmlns:a16="http://schemas.microsoft.com/office/drawing/2014/main" id="{7BA8FB8C-3341-F1B2-0917-95C8DB3305C3}"/>
              </a:ext>
            </a:extLst>
          </p:cNvPr>
          <p:cNvSpPr/>
          <p:nvPr/>
        </p:nvSpPr>
        <p:spPr>
          <a:xfrm>
            <a:off x="109773" y="4267686"/>
            <a:ext cx="479660" cy="34321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Flèche vers la droite 55">
            <a:extLst>
              <a:ext uri="{FF2B5EF4-FFF2-40B4-BE49-F238E27FC236}">
                <a16:creationId xmlns:a16="http://schemas.microsoft.com/office/drawing/2014/main" id="{38EF2B76-A6C1-0ADD-DD5E-EFFA056F9D97}"/>
              </a:ext>
            </a:extLst>
          </p:cNvPr>
          <p:cNvSpPr/>
          <p:nvPr/>
        </p:nvSpPr>
        <p:spPr>
          <a:xfrm>
            <a:off x="118176" y="4622460"/>
            <a:ext cx="479660" cy="34321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Flèche vers la droite 56">
            <a:extLst>
              <a:ext uri="{FF2B5EF4-FFF2-40B4-BE49-F238E27FC236}">
                <a16:creationId xmlns:a16="http://schemas.microsoft.com/office/drawing/2014/main" id="{428EA857-947B-06E6-510F-8DA9232F6035}"/>
              </a:ext>
            </a:extLst>
          </p:cNvPr>
          <p:cNvSpPr/>
          <p:nvPr/>
        </p:nvSpPr>
        <p:spPr>
          <a:xfrm>
            <a:off x="109773" y="4982467"/>
            <a:ext cx="479660" cy="34321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4C6E2142-F61B-61DC-11EE-5A4A4F5A80F8}"/>
              </a:ext>
            </a:extLst>
          </p:cNvPr>
          <p:cNvSpPr/>
          <p:nvPr/>
        </p:nvSpPr>
        <p:spPr>
          <a:xfrm>
            <a:off x="6007513" y="4942888"/>
            <a:ext cx="588552" cy="535102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BAF0240D-1EBA-0AEE-311C-567C76EF2BC9}"/>
              </a:ext>
            </a:extLst>
          </p:cNvPr>
          <p:cNvSpPr/>
          <p:nvPr/>
        </p:nvSpPr>
        <p:spPr>
          <a:xfrm>
            <a:off x="2582824" y="4951300"/>
            <a:ext cx="588552" cy="535102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70AD669A-67E1-38F7-522D-7FAA648F5DC6}"/>
              </a:ext>
            </a:extLst>
          </p:cNvPr>
          <p:cNvSpPr/>
          <p:nvPr/>
        </p:nvSpPr>
        <p:spPr>
          <a:xfrm>
            <a:off x="4289570" y="4929457"/>
            <a:ext cx="588552" cy="535102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9DD038DF-689A-8129-86D4-67B61E0778FC}"/>
              </a:ext>
            </a:extLst>
          </p:cNvPr>
          <p:cNvSpPr/>
          <p:nvPr/>
        </p:nvSpPr>
        <p:spPr>
          <a:xfrm>
            <a:off x="9390858" y="4938925"/>
            <a:ext cx="588552" cy="535102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05E3297A-8A57-E301-A5DA-1938B26ED464}"/>
              </a:ext>
            </a:extLst>
          </p:cNvPr>
          <p:cNvSpPr/>
          <p:nvPr/>
        </p:nvSpPr>
        <p:spPr>
          <a:xfrm>
            <a:off x="7696949" y="4943901"/>
            <a:ext cx="588552" cy="535102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68712C75-D9FB-F83B-9B59-878742FE6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7150" y="246832"/>
            <a:ext cx="2559598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71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5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A0842-8192-C0F9-2653-4ED4D6C21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B5D2AD7-98AE-B35C-4D42-CFDF2365D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875" y="1494578"/>
            <a:ext cx="6009206" cy="18230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CD5FFD9-B674-6F01-B007-EBA7A5DE63DB}"/>
              </a:ext>
            </a:extLst>
          </p:cNvPr>
          <p:cNvSpPr txBox="1"/>
          <p:nvPr/>
        </p:nvSpPr>
        <p:spPr>
          <a:xfrm>
            <a:off x="623636" y="1787787"/>
            <a:ext cx="51240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« Je vais expliquer le tableau 3. Le tableau 3 est la clé qui démontre à quel point </a:t>
            </a:r>
            <a:r>
              <a:rPr lang="fr-CH" sz="16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les données sont biaisées</a:t>
            </a:r>
            <a:r>
              <a:rPr lang="fr-CH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. Pourquoi ? </a:t>
            </a:r>
            <a:br>
              <a:rPr lang="fr-CH" sz="16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16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Comme vous pouvez le voir, on a un gros tableau qui affiche le risque en fonction de la fenêtre temporelle.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1A7BC3-5A7C-C8E9-C1A8-8E8CF3796EA1}"/>
              </a:ext>
            </a:extLst>
          </p:cNvPr>
          <p:cNvSpPr txBox="1"/>
          <p:nvPr/>
        </p:nvSpPr>
        <p:spPr>
          <a:xfrm>
            <a:off x="8671808" y="5631730"/>
            <a:ext cx="3398273" cy="113877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i="0" dirty="0">
                <a:solidFill>
                  <a:srgbClr val="1D1D1B"/>
                </a:solidFill>
                <a:effectLst/>
                <a:latin typeface="DINPro"/>
              </a:rPr>
              <a:t>Emmanuelle </a:t>
            </a:r>
            <a:r>
              <a:rPr lang="fr-CH" sz="2000" b="1" i="0" dirty="0" err="1">
                <a:solidFill>
                  <a:srgbClr val="1D1D1B"/>
                </a:solidFill>
                <a:effectLst/>
                <a:latin typeface="DINPro"/>
              </a:rPr>
              <a:t>Darles</a:t>
            </a:r>
            <a:r>
              <a:rPr lang="fr-CH" sz="2000" b="1" i="0" dirty="0">
                <a:solidFill>
                  <a:srgbClr val="1D1D1B"/>
                </a:solidFill>
                <a:effectLst/>
                <a:latin typeface="DINPro"/>
              </a:rPr>
              <a:t> </a:t>
            </a:r>
            <a:br>
              <a:rPr lang="fr-CH" sz="1600" dirty="0">
                <a:solidFill>
                  <a:srgbClr val="1D1D1B"/>
                </a:solidFill>
                <a:latin typeface="DINPro"/>
              </a:rPr>
            </a:br>
            <a:r>
              <a:rPr lang="fr-CH" sz="1600" b="1" dirty="0">
                <a:solidFill>
                  <a:srgbClr val="1D1D1B"/>
                </a:solidFill>
                <a:latin typeface="DINPro"/>
              </a:rPr>
              <a:t>E</a:t>
            </a:r>
            <a:r>
              <a:rPr lang="fr-CH" sz="1600" b="1" i="0" dirty="0">
                <a:solidFill>
                  <a:srgbClr val="1D1D1B"/>
                </a:solidFill>
                <a:effectLst/>
                <a:latin typeface="DINPro"/>
              </a:rPr>
              <a:t>nseignante-chercheuse à l'Université</a:t>
            </a:r>
            <a:br>
              <a:rPr lang="fr-CH" sz="1600" b="1" dirty="0">
                <a:solidFill>
                  <a:srgbClr val="1D1D1B"/>
                </a:solidFill>
                <a:latin typeface="DINPro"/>
              </a:rPr>
            </a:br>
            <a:r>
              <a:rPr lang="fr-CH" sz="1600" b="1" i="0" dirty="0">
                <a:solidFill>
                  <a:srgbClr val="1D1D1B"/>
                </a:solidFill>
                <a:effectLst/>
                <a:latin typeface="DINPro"/>
              </a:rPr>
              <a:t>Docteure d'État en Informatique et spécialisée en science des données. </a:t>
            </a:r>
            <a:endParaRPr lang="fr-FR" sz="16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970583-AE40-22BC-0692-21A47C8AD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005572" y="3429000"/>
            <a:ext cx="2064509" cy="2065240"/>
          </a:xfrm>
          <a:prstGeom prst="rect">
            <a:avLst/>
          </a:prstGeom>
        </p:spPr>
      </p:pic>
      <p:sp>
        <p:nvSpPr>
          <p:cNvPr id="9" name="Bulle rectangulaire 8">
            <a:extLst>
              <a:ext uri="{FF2B5EF4-FFF2-40B4-BE49-F238E27FC236}">
                <a16:creationId xmlns:a16="http://schemas.microsoft.com/office/drawing/2014/main" id="{25AFB0B1-7B48-F3A0-376A-C154DB25BC4C}"/>
              </a:ext>
            </a:extLst>
          </p:cNvPr>
          <p:cNvSpPr/>
          <p:nvPr/>
        </p:nvSpPr>
        <p:spPr>
          <a:xfrm>
            <a:off x="623636" y="3362480"/>
            <a:ext cx="7896250" cy="3427670"/>
          </a:xfrm>
          <a:prstGeom prst="wedgeRectCallout">
            <a:avLst>
              <a:gd name="adj1" fmla="val 72773"/>
              <a:gd name="adj2" fmla="val -20344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1600" b="1" dirty="0">
                <a:solidFill>
                  <a:srgbClr val="000000"/>
                </a:solidFill>
                <a:latin typeface="Helvetica Neue" panose="02000503000000020004" pitchFamily="2" charset="0"/>
              </a:rPr>
              <a:t>Je rappelle un truc fondamental :</a:t>
            </a:r>
          </a:p>
          <a:p>
            <a:r>
              <a:rPr lang="fr-CH" sz="1600" dirty="0">
                <a:solidFill>
                  <a:srgbClr val="000000"/>
                </a:solidFill>
                <a:latin typeface="Helvetica Neue" panose="02000503000000020004" pitchFamily="2" charset="0"/>
              </a:rPr>
              <a:t>- un facteur de risque inférieur à 1 signifie que l’exposition diminue l’effet</a:t>
            </a:r>
          </a:p>
          <a:p>
            <a:r>
              <a:rPr lang="fr-CH" sz="1600" dirty="0">
                <a:solidFill>
                  <a:srgbClr val="000000"/>
                </a:solidFill>
                <a:latin typeface="Helvetica Neue" panose="02000503000000020004" pitchFamily="2" charset="0"/>
              </a:rPr>
              <a:t>- égal à 1 : que l’exposition n’a pas d’effet</a:t>
            </a:r>
          </a:p>
          <a:p>
            <a:r>
              <a:rPr lang="fr-CH" sz="1600" dirty="0">
                <a:solidFill>
                  <a:srgbClr val="000000"/>
                </a:solidFill>
                <a:latin typeface="Helvetica Neue" panose="02000503000000020004" pitchFamily="2" charset="0"/>
              </a:rPr>
              <a:t>- supérieur à 1 : que l’exposition augmente l’effet</a:t>
            </a:r>
            <a:br>
              <a:rPr lang="fr-CH" sz="1600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sz="900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endParaRPr lang="fr-CH" sz="1600" dirty="0">
              <a:solidFill>
                <a:srgbClr val="000000"/>
              </a:solidFill>
              <a:latin typeface="Helvetica Neue" panose="02000503000000020004" pitchFamily="2" charset="0"/>
            </a:endParaRPr>
          </a:p>
          <a:p>
            <a:r>
              <a:rPr lang="fr-CH" sz="16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Concernant la vaccination on s’attendrait (selon ce qui est déclaré dans l’article) que le RI sur la colonne “Covid 19” soit </a:t>
            </a:r>
            <a:r>
              <a:rPr lang="fr-CH" sz="1600" b="1" u="sng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inférieur à 1 pour les vaccinés </a:t>
            </a:r>
            <a:r>
              <a:rPr lang="fr-CH" sz="16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et </a:t>
            </a:r>
            <a:r>
              <a:rPr lang="fr-CH" sz="1600" b="1" u="sng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supérieur à 1 pour les non vaccinés</a:t>
            </a:r>
            <a:r>
              <a:rPr lang="fr-CH" sz="16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.</a:t>
            </a:r>
            <a:br>
              <a:rPr lang="fr-CH" sz="16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8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 </a:t>
            </a:r>
            <a:endParaRPr lang="fr-CH" sz="1600" b="1" dirty="0">
              <a:solidFill>
                <a:srgbClr val="000000"/>
              </a:solidFill>
              <a:highlight>
                <a:srgbClr val="FFFF00"/>
              </a:highlight>
              <a:latin typeface="Helvetica Neue" panose="02000503000000020004" pitchFamily="2" charset="0"/>
            </a:endParaRPr>
          </a:p>
          <a:p>
            <a:r>
              <a:rPr lang="fr-CH" sz="16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Bah non il est inférieur à 1 partout !</a:t>
            </a:r>
            <a:r>
              <a:rPr lang="fr-CH" sz="1600" b="1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fr-CH" sz="1600" dirty="0">
                <a:solidFill>
                  <a:srgbClr val="000000"/>
                </a:solidFill>
                <a:latin typeface="Helvetica Neue" panose="02000503000000020004" pitchFamily="2" charset="0"/>
              </a:rPr>
              <a:t>Mais aussi sur les causes externes ! Donc ça veut dire que le modèle ne matche pas, et que les données sont foireuses.</a:t>
            </a:r>
          </a:p>
          <a:p>
            <a:r>
              <a:rPr lang="fr-CH" sz="1600" dirty="0">
                <a:solidFill>
                  <a:srgbClr val="000000"/>
                </a:solidFill>
                <a:latin typeface="Helvetica Neue" panose="02000503000000020004" pitchFamily="2" charset="0"/>
              </a:rPr>
              <a:t>Si vous ne comprenez pas ça, bah vous ne pipez rien aux stats. Alors traitez les gens de “criminels” si ça vous chante si ça fait du bien à votre médiocrité, ou revenez au primaire pour apprendre à lire un nombre décimal.</a:t>
            </a:r>
          </a:p>
          <a:p>
            <a:r>
              <a:rPr lang="fr-CH" sz="1600" dirty="0">
                <a:solidFill>
                  <a:srgbClr val="000000"/>
                </a:solidFill>
                <a:latin typeface="Helvetica Neue" panose="02000503000000020004" pitchFamily="2" charset="0"/>
              </a:rPr>
              <a:t>Bien le courage à vous ! »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B0D090-063B-15FC-559D-C9DE2697B363}"/>
              </a:ext>
            </a:extLst>
          </p:cNvPr>
          <p:cNvSpPr/>
          <p:nvPr/>
        </p:nvSpPr>
        <p:spPr>
          <a:xfrm>
            <a:off x="10972800" y="2115481"/>
            <a:ext cx="1117091" cy="129214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C873EA-8B4E-660D-E00F-D840DCB8F468}"/>
              </a:ext>
            </a:extLst>
          </p:cNvPr>
          <p:cNvSpPr txBox="1"/>
          <p:nvPr/>
        </p:nvSpPr>
        <p:spPr>
          <a:xfrm>
            <a:off x="623636" y="338299"/>
            <a:ext cx="6145299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 Tableau 3 </a:t>
            </a:r>
          </a:p>
          <a:p>
            <a:pPr>
              <a:lnSpc>
                <a:spcPts val="4560"/>
              </a:lnSpc>
            </a:pPr>
            <a:r>
              <a:rPr lang="fr-CH" sz="4000" b="1" dirty="0">
                <a:latin typeface="American Typewriter" panose="02090604020004020304" pitchFamily="18" charset="77"/>
              </a:rPr>
              <a:t>de l’étude EPI-PHARE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BFC4FB9-8D3C-A6E7-5EB4-1B6D0D862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269" y="39250"/>
            <a:ext cx="2559598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37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31010-B30B-592A-02A6-D076EAC1C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6435AC15-236D-8AE3-4641-98F5E633FE3B}"/>
              </a:ext>
            </a:extLst>
          </p:cNvPr>
          <p:cNvSpPr txBox="1"/>
          <p:nvPr/>
        </p:nvSpPr>
        <p:spPr>
          <a:xfrm>
            <a:off x="623636" y="338299"/>
            <a:ext cx="10465277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limitations </a:t>
            </a:r>
          </a:p>
          <a:p>
            <a:pPr>
              <a:lnSpc>
                <a:spcPts val="4560"/>
              </a:lnSpc>
            </a:pPr>
            <a:r>
              <a:rPr lang="fr-CH" sz="4000" b="1" dirty="0">
                <a:latin typeface="American Typewriter" panose="02090604020004020304" pitchFamily="18" charset="77"/>
              </a:rPr>
              <a:t>de l’étude EPI-PHARE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6D8257-1AD7-DFB3-8CDA-7F7D48FC0328}"/>
              </a:ext>
            </a:extLst>
          </p:cNvPr>
          <p:cNvSpPr txBox="1"/>
          <p:nvPr/>
        </p:nvSpPr>
        <p:spPr>
          <a:xfrm>
            <a:off x="1843314" y="2071583"/>
            <a:ext cx="8345715" cy="398570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sz="2400" b="1" i="0" dirty="0">
                <a:solidFill>
                  <a:srgbClr val="333333"/>
                </a:solidFill>
                <a:effectLst/>
                <a:latin typeface="Guardian TextSans Web"/>
              </a:rPr>
              <a:t>Limitations</a:t>
            </a:r>
          </a:p>
          <a:p>
            <a:pPr algn="l"/>
            <a:r>
              <a:rPr lang="fr-CH" sz="2000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Guardian TextSans Web"/>
              </a:rPr>
              <a:t>Notre étude présente plusieurs limites. Il a été reconnu que des </a:t>
            </a:r>
            <a:r>
              <a:rPr lang="fr-CH" sz="2000" b="1" i="0" u="sng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Guardian TextSans Web"/>
              </a:rPr>
              <a:t>laissez-passer de santé frauduleux</a:t>
            </a:r>
            <a:r>
              <a:rPr lang="fr-CH" sz="2000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Guardian TextSans Web"/>
              </a:rPr>
              <a:t> ont été délivrés, avec environ 300 000 laissez-passer frauduleux en 2022, ce qui peut introduire un biais de classification</a:t>
            </a:r>
            <a:r>
              <a:rPr lang="fr-CH" sz="2000" b="0" i="0" dirty="0">
                <a:solidFill>
                  <a:srgbClr val="333333"/>
                </a:solidFill>
                <a:effectLst/>
                <a:latin typeface="Guardian TextSans Web"/>
              </a:rPr>
              <a:t>, mais très probablement de manière limitée, même si l’ampleur exacte du phénomène reste incertaine. </a:t>
            </a:r>
          </a:p>
          <a:p>
            <a:pPr algn="l"/>
            <a:r>
              <a:rPr lang="fr-CH" sz="900" dirty="0">
                <a:solidFill>
                  <a:srgbClr val="333333"/>
                </a:solidFill>
                <a:latin typeface="Guardian TextSans Web"/>
              </a:rPr>
              <a:t> </a:t>
            </a:r>
          </a:p>
          <a:p>
            <a:pPr algn="l"/>
            <a:r>
              <a:rPr lang="fr-CH" sz="2000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Guardian TextSans Web"/>
              </a:rPr>
              <a:t>Deuxièmement, hormis les décès survenus à l’hôpital suite à une admission pour infection au COVID-19, </a:t>
            </a:r>
            <a:r>
              <a:rPr lang="fr-CH" sz="2000" b="1" i="0" u="sng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Guardian TextSans Web"/>
              </a:rPr>
              <a:t>nous n’avons pas eu accès aux données sur les causes de décès pendant toute la période de suivi</a:t>
            </a:r>
            <a:r>
              <a:rPr lang="fr-CH" sz="2000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Guardian TextSans Web"/>
              </a:rPr>
              <a:t>, mais nous avons pu identifier les causes de ceux survenus dans la première moitié du suivi, représentant 59 % des décès.</a:t>
            </a:r>
            <a:r>
              <a:rPr lang="fr-CH" sz="2000" b="0" i="0" dirty="0">
                <a:solidFill>
                  <a:srgbClr val="333333"/>
                </a:solidFill>
                <a:effectLst/>
                <a:latin typeface="Guardian TextSans Web"/>
              </a:rPr>
              <a:t> Toutefois, la répartition des principales causes était cohérente avec les chiffres nationaux pour une tranche d’âge similaire.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18A64C-D2D2-88BD-76B2-752DA2D6E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260" y="338299"/>
            <a:ext cx="3695104" cy="13728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15707B-4E2D-2D81-DE25-1558FEBE2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759" y="1550106"/>
            <a:ext cx="2285319" cy="8816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1CBDC4-2B65-B601-12DF-EB664CFA3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9114" y="2426293"/>
            <a:ext cx="2559598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0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43517-1162-F2E9-EBBF-8543B5E2C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A1453F59-4248-05DA-5A92-9503C146C401}"/>
              </a:ext>
            </a:extLst>
          </p:cNvPr>
          <p:cNvSpPr txBox="1"/>
          <p:nvPr/>
        </p:nvSpPr>
        <p:spPr>
          <a:xfrm>
            <a:off x="623636" y="338299"/>
            <a:ext cx="11172124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médias surfent sur cette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« étude »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FE2B30-A28D-89CE-773A-E21C51FFB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77305">
            <a:off x="808339" y="1565107"/>
            <a:ext cx="4126472" cy="46690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BCABE0-0FE0-F8A3-3D39-E7904FC94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222" y="940522"/>
            <a:ext cx="3550704" cy="57737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EE436C-03DD-5E6A-610B-C4ACD367D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3929">
            <a:off x="7935870" y="2054622"/>
            <a:ext cx="3813287" cy="41098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65B8C9-B9C3-E69E-5B4F-10F5C9C9A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7507" y="0"/>
            <a:ext cx="2180857" cy="13957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A47BD4-F9CB-006E-19DC-B46B91F7C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5339" y="610281"/>
            <a:ext cx="1426723" cy="142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55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1D901-800D-4A9F-B2D2-9F014C497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7D9C9265-5EF0-9BA5-10C0-FBE32E60127F}"/>
              </a:ext>
            </a:extLst>
          </p:cNvPr>
          <p:cNvSpPr txBox="1"/>
          <p:nvPr/>
        </p:nvSpPr>
        <p:spPr>
          <a:xfrm>
            <a:off x="623636" y="338299"/>
            <a:ext cx="11172124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médias surfent sur cette 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« étude »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DD2B019-56BC-1B86-F4A6-9D0E9BC0F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397" y="1645475"/>
            <a:ext cx="4684468" cy="48839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A3B64F-BAA8-F22E-2607-58EB69A65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15248"/>
            <a:ext cx="4803603" cy="51594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215618-9FEB-0A8B-10D6-4D7E3A372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7507" y="0"/>
            <a:ext cx="2180857" cy="13957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33A80E-6B98-E62F-7BC4-4D13238A77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5339" y="610281"/>
            <a:ext cx="1426723" cy="142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097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845CA-3DCF-91B0-B509-A53221830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F7A90E6-A37C-1D51-5DB6-9CC81E71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01" y="42785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L’UER veille à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l’uniformité</a:t>
            </a:r>
            <a:r>
              <a:rPr lang="fr-CH" sz="4800" b="1" dirty="0">
                <a:latin typeface="American Typewriter" panose="02090604020004020304" pitchFamily="18" charset="77"/>
              </a:rPr>
              <a:t> de la propagande européenne </a:t>
            </a:r>
            <a:endParaRPr lang="fr-CH" sz="3600" b="1" dirty="0">
              <a:latin typeface="+mn-lt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0DB88E6-F831-25BD-5EB7-803B2CF79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06" y="265610"/>
            <a:ext cx="2326050" cy="2121112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7FB17635-DD36-010B-5EC5-A9948A117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01" y="4250166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82C4E449-7E91-016F-FC42-F833BE4D3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466" y="1672150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68D61836-D03A-62BA-6D2B-97D0E9110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6" y="1489156"/>
            <a:ext cx="3262057" cy="177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51E9E963-AC26-1904-FB14-E734BECEB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743" y="4183227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D17F842B-44BB-F432-E841-B97AAAB08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9" y="2915293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>
            <a:extLst>
              <a:ext uri="{FF2B5EF4-FFF2-40B4-BE49-F238E27FC236}">
                <a16:creationId xmlns:a16="http://schemas.microsoft.com/office/drawing/2014/main" id="{8E46014C-532D-A6D5-32FD-35C3680AD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743" y="5334000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>
            <a:extLst>
              <a:ext uri="{FF2B5EF4-FFF2-40B4-BE49-F238E27FC236}">
                <a16:creationId xmlns:a16="http://schemas.microsoft.com/office/drawing/2014/main" id="{17F4F2B7-141F-BA9C-D5DB-2771B923B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794" y="2790019"/>
            <a:ext cx="3483906" cy="190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>
            <a:extLst>
              <a:ext uri="{FF2B5EF4-FFF2-40B4-BE49-F238E27FC236}">
                <a16:creationId xmlns:a16="http://schemas.microsoft.com/office/drawing/2014/main" id="{1AD26B0E-D574-242F-554A-B28F6D237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42" y="5334000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>
            <a:extLst>
              <a:ext uri="{FF2B5EF4-FFF2-40B4-BE49-F238E27FC236}">
                <a16:creationId xmlns:a16="http://schemas.microsoft.com/office/drawing/2014/main" id="{DFF33785-AFD1-C7FF-F0F7-14E0F2AD1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560" y="3730766"/>
            <a:ext cx="2115692" cy="115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0FFAEF-0FA5-B839-2DD0-69C947E2C398}"/>
              </a:ext>
            </a:extLst>
          </p:cNvPr>
          <p:cNvSpPr txBox="1"/>
          <p:nvPr/>
        </p:nvSpPr>
        <p:spPr>
          <a:xfrm>
            <a:off x="8501560" y="4964105"/>
            <a:ext cx="3146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b="1" i="0" dirty="0">
                <a:effectLst/>
                <a:latin typeface="ProximaNova"/>
              </a:rPr>
              <a:t>Israeli Public Broadcasting </a:t>
            </a:r>
          </a:p>
          <a:p>
            <a:r>
              <a:rPr lang="fr-CH" sz="2000" b="1" i="0" dirty="0">
                <a:effectLst/>
                <a:latin typeface="ProximaNova"/>
              </a:rPr>
              <a:t>Corporation</a:t>
            </a:r>
            <a:endParaRPr lang="fr-FR" sz="20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580D72-F348-AFF0-C0E1-3518DF5DD9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7705" y="1263807"/>
            <a:ext cx="4826154" cy="275995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1C5710-E13D-4F31-C501-428A500AAC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7642936" flipH="1">
            <a:off x="6574775" y="3158381"/>
            <a:ext cx="1430623" cy="1069200"/>
          </a:xfrm>
          <a:prstGeom prst="rect">
            <a:avLst/>
          </a:prstGeom>
        </p:spPr>
      </p:pic>
      <p:pic>
        <p:nvPicPr>
          <p:cNvPr id="5144" name="Picture 24" descr="🇮🇱 Drapeau : Israël Emoji: Signification &amp; Utilisation">
            <a:extLst>
              <a:ext uri="{FF2B5EF4-FFF2-40B4-BE49-F238E27FC236}">
                <a16:creationId xmlns:a16="http://schemas.microsoft.com/office/drawing/2014/main" id="{8043F772-EF86-517A-ED1A-FAD45398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201" y="5533029"/>
            <a:ext cx="1324971" cy="132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0F1DA4-2219-3F7F-DC2E-943AC32C7E5B}"/>
              </a:ext>
            </a:extLst>
          </p:cNvPr>
          <p:cNvSpPr txBox="1"/>
          <p:nvPr/>
        </p:nvSpPr>
        <p:spPr>
          <a:xfrm>
            <a:off x="6723260" y="5763122"/>
            <a:ext cx="1632155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solidFill>
                  <a:srgbClr val="000000"/>
                </a:solidFill>
                <a:latin typeface="Zapfino" panose="03030300040707070C03" pitchFamily="66" charset="77"/>
              </a:rPr>
              <a:t>e</a:t>
            </a:r>
            <a:r>
              <a:rPr lang="fr-CH" sz="2400" b="1" dirty="0" err="1">
                <a:solidFill>
                  <a:srgbClr val="000000"/>
                </a:solidFill>
                <a:effectLst/>
                <a:latin typeface="Zapfino" panose="03030300040707070C03" pitchFamily="66" charset="77"/>
              </a:rPr>
              <a:t>tc</a:t>
            </a:r>
            <a:r>
              <a:rPr lang="fr-CH" sz="2400" b="1" dirty="0">
                <a:solidFill>
                  <a:srgbClr val="000000"/>
                </a:solidFill>
                <a:effectLst/>
                <a:latin typeface="Zapfino" panose="03030300040707070C03" pitchFamily="66" charset="77"/>
              </a:rPr>
              <a:t> 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DE6E96-74F8-C590-95ED-E3900F6E498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9048248" y="5606550"/>
            <a:ext cx="1430623" cy="10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3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2A960-047D-1404-EF80-ED796C844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>
            <a:extLst>
              <a:ext uri="{FF2B5EF4-FFF2-40B4-BE49-F238E27FC236}">
                <a16:creationId xmlns:a16="http://schemas.microsoft.com/office/drawing/2014/main" id="{10F99491-4334-384D-2861-8651689FE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201" y="4311468"/>
            <a:ext cx="4531497" cy="24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111F6B1D-A7A7-0253-3BC7-C09D80998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199" y="3290465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59048337-20FC-BAEB-1F60-27360D52A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01" y="4785331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022D6EE0-2398-9626-3C23-CB5033626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537" y="2345174"/>
            <a:ext cx="3130034" cy="17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DEE98AA-D7E7-603A-1D9B-3F5800C69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3311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Avec 30 médias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associés</a:t>
            </a:r>
            <a:br>
              <a:rPr lang="fr-CH" sz="4800" b="1" dirty="0">
                <a:latin typeface="American Typewriter" panose="02090604020004020304" pitchFamily="18" charset="77"/>
              </a:rPr>
            </a:br>
            <a:r>
              <a:rPr lang="fr-CH" sz="4800" b="1" dirty="0">
                <a:latin typeface="American Typewriter" panose="02090604020004020304" pitchFamily="18" charset="77"/>
              </a:rPr>
              <a:t>de l’UER dans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20 pays </a:t>
            </a:r>
            <a:r>
              <a:rPr lang="fr-CH" sz="4800" b="1" dirty="0">
                <a:latin typeface="American Typewriter" panose="02090604020004020304" pitchFamily="18" charset="77"/>
              </a:rPr>
              <a:t>!</a:t>
            </a:r>
            <a:endParaRPr lang="fr-CH" sz="3600" b="1" dirty="0">
              <a:latin typeface="+mn-lt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5D848D9-BBD6-B1AA-29D2-94CA556F47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0" y="305995"/>
            <a:ext cx="1827256" cy="1666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3E34AB-C0AC-C349-693A-288086CC6E2C}"/>
              </a:ext>
            </a:extLst>
          </p:cNvPr>
          <p:cNvSpPr txBox="1"/>
          <p:nvPr/>
        </p:nvSpPr>
        <p:spPr>
          <a:xfrm>
            <a:off x="763544" y="2136338"/>
            <a:ext cx="212793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Australie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Bangladesh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Brésil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Canada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Chili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Chine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Corée du Sud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Cuba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États-Unis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21CBEF-ADE3-1F18-9254-AC8F6C04E57B}"/>
              </a:ext>
            </a:extLst>
          </p:cNvPr>
          <p:cNvSpPr txBox="1"/>
          <p:nvPr/>
        </p:nvSpPr>
        <p:spPr>
          <a:xfrm>
            <a:off x="4321776" y="2136338"/>
            <a:ext cx="23260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Hong Kong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Iran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Japon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Kazakhstan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Malaisie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Maurice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Nouvelle Zélande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Népal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Oman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Syrie</a:t>
            </a:r>
            <a:endParaRPr lang="fr-F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54930BB-FB7F-DC3D-10D1-5633CA78D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46" y="4955411"/>
            <a:ext cx="279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66F257E8-5AC5-1FE1-CB1A-FB0DA7981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154" y="5062075"/>
            <a:ext cx="2170373" cy="118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E07DDB65-7EDA-B242-1980-4FD5F771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656" y="2136338"/>
            <a:ext cx="2540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A8EDA5-C521-3B8D-E7B1-407B30C8AACB}"/>
              </a:ext>
            </a:extLst>
          </p:cNvPr>
          <p:cNvSpPr txBox="1"/>
          <p:nvPr/>
        </p:nvSpPr>
        <p:spPr>
          <a:xfrm>
            <a:off x="9972899" y="5717411"/>
            <a:ext cx="1632155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 err="1">
                <a:solidFill>
                  <a:srgbClr val="000000"/>
                </a:solidFill>
                <a:latin typeface="Zapfino" panose="03030300040707070C03" pitchFamily="66" charset="77"/>
              </a:rPr>
              <a:t>e</a:t>
            </a:r>
            <a:r>
              <a:rPr lang="fr-CH" sz="2400" b="1" dirty="0" err="1">
                <a:solidFill>
                  <a:srgbClr val="000000"/>
                </a:solidFill>
                <a:effectLst/>
                <a:latin typeface="Zapfino" panose="03030300040707070C03" pitchFamily="66" charset="77"/>
              </a:rPr>
              <a:t>tc</a:t>
            </a:r>
            <a:r>
              <a:rPr lang="fr-CH" sz="2400" b="1" dirty="0">
                <a:solidFill>
                  <a:srgbClr val="000000"/>
                </a:solidFill>
                <a:effectLst/>
                <a:latin typeface="Zapfino" panose="03030300040707070C03" pitchFamily="66" charset="77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68989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B4407-2201-AF6A-0C23-5AF30E6BA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5476BCD-2B0F-07E5-984A-7A9608BEF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41" y="3311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Avec à sa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tête</a:t>
            </a:r>
            <a:r>
              <a:rPr lang="fr-CH" sz="4800" b="1" dirty="0">
                <a:latin typeface="American Typewriter" panose="02090604020004020304" pitchFamily="18" charset="77"/>
              </a:rPr>
              <a:t> la Présidente de France Télévision !</a:t>
            </a:r>
            <a:br>
              <a:rPr lang="fr-CH" sz="4800" b="1" dirty="0">
                <a:latin typeface="+mn-lt"/>
              </a:rPr>
            </a:br>
            <a:endParaRPr lang="fr-CH" sz="3600" b="1" dirty="0">
              <a:latin typeface="+mn-lt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00F6DB7-E9B8-E87A-CB9A-6BCC53FAB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88" y="1944643"/>
            <a:ext cx="3890318" cy="389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21BA69-66DD-90DF-35E1-B90194AE1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406" y="265610"/>
            <a:ext cx="2326050" cy="2121112"/>
          </a:xfrm>
          <a:prstGeom prst="rect">
            <a:avLst/>
          </a:prstGeom>
        </p:spPr>
      </p:pic>
      <p:sp>
        <p:nvSpPr>
          <p:cNvPr id="10" name="Bulle rectangulaire 9">
            <a:extLst>
              <a:ext uri="{FF2B5EF4-FFF2-40B4-BE49-F238E27FC236}">
                <a16:creationId xmlns:a16="http://schemas.microsoft.com/office/drawing/2014/main" id="{CD219245-6DA6-2095-313E-AE4A3F021F80}"/>
              </a:ext>
            </a:extLst>
          </p:cNvPr>
          <p:cNvSpPr/>
          <p:nvPr/>
        </p:nvSpPr>
        <p:spPr>
          <a:xfrm>
            <a:off x="919915" y="3435178"/>
            <a:ext cx="4418204" cy="2792627"/>
          </a:xfrm>
          <a:prstGeom prst="wedgeRectCallout">
            <a:avLst>
              <a:gd name="adj1" fmla="val 68290"/>
              <a:gd name="adj2" fmla="val 2910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H" sz="800" dirty="0">
              <a:solidFill>
                <a:schemeClr val="tx1"/>
              </a:solidFill>
            </a:endParaRPr>
          </a:p>
          <a:p>
            <a:r>
              <a:rPr lang="fr-CH" sz="2800" b="1" dirty="0">
                <a:solidFill>
                  <a:schemeClr val="tx1"/>
                </a:solidFill>
              </a:rPr>
              <a:t>"ON NE REPRÉSENTE PAS LA FRANCE TELLE QU'ELLE EST MAIS TELLE QU'ON VOUDRAIT QU'ELLE SOIT"</a:t>
            </a:r>
            <a:endParaRPr lang="fr-CH" sz="2800" dirty="0">
              <a:solidFill>
                <a:schemeClr val="tx1"/>
              </a:solidFill>
            </a:endParaRPr>
          </a:p>
          <a:p>
            <a:endParaRPr lang="fr-CH" dirty="0">
              <a:solidFill>
                <a:schemeClr val="tx1"/>
              </a:solidFill>
            </a:endParaRPr>
          </a:p>
          <a:p>
            <a:r>
              <a:rPr lang="fr-CH" sz="20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(5.07.2023, à l’Assemblée nationale)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865FA7-62E7-5E12-3263-EC8E315E0559}"/>
              </a:ext>
            </a:extLst>
          </p:cNvPr>
          <p:cNvSpPr txBox="1"/>
          <p:nvPr/>
        </p:nvSpPr>
        <p:spPr>
          <a:xfrm>
            <a:off x="8636338" y="4141062"/>
            <a:ext cx="355566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ea typeface="+mj-ea"/>
                <a:cs typeface="+mj-cs"/>
              </a:rPr>
              <a:t>Delphine Ernotte</a:t>
            </a:r>
            <a:br>
              <a:rPr lang="fr-CH" sz="2800" b="1" dirty="0">
                <a:solidFill>
                  <a:srgbClr val="000000"/>
                </a:solidFill>
                <a:highlight>
                  <a:srgbClr val="FFFF00"/>
                </a:highlight>
                <a:latin typeface="Helvetica" pitchFamily="2" charset="0"/>
              </a:rPr>
            </a:b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Présidente de France Télévision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depuis 2015, </a:t>
            </a:r>
            <a:b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</a:b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a été élue en octobre 2020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à la </a:t>
            </a:r>
            <a:r>
              <a:rPr lang="fr-CH" sz="2000" b="1" u="sng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présidence de l’UER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 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pour une prise de fonction </a:t>
            </a:r>
          </a:p>
          <a:p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au 1er janvier 2021</a:t>
            </a:r>
            <a:r>
              <a:rPr lang="fr-CH" sz="2000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5CE699-C679-F560-DFD6-2C0D6BAC8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26" y="1351812"/>
            <a:ext cx="5168039" cy="11856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AB21B6-976F-D47E-A796-ACCA13B78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594" y="2598980"/>
            <a:ext cx="2119985" cy="71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DDE2D-1309-E410-917F-EF7D77DB6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E0F53A49-5CC0-0D88-E81A-F66F0D863CC0}"/>
              </a:ext>
            </a:extLst>
          </p:cNvPr>
          <p:cNvSpPr txBox="1"/>
          <p:nvPr/>
        </p:nvSpPr>
        <p:spPr>
          <a:xfrm>
            <a:off x="623636" y="338299"/>
            <a:ext cx="10465277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Laurent Joffrin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menace</a:t>
            </a:r>
            <a:r>
              <a:rPr lang="fr-CH" sz="4800" b="1" dirty="0">
                <a:latin typeface="American Typewriter" panose="02090604020004020304" pitchFamily="18" charset="77"/>
              </a:rPr>
              <a:t> ceux qu’il appelle les « </a:t>
            </a:r>
            <a:r>
              <a:rPr lang="fr-CH" sz="4800" b="1" dirty="0" err="1">
                <a:latin typeface="American Typewriter" panose="02090604020004020304" pitchFamily="18" charset="77"/>
              </a:rPr>
              <a:t>antivax</a:t>
            </a:r>
            <a:r>
              <a:rPr lang="fr-CH" sz="4800" b="1" dirty="0">
                <a:latin typeface="American Typewriter" panose="02090604020004020304" pitchFamily="18" charset="77"/>
              </a:rPr>
              <a:t> » !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68EC91-8CE2-AA8B-DF84-7F468C685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989" y="1704077"/>
            <a:ext cx="4448266" cy="50319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95BFA0-16E5-8294-36C4-31901A697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778" y="1630448"/>
            <a:ext cx="3246845" cy="51056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1B95D45-F584-0712-6AAC-60CD05564561}"/>
              </a:ext>
            </a:extLst>
          </p:cNvPr>
          <p:cNvSpPr txBox="1"/>
          <p:nvPr/>
        </p:nvSpPr>
        <p:spPr>
          <a:xfrm>
            <a:off x="9573256" y="5543414"/>
            <a:ext cx="7274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9600" dirty="0">
                <a:solidFill>
                  <a:srgbClr val="000000"/>
                </a:solidFill>
                <a:effectLst/>
                <a:latin typeface=".Apple Color Emoji UI"/>
              </a:rPr>
              <a:t>🤔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F04BD84-A82C-C514-5F90-D3313E097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889111" flipH="1" flipV="1">
            <a:off x="4422089" y="1407867"/>
            <a:ext cx="2485434" cy="19114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90CCA7-AB43-872E-146F-484DA167D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7507" y="338299"/>
            <a:ext cx="2180857" cy="139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8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9ABEA-9D98-28CA-C0CC-96B88F1C2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06EDB9CD-0FD0-8CDD-ED82-D3C70F31F075}"/>
              </a:ext>
            </a:extLst>
          </p:cNvPr>
          <p:cNvSpPr txBox="1"/>
          <p:nvPr/>
        </p:nvSpPr>
        <p:spPr>
          <a:xfrm>
            <a:off x="623636" y="338299"/>
            <a:ext cx="10465277" cy="1882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Pendant ce temps … le gouvernement américain étudie les </a:t>
            </a:r>
            <a:r>
              <a:rPr lang="fr-CH" sz="4800" b="1" dirty="0">
                <a:solidFill>
                  <a:srgbClr val="FF0000"/>
                </a:solidFill>
                <a:latin typeface="American Typewriter" panose="02090604020004020304" pitchFamily="18" charset="77"/>
              </a:rPr>
              <a:t>morts</a:t>
            </a:r>
            <a:r>
              <a:rPr lang="fr-CH" sz="4800" b="1" dirty="0">
                <a:latin typeface="American Typewriter" panose="02090604020004020304" pitchFamily="18" charset="77"/>
              </a:rPr>
              <a:t> liés aux vaccins Covid 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59199D-5A8E-D190-015A-CF0013A70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820" y="2220353"/>
            <a:ext cx="3304237" cy="45331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929C57-25CA-A3C8-EE41-2CC8BC2BF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274" y="2220352"/>
            <a:ext cx="3626516" cy="45331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92B8C0E-9FE4-3550-9D7B-B6BF88D93F8C}"/>
              </a:ext>
            </a:extLst>
          </p:cNvPr>
          <p:cNvSpPr txBox="1"/>
          <p:nvPr/>
        </p:nvSpPr>
        <p:spPr>
          <a:xfrm>
            <a:off x="9227824" y="6058036"/>
            <a:ext cx="1946366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10.12.2025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3314" name="Picture 2" descr="Cartoon American Flag Images – Browse 61,419 Stock Photos, Vectors, and  Video | Adobe Stock">
            <a:extLst>
              <a:ext uri="{FF2B5EF4-FFF2-40B4-BE49-F238E27FC236}">
                <a16:creationId xmlns:a16="http://schemas.microsoft.com/office/drawing/2014/main" id="{A5AFB150-7714-26EF-54D9-5AFD0FD13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447" y="2249989"/>
            <a:ext cx="2104129" cy="121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37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7AE04E-A6E2-27D4-663F-44F27C84DD3C}"/>
              </a:ext>
            </a:extLst>
          </p:cNvPr>
          <p:cNvSpPr txBox="1"/>
          <p:nvPr/>
        </p:nvSpPr>
        <p:spPr>
          <a:xfrm>
            <a:off x="481223" y="308235"/>
            <a:ext cx="95510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merican Typewriter" panose="02090604020004020304" pitchFamily="18" charset="77"/>
              </a:rPr>
              <a:t>Conclusion</a:t>
            </a:r>
            <a:endParaRPr lang="fr-FR" sz="5400" b="1" dirty="0">
              <a:latin typeface="American Typewriter" panose="02090604020004020304" pitchFamily="18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AF14A3-A612-DEFB-304A-0852756DE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65" y="1231565"/>
            <a:ext cx="4097384" cy="4097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506D6A-9F06-7F59-5748-06C2C23F7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956" y="1683534"/>
            <a:ext cx="3161516" cy="297690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C87D640-AEF6-8A88-21DD-98F768589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488" y="3171984"/>
            <a:ext cx="3577774" cy="357777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358AC8-388B-7EC8-96C6-86498B49C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796548">
            <a:off x="5128136" y="-850364"/>
            <a:ext cx="3613984" cy="506779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8649D8C-05E5-C173-06EB-53501A188B65}"/>
              </a:ext>
            </a:extLst>
          </p:cNvPr>
          <p:cNvSpPr txBox="1"/>
          <p:nvPr/>
        </p:nvSpPr>
        <p:spPr>
          <a:xfrm>
            <a:off x="5638639" y="1194225"/>
            <a:ext cx="23055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>
                <a:solidFill>
                  <a:srgbClr val="000000"/>
                </a:solidFill>
                <a:latin typeface="Helvetica Neue" panose="02000503000000020004" pitchFamily="2" charset="0"/>
              </a:rPr>
              <a:t>Non merci.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320608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14037</TotalTime>
  <Words>1544</Words>
  <Application>Microsoft Macintosh PowerPoint</Application>
  <PresentationFormat>Grand écran</PresentationFormat>
  <Paragraphs>135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46" baseType="lpstr">
      <vt:lpstr>.Apple Color Emoji UI</vt:lpstr>
      <vt:lpstr>.Hiragino Kaku Gothic Interface W3</vt:lpstr>
      <vt:lpstr>American Typewriter</vt:lpstr>
      <vt:lpstr>Arial</vt:lpstr>
      <vt:lpstr>Arial Rounded MT Bold</vt:lpstr>
      <vt:lpstr>Calibri</vt:lpstr>
      <vt:lpstr>Calibri Light</vt:lpstr>
      <vt:lpstr>DINPro</vt:lpstr>
      <vt:lpstr>Gotham</vt:lpstr>
      <vt:lpstr>Gotham-Book</vt:lpstr>
      <vt:lpstr>Guardian TextSans Web</vt:lpstr>
      <vt:lpstr>Helvetica</vt:lpstr>
      <vt:lpstr>Helvetica Neue</vt:lpstr>
      <vt:lpstr>inherit</vt:lpstr>
      <vt:lpstr>ProximaNova</vt:lpstr>
      <vt:lpstr>Roboto</vt:lpstr>
      <vt:lpstr>Verdana</vt:lpstr>
      <vt:lpstr>Zapfino</vt:lpstr>
      <vt:lpstr>Thème Office</vt:lpstr>
      <vt:lpstr>Tous vaccinés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L’UER veille à l’uniformité de la propagande européenne </vt:lpstr>
      <vt:lpstr>Avec 30 médias associés de l’UER dans 20 pays !</vt:lpstr>
      <vt:lpstr>Avec à sa tête la Présidente de France Télévision ! 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mac</cp:lastModifiedBy>
  <cp:revision>385</cp:revision>
  <dcterms:created xsi:type="dcterms:W3CDTF">2022-09-05T23:16:30Z</dcterms:created>
  <dcterms:modified xsi:type="dcterms:W3CDTF">2025-12-11T18:33:17Z</dcterms:modified>
</cp:coreProperties>
</file>