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9" r:id="rId3"/>
    <p:sldId id="261" r:id="rId4"/>
    <p:sldId id="270" r:id="rId5"/>
    <p:sldId id="266" r:id="rId6"/>
    <p:sldId id="260" r:id="rId7"/>
    <p:sldId id="262" r:id="rId8"/>
    <p:sldId id="264" r:id="rId9"/>
    <p:sldId id="268" r:id="rId10"/>
    <p:sldId id="265" r:id="rId11"/>
    <p:sldId id="258" r:id="rId12"/>
    <p:sldId id="280" r:id="rId13"/>
    <p:sldId id="284" r:id="rId14"/>
    <p:sldId id="285" r:id="rId15"/>
    <p:sldId id="257" r:id="rId16"/>
    <p:sldId id="286" r:id="rId17"/>
    <p:sldId id="274" r:id="rId18"/>
    <p:sldId id="275" r:id="rId19"/>
    <p:sldId id="276" r:id="rId20"/>
    <p:sldId id="277" r:id="rId21"/>
    <p:sldId id="272" r:id="rId22"/>
    <p:sldId id="278" r:id="rId23"/>
    <p:sldId id="271" r:id="rId24"/>
    <p:sldId id="287" r:id="rId25"/>
    <p:sldId id="281" r:id="rId26"/>
    <p:sldId id="282" r:id="rId27"/>
    <p:sldId id="283" r:id="rId28"/>
    <p:sldId id="288" r:id="rId2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46"/>
    <p:restoredTop sz="86419"/>
  </p:normalViewPr>
  <p:slideViewPr>
    <p:cSldViewPr snapToGrid="0" snapToObjects="1">
      <p:cViewPr varScale="1">
        <p:scale>
          <a:sx n="88" d="100"/>
          <a:sy n="88" d="100"/>
        </p:scale>
        <p:origin x="192" y="288"/>
      </p:cViewPr>
      <p:guideLst/>
    </p:cSldViewPr>
  </p:slideViewPr>
  <p:outlineViewPr>
    <p:cViewPr>
      <p:scale>
        <a:sx n="33" d="100"/>
        <a:sy n="33" d="100"/>
      </p:scale>
      <p:origin x="0" y="-1024"/>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CD830C-8EB1-264D-9B95-A6ED3D38FB9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07CCD161-BE9E-544A-915E-B6C2B74E44B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C7D3B05B-6251-194A-BFBD-474ABB908155}"/>
              </a:ext>
            </a:extLst>
          </p:cNvPr>
          <p:cNvSpPr>
            <a:spLocks noGrp="1"/>
          </p:cNvSpPr>
          <p:nvPr>
            <p:ph type="dt" sz="half" idx="10"/>
          </p:nvPr>
        </p:nvSpPr>
        <p:spPr/>
        <p:txBody>
          <a:bodyPr/>
          <a:lstStyle/>
          <a:p>
            <a:fld id="{6CCE95E2-F616-E04A-BFB2-BD41183C6165}" type="datetimeFigureOut">
              <a:rPr lang="fr-FR" smtClean="0"/>
              <a:t>22/11/2025</a:t>
            </a:fld>
            <a:endParaRPr lang="fr-FR"/>
          </a:p>
        </p:txBody>
      </p:sp>
      <p:sp>
        <p:nvSpPr>
          <p:cNvPr id="5" name="Espace réservé du pied de page 4">
            <a:extLst>
              <a:ext uri="{FF2B5EF4-FFF2-40B4-BE49-F238E27FC236}">
                <a16:creationId xmlns:a16="http://schemas.microsoft.com/office/drawing/2014/main" id="{C9607F08-27C3-A146-A2DD-6A067CC4FDF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CBABE8F-A798-6445-836F-1F5543AA7752}"/>
              </a:ext>
            </a:extLst>
          </p:cNvPr>
          <p:cNvSpPr>
            <a:spLocks noGrp="1"/>
          </p:cNvSpPr>
          <p:nvPr>
            <p:ph type="sldNum" sz="quarter" idx="12"/>
          </p:nvPr>
        </p:nvSpPr>
        <p:spPr/>
        <p:txBody>
          <a:bodyPr/>
          <a:lstStyle/>
          <a:p>
            <a:fld id="{E32DB1E0-3BB3-7549-B696-4BB554072B3E}" type="slidenum">
              <a:rPr lang="fr-FR" smtClean="0"/>
              <a:t>‹N°›</a:t>
            </a:fld>
            <a:endParaRPr lang="fr-FR"/>
          </a:p>
        </p:txBody>
      </p:sp>
    </p:spTree>
    <p:extLst>
      <p:ext uri="{BB962C8B-B14F-4D97-AF65-F5344CB8AC3E}">
        <p14:creationId xmlns:p14="http://schemas.microsoft.com/office/powerpoint/2010/main" val="10722551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75A685-5A67-FC49-9DA5-1DC91958C87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5532E366-E655-924C-ABE9-780D6654385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B586902-1A2C-8C4B-8677-43995472D406}"/>
              </a:ext>
            </a:extLst>
          </p:cNvPr>
          <p:cNvSpPr>
            <a:spLocks noGrp="1"/>
          </p:cNvSpPr>
          <p:nvPr>
            <p:ph type="dt" sz="half" idx="10"/>
          </p:nvPr>
        </p:nvSpPr>
        <p:spPr/>
        <p:txBody>
          <a:bodyPr/>
          <a:lstStyle/>
          <a:p>
            <a:fld id="{6CCE95E2-F616-E04A-BFB2-BD41183C6165}" type="datetimeFigureOut">
              <a:rPr lang="fr-FR" smtClean="0"/>
              <a:t>22/11/2025</a:t>
            </a:fld>
            <a:endParaRPr lang="fr-FR"/>
          </a:p>
        </p:txBody>
      </p:sp>
      <p:sp>
        <p:nvSpPr>
          <p:cNvPr id="5" name="Espace réservé du pied de page 4">
            <a:extLst>
              <a:ext uri="{FF2B5EF4-FFF2-40B4-BE49-F238E27FC236}">
                <a16:creationId xmlns:a16="http://schemas.microsoft.com/office/drawing/2014/main" id="{431EF563-EDB7-D14E-9586-B6E177D8D62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950DBC2-1309-5D4A-BDC3-A21CE87CACC7}"/>
              </a:ext>
            </a:extLst>
          </p:cNvPr>
          <p:cNvSpPr>
            <a:spLocks noGrp="1"/>
          </p:cNvSpPr>
          <p:nvPr>
            <p:ph type="sldNum" sz="quarter" idx="12"/>
          </p:nvPr>
        </p:nvSpPr>
        <p:spPr/>
        <p:txBody>
          <a:bodyPr/>
          <a:lstStyle/>
          <a:p>
            <a:fld id="{E32DB1E0-3BB3-7549-B696-4BB554072B3E}" type="slidenum">
              <a:rPr lang="fr-FR" smtClean="0"/>
              <a:t>‹N°›</a:t>
            </a:fld>
            <a:endParaRPr lang="fr-FR"/>
          </a:p>
        </p:txBody>
      </p:sp>
    </p:spTree>
    <p:extLst>
      <p:ext uri="{BB962C8B-B14F-4D97-AF65-F5344CB8AC3E}">
        <p14:creationId xmlns:p14="http://schemas.microsoft.com/office/powerpoint/2010/main" val="2718312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6C303C-DEC9-8C4B-A586-49BDA4791439}"/>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D5E250F2-71C8-064C-ABE2-EB31ADEBC64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E0607141-C1B5-724F-A0AA-9F360DFBBD4B}"/>
              </a:ext>
            </a:extLst>
          </p:cNvPr>
          <p:cNvSpPr>
            <a:spLocks noGrp="1"/>
          </p:cNvSpPr>
          <p:nvPr>
            <p:ph type="dt" sz="half" idx="10"/>
          </p:nvPr>
        </p:nvSpPr>
        <p:spPr/>
        <p:txBody>
          <a:bodyPr/>
          <a:lstStyle/>
          <a:p>
            <a:fld id="{6CCE95E2-F616-E04A-BFB2-BD41183C6165}" type="datetimeFigureOut">
              <a:rPr lang="fr-FR" smtClean="0"/>
              <a:t>22/11/2025</a:t>
            </a:fld>
            <a:endParaRPr lang="fr-FR"/>
          </a:p>
        </p:txBody>
      </p:sp>
      <p:sp>
        <p:nvSpPr>
          <p:cNvPr id="5" name="Espace réservé du pied de page 4">
            <a:extLst>
              <a:ext uri="{FF2B5EF4-FFF2-40B4-BE49-F238E27FC236}">
                <a16:creationId xmlns:a16="http://schemas.microsoft.com/office/drawing/2014/main" id="{86166070-AAB0-124C-8E8C-67786440AC2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B9AA3F0-7098-9F4F-AE3E-369C2162B538}"/>
              </a:ext>
            </a:extLst>
          </p:cNvPr>
          <p:cNvSpPr>
            <a:spLocks noGrp="1"/>
          </p:cNvSpPr>
          <p:nvPr>
            <p:ph type="sldNum" sz="quarter" idx="12"/>
          </p:nvPr>
        </p:nvSpPr>
        <p:spPr/>
        <p:txBody>
          <a:bodyPr/>
          <a:lstStyle/>
          <a:p>
            <a:fld id="{E32DB1E0-3BB3-7549-B696-4BB554072B3E}" type="slidenum">
              <a:rPr lang="fr-FR" smtClean="0"/>
              <a:t>‹N°›</a:t>
            </a:fld>
            <a:endParaRPr lang="fr-FR"/>
          </a:p>
        </p:txBody>
      </p:sp>
    </p:spTree>
    <p:extLst>
      <p:ext uri="{BB962C8B-B14F-4D97-AF65-F5344CB8AC3E}">
        <p14:creationId xmlns:p14="http://schemas.microsoft.com/office/powerpoint/2010/main" val="380389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C30ED9D-C930-C541-B69E-C163015CC50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12626DCE-E327-8245-8F50-693F6C87E9B8}"/>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49BC697A-2876-A84A-9223-0811725FB0D2}"/>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FE38B4F8-598E-7749-8FEE-94B7D33F0ABA}"/>
              </a:ext>
            </a:extLst>
          </p:cNvPr>
          <p:cNvSpPr>
            <a:spLocks noGrp="1"/>
          </p:cNvSpPr>
          <p:nvPr>
            <p:ph type="dt" sz="half" idx="10"/>
          </p:nvPr>
        </p:nvSpPr>
        <p:spPr/>
        <p:txBody>
          <a:bodyPr/>
          <a:lstStyle/>
          <a:p>
            <a:fld id="{6CCE95E2-F616-E04A-BFB2-BD41183C6165}" type="datetimeFigureOut">
              <a:rPr lang="fr-FR" smtClean="0"/>
              <a:t>22/11/2025</a:t>
            </a:fld>
            <a:endParaRPr lang="fr-FR"/>
          </a:p>
        </p:txBody>
      </p:sp>
      <p:sp>
        <p:nvSpPr>
          <p:cNvPr id="6" name="Espace réservé du pied de page 5">
            <a:extLst>
              <a:ext uri="{FF2B5EF4-FFF2-40B4-BE49-F238E27FC236}">
                <a16:creationId xmlns:a16="http://schemas.microsoft.com/office/drawing/2014/main" id="{E3AC453C-9E15-414E-84CC-A0C23737176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C9615BC-C5C3-F446-9730-E4E2CDD59F6A}"/>
              </a:ext>
            </a:extLst>
          </p:cNvPr>
          <p:cNvSpPr>
            <a:spLocks noGrp="1"/>
          </p:cNvSpPr>
          <p:nvPr>
            <p:ph type="sldNum" sz="quarter" idx="12"/>
          </p:nvPr>
        </p:nvSpPr>
        <p:spPr/>
        <p:txBody>
          <a:bodyPr/>
          <a:lstStyle/>
          <a:p>
            <a:fld id="{E32DB1E0-3BB3-7549-B696-4BB554072B3E}" type="slidenum">
              <a:rPr lang="fr-FR" smtClean="0"/>
              <a:t>‹N°›</a:t>
            </a:fld>
            <a:endParaRPr lang="fr-FR"/>
          </a:p>
        </p:txBody>
      </p:sp>
    </p:spTree>
    <p:extLst>
      <p:ext uri="{BB962C8B-B14F-4D97-AF65-F5344CB8AC3E}">
        <p14:creationId xmlns:p14="http://schemas.microsoft.com/office/powerpoint/2010/main" val="1584648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7D2981-0DF4-1D4D-93D5-5E5DF3A86F76}"/>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5DE9967-5B30-8546-A264-1B9A03A083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C8C59A7-C61C-FF41-8E48-9532D41FEE8A}"/>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22668DB3-AE56-2042-951B-C05F39F2F4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966A8C9D-0AC1-FB47-9E39-9C0F71B636FE}"/>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1417A192-C7D6-4944-952C-DC3EE0FC62EC}"/>
              </a:ext>
            </a:extLst>
          </p:cNvPr>
          <p:cNvSpPr>
            <a:spLocks noGrp="1"/>
          </p:cNvSpPr>
          <p:nvPr>
            <p:ph type="dt" sz="half" idx="10"/>
          </p:nvPr>
        </p:nvSpPr>
        <p:spPr/>
        <p:txBody>
          <a:bodyPr/>
          <a:lstStyle/>
          <a:p>
            <a:fld id="{6CCE95E2-F616-E04A-BFB2-BD41183C6165}" type="datetimeFigureOut">
              <a:rPr lang="fr-FR" smtClean="0"/>
              <a:t>22/11/2025</a:t>
            </a:fld>
            <a:endParaRPr lang="fr-FR"/>
          </a:p>
        </p:txBody>
      </p:sp>
      <p:sp>
        <p:nvSpPr>
          <p:cNvPr id="8" name="Espace réservé du pied de page 7">
            <a:extLst>
              <a:ext uri="{FF2B5EF4-FFF2-40B4-BE49-F238E27FC236}">
                <a16:creationId xmlns:a16="http://schemas.microsoft.com/office/drawing/2014/main" id="{C0790FA9-96B9-5E48-AB08-E6CEAACB4F79}"/>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CA74B10C-5721-6741-B1D6-9CDA9EB3014E}"/>
              </a:ext>
            </a:extLst>
          </p:cNvPr>
          <p:cNvSpPr>
            <a:spLocks noGrp="1"/>
          </p:cNvSpPr>
          <p:nvPr>
            <p:ph type="sldNum" sz="quarter" idx="12"/>
          </p:nvPr>
        </p:nvSpPr>
        <p:spPr/>
        <p:txBody>
          <a:bodyPr/>
          <a:lstStyle/>
          <a:p>
            <a:fld id="{E32DB1E0-3BB3-7549-B696-4BB554072B3E}" type="slidenum">
              <a:rPr lang="fr-FR" smtClean="0"/>
              <a:t>‹N°›</a:t>
            </a:fld>
            <a:endParaRPr lang="fr-FR"/>
          </a:p>
        </p:txBody>
      </p:sp>
    </p:spTree>
    <p:extLst>
      <p:ext uri="{BB962C8B-B14F-4D97-AF65-F5344CB8AC3E}">
        <p14:creationId xmlns:p14="http://schemas.microsoft.com/office/powerpoint/2010/main" val="1629229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E9DA57-BC63-254B-91A8-031D52FBBB0C}"/>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AF248380-04ED-BB40-8898-A31CF42A588B}"/>
              </a:ext>
            </a:extLst>
          </p:cNvPr>
          <p:cNvSpPr>
            <a:spLocks noGrp="1"/>
          </p:cNvSpPr>
          <p:nvPr>
            <p:ph type="dt" sz="half" idx="10"/>
          </p:nvPr>
        </p:nvSpPr>
        <p:spPr/>
        <p:txBody>
          <a:bodyPr/>
          <a:lstStyle/>
          <a:p>
            <a:fld id="{6CCE95E2-F616-E04A-BFB2-BD41183C6165}" type="datetimeFigureOut">
              <a:rPr lang="fr-FR" smtClean="0"/>
              <a:t>22/11/2025</a:t>
            </a:fld>
            <a:endParaRPr lang="fr-FR"/>
          </a:p>
        </p:txBody>
      </p:sp>
      <p:sp>
        <p:nvSpPr>
          <p:cNvPr id="4" name="Espace réservé du pied de page 3">
            <a:extLst>
              <a:ext uri="{FF2B5EF4-FFF2-40B4-BE49-F238E27FC236}">
                <a16:creationId xmlns:a16="http://schemas.microsoft.com/office/drawing/2014/main" id="{684840C2-F5E3-1742-B6AF-CFEC8ACF61FC}"/>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BCF29CE7-CB01-BB46-8E0D-69C478D4726C}"/>
              </a:ext>
            </a:extLst>
          </p:cNvPr>
          <p:cNvSpPr>
            <a:spLocks noGrp="1"/>
          </p:cNvSpPr>
          <p:nvPr>
            <p:ph type="sldNum" sz="quarter" idx="12"/>
          </p:nvPr>
        </p:nvSpPr>
        <p:spPr/>
        <p:txBody>
          <a:bodyPr/>
          <a:lstStyle/>
          <a:p>
            <a:fld id="{E32DB1E0-3BB3-7549-B696-4BB554072B3E}" type="slidenum">
              <a:rPr lang="fr-FR" smtClean="0"/>
              <a:t>‹N°›</a:t>
            </a:fld>
            <a:endParaRPr lang="fr-FR"/>
          </a:p>
        </p:txBody>
      </p:sp>
    </p:spTree>
    <p:extLst>
      <p:ext uri="{BB962C8B-B14F-4D97-AF65-F5344CB8AC3E}">
        <p14:creationId xmlns:p14="http://schemas.microsoft.com/office/powerpoint/2010/main" val="17175482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7A95C89-E8E1-FF40-BF29-DE6B5D98FFAD}"/>
              </a:ext>
            </a:extLst>
          </p:cNvPr>
          <p:cNvSpPr>
            <a:spLocks noGrp="1"/>
          </p:cNvSpPr>
          <p:nvPr>
            <p:ph type="dt" sz="half" idx="10"/>
          </p:nvPr>
        </p:nvSpPr>
        <p:spPr/>
        <p:txBody>
          <a:bodyPr/>
          <a:lstStyle/>
          <a:p>
            <a:fld id="{6CCE95E2-F616-E04A-BFB2-BD41183C6165}" type="datetimeFigureOut">
              <a:rPr lang="fr-FR" smtClean="0"/>
              <a:t>22/11/2025</a:t>
            </a:fld>
            <a:endParaRPr lang="fr-FR"/>
          </a:p>
        </p:txBody>
      </p:sp>
      <p:sp>
        <p:nvSpPr>
          <p:cNvPr id="3" name="Espace réservé du pied de page 2">
            <a:extLst>
              <a:ext uri="{FF2B5EF4-FFF2-40B4-BE49-F238E27FC236}">
                <a16:creationId xmlns:a16="http://schemas.microsoft.com/office/drawing/2014/main" id="{EE885570-0C86-0E41-AB39-072D8D77AEBB}"/>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7B1D8510-3FD1-3045-91D7-6C8D5F1CF421}"/>
              </a:ext>
            </a:extLst>
          </p:cNvPr>
          <p:cNvSpPr>
            <a:spLocks noGrp="1"/>
          </p:cNvSpPr>
          <p:nvPr>
            <p:ph type="sldNum" sz="quarter" idx="12"/>
          </p:nvPr>
        </p:nvSpPr>
        <p:spPr/>
        <p:txBody>
          <a:bodyPr/>
          <a:lstStyle/>
          <a:p>
            <a:fld id="{E32DB1E0-3BB3-7549-B696-4BB554072B3E}" type="slidenum">
              <a:rPr lang="fr-FR" smtClean="0"/>
              <a:t>‹N°›</a:t>
            </a:fld>
            <a:endParaRPr lang="fr-FR"/>
          </a:p>
        </p:txBody>
      </p:sp>
    </p:spTree>
    <p:extLst>
      <p:ext uri="{BB962C8B-B14F-4D97-AF65-F5344CB8AC3E}">
        <p14:creationId xmlns:p14="http://schemas.microsoft.com/office/powerpoint/2010/main" val="10790930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F309C8-0DFC-B047-BC96-C4C5B7B8C66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A9BF47D1-CD84-C34A-A29C-B9B731EB5AF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2CBC79F-BC01-1D4C-AB4E-56CABB1AF5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717374E-A755-0C40-A962-8B7C717CD4D1}"/>
              </a:ext>
            </a:extLst>
          </p:cNvPr>
          <p:cNvSpPr>
            <a:spLocks noGrp="1"/>
          </p:cNvSpPr>
          <p:nvPr>
            <p:ph type="dt" sz="half" idx="10"/>
          </p:nvPr>
        </p:nvSpPr>
        <p:spPr/>
        <p:txBody>
          <a:bodyPr/>
          <a:lstStyle/>
          <a:p>
            <a:fld id="{6CCE95E2-F616-E04A-BFB2-BD41183C6165}" type="datetimeFigureOut">
              <a:rPr lang="fr-FR" smtClean="0"/>
              <a:t>22/11/2025</a:t>
            </a:fld>
            <a:endParaRPr lang="fr-FR"/>
          </a:p>
        </p:txBody>
      </p:sp>
      <p:sp>
        <p:nvSpPr>
          <p:cNvPr id="6" name="Espace réservé du pied de page 5">
            <a:extLst>
              <a:ext uri="{FF2B5EF4-FFF2-40B4-BE49-F238E27FC236}">
                <a16:creationId xmlns:a16="http://schemas.microsoft.com/office/drawing/2014/main" id="{894798C1-A548-0F41-B382-F792EF3B08D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3E37108-FF5F-E245-B87D-91A0F47CCC7D}"/>
              </a:ext>
            </a:extLst>
          </p:cNvPr>
          <p:cNvSpPr>
            <a:spLocks noGrp="1"/>
          </p:cNvSpPr>
          <p:nvPr>
            <p:ph type="sldNum" sz="quarter" idx="12"/>
          </p:nvPr>
        </p:nvSpPr>
        <p:spPr/>
        <p:txBody>
          <a:bodyPr/>
          <a:lstStyle/>
          <a:p>
            <a:fld id="{E32DB1E0-3BB3-7549-B696-4BB554072B3E}" type="slidenum">
              <a:rPr lang="fr-FR" smtClean="0"/>
              <a:t>‹N°›</a:t>
            </a:fld>
            <a:endParaRPr lang="fr-FR"/>
          </a:p>
        </p:txBody>
      </p:sp>
    </p:spTree>
    <p:extLst>
      <p:ext uri="{BB962C8B-B14F-4D97-AF65-F5344CB8AC3E}">
        <p14:creationId xmlns:p14="http://schemas.microsoft.com/office/powerpoint/2010/main" val="17452132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B545243-5CD5-D748-AA95-72DF48D22CE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97F5BB1C-EAF1-2746-9B46-A4F440EA2A8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D0318F62-5596-944E-A597-CB7E9314EA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3237D1C-231C-8248-922C-C51CD7D09121}"/>
              </a:ext>
            </a:extLst>
          </p:cNvPr>
          <p:cNvSpPr>
            <a:spLocks noGrp="1"/>
          </p:cNvSpPr>
          <p:nvPr>
            <p:ph type="dt" sz="half" idx="10"/>
          </p:nvPr>
        </p:nvSpPr>
        <p:spPr/>
        <p:txBody>
          <a:bodyPr/>
          <a:lstStyle/>
          <a:p>
            <a:fld id="{6CCE95E2-F616-E04A-BFB2-BD41183C6165}" type="datetimeFigureOut">
              <a:rPr lang="fr-FR" smtClean="0"/>
              <a:t>22/11/2025</a:t>
            </a:fld>
            <a:endParaRPr lang="fr-FR"/>
          </a:p>
        </p:txBody>
      </p:sp>
      <p:sp>
        <p:nvSpPr>
          <p:cNvPr id="6" name="Espace réservé du pied de page 5">
            <a:extLst>
              <a:ext uri="{FF2B5EF4-FFF2-40B4-BE49-F238E27FC236}">
                <a16:creationId xmlns:a16="http://schemas.microsoft.com/office/drawing/2014/main" id="{70BC3CD7-E737-014D-8E76-18521FA6D98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97A3AE2-6960-D44F-9EA3-A43FA2A422F7}"/>
              </a:ext>
            </a:extLst>
          </p:cNvPr>
          <p:cNvSpPr>
            <a:spLocks noGrp="1"/>
          </p:cNvSpPr>
          <p:nvPr>
            <p:ph type="sldNum" sz="quarter" idx="12"/>
          </p:nvPr>
        </p:nvSpPr>
        <p:spPr/>
        <p:txBody>
          <a:bodyPr/>
          <a:lstStyle/>
          <a:p>
            <a:fld id="{E32DB1E0-3BB3-7549-B696-4BB554072B3E}" type="slidenum">
              <a:rPr lang="fr-FR" smtClean="0"/>
              <a:t>‹N°›</a:t>
            </a:fld>
            <a:endParaRPr lang="fr-FR"/>
          </a:p>
        </p:txBody>
      </p:sp>
    </p:spTree>
    <p:extLst>
      <p:ext uri="{BB962C8B-B14F-4D97-AF65-F5344CB8AC3E}">
        <p14:creationId xmlns:p14="http://schemas.microsoft.com/office/powerpoint/2010/main" val="2694555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5BB893B-A08E-F649-92D8-35F36EAF9A6B}"/>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1B5AEAF2-3525-EE4D-9E34-48AC11A9D853}"/>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D11DA98-648F-B543-BC74-0204540FCB20}"/>
              </a:ext>
            </a:extLst>
          </p:cNvPr>
          <p:cNvSpPr>
            <a:spLocks noGrp="1"/>
          </p:cNvSpPr>
          <p:nvPr>
            <p:ph type="dt" sz="half" idx="10"/>
          </p:nvPr>
        </p:nvSpPr>
        <p:spPr/>
        <p:txBody>
          <a:bodyPr/>
          <a:lstStyle/>
          <a:p>
            <a:fld id="{6CCE95E2-F616-E04A-BFB2-BD41183C6165}" type="datetimeFigureOut">
              <a:rPr lang="fr-FR" smtClean="0"/>
              <a:t>22/11/2025</a:t>
            </a:fld>
            <a:endParaRPr lang="fr-FR"/>
          </a:p>
        </p:txBody>
      </p:sp>
      <p:sp>
        <p:nvSpPr>
          <p:cNvPr id="5" name="Espace réservé du pied de page 4">
            <a:extLst>
              <a:ext uri="{FF2B5EF4-FFF2-40B4-BE49-F238E27FC236}">
                <a16:creationId xmlns:a16="http://schemas.microsoft.com/office/drawing/2014/main" id="{3828C8FD-E4D2-B84C-881C-FED151B2FDB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D61E3AE-3176-F74F-B5A0-58E03711E38A}"/>
              </a:ext>
            </a:extLst>
          </p:cNvPr>
          <p:cNvSpPr>
            <a:spLocks noGrp="1"/>
          </p:cNvSpPr>
          <p:nvPr>
            <p:ph type="sldNum" sz="quarter" idx="12"/>
          </p:nvPr>
        </p:nvSpPr>
        <p:spPr/>
        <p:txBody>
          <a:bodyPr/>
          <a:lstStyle/>
          <a:p>
            <a:fld id="{E32DB1E0-3BB3-7549-B696-4BB554072B3E}" type="slidenum">
              <a:rPr lang="fr-FR" smtClean="0"/>
              <a:t>‹N°›</a:t>
            </a:fld>
            <a:endParaRPr lang="fr-FR"/>
          </a:p>
        </p:txBody>
      </p:sp>
    </p:spTree>
    <p:extLst>
      <p:ext uri="{BB962C8B-B14F-4D97-AF65-F5344CB8AC3E}">
        <p14:creationId xmlns:p14="http://schemas.microsoft.com/office/powerpoint/2010/main" val="18472371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4EB296C5-5E80-D54B-8A55-A26E9C382607}"/>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453D0B6C-03E5-2943-893B-8C939F9ED265}"/>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F5DB975-C2D2-C24D-82C3-EF8FA40669DC}"/>
              </a:ext>
            </a:extLst>
          </p:cNvPr>
          <p:cNvSpPr>
            <a:spLocks noGrp="1"/>
          </p:cNvSpPr>
          <p:nvPr>
            <p:ph type="dt" sz="half" idx="10"/>
          </p:nvPr>
        </p:nvSpPr>
        <p:spPr/>
        <p:txBody>
          <a:bodyPr/>
          <a:lstStyle/>
          <a:p>
            <a:fld id="{6CCE95E2-F616-E04A-BFB2-BD41183C6165}" type="datetimeFigureOut">
              <a:rPr lang="fr-FR" smtClean="0"/>
              <a:t>22/11/2025</a:t>
            </a:fld>
            <a:endParaRPr lang="fr-FR"/>
          </a:p>
        </p:txBody>
      </p:sp>
      <p:sp>
        <p:nvSpPr>
          <p:cNvPr id="5" name="Espace réservé du pied de page 4">
            <a:extLst>
              <a:ext uri="{FF2B5EF4-FFF2-40B4-BE49-F238E27FC236}">
                <a16:creationId xmlns:a16="http://schemas.microsoft.com/office/drawing/2014/main" id="{CDFDFE1D-60AF-7F49-AD9C-8525520AA53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4472AD5-989B-2D42-993A-D561CF3E22B7}"/>
              </a:ext>
            </a:extLst>
          </p:cNvPr>
          <p:cNvSpPr>
            <a:spLocks noGrp="1"/>
          </p:cNvSpPr>
          <p:nvPr>
            <p:ph type="sldNum" sz="quarter" idx="12"/>
          </p:nvPr>
        </p:nvSpPr>
        <p:spPr/>
        <p:txBody>
          <a:bodyPr/>
          <a:lstStyle/>
          <a:p>
            <a:fld id="{E32DB1E0-3BB3-7549-B696-4BB554072B3E}" type="slidenum">
              <a:rPr lang="fr-FR" smtClean="0"/>
              <a:t>‹N°›</a:t>
            </a:fld>
            <a:endParaRPr lang="fr-FR"/>
          </a:p>
        </p:txBody>
      </p:sp>
    </p:spTree>
    <p:extLst>
      <p:ext uri="{BB962C8B-B14F-4D97-AF65-F5344CB8AC3E}">
        <p14:creationId xmlns:p14="http://schemas.microsoft.com/office/powerpoint/2010/main" val="1506505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72289645-FACE-8C48-9D19-9BEDE205CFE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EEAF6A87-CFEF-3A48-8533-0F38647F725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087216C-CD4E-174E-9D04-0EE8FCA4D6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CE95E2-F616-E04A-BFB2-BD41183C6165}" type="datetimeFigureOut">
              <a:rPr lang="fr-FR" smtClean="0"/>
              <a:t>22/11/2025</a:t>
            </a:fld>
            <a:endParaRPr lang="fr-FR"/>
          </a:p>
        </p:txBody>
      </p:sp>
      <p:sp>
        <p:nvSpPr>
          <p:cNvPr id="5" name="Espace réservé du pied de page 4">
            <a:extLst>
              <a:ext uri="{FF2B5EF4-FFF2-40B4-BE49-F238E27FC236}">
                <a16:creationId xmlns:a16="http://schemas.microsoft.com/office/drawing/2014/main" id="{D5EBA031-9D89-1849-A34E-8BEFCFF8A58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6219674A-E006-094B-93FF-43113DD7A6D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2DB1E0-3BB3-7549-B696-4BB554072B3E}" type="slidenum">
              <a:rPr lang="fr-FR" smtClean="0"/>
              <a:t>‹N°›</a:t>
            </a:fld>
            <a:endParaRPr lang="fr-FR"/>
          </a:p>
        </p:txBody>
      </p:sp>
    </p:spTree>
    <p:extLst>
      <p:ext uri="{BB962C8B-B14F-4D97-AF65-F5344CB8AC3E}">
        <p14:creationId xmlns:p14="http://schemas.microsoft.com/office/powerpoint/2010/main" val="38123220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tiff"/><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8" name="Picture 10" descr="Photos de billets de 1000 francs">
            <a:extLst>
              <a:ext uri="{FF2B5EF4-FFF2-40B4-BE49-F238E27FC236}">
                <a16:creationId xmlns:a16="http://schemas.microsoft.com/office/drawing/2014/main" id="{FCC79CF5-9CCA-C4A6-51D7-D2929AC8C2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9695112">
            <a:off x="-136184" y="3362880"/>
            <a:ext cx="4377392" cy="3283044"/>
          </a:xfrm>
          <a:prstGeom prst="rect">
            <a:avLst/>
          </a:prstGeom>
          <a:noFill/>
          <a:extLst>
            <a:ext uri="{909E8E84-426E-40DD-AFC4-6F175D3DCCD1}">
              <a14:hiddenFill xmlns:a14="http://schemas.microsoft.com/office/drawing/2010/main">
                <a:solidFill>
                  <a:srgbClr val="FFFFFF"/>
                </a:solidFill>
              </a14:hiddenFill>
            </a:ext>
          </a:extLst>
        </p:spPr>
      </p:pic>
      <p:pic>
        <p:nvPicPr>
          <p:cNvPr id="27656" name="Picture 8" descr="La Banque de France veut supprimer le billet de 500 euros">
            <a:extLst>
              <a:ext uri="{FF2B5EF4-FFF2-40B4-BE49-F238E27FC236}">
                <a16:creationId xmlns:a16="http://schemas.microsoft.com/office/drawing/2014/main" id="{808F612E-C159-F142-50C1-8C6510BA32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58630" y="2719057"/>
            <a:ext cx="3483428" cy="1957161"/>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a:extLst>
              <a:ext uri="{FF2B5EF4-FFF2-40B4-BE49-F238E27FC236}">
                <a16:creationId xmlns:a16="http://schemas.microsoft.com/office/drawing/2014/main" id="{C60CE7E0-4733-A947-89A8-50839AE873EC}"/>
              </a:ext>
            </a:extLst>
          </p:cNvPr>
          <p:cNvSpPr>
            <a:spLocks noGrp="1"/>
          </p:cNvSpPr>
          <p:nvPr>
            <p:ph type="ctrTitle"/>
          </p:nvPr>
        </p:nvSpPr>
        <p:spPr>
          <a:xfrm>
            <a:off x="2639122" y="1742765"/>
            <a:ext cx="6281854" cy="855973"/>
          </a:xfrm>
        </p:spPr>
        <p:txBody>
          <a:bodyPr>
            <a:normAutofit fontScale="90000"/>
          </a:bodyPr>
          <a:lstStyle/>
          <a:p>
            <a:r>
              <a:rPr lang="fr-FR" b="1" dirty="0">
                <a:latin typeface="Arial Rounded MT Bold" panose="020F0704030504030204" pitchFamily="34" charset="77"/>
              </a:rPr>
              <a:t>Les salaires </a:t>
            </a:r>
            <a:r>
              <a:rPr lang="fr-FR" b="1" u="sng" dirty="0">
                <a:latin typeface="Arial Rounded MT Bold" panose="020F0704030504030204" pitchFamily="34" charset="77"/>
              </a:rPr>
              <a:t>à vie</a:t>
            </a:r>
            <a:endParaRPr lang="fr-FR" b="1" dirty="0">
              <a:latin typeface="Arial Rounded MT Bold" panose="020F0704030504030204" pitchFamily="34" charset="77"/>
            </a:endParaRPr>
          </a:p>
        </p:txBody>
      </p:sp>
      <p:sp>
        <p:nvSpPr>
          <p:cNvPr id="3" name="Sous-titre 2">
            <a:extLst>
              <a:ext uri="{FF2B5EF4-FFF2-40B4-BE49-F238E27FC236}">
                <a16:creationId xmlns:a16="http://schemas.microsoft.com/office/drawing/2014/main" id="{07343519-1EDB-9641-A13E-8AF5164273BC}"/>
              </a:ext>
            </a:extLst>
          </p:cNvPr>
          <p:cNvSpPr>
            <a:spLocks noGrp="1"/>
          </p:cNvSpPr>
          <p:nvPr>
            <p:ph type="subTitle" idx="1"/>
          </p:nvPr>
        </p:nvSpPr>
        <p:spPr>
          <a:xfrm>
            <a:off x="3547753" y="2719057"/>
            <a:ext cx="5096494" cy="2285347"/>
          </a:xfrm>
        </p:spPr>
        <p:txBody>
          <a:bodyPr>
            <a:normAutofit/>
          </a:bodyPr>
          <a:lstStyle/>
          <a:p>
            <a:pPr algn="l"/>
            <a:r>
              <a:rPr lang="fr-FR" sz="7200" dirty="0">
                <a:latin typeface="Gill Sans Ultra Bold" panose="020B0A02020104020203" pitchFamily="34" charset="77"/>
              </a:rPr>
              <a:t>des </a:t>
            </a:r>
            <a:r>
              <a:rPr lang="fr-FR" sz="7200" dirty="0">
                <a:latin typeface="Impact" panose="020B0806030902050204" pitchFamily="34" charset="0"/>
              </a:rPr>
              <a:t>Chefs</a:t>
            </a:r>
            <a:r>
              <a:rPr lang="fr-FR" sz="7200" dirty="0">
                <a:latin typeface="Gill Sans Ultra Bold" panose="020B0A02020104020203" pitchFamily="34" charset="77"/>
              </a:rPr>
              <a:t> </a:t>
            </a:r>
          </a:p>
          <a:p>
            <a:pPr algn="l"/>
            <a:r>
              <a:rPr lang="fr-FR" sz="7200" dirty="0">
                <a:latin typeface="Impact" panose="020B0806030902050204" pitchFamily="34" charset="0"/>
              </a:rPr>
              <a:t>d’</a:t>
            </a:r>
            <a:r>
              <a:rPr lang="fr-FR" sz="7200" dirty="0">
                <a:solidFill>
                  <a:srgbClr val="FF0000"/>
                </a:solidFill>
                <a:latin typeface="Gill Sans Ultra Bold" panose="020B0A02020104020203" pitchFamily="34" charset="77"/>
              </a:rPr>
              <a:t>Etat</a:t>
            </a:r>
          </a:p>
        </p:txBody>
      </p:sp>
      <p:pic>
        <p:nvPicPr>
          <p:cNvPr id="4" name="Picture 4" descr="Carte drapeaux de France, Carte drapeaux de France">
            <a:extLst>
              <a:ext uri="{FF2B5EF4-FFF2-40B4-BE49-F238E27FC236}">
                <a16:creationId xmlns:a16="http://schemas.microsoft.com/office/drawing/2014/main" id="{FDA7105D-E674-DEE4-773C-7EE0D3A5C2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26417" y="1250885"/>
            <a:ext cx="1347853" cy="1347853"/>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951EAE4F-8378-F395-176D-016CDC9EB865}"/>
              </a:ext>
            </a:extLst>
          </p:cNvPr>
          <p:cNvPicPr>
            <a:picLocks noChangeAspect="1"/>
          </p:cNvPicPr>
          <p:nvPr/>
        </p:nvPicPr>
        <p:blipFill>
          <a:blip r:embed="rId5"/>
          <a:stretch>
            <a:fillRect/>
          </a:stretch>
        </p:blipFill>
        <p:spPr>
          <a:xfrm>
            <a:off x="3592013" y="5470463"/>
            <a:ext cx="2217847" cy="1084742"/>
          </a:xfrm>
          <a:prstGeom prst="rect">
            <a:avLst/>
          </a:prstGeom>
        </p:spPr>
      </p:pic>
    </p:spTree>
    <p:extLst>
      <p:ext uri="{BB962C8B-B14F-4D97-AF65-F5344CB8AC3E}">
        <p14:creationId xmlns:p14="http://schemas.microsoft.com/office/powerpoint/2010/main" val="15260841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4FC6DF-9036-D6C4-CB52-566E33664254}"/>
            </a:ext>
          </a:extLst>
        </p:cNvPr>
        <p:cNvGrpSpPr/>
        <p:nvPr/>
      </p:nvGrpSpPr>
      <p:grpSpPr>
        <a:xfrm>
          <a:off x="0" y="0"/>
          <a:ext cx="0" cy="0"/>
          <a:chOff x="0" y="0"/>
          <a:chExt cx="0" cy="0"/>
        </a:xfrm>
      </p:grpSpPr>
      <p:pic>
        <p:nvPicPr>
          <p:cNvPr id="1028" name="Picture 4" descr="Carte drapeaux de France, Carte drapeaux de France">
            <a:extLst>
              <a:ext uri="{FF2B5EF4-FFF2-40B4-BE49-F238E27FC236}">
                <a16:creationId xmlns:a16="http://schemas.microsoft.com/office/drawing/2014/main" id="{578B9EC6-A930-64D2-9663-344AF1EB3E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0778" y="353287"/>
            <a:ext cx="3886203" cy="3886203"/>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a:extLst>
              <a:ext uri="{FF2B5EF4-FFF2-40B4-BE49-F238E27FC236}">
                <a16:creationId xmlns:a16="http://schemas.microsoft.com/office/drawing/2014/main" id="{28B5398B-1FD8-0355-AAC7-26800741FF2C}"/>
              </a:ext>
            </a:extLst>
          </p:cNvPr>
          <p:cNvSpPr>
            <a:spLocks noGrp="1"/>
          </p:cNvSpPr>
          <p:nvPr>
            <p:ph type="title"/>
          </p:nvPr>
        </p:nvSpPr>
        <p:spPr>
          <a:xfrm>
            <a:off x="2777834" y="4502726"/>
            <a:ext cx="6324599" cy="1325563"/>
          </a:xfrm>
        </p:spPr>
        <p:txBody>
          <a:bodyPr>
            <a:normAutofit/>
          </a:bodyPr>
          <a:lstStyle/>
          <a:p>
            <a:pPr algn="ctr"/>
            <a:r>
              <a:rPr lang="fr-FR" sz="8800" b="1" dirty="0">
                <a:latin typeface="Impact" panose="020B0806030902050204" pitchFamily="34" charset="0"/>
              </a:rPr>
              <a:t>En </a:t>
            </a:r>
            <a:r>
              <a:rPr lang="fr-FR" sz="8800" b="1" dirty="0">
                <a:latin typeface="Gill Sans Ultra Bold" panose="020B0A02020104020203" pitchFamily="34" charset="77"/>
              </a:rPr>
              <a:t>France</a:t>
            </a:r>
          </a:p>
        </p:txBody>
      </p:sp>
    </p:spTree>
    <p:extLst>
      <p:ext uri="{BB962C8B-B14F-4D97-AF65-F5344CB8AC3E}">
        <p14:creationId xmlns:p14="http://schemas.microsoft.com/office/powerpoint/2010/main" val="21646384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B8A26-4D02-14FA-9897-02BFA3410A2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1835E27-6176-0938-4AAA-465038A3FE32}"/>
              </a:ext>
            </a:extLst>
          </p:cNvPr>
          <p:cNvSpPr>
            <a:spLocks noGrp="1"/>
          </p:cNvSpPr>
          <p:nvPr>
            <p:ph type="title"/>
          </p:nvPr>
        </p:nvSpPr>
        <p:spPr/>
        <p:txBody>
          <a:bodyPr>
            <a:normAutofit/>
          </a:bodyPr>
          <a:lstStyle/>
          <a:p>
            <a:r>
              <a:rPr lang="fr-FR" sz="6000" dirty="0">
                <a:latin typeface="Gill Sans Ultra Bold" panose="020B0A02020104020203" pitchFamily="34" charset="77"/>
              </a:rPr>
              <a:t>Charles de Gaulle</a:t>
            </a:r>
            <a:endParaRPr lang="fr-FR" sz="6000" dirty="0">
              <a:solidFill>
                <a:srgbClr val="FF0000"/>
              </a:solidFill>
              <a:latin typeface="Gill Sans Ultra Bold" panose="020B0A02020104020203" pitchFamily="34" charset="77"/>
            </a:endParaRPr>
          </a:p>
        </p:txBody>
      </p:sp>
      <p:sp>
        <p:nvSpPr>
          <p:cNvPr id="5" name="ZoneTexte 4">
            <a:extLst>
              <a:ext uri="{FF2B5EF4-FFF2-40B4-BE49-F238E27FC236}">
                <a16:creationId xmlns:a16="http://schemas.microsoft.com/office/drawing/2014/main" id="{5E4AF087-C241-326A-6D87-20B867B67A19}"/>
              </a:ext>
            </a:extLst>
          </p:cNvPr>
          <p:cNvSpPr txBox="1"/>
          <p:nvPr/>
        </p:nvSpPr>
        <p:spPr>
          <a:xfrm>
            <a:off x="7591531" y="1248972"/>
            <a:ext cx="4040907" cy="584775"/>
          </a:xfrm>
          <a:prstGeom prst="rect">
            <a:avLst/>
          </a:prstGeom>
          <a:noFill/>
        </p:spPr>
        <p:txBody>
          <a:bodyPr wrap="square">
            <a:spAutoFit/>
          </a:bodyPr>
          <a:lstStyle/>
          <a:p>
            <a:r>
              <a:rPr lang="fr-FR" sz="3200" dirty="0">
                <a:latin typeface="Gill Sans Ultra Bold" panose="020B0A02020104020203" pitchFamily="34" charset="77"/>
              </a:rPr>
              <a:t>1959- 1969 </a:t>
            </a:r>
            <a:endParaRPr lang="fr-FR" sz="3200" dirty="0"/>
          </a:p>
        </p:txBody>
      </p:sp>
      <p:pic>
        <p:nvPicPr>
          <p:cNvPr id="6" name="Image 5">
            <a:extLst>
              <a:ext uri="{FF2B5EF4-FFF2-40B4-BE49-F238E27FC236}">
                <a16:creationId xmlns:a16="http://schemas.microsoft.com/office/drawing/2014/main" id="{8356F0D4-B4F5-B815-3476-90714B5A50D0}"/>
              </a:ext>
            </a:extLst>
          </p:cNvPr>
          <p:cNvPicPr>
            <a:picLocks noChangeAspect="1"/>
          </p:cNvPicPr>
          <p:nvPr/>
        </p:nvPicPr>
        <p:blipFill>
          <a:blip r:embed="rId2"/>
          <a:stretch>
            <a:fillRect/>
          </a:stretch>
        </p:blipFill>
        <p:spPr>
          <a:xfrm>
            <a:off x="4773682" y="3193266"/>
            <a:ext cx="4559664" cy="3036736"/>
          </a:xfrm>
          <a:prstGeom prst="rect">
            <a:avLst/>
          </a:prstGeom>
        </p:spPr>
      </p:pic>
      <p:pic>
        <p:nvPicPr>
          <p:cNvPr id="7" name="Image 6">
            <a:extLst>
              <a:ext uri="{FF2B5EF4-FFF2-40B4-BE49-F238E27FC236}">
                <a16:creationId xmlns:a16="http://schemas.microsoft.com/office/drawing/2014/main" id="{2BB0405D-2327-9D90-2B15-5F5147D0C8E4}"/>
              </a:ext>
            </a:extLst>
          </p:cNvPr>
          <p:cNvPicPr>
            <a:picLocks noChangeAspect="1"/>
          </p:cNvPicPr>
          <p:nvPr/>
        </p:nvPicPr>
        <p:blipFill>
          <a:blip r:embed="rId3"/>
          <a:stretch>
            <a:fillRect/>
          </a:stretch>
        </p:blipFill>
        <p:spPr>
          <a:xfrm>
            <a:off x="1164359" y="1667451"/>
            <a:ext cx="3149236" cy="4562551"/>
          </a:xfrm>
          <a:prstGeom prst="rect">
            <a:avLst/>
          </a:prstGeom>
        </p:spPr>
      </p:pic>
      <p:sp>
        <p:nvSpPr>
          <p:cNvPr id="8" name="ZoneTexte 7">
            <a:extLst>
              <a:ext uri="{FF2B5EF4-FFF2-40B4-BE49-F238E27FC236}">
                <a16:creationId xmlns:a16="http://schemas.microsoft.com/office/drawing/2014/main" id="{8F30A269-1A1E-75D4-97DF-31C7A2A7DF8A}"/>
              </a:ext>
            </a:extLst>
          </p:cNvPr>
          <p:cNvSpPr txBox="1"/>
          <p:nvPr/>
        </p:nvSpPr>
        <p:spPr>
          <a:xfrm>
            <a:off x="5708072" y="6292820"/>
            <a:ext cx="2347768" cy="400110"/>
          </a:xfrm>
          <a:prstGeom prst="rect">
            <a:avLst/>
          </a:prstGeom>
          <a:noFill/>
        </p:spPr>
        <p:txBody>
          <a:bodyPr wrap="square">
            <a:spAutoFit/>
          </a:bodyPr>
          <a:lstStyle/>
          <a:p>
            <a:r>
              <a:rPr lang="fr-FR" sz="2000" dirty="0">
                <a:latin typeface="Gill Sans Ultra Bold" panose="020B0A02020104020203" pitchFamily="34" charset="77"/>
              </a:rPr>
              <a:t>et Yvonne</a:t>
            </a:r>
            <a:endParaRPr lang="fr-FR" sz="2000" dirty="0"/>
          </a:p>
        </p:txBody>
      </p:sp>
      <p:sp>
        <p:nvSpPr>
          <p:cNvPr id="10" name="ZoneTexte 9">
            <a:extLst>
              <a:ext uri="{FF2B5EF4-FFF2-40B4-BE49-F238E27FC236}">
                <a16:creationId xmlns:a16="http://schemas.microsoft.com/office/drawing/2014/main" id="{FAFA8713-037D-F81D-218F-069574145ABC}"/>
              </a:ext>
            </a:extLst>
          </p:cNvPr>
          <p:cNvSpPr txBox="1"/>
          <p:nvPr/>
        </p:nvSpPr>
        <p:spPr>
          <a:xfrm>
            <a:off x="4639754" y="1807009"/>
            <a:ext cx="7418318" cy="1323439"/>
          </a:xfrm>
          <a:prstGeom prst="rect">
            <a:avLst/>
          </a:prstGeom>
          <a:solidFill>
            <a:schemeClr val="bg1"/>
          </a:solidFill>
        </p:spPr>
        <p:txBody>
          <a:bodyPr wrap="square">
            <a:spAutoFit/>
          </a:bodyPr>
          <a:lstStyle/>
          <a:p>
            <a:r>
              <a:rPr lang="fr-CH" sz="3200" b="1" i="0" dirty="0">
                <a:solidFill>
                  <a:srgbClr val="FF0000"/>
                </a:solidFill>
                <a:effectLst/>
                <a:highlight>
                  <a:srgbClr val="FFFF00"/>
                </a:highlight>
              </a:rPr>
              <a:t>75 000 francs</a:t>
            </a:r>
            <a:r>
              <a:rPr lang="fr-CH" sz="3200" b="1" i="0" dirty="0">
                <a:solidFill>
                  <a:srgbClr val="202122"/>
                </a:solidFill>
                <a:effectLst/>
                <a:highlight>
                  <a:srgbClr val="FFFF00"/>
                </a:highlight>
              </a:rPr>
              <a:t> / an </a:t>
            </a:r>
            <a:r>
              <a:rPr lang="fr-CH" sz="2400" b="1" i="0" dirty="0">
                <a:solidFill>
                  <a:srgbClr val="202122"/>
                </a:solidFill>
                <a:effectLst/>
                <a:highlight>
                  <a:srgbClr val="FFFF00"/>
                </a:highlight>
              </a:rPr>
              <a:t>(= 11 500 euros)</a:t>
            </a:r>
            <a:br>
              <a:rPr lang="fr-CH" sz="2400" b="1" i="0" dirty="0">
                <a:solidFill>
                  <a:srgbClr val="202122"/>
                </a:solidFill>
                <a:effectLst/>
                <a:highlight>
                  <a:srgbClr val="FFFF00"/>
                </a:highlight>
              </a:rPr>
            </a:br>
            <a:r>
              <a:rPr lang="fr-CH" sz="2400" b="1" i="0" dirty="0">
                <a:solidFill>
                  <a:srgbClr val="202122"/>
                </a:solidFill>
                <a:effectLst/>
                <a:highlight>
                  <a:srgbClr val="FFFF00"/>
                </a:highlight>
              </a:rPr>
              <a:t>(</a:t>
            </a:r>
            <a:r>
              <a:rPr lang="fr-CH" sz="2400" b="1" i="0" dirty="0">
                <a:solidFill>
                  <a:srgbClr val="FF0000"/>
                </a:solidFill>
                <a:effectLst/>
                <a:highlight>
                  <a:srgbClr val="FFFF00"/>
                </a:highlight>
              </a:rPr>
              <a:t>6 250 </a:t>
            </a:r>
            <a:r>
              <a:rPr lang="fr-CH" sz="2400" b="1" dirty="0">
                <a:solidFill>
                  <a:srgbClr val="FF0000"/>
                </a:solidFill>
                <a:highlight>
                  <a:srgbClr val="FFFF00"/>
                </a:highlight>
              </a:rPr>
              <a:t>francs</a:t>
            </a:r>
            <a:r>
              <a:rPr lang="fr-CH" sz="2400" b="1" i="0" dirty="0">
                <a:solidFill>
                  <a:srgbClr val="202122"/>
                </a:solidFill>
                <a:effectLst/>
                <a:highlight>
                  <a:srgbClr val="FFFF00"/>
                </a:highlight>
              </a:rPr>
              <a:t> ou </a:t>
            </a:r>
            <a:r>
              <a:rPr lang="fr-CH" sz="2400" b="1" i="0" dirty="0">
                <a:solidFill>
                  <a:srgbClr val="0070C0"/>
                </a:solidFill>
                <a:effectLst/>
                <a:highlight>
                  <a:srgbClr val="FFFF00"/>
                </a:highlight>
              </a:rPr>
              <a:t>962 euros</a:t>
            </a:r>
            <a:r>
              <a:rPr lang="fr-CH" sz="2400" b="1" i="0" dirty="0">
                <a:solidFill>
                  <a:srgbClr val="202122"/>
                </a:solidFill>
                <a:effectLst/>
                <a:highlight>
                  <a:srgbClr val="FFFF00"/>
                </a:highlight>
              </a:rPr>
              <a:t> / mois)</a:t>
            </a:r>
            <a:br>
              <a:rPr lang="fr-CH" sz="2400" b="0" i="0" dirty="0">
                <a:effectLst/>
              </a:rPr>
            </a:br>
            <a:r>
              <a:rPr lang="fr-CH" sz="2400" b="0" i="0" dirty="0">
                <a:effectLst/>
              </a:rPr>
              <a:t>Il ne revalorise pas s</a:t>
            </a:r>
            <a:r>
              <a:rPr lang="fr-CH" sz="2400" b="0" i="0" dirty="0">
                <a:solidFill>
                  <a:srgbClr val="202122"/>
                </a:solidFill>
                <a:effectLst/>
              </a:rPr>
              <a:t>a rémunération pendant son mandat.</a:t>
            </a:r>
            <a:r>
              <a:rPr lang="fr-CH" sz="2400" baseline="30000" dirty="0">
                <a:solidFill>
                  <a:srgbClr val="202122"/>
                </a:solidFill>
              </a:rPr>
              <a:t>.</a:t>
            </a:r>
            <a:endParaRPr lang="fr-FR" sz="2400" dirty="0"/>
          </a:p>
        </p:txBody>
      </p:sp>
      <p:pic>
        <p:nvPicPr>
          <p:cNvPr id="11" name="Picture 4" descr="Carte drapeaux de France, Carte drapeaux de France">
            <a:extLst>
              <a:ext uri="{FF2B5EF4-FFF2-40B4-BE49-F238E27FC236}">
                <a16:creationId xmlns:a16="http://schemas.microsoft.com/office/drawing/2014/main" id="{60D617D5-E493-E6F8-BAC3-2F87A86D16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11984" y="3501449"/>
            <a:ext cx="1109042" cy="11090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38620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36FA87-A2AC-3862-B620-2573105BEBF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21220E5-B15D-E6E4-7139-64475E8E1918}"/>
              </a:ext>
            </a:extLst>
          </p:cNvPr>
          <p:cNvSpPr>
            <a:spLocks noGrp="1"/>
          </p:cNvSpPr>
          <p:nvPr>
            <p:ph type="title"/>
          </p:nvPr>
        </p:nvSpPr>
        <p:spPr/>
        <p:txBody>
          <a:bodyPr>
            <a:normAutofit/>
          </a:bodyPr>
          <a:lstStyle/>
          <a:p>
            <a:r>
              <a:rPr lang="fr-FR" sz="6000" dirty="0">
                <a:latin typeface="Gill Sans Ultra Bold" panose="020B0A02020104020203" pitchFamily="34" charset="77"/>
              </a:rPr>
              <a:t>Georges Pompidou</a:t>
            </a:r>
            <a:endParaRPr lang="fr-FR" sz="6000" dirty="0">
              <a:solidFill>
                <a:srgbClr val="FF0000"/>
              </a:solidFill>
              <a:latin typeface="Gill Sans Ultra Bold" panose="020B0A02020104020203" pitchFamily="34" charset="77"/>
            </a:endParaRPr>
          </a:p>
        </p:txBody>
      </p:sp>
      <p:pic>
        <p:nvPicPr>
          <p:cNvPr id="3" name="Image 2">
            <a:extLst>
              <a:ext uri="{FF2B5EF4-FFF2-40B4-BE49-F238E27FC236}">
                <a16:creationId xmlns:a16="http://schemas.microsoft.com/office/drawing/2014/main" id="{E7CE6778-5F29-2583-7584-EDEE0F98B89C}"/>
              </a:ext>
            </a:extLst>
          </p:cNvPr>
          <p:cNvPicPr>
            <a:picLocks noChangeAspect="1"/>
          </p:cNvPicPr>
          <p:nvPr/>
        </p:nvPicPr>
        <p:blipFill>
          <a:blip r:embed="rId2"/>
          <a:stretch>
            <a:fillRect/>
          </a:stretch>
        </p:blipFill>
        <p:spPr>
          <a:xfrm>
            <a:off x="4614673" y="3612308"/>
            <a:ext cx="4724205" cy="2950093"/>
          </a:xfrm>
          <a:prstGeom prst="rect">
            <a:avLst/>
          </a:prstGeom>
        </p:spPr>
      </p:pic>
      <p:pic>
        <p:nvPicPr>
          <p:cNvPr id="4" name="Image 3">
            <a:extLst>
              <a:ext uri="{FF2B5EF4-FFF2-40B4-BE49-F238E27FC236}">
                <a16:creationId xmlns:a16="http://schemas.microsoft.com/office/drawing/2014/main" id="{F1BE8053-D068-35C7-9A04-34E50B1BACD7}"/>
              </a:ext>
            </a:extLst>
          </p:cNvPr>
          <p:cNvPicPr>
            <a:picLocks noChangeAspect="1"/>
          </p:cNvPicPr>
          <p:nvPr/>
        </p:nvPicPr>
        <p:blipFill>
          <a:blip r:embed="rId3"/>
          <a:stretch>
            <a:fillRect/>
          </a:stretch>
        </p:blipFill>
        <p:spPr>
          <a:xfrm>
            <a:off x="1128568" y="1690688"/>
            <a:ext cx="3235614" cy="4845896"/>
          </a:xfrm>
          <a:prstGeom prst="rect">
            <a:avLst/>
          </a:prstGeom>
        </p:spPr>
      </p:pic>
      <p:sp>
        <p:nvSpPr>
          <p:cNvPr id="5" name="ZoneTexte 4">
            <a:extLst>
              <a:ext uri="{FF2B5EF4-FFF2-40B4-BE49-F238E27FC236}">
                <a16:creationId xmlns:a16="http://schemas.microsoft.com/office/drawing/2014/main" id="{A97A6C86-302B-BF81-005E-C8F8A672F7B1}"/>
              </a:ext>
            </a:extLst>
          </p:cNvPr>
          <p:cNvSpPr txBox="1"/>
          <p:nvPr/>
        </p:nvSpPr>
        <p:spPr>
          <a:xfrm>
            <a:off x="7458077" y="1393462"/>
            <a:ext cx="4040907" cy="584775"/>
          </a:xfrm>
          <a:prstGeom prst="rect">
            <a:avLst/>
          </a:prstGeom>
          <a:noFill/>
        </p:spPr>
        <p:txBody>
          <a:bodyPr wrap="square">
            <a:spAutoFit/>
          </a:bodyPr>
          <a:lstStyle/>
          <a:p>
            <a:r>
              <a:rPr lang="fr-FR" sz="3200" dirty="0">
                <a:latin typeface="Gill Sans Ultra Bold" panose="020B0A02020104020203" pitchFamily="34" charset="77"/>
              </a:rPr>
              <a:t>1969- 1974 </a:t>
            </a:r>
            <a:endParaRPr lang="fr-FR" sz="3200" dirty="0"/>
          </a:p>
        </p:txBody>
      </p:sp>
      <p:sp>
        <p:nvSpPr>
          <p:cNvPr id="7" name="ZoneTexte 6">
            <a:extLst>
              <a:ext uri="{FF2B5EF4-FFF2-40B4-BE49-F238E27FC236}">
                <a16:creationId xmlns:a16="http://schemas.microsoft.com/office/drawing/2014/main" id="{4A6199DF-6C90-F134-03A3-FCBDB0CABE3D}"/>
              </a:ext>
            </a:extLst>
          </p:cNvPr>
          <p:cNvSpPr txBox="1"/>
          <p:nvPr/>
        </p:nvSpPr>
        <p:spPr>
          <a:xfrm>
            <a:off x="9478530" y="6092765"/>
            <a:ext cx="2347768" cy="400110"/>
          </a:xfrm>
          <a:prstGeom prst="rect">
            <a:avLst/>
          </a:prstGeom>
          <a:noFill/>
        </p:spPr>
        <p:txBody>
          <a:bodyPr wrap="square">
            <a:spAutoFit/>
          </a:bodyPr>
          <a:lstStyle/>
          <a:p>
            <a:r>
              <a:rPr lang="fr-FR" sz="2000" dirty="0">
                <a:latin typeface="Gill Sans Ultra Bold" panose="020B0A02020104020203" pitchFamily="34" charset="77"/>
              </a:rPr>
              <a:t>et Claude</a:t>
            </a:r>
            <a:endParaRPr lang="fr-FR" sz="2000" dirty="0"/>
          </a:p>
        </p:txBody>
      </p:sp>
      <p:sp>
        <p:nvSpPr>
          <p:cNvPr id="8" name="ZoneTexte 7">
            <a:extLst>
              <a:ext uri="{FF2B5EF4-FFF2-40B4-BE49-F238E27FC236}">
                <a16:creationId xmlns:a16="http://schemas.microsoft.com/office/drawing/2014/main" id="{7A41484E-9F61-776B-2077-DF812ADDBAC6}"/>
              </a:ext>
            </a:extLst>
          </p:cNvPr>
          <p:cNvSpPr txBox="1"/>
          <p:nvPr/>
        </p:nvSpPr>
        <p:spPr>
          <a:xfrm>
            <a:off x="4623379" y="1978237"/>
            <a:ext cx="6408882" cy="954107"/>
          </a:xfrm>
          <a:prstGeom prst="rect">
            <a:avLst/>
          </a:prstGeom>
          <a:solidFill>
            <a:schemeClr val="bg1"/>
          </a:solidFill>
        </p:spPr>
        <p:txBody>
          <a:bodyPr wrap="square">
            <a:spAutoFit/>
          </a:bodyPr>
          <a:lstStyle/>
          <a:p>
            <a:r>
              <a:rPr lang="fr-CH" sz="3200" b="1" dirty="0">
                <a:solidFill>
                  <a:srgbClr val="FF0000"/>
                </a:solidFill>
                <a:highlight>
                  <a:srgbClr val="FFFF00"/>
                </a:highlight>
              </a:rPr>
              <a:t>108</a:t>
            </a:r>
            <a:r>
              <a:rPr lang="fr-CH" sz="3200" b="1" i="0" dirty="0">
                <a:solidFill>
                  <a:srgbClr val="FF0000"/>
                </a:solidFill>
                <a:effectLst/>
                <a:highlight>
                  <a:srgbClr val="FFFF00"/>
                </a:highlight>
              </a:rPr>
              <a:t> 000 </a:t>
            </a:r>
            <a:r>
              <a:rPr lang="fr-CH" sz="3200" b="1" i="0" dirty="0">
                <a:effectLst/>
                <a:highlight>
                  <a:srgbClr val="FFFF00"/>
                </a:highlight>
              </a:rPr>
              <a:t>puis</a:t>
            </a:r>
            <a:r>
              <a:rPr lang="fr-CH" sz="3200" b="1" i="0" dirty="0">
                <a:solidFill>
                  <a:srgbClr val="FF0000"/>
                </a:solidFill>
                <a:effectLst/>
                <a:highlight>
                  <a:srgbClr val="FFFF00"/>
                </a:highlight>
              </a:rPr>
              <a:t> 144 000 francs</a:t>
            </a:r>
            <a:r>
              <a:rPr lang="fr-CH" sz="3200" b="1" i="0" dirty="0">
                <a:solidFill>
                  <a:srgbClr val="202122"/>
                </a:solidFill>
                <a:effectLst/>
                <a:highlight>
                  <a:srgbClr val="FFFF00"/>
                </a:highlight>
              </a:rPr>
              <a:t> / an </a:t>
            </a:r>
            <a:br>
              <a:rPr lang="fr-CH" sz="3200" b="1" i="0" dirty="0">
                <a:solidFill>
                  <a:srgbClr val="202122"/>
                </a:solidFill>
                <a:effectLst/>
                <a:highlight>
                  <a:srgbClr val="FFFF00"/>
                </a:highlight>
              </a:rPr>
            </a:br>
            <a:r>
              <a:rPr lang="fr-CH" sz="2400" b="1" i="0" dirty="0">
                <a:solidFill>
                  <a:srgbClr val="202122"/>
                </a:solidFill>
                <a:effectLst/>
                <a:highlight>
                  <a:srgbClr val="FFFF00"/>
                </a:highlight>
              </a:rPr>
              <a:t>(= </a:t>
            </a:r>
            <a:r>
              <a:rPr lang="fr-CH" sz="2400" b="1" i="0" dirty="0">
                <a:solidFill>
                  <a:srgbClr val="0070C0"/>
                </a:solidFill>
                <a:effectLst/>
                <a:highlight>
                  <a:srgbClr val="FFFF00"/>
                </a:highlight>
              </a:rPr>
              <a:t>16 </a:t>
            </a:r>
            <a:r>
              <a:rPr lang="fr-CH" sz="2400" b="1" dirty="0">
                <a:solidFill>
                  <a:srgbClr val="0070C0"/>
                </a:solidFill>
                <a:highlight>
                  <a:srgbClr val="FFFF00"/>
                </a:highlight>
              </a:rPr>
              <a:t>6</a:t>
            </a:r>
            <a:r>
              <a:rPr lang="fr-CH" sz="2400" b="1" i="0" dirty="0">
                <a:solidFill>
                  <a:srgbClr val="0070C0"/>
                </a:solidFill>
                <a:effectLst/>
                <a:highlight>
                  <a:srgbClr val="FFFF00"/>
                </a:highlight>
              </a:rPr>
              <a:t>00 euros</a:t>
            </a:r>
            <a:r>
              <a:rPr lang="fr-CH" sz="2400" b="1" i="0" dirty="0">
                <a:solidFill>
                  <a:srgbClr val="202122"/>
                </a:solidFill>
                <a:effectLst/>
                <a:highlight>
                  <a:srgbClr val="FFFF00"/>
                </a:highlight>
              </a:rPr>
              <a:t> puis </a:t>
            </a:r>
            <a:r>
              <a:rPr lang="fr-CH" sz="2400" b="1" i="0" dirty="0">
                <a:solidFill>
                  <a:srgbClr val="0070C0"/>
                </a:solidFill>
                <a:effectLst/>
                <a:highlight>
                  <a:srgbClr val="FFFF00"/>
                </a:highlight>
              </a:rPr>
              <a:t>22 200 </a:t>
            </a:r>
            <a:r>
              <a:rPr lang="fr-CH" sz="2400" b="1" i="0" dirty="0">
                <a:effectLst/>
                <a:highlight>
                  <a:srgbClr val="FFFF00"/>
                </a:highlight>
              </a:rPr>
              <a:t>euros par an</a:t>
            </a:r>
            <a:r>
              <a:rPr lang="fr-CH" sz="2400" b="1" i="0" dirty="0">
                <a:solidFill>
                  <a:srgbClr val="202122"/>
                </a:solidFill>
                <a:effectLst/>
                <a:highlight>
                  <a:srgbClr val="FFFF00"/>
                </a:highlight>
              </a:rPr>
              <a:t>)</a:t>
            </a:r>
            <a:endParaRPr lang="fr-FR" sz="2400" dirty="0"/>
          </a:p>
        </p:txBody>
      </p:sp>
      <p:sp>
        <p:nvSpPr>
          <p:cNvPr id="10" name="ZoneTexte 9">
            <a:extLst>
              <a:ext uri="{FF2B5EF4-FFF2-40B4-BE49-F238E27FC236}">
                <a16:creationId xmlns:a16="http://schemas.microsoft.com/office/drawing/2014/main" id="{B7572D47-8F71-067D-5D87-C31544E4C5F4}"/>
              </a:ext>
            </a:extLst>
          </p:cNvPr>
          <p:cNvSpPr txBox="1"/>
          <p:nvPr/>
        </p:nvSpPr>
        <p:spPr>
          <a:xfrm>
            <a:off x="6430530" y="2827478"/>
            <a:ext cx="6096000" cy="784830"/>
          </a:xfrm>
          <a:prstGeom prst="rect">
            <a:avLst/>
          </a:prstGeom>
          <a:noFill/>
        </p:spPr>
        <p:txBody>
          <a:bodyPr wrap="square">
            <a:spAutoFit/>
          </a:bodyPr>
          <a:lstStyle/>
          <a:p>
            <a:r>
              <a:rPr lang="fr-CH" sz="900" b="1" i="0" dirty="0">
                <a:solidFill>
                  <a:srgbClr val="202122"/>
                </a:solidFill>
                <a:effectLst/>
                <a:highlight>
                  <a:srgbClr val="FFFF00"/>
                </a:highlight>
              </a:rPr>
              <a:t> </a:t>
            </a:r>
            <a:endParaRPr lang="fr-CH" sz="1800" b="1" i="0" dirty="0">
              <a:solidFill>
                <a:srgbClr val="202122"/>
              </a:solidFill>
              <a:effectLst/>
              <a:highlight>
                <a:srgbClr val="FFFF00"/>
              </a:highlight>
            </a:endParaRPr>
          </a:p>
          <a:p>
            <a:r>
              <a:rPr lang="fr-CH" sz="1800" b="1" i="0" dirty="0">
                <a:solidFill>
                  <a:srgbClr val="202122"/>
                </a:solidFill>
                <a:effectLst/>
                <a:highlight>
                  <a:srgbClr val="FFFF00"/>
                </a:highlight>
              </a:rPr>
              <a:t>(</a:t>
            </a:r>
            <a:r>
              <a:rPr lang="fr-CH" sz="1800" b="1" i="0" dirty="0">
                <a:solidFill>
                  <a:srgbClr val="FF0000"/>
                </a:solidFill>
                <a:effectLst/>
                <a:highlight>
                  <a:srgbClr val="FFFF00"/>
                </a:highlight>
              </a:rPr>
              <a:t>9 000 francs</a:t>
            </a:r>
            <a:r>
              <a:rPr lang="fr-CH" sz="1800" b="1" i="0" dirty="0">
                <a:solidFill>
                  <a:srgbClr val="202122"/>
                </a:solidFill>
                <a:effectLst/>
                <a:highlight>
                  <a:srgbClr val="FFFF00"/>
                </a:highlight>
              </a:rPr>
              <a:t>/</a:t>
            </a:r>
            <a:r>
              <a:rPr lang="fr-CH" sz="1800" b="1" i="0" dirty="0">
                <a:solidFill>
                  <a:srgbClr val="0070C0"/>
                </a:solidFill>
                <a:effectLst/>
                <a:highlight>
                  <a:srgbClr val="FFFF00"/>
                </a:highlight>
              </a:rPr>
              <a:t>1390</a:t>
            </a:r>
            <a:r>
              <a:rPr lang="fr-CH" sz="1800" b="1" i="0" dirty="0">
                <a:solidFill>
                  <a:srgbClr val="202122"/>
                </a:solidFill>
                <a:effectLst/>
                <a:highlight>
                  <a:srgbClr val="FFFF00"/>
                </a:highlight>
              </a:rPr>
              <a:t> </a:t>
            </a:r>
            <a:r>
              <a:rPr lang="fr-CH" sz="1800" b="1" i="0" dirty="0">
                <a:solidFill>
                  <a:srgbClr val="0070C0"/>
                </a:solidFill>
                <a:effectLst/>
                <a:highlight>
                  <a:srgbClr val="FFFF00"/>
                </a:highlight>
              </a:rPr>
              <a:t>euros </a:t>
            </a:r>
            <a:r>
              <a:rPr lang="fr-CH" sz="1800" b="1" i="0" dirty="0">
                <a:effectLst/>
                <a:highlight>
                  <a:srgbClr val="FFFF00"/>
                </a:highlight>
              </a:rPr>
              <a:t>par mois</a:t>
            </a:r>
            <a:br>
              <a:rPr lang="fr-CH" sz="1800" b="1" i="0" dirty="0">
                <a:solidFill>
                  <a:srgbClr val="202122"/>
                </a:solidFill>
                <a:effectLst/>
                <a:highlight>
                  <a:srgbClr val="FFFF00"/>
                </a:highlight>
              </a:rPr>
            </a:br>
            <a:r>
              <a:rPr lang="fr-CH" sz="1800" b="1" i="0" dirty="0">
                <a:solidFill>
                  <a:srgbClr val="202122"/>
                </a:solidFill>
                <a:effectLst/>
                <a:highlight>
                  <a:srgbClr val="FFFF00"/>
                </a:highlight>
              </a:rPr>
              <a:t>puis dè</a:t>
            </a:r>
            <a:r>
              <a:rPr lang="fr-CH" sz="1800" b="1" dirty="0">
                <a:solidFill>
                  <a:srgbClr val="202122"/>
                </a:solidFill>
                <a:highlight>
                  <a:srgbClr val="FFFF00"/>
                </a:highlight>
              </a:rPr>
              <a:t>s 1973 : </a:t>
            </a:r>
            <a:r>
              <a:rPr lang="fr-CH" sz="1800" b="1" i="0" dirty="0">
                <a:solidFill>
                  <a:srgbClr val="FF0000"/>
                </a:solidFill>
                <a:effectLst/>
                <a:highlight>
                  <a:srgbClr val="FFFF00"/>
                </a:highlight>
              </a:rPr>
              <a:t>12 000 </a:t>
            </a:r>
            <a:r>
              <a:rPr lang="fr-CH" sz="1800" b="1" dirty="0">
                <a:solidFill>
                  <a:srgbClr val="FF0000"/>
                </a:solidFill>
                <a:highlight>
                  <a:srgbClr val="FFFF00"/>
                </a:highlight>
              </a:rPr>
              <a:t>francs</a:t>
            </a:r>
            <a:r>
              <a:rPr lang="fr-CH" sz="1800" b="1" i="0" dirty="0">
                <a:solidFill>
                  <a:srgbClr val="202122"/>
                </a:solidFill>
                <a:effectLst/>
                <a:highlight>
                  <a:srgbClr val="FFFF00"/>
                </a:highlight>
              </a:rPr>
              <a:t>/</a:t>
            </a:r>
            <a:r>
              <a:rPr lang="fr-CH" sz="1800" b="1" i="0" dirty="0">
                <a:solidFill>
                  <a:srgbClr val="0070C0"/>
                </a:solidFill>
                <a:effectLst/>
                <a:highlight>
                  <a:srgbClr val="FFFF00"/>
                </a:highlight>
              </a:rPr>
              <a:t>1850</a:t>
            </a:r>
            <a:r>
              <a:rPr lang="fr-CH" sz="1800" b="1" i="0" dirty="0">
                <a:solidFill>
                  <a:srgbClr val="202122"/>
                </a:solidFill>
                <a:effectLst/>
                <a:highlight>
                  <a:srgbClr val="FFFF00"/>
                </a:highlight>
              </a:rPr>
              <a:t> </a:t>
            </a:r>
            <a:r>
              <a:rPr lang="fr-CH" sz="1800" b="1" i="0" dirty="0">
                <a:solidFill>
                  <a:srgbClr val="0070C0"/>
                </a:solidFill>
                <a:effectLst/>
                <a:highlight>
                  <a:srgbClr val="FFFF00"/>
                </a:highlight>
              </a:rPr>
              <a:t>euros</a:t>
            </a:r>
            <a:r>
              <a:rPr lang="fr-CH" sz="1800" b="1" i="0" dirty="0">
                <a:solidFill>
                  <a:srgbClr val="202122"/>
                </a:solidFill>
                <a:effectLst/>
                <a:highlight>
                  <a:srgbClr val="FFFF00"/>
                </a:highlight>
              </a:rPr>
              <a:t> par mois)</a:t>
            </a:r>
            <a:endParaRPr lang="fr-FR" sz="1800" dirty="0"/>
          </a:p>
        </p:txBody>
      </p:sp>
      <p:pic>
        <p:nvPicPr>
          <p:cNvPr id="11" name="Picture 4" descr="Carte drapeaux de France, Carte drapeaux de France">
            <a:extLst>
              <a:ext uri="{FF2B5EF4-FFF2-40B4-BE49-F238E27FC236}">
                <a16:creationId xmlns:a16="http://schemas.microsoft.com/office/drawing/2014/main" id="{0FC34871-9384-BAB0-4566-A291277444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52414" y="414321"/>
            <a:ext cx="1109042" cy="11090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79675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249BE-E148-2033-ED8A-AD7A8C84E5C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4F67127-12EE-EB33-0FD7-40164684145E}"/>
              </a:ext>
            </a:extLst>
          </p:cNvPr>
          <p:cNvSpPr>
            <a:spLocks noGrp="1"/>
          </p:cNvSpPr>
          <p:nvPr>
            <p:ph type="title"/>
          </p:nvPr>
        </p:nvSpPr>
        <p:spPr>
          <a:xfrm>
            <a:off x="838200" y="365125"/>
            <a:ext cx="10938164" cy="1325563"/>
          </a:xfrm>
        </p:spPr>
        <p:txBody>
          <a:bodyPr>
            <a:normAutofit fontScale="90000"/>
          </a:bodyPr>
          <a:lstStyle/>
          <a:p>
            <a:r>
              <a:rPr lang="fr-FR" sz="6000" dirty="0">
                <a:latin typeface="Gill Sans Ultra Bold" panose="020B0A02020104020203" pitchFamily="34" charset="77"/>
              </a:rPr>
              <a:t>Valéry Giscard d’Estaing</a:t>
            </a:r>
            <a:endParaRPr lang="fr-FR" sz="6000" dirty="0">
              <a:solidFill>
                <a:srgbClr val="FF0000"/>
              </a:solidFill>
              <a:latin typeface="Gill Sans Ultra Bold" panose="020B0A02020104020203" pitchFamily="34" charset="77"/>
            </a:endParaRPr>
          </a:p>
        </p:txBody>
      </p:sp>
      <p:pic>
        <p:nvPicPr>
          <p:cNvPr id="3" name="Image 2">
            <a:extLst>
              <a:ext uri="{FF2B5EF4-FFF2-40B4-BE49-F238E27FC236}">
                <a16:creationId xmlns:a16="http://schemas.microsoft.com/office/drawing/2014/main" id="{A57FDF95-0D84-C2EA-5B6B-A7441FEC23E4}"/>
              </a:ext>
            </a:extLst>
          </p:cNvPr>
          <p:cNvPicPr>
            <a:picLocks noChangeAspect="1"/>
          </p:cNvPicPr>
          <p:nvPr/>
        </p:nvPicPr>
        <p:blipFill>
          <a:blip r:embed="rId2"/>
          <a:stretch>
            <a:fillRect/>
          </a:stretch>
        </p:blipFill>
        <p:spPr>
          <a:xfrm>
            <a:off x="900546" y="2932863"/>
            <a:ext cx="5195454" cy="3463636"/>
          </a:xfrm>
          <a:prstGeom prst="rect">
            <a:avLst/>
          </a:prstGeom>
        </p:spPr>
      </p:pic>
      <p:pic>
        <p:nvPicPr>
          <p:cNvPr id="4" name="Image 3">
            <a:extLst>
              <a:ext uri="{FF2B5EF4-FFF2-40B4-BE49-F238E27FC236}">
                <a16:creationId xmlns:a16="http://schemas.microsoft.com/office/drawing/2014/main" id="{CDF8E6ED-12CB-7EFE-3077-38C1A537CE30}"/>
              </a:ext>
            </a:extLst>
          </p:cNvPr>
          <p:cNvPicPr>
            <a:picLocks noChangeAspect="1"/>
          </p:cNvPicPr>
          <p:nvPr/>
        </p:nvPicPr>
        <p:blipFill>
          <a:blip r:embed="rId3"/>
          <a:stretch>
            <a:fillRect/>
          </a:stretch>
        </p:blipFill>
        <p:spPr>
          <a:xfrm>
            <a:off x="6376162" y="2579571"/>
            <a:ext cx="5375955" cy="3816928"/>
          </a:xfrm>
          <a:prstGeom prst="rect">
            <a:avLst/>
          </a:prstGeom>
        </p:spPr>
      </p:pic>
      <p:sp>
        <p:nvSpPr>
          <p:cNvPr id="5" name="ZoneTexte 4">
            <a:extLst>
              <a:ext uri="{FF2B5EF4-FFF2-40B4-BE49-F238E27FC236}">
                <a16:creationId xmlns:a16="http://schemas.microsoft.com/office/drawing/2014/main" id="{FA70BD1C-B8F3-1657-E6D2-1CB6511C992F}"/>
              </a:ext>
            </a:extLst>
          </p:cNvPr>
          <p:cNvSpPr txBox="1"/>
          <p:nvPr/>
        </p:nvSpPr>
        <p:spPr>
          <a:xfrm>
            <a:off x="838200" y="1434740"/>
            <a:ext cx="4040907" cy="584775"/>
          </a:xfrm>
          <a:prstGeom prst="rect">
            <a:avLst/>
          </a:prstGeom>
          <a:noFill/>
        </p:spPr>
        <p:txBody>
          <a:bodyPr wrap="square">
            <a:spAutoFit/>
          </a:bodyPr>
          <a:lstStyle/>
          <a:p>
            <a:r>
              <a:rPr lang="fr-FR" sz="3200" dirty="0">
                <a:latin typeface="Gill Sans Ultra Bold" panose="020B0A02020104020203" pitchFamily="34" charset="77"/>
              </a:rPr>
              <a:t>1974- 1981 </a:t>
            </a:r>
            <a:endParaRPr lang="fr-FR" sz="3200" dirty="0"/>
          </a:p>
        </p:txBody>
      </p:sp>
      <p:sp>
        <p:nvSpPr>
          <p:cNvPr id="6" name="ZoneTexte 5">
            <a:extLst>
              <a:ext uri="{FF2B5EF4-FFF2-40B4-BE49-F238E27FC236}">
                <a16:creationId xmlns:a16="http://schemas.microsoft.com/office/drawing/2014/main" id="{717857BB-EFC0-FC51-6798-1855D498916B}"/>
              </a:ext>
            </a:extLst>
          </p:cNvPr>
          <p:cNvSpPr txBox="1"/>
          <p:nvPr/>
        </p:nvSpPr>
        <p:spPr>
          <a:xfrm>
            <a:off x="9064140" y="6396499"/>
            <a:ext cx="3027218" cy="400110"/>
          </a:xfrm>
          <a:prstGeom prst="rect">
            <a:avLst/>
          </a:prstGeom>
          <a:noFill/>
        </p:spPr>
        <p:txBody>
          <a:bodyPr wrap="square">
            <a:spAutoFit/>
          </a:bodyPr>
          <a:lstStyle/>
          <a:p>
            <a:r>
              <a:rPr lang="fr-FR" sz="2000" dirty="0">
                <a:latin typeface="Gill Sans Ultra Bold" panose="020B0A02020104020203" pitchFamily="34" charset="77"/>
              </a:rPr>
              <a:t>et Anne-</a:t>
            </a:r>
            <a:r>
              <a:rPr lang="fr-FR" sz="2000" dirty="0" err="1">
                <a:latin typeface="Gill Sans Ultra Bold" panose="020B0A02020104020203" pitchFamily="34" charset="77"/>
              </a:rPr>
              <a:t>Aymone</a:t>
            </a:r>
            <a:endParaRPr lang="fr-FR" sz="2000" dirty="0"/>
          </a:p>
        </p:txBody>
      </p:sp>
      <p:sp>
        <p:nvSpPr>
          <p:cNvPr id="7" name="ZoneTexte 6">
            <a:extLst>
              <a:ext uri="{FF2B5EF4-FFF2-40B4-BE49-F238E27FC236}">
                <a16:creationId xmlns:a16="http://schemas.microsoft.com/office/drawing/2014/main" id="{5F25D421-FDC2-74D6-945E-FBC6DE458610}"/>
              </a:ext>
            </a:extLst>
          </p:cNvPr>
          <p:cNvSpPr txBox="1"/>
          <p:nvPr/>
        </p:nvSpPr>
        <p:spPr>
          <a:xfrm>
            <a:off x="4361117" y="1542461"/>
            <a:ext cx="6888774" cy="954107"/>
          </a:xfrm>
          <a:prstGeom prst="rect">
            <a:avLst/>
          </a:prstGeom>
          <a:solidFill>
            <a:schemeClr val="bg1"/>
          </a:solidFill>
        </p:spPr>
        <p:txBody>
          <a:bodyPr wrap="square">
            <a:spAutoFit/>
          </a:bodyPr>
          <a:lstStyle/>
          <a:p>
            <a:r>
              <a:rPr lang="fr-CH" sz="3200" b="1" dirty="0">
                <a:solidFill>
                  <a:srgbClr val="FF0000"/>
                </a:solidFill>
                <a:highlight>
                  <a:srgbClr val="FFFF00"/>
                </a:highlight>
              </a:rPr>
              <a:t>264</a:t>
            </a:r>
            <a:r>
              <a:rPr lang="fr-CH" sz="3200" b="1" i="0" dirty="0">
                <a:solidFill>
                  <a:srgbClr val="FF0000"/>
                </a:solidFill>
                <a:effectLst/>
                <a:highlight>
                  <a:srgbClr val="FFFF00"/>
                </a:highlight>
              </a:rPr>
              <a:t> 000 francs</a:t>
            </a:r>
            <a:r>
              <a:rPr lang="fr-CH" sz="3200" b="1" i="0" dirty="0">
                <a:solidFill>
                  <a:srgbClr val="202122"/>
                </a:solidFill>
                <a:effectLst/>
                <a:highlight>
                  <a:srgbClr val="FFFF00"/>
                </a:highlight>
              </a:rPr>
              <a:t> / an </a:t>
            </a:r>
            <a:r>
              <a:rPr lang="fr-CH" sz="2400" b="1" i="0" dirty="0">
                <a:solidFill>
                  <a:srgbClr val="202122"/>
                </a:solidFill>
                <a:effectLst/>
                <a:highlight>
                  <a:srgbClr val="FFFF00"/>
                </a:highlight>
              </a:rPr>
              <a:t>(= 40 </a:t>
            </a:r>
            <a:r>
              <a:rPr lang="fr-CH" sz="2400" b="1" dirty="0">
                <a:solidFill>
                  <a:srgbClr val="202122"/>
                </a:solidFill>
                <a:highlight>
                  <a:srgbClr val="FFFF00"/>
                </a:highlight>
              </a:rPr>
              <a:t>615</a:t>
            </a:r>
            <a:r>
              <a:rPr lang="fr-CH" sz="2400" b="1" i="0" dirty="0">
                <a:solidFill>
                  <a:srgbClr val="202122"/>
                </a:solidFill>
                <a:effectLst/>
                <a:highlight>
                  <a:srgbClr val="FFFF00"/>
                </a:highlight>
              </a:rPr>
              <a:t> euros)</a:t>
            </a:r>
            <a:br>
              <a:rPr lang="fr-CH" sz="2400" b="1" i="0" dirty="0">
                <a:solidFill>
                  <a:srgbClr val="202122"/>
                </a:solidFill>
                <a:effectLst/>
                <a:highlight>
                  <a:srgbClr val="FFFF00"/>
                </a:highlight>
              </a:rPr>
            </a:br>
            <a:r>
              <a:rPr lang="fr-CH" sz="2400" b="1" i="0" dirty="0">
                <a:solidFill>
                  <a:srgbClr val="202122"/>
                </a:solidFill>
                <a:effectLst/>
                <a:highlight>
                  <a:srgbClr val="FFFF00"/>
                </a:highlight>
              </a:rPr>
              <a:t>(</a:t>
            </a:r>
            <a:r>
              <a:rPr lang="fr-CH" sz="2400" b="1" i="0" dirty="0">
                <a:solidFill>
                  <a:srgbClr val="FF0000"/>
                </a:solidFill>
                <a:effectLst/>
                <a:highlight>
                  <a:srgbClr val="FFFF00"/>
                </a:highlight>
              </a:rPr>
              <a:t>22 000 </a:t>
            </a:r>
            <a:r>
              <a:rPr lang="fr-CH" sz="2400" b="1" dirty="0">
                <a:solidFill>
                  <a:srgbClr val="FF0000"/>
                </a:solidFill>
                <a:highlight>
                  <a:srgbClr val="FFFF00"/>
                </a:highlight>
              </a:rPr>
              <a:t>francs</a:t>
            </a:r>
            <a:r>
              <a:rPr lang="fr-CH" sz="2400" b="1" i="0" dirty="0">
                <a:solidFill>
                  <a:srgbClr val="202122"/>
                </a:solidFill>
                <a:effectLst/>
                <a:highlight>
                  <a:srgbClr val="FFFF00"/>
                </a:highlight>
              </a:rPr>
              <a:t> ou </a:t>
            </a:r>
            <a:r>
              <a:rPr lang="fr-CH" sz="2400" b="1" i="0" dirty="0">
                <a:solidFill>
                  <a:srgbClr val="0070C0"/>
                </a:solidFill>
                <a:effectLst/>
                <a:highlight>
                  <a:srgbClr val="FFFF00"/>
                </a:highlight>
              </a:rPr>
              <a:t>3400 euros</a:t>
            </a:r>
            <a:r>
              <a:rPr lang="fr-CH" sz="2400" b="1" i="0" dirty="0">
                <a:solidFill>
                  <a:srgbClr val="202122"/>
                </a:solidFill>
                <a:effectLst/>
                <a:highlight>
                  <a:srgbClr val="FFFF00"/>
                </a:highlight>
              </a:rPr>
              <a:t> / mois)</a:t>
            </a:r>
            <a:endParaRPr lang="fr-FR" sz="2400" dirty="0"/>
          </a:p>
        </p:txBody>
      </p:sp>
      <p:pic>
        <p:nvPicPr>
          <p:cNvPr id="8" name="Picture 4" descr="Carte drapeaux de France, Carte drapeaux de France">
            <a:extLst>
              <a:ext uri="{FF2B5EF4-FFF2-40B4-BE49-F238E27FC236}">
                <a16:creationId xmlns:a16="http://schemas.microsoft.com/office/drawing/2014/main" id="{26A8A07D-BC4E-BF57-C86B-B75B6D126F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76038" y="1336222"/>
            <a:ext cx="1109042" cy="11090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39690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24E9E5-03D0-5C45-54FE-88103E89E65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E4A8FA4-8B25-77C7-AE9A-8C83F2382DF8}"/>
              </a:ext>
            </a:extLst>
          </p:cNvPr>
          <p:cNvSpPr>
            <a:spLocks noGrp="1"/>
          </p:cNvSpPr>
          <p:nvPr>
            <p:ph type="title"/>
          </p:nvPr>
        </p:nvSpPr>
        <p:spPr/>
        <p:txBody>
          <a:bodyPr>
            <a:normAutofit/>
          </a:bodyPr>
          <a:lstStyle/>
          <a:p>
            <a:r>
              <a:rPr lang="fr-FR" sz="6000" dirty="0">
                <a:latin typeface="Gill Sans Ultra Bold" panose="020B0A02020104020203" pitchFamily="34" charset="77"/>
              </a:rPr>
              <a:t>François </a:t>
            </a:r>
            <a:r>
              <a:rPr lang="fr-FR" sz="6000" dirty="0" err="1">
                <a:latin typeface="Gill Sans Ultra Bold" panose="020B0A02020104020203" pitchFamily="34" charset="77"/>
              </a:rPr>
              <a:t>Mitterand</a:t>
            </a:r>
            <a:endParaRPr lang="fr-FR" sz="6000" dirty="0">
              <a:solidFill>
                <a:srgbClr val="FF0000"/>
              </a:solidFill>
              <a:latin typeface="Gill Sans Ultra Bold" panose="020B0A02020104020203" pitchFamily="34" charset="77"/>
            </a:endParaRPr>
          </a:p>
        </p:txBody>
      </p:sp>
      <p:pic>
        <p:nvPicPr>
          <p:cNvPr id="6" name="Image 5">
            <a:extLst>
              <a:ext uri="{FF2B5EF4-FFF2-40B4-BE49-F238E27FC236}">
                <a16:creationId xmlns:a16="http://schemas.microsoft.com/office/drawing/2014/main" id="{90E43281-C1A2-02ED-04B9-537B4051DBD3}"/>
              </a:ext>
            </a:extLst>
          </p:cNvPr>
          <p:cNvPicPr>
            <a:picLocks noChangeAspect="1"/>
          </p:cNvPicPr>
          <p:nvPr/>
        </p:nvPicPr>
        <p:blipFill>
          <a:blip r:embed="rId2"/>
          <a:stretch>
            <a:fillRect/>
          </a:stretch>
        </p:blipFill>
        <p:spPr>
          <a:xfrm>
            <a:off x="1014376" y="1846407"/>
            <a:ext cx="3346741" cy="4572000"/>
          </a:xfrm>
          <a:prstGeom prst="rect">
            <a:avLst/>
          </a:prstGeom>
        </p:spPr>
      </p:pic>
      <p:pic>
        <p:nvPicPr>
          <p:cNvPr id="7" name="Image 6">
            <a:extLst>
              <a:ext uri="{FF2B5EF4-FFF2-40B4-BE49-F238E27FC236}">
                <a16:creationId xmlns:a16="http://schemas.microsoft.com/office/drawing/2014/main" id="{047C5ADA-BDD6-58F8-DF0A-C97934A2D9F2}"/>
              </a:ext>
            </a:extLst>
          </p:cNvPr>
          <p:cNvPicPr>
            <a:picLocks noChangeAspect="1"/>
          </p:cNvPicPr>
          <p:nvPr/>
        </p:nvPicPr>
        <p:blipFill>
          <a:blip r:embed="rId3"/>
          <a:stretch>
            <a:fillRect/>
          </a:stretch>
        </p:blipFill>
        <p:spPr>
          <a:xfrm>
            <a:off x="4829067" y="2587195"/>
            <a:ext cx="5685776" cy="3790517"/>
          </a:xfrm>
          <a:prstGeom prst="rect">
            <a:avLst/>
          </a:prstGeom>
        </p:spPr>
      </p:pic>
      <p:sp>
        <p:nvSpPr>
          <p:cNvPr id="9" name="ZoneTexte 8">
            <a:extLst>
              <a:ext uri="{FF2B5EF4-FFF2-40B4-BE49-F238E27FC236}">
                <a16:creationId xmlns:a16="http://schemas.microsoft.com/office/drawing/2014/main" id="{44725E53-2513-BB4F-79C6-A016B225F2E3}"/>
              </a:ext>
            </a:extLst>
          </p:cNvPr>
          <p:cNvSpPr txBox="1"/>
          <p:nvPr/>
        </p:nvSpPr>
        <p:spPr>
          <a:xfrm>
            <a:off x="7671955" y="1261632"/>
            <a:ext cx="4040907" cy="584775"/>
          </a:xfrm>
          <a:prstGeom prst="rect">
            <a:avLst/>
          </a:prstGeom>
          <a:noFill/>
        </p:spPr>
        <p:txBody>
          <a:bodyPr wrap="square">
            <a:spAutoFit/>
          </a:bodyPr>
          <a:lstStyle/>
          <a:p>
            <a:r>
              <a:rPr lang="fr-FR" sz="3200" dirty="0">
                <a:latin typeface="Gill Sans Ultra Bold" panose="020B0A02020104020203" pitchFamily="34" charset="77"/>
              </a:rPr>
              <a:t>1981- 1995 </a:t>
            </a:r>
            <a:endParaRPr lang="fr-FR" sz="3200" dirty="0"/>
          </a:p>
        </p:txBody>
      </p:sp>
      <p:sp>
        <p:nvSpPr>
          <p:cNvPr id="10" name="ZoneTexte 9">
            <a:extLst>
              <a:ext uri="{FF2B5EF4-FFF2-40B4-BE49-F238E27FC236}">
                <a16:creationId xmlns:a16="http://schemas.microsoft.com/office/drawing/2014/main" id="{BBFDB154-792F-AF63-6242-20F3D85B85A9}"/>
              </a:ext>
            </a:extLst>
          </p:cNvPr>
          <p:cNvSpPr txBox="1"/>
          <p:nvPr/>
        </p:nvSpPr>
        <p:spPr>
          <a:xfrm>
            <a:off x="8518524" y="6418407"/>
            <a:ext cx="2347768" cy="400110"/>
          </a:xfrm>
          <a:prstGeom prst="rect">
            <a:avLst/>
          </a:prstGeom>
          <a:noFill/>
        </p:spPr>
        <p:txBody>
          <a:bodyPr wrap="square">
            <a:spAutoFit/>
          </a:bodyPr>
          <a:lstStyle/>
          <a:p>
            <a:r>
              <a:rPr lang="fr-FR" sz="2000" dirty="0">
                <a:latin typeface="Gill Sans Ultra Bold" panose="020B0A02020104020203" pitchFamily="34" charset="77"/>
              </a:rPr>
              <a:t>et Danièle</a:t>
            </a:r>
            <a:endParaRPr lang="fr-FR" sz="2000" dirty="0"/>
          </a:p>
        </p:txBody>
      </p:sp>
      <p:sp>
        <p:nvSpPr>
          <p:cNvPr id="11" name="ZoneTexte 10">
            <a:extLst>
              <a:ext uri="{FF2B5EF4-FFF2-40B4-BE49-F238E27FC236}">
                <a16:creationId xmlns:a16="http://schemas.microsoft.com/office/drawing/2014/main" id="{873DBC10-5BD6-376E-69F7-4771DC2A4826}"/>
              </a:ext>
            </a:extLst>
          </p:cNvPr>
          <p:cNvSpPr txBox="1"/>
          <p:nvPr/>
        </p:nvSpPr>
        <p:spPr>
          <a:xfrm>
            <a:off x="4790355" y="1846701"/>
            <a:ext cx="6075937" cy="954107"/>
          </a:xfrm>
          <a:prstGeom prst="rect">
            <a:avLst/>
          </a:prstGeom>
          <a:solidFill>
            <a:schemeClr val="bg1"/>
          </a:solidFill>
        </p:spPr>
        <p:txBody>
          <a:bodyPr wrap="square">
            <a:spAutoFit/>
          </a:bodyPr>
          <a:lstStyle/>
          <a:p>
            <a:r>
              <a:rPr lang="fr-CH" sz="3200" b="1" dirty="0">
                <a:solidFill>
                  <a:srgbClr val="FF0000"/>
                </a:solidFill>
                <a:highlight>
                  <a:srgbClr val="FFFF00"/>
                </a:highlight>
              </a:rPr>
              <a:t>430</a:t>
            </a:r>
            <a:r>
              <a:rPr lang="fr-CH" sz="3200" b="1" i="0" dirty="0">
                <a:solidFill>
                  <a:srgbClr val="FF0000"/>
                </a:solidFill>
                <a:effectLst/>
                <a:highlight>
                  <a:srgbClr val="FFFF00"/>
                </a:highlight>
              </a:rPr>
              <a:t> 000 francs</a:t>
            </a:r>
            <a:r>
              <a:rPr lang="fr-CH" sz="3200" b="1" i="0" dirty="0">
                <a:solidFill>
                  <a:srgbClr val="202122"/>
                </a:solidFill>
                <a:effectLst/>
                <a:highlight>
                  <a:srgbClr val="FFFF00"/>
                </a:highlight>
              </a:rPr>
              <a:t> / an </a:t>
            </a:r>
            <a:r>
              <a:rPr lang="fr-CH" sz="2400" b="1" i="0" dirty="0">
                <a:solidFill>
                  <a:srgbClr val="202122"/>
                </a:solidFill>
                <a:effectLst/>
                <a:highlight>
                  <a:srgbClr val="FFFF00"/>
                </a:highlight>
              </a:rPr>
              <a:t>(= 66 </a:t>
            </a:r>
            <a:r>
              <a:rPr lang="fr-CH" sz="2400" b="1" dirty="0">
                <a:solidFill>
                  <a:srgbClr val="202122"/>
                </a:solidFill>
                <a:highlight>
                  <a:srgbClr val="FFFF00"/>
                </a:highlight>
              </a:rPr>
              <a:t>0</a:t>
            </a:r>
            <a:r>
              <a:rPr lang="fr-CH" sz="2400" b="1" i="0" dirty="0">
                <a:solidFill>
                  <a:srgbClr val="202122"/>
                </a:solidFill>
                <a:effectLst/>
                <a:highlight>
                  <a:srgbClr val="FFFF00"/>
                </a:highlight>
              </a:rPr>
              <a:t>00 euros)</a:t>
            </a:r>
            <a:br>
              <a:rPr lang="fr-CH" sz="2400" b="1" i="0" dirty="0">
                <a:solidFill>
                  <a:srgbClr val="202122"/>
                </a:solidFill>
                <a:effectLst/>
                <a:highlight>
                  <a:srgbClr val="FFFF00"/>
                </a:highlight>
              </a:rPr>
            </a:br>
            <a:r>
              <a:rPr lang="fr-CH" sz="2400" b="1" i="0" dirty="0">
                <a:solidFill>
                  <a:srgbClr val="202122"/>
                </a:solidFill>
                <a:effectLst/>
                <a:highlight>
                  <a:srgbClr val="FFFF00"/>
                </a:highlight>
              </a:rPr>
              <a:t>(</a:t>
            </a:r>
            <a:r>
              <a:rPr lang="fr-CH" sz="2400" b="1" i="0" dirty="0">
                <a:solidFill>
                  <a:srgbClr val="FF0000"/>
                </a:solidFill>
                <a:effectLst/>
                <a:highlight>
                  <a:srgbClr val="FFFF00"/>
                </a:highlight>
              </a:rPr>
              <a:t>35 833 </a:t>
            </a:r>
            <a:r>
              <a:rPr lang="fr-CH" sz="2400" b="1" dirty="0">
                <a:solidFill>
                  <a:srgbClr val="FF0000"/>
                </a:solidFill>
                <a:highlight>
                  <a:srgbClr val="FFFF00"/>
                </a:highlight>
              </a:rPr>
              <a:t>francs</a:t>
            </a:r>
            <a:r>
              <a:rPr lang="fr-CH" sz="2400" b="1" i="0" dirty="0">
                <a:solidFill>
                  <a:srgbClr val="202122"/>
                </a:solidFill>
                <a:effectLst/>
                <a:highlight>
                  <a:srgbClr val="FFFF00"/>
                </a:highlight>
              </a:rPr>
              <a:t> ou </a:t>
            </a:r>
            <a:r>
              <a:rPr lang="fr-CH" sz="2400" b="1" i="0" dirty="0">
                <a:solidFill>
                  <a:srgbClr val="0070C0"/>
                </a:solidFill>
                <a:effectLst/>
                <a:highlight>
                  <a:srgbClr val="FFFF00"/>
                </a:highlight>
              </a:rPr>
              <a:t>5500 euros</a:t>
            </a:r>
            <a:r>
              <a:rPr lang="fr-CH" sz="2400" b="1" i="0" dirty="0">
                <a:solidFill>
                  <a:srgbClr val="202122"/>
                </a:solidFill>
                <a:effectLst/>
                <a:highlight>
                  <a:srgbClr val="FFFF00"/>
                </a:highlight>
              </a:rPr>
              <a:t> / mois)</a:t>
            </a:r>
            <a:endParaRPr lang="fr-FR" sz="2400" dirty="0"/>
          </a:p>
        </p:txBody>
      </p:sp>
      <p:pic>
        <p:nvPicPr>
          <p:cNvPr id="12" name="Picture 4" descr="Carte drapeaux de France, Carte drapeaux de France">
            <a:extLst>
              <a:ext uri="{FF2B5EF4-FFF2-40B4-BE49-F238E27FC236}">
                <a16:creationId xmlns:a16="http://schemas.microsoft.com/office/drawing/2014/main" id="{C6F13D86-7D3F-3D92-B52B-7C2112F631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99279" y="444977"/>
            <a:ext cx="1109042" cy="11090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94469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E55F41-E9D9-FA24-57DC-DBE240BECA5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CBF56F4-0254-BA94-70DC-03295A7071FA}"/>
              </a:ext>
            </a:extLst>
          </p:cNvPr>
          <p:cNvSpPr>
            <a:spLocks noGrp="1"/>
          </p:cNvSpPr>
          <p:nvPr>
            <p:ph type="title"/>
          </p:nvPr>
        </p:nvSpPr>
        <p:spPr/>
        <p:txBody>
          <a:bodyPr>
            <a:normAutofit/>
          </a:bodyPr>
          <a:lstStyle/>
          <a:p>
            <a:r>
              <a:rPr lang="fr-FR" sz="6000" dirty="0">
                <a:latin typeface="Gill Sans Ultra Bold" panose="020B0A02020104020203" pitchFamily="34" charset="77"/>
              </a:rPr>
              <a:t>Jacques Chirac</a:t>
            </a:r>
            <a:endParaRPr lang="fr-FR" sz="6000" dirty="0">
              <a:solidFill>
                <a:srgbClr val="FF0000"/>
              </a:solidFill>
              <a:latin typeface="Gill Sans Ultra Bold" panose="020B0A02020104020203" pitchFamily="34" charset="77"/>
            </a:endParaRPr>
          </a:p>
        </p:txBody>
      </p:sp>
      <p:pic>
        <p:nvPicPr>
          <p:cNvPr id="3" name="Image 2">
            <a:extLst>
              <a:ext uri="{FF2B5EF4-FFF2-40B4-BE49-F238E27FC236}">
                <a16:creationId xmlns:a16="http://schemas.microsoft.com/office/drawing/2014/main" id="{8F642D5A-92FE-3578-0E5A-8B17597155C3}"/>
              </a:ext>
            </a:extLst>
          </p:cNvPr>
          <p:cNvPicPr>
            <a:picLocks noChangeAspect="1"/>
          </p:cNvPicPr>
          <p:nvPr/>
        </p:nvPicPr>
        <p:blipFill>
          <a:blip r:embed="rId2"/>
          <a:stretch>
            <a:fillRect/>
          </a:stretch>
        </p:blipFill>
        <p:spPr>
          <a:xfrm>
            <a:off x="1066799" y="1971819"/>
            <a:ext cx="4426527" cy="4426527"/>
          </a:xfrm>
          <a:prstGeom prst="rect">
            <a:avLst/>
          </a:prstGeom>
        </p:spPr>
      </p:pic>
      <p:pic>
        <p:nvPicPr>
          <p:cNvPr id="4" name="Image 3">
            <a:extLst>
              <a:ext uri="{FF2B5EF4-FFF2-40B4-BE49-F238E27FC236}">
                <a16:creationId xmlns:a16="http://schemas.microsoft.com/office/drawing/2014/main" id="{7386AAB4-21EF-9BFF-3444-12D3226F641D}"/>
              </a:ext>
            </a:extLst>
          </p:cNvPr>
          <p:cNvPicPr>
            <a:picLocks noChangeAspect="1"/>
          </p:cNvPicPr>
          <p:nvPr/>
        </p:nvPicPr>
        <p:blipFill>
          <a:blip r:embed="rId3"/>
          <a:stretch>
            <a:fillRect/>
          </a:stretch>
        </p:blipFill>
        <p:spPr>
          <a:xfrm>
            <a:off x="5772729" y="2993738"/>
            <a:ext cx="5063833" cy="3401778"/>
          </a:xfrm>
          <a:prstGeom prst="rect">
            <a:avLst/>
          </a:prstGeom>
        </p:spPr>
      </p:pic>
      <p:sp>
        <p:nvSpPr>
          <p:cNvPr id="5" name="ZoneTexte 4">
            <a:extLst>
              <a:ext uri="{FF2B5EF4-FFF2-40B4-BE49-F238E27FC236}">
                <a16:creationId xmlns:a16="http://schemas.microsoft.com/office/drawing/2014/main" id="{6EF1E170-B75C-AC46-FA58-16C8DF38E2BF}"/>
              </a:ext>
            </a:extLst>
          </p:cNvPr>
          <p:cNvSpPr txBox="1"/>
          <p:nvPr/>
        </p:nvSpPr>
        <p:spPr>
          <a:xfrm>
            <a:off x="6629400" y="1387044"/>
            <a:ext cx="4040907" cy="584775"/>
          </a:xfrm>
          <a:prstGeom prst="rect">
            <a:avLst/>
          </a:prstGeom>
          <a:noFill/>
        </p:spPr>
        <p:txBody>
          <a:bodyPr wrap="square">
            <a:spAutoFit/>
          </a:bodyPr>
          <a:lstStyle/>
          <a:p>
            <a:r>
              <a:rPr lang="fr-FR" sz="3200" dirty="0">
                <a:latin typeface="Gill Sans Ultra Bold" panose="020B0A02020104020203" pitchFamily="34" charset="77"/>
              </a:rPr>
              <a:t>1995- 2007 </a:t>
            </a:r>
            <a:endParaRPr lang="fr-FR" sz="3200" dirty="0"/>
          </a:p>
        </p:txBody>
      </p:sp>
      <p:sp>
        <p:nvSpPr>
          <p:cNvPr id="7" name="ZoneTexte 6">
            <a:extLst>
              <a:ext uri="{FF2B5EF4-FFF2-40B4-BE49-F238E27FC236}">
                <a16:creationId xmlns:a16="http://schemas.microsoft.com/office/drawing/2014/main" id="{018A4EF9-0C46-3B75-708F-0235B3BEC4AD}"/>
              </a:ext>
            </a:extLst>
          </p:cNvPr>
          <p:cNvSpPr txBox="1"/>
          <p:nvPr/>
        </p:nvSpPr>
        <p:spPr>
          <a:xfrm>
            <a:off x="5806787" y="6395516"/>
            <a:ext cx="2756477" cy="400110"/>
          </a:xfrm>
          <a:prstGeom prst="rect">
            <a:avLst/>
          </a:prstGeom>
          <a:noFill/>
        </p:spPr>
        <p:txBody>
          <a:bodyPr wrap="square">
            <a:spAutoFit/>
          </a:bodyPr>
          <a:lstStyle/>
          <a:p>
            <a:r>
              <a:rPr lang="fr-FR" sz="2000" dirty="0">
                <a:latin typeface="Gill Sans Ultra Bold" panose="020B0A02020104020203" pitchFamily="34" charset="77"/>
              </a:rPr>
              <a:t>et Bernadette</a:t>
            </a:r>
            <a:endParaRPr lang="fr-FR" sz="2000" dirty="0"/>
          </a:p>
        </p:txBody>
      </p:sp>
      <p:sp>
        <p:nvSpPr>
          <p:cNvPr id="8" name="ZoneTexte 7">
            <a:extLst>
              <a:ext uri="{FF2B5EF4-FFF2-40B4-BE49-F238E27FC236}">
                <a16:creationId xmlns:a16="http://schemas.microsoft.com/office/drawing/2014/main" id="{BD52F110-1D1B-A057-B0A6-484D951E004A}"/>
              </a:ext>
            </a:extLst>
          </p:cNvPr>
          <p:cNvSpPr txBox="1"/>
          <p:nvPr/>
        </p:nvSpPr>
        <p:spPr>
          <a:xfrm>
            <a:off x="5772729" y="1965826"/>
            <a:ext cx="5581071" cy="954107"/>
          </a:xfrm>
          <a:prstGeom prst="rect">
            <a:avLst/>
          </a:prstGeom>
          <a:solidFill>
            <a:schemeClr val="bg1"/>
          </a:solidFill>
        </p:spPr>
        <p:txBody>
          <a:bodyPr wrap="square">
            <a:spAutoFit/>
          </a:bodyPr>
          <a:lstStyle/>
          <a:p>
            <a:r>
              <a:rPr lang="fr-CH" sz="3200" b="1" dirty="0">
                <a:solidFill>
                  <a:srgbClr val="0070C0"/>
                </a:solidFill>
                <a:highlight>
                  <a:srgbClr val="FFFF00"/>
                </a:highlight>
              </a:rPr>
              <a:t>242</a:t>
            </a:r>
            <a:r>
              <a:rPr lang="fr-CH" sz="3200" b="1" i="0" dirty="0">
                <a:solidFill>
                  <a:srgbClr val="0070C0"/>
                </a:solidFill>
                <a:effectLst/>
                <a:highlight>
                  <a:srgbClr val="FFFF00"/>
                </a:highlight>
              </a:rPr>
              <a:t> 000 euros</a:t>
            </a:r>
            <a:r>
              <a:rPr lang="fr-CH" sz="3200" b="1" i="0" dirty="0">
                <a:solidFill>
                  <a:srgbClr val="202122"/>
                </a:solidFill>
                <a:effectLst/>
                <a:highlight>
                  <a:srgbClr val="FFFF00"/>
                </a:highlight>
              </a:rPr>
              <a:t> / an dès 2002</a:t>
            </a:r>
            <a:br>
              <a:rPr lang="fr-CH" sz="3200" b="1" i="0" dirty="0">
                <a:solidFill>
                  <a:srgbClr val="202122"/>
                </a:solidFill>
                <a:effectLst/>
                <a:highlight>
                  <a:srgbClr val="FFFF00"/>
                </a:highlight>
              </a:rPr>
            </a:br>
            <a:r>
              <a:rPr lang="fr-CH" sz="2400" b="1" i="0" dirty="0">
                <a:solidFill>
                  <a:srgbClr val="202122"/>
                </a:solidFill>
                <a:effectLst/>
                <a:highlight>
                  <a:srgbClr val="FFFF00"/>
                </a:highlight>
              </a:rPr>
              <a:t>(</a:t>
            </a:r>
            <a:r>
              <a:rPr lang="fr-CH" sz="2400" b="1" i="0" dirty="0">
                <a:solidFill>
                  <a:srgbClr val="0070C0"/>
                </a:solidFill>
                <a:effectLst/>
                <a:highlight>
                  <a:srgbClr val="FFFF00"/>
                </a:highlight>
              </a:rPr>
              <a:t>20 144 euros</a:t>
            </a:r>
            <a:r>
              <a:rPr lang="fr-CH" sz="2400" b="1" i="0" dirty="0">
                <a:solidFill>
                  <a:srgbClr val="202122"/>
                </a:solidFill>
                <a:effectLst/>
                <a:highlight>
                  <a:srgbClr val="FFFF00"/>
                </a:highlight>
              </a:rPr>
              <a:t> / mois)</a:t>
            </a:r>
            <a:endParaRPr lang="fr-FR" sz="2400" dirty="0">
              <a:highlight>
                <a:srgbClr val="FFFF00"/>
              </a:highlight>
            </a:endParaRPr>
          </a:p>
        </p:txBody>
      </p:sp>
      <p:pic>
        <p:nvPicPr>
          <p:cNvPr id="9" name="Picture 4" descr="Carte drapeaux de France, Carte drapeaux de France">
            <a:extLst>
              <a:ext uri="{FF2B5EF4-FFF2-40B4-BE49-F238E27FC236}">
                <a16:creationId xmlns:a16="http://schemas.microsoft.com/office/drawing/2014/main" id="{C3590629-23E7-F05D-BC73-CB47382A97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31984" y="501182"/>
            <a:ext cx="1109042" cy="11090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98010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81979-7DF8-0989-8097-AFB251B665D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E112572-7843-E577-2BEA-80669F3A09B3}"/>
              </a:ext>
            </a:extLst>
          </p:cNvPr>
          <p:cNvSpPr>
            <a:spLocks noGrp="1"/>
          </p:cNvSpPr>
          <p:nvPr>
            <p:ph type="title"/>
          </p:nvPr>
        </p:nvSpPr>
        <p:spPr/>
        <p:txBody>
          <a:bodyPr>
            <a:normAutofit/>
          </a:bodyPr>
          <a:lstStyle/>
          <a:p>
            <a:r>
              <a:rPr lang="fr-FR" sz="6000" dirty="0">
                <a:latin typeface="Gill Sans Ultra Bold" panose="020B0A02020104020203" pitchFamily="34" charset="77"/>
              </a:rPr>
              <a:t>Nicolas Sarkozy</a:t>
            </a:r>
            <a:endParaRPr lang="fr-FR" sz="6000" dirty="0">
              <a:solidFill>
                <a:srgbClr val="FF0000"/>
              </a:solidFill>
              <a:latin typeface="Gill Sans Ultra Bold" panose="020B0A02020104020203" pitchFamily="34" charset="77"/>
            </a:endParaRPr>
          </a:p>
        </p:txBody>
      </p:sp>
      <p:pic>
        <p:nvPicPr>
          <p:cNvPr id="3" name="Image 2">
            <a:extLst>
              <a:ext uri="{FF2B5EF4-FFF2-40B4-BE49-F238E27FC236}">
                <a16:creationId xmlns:a16="http://schemas.microsoft.com/office/drawing/2014/main" id="{F6D7589E-2175-D268-C976-0DC60E2A09EC}"/>
              </a:ext>
            </a:extLst>
          </p:cNvPr>
          <p:cNvPicPr>
            <a:picLocks noChangeAspect="1"/>
          </p:cNvPicPr>
          <p:nvPr/>
        </p:nvPicPr>
        <p:blipFill>
          <a:blip r:embed="rId2"/>
          <a:stretch>
            <a:fillRect/>
          </a:stretch>
        </p:blipFill>
        <p:spPr>
          <a:xfrm>
            <a:off x="989446" y="2520950"/>
            <a:ext cx="5918200" cy="3695700"/>
          </a:xfrm>
          <a:prstGeom prst="rect">
            <a:avLst/>
          </a:prstGeom>
        </p:spPr>
      </p:pic>
      <p:sp>
        <p:nvSpPr>
          <p:cNvPr id="5" name="ZoneTexte 4">
            <a:extLst>
              <a:ext uri="{FF2B5EF4-FFF2-40B4-BE49-F238E27FC236}">
                <a16:creationId xmlns:a16="http://schemas.microsoft.com/office/drawing/2014/main" id="{F52EB2B1-958A-8D7F-ACDF-CFB5F1DCA23D}"/>
              </a:ext>
            </a:extLst>
          </p:cNvPr>
          <p:cNvSpPr txBox="1"/>
          <p:nvPr/>
        </p:nvSpPr>
        <p:spPr>
          <a:xfrm>
            <a:off x="838200" y="1398300"/>
            <a:ext cx="4040907" cy="584775"/>
          </a:xfrm>
          <a:prstGeom prst="rect">
            <a:avLst/>
          </a:prstGeom>
          <a:noFill/>
        </p:spPr>
        <p:txBody>
          <a:bodyPr wrap="square">
            <a:spAutoFit/>
          </a:bodyPr>
          <a:lstStyle/>
          <a:p>
            <a:r>
              <a:rPr lang="fr-FR" sz="3200" dirty="0">
                <a:latin typeface="Gill Sans Ultra Bold" panose="020B0A02020104020203" pitchFamily="34" charset="77"/>
              </a:rPr>
              <a:t>2007- 2012 </a:t>
            </a:r>
            <a:endParaRPr lang="fr-FR" sz="3200" dirty="0"/>
          </a:p>
        </p:txBody>
      </p:sp>
      <p:sp>
        <p:nvSpPr>
          <p:cNvPr id="6" name="ZoneTexte 5">
            <a:extLst>
              <a:ext uri="{FF2B5EF4-FFF2-40B4-BE49-F238E27FC236}">
                <a16:creationId xmlns:a16="http://schemas.microsoft.com/office/drawing/2014/main" id="{6765FBEB-E236-C95F-2C25-0005BC15F9C1}"/>
              </a:ext>
            </a:extLst>
          </p:cNvPr>
          <p:cNvSpPr txBox="1"/>
          <p:nvPr/>
        </p:nvSpPr>
        <p:spPr>
          <a:xfrm>
            <a:off x="10597139" y="6216650"/>
            <a:ext cx="1513321" cy="400110"/>
          </a:xfrm>
          <a:prstGeom prst="rect">
            <a:avLst/>
          </a:prstGeom>
          <a:noFill/>
        </p:spPr>
        <p:txBody>
          <a:bodyPr wrap="square">
            <a:spAutoFit/>
          </a:bodyPr>
          <a:lstStyle/>
          <a:p>
            <a:r>
              <a:rPr lang="fr-FR" sz="2000" dirty="0">
                <a:latin typeface="Gill Sans Ultra Bold" panose="020B0A02020104020203" pitchFamily="34" charset="77"/>
              </a:rPr>
              <a:t>et Carla</a:t>
            </a:r>
            <a:endParaRPr lang="fr-FR" sz="2000" dirty="0"/>
          </a:p>
        </p:txBody>
      </p:sp>
      <p:sp>
        <p:nvSpPr>
          <p:cNvPr id="7" name="ZoneTexte 6">
            <a:extLst>
              <a:ext uri="{FF2B5EF4-FFF2-40B4-BE49-F238E27FC236}">
                <a16:creationId xmlns:a16="http://schemas.microsoft.com/office/drawing/2014/main" id="{0DFC03DA-9F1B-E4DA-6CAB-64F5C97C8794}"/>
              </a:ext>
            </a:extLst>
          </p:cNvPr>
          <p:cNvSpPr txBox="1"/>
          <p:nvPr/>
        </p:nvSpPr>
        <p:spPr>
          <a:xfrm>
            <a:off x="4069750" y="1443282"/>
            <a:ext cx="3910299" cy="954107"/>
          </a:xfrm>
          <a:prstGeom prst="rect">
            <a:avLst/>
          </a:prstGeom>
          <a:solidFill>
            <a:schemeClr val="bg1"/>
          </a:solidFill>
        </p:spPr>
        <p:txBody>
          <a:bodyPr wrap="square">
            <a:spAutoFit/>
          </a:bodyPr>
          <a:lstStyle/>
          <a:p>
            <a:r>
              <a:rPr lang="fr-CH" sz="3200" b="1" i="0" dirty="0">
                <a:solidFill>
                  <a:srgbClr val="0070C0"/>
                </a:solidFill>
                <a:effectLst/>
                <a:highlight>
                  <a:srgbClr val="FFFF00"/>
                </a:highlight>
              </a:rPr>
              <a:t>232 000 euros</a:t>
            </a:r>
            <a:r>
              <a:rPr lang="fr-CH" sz="3200" b="1" i="0" dirty="0">
                <a:solidFill>
                  <a:srgbClr val="202122"/>
                </a:solidFill>
                <a:effectLst/>
                <a:highlight>
                  <a:srgbClr val="FFFF00"/>
                </a:highlight>
              </a:rPr>
              <a:t> / an</a:t>
            </a:r>
            <a:br>
              <a:rPr lang="fr-CH" sz="3200" b="1" i="0" dirty="0">
                <a:solidFill>
                  <a:srgbClr val="202122"/>
                </a:solidFill>
                <a:effectLst/>
                <a:highlight>
                  <a:srgbClr val="FFFF00"/>
                </a:highlight>
              </a:rPr>
            </a:br>
            <a:r>
              <a:rPr lang="fr-CH" sz="2400" b="1" i="0" dirty="0">
                <a:solidFill>
                  <a:srgbClr val="202122"/>
                </a:solidFill>
                <a:effectLst/>
                <a:highlight>
                  <a:srgbClr val="FFFF00"/>
                </a:highlight>
              </a:rPr>
              <a:t>(</a:t>
            </a:r>
            <a:r>
              <a:rPr lang="fr-CH" sz="2400" b="1" i="0" dirty="0">
                <a:solidFill>
                  <a:srgbClr val="0070C0"/>
                </a:solidFill>
                <a:effectLst/>
                <a:highlight>
                  <a:srgbClr val="FFFF00"/>
                </a:highlight>
              </a:rPr>
              <a:t>19 333 euros</a:t>
            </a:r>
            <a:r>
              <a:rPr lang="fr-CH" sz="2400" b="1" i="0" dirty="0">
                <a:solidFill>
                  <a:srgbClr val="202122"/>
                </a:solidFill>
                <a:effectLst/>
                <a:highlight>
                  <a:srgbClr val="FFFF00"/>
                </a:highlight>
              </a:rPr>
              <a:t> / mois)</a:t>
            </a:r>
            <a:endParaRPr lang="fr-FR" sz="2400" dirty="0"/>
          </a:p>
        </p:txBody>
      </p:sp>
      <p:pic>
        <p:nvPicPr>
          <p:cNvPr id="8" name="Picture 2" descr="Que devient la première épouse de Nicolas Sarkozy ?">
            <a:extLst>
              <a:ext uri="{FF2B5EF4-FFF2-40B4-BE49-F238E27FC236}">
                <a16:creationId xmlns:a16="http://schemas.microsoft.com/office/drawing/2014/main" id="{F6C0C77D-3A6B-2EBF-6ED1-8087DBB514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8638" y="4551922"/>
            <a:ext cx="4034730" cy="2127403"/>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a:extLst>
              <a:ext uri="{FF2B5EF4-FFF2-40B4-BE49-F238E27FC236}">
                <a16:creationId xmlns:a16="http://schemas.microsoft.com/office/drawing/2014/main" id="{1C8830A1-D076-EA66-C5B2-565F44E41AB9}"/>
              </a:ext>
            </a:extLst>
          </p:cNvPr>
          <p:cNvPicPr>
            <a:picLocks noChangeAspect="1"/>
          </p:cNvPicPr>
          <p:nvPr/>
        </p:nvPicPr>
        <p:blipFill>
          <a:blip r:embed="rId4"/>
          <a:stretch>
            <a:fillRect/>
          </a:stretch>
        </p:blipFill>
        <p:spPr>
          <a:xfrm>
            <a:off x="7593928" y="1407817"/>
            <a:ext cx="2190844" cy="3311825"/>
          </a:xfrm>
          <a:prstGeom prst="rect">
            <a:avLst/>
          </a:prstGeom>
        </p:spPr>
      </p:pic>
      <p:pic>
        <p:nvPicPr>
          <p:cNvPr id="4" name="Image 3">
            <a:extLst>
              <a:ext uri="{FF2B5EF4-FFF2-40B4-BE49-F238E27FC236}">
                <a16:creationId xmlns:a16="http://schemas.microsoft.com/office/drawing/2014/main" id="{A3585022-ADD4-0DB3-532D-D23F4302A302}"/>
              </a:ext>
            </a:extLst>
          </p:cNvPr>
          <p:cNvPicPr>
            <a:picLocks noChangeAspect="1"/>
          </p:cNvPicPr>
          <p:nvPr/>
        </p:nvPicPr>
        <p:blipFill>
          <a:blip r:embed="rId5"/>
          <a:stretch>
            <a:fillRect/>
          </a:stretch>
        </p:blipFill>
        <p:spPr>
          <a:xfrm>
            <a:off x="9573184" y="2436679"/>
            <a:ext cx="2480270" cy="3754616"/>
          </a:xfrm>
          <a:prstGeom prst="rect">
            <a:avLst/>
          </a:prstGeom>
        </p:spPr>
      </p:pic>
      <p:sp>
        <p:nvSpPr>
          <p:cNvPr id="10" name="ZoneTexte 9">
            <a:extLst>
              <a:ext uri="{FF2B5EF4-FFF2-40B4-BE49-F238E27FC236}">
                <a16:creationId xmlns:a16="http://schemas.microsoft.com/office/drawing/2014/main" id="{C58CFCDA-9C9B-463D-1D3B-D7DD6EDDB561}"/>
              </a:ext>
            </a:extLst>
          </p:cNvPr>
          <p:cNvSpPr txBox="1"/>
          <p:nvPr/>
        </p:nvSpPr>
        <p:spPr>
          <a:xfrm>
            <a:off x="8867487" y="995030"/>
            <a:ext cx="2347768" cy="400110"/>
          </a:xfrm>
          <a:prstGeom prst="rect">
            <a:avLst/>
          </a:prstGeom>
          <a:noFill/>
        </p:spPr>
        <p:txBody>
          <a:bodyPr wrap="square">
            <a:spAutoFit/>
          </a:bodyPr>
          <a:lstStyle/>
          <a:p>
            <a:r>
              <a:rPr lang="fr-FR" sz="2000" dirty="0">
                <a:latin typeface="Gill Sans Ultra Bold" panose="020B0A02020104020203" pitchFamily="34" charset="77"/>
              </a:rPr>
              <a:t>et Cécilia</a:t>
            </a:r>
            <a:endParaRPr lang="fr-FR" sz="2000" dirty="0"/>
          </a:p>
        </p:txBody>
      </p:sp>
      <p:sp>
        <p:nvSpPr>
          <p:cNvPr id="11" name="ZoneTexte 10">
            <a:extLst>
              <a:ext uri="{FF2B5EF4-FFF2-40B4-BE49-F238E27FC236}">
                <a16:creationId xmlns:a16="http://schemas.microsoft.com/office/drawing/2014/main" id="{EF35A4AA-78DC-0CBA-E4B8-99F79FE8EB32}"/>
              </a:ext>
            </a:extLst>
          </p:cNvPr>
          <p:cNvSpPr txBox="1"/>
          <p:nvPr/>
        </p:nvSpPr>
        <p:spPr>
          <a:xfrm>
            <a:off x="1695056" y="6354415"/>
            <a:ext cx="3373582" cy="400110"/>
          </a:xfrm>
          <a:prstGeom prst="rect">
            <a:avLst/>
          </a:prstGeom>
          <a:noFill/>
        </p:spPr>
        <p:txBody>
          <a:bodyPr wrap="square">
            <a:spAutoFit/>
          </a:bodyPr>
          <a:lstStyle/>
          <a:p>
            <a:r>
              <a:rPr lang="fr-FR" sz="2000" dirty="0">
                <a:latin typeface="Gill Sans Ultra Bold" panose="020B0A02020104020203" pitchFamily="34" charset="77"/>
              </a:rPr>
              <a:t>et Marie-Dominique</a:t>
            </a:r>
            <a:endParaRPr lang="fr-FR" sz="2000" dirty="0"/>
          </a:p>
        </p:txBody>
      </p:sp>
      <p:pic>
        <p:nvPicPr>
          <p:cNvPr id="12" name="Picture 4" descr="Carte drapeaux de France, Carte drapeaux de France">
            <a:extLst>
              <a:ext uri="{FF2B5EF4-FFF2-40B4-BE49-F238E27FC236}">
                <a16:creationId xmlns:a16="http://schemas.microsoft.com/office/drawing/2014/main" id="{72246A2E-D9CA-9159-3707-6185D17ED68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74751" y="440509"/>
            <a:ext cx="1109042" cy="11090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86955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7DE98-7FDC-F778-9EFA-569F4E24ABD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9170FA0-7288-E830-D459-53C1C86D59C8}"/>
              </a:ext>
            </a:extLst>
          </p:cNvPr>
          <p:cNvSpPr>
            <a:spLocks noGrp="1"/>
          </p:cNvSpPr>
          <p:nvPr>
            <p:ph type="title"/>
          </p:nvPr>
        </p:nvSpPr>
        <p:spPr/>
        <p:txBody>
          <a:bodyPr>
            <a:normAutofit/>
          </a:bodyPr>
          <a:lstStyle/>
          <a:p>
            <a:r>
              <a:rPr lang="fr-FR" sz="6000" dirty="0">
                <a:latin typeface="Gill Sans Ultra Bold" panose="020B0A02020104020203" pitchFamily="34" charset="77"/>
              </a:rPr>
              <a:t>François Hollande</a:t>
            </a:r>
            <a:endParaRPr lang="fr-FR" sz="6000" dirty="0">
              <a:solidFill>
                <a:srgbClr val="FF0000"/>
              </a:solidFill>
              <a:latin typeface="Gill Sans Ultra Bold" panose="020B0A02020104020203" pitchFamily="34" charset="77"/>
            </a:endParaRPr>
          </a:p>
        </p:txBody>
      </p:sp>
      <p:pic>
        <p:nvPicPr>
          <p:cNvPr id="4" name="Image 3">
            <a:extLst>
              <a:ext uri="{FF2B5EF4-FFF2-40B4-BE49-F238E27FC236}">
                <a16:creationId xmlns:a16="http://schemas.microsoft.com/office/drawing/2014/main" id="{5867B855-8D85-6D77-CA13-D327F54E20BB}"/>
              </a:ext>
            </a:extLst>
          </p:cNvPr>
          <p:cNvPicPr>
            <a:picLocks noChangeAspect="1"/>
          </p:cNvPicPr>
          <p:nvPr/>
        </p:nvPicPr>
        <p:blipFill>
          <a:blip r:embed="rId2"/>
          <a:stretch>
            <a:fillRect/>
          </a:stretch>
        </p:blipFill>
        <p:spPr>
          <a:xfrm>
            <a:off x="813532" y="2087957"/>
            <a:ext cx="4002684" cy="3591449"/>
          </a:xfrm>
          <a:prstGeom prst="rect">
            <a:avLst/>
          </a:prstGeom>
        </p:spPr>
      </p:pic>
      <p:sp>
        <p:nvSpPr>
          <p:cNvPr id="6" name="ZoneTexte 5">
            <a:extLst>
              <a:ext uri="{FF2B5EF4-FFF2-40B4-BE49-F238E27FC236}">
                <a16:creationId xmlns:a16="http://schemas.microsoft.com/office/drawing/2014/main" id="{594B5587-957A-3FB1-2045-CCD3F75FA3EF}"/>
              </a:ext>
            </a:extLst>
          </p:cNvPr>
          <p:cNvSpPr txBox="1"/>
          <p:nvPr/>
        </p:nvSpPr>
        <p:spPr>
          <a:xfrm>
            <a:off x="838200" y="1398300"/>
            <a:ext cx="4040907" cy="584775"/>
          </a:xfrm>
          <a:prstGeom prst="rect">
            <a:avLst/>
          </a:prstGeom>
          <a:noFill/>
        </p:spPr>
        <p:txBody>
          <a:bodyPr wrap="square">
            <a:spAutoFit/>
          </a:bodyPr>
          <a:lstStyle/>
          <a:p>
            <a:r>
              <a:rPr lang="fr-FR" sz="3200" dirty="0">
                <a:latin typeface="Gill Sans Ultra Bold" panose="020B0A02020104020203" pitchFamily="34" charset="77"/>
              </a:rPr>
              <a:t>2012- 2017 </a:t>
            </a:r>
            <a:endParaRPr lang="fr-FR" sz="3200" dirty="0"/>
          </a:p>
        </p:txBody>
      </p:sp>
      <p:sp>
        <p:nvSpPr>
          <p:cNvPr id="7" name="ZoneTexte 6">
            <a:extLst>
              <a:ext uri="{FF2B5EF4-FFF2-40B4-BE49-F238E27FC236}">
                <a16:creationId xmlns:a16="http://schemas.microsoft.com/office/drawing/2014/main" id="{7208E54F-DA39-317D-FBB2-0AB1FDB889B9}"/>
              </a:ext>
            </a:extLst>
          </p:cNvPr>
          <p:cNvSpPr txBox="1"/>
          <p:nvPr/>
        </p:nvSpPr>
        <p:spPr>
          <a:xfrm>
            <a:off x="8899236" y="6376963"/>
            <a:ext cx="2347768" cy="400110"/>
          </a:xfrm>
          <a:prstGeom prst="rect">
            <a:avLst/>
          </a:prstGeom>
          <a:noFill/>
        </p:spPr>
        <p:txBody>
          <a:bodyPr wrap="square">
            <a:spAutoFit/>
          </a:bodyPr>
          <a:lstStyle/>
          <a:p>
            <a:r>
              <a:rPr lang="fr-FR" sz="2000" dirty="0">
                <a:latin typeface="Gill Sans Ultra Bold" panose="020B0A02020104020203" pitchFamily="34" charset="77"/>
              </a:rPr>
              <a:t>et Julie</a:t>
            </a:r>
            <a:endParaRPr lang="fr-FR" sz="2000" dirty="0"/>
          </a:p>
        </p:txBody>
      </p:sp>
      <p:sp>
        <p:nvSpPr>
          <p:cNvPr id="8" name="ZoneTexte 7">
            <a:extLst>
              <a:ext uri="{FF2B5EF4-FFF2-40B4-BE49-F238E27FC236}">
                <a16:creationId xmlns:a16="http://schemas.microsoft.com/office/drawing/2014/main" id="{6B14C5AA-C363-4D2F-AC0A-3270C5F04062}"/>
              </a:ext>
            </a:extLst>
          </p:cNvPr>
          <p:cNvSpPr txBox="1"/>
          <p:nvPr/>
        </p:nvSpPr>
        <p:spPr>
          <a:xfrm>
            <a:off x="5733475" y="1407546"/>
            <a:ext cx="4040907" cy="954107"/>
          </a:xfrm>
          <a:prstGeom prst="rect">
            <a:avLst/>
          </a:prstGeom>
          <a:solidFill>
            <a:schemeClr val="bg1"/>
          </a:solidFill>
        </p:spPr>
        <p:txBody>
          <a:bodyPr wrap="square">
            <a:spAutoFit/>
          </a:bodyPr>
          <a:lstStyle/>
          <a:p>
            <a:r>
              <a:rPr lang="fr-CH" sz="3200" b="1" i="0" dirty="0">
                <a:solidFill>
                  <a:srgbClr val="0070C0"/>
                </a:solidFill>
                <a:effectLst/>
                <a:highlight>
                  <a:srgbClr val="FFFF00"/>
                </a:highlight>
              </a:rPr>
              <a:t>179 000 euros</a:t>
            </a:r>
            <a:r>
              <a:rPr lang="fr-CH" sz="3200" b="1" i="0" dirty="0">
                <a:solidFill>
                  <a:srgbClr val="202122"/>
                </a:solidFill>
                <a:effectLst/>
                <a:highlight>
                  <a:srgbClr val="FFFF00"/>
                </a:highlight>
              </a:rPr>
              <a:t> / an</a:t>
            </a:r>
            <a:br>
              <a:rPr lang="fr-CH" sz="3200" b="1" i="0" dirty="0">
                <a:solidFill>
                  <a:srgbClr val="202122"/>
                </a:solidFill>
                <a:effectLst/>
                <a:highlight>
                  <a:srgbClr val="FFFF00"/>
                </a:highlight>
              </a:rPr>
            </a:br>
            <a:r>
              <a:rPr lang="fr-CH" sz="2400" b="1" i="0" dirty="0">
                <a:solidFill>
                  <a:srgbClr val="202122"/>
                </a:solidFill>
                <a:effectLst/>
                <a:highlight>
                  <a:srgbClr val="FFFF00"/>
                </a:highlight>
              </a:rPr>
              <a:t>(</a:t>
            </a:r>
            <a:r>
              <a:rPr lang="fr-CH" sz="2400" b="1" i="0" dirty="0">
                <a:solidFill>
                  <a:srgbClr val="0070C0"/>
                </a:solidFill>
                <a:effectLst/>
                <a:highlight>
                  <a:srgbClr val="FFFF00"/>
                </a:highlight>
              </a:rPr>
              <a:t>14 910 euros</a:t>
            </a:r>
            <a:r>
              <a:rPr lang="fr-CH" sz="2400" b="1" i="0" dirty="0">
                <a:solidFill>
                  <a:srgbClr val="202122"/>
                </a:solidFill>
                <a:effectLst/>
                <a:highlight>
                  <a:srgbClr val="FFFF00"/>
                </a:highlight>
              </a:rPr>
              <a:t> / mois)</a:t>
            </a:r>
            <a:endParaRPr lang="fr-FR" sz="2400" dirty="0"/>
          </a:p>
        </p:txBody>
      </p:sp>
      <p:pic>
        <p:nvPicPr>
          <p:cNvPr id="9" name="Image 8">
            <a:extLst>
              <a:ext uri="{FF2B5EF4-FFF2-40B4-BE49-F238E27FC236}">
                <a16:creationId xmlns:a16="http://schemas.microsoft.com/office/drawing/2014/main" id="{765A8152-FD65-BD42-B18E-4C8124053FDB}"/>
              </a:ext>
            </a:extLst>
          </p:cNvPr>
          <p:cNvPicPr>
            <a:picLocks noChangeAspect="1"/>
          </p:cNvPicPr>
          <p:nvPr/>
        </p:nvPicPr>
        <p:blipFill>
          <a:blip r:embed="rId3"/>
          <a:stretch>
            <a:fillRect/>
          </a:stretch>
        </p:blipFill>
        <p:spPr>
          <a:xfrm>
            <a:off x="4637969" y="2522827"/>
            <a:ext cx="3294207" cy="3294207"/>
          </a:xfrm>
          <a:prstGeom prst="rect">
            <a:avLst/>
          </a:prstGeom>
        </p:spPr>
      </p:pic>
      <p:pic>
        <p:nvPicPr>
          <p:cNvPr id="10" name="Image 9">
            <a:extLst>
              <a:ext uri="{FF2B5EF4-FFF2-40B4-BE49-F238E27FC236}">
                <a16:creationId xmlns:a16="http://schemas.microsoft.com/office/drawing/2014/main" id="{1BCF08E7-5764-95E9-981C-ADA15B59430F}"/>
              </a:ext>
            </a:extLst>
          </p:cNvPr>
          <p:cNvPicPr>
            <a:picLocks noChangeAspect="1"/>
          </p:cNvPicPr>
          <p:nvPr/>
        </p:nvPicPr>
        <p:blipFill>
          <a:blip r:embed="rId4"/>
          <a:stretch>
            <a:fillRect/>
          </a:stretch>
        </p:blipFill>
        <p:spPr>
          <a:xfrm>
            <a:off x="7753928" y="2415884"/>
            <a:ext cx="3686896" cy="2450948"/>
          </a:xfrm>
          <a:prstGeom prst="rect">
            <a:avLst/>
          </a:prstGeom>
        </p:spPr>
      </p:pic>
      <p:pic>
        <p:nvPicPr>
          <p:cNvPr id="5" name="Image 4">
            <a:extLst>
              <a:ext uri="{FF2B5EF4-FFF2-40B4-BE49-F238E27FC236}">
                <a16:creationId xmlns:a16="http://schemas.microsoft.com/office/drawing/2014/main" id="{EA78C77E-4F63-9AA0-5EEF-173922A0C1E0}"/>
              </a:ext>
            </a:extLst>
          </p:cNvPr>
          <p:cNvPicPr>
            <a:picLocks noChangeAspect="1"/>
          </p:cNvPicPr>
          <p:nvPr/>
        </p:nvPicPr>
        <p:blipFill>
          <a:blip r:embed="rId5"/>
          <a:stretch>
            <a:fillRect/>
          </a:stretch>
        </p:blipFill>
        <p:spPr>
          <a:xfrm>
            <a:off x="8214159" y="4275614"/>
            <a:ext cx="4103312" cy="2051656"/>
          </a:xfrm>
          <a:prstGeom prst="rect">
            <a:avLst/>
          </a:prstGeom>
        </p:spPr>
      </p:pic>
      <p:sp>
        <p:nvSpPr>
          <p:cNvPr id="11" name="ZoneTexte 10">
            <a:extLst>
              <a:ext uri="{FF2B5EF4-FFF2-40B4-BE49-F238E27FC236}">
                <a16:creationId xmlns:a16="http://schemas.microsoft.com/office/drawing/2014/main" id="{464E2D0B-90DC-0CA3-3270-BDD3181A7898}"/>
              </a:ext>
            </a:extLst>
          </p:cNvPr>
          <p:cNvSpPr txBox="1"/>
          <p:nvPr/>
        </p:nvSpPr>
        <p:spPr>
          <a:xfrm>
            <a:off x="9093056" y="2020797"/>
            <a:ext cx="2347768" cy="400110"/>
          </a:xfrm>
          <a:prstGeom prst="rect">
            <a:avLst/>
          </a:prstGeom>
          <a:noFill/>
        </p:spPr>
        <p:txBody>
          <a:bodyPr wrap="square">
            <a:spAutoFit/>
          </a:bodyPr>
          <a:lstStyle/>
          <a:p>
            <a:r>
              <a:rPr lang="fr-FR" sz="2000" dirty="0">
                <a:latin typeface="Gill Sans Ultra Bold" panose="020B0A02020104020203" pitchFamily="34" charset="77"/>
              </a:rPr>
              <a:t>et Ségolène</a:t>
            </a:r>
            <a:endParaRPr lang="fr-FR" sz="2000" dirty="0"/>
          </a:p>
        </p:txBody>
      </p:sp>
      <p:sp>
        <p:nvSpPr>
          <p:cNvPr id="12" name="ZoneTexte 11">
            <a:extLst>
              <a:ext uri="{FF2B5EF4-FFF2-40B4-BE49-F238E27FC236}">
                <a16:creationId xmlns:a16="http://schemas.microsoft.com/office/drawing/2014/main" id="{94E21642-17E2-AF85-F0BF-BA80938A6849}"/>
              </a:ext>
            </a:extLst>
          </p:cNvPr>
          <p:cNvSpPr txBox="1"/>
          <p:nvPr/>
        </p:nvSpPr>
        <p:spPr>
          <a:xfrm>
            <a:off x="6377709" y="5885595"/>
            <a:ext cx="2347768" cy="400110"/>
          </a:xfrm>
          <a:prstGeom prst="rect">
            <a:avLst/>
          </a:prstGeom>
          <a:noFill/>
        </p:spPr>
        <p:txBody>
          <a:bodyPr wrap="square">
            <a:spAutoFit/>
          </a:bodyPr>
          <a:lstStyle/>
          <a:p>
            <a:r>
              <a:rPr lang="fr-FR" sz="2000" dirty="0">
                <a:latin typeface="Gill Sans Ultra Bold" panose="020B0A02020104020203" pitchFamily="34" charset="77"/>
              </a:rPr>
              <a:t>et Valérie</a:t>
            </a:r>
            <a:endParaRPr lang="fr-FR" sz="2000" dirty="0"/>
          </a:p>
        </p:txBody>
      </p:sp>
      <p:sp>
        <p:nvSpPr>
          <p:cNvPr id="14" name="ZoneTexte 13">
            <a:extLst>
              <a:ext uri="{FF2B5EF4-FFF2-40B4-BE49-F238E27FC236}">
                <a16:creationId xmlns:a16="http://schemas.microsoft.com/office/drawing/2014/main" id="{893B5100-659A-AA2C-70CA-2DE0BA8B0AD0}"/>
              </a:ext>
            </a:extLst>
          </p:cNvPr>
          <p:cNvSpPr txBox="1"/>
          <p:nvPr/>
        </p:nvSpPr>
        <p:spPr>
          <a:xfrm>
            <a:off x="219365" y="5853743"/>
            <a:ext cx="6158344" cy="923330"/>
          </a:xfrm>
          <a:prstGeom prst="rect">
            <a:avLst/>
          </a:prstGeom>
          <a:noFill/>
        </p:spPr>
        <p:txBody>
          <a:bodyPr wrap="square">
            <a:spAutoFit/>
          </a:bodyPr>
          <a:lstStyle/>
          <a:p>
            <a:r>
              <a:rPr lang="fr-CH" b="1" dirty="0">
                <a:solidFill>
                  <a:srgbClr val="000000"/>
                </a:solidFill>
                <a:effectLst/>
                <a:highlight>
                  <a:srgbClr val="FFFF00"/>
                </a:highlight>
              </a:rPr>
              <a:t>En 2012, conformément à l’engagement pris par François Hollande durant sa campagne présidentielle, le traitement des membres du Gouvernement est diminué de 30 %.</a:t>
            </a:r>
          </a:p>
        </p:txBody>
      </p:sp>
      <p:pic>
        <p:nvPicPr>
          <p:cNvPr id="15" name="Picture 4" descr="Carte drapeaux de France, Carte drapeaux de France">
            <a:extLst>
              <a:ext uri="{FF2B5EF4-FFF2-40B4-BE49-F238E27FC236}">
                <a16:creationId xmlns:a16="http://schemas.microsoft.com/office/drawing/2014/main" id="{0154BF90-46CD-8255-AE44-D0E43C3966B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97376" y="452615"/>
            <a:ext cx="1109042" cy="11090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89818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DD273D-64FC-26FE-5534-D1F0C893495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8C37686-51AB-FE82-FDBD-FA5750790103}"/>
              </a:ext>
            </a:extLst>
          </p:cNvPr>
          <p:cNvSpPr>
            <a:spLocks noGrp="1"/>
          </p:cNvSpPr>
          <p:nvPr>
            <p:ph type="title"/>
          </p:nvPr>
        </p:nvSpPr>
        <p:spPr/>
        <p:txBody>
          <a:bodyPr>
            <a:normAutofit/>
          </a:bodyPr>
          <a:lstStyle/>
          <a:p>
            <a:r>
              <a:rPr lang="fr-FR" sz="6000" dirty="0">
                <a:latin typeface="Gill Sans Ultra Bold" panose="020B0A02020104020203" pitchFamily="34" charset="77"/>
              </a:rPr>
              <a:t>Emmanuel Macron</a:t>
            </a:r>
            <a:endParaRPr lang="fr-FR" sz="6000" dirty="0">
              <a:solidFill>
                <a:srgbClr val="FF0000"/>
              </a:solidFill>
              <a:latin typeface="Gill Sans Ultra Bold" panose="020B0A02020104020203" pitchFamily="34" charset="77"/>
            </a:endParaRPr>
          </a:p>
        </p:txBody>
      </p:sp>
      <p:pic>
        <p:nvPicPr>
          <p:cNvPr id="3" name="Image 2">
            <a:extLst>
              <a:ext uri="{FF2B5EF4-FFF2-40B4-BE49-F238E27FC236}">
                <a16:creationId xmlns:a16="http://schemas.microsoft.com/office/drawing/2014/main" id="{CA2A02BB-1131-3664-0268-AB5B3BF610AD}"/>
              </a:ext>
            </a:extLst>
          </p:cNvPr>
          <p:cNvPicPr>
            <a:picLocks noChangeAspect="1"/>
          </p:cNvPicPr>
          <p:nvPr/>
        </p:nvPicPr>
        <p:blipFill>
          <a:blip r:embed="rId2"/>
          <a:stretch>
            <a:fillRect/>
          </a:stretch>
        </p:blipFill>
        <p:spPr>
          <a:xfrm>
            <a:off x="959892" y="1741610"/>
            <a:ext cx="3084021" cy="3384050"/>
          </a:xfrm>
          <a:prstGeom prst="rect">
            <a:avLst/>
          </a:prstGeom>
        </p:spPr>
      </p:pic>
      <p:pic>
        <p:nvPicPr>
          <p:cNvPr id="4" name="Image 3">
            <a:extLst>
              <a:ext uri="{FF2B5EF4-FFF2-40B4-BE49-F238E27FC236}">
                <a16:creationId xmlns:a16="http://schemas.microsoft.com/office/drawing/2014/main" id="{363E4A49-EA2F-472C-F5D8-672126CA1D4C}"/>
              </a:ext>
            </a:extLst>
          </p:cNvPr>
          <p:cNvPicPr>
            <a:picLocks noChangeAspect="1"/>
          </p:cNvPicPr>
          <p:nvPr/>
        </p:nvPicPr>
        <p:blipFill>
          <a:blip r:embed="rId3"/>
          <a:stretch>
            <a:fillRect/>
          </a:stretch>
        </p:blipFill>
        <p:spPr>
          <a:xfrm>
            <a:off x="6549223" y="3002029"/>
            <a:ext cx="5083338" cy="3384050"/>
          </a:xfrm>
          <a:prstGeom prst="rect">
            <a:avLst/>
          </a:prstGeom>
        </p:spPr>
      </p:pic>
      <p:sp>
        <p:nvSpPr>
          <p:cNvPr id="6" name="ZoneTexte 5">
            <a:extLst>
              <a:ext uri="{FF2B5EF4-FFF2-40B4-BE49-F238E27FC236}">
                <a16:creationId xmlns:a16="http://schemas.microsoft.com/office/drawing/2014/main" id="{1622AE19-6C55-A9EE-A8FA-51B7D25A5EBB}"/>
              </a:ext>
            </a:extLst>
          </p:cNvPr>
          <p:cNvSpPr txBox="1"/>
          <p:nvPr/>
        </p:nvSpPr>
        <p:spPr>
          <a:xfrm>
            <a:off x="4364182" y="1411532"/>
            <a:ext cx="4040907" cy="584775"/>
          </a:xfrm>
          <a:prstGeom prst="rect">
            <a:avLst/>
          </a:prstGeom>
          <a:noFill/>
        </p:spPr>
        <p:txBody>
          <a:bodyPr wrap="square">
            <a:spAutoFit/>
          </a:bodyPr>
          <a:lstStyle/>
          <a:p>
            <a:r>
              <a:rPr lang="fr-FR" sz="3200" dirty="0">
                <a:latin typeface="Gill Sans Ultra Bold" panose="020B0A02020104020203" pitchFamily="34" charset="77"/>
              </a:rPr>
              <a:t>2017- … </a:t>
            </a:r>
            <a:endParaRPr lang="fr-FR" sz="3200" dirty="0"/>
          </a:p>
        </p:txBody>
      </p:sp>
      <p:sp>
        <p:nvSpPr>
          <p:cNvPr id="7" name="ZoneTexte 6">
            <a:extLst>
              <a:ext uri="{FF2B5EF4-FFF2-40B4-BE49-F238E27FC236}">
                <a16:creationId xmlns:a16="http://schemas.microsoft.com/office/drawing/2014/main" id="{5BEBA4BD-66B9-B8F9-A65E-5EB16AF6F399}"/>
              </a:ext>
            </a:extLst>
          </p:cNvPr>
          <p:cNvSpPr txBox="1"/>
          <p:nvPr/>
        </p:nvSpPr>
        <p:spPr>
          <a:xfrm>
            <a:off x="9844232" y="6386079"/>
            <a:ext cx="2347768" cy="400110"/>
          </a:xfrm>
          <a:prstGeom prst="rect">
            <a:avLst/>
          </a:prstGeom>
          <a:noFill/>
        </p:spPr>
        <p:txBody>
          <a:bodyPr wrap="square">
            <a:spAutoFit/>
          </a:bodyPr>
          <a:lstStyle/>
          <a:p>
            <a:r>
              <a:rPr lang="fr-FR" sz="2000" dirty="0">
                <a:latin typeface="Gill Sans Ultra Bold" panose="020B0A02020104020203" pitchFamily="34" charset="77"/>
              </a:rPr>
              <a:t>et Brigitte</a:t>
            </a:r>
            <a:endParaRPr lang="fr-FR" sz="2000" dirty="0"/>
          </a:p>
        </p:txBody>
      </p:sp>
      <p:sp>
        <p:nvSpPr>
          <p:cNvPr id="8" name="ZoneTexte 7">
            <a:extLst>
              <a:ext uri="{FF2B5EF4-FFF2-40B4-BE49-F238E27FC236}">
                <a16:creationId xmlns:a16="http://schemas.microsoft.com/office/drawing/2014/main" id="{8EF9AE14-42F6-E30F-4866-47BB927DA74A}"/>
              </a:ext>
            </a:extLst>
          </p:cNvPr>
          <p:cNvSpPr txBox="1"/>
          <p:nvPr/>
        </p:nvSpPr>
        <p:spPr>
          <a:xfrm>
            <a:off x="7074808" y="1419858"/>
            <a:ext cx="4856263" cy="954107"/>
          </a:xfrm>
          <a:prstGeom prst="rect">
            <a:avLst/>
          </a:prstGeom>
          <a:solidFill>
            <a:schemeClr val="bg1"/>
          </a:solidFill>
        </p:spPr>
        <p:txBody>
          <a:bodyPr wrap="square">
            <a:spAutoFit/>
          </a:bodyPr>
          <a:lstStyle/>
          <a:p>
            <a:r>
              <a:rPr lang="fr-CH" sz="3200" b="1" dirty="0">
                <a:solidFill>
                  <a:srgbClr val="0070C0"/>
                </a:solidFill>
                <a:highlight>
                  <a:srgbClr val="FFFF00"/>
                </a:highlight>
              </a:rPr>
              <a:t>192</a:t>
            </a:r>
            <a:r>
              <a:rPr lang="fr-CH" sz="3200" b="1" i="0" dirty="0">
                <a:solidFill>
                  <a:srgbClr val="0070C0"/>
                </a:solidFill>
                <a:effectLst/>
                <a:highlight>
                  <a:srgbClr val="FFFF00"/>
                </a:highlight>
              </a:rPr>
              <a:t> 000 euros</a:t>
            </a:r>
            <a:r>
              <a:rPr lang="fr-CH" sz="3200" b="1" i="0" dirty="0">
                <a:solidFill>
                  <a:srgbClr val="202122"/>
                </a:solidFill>
                <a:effectLst/>
                <a:highlight>
                  <a:srgbClr val="FFFF00"/>
                </a:highlight>
              </a:rPr>
              <a:t> / an</a:t>
            </a:r>
            <a:br>
              <a:rPr lang="fr-CH" sz="3200" b="1" i="0" dirty="0">
                <a:solidFill>
                  <a:srgbClr val="202122"/>
                </a:solidFill>
                <a:effectLst/>
                <a:highlight>
                  <a:srgbClr val="FFFF00"/>
                </a:highlight>
              </a:rPr>
            </a:br>
            <a:r>
              <a:rPr lang="fr-CH" sz="2400" b="1" dirty="0">
                <a:solidFill>
                  <a:srgbClr val="202122"/>
                </a:solidFill>
                <a:highlight>
                  <a:srgbClr val="FFFF00"/>
                </a:highlight>
              </a:rPr>
              <a:t>(depuis 2024 : </a:t>
            </a:r>
            <a:r>
              <a:rPr lang="fr-CH" sz="2400" b="1" dirty="0">
                <a:solidFill>
                  <a:srgbClr val="0070C0"/>
                </a:solidFill>
                <a:highlight>
                  <a:srgbClr val="FFFF00"/>
                </a:highlight>
              </a:rPr>
              <a:t>16 038 </a:t>
            </a:r>
            <a:r>
              <a:rPr lang="fr-CH" sz="2400" b="1" i="0" dirty="0">
                <a:solidFill>
                  <a:srgbClr val="0070C0"/>
                </a:solidFill>
                <a:effectLst/>
                <a:highlight>
                  <a:srgbClr val="FFFF00"/>
                </a:highlight>
              </a:rPr>
              <a:t>euros </a:t>
            </a:r>
            <a:r>
              <a:rPr lang="fr-CH" sz="2400" b="1" i="0" dirty="0">
                <a:solidFill>
                  <a:srgbClr val="202122"/>
                </a:solidFill>
                <a:effectLst/>
                <a:highlight>
                  <a:srgbClr val="FFFF00"/>
                </a:highlight>
              </a:rPr>
              <a:t>/ mois)</a:t>
            </a:r>
            <a:endParaRPr lang="fr-FR" sz="2400" dirty="0"/>
          </a:p>
        </p:txBody>
      </p:sp>
      <p:sp>
        <p:nvSpPr>
          <p:cNvPr id="10" name="ZoneTexte 9">
            <a:extLst>
              <a:ext uri="{FF2B5EF4-FFF2-40B4-BE49-F238E27FC236}">
                <a16:creationId xmlns:a16="http://schemas.microsoft.com/office/drawing/2014/main" id="{57EF3D84-3200-CCC6-DE93-AC1D4F24B2DB}"/>
              </a:ext>
            </a:extLst>
          </p:cNvPr>
          <p:cNvSpPr txBox="1"/>
          <p:nvPr/>
        </p:nvSpPr>
        <p:spPr>
          <a:xfrm>
            <a:off x="619796" y="5310808"/>
            <a:ext cx="5929427" cy="1200329"/>
          </a:xfrm>
          <a:prstGeom prst="rect">
            <a:avLst/>
          </a:prstGeom>
          <a:noFill/>
        </p:spPr>
        <p:txBody>
          <a:bodyPr wrap="square">
            <a:spAutoFit/>
          </a:bodyPr>
          <a:lstStyle/>
          <a:p>
            <a:r>
              <a:rPr lang="fr-CH" dirty="0">
                <a:solidFill>
                  <a:srgbClr val="000000"/>
                </a:solidFill>
                <a:effectLst/>
              </a:rPr>
              <a:t>Les dépenses </a:t>
            </a:r>
            <a:r>
              <a:rPr lang="fr-CH" u="sng" dirty="0">
                <a:solidFill>
                  <a:srgbClr val="000000"/>
                </a:solidFill>
                <a:effectLst/>
              </a:rPr>
              <a:t>d’alimentation</a:t>
            </a:r>
            <a:r>
              <a:rPr lang="fr-CH" dirty="0">
                <a:solidFill>
                  <a:srgbClr val="000000"/>
                </a:solidFill>
                <a:effectLst/>
              </a:rPr>
              <a:t> des membres de la famille du Président, qu’il reçoit dans les résidences présidentielles (pavillon de la Lanterne et fort de Brégançon), font l’objet d’un </a:t>
            </a:r>
            <a:r>
              <a:rPr lang="fr-CH" u="sng" dirty="0">
                <a:solidFill>
                  <a:srgbClr val="000000"/>
                </a:solidFill>
                <a:effectLst/>
              </a:rPr>
              <a:t>remboursement</a:t>
            </a:r>
            <a:r>
              <a:rPr lang="fr-CH" dirty="0">
                <a:solidFill>
                  <a:srgbClr val="000000"/>
                </a:solidFill>
                <a:effectLst/>
              </a:rPr>
              <a:t> depuis 2018.</a:t>
            </a:r>
          </a:p>
        </p:txBody>
      </p:sp>
      <p:sp>
        <p:nvSpPr>
          <p:cNvPr id="12" name="ZoneTexte 11">
            <a:extLst>
              <a:ext uri="{FF2B5EF4-FFF2-40B4-BE49-F238E27FC236}">
                <a16:creationId xmlns:a16="http://schemas.microsoft.com/office/drawing/2014/main" id="{EC680AAC-BFF3-345F-910C-BC9ACD6C89BA}"/>
              </a:ext>
            </a:extLst>
          </p:cNvPr>
          <p:cNvSpPr txBox="1"/>
          <p:nvPr/>
        </p:nvSpPr>
        <p:spPr>
          <a:xfrm>
            <a:off x="4168792" y="2083897"/>
            <a:ext cx="2265478" cy="3139321"/>
          </a:xfrm>
          <a:prstGeom prst="rect">
            <a:avLst/>
          </a:prstGeom>
          <a:noFill/>
        </p:spPr>
        <p:txBody>
          <a:bodyPr wrap="square">
            <a:spAutoFit/>
          </a:bodyPr>
          <a:lstStyle/>
          <a:p>
            <a:r>
              <a:rPr lang="fr-CH" b="1" i="0" dirty="0">
                <a:solidFill>
                  <a:srgbClr val="0A0A0A"/>
                </a:solidFill>
                <a:effectLst/>
                <a:highlight>
                  <a:srgbClr val="FFFF00"/>
                </a:highlight>
                <a:latin typeface="Google Sans"/>
              </a:rPr>
              <a:t>Le président bénéficie également de nombreux avantages, comme le logement de fonction, les voitures avec chauffeur, des résidences secondaires et un accès gratuit au réseau SNCF. </a:t>
            </a:r>
            <a:endParaRPr lang="fr-FR" b="1" dirty="0">
              <a:highlight>
                <a:srgbClr val="FFFF00"/>
              </a:highlight>
            </a:endParaRPr>
          </a:p>
        </p:txBody>
      </p:sp>
      <p:pic>
        <p:nvPicPr>
          <p:cNvPr id="13" name="Picture 4" descr="Carte drapeaux de France, Carte drapeaux de France">
            <a:extLst>
              <a:ext uri="{FF2B5EF4-FFF2-40B4-BE49-F238E27FC236}">
                <a16:creationId xmlns:a16="http://schemas.microsoft.com/office/drawing/2014/main" id="{14DEECE0-732D-DAA3-04FB-9FA1F28511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26942" y="441451"/>
            <a:ext cx="1109042" cy="11090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24209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Carte drapeaux de France, Carte drapeaux de France">
            <a:extLst>
              <a:ext uri="{FF2B5EF4-FFF2-40B4-BE49-F238E27FC236}">
                <a16:creationId xmlns:a16="http://schemas.microsoft.com/office/drawing/2014/main" id="{ED0926BD-5A4D-9BCD-40EB-A6EA3A9E9F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12582" y="345198"/>
            <a:ext cx="862446" cy="862446"/>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a:extLst>
              <a:ext uri="{FF2B5EF4-FFF2-40B4-BE49-F238E27FC236}">
                <a16:creationId xmlns:a16="http://schemas.microsoft.com/office/drawing/2014/main" id="{AACD309A-3E0E-0CA7-6E52-2B7E8C5DFBA0}"/>
              </a:ext>
            </a:extLst>
          </p:cNvPr>
          <p:cNvSpPr>
            <a:spLocks noGrp="1"/>
          </p:cNvSpPr>
          <p:nvPr>
            <p:ph type="title"/>
          </p:nvPr>
        </p:nvSpPr>
        <p:spPr/>
        <p:txBody>
          <a:bodyPr>
            <a:noAutofit/>
          </a:bodyPr>
          <a:lstStyle/>
          <a:p>
            <a:r>
              <a:rPr lang="fr-FR" sz="5400" dirty="0">
                <a:latin typeface="Gill Sans Ultra Bold" panose="020B0A02020104020203" pitchFamily="34" charset="77"/>
              </a:rPr>
              <a:t>Le salaire d’un chef d’Etat en </a:t>
            </a:r>
            <a:r>
              <a:rPr lang="fr-FR" sz="5400" dirty="0">
                <a:solidFill>
                  <a:srgbClr val="FF0000"/>
                </a:solidFill>
                <a:latin typeface="Gill Sans Ultra Bold" panose="020B0A02020104020203" pitchFamily="34" charset="77"/>
              </a:rPr>
              <a:t>fonction</a:t>
            </a:r>
          </a:p>
        </p:txBody>
      </p:sp>
      <p:sp>
        <p:nvSpPr>
          <p:cNvPr id="3" name="Espace réservé du contenu 2">
            <a:extLst>
              <a:ext uri="{FF2B5EF4-FFF2-40B4-BE49-F238E27FC236}">
                <a16:creationId xmlns:a16="http://schemas.microsoft.com/office/drawing/2014/main" id="{71FBDE1B-2DEF-6D59-FCE8-E371C2178699}"/>
              </a:ext>
            </a:extLst>
          </p:cNvPr>
          <p:cNvSpPr>
            <a:spLocks noGrp="1"/>
          </p:cNvSpPr>
          <p:nvPr>
            <p:ph idx="1"/>
          </p:nvPr>
        </p:nvSpPr>
        <p:spPr>
          <a:xfrm>
            <a:off x="505689" y="1917483"/>
            <a:ext cx="11260284" cy="3537583"/>
          </a:xfrm>
          <a:ln w="28575">
            <a:solidFill>
              <a:schemeClr val="tx1"/>
            </a:solidFill>
          </a:ln>
        </p:spPr>
        <p:txBody>
          <a:bodyPr>
            <a:normAutofit fontScale="85000" lnSpcReduction="20000"/>
          </a:bodyPr>
          <a:lstStyle/>
          <a:p>
            <a:pPr marL="0" indent="0" algn="l">
              <a:buNone/>
            </a:pPr>
            <a:endParaRPr lang="fr-CH" b="1" i="0" dirty="0">
              <a:solidFill>
                <a:srgbClr val="202122"/>
              </a:solidFill>
              <a:effectLst/>
            </a:endParaRPr>
          </a:p>
          <a:p>
            <a:pPr marL="0" indent="0" algn="l">
              <a:buNone/>
            </a:pPr>
            <a:r>
              <a:rPr lang="fr-CH" b="1" i="0" dirty="0">
                <a:solidFill>
                  <a:srgbClr val="202122"/>
                </a:solidFill>
                <a:effectLst/>
              </a:rPr>
              <a:t>La rémunération des acteurs politiques nationaux s’établit, en 2024 </a:t>
            </a:r>
            <a:br>
              <a:rPr lang="fr-CH" b="1" i="0" dirty="0">
                <a:solidFill>
                  <a:srgbClr val="202122"/>
                </a:solidFill>
                <a:effectLst/>
              </a:rPr>
            </a:br>
            <a:r>
              <a:rPr lang="fr-CH" b="1" dirty="0">
                <a:solidFill>
                  <a:srgbClr val="202122"/>
                </a:solidFill>
              </a:rPr>
              <a:t>(</a:t>
            </a:r>
            <a:r>
              <a:rPr lang="fr-CH" b="1" i="0" dirty="0">
                <a:solidFill>
                  <a:srgbClr val="202122"/>
                </a:solidFill>
                <a:effectLst/>
              </a:rPr>
              <a:t>en montants bruts </a:t>
            </a:r>
            <a:r>
              <a:rPr lang="fr-CH" b="1" i="0" u="sng" dirty="0">
                <a:solidFill>
                  <a:srgbClr val="202122"/>
                </a:solidFill>
                <a:effectLst/>
              </a:rPr>
              <a:t>mensuels</a:t>
            </a:r>
            <a:r>
              <a:rPr lang="fr-CH" b="1" i="0" dirty="0">
                <a:solidFill>
                  <a:srgbClr val="202122"/>
                </a:solidFill>
                <a:effectLst/>
              </a:rPr>
              <a:t> arrondis) à :</a:t>
            </a:r>
            <a:br>
              <a:rPr lang="fr-CH" b="1" i="0" dirty="0">
                <a:solidFill>
                  <a:srgbClr val="202122"/>
                </a:solidFill>
                <a:effectLst/>
              </a:rPr>
            </a:br>
            <a:r>
              <a:rPr lang="fr-CH" sz="900" b="1" i="0" dirty="0">
                <a:solidFill>
                  <a:srgbClr val="202122"/>
                </a:solidFill>
                <a:effectLst/>
              </a:rPr>
              <a:t> </a:t>
            </a:r>
            <a:endParaRPr lang="fr-CH" b="1" i="0" dirty="0">
              <a:solidFill>
                <a:srgbClr val="202122"/>
              </a:solidFill>
              <a:effectLst/>
            </a:endParaRPr>
          </a:p>
          <a:p>
            <a:r>
              <a:rPr lang="fr-CH" sz="3300" b="1" i="0" dirty="0">
                <a:solidFill>
                  <a:srgbClr val="0070C0"/>
                </a:solidFill>
                <a:effectLst/>
                <a:highlight>
                  <a:srgbClr val="FFFF00"/>
                </a:highlight>
              </a:rPr>
              <a:t>16 000 € </a:t>
            </a:r>
            <a:r>
              <a:rPr lang="fr-CH" sz="3300" b="1" i="0" dirty="0">
                <a:solidFill>
                  <a:srgbClr val="202122"/>
                </a:solidFill>
                <a:effectLst/>
                <a:highlight>
                  <a:srgbClr val="FFFF00"/>
                </a:highlight>
              </a:rPr>
              <a:t>pour le président de la République </a:t>
            </a:r>
            <a:r>
              <a:rPr lang="fr-CH" sz="3300" b="1" i="0" u="sng" dirty="0">
                <a:solidFill>
                  <a:srgbClr val="202122"/>
                </a:solidFill>
                <a:effectLst/>
                <a:highlight>
                  <a:srgbClr val="FFFF00"/>
                </a:highlight>
              </a:rPr>
              <a:t>et</a:t>
            </a:r>
            <a:r>
              <a:rPr lang="fr-CH" sz="3300" b="1" i="0" dirty="0">
                <a:solidFill>
                  <a:srgbClr val="202122"/>
                </a:solidFill>
                <a:effectLst/>
                <a:highlight>
                  <a:srgbClr val="FFFF00"/>
                </a:highlight>
              </a:rPr>
              <a:t> le Premier ministre </a:t>
            </a:r>
          </a:p>
          <a:p>
            <a:pPr algn="l">
              <a:buFont typeface="Arial" panose="020B0604020202020204" pitchFamily="34" charset="0"/>
              <a:buChar char="•"/>
            </a:pPr>
            <a:r>
              <a:rPr lang="fr-CH" b="1" i="0" dirty="0">
                <a:solidFill>
                  <a:srgbClr val="0070C0"/>
                </a:solidFill>
                <a:effectLst/>
              </a:rPr>
              <a:t>10 700 € </a:t>
            </a:r>
            <a:r>
              <a:rPr lang="fr-CH" b="1" i="0" dirty="0">
                <a:solidFill>
                  <a:srgbClr val="202122"/>
                </a:solidFill>
                <a:effectLst/>
              </a:rPr>
              <a:t>pour les autres ministres </a:t>
            </a:r>
          </a:p>
          <a:p>
            <a:pPr algn="l">
              <a:buFont typeface="Arial" panose="020B0604020202020204" pitchFamily="34" charset="0"/>
              <a:buChar char="•"/>
            </a:pPr>
            <a:r>
              <a:rPr lang="fr-CH" b="1" i="0" dirty="0">
                <a:solidFill>
                  <a:srgbClr val="0070C0"/>
                </a:solidFill>
                <a:effectLst/>
              </a:rPr>
              <a:t>10 200 € </a:t>
            </a:r>
            <a:r>
              <a:rPr lang="fr-CH" b="1" i="0" dirty="0">
                <a:solidFill>
                  <a:srgbClr val="202122"/>
                </a:solidFill>
                <a:effectLst/>
              </a:rPr>
              <a:t>pour les secrétaires d’État </a:t>
            </a:r>
          </a:p>
          <a:p>
            <a:r>
              <a:rPr lang="fr-CH" b="1" i="0" dirty="0">
                <a:solidFill>
                  <a:srgbClr val="0070C0"/>
                </a:solidFill>
                <a:effectLst/>
              </a:rPr>
              <a:t>7 600 € </a:t>
            </a:r>
            <a:r>
              <a:rPr lang="fr-CH" b="1" i="0" dirty="0">
                <a:solidFill>
                  <a:srgbClr val="202122"/>
                </a:solidFill>
                <a:effectLst/>
              </a:rPr>
              <a:t>pour les députés et sénateurs n'exerçant pas de responsabilité particulière comme président, questeur… </a:t>
            </a:r>
            <a:br>
              <a:rPr lang="fr-CH" b="0" i="0" dirty="0">
                <a:solidFill>
                  <a:srgbClr val="202122"/>
                </a:solidFill>
                <a:effectLst/>
              </a:rPr>
            </a:br>
            <a:r>
              <a:rPr lang="fr-CH" sz="1000" b="0" i="0" dirty="0">
                <a:solidFill>
                  <a:srgbClr val="202122"/>
                </a:solidFill>
                <a:effectLst/>
              </a:rPr>
              <a:t> </a:t>
            </a:r>
            <a:br>
              <a:rPr lang="fr-CH" b="0" i="0" dirty="0">
                <a:solidFill>
                  <a:srgbClr val="202122"/>
                </a:solidFill>
                <a:effectLst/>
              </a:rPr>
            </a:br>
            <a:r>
              <a:rPr lang="fr-CH" sz="2400" dirty="0">
                <a:solidFill>
                  <a:srgbClr val="202122"/>
                </a:solidFill>
              </a:rPr>
              <a:t>(Depuis le 1er juillet 2022, les sénateurs et les députés français ont été augmentés de 253,39 € en brut : +3,5% ; depuis le 1er janvier 2024, les indemnités mensuelles brutes ont augmenté de 2%)</a:t>
            </a:r>
          </a:p>
          <a:p>
            <a:pPr algn="l">
              <a:buFont typeface="Arial" panose="020B0604020202020204" pitchFamily="34" charset="0"/>
              <a:buChar char="•"/>
            </a:pPr>
            <a:endParaRPr lang="fr-CH" b="0" i="0" dirty="0">
              <a:solidFill>
                <a:srgbClr val="202122"/>
              </a:solidFill>
              <a:effectLst/>
            </a:endParaRPr>
          </a:p>
        </p:txBody>
      </p:sp>
      <p:pic>
        <p:nvPicPr>
          <p:cNvPr id="4" name="Image 3">
            <a:extLst>
              <a:ext uri="{FF2B5EF4-FFF2-40B4-BE49-F238E27FC236}">
                <a16:creationId xmlns:a16="http://schemas.microsoft.com/office/drawing/2014/main" id="{68BC456B-01EA-4109-09EB-73F7F7FDB483}"/>
              </a:ext>
            </a:extLst>
          </p:cNvPr>
          <p:cNvPicPr>
            <a:picLocks noChangeAspect="1"/>
          </p:cNvPicPr>
          <p:nvPr/>
        </p:nvPicPr>
        <p:blipFill>
          <a:blip r:embed="rId3"/>
          <a:stretch>
            <a:fillRect/>
          </a:stretch>
        </p:blipFill>
        <p:spPr>
          <a:xfrm rot="800540">
            <a:off x="10332087" y="1410035"/>
            <a:ext cx="1819706" cy="561302"/>
          </a:xfrm>
          <a:prstGeom prst="rect">
            <a:avLst/>
          </a:prstGeom>
          <a:ln>
            <a:solidFill>
              <a:schemeClr val="tx1"/>
            </a:solidFill>
          </a:ln>
        </p:spPr>
      </p:pic>
      <p:sp>
        <p:nvSpPr>
          <p:cNvPr id="6" name="ZoneTexte 5">
            <a:extLst>
              <a:ext uri="{FF2B5EF4-FFF2-40B4-BE49-F238E27FC236}">
                <a16:creationId xmlns:a16="http://schemas.microsoft.com/office/drawing/2014/main" id="{CE100AE0-C7EA-5E47-793A-EF612DEAD1C3}"/>
              </a:ext>
            </a:extLst>
          </p:cNvPr>
          <p:cNvSpPr txBox="1"/>
          <p:nvPr/>
        </p:nvSpPr>
        <p:spPr>
          <a:xfrm>
            <a:off x="505689" y="5624144"/>
            <a:ext cx="11513127" cy="923330"/>
          </a:xfrm>
          <a:prstGeom prst="rect">
            <a:avLst/>
          </a:prstGeom>
          <a:noFill/>
        </p:spPr>
        <p:txBody>
          <a:bodyPr wrap="square">
            <a:spAutoFit/>
          </a:bodyPr>
          <a:lstStyle/>
          <a:p>
            <a:r>
              <a:rPr lang="fr-CH" dirty="0">
                <a:solidFill>
                  <a:srgbClr val="000000"/>
                </a:solidFill>
                <a:effectLst/>
                <a:latin typeface="Helvetica Neue" panose="02000503000000020004" pitchFamily="2" charset="0"/>
              </a:rPr>
              <a:t>⚠️ </a:t>
            </a:r>
            <a:r>
              <a:rPr lang="fr-CH" b="1" dirty="0">
                <a:solidFill>
                  <a:srgbClr val="000000"/>
                </a:solidFill>
                <a:effectLst/>
                <a:latin typeface="Helvetica Neue" panose="02000503000000020004" pitchFamily="2" charset="0"/>
              </a:rPr>
              <a:t>NB :</a:t>
            </a:r>
            <a:r>
              <a:rPr lang="fr-CH" dirty="0">
                <a:solidFill>
                  <a:srgbClr val="000000"/>
                </a:solidFill>
                <a:latin typeface="Helvetica Neue" panose="02000503000000020004" pitchFamily="2" charset="0"/>
              </a:rPr>
              <a:t> </a:t>
            </a:r>
            <a:r>
              <a:rPr lang="fr-CH" b="1" dirty="0">
                <a:solidFill>
                  <a:srgbClr val="000000"/>
                </a:solidFill>
                <a:effectLst/>
                <a:latin typeface="Helvetica Neue" panose="02000503000000020004" pitchFamily="2" charset="0"/>
              </a:rPr>
              <a:t>Ces montants ne comprennent pas tous les avantages en nature, les transports gratuits, les frais professionnels (restaurants, </a:t>
            </a:r>
            <a:r>
              <a:rPr lang="fr-CH" b="1" dirty="0" err="1">
                <a:solidFill>
                  <a:srgbClr val="000000"/>
                </a:solidFill>
                <a:effectLst/>
                <a:latin typeface="Helvetica Neue" panose="02000503000000020004" pitchFamily="2" charset="0"/>
              </a:rPr>
              <a:t>etc</a:t>
            </a:r>
            <a:r>
              <a:rPr lang="fr-CH" b="1" dirty="0">
                <a:solidFill>
                  <a:srgbClr val="000000"/>
                </a:solidFill>
                <a:effectLst/>
                <a:latin typeface="Helvetica Neue" panose="02000503000000020004" pitchFamily="2" charset="0"/>
              </a:rPr>
              <a:t>), les logements de fonction, les prestations culturelles (billets de concert, théâtre, ..) et autres gratifications usuelles.</a:t>
            </a:r>
            <a:endParaRPr lang="fr-CH" dirty="0">
              <a:solidFill>
                <a:srgbClr val="000000"/>
              </a:solidFill>
              <a:effectLst/>
              <a:latin typeface="Helvetica Neue" panose="02000503000000020004" pitchFamily="2" charset="0"/>
            </a:endParaRPr>
          </a:p>
        </p:txBody>
      </p:sp>
    </p:spTree>
    <p:extLst>
      <p:ext uri="{BB962C8B-B14F-4D97-AF65-F5344CB8AC3E}">
        <p14:creationId xmlns:p14="http://schemas.microsoft.com/office/powerpoint/2010/main" val="36168548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EC2E39-4D0D-3260-CF4E-6A85DF3B03B3}"/>
            </a:ext>
          </a:extLst>
        </p:cNvPr>
        <p:cNvGrpSpPr/>
        <p:nvPr/>
      </p:nvGrpSpPr>
      <p:grpSpPr>
        <a:xfrm>
          <a:off x="0" y="0"/>
          <a:ext cx="0" cy="0"/>
          <a:chOff x="0" y="0"/>
          <a:chExt cx="0" cy="0"/>
        </a:xfrm>
      </p:grpSpPr>
      <p:pic>
        <p:nvPicPr>
          <p:cNvPr id="17410" name="Picture 2" descr="4 900+ Fleche Courbe – Vidéos libres de droit 4K et HD - iStock | Frise  chronologique, Laboratoire, Flèche directionnelle">
            <a:extLst>
              <a:ext uri="{FF2B5EF4-FFF2-40B4-BE49-F238E27FC236}">
                <a16:creationId xmlns:a16="http://schemas.microsoft.com/office/drawing/2014/main" id="{707FE2ED-DF71-ADCC-7DB1-74548273CE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9611326" flipH="1">
            <a:off x="8540067" y="4816735"/>
            <a:ext cx="3334334" cy="1833884"/>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a:extLst>
              <a:ext uri="{FF2B5EF4-FFF2-40B4-BE49-F238E27FC236}">
                <a16:creationId xmlns:a16="http://schemas.microsoft.com/office/drawing/2014/main" id="{085CED9D-582C-D8F4-0C2F-10E15CC8D438}"/>
              </a:ext>
            </a:extLst>
          </p:cNvPr>
          <p:cNvSpPr>
            <a:spLocks noGrp="1"/>
          </p:cNvSpPr>
          <p:nvPr>
            <p:ph type="title"/>
          </p:nvPr>
        </p:nvSpPr>
        <p:spPr/>
        <p:txBody>
          <a:bodyPr>
            <a:noAutofit/>
          </a:bodyPr>
          <a:lstStyle/>
          <a:p>
            <a:r>
              <a:rPr lang="fr-FR" sz="5400" dirty="0">
                <a:latin typeface="Gill Sans Ultra Bold" panose="020B0A02020104020203" pitchFamily="34" charset="77"/>
              </a:rPr>
              <a:t>Le salaire d’un chef d’Etat </a:t>
            </a:r>
            <a:r>
              <a:rPr lang="fr-FR" sz="5400" dirty="0">
                <a:solidFill>
                  <a:srgbClr val="FF0000"/>
                </a:solidFill>
                <a:latin typeface="Gill Sans Ultra Bold" panose="020B0A02020104020203" pitchFamily="34" charset="77"/>
              </a:rPr>
              <a:t>à la retraite</a:t>
            </a:r>
          </a:p>
        </p:txBody>
      </p:sp>
      <p:sp>
        <p:nvSpPr>
          <p:cNvPr id="5" name="ZoneTexte 4">
            <a:extLst>
              <a:ext uri="{FF2B5EF4-FFF2-40B4-BE49-F238E27FC236}">
                <a16:creationId xmlns:a16="http://schemas.microsoft.com/office/drawing/2014/main" id="{D4A22A96-5101-A688-8431-B450012FD46E}"/>
              </a:ext>
            </a:extLst>
          </p:cNvPr>
          <p:cNvSpPr txBox="1"/>
          <p:nvPr/>
        </p:nvSpPr>
        <p:spPr>
          <a:xfrm>
            <a:off x="914400" y="2680855"/>
            <a:ext cx="10363200" cy="2431435"/>
          </a:xfrm>
          <a:prstGeom prst="rect">
            <a:avLst/>
          </a:prstGeom>
          <a:noFill/>
          <a:ln w="28575">
            <a:solidFill>
              <a:schemeClr val="tx1"/>
            </a:solidFill>
          </a:ln>
        </p:spPr>
        <p:txBody>
          <a:bodyPr wrap="square">
            <a:spAutoFit/>
          </a:bodyPr>
          <a:lstStyle/>
          <a:p>
            <a:r>
              <a:rPr lang="fr-CH" sz="2800" b="1" dirty="0">
                <a:solidFill>
                  <a:srgbClr val="202122"/>
                </a:solidFill>
                <a:highlight>
                  <a:srgbClr val="FFFF00"/>
                </a:highlight>
              </a:rPr>
              <a:t>Il est attribué aux </a:t>
            </a:r>
            <a:r>
              <a:rPr lang="fr-CH" sz="2800" b="1" dirty="0">
                <a:solidFill>
                  <a:srgbClr val="FF0000"/>
                </a:solidFill>
                <a:highlight>
                  <a:srgbClr val="FFFF00"/>
                </a:highlight>
              </a:rPr>
              <a:t>anciens présidents </a:t>
            </a:r>
            <a:r>
              <a:rPr lang="fr-CH" sz="2800" b="1" dirty="0">
                <a:solidFill>
                  <a:srgbClr val="202122"/>
                </a:solidFill>
                <a:highlight>
                  <a:srgbClr val="FFFF00"/>
                </a:highlight>
              </a:rPr>
              <a:t>de la République française </a:t>
            </a:r>
            <a:br>
              <a:rPr lang="fr-CH" sz="2800" b="1" dirty="0">
                <a:solidFill>
                  <a:srgbClr val="202122"/>
                </a:solidFill>
                <a:highlight>
                  <a:srgbClr val="FFFF00"/>
                </a:highlight>
              </a:rPr>
            </a:br>
            <a:r>
              <a:rPr lang="fr-CH" sz="2800" b="1" dirty="0">
                <a:solidFill>
                  <a:srgbClr val="202122"/>
                </a:solidFill>
                <a:highlight>
                  <a:srgbClr val="FFFF00"/>
                </a:highlight>
              </a:rPr>
              <a:t>une dotation annuelle de </a:t>
            </a:r>
            <a:r>
              <a:rPr lang="fr-CH" sz="2800" b="1" dirty="0">
                <a:solidFill>
                  <a:srgbClr val="202122"/>
                </a:solidFill>
                <a:highlight>
                  <a:srgbClr val="FFFF00"/>
                </a:highlight>
                <a:latin typeface="Gill Sans Ultra Bold" panose="020B0A02020104020203" pitchFamily="34" charset="77"/>
              </a:rPr>
              <a:t>6 227 € </a:t>
            </a:r>
            <a:r>
              <a:rPr lang="fr-CH" sz="2800" b="1" dirty="0">
                <a:solidFill>
                  <a:srgbClr val="202122"/>
                </a:solidFill>
                <a:highlight>
                  <a:srgbClr val="FFFF00"/>
                </a:highlight>
              </a:rPr>
              <a:t>bruts mensuels. </a:t>
            </a:r>
            <a:br>
              <a:rPr lang="fr-CH" sz="2800" b="1" dirty="0">
                <a:solidFill>
                  <a:srgbClr val="202122"/>
                </a:solidFill>
              </a:rPr>
            </a:br>
            <a:r>
              <a:rPr lang="fr-CH" sz="1200" b="1" dirty="0">
                <a:solidFill>
                  <a:srgbClr val="202122"/>
                </a:solidFill>
              </a:rPr>
              <a:t> </a:t>
            </a:r>
            <a:endParaRPr lang="fr-CH" sz="2800" b="1" dirty="0">
              <a:solidFill>
                <a:srgbClr val="202122"/>
              </a:solidFill>
            </a:endParaRPr>
          </a:p>
          <a:p>
            <a:r>
              <a:rPr lang="fr-CH" sz="2800" b="1" dirty="0">
                <a:solidFill>
                  <a:srgbClr val="202122"/>
                </a:solidFill>
              </a:rPr>
              <a:t>De plus, </a:t>
            </a:r>
            <a:r>
              <a:rPr lang="fr-CH" sz="2800" b="1" u="sng" dirty="0">
                <a:solidFill>
                  <a:srgbClr val="202122"/>
                </a:solidFill>
              </a:rPr>
              <a:t>un soutien matériel et en personnel leur est apporté</a:t>
            </a:r>
            <a:r>
              <a:rPr lang="fr-CH" sz="2800" b="1" dirty="0">
                <a:solidFill>
                  <a:srgbClr val="202122"/>
                </a:solidFill>
              </a:rPr>
              <a:t>*. Les anciens présidents sont aussi </a:t>
            </a:r>
            <a:r>
              <a:rPr lang="fr-CH" sz="2800" b="1" dirty="0">
                <a:solidFill>
                  <a:srgbClr val="202122"/>
                </a:solidFill>
                <a:highlight>
                  <a:srgbClr val="FFFF00"/>
                </a:highlight>
              </a:rPr>
              <a:t>membres à vie du Conseil constitutionnel</a:t>
            </a:r>
            <a:r>
              <a:rPr lang="fr-CH" sz="2800" b="1" dirty="0">
                <a:solidFill>
                  <a:srgbClr val="202122"/>
                </a:solidFill>
              </a:rPr>
              <a:t>. </a:t>
            </a:r>
            <a:endParaRPr lang="fr-CH" sz="2800" dirty="0">
              <a:solidFill>
                <a:srgbClr val="000000"/>
              </a:solidFill>
              <a:effectLst/>
              <a:latin typeface="Helvetica Neue" panose="02000503000000020004" pitchFamily="2" charset="0"/>
            </a:endParaRPr>
          </a:p>
        </p:txBody>
      </p:sp>
      <p:pic>
        <p:nvPicPr>
          <p:cNvPr id="6" name="Picture 4" descr="Carte drapeaux de France, Carte drapeaux de France">
            <a:extLst>
              <a:ext uri="{FF2B5EF4-FFF2-40B4-BE49-F238E27FC236}">
                <a16:creationId xmlns:a16="http://schemas.microsoft.com/office/drawing/2014/main" id="{C15F500F-D739-0567-01F2-2B1B9475D8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03840" y="365125"/>
            <a:ext cx="1325562" cy="13255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9700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854E1C-C0F1-D0D9-3CD7-94F91E253C9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154A707-CF07-15BD-2477-375132D5E7D0}"/>
              </a:ext>
            </a:extLst>
          </p:cNvPr>
          <p:cNvSpPr>
            <a:spLocks noGrp="1"/>
          </p:cNvSpPr>
          <p:nvPr>
            <p:ph type="title"/>
          </p:nvPr>
        </p:nvSpPr>
        <p:spPr/>
        <p:txBody>
          <a:bodyPr>
            <a:noAutofit/>
          </a:bodyPr>
          <a:lstStyle/>
          <a:p>
            <a:r>
              <a:rPr lang="fr-FR" sz="5400" dirty="0">
                <a:latin typeface="Gill Sans Ultra Bold" panose="020B0A02020104020203" pitchFamily="34" charset="77"/>
              </a:rPr>
              <a:t>Le salaire d’un chef d’Etat </a:t>
            </a:r>
            <a:r>
              <a:rPr lang="fr-FR" sz="5400" dirty="0">
                <a:solidFill>
                  <a:srgbClr val="FF0000"/>
                </a:solidFill>
                <a:latin typeface="Gill Sans Ultra Bold" panose="020B0A02020104020203" pitchFamily="34" charset="77"/>
              </a:rPr>
              <a:t>à la retraite</a:t>
            </a:r>
          </a:p>
        </p:txBody>
      </p:sp>
      <p:sp>
        <p:nvSpPr>
          <p:cNvPr id="4" name="ZoneTexte 3">
            <a:extLst>
              <a:ext uri="{FF2B5EF4-FFF2-40B4-BE49-F238E27FC236}">
                <a16:creationId xmlns:a16="http://schemas.microsoft.com/office/drawing/2014/main" id="{691EF252-3B40-0229-DD33-5B769DE0CE93}"/>
              </a:ext>
            </a:extLst>
          </p:cNvPr>
          <p:cNvSpPr txBox="1"/>
          <p:nvPr/>
        </p:nvSpPr>
        <p:spPr>
          <a:xfrm>
            <a:off x="616526" y="1852642"/>
            <a:ext cx="11173692" cy="4708981"/>
          </a:xfrm>
          <a:prstGeom prst="rect">
            <a:avLst/>
          </a:prstGeom>
          <a:noFill/>
          <a:ln w="28575">
            <a:solidFill>
              <a:schemeClr val="tx1"/>
            </a:solidFill>
          </a:ln>
        </p:spPr>
        <p:txBody>
          <a:bodyPr wrap="square">
            <a:spAutoFit/>
          </a:bodyPr>
          <a:lstStyle/>
          <a:p>
            <a:r>
              <a:rPr lang="fr-CH" sz="2800" b="1" dirty="0">
                <a:solidFill>
                  <a:srgbClr val="202122"/>
                </a:solidFill>
              </a:rPr>
              <a:t>* Au nom des obligations liées à leurs anciennes fonctions, les anciens présidents bénéficient depuis la </a:t>
            </a:r>
            <a:r>
              <a:rPr lang="fr-CH" sz="2800" b="1" u="sng" dirty="0">
                <a:solidFill>
                  <a:srgbClr val="202122"/>
                </a:solidFill>
              </a:rPr>
              <a:t>lettre du 8 janvier 1985 rédigée par Laurent Fabius </a:t>
            </a:r>
            <a:r>
              <a:rPr lang="fr-CH" sz="2800" b="1" dirty="0">
                <a:solidFill>
                  <a:srgbClr val="202122"/>
                </a:solidFill>
              </a:rPr>
              <a:t>(sous Mitterrand), chacun aux frais du contribuable, de :</a:t>
            </a:r>
          </a:p>
          <a:p>
            <a:pPr marL="457200" indent="-457200">
              <a:buFont typeface=".Lucida Grande UI Regular"/>
              <a:buChar char="►"/>
            </a:pPr>
            <a:r>
              <a:rPr lang="fr-CH" sz="2400" b="1" dirty="0">
                <a:solidFill>
                  <a:srgbClr val="202122"/>
                </a:solidFill>
              </a:rPr>
              <a:t>1 appartement de fonction</a:t>
            </a:r>
          </a:p>
          <a:p>
            <a:pPr marL="457200" indent="-457200">
              <a:buFont typeface=".Lucida Grande UI Regular"/>
              <a:buChar char="►"/>
            </a:pPr>
            <a:r>
              <a:rPr lang="fr-CH" sz="2400" b="1" dirty="0">
                <a:solidFill>
                  <a:srgbClr val="202122"/>
                </a:solidFill>
              </a:rPr>
              <a:t>2 personnels de maison</a:t>
            </a:r>
          </a:p>
          <a:p>
            <a:pPr marL="457200" indent="-457200">
              <a:buFont typeface=".Lucida Grande UI Regular"/>
              <a:buChar char="►"/>
            </a:pPr>
            <a:r>
              <a:rPr lang="fr-CH" sz="2400" b="1" dirty="0">
                <a:solidFill>
                  <a:srgbClr val="202122"/>
                </a:solidFill>
              </a:rPr>
              <a:t>1 voiture avec 2 chauffeurs</a:t>
            </a:r>
          </a:p>
          <a:p>
            <a:pPr marL="457200" indent="-457200">
              <a:buFont typeface=".Lucida Grande UI Regular"/>
              <a:buChar char="►"/>
            </a:pPr>
            <a:r>
              <a:rPr lang="fr-CH" sz="2400" b="1" dirty="0">
                <a:solidFill>
                  <a:srgbClr val="202122"/>
                </a:solidFill>
              </a:rPr>
              <a:t>2 fonctionnaires de police</a:t>
            </a:r>
          </a:p>
          <a:p>
            <a:pPr marL="457200" indent="-457200">
              <a:buFont typeface=".Lucida Grande UI Regular"/>
              <a:buChar char="►"/>
            </a:pPr>
            <a:r>
              <a:rPr lang="fr-CH" sz="2400" b="1" dirty="0">
                <a:solidFill>
                  <a:srgbClr val="202122"/>
                </a:solidFill>
              </a:rPr>
              <a:t>7 collaborateurs et gardes du corps pendant 5 ans (ensuite, c’est 2)</a:t>
            </a:r>
          </a:p>
          <a:p>
            <a:pPr marL="457200" indent="-457200">
              <a:buFont typeface=".Lucida Grande UI Regular"/>
              <a:buChar char="►"/>
            </a:pPr>
            <a:r>
              <a:rPr lang="fr-CH" sz="2400" b="1" dirty="0">
                <a:solidFill>
                  <a:srgbClr val="202122"/>
                </a:solidFill>
              </a:rPr>
              <a:t>Communications téléphoniques &amp; voyages en train &amp; en avion 1</a:t>
            </a:r>
            <a:r>
              <a:rPr lang="fr-CH" sz="2400" b="1" baseline="30000" dirty="0">
                <a:solidFill>
                  <a:srgbClr val="202122"/>
                </a:solidFill>
              </a:rPr>
              <a:t>ère</a:t>
            </a:r>
            <a:r>
              <a:rPr lang="fr-CH" sz="2400" b="1" dirty="0">
                <a:solidFill>
                  <a:srgbClr val="202122"/>
                </a:solidFill>
              </a:rPr>
              <a:t> classe gratuits</a:t>
            </a:r>
          </a:p>
          <a:p>
            <a:pPr marL="457200" indent="-457200">
              <a:buFont typeface=".Lucida Grande UI Regular"/>
              <a:buChar char="►"/>
            </a:pPr>
            <a:r>
              <a:rPr lang="fr-CH" sz="2400" b="1" dirty="0">
                <a:solidFill>
                  <a:srgbClr val="202122"/>
                </a:solidFill>
              </a:rPr>
              <a:t>65 000 euros / an de dotation</a:t>
            </a:r>
          </a:p>
          <a:p>
            <a:pPr marL="457200" indent="-457200">
              <a:buFont typeface=".Lucida Grande UI Regular"/>
              <a:buChar char="►"/>
            </a:pPr>
            <a:r>
              <a:rPr lang="fr-CH" sz="2400" b="1" dirty="0">
                <a:solidFill>
                  <a:srgbClr val="202122"/>
                </a:solidFill>
              </a:rPr>
              <a:t>Indemnités de 14 400€ / mois tant qu'ils siègent au Conseil Constitutionnel (les anciens présidents en font partie, c'est écrit dans la Constitution !)</a:t>
            </a:r>
          </a:p>
        </p:txBody>
      </p:sp>
      <p:sp>
        <p:nvSpPr>
          <p:cNvPr id="7" name="ZoneTexte 6">
            <a:extLst>
              <a:ext uri="{FF2B5EF4-FFF2-40B4-BE49-F238E27FC236}">
                <a16:creationId xmlns:a16="http://schemas.microsoft.com/office/drawing/2014/main" id="{BB0BD062-3240-DF1F-2CC5-5126E1410087}"/>
              </a:ext>
            </a:extLst>
          </p:cNvPr>
          <p:cNvSpPr txBox="1"/>
          <p:nvPr/>
        </p:nvSpPr>
        <p:spPr>
          <a:xfrm>
            <a:off x="5424055" y="3429000"/>
            <a:ext cx="6767945" cy="1077218"/>
          </a:xfrm>
          <a:prstGeom prst="rect">
            <a:avLst/>
          </a:prstGeom>
          <a:noFill/>
        </p:spPr>
        <p:txBody>
          <a:bodyPr wrap="square">
            <a:spAutoFit/>
          </a:bodyPr>
          <a:lstStyle/>
          <a:p>
            <a:r>
              <a:rPr lang="fr-CH" sz="3200" b="1" dirty="0">
                <a:solidFill>
                  <a:srgbClr val="202122"/>
                </a:solidFill>
                <a:highlight>
                  <a:srgbClr val="FFFF00"/>
                </a:highlight>
                <a:latin typeface="Gill Sans Ultra Bold" panose="020B0A02020104020203" pitchFamily="34" charset="77"/>
              </a:rPr>
              <a:t>= plus de 6,5 millions d'euros / an (en tout)</a:t>
            </a:r>
          </a:p>
        </p:txBody>
      </p:sp>
      <p:pic>
        <p:nvPicPr>
          <p:cNvPr id="8" name="Image 7">
            <a:extLst>
              <a:ext uri="{FF2B5EF4-FFF2-40B4-BE49-F238E27FC236}">
                <a16:creationId xmlns:a16="http://schemas.microsoft.com/office/drawing/2014/main" id="{5F4422D0-99A8-954B-8E4D-0991429C1EEF}"/>
              </a:ext>
            </a:extLst>
          </p:cNvPr>
          <p:cNvPicPr>
            <a:picLocks noChangeAspect="1"/>
          </p:cNvPicPr>
          <p:nvPr/>
        </p:nvPicPr>
        <p:blipFill>
          <a:blip r:embed="rId2"/>
          <a:stretch>
            <a:fillRect/>
          </a:stretch>
        </p:blipFill>
        <p:spPr>
          <a:xfrm>
            <a:off x="10736118" y="1373595"/>
            <a:ext cx="1054100" cy="330200"/>
          </a:xfrm>
          <a:prstGeom prst="rect">
            <a:avLst/>
          </a:prstGeom>
        </p:spPr>
      </p:pic>
      <p:pic>
        <p:nvPicPr>
          <p:cNvPr id="9" name="Image 8">
            <a:extLst>
              <a:ext uri="{FF2B5EF4-FFF2-40B4-BE49-F238E27FC236}">
                <a16:creationId xmlns:a16="http://schemas.microsoft.com/office/drawing/2014/main" id="{E6D96664-BEBC-33C1-E4DF-2DF6F60E0D96}"/>
              </a:ext>
            </a:extLst>
          </p:cNvPr>
          <p:cNvPicPr>
            <a:picLocks noChangeAspect="1"/>
          </p:cNvPicPr>
          <p:nvPr/>
        </p:nvPicPr>
        <p:blipFill>
          <a:blip r:embed="rId3"/>
          <a:stretch>
            <a:fillRect/>
          </a:stretch>
        </p:blipFill>
        <p:spPr>
          <a:xfrm>
            <a:off x="9772359" y="908748"/>
            <a:ext cx="2017859" cy="464847"/>
          </a:xfrm>
          <a:prstGeom prst="rect">
            <a:avLst/>
          </a:prstGeom>
        </p:spPr>
      </p:pic>
      <p:sp>
        <p:nvSpPr>
          <p:cNvPr id="13" name="ZoneTexte 12">
            <a:extLst>
              <a:ext uri="{FF2B5EF4-FFF2-40B4-BE49-F238E27FC236}">
                <a16:creationId xmlns:a16="http://schemas.microsoft.com/office/drawing/2014/main" id="{327C8EFF-EAA5-67A8-AC08-3989E5E45FAF}"/>
              </a:ext>
            </a:extLst>
          </p:cNvPr>
          <p:cNvSpPr txBox="1"/>
          <p:nvPr/>
        </p:nvSpPr>
        <p:spPr>
          <a:xfrm>
            <a:off x="7495309" y="6538911"/>
            <a:ext cx="6096000" cy="369332"/>
          </a:xfrm>
          <a:prstGeom prst="rect">
            <a:avLst/>
          </a:prstGeom>
          <a:noFill/>
        </p:spPr>
        <p:txBody>
          <a:bodyPr wrap="square">
            <a:spAutoFit/>
          </a:bodyPr>
          <a:lstStyle/>
          <a:p>
            <a:pPr algn="l"/>
            <a:r>
              <a:rPr lang="fr-CH" b="0" i="0" dirty="0">
                <a:solidFill>
                  <a:srgbClr val="4A5E81"/>
                </a:solidFill>
                <a:effectLst/>
                <a:latin typeface="robotoslab"/>
              </a:rPr>
              <a:t>Décret n° 2016-1302 du 4 octobre 2016</a:t>
            </a:r>
          </a:p>
        </p:txBody>
      </p:sp>
      <p:pic>
        <p:nvPicPr>
          <p:cNvPr id="14" name="Picture 4" descr="Carte drapeaux de France, Carte drapeaux de France">
            <a:extLst>
              <a:ext uri="{FF2B5EF4-FFF2-40B4-BE49-F238E27FC236}">
                <a16:creationId xmlns:a16="http://schemas.microsoft.com/office/drawing/2014/main" id="{222305AC-8913-C2F3-F956-C0CF3D4205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60570" y="908748"/>
            <a:ext cx="862446" cy="8624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55486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6C2E38-25E6-8C20-ED52-6C89D642922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7053542-15E0-0C6B-E615-D86C9EE4B88E}"/>
              </a:ext>
            </a:extLst>
          </p:cNvPr>
          <p:cNvSpPr>
            <a:spLocks noGrp="1"/>
          </p:cNvSpPr>
          <p:nvPr>
            <p:ph type="title"/>
          </p:nvPr>
        </p:nvSpPr>
        <p:spPr/>
        <p:txBody>
          <a:bodyPr>
            <a:noAutofit/>
          </a:bodyPr>
          <a:lstStyle/>
          <a:p>
            <a:r>
              <a:rPr lang="fr-FR" sz="5400" dirty="0">
                <a:latin typeface="Gill Sans Ultra Bold" panose="020B0A02020104020203" pitchFamily="34" charset="77"/>
              </a:rPr>
              <a:t>Mais les avantages à vie ne vont pas durer …</a:t>
            </a:r>
            <a:endParaRPr lang="fr-FR" sz="5400" dirty="0">
              <a:solidFill>
                <a:srgbClr val="FF0000"/>
              </a:solidFill>
              <a:latin typeface="Gill Sans Ultra Bold" panose="020B0A02020104020203" pitchFamily="34" charset="77"/>
            </a:endParaRPr>
          </a:p>
        </p:txBody>
      </p:sp>
      <p:pic>
        <p:nvPicPr>
          <p:cNvPr id="5" name="Image 4">
            <a:extLst>
              <a:ext uri="{FF2B5EF4-FFF2-40B4-BE49-F238E27FC236}">
                <a16:creationId xmlns:a16="http://schemas.microsoft.com/office/drawing/2014/main" id="{ACC36823-8560-4AE2-F21C-DB41AD62F915}"/>
              </a:ext>
            </a:extLst>
          </p:cNvPr>
          <p:cNvPicPr>
            <a:picLocks noChangeAspect="1"/>
          </p:cNvPicPr>
          <p:nvPr/>
        </p:nvPicPr>
        <p:blipFill>
          <a:blip r:embed="rId2"/>
          <a:stretch>
            <a:fillRect/>
          </a:stretch>
        </p:blipFill>
        <p:spPr>
          <a:xfrm>
            <a:off x="9797472" y="972858"/>
            <a:ext cx="1905000" cy="622300"/>
          </a:xfrm>
          <a:prstGeom prst="rect">
            <a:avLst/>
          </a:prstGeom>
        </p:spPr>
      </p:pic>
      <p:pic>
        <p:nvPicPr>
          <p:cNvPr id="18436" name="Picture 4" descr="Renoncement au 49.3 : les questions que soulève l'annonce de Sébastien  Lecornu">
            <a:extLst>
              <a:ext uri="{FF2B5EF4-FFF2-40B4-BE49-F238E27FC236}">
                <a16:creationId xmlns:a16="http://schemas.microsoft.com/office/drawing/2014/main" id="{55BBA84E-ABC3-4370-07C0-DF7DE46EBB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1745" y="1775227"/>
            <a:ext cx="4886134" cy="2748450"/>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D86660B5-DDD9-12FE-48BA-3E03E75CEB67}"/>
              </a:ext>
            </a:extLst>
          </p:cNvPr>
          <p:cNvSpPr txBox="1"/>
          <p:nvPr/>
        </p:nvSpPr>
        <p:spPr>
          <a:xfrm>
            <a:off x="3297382" y="2004453"/>
            <a:ext cx="8672944" cy="4524315"/>
          </a:xfrm>
          <a:prstGeom prst="rect">
            <a:avLst/>
          </a:prstGeom>
          <a:solidFill>
            <a:schemeClr val="bg1"/>
          </a:solidFill>
          <a:ln w="28575">
            <a:solidFill>
              <a:schemeClr val="tx1"/>
            </a:solidFill>
          </a:ln>
        </p:spPr>
        <p:txBody>
          <a:bodyPr wrap="square">
            <a:spAutoFit/>
          </a:bodyPr>
          <a:lstStyle/>
          <a:p>
            <a:r>
              <a:rPr lang="fr-CH" sz="2200" dirty="0">
                <a:solidFill>
                  <a:srgbClr val="000000"/>
                </a:solidFill>
                <a:effectLst/>
                <a:latin typeface="Helvetica Neue" panose="02000503000000020004" pitchFamily="2" charset="0"/>
              </a:rPr>
              <a:t>Sébastien </a:t>
            </a:r>
            <a:r>
              <a:rPr lang="fr-CH" sz="2200" dirty="0" err="1">
                <a:solidFill>
                  <a:srgbClr val="000000"/>
                </a:solidFill>
                <a:effectLst/>
                <a:latin typeface="Helvetica Neue" panose="02000503000000020004" pitchFamily="2" charset="0"/>
              </a:rPr>
              <a:t>Lecornu</a:t>
            </a:r>
            <a:r>
              <a:rPr lang="fr-CH" sz="2200" dirty="0">
                <a:solidFill>
                  <a:srgbClr val="000000"/>
                </a:solidFill>
                <a:latin typeface="Helvetica Neue" panose="02000503000000020004" pitchFamily="2" charset="0"/>
              </a:rPr>
              <a:t>, l</a:t>
            </a:r>
            <a:r>
              <a:rPr lang="fr-CH" sz="2200" dirty="0">
                <a:solidFill>
                  <a:srgbClr val="000000"/>
                </a:solidFill>
                <a:effectLst/>
                <a:latin typeface="Helvetica Neue" panose="02000503000000020004" pitchFamily="2" charset="0"/>
              </a:rPr>
              <a:t>e (7</a:t>
            </a:r>
            <a:r>
              <a:rPr lang="fr-CH" sz="2200" baseline="30000" dirty="0">
                <a:solidFill>
                  <a:srgbClr val="000000"/>
                </a:solidFill>
                <a:effectLst/>
                <a:latin typeface="Helvetica Neue" panose="02000503000000020004" pitchFamily="2" charset="0"/>
              </a:rPr>
              <a:t>ème </a:t>
            </a:r>
            <a:r>
              <a:rPr lang="fr-CH" sz="2200" dirty="0">
                <a:solidFill>
                  <a:srgbClr val="000000"/>
                </a:solidFill>
                <a:effectLst/>
                <a:latin typeface="Helvetica Neue" panose="02000503000000020004" pitchFamily="2" charset="0"/>
              </a:rPr>
              <a:t>-et 8</a:t>
            </a:r>
            <a:r>
              <a:rPr lang="fr-CH" sz="2200" baseline="30000" dirty="0">
                <a:solidFill>
                  <a:srgbClr val="000000"/>
                </a:solidFill>
                <a:effectLst/>
                <a:latin typeface="Helvetica Neue" panose="02000503000000020004" pitchFamily="2" charset="0"/>
              </a:rPr>
              <a:t>ème</a:t>
            </a:r>
            <a:r>
              <a:rPr lang="fr-CH" sz="2200" dirty="0">
                <a:solidFill>
                  <a:srgbClr val="000000"/>
                </a:solidFill>
                <a:effectLst/>
                <a:latin typeface="Helvetica Neue" panose="02000503000000020004" pitchFamily="2" charset="0"/>
              </a:rPr>
              <a:t>-) nouveau Premier ministre a annoncé vouloir supprimer les avantages « à vie » des ministres au 1er janvier 2026. </a:t>
            </a:r>
            <a:br>
              <a:rPr lang="fr-CH" sz="2200" dirty="0">
                <a:solidFill>
                  <a:srgbClr val="000000"/>
                </a:solidFill>
                <a:effectLst/>
                <a:latin typeface="Helvetica Neue" panose="02000503000000020004" pitchFamily="2" charset="0"/>
              </a:rPr>
            </a:br>
            <a:r>
              <a:rPr lang="fr-CH" sz="1200" dirty="0">
                <a:solidFill>
                  <a:srgbClr val="000000"/>
                </a:solidFill>
                <a:effectLst/>
                <a:latin typeface="Helvetica Neue" panose="02000503000000020004" pitchFamily="2" charset="0"/>
              </a:rPr>
              <a:t> </a:t>
            </a:r>
            <a:br>
              <a:rPr lang="fr-CH" sz="2400" dirty="0">
                <a:solidFill>
                  <a:srgbClr val="000000"/>
                </a:solidFill>
                <a:effectLst/>
                <a:latin typeface="Helvetica Neue" panose="02000503000000020004" pitchFamily="2" charset="0"/>
              </a:rPr>
            </a:br>
            <a:r>
              <a:rPr lang="fr-CH" sz="2200" b="1" i="0" dirty="0">
                <a:solidFill>
                  <a:srgbClr val="222222"/>
                </a:solidFill>
                <a:effectLst/>
                <a:highlight>
                  <a:srgbClr val="FFFF00"/>
                </a:highlight>
                <a:latin typeface="Arial" panose="020B0604020202020204" pitchFamily="34" charset="0"/>
              </a:rPr>
              <a:t>Le 1</a:t>
            </a:r>
            <a:r>
              <a:rPr lang="fr-CH" sz="2200" b="1" i="0" baseline="30000" dirty="0">
                <a:solidFill>
                  <a:srgbClr val="222222"/>
                </a:solidFill>
                <a:effectLst/>
                <a:highlight>
                  <a:srgbClr val="FFFF00"/>
                </a:highlight>
                <a:latin typeface="Arial" panose="020B0604020202020204" pitchFamily="34" charset="0"/>
              </a:rPr>
              <a:t>er</a:t>
            </a:r>
            <a:r>
              <a:rPr lang="fr-CH" sz="2200" b="1" i="0" dirty="0">
                <a:solidFill>
                  <a:srgbClr val="222222"/>
                </a:solidFill>
                <a:effectLst/>
                <a:highlight>
                  <a:srgbClr val="FFFF00"/>
                </a:highlight>
                <a:latin typeface="Arial" panose="020B0604020202020204" pitchFamily="34" charset="0"/>
              </a:rPr>
              <a:t> janvier 2026 marquera la fin des avantages dont bénéficient les ex-membres du gouvernement. </a:t>
            </a:r>
            <a:r>
              <a:rPr lang="fr-CH" sz="2200" b="1" i="0" u="none" strike="noStrike" dirty="0">
                <a:effectLst/>
                <a:highlight>
                  <a:srgbClr val="FFFF00"/>
                </a:highlight>
                <a:latin typeface="Arial" panose="020B0604020202020204" pitchFamily="34" charset="0"/>
              </a:rPr>
              <a:t>Pour l’une de ses premières décisions</a:t>
            </a:r>
            <a:r>
              <a:rPr lang="fr-CH" sz="2200" b="1" i="0" dirty="0">
                <a:effectLst/>
                <a:highlight>
                  <a:srgbClr val="FFFF00"/>
                </a:highlight>
                <a:latin typeface="Arial" panose="020B0604020202020204" pitchFamily="34" charset="0"/>
              </a:rPr>
              <a:t> </a:t>
            </a:r>
            <a:r>
              <a:rPr lang="fr-CH" sz="2200" b="1" i="0" dirty="0">
                <a:solidFill>
                  <a:srgbClr val="222222"/>
                </a:solidFill>
                <a:effectLst/>
                <a:highlight>
                  <a:srgbClr val="FFFF00"/>
                </a:highlight>
                <a:latin typeface="Arial" panose="020B0604020202020204" pitchFamily="34" charset="0"/>
              </a:rPr>
              <a:t>depuis sa prise de fonction à Matignon le 9 septembre, le Premier ministre Sébastien </a:t>
            </a:r>
            <a:r>
              <a:rPr lang="fr-CH" sz="2200" b="1" i="0" dirty="0" err="1">
                <a:solidFill>
                  <a:srgbClr val="222222"/>
                </a:solidFill>
                <a:effectLst/>
                <a:highlight>
                  <a:srgbClr val="FFFF00"/>
                </a:highlight>
                <a:latin typeface="Arial" panose="020B0604020202020204" pitchFamily="34" charset="0"/>
              </a:rPr>
              <a:t>Lecornu</a:t>
            </a:r>
            <a:r>
              <a:rPr lang="fr-CH" sz="2200" b="1" i="0" dirty="0">
                <a:solidFill>
                  <a:srgbClr val="222222"/>
                </a:solidFill>
                <a:effectLst/>
                <a:highlight>
                  <a:srgbClr val="FFFF00"/>
                </a:highlight>
                <a:latin typeface="Arial" panose="020B0604020202020204" pitchFamily="34" charset="0"/>
              </a:rPr>
              <a:t> a déclaré lundi 15 septembre qu’il allait </a:t>
            </a:r>
            <a:r>
              <a:rPr lang="fr-CH" sz="2200" b="1" i="0" dirty="0">
                <a:solidFill>
                  <a:srgbClr val="FF0000"/>
                </a:solidFill>
                <a:effectLst/>
                <a:highlight>
                  <a:srgbClr val="FFFF00"/>
                </a:highlight>
                <a:latin typeface="Arial" panose="020B0604020202020204" pitchFamily="34" charset="0"/>
              </a:rPr>
              <a:t>supprimer les « avantages à vie » </a:t>
            </a:r>
            <a:r>
              <a:rPr lang="fr-CH" sz="2200" b="1" i="0" dirty="0">
                <a:solidFill>
                  <a:srgbClr val="222222"/>
                </a:solidFill>
                <a:effectLst/>
                <a:highlight>
                  <a:srgbClr val="FFFF00"/>
                </a:highlight>
                <a:latin typeface="Arial" panose="020B0604020202020204" pitchFamily="34" charset="0"/>
              </a:rPr>
              <a:t>des anciens ministres dès l’an prochain.</a:t>
            </a:r>
          </a:p>
          <a:p>
            <a:r>
              <a:rPr lang="fr-CH" sz="1200" dirty="0">
                <a:solidFill>
                  <a:srgbClr val="222222"/>
                </a:solidFill>
                <a:latin typeface="Arial" panose="020B0604020202020204" pitchFamily="34" charset="0"/>
              </a:rPr>
              <a:t>  </a:t>
            </a:r>
            <a:br>
              <a:rPr lang="fr-CH" sz="2200" b="0" i="0" dirty="0">
                <a:solidFill>
                  <a:srgbClr val="222222"/>
                </a:solidFill>
                <a:effectLst/>
                <a:latin typeface="Arial" panose="020B0604020202020204" pitchFamily="34" charset="0"/>
              </a:rPr>
            </a:br>
            <a:r>
              <a:rPr lang="fr-CH" sz="2200" b="1" dirty="0">
                <a:solidFill>
                  <a:srgbClr val="000000"/>
                </a:solidFill>
                <a:effectLst/>
                <a:highlight>
                  <a:srgbClr val="FFFF00"/>
                </a:highlight>
                <a:latin typeface="Helvetica Neue" panose="02000503000000020004" pitchFamily="2" charset="0"/>
              </a:rPr>
              <a:t>Les moyens mis à disposition des anciens Premiers ministres </a:t>
            </a:r>
            <a:br>
              <a:rPr lang="fr-CH" sz="2200" b="1" dirty="0">
                <a:solidFill>
                  <a:srgbClr val="000000"/>
                </a:solidFill>
                <a:effectLst/>
                <a:highlight>
                  <a:srgbClr val="FFFF00"/>
                </a:highlight>
                <a:latin typeface="Helvetica Neue" panose="02000503000000020004" pitchFamily="2" charset="0"/>
              </a:rPr>
            </a:br>
            <a:r>
              <a:rPr lang="fr-CH" sz="2200" b="1" dirty="0">
                <a:solidFill>
                  <a:srgbClr val="000000"/>
                </a:solidFill>
                <a:effectLst/>
                <a:highlight>
                  <a:srgbClr val="FFFF00"/>
                </a:highlight>
                <a:latin typeface="Helvetica Neue" panose="02000503000000020004" pitchFamily="2" charset="0"/>
              </a:rPr>
              <a:t>« le seront dorénavant </a:t>
            </a:r>
            <a:r>
              <a:rPr lang="fr-CH" sz="2200" b="1" dirty="0">
                <a:solidFill>
                  <a:srgbClr val="FF0000"/>
                </a:solidFill>
                <a:effectLst/>
                <a:highlight>
                  <a:srgbClr val="FFFF00"/>
                </a:highlight>
                <a:latin typeface="Helvetica Neue" panose="02000503000000020004" pitchFamily="2" charset="0"/>
              </a:rPr>
              <a:t>pour une durée limitée </a:t>
            </a:r>
            <a:r>
              <a:rPr lang="fr-CH" sz="2200" b="1" dirty="0">
                <a:solidFill>
                  <a:srgbClr val="000000"/>
                </a:solidFill>
                <a:effectLst/>
                <a:highlight>
                  <a:srgbClr val="FFFF00"/>
                </a:highlight>
                <a:latin typeface="Helvetica Neue" panose="02000503000000020004" pitchFamily="2" charset="0"/>
              </a:rPr>
              <a:t>», dont la protection policière.</a:t>
            </a:r>
          </a:p>
        </p:txBody>
      </p:sp>
      <p:sp>
        <p:nvSpPr>
          <p:cNvPr id="11" name="ZoneTexte 10">
            <a:extLst>
              <a:ext uri="{FF2B5EF4-FFF2-40B4-BE49-F238E27FC236}">
                <a16:creationId xmlns:a16="http://schemas.microsoft.com/office/drawing/2014/main" id="{A9F342DE-3FCA-3B55-7B50-9C348994BECA}"/>
              </a:ext>
            </a:extLst>
          </p:cNvPr>
          <p:cNvSpPr txBox="1"/>
          <p:nvPr/>
        </p:nvSpPr>
        <p:spPr>
          <a:xfrm>
            <a:off x="221673" y="4608216"/>
            <a:ext cx="3212716" cy="2308324"/>
          </a:xfrm>
          <a:prstGeom prst="rect">
            <a:avLst/>
          </a:prstGeom>
          <a:noFill/>
        </p:spPr>
        <p:txBody>
          <a:bodyPr wrap="square">
            <a:spAutoFit/>
          </a:bodyPr>
          <a:lstStyle/>
          <a:p>
            <a:r>
              <a:rPr lang="fr-CH" sz="1600" b="0" i="0" dirty="0">
                <a:solidFill>
                  <a:srgbClr val="444444"/>
                </a:solidFill>
                <a:effectLst/>
                <a:latin typeface="Arial" panose="020B0604020202020204" pitchFamily="34" charset="0"/>
              </a:rPr>
              <a:t>« Nommé il y a moins d’une semaine, le nouveau Premier ministre, Sébastien </a:t>
            </a:r>
            <a:r>
              <a:rPr lang="fr-CH" sz="1600" b="0" i="0" dirty="0" err="1">
                <a:solidFill>
                  <a:srgbClr val="444444"/>
                </a:solidFill>
                <a:effectLst/>
                <a:latin typeface="Arial" panose="020B0604020202020204" pitchFamily="34" charset="0"/>
              </a:rPr>
              <a:t>Lecornu</a:t>
            </a:r>
            <a:r>
              <a:rPr lang="fr-CH" sz="1600" b="0" i="0" dirty="0">
                <a:solidFill>
                  <a:srgbClr val="444444"/>
                </a:solidFill>
                <a:effectLst/>
                <a:latin typeface="Arial" panose="020B0604020202020204" pitchFamily="34" charset="0"/>
              </a:rPr>
              <a:t>, se retrouve sous les pressions conjuguées des oppositions, </a:t>
            </a:r>
            <a:br>
              <a:rPr lang="fr-CH" sz="1600" b="0" i="0" dirty="0">
                <a:solidFill>
                  <a:srgbClr val="444444"/>
                </a:solidFill>
                <a:effectLst/>
                <a:latin typeface="Arial" panose="020B0604020202020204" pitchFamily="34" charset="0"/>
              </a:rPr>
            </a:br>
            <a:r>
              <a:rPr lang="fr-CH" sz="1600" b="0" i="0" dirty="0">
                <a:solidFill>
                  <a:srgbClr val="444444"/>
                </a:solidFill>
                <a:effectLst/>
                <a:latin typeface="Arial" panose="020B0604020202020204" pitchFamily="34" charset="0"/>
              </a:rPr>
              <a:t>des mouvements sociaux, </a:t>
            </a:r>
            <a:br>
              <a:rPr lang="fr-CH" sz="1600" b="0" i="0" dirty="0">
                <a:solidFill>
                  <a:srgbClr val="444444"/>
                </a:solidFill>
                <a:effectLst/>
                <a:latin typeface="Arial" panose="020B0604020202020204" pitchFamily="34" charset="0"/>
              </a:rPr>
            </a:br>
            <a:r>
              <a:rPr lang="fr-CH" sz="1600" b="0" i="0" dirty="0">
                <a:solidFill>
                  <a:srgbClr val="444444"/>
                </a:solidFill>
                <a:effectLst/>
                <a:latin typeface="Arial" panose="020B0604020202020204" pitchFamily="34" charset="0"/>
              </a:rPr>
              <a:t>des agriculteurs et même des patrons, qui menacent de se mobiliser. »</a:t>
            </a:r>
            <a:endParaRPr lang="fr-FR" sz="1600" dirty="0"/>
          </a:p>
        </p:txBody>
      </p:sp>
      <p:pic>
        <p:nvPicPr>
          <p:cNvPr id="12" name="Image 11">
            <a:extLst>
              <a:ext uri="{FF2B5EF4-FFF2-40B4-BE49-F238E27FC236}">
                <a16:creationId xmlns:a16="http://schemas.microsoft.com/office/drawing/2014/main" id="{0C59C528-3459-33A9-6EFB-D381975EFE24}"/>
              </a:ext>
            </a:extLst>
          </p:cNvPr>
          <p:cNvPicPr>
            <a:picLocks noChangeAspect="1"/>
          </p:cNvPicPr>
          <p:nvPr/>
        </p:nvPicPr>
        <p:blipFill>
          <a:blip r:embed="rId4"/>
          <a:stretch>
            <a:fillRect/>
          </a:stretch>
        </p:blipFill>
        <p:spPr>
          <a:xfrm>
            <a:off x="9788236" y="1655694"/>
            <a:ext cx="1739900" cy="266700"/>
          </a:xfrm>
          <a:prstGeom prst="rect">
            <a:avLst/>
          </a:prstGeom>
        </p:spPr>
      </p:pic>
      <p:pic>
        <p:nvPicPr>
          <p:cNvPr id="13" name="Picture 4" descr="Carte drapeaux de France, Carte drapeaux de France">
            <a:extLst>
              <a:ext uri="{FF2B5EF4-FFF2-40B4-BE49-F238E27FC236}">
                <a16:creationId xmlns:a16="http://schemas.microsoft.com/office/drawing/2014/main" id="{B0AB696E-F142-F574-AE48-B0A95DCF1BD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71249" y="5885142"/>
            <a:ext cx="862446" cy="8624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14983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F71C88-799B-A77D-0B63-1B1D58B74900}"/>
              </a:ext>
            </a:extLst>
          </p:cNvPr>
          <p:cNvSpPr>
            <a:spLocks noGrp="1"/>
          </p:cNvSpPr>
          <p:nvPr>
            <p:ph type="title"/>
          </p:nvPr>
        </p:nvSpPr>
        <p:spPr>
          <a:xfrm>
            <a:off x="2597722" y="4073998"/>
            <a:ext cx="6324599" cy="1325563"/>
          </a:xfrm>
        </p:spPr>
        <p:txBody>
          <a:bodyPr>
            <a:normAutofit/>
          </a:bodyPr>
          <a:lstStyle/>
          <a:p>
            <a:pPr algn="ctr"/>
            <a:r>
              <a:rPr lang="fr-FR" sz="8800" b="1" dirty="0">
                <a:latin typeface="Impact" panose="020B0806030902050204" pitchFamily="34" charset="0"/>
              </a:rPr>
              <a:t>En</a:t>
            </a:r>
            <a:r>
              <a:rPr lang="fr-FR" sz="8800" b="1" dirty="0">
                <a:latin typeface="Gill Sans Ultra Bold" panose="020B0A02020104020203" pitchFamily="34" charset="77"/>
              </a:rPr>
              <a:t> Suisse</a:t>
            </a:r>
          </a:p>
        </p:txBody>
      </p:sp>
      <p:pic>
        <p:nvPicPr>
          <p:cNvPr id="4" name="Image 3">
            <a:extLst>
              <a:ext uri="{FF2B5EF4-FFF2-40B4-BE49-F238E27FC236}">
                <a16:creationId xmlns:a16="http://schemas.microsoft.com/office/drawing/2014/main" id="{1D1D37D7-C0A7-47B7-83EF-E15B9A426B01}"/>
              </a:ext>
            </a:extLst>
          </p:cNvPr>
          <p:cNvPicPr>
            <a:picLocks noChangeAspect="1"/>
          </p:cNvPicPr>
          <p:nvPr/>
        </p:nvPicPr>
        <p:blipFill>
          <a:blip r:embed="rId2"/>
          <a:stretch>
            <a:fillRect/>
          </a:stretch>
        </p:blipFill>
        <p:spPr>
          <a:xfrm>
            <a:off x="3157324" y="1250965"/>
            <a:ext cx="5205397" cy="2545942"/>
          </a:xfrm>
          <a:prstGeom prst="rect">
            <a:avLst/>
          </a:prstGeom>
        </p:spPr>
      </p:pic>
    </p:spTree>
    <p:extLst>
      <p:ext uri="{BB962C8B-B14F-4D97-AF65-F5344CB8AC3E}">
        <p14:creationId xmlns:p14="http://schemas.microsoft.com/office/powerpoint/2010/main" val="19633904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CCA68-6BC3-A9C6-4154-99B215B43CD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B24364C-69B5-458F-DCCB-089F8A4CF323}"/>
              </a:ext>
            </a:extLst>
          </p:cNvPr>
          <p:cNvSpPr>
            <a:spLocks noGrp="1"/>
          </p:cNvSpPr>
          <p:nvPr>
            <p:ph type="title"/>
          </p:nvPr>
        </p:nvSpPr>
        <p:spPr/>
        <p:txBody>
          <a:bodyPr>
            <a:noAutofit/>
          </a:bodyPr>
          <a:lstStyle/>
          <a:p>
            <a:r>
              <a:rPr lang="fr-FR" sz="5400" dirty="0">
                <a:latin typeface="Gill Sans Ultra Bold" panose="020B0A02020104020203" pitchFamily="34" charset="77"/>
              </a:rPr>
              <a:t>Le salaire d’un chef d’Etat en </a:t>
            </a:r>
            <a:r>
              <a:rPr lang="fr-FR" sz="5400" dirty="0">
                <a:solidFill>
                  <a:srgbClr val="FF0000"/>
                </a:solidFill>
                <a:latin typeface="Gill Sans Ultra Bold" panose="020B0A02020104020203" pitchFamily="34" charset="77"/>
              </a:rPr>
              <a:t>fonction</a:t>
            </a:r>
          </a:p>
        </p:txBody>
      </p:sp>
      <p:sp>
        <p:nvSpPr>
          <p:cNvPr id="3" name="Espace réservé du contenu 2">
            <a:extLst>
              <a:ext uri="{FF2B5EF4-FFF2-40B4-BE49-F238E27FC236}">
                <a16:creationId xmlns:a16="http://schemas.microsoft.com/office/drawing/2014/main" id="{C0367A4F-43A9-51F2-7170-D0AB77DF07A0}"/>
              </a:ext>
            </a:extLst>
          </p:cNvPr>
          <p:cNvSpPr>
            <a:spLocks noGrp="1"/>
          </p:cNvSpPr>
          <p:nvPr>
            <p:ph idx="1"/>
          </p:nvPr>
        </p:nvSpPr>
        <p:spPr>
          <a:xfrm>
            <a:off x="505688" y="1917483"/>
            <a:ext cx="11575475" cy="4441753"/>
          </a:xfrm>
          <a:ln w="28575">
            <a:solidFill>
              <a:schemeClr val="tx1"/>
            </a:solidFill>
          </a:ln>
        </p:spPr>
        <p:txBody>
          <a:bodyPr>
            <a:normAutofit fontScale="92500"/>
          </a:bodyPr>
          <a:lstStyle/>
          <a:p>
            <a:pPr marL="0" indent="0">
              <a:buNone/>
            </a:pPr>
            <a:r>
              <a:rPr lang="fr-CH" b="1" dirty="0"/>
              <a:t>Conseillers fédéraux : </a:t>
            </a:r>
            <a:br>
              <a:rPr lang="fr-CH" b="1" dirty="0"/>
            </a:br>
            <a:r>
              <a:rPr lang="fr-CH" dirty="0"/>
              <a:t>Salaire brut annuel : </a:t>
            </a:r>
            <a:r>
              <a:rPr lang="fr-CH" b="1" dirty="0">
                <a:solidFill>
                  <a:srgbClr val="FF0000"/>
                </a:solidFill>
              </a:rPr>
              <a:t>CHF 477 688 </a:t>
            </a:r>
            <a:r>
              <a:rPr lang="fr-CH" dirty="0"/>
              <a:t>(environ </a:t>
            </a:r>
            <a:r>
              <a:rPr lang="fr-CH" b="1" dirty="0">
                <a:solidFill>
                  <a:srgbClr val="0070C0"/>
                </a:solidFill>
              </a:rPr>
              <a:t>512 720 €</a:t>
            </a:r>
            <a:r>
              <a:rPr lang="fr-CH" dirty="0"/>
              <a:t>)</a:t>
            </a:r>
            <a:br>
              <a:rPr lang="fr-CH" dirty="0"/>
            </a:br>
            <a:r>
              <a:rPr lang="fr-CH" dirty="0"/>
              <a:t>Indemnité forfaitaire pour frais, depuis 2025 : </a:t>
            </a:r>
            <a:r>
              <a:rPr lang="fr-CH" b="1" dirty="0">
                <a:solidFill>
                  <a:srgbClr val="FF0000"/>
                </a:solidFill>
              </a:rPr>
              <a:t>CHF 30 000 </a:t>
            </a:r>
            <a:r>
              <a:rPr lang="fr-CH" dirty="0"/>
              <a:t>(</a:t>
            </a:r>
            <a:r>
              <a:rPr lang="fr-CH" b="1" dirty="0">
                <a:solidFill>
                  <a:srgbClr val="0070C0"/>
                </a:solidFill>
              </a:rPr>
              <a:t>32 200 € </a:t>
            </a:r>
            <a:r>
              <a:rPr lang="fr-CH" dirty="0"/>
              <a:t>non indexée sur l'inflation)</a:t>
            </a:r>
          </a:p>
          <a:p>
            <a:pPr marL="0" indent="0">
              <a:buNone/>
            </a:pPr>
            <a:r>
              <a:rPr lang="fr-CH" b="1" dirty="0"/>
              <a:t>Président de la Confédération : </a:t>
            </a:r>
            <a:r>
              <a:rPr lang="fr-CH" dirty="0"/>
              <a:t>une indemnité supplémentaire de </a:t>
            </a:r>
            <a:r>
              <a:rPr lang="fr-CH" b="1" dirty="0">
                <a:solidFill>
                  <a:srgbClr val="FF0000"/>
                </a:solidFill>
              </a:rPr>
              <a:t>CHF 12 000 </a:t>
            </a:r>
            <a:br>
              <a:rPr lang="fr-CH" b="1" dirty="0">
                <a:solidFill>
                  <a:srgbClr val="FF0000"/>
                </a:solidFill>
              </a:rPr>
            </a:br>
            <a:r>
              <a:rPr lang="fr-CH" b="1" dirty="0">
                <a:solidFill>
                  <a:srgbClr val="FF0000"/>
                </a:solidFill>
              </a:rPr>
              <a:t>                                                                                                                            </a:t>
            </a:r>
            <a:r>
              <a:rPr lang="fr-CH" dirty="0"/>
              <a:t>(</a:t>
            </a:r>
            <a:r>
              <a:rPr lang="fr-CH" b="1" dirty="0">
                <a:solidFill>
                  <a:srgbClr val="0070C0"/>
                </a:solidFill>
              </a:rPr>
              <a:t>13 000 €)</a:t>
            </a:r>
            <a:endParaRPr lang="fr-CH" dirty="0"/>
          </a:p>
          <a:p>
            <a:pPr marL="0" indent="0">
              <a:buNone/>
            </a:pPr>
            <a:r>
              <a:rPr lang="fr-CH" b="1" dirty="0"/>
              <a:t>Autres privilèges :</a:t>
            </a:r>
          </a:p>
          <a:p>
            <a:pPr lvl="1">
              <a:buFont typeface=".Lucida Grande UI Regular"/>
              <a:buChar char="►"/>
            </a:pPr>
            <a:r>
              <a:rPr lang="fr-CH" dirty="0"/>
              <a:t> Abonnement général CFF en 1re classe (valeur : environ CHF 6520).</a:t>
            </a:r>
          </a:p>
          <a:p>
            <a:pPr lvl="1">
              <a:buFont typeface=".Lucida Grande UI Regular"/>
              <a:buChar char="►"/>
            </a:pPr>
            <a:r>
              <a:rPr lang="fr-CH" dirty="0"/>
              <a:t> Abonnement aux remontées mécaniques suisses.</a:t>
            </a:r>
          </a:p>
          <a:p>
            <a:pPr lvl="1">
              <a:buFont typeface=".Lucida Grande UI Regular"/>
              <a:buChar char="►"/>
            </a:pPr>
            <a:r>
              <a:rPr lang="fr-CH" dirty="0"/>
              <a:t> Voiture de fonction avec chauffeur.</a:t>
            </a:r>
          </a:p>
          <a:p>
            <a:pPr lvl="1">
              <a:buFont typeface=".Lucida Grande UI Regular"/>
              <a:buChar char="►"/>
            </a:pPr>
            <a:r>
              <a:rPr lang="fr-CH" dirty="0"/>
              <a:t> Prise en charge des frais de télécommunications et d'hébergement officiel.</a:t>
            </a:r>
          </a:p>
        </p:txBody>
      </p:sp>
      <p:pic>
        <p:nvPicPr>
          <p:cNvPr id="4" name="Image 3">
            <a:extLst>
              <a:ext uri="{FF2B5EF4-FFF2-40B4-BE49-F238E27FC236}">
                <a16:creationId xmlns:a16="http://schemas.microsoft.com/office/drawing/2014/main" id="{D45576CC-5F16-06AC-E434-D927FDA53CD8}"/>
              </a:ext>
            </a:extLst>
          </p:cNvPr>
          <p:cNvPicPr>
            <a:picLocks noChangeAspect="1"/>
          </p:cNvPicPr>
          <p:nvPr/>
        </p:nvPicPr>
        <p:blipFill>
          <a:blip r:embed="rId2"/>
          <a:stretch>
            <a:fillRect/>
          </a:stretch>
        </p:blipFill>
        <p:spPr>
          <a:xfrm rot="800540">
            <a:off x="10332087" y="1410035"/>
            <a:ext cx="1819706" cy="561302"/>
          </a:xfrm>
          <a:prstGeom prst="rect">
            <a:avLst/>
          </a:prstGeom>
          <a:ln>
            <a:solidFill>
              <a:schemeClr val="tx1"/>
            </a:solidFill>
          </a:ln>
        </p:spPr>
      </p:pic>
      <p:pic>
        <p:nvPicPr>
          <p:cNvPr id="5" name="Image 4">
            <a:extLst>
              <a:ext uri="{FF2B5EF4-FFF2-40B4-BE49-F238E27FC236}">
                <a16:creationId xmlns:a16="http://schemas.microsoft.com/office/drawing/2014/main" id="{FBD4A8D1-CF0D-378E-C2C9-ABBB6F3F674A}"/>
              </a:ext>
            </a:extLst>
          </p:cNvPr>
          <p:cNvPicPr>
            <a:picLocks noChangeAspect="1"/>
          </p:cNvPicPr>
          <p:nvPr/>
        </p:nvPicPr>
        <p:blipFill>
          <a:blip r:embed="rId3"/>
          <a:stretch>
            <a:fillRect/>
          </a:stretch>
        </p:blipFill>
        <p:spPr>
          <a:xfrm>
            <a:off x="9786724" y="261454"/>
            <a:ext cx="1567076" cy="766452"/>
          </a:xfrm>
          <a:prstGeom prst="rect">
            <a:avLst/>
          </a:prstGeom>
        </p:spPr>
      </p:pic>
    </p:spTree>
    <p:extLst>
      <p:ext uri="{BB962C8B-B14F-4D97-AF65-F5344CB8AC3E}">
        <p14:creationId xmlns:p14="http://schemas.microsoft.com/office/powerpoint/2010/main" val="33107898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7C826D-E385-B07A-0AA3-3C2307168FF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36D0CBE-7BCC-138F-A11B-6905C5187708}"/>
              </a:ext>
            </a:extLst>
          </p:cNvPr>
          <p:cNvSpPr>
            <a:spLocks noGrp="1"/>
          </p:cNvSpPr>
          <p:nvPr>
            <p:ph type="title"/>
          </p:nvPr>
        </p:nvSpPr>
        <p:spPr/>
        <p:txBody>
          <a:bodyPr>
            <a:normAutofit/>
          </a:bodyPr>
          <a:lstStyle/>
          <a:p>
            <a:r>
              <a:rPr lang="fr-CH" sz="6000" dirty="0">
                <a:latin typeface="Gill Sans Ultra Bold" panose="020B0A02020104020203" pitchFamily="34" charset="77"/>
              </a:rPr>
              <a:t>Ueli Maurer</a:t>
            </a:r>
            <a:endParaRPr lang="fr-FR" sz="6000" dirty="0">
              <a:latin typeface="Gill Sans Ultra Bold" panose="020B0A02020104020203" pitchFamily="34" charset="77"/>
            </a:endParaRPr>
          </a:p>
        </p:txBody>
      </p:sp>
      <p:sp>
        <p:nvSpPr>
          <p:cNvPr id="5" name="ZoneTexte 4">
            <a:extLst>
              <a:ext uri="{FF2B5EF4-FFF2-40B4-BE49-F238E27FC236}">
                <a16:creationId xmlns:a16="http://schemas.microsoft.com/office/drawing/2014/main" id="{29F24E2D-9BE0-D1B2-C33D-8B4F593C3082}"/>
              </a:ext>
            </a:extLst>
          </p:cNvPr>
          <p:cNvSpPr txBox="1"/>
          <p:nvPr/>
        </p:nvSpPr>
        <p:spPr>
          <a:xfrm>
            <a:off x="5795354" y="1398300"/>
            <a:ext cx="2063276" cy="584775"/>
          </a:xfrm>
          <a:prstGeom prst="rect">
            <a:avLst/>
          </a:prstGeom>
          <a:noFill/>
        </p:spPr>
        <p:txBody>
          <a:bodyPr wrap="square">
            <a:spAutoFit/>
          </a:bodyPr>
          <a:lstStyle/>
          <a:p>
            <a:r>
              <a:rPr lang="fr-FR" sz="3200" dirty="0">
                <a:latin typeface="Gill Sans Ultra Bold" panose="020B0A02020104020203" pitchFamily="34" charset="77"/>
              </a:rPr>
              <a:t>2019</a:t>
            </a:r>
            <a:endParaRPr lang="fr-FR" sz="3200" dirty="0"/>
          </a:p>
        </p:txBody>
      </p:sp>
      <p:pic>
        <p:nvPicPr>
          <p:cNvPr id="8194" name="Picture 2">
            <a:extLst>
              <a:ext uri="{FF2B5EF4-FFF2-40B4-BE49-F238E27FC236}">
                <a16:creationId xmlns:a16="http://schemas.microsoft.com/office/drawing/2014/main" id="{B3E838D8-5B73-C330-45B6-A70CDEA038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7236" y="2168036"/>
            <a:ext cx="2895600" cy="4324839"/>
          </a:xfrm>
          <a:prstGeom prst="rect">
            <a:avLst/>
          </a:prstGeom>
          <a:noFill/>
          <a:extLst>
            <a:ext uri="{909E8E84-426E-40DD-AFC4-6F175D3DCCD1}">
              <a14:hiddenFill xmlns:a14="http://schemas.microsoft.com/office/drawing/2010/main">
                <a:solidFill>
                  <a:srgbClr val="FFFFFF"/>
                </a:solidFill>
              </a14:hiddenFill>
            </a:ext>
          </a:extLst>
        </p:spPr>
      </p:pic>
      <p:sp>
        <p:nvSpPr>
          <p:cNvPr id="10" name="Bulle rectangulaire 9">
            <a:extLst>
              <a:ext uri="{FF2B5EF4-FFF2-40B4-BE49-F238E27FC236}">
                <a16:creationId xmlns:a16="http://schemas.microsoft.com/office/drawing/2014/main" id="{D7B95A8B-180D-AC08-5496-3989EF51DCF7}"/>
              </a:ext>
            </a:extLst>
          </p:cNvPr>
          <p:cNvSpPr/>
          <p:nvPr/>
        </p:nvSpPr>
        <p:spPr>
          <a:xfrm>
            <a:off x="5198571" y="2723863"/>
            <a:ext cx="6155229" cy="3562640"/>
          </a:xfrm>
          <a:prstGeom prst="wedgeRectCallout">
            <a:avLst>
              <a:gd name="adj1" fmla="val -65176"/>
              <a:gd name="adj2" fmla="val -9367"/>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sz="2000" b="1" dirty="0">
                <a:solidFill>
                  <a:srgbClr val="000000"/>
                </a:solidFill>
                <a:latin typeface="Helvetica Neue" panose="02000503000000020004" pitchFamily="2" charset="0"/>
              </a:rPr>
              <a:t>4.02.24</a:t>
            </a:r>
            <a:endParaRPr lang="fr-CH" sz="2000" b="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endParaRPr>
          </a:p>
          <a:p>
            <a:r>
              <a:rPr lang="fr-CH" sz="2400" b="1" dirty="0">
                <a:solidFill>
                  <a:srgbClr val="000000"/>
                </a:solidFill>
                <a:ea typeface="Helvetica Neue" panose="02000503000000020004" pitchFamily="2" charset="0"/>
                <a:cs typeface="Helvetica Neue" panose="02000503000000020004" pitchFamily="2" charset="0"/>
              </a:rPr>
              <a:t>« </a:t>
            </a:r>
            <a:r>
              <a:rPr lang="fr-CH" sz="2400" b="1" dirty="0">
                <a:solidFill>
                  <a:srgbClr val="000000"/>
                </a:solidFill>
                <a:highlight>
                  <a:srgbClr val="FFFF00"/>
                </a:highlight>
                <a:ea typeface="Helvetica Neue" panose="02000503000000020004" pitchFamily="2" charset="0"/>
                <a:cs typeface="Helvetica Neue" panose="02000503000000020004" pitchFamily="2" charset="0"/>
              </a:rPr>
              <a:t>Bien sûr qu'il y a eu une hystérie autour du Covid» […] Cette hystérie était même "d'ampleur mondiale</a:t>
            </a:r>
            <a:r>
              <a:rPr lang="fr-CH" sz="2400" b="1" dirty="0">
                <a:solidFill>
                  <a:srgbClr val="000000"/>
                </a:solidFill>
                <a:ea typeface="Helvetica Neue" panose="02000503000000020004" pitchFamily="2" charset="0"/>
                <a:cs typeface="Helvetica Neue" panose="02000503000000020004" pitchFamily="2" charset="0"/>
              </a:rPr>
              <a:t> »</a:t>
            </a:r>
          </a:p>
          <a:p>
            <a:endParaRPr lang="fr-CH" sz="2000" b="1" dirty="0">
              <a:solidFill>
                <a:srgbClr val="000000"/>
              </a:solidFill>
              <a:latin typeface="Helvetica Neue" panose="02000503000000020004" pitchFamily="2" charset="0"/>
            </a:endParaRPr>
          </a:p>
          <a:p>
            <a:r>
              <a:rPr lang="fr-CH" sz="2000" b="1" dirty="0">
                <a:solidFill>
                  <a:srgbClr val="000000"/>
                </a:solidFill>
                <a:latin typeface="Helvetica Neue" panose="02000503000000020004" pitchFamily="2" charset="0"/>
              </a:rPr>
              <a:t>6.04.24</a:t>
            </a:r>
            <a:endParaRPr lang="fr-CH" sz="2000" dirty="0">
              <a:solidFill>
                <a:srgbClr val="000000"/>
              </a:solidFill>
              <a:latin typeface="Helvetica Neue" panose="02000503000000020004" pitchFamily="2" charset="0"/>
            </a:endParaRPr>
          </a:p>
          <a:p>
            <a:r>
              <a:rPr lang="fr-CH" sz="2400" b="1" dirty="0">
                <a:solidFill>
                  <a:schemeClr val="tx1"/>
                </a:solidFill>
                <a:ea typeface="Helvetica Neue" panose="02000503000000020004" pitchFamily="2" charset="0"/>
                <a:cs typeface="Helvetica Neue" panose="02000503000000020004" pitchFamily="2" charset="0"/>
              </a:rPr>
              <a:t>« </a:t>
            </a:r>
            <a:r>
              <a:rPr lang="fr-CH" sz="2400" b="1" dirty="0">
                <a:solidFill>
                  <a:srgbClr val="000000"/>
                </a:solidFill>
                <a:highlight>
                  <a:srgbClr val="FFFF00"/>
                </a:highlight>
                <a:ea typeface="Helvetica Neue" panose="02000503000000020004" pitchFamily="2" charset="0"/>
                <a:cs typeface="Helvetica Neue" panose="02000503000000020004" pitchFamily="2" charset="0"/>
              </a:rPr>
              <a:t>Continuer à traiter les gens de négationnistes du covid et de complotistes, en opposant les bons et les méchants, ça ne peut plus durer ! </a:t>
            </a:r>
            <a:r>
              <a:rPr lang="fr-CH" sz="2400" b="1" dirty="0">
                <a:solidFill>
                  <a:schemeClr val="tx1"/>
                </a:solidFill>
                <a:ea typeface="Helvetica Neue" panose="02000503000000020004" pitchFamily="2" charset="0"/>
                <a:cs typeface="Helvetica Neue" panose="02000503000000020004" pitchFamily="2" charset="0"/>
              </a:rPr>
              <a:t>»</a:t>
            </a:r>
          </a:p>
        </p:txBody>
      </p:sp>
      <p:sp>
        <p:nvSpPr>
          <p:cNvPr id="14" name="ZoneTexte 13">
            <a:extLst>
              <a:ext uri="{FF2B5EF4-FFF2-40B4-BE49-F238E27FC236}">
                <a16:creationId xmlns:a16="http://schemas.microsoft.com/office/drawing/2014/main" id="{C1C5C22D-B7CD-F5E4-3CED-A93A751CD412}"/>
              </a:ext>
            </a:extLst>
          </p:cNvPr>
          <p:cNvSpPr txBox="1"/>
          <p:nvPr/>
        </p:nvSpPr>
        <p:spPr>
          <a:xfrm>
            <a:off x="8006168" y="1538924"/>
            <a:ext cx="3605499" cy="892552"/>
          </a:xfrm>
          <a:prstGeom prst="rect">
            <a:avLst/>
          </a:prstGeom>
          <a:solidFill>
            <a:schemeClr val="bg1"/>
          </a:solidFill>
        </p:spPr>
        <p:txBody>
          <a:bodyPr wrap="square">
            <a:spAutoFit/>
          </a:bodyPr>
          <a:lstStyle/>
          <a:p>
            <a:r>
              <a:rPr lang="fr-CH" sz="3200" b="1" dirty="0">
                <a:solidFill>
                  <a:srgbClr val="FF0000"/>
                </a:solidFill>
                <a:highlight>
                  <a:srgbClr val="FFFF00"/>
                </a:highlight>
              </a:rPr>
              <a:t>487 163 </a:t>
            </a:r>
            <a:r>
              <a:rPr lang="fr-CH" sz="3200" b="1" i="0" dirty="0">
                <a:solidFill>
                  <a:srgbClr val="FF0000"/>
                </a:solidFill>
                <a:effectLst/>
                <a:highlight>
                  <a:srgbClr val="FFFF00"/>
                </a:highlight>
              </a:rPr>
              <a:t>CHF </a:t>
            </a:r>
            <a:r>
              <a:rPr lang="fr-CH" sz="3200" b="1" i="0" dirty="0">
                <a:solidFill>
                  <a:srgbClr val="202122"/>
                </a:solidFill>
                <a:effectLst/>
                <a:highlight>
                  <a:srgbClr val="FFFF00"/>
                </a:highlight>
              </a:rPr>
              <a:t>/ an</a:t>
            </a:r>
            <a:br>
              <a:rPr lang="fr-CH" sz="3200" b="1" i="0" dirty="0">
                <a:solidFill>
                  <a:srgbClr val="202122"/>
                </a:solidFill>
                <a:effectLst/>
                <a:highlight>
                  <a:srgbClr val="FFFF00"/>
                </a:highlight>
              </a:rPr>
            </a:br>
            <a:r>
              <a:rPr lang="fr-CH" sz="2000" b="1" i="0" dirty="0">
                <a:effectLst/>
                <a:highlight>
                  <a:srgbClr val="FFFF00"/>
                </a:highlight>
              </a:rPr>
              <a:t>(</a:t>
            </a:r>
            <a:r>
              <a:rPr lang="fr-CH" sz="2000" b="1" dirty="0">
                <a:solidFill>
                  <a:srgbClr val="FF0000"/>
                </a:solidFill>
                <a:highlight>
                  <a:srgbClr val="FFFF00"/>
                </a:highlight>
              </a:rPr>
              <a:t>40</a:t>
            </a:r>
            <a:r>
              <a:rPr lang="fr-CH" sz="2000" b="1" i="0" dirty="0">
                <a:solidFill>
                  <a:srgbClr val="FF0000"/>
                </a:solidFill>
                <a:effectLst/>
                <a:highlight>
                  <a:srgbClr val="FFFF00"/>
                </a:highlight>
              </a:rPr>
              <a:t> 596 CHF </a:t>
            </a:r>
            <a:r>
              <a:rPr lang="fr-CH" sz="2000" b="1" i="0" dirty="0">
                <a:solidFill>
                  <a:srgbClr val="202122"/>
                </a:solidFill>
                <a:effectLst/>
                <a:highlight>
                  <a:srgbClr val="FFFF00"/>
                </a:highlight>
              </a:rPr>
              <a:t>/ mois)</a:t>
            </a:r>
            <a:endParaRPr lang="fr-FR" sz="2000" dirty="0"/>
          </a:p>
        </p:txBody>
      </p:sp>
      <p:pic>
        <p:nvPicPr>
          <p:cNvPr id="15" name="Image 14">
            <a:extLst>
              <a:ext uri="{FF2B5EF4-FFF2-40B4-BE49-F238E27FC236}">
                <a16:creationId xmlns:a16="http://schemas.microsoft.com/office/drawing/2014/main" id="{8796523F-76E0-78D9-ECFC-18CFD34FC020}"/>
              </a:ext>
            </a:extLst>
          </p:cNvPr>
          <p:cNvPicPr>
            <a:picLocks noChangeAspect="1"/>
          </p:cNvPicPr>
          <p:nvPr/>
        </p:nvPicPr>
        <p:blipFill>
          <a:blip r:embed="rId3"/>
          <a:stretch>
            <a:fillRect/>
          </a:stretch>
        </p:blipFill>
        <p:spPr>
          <a:xfrm>
            <a:off x="7718178" y="505749"/>
            <a:ext cx="1567076" cy="766452"/>
          </a:xfrm>
          <a:prstGeom prst="rect">
            <a:avLst/>
          </a:prstGeom>
        </p:spPr>
      </p:pic>
    </p:spTree>
    <p:extLst>
      <p:ext uri="{BB962C8B-B14F-4D97-AF65-F5344CB8AC3E}">
        <p14:creationId xmlns:p14="http://schemas.microsoft.com/office/powerpoint/2010/main" val="1528219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0.70"/>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par>
                                <p:cTn id="10" presetID="55"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1000" fill="hold"/>
                                        <p:tgtEl>
                                          <p:spTgt spid="15"/>
                                        </p:tgtEl>
                                        <p:attrNameLst>
                                          <p:attrName>ppt_w</p:attrName>
                                        </p:attrNameLst>
                                      </p:cBhvr>
                                      <p:tavLst>
                                        <p:tav tm="0">
                                          <p:val>
                                            <p:strVal val="#ppt_w*0.70"/>
                                          </p:val>
                                        </p:tav>
                                        <p:tav tm="100000">
                                          <p:val>
                                            <p:strVal val="#ppt_w"/>
                                          </p:val>
                                        </p:tav>
                                      </p:tavLst>
                                    </p:anim>
                                    <p:anim calcmode="lin" valueType="num">
                                      <p:cBhvr>
                                        <p:cTn id="13" dur="1000" fill="hold"/>
                                        <p:tgtEl>
                                          <p:spTgt spid="15"/>
                                        </p:tgtEl>
                                        <p:attrNameLst>
                                          <p:attrName>ppt_h</p:attrName>
                                        </p:attrNameLst>
                                      </p:cBhvr>
                                      <p:tavLst>
                                        <p:tav tm="0">
                                          <p:val>
                                            <p:strVal val="#ppt_h"/>
                                          </p:val>
                                        </p:tav>
                                        <p:tav tm="100000">
                                          <p:val>
                                            <p:strVal val="#ppt_h"/>
                                          </p:val>
                                        </p:tav>
                                      </p:tavLst>
                                    </p:anim>
                                    <p:animEffect transition="in" filter="fade">
                                      <p:cBhvr>
                                        <p:cTn id="14"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F9F595-DF65-3E79-426F-37AB4D46DAB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8706BD8-82C5-3636-C22F-708F70235867}"/>
              </a:ext>
            </a:extLst>
          </p:cNvPr>
          <p:cNvSpPr>
            <a:spLocks noGrp="1"/>
          </p:cNvSpPr>
          <p:nvPr>
            <p:ph type="title"/>
          </p:nvPr>
        </p:nvSpPr>
        <p:spPr/>
        <p:txBody>
          <a:bodyPr>
            <a:normAutofit fontScale="90000"/>
          </a:bodyPr>
          <a:lstStyle/>
          <a:p>
            <a:r>
              <a:rPr lang="fr-CH" sz="6000" dirty="0" err="1">
                <a:latin typeface="Gill Sans Ultra Bold" panose="020B0A02020104020203" pitchFamily="34" charset="77"/>
              </a:rPr>
              <a:t>Simonetta</a:t>
            </a:r>
            <a:r>
              <a:rPr lang="fr-CH" sz="6000" dirty="0">
                <a:latin typeface="Gill Sans Ultra Bold" panose="020B0A02020104020203" pitchFamily="34" charset="77"/>
              </a:rPr>
              <a:t> </a:t>
            </a:r>
            <a:r>
              <a:rPr lang="fr-CH" sz="6000" dirty="0" err="1">
                <a:latin typeface="Gill Sans Ultra Bold" panose="020B0A02020104020203" pitchFamily="34" charset="77"/>
              </a:rPr>
              <a:t>Sommaruga</a:t>
            </a:r>
            <a:endParaRPr lang="fr-FR" sz="6000" dirty="0">
              <a:latin typeface="Gill Sans Ultra Bold" panose="020B0A02020104020203" pitchFamily="34" charset="77"/>
            </a:endParaRPr>
          </a:p>
        </p:txBody>
      </p:sp>
      <p:sp>
        <p:nvSpPr>
          <p:cNvPr id="5" name="ZoneTexte 4">
            <a:extLst>
              <a:ext uri="{FF2B5EF4-FFF2-40B4-BE49-F238E27FC236}">
                <a16:creationId xmlns:a16="http://schemas.microsoft.com/office/drawing/2014/main" id="{E18C69F1-8672-4C2A-7F03-AA878D312DF9}"/>
              </a:ext>
            </a:extLst>
          </p:cNvPr>
          <p:cNvSpPr txBox="1"/>
          <p:nvPr/>
        </p:nvSpPr>
        <p:spPr>
          <a:xfrm>
            <a:off x="9799318" y="1291936"/>
            <a:ext cx="2063276" cy="584775"/>
          </a:xfrm>
          <a:prstGeom prst="rect">
            <a:avLst/>
          </a:prstGeom>
          <a:noFill/>
        </p:spPr>
        <p:txBody>
          <a:bodyPr wrap="square">
            <a:spAutoFit/>
          </a:bodyPr>
          <a:lstStyle/>
          <a:p>
            <a:r>
              <a:rPr lang="fr-FR" sz="3200" dirty="0">
                <a:latin typeface="Gill Sans Ultra Bold" panose="020B0A02020104020203" pitchFamily="34" charset="77"/>
              </a:rPr>
              <a:t>2020</a:t>
            </a:r>
            <a:endParaRPr lang="fr-FR" sz="3200" dirty="0"/>
          </a:p>
        </p:txBody>
      </p:sp>
      <p:pic>
        <p:nvPicPr>
          <p:cNvPr id="7170" name="Picture 2">
            <a:extLst>
              <a:ext uri="{FF2B5EF4-FFF2-40B4-BE49-F238E27FC236}">
                <a16:creationId xmlns:a16="http://schemas.microsoft.com/office/drawing/2014/main" id="{8DB20AED-5E40-1822-D6CA-9393F3A18E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7518" y="1690688"/>
            <a:ext cx="3304309" cy="4638741"/>
          </a:xfrm>
          <a:prstGeom prst="rect">
            <a:avLst/>
          </a:prstGeom>
          <a:noFill/>
          <a:extLst>
            <a:ext uri="{909E8E84-426E-40DD-AFC4-6F175D3DCCD1}">
              <a14:hiddenFill xmlns:a14="http://schemas.microsoft.com/office/drawing/2010/main">
                <a:solidFill>
                  <a:srgbClr val="FFFFFF"/>
                </a:solidFill>
              </a14:hiddenFill>
            </a:ext>
          </a:extLst>
        </p:spPr>
      </p:pic>
      <p:sp>
        <p:nvSpPr>
          <p:cNvPr id="6" name="ZoneTexte 5">
            <a:extLst>
              <a:ext uri="{FF2B5EF4-FFF2-40B4-BE49-F238E27FC236}">
                <a16:creationId xmlns:a16="http://schemas.microsoft.com/office/drawing/2014/main" id="{671BC405-A616-DD94-F49B-A4D61FE76D65}"/>
              </a:ext>
            </a:extLst>
          </p:cNvPr>
          <p:cNvSpPr txBox="1"/>
          <p:nvPr/>
        </p:nvSpPr>
        <p:spPr>
          <a:xfrm>
            <a:off x="1655618" y="2671230"/>
            <a:ext cx="3605499" cy="892552"/>
          </a:xfrm>
          <a:prstGeom prst="rect">
            <a:avLst/>
          </a:prstGeom>
          <a:solidFill>
            <a:schemeClr val="bg1"/>
          </a:solidFill>
        </p:spPr>
        <p:txBody>
          <a:bodyPr wrap="square">
            <a:spAutoFit/>
          </a:bodyPr>
          <a:lstStyle/>
          <a:p>
            <a:r>
              <a:rPr lang="fr-CH" sz="3200" b="1" dirty="0">
                <a:solidFill>
                  <a:srgbClr val="FF0000"/>
                </a:solidFill>
                <a:highlight>
                  <a:srgbClr val="FFFF00"/>
                </a:highlight>
              </a:rPr>
              <a:t>487 163 </a:t>
            </a:r>
            <a:r>
              <a:rPr lang="fr-CH" sz="3200" b="1" i="0" dirty="0">
                <a:solidFill>
                  <a:srgbClr val="FF0000"/>
                </a:solidFill>
                <a:effectLst/>
                <a:highlight>
                  <a:srgbClr val="FFFF00"/>
                </a:highlight>
              </a:rPr>
              <a:t>CHF </a:t>
            </a:r>
            <a:r>
              <a:rPr lang="fr-CH" sz="3200" b="1" i="0" dirty="0">
                <a:solidFill>
                  <a:srgbClr val="202122"/>
                </a:solidFill>
                <a:effectLst/>
                <a:highlight>
                  <a:srgbClr val="FFFF00"/>
                </a:highlight>
              </a:rPr>
              <a:t>/ an</a:t>
            </a:r>
            <a:br>
              <a:rPr lang="fr-CH" sz="3200" b="1" i="0" dirty="0">
                <a:solidFill>
                  <a:srgbClr val="202122"/>
                </a:solidFill>
                <a:effectLst/>
                <a:highlight>
                  <a:srgbClr val="FFFF00"/>
                </a:highlight>
              </a:rPr>
            </a:br>
            <a:r>
              <a:rPr lang="fr-CH" sz="2000" b="1" i="0" dirty="0">
                <a:effectLst/>
                <a:highlight>
                  <a:srgbClr val="FFFF00"/>
                </a:highlight>
              </a:rPr>
              <a:t>(</a:t>
            </a:r>
            <a:r>
              <a:rPr lang="fr-CH" sz="2000" b="1" dirty="0">
                <a:solidFill>
                  <a:srgbClr val="FF0000"/>
                </a:solidFill>
                <a:highlight>
                  <a:srgbClr val="FFFF00"/>
                </a:highlight>
              </a:rPr>
              <a:t>40</a:t>
            </a:r>
            <a:r>
              <a:rPr lang="fr-CH" sz="2000" b="1" i="0" dirty="0">
                <a:solidFill>
                  <a:srgbClr val="FF0000"/>
                </a:solidFill>
                <a:effectLst/>
                <a:highlight>
                  <a:srgbClr val="FFFF00"/>
                </a:highlight>
              </a:rPr>
              <a:t> 596 CHF </a:t>
            </a:r>
            <a:r>
              <a:rPr lang="fr-CH" sz="2000" b="1" i="0" dirty="0">
                <a:solidFill>
                  <a:srgbClr val="202122"/>
                </a:solidFill>
                <a:effectLst/>
                <a:highlight>
                  <a:srgbClr val="FFFF00"/>
                </a:highlight>
              </a:rPr>
              <a:t>/ mois)</a:t>
            </a:r>
            <a:endParaRPr lang="fr-FR" sz="2000" dirty="0"/>
          </a:p>
        </p:txBody>
      </p:sp>
      <p:pic>
        <p:nvPicPr>
          <p:cNvPr id="7" name="Image 6">
            <a:extLst>
              <a:ext uri="{FF2B5EF4-FFF2-40B4-BE49-F238E27FC236}">
                <a16:creationId xmlns:a16="http://schemas.microsoft.com/office/drawing/2014/main" id="{2661FD7B-02D8-ECFB-2886-DDA76E96B504}"/>
              </a:ext>
            </a:extLst>
          </p:cNvPr>
          <p:cNvPicPr>
            <a:picLocks noChangeAspect="1"/>
          </p:cNvPicPr>
          <p:nvPr/>
        </p:nvPicPr>
        <p:blipFill>
          <a:blip r:embed="rId3"/>
          <a:stretch>
            <a:fillRect/>
          </a:stretch>
        </p:blipFill>
        <p:spPr>
          <a:xfrm>
            <a:off x="9948759" y="2037070"/>
            <a:ext cx="1567076" cy="766452"/>
          </a:xfrm>
          <a:prstGeom prst="rect">
            <a:avLst/>
          </a:prstGeom>
        </p:spPr>
      </p:pic>
    </p:spTree>
    <p:extLst>
      <p:ext uri="{BB962C8B-B14F-4D97-AF65-F5344CB8AC3E}">
        <p14:creationId xmlns:p14="http://schemas.microsoft.com/office/powerpoint/2010/main" val="31234398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9E1D9-5ED8-528E-1D15-F0CDA71FCDE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EE2344D-A290-E2D1-9E8F-3DA76A208E1C}"/>
              </a:ext>
            </a:extLst>
          </p:cNvPr>
          <p:cNvSpPr>
            <a:spLocks noGrp="1"/>
          </p:cNvSpPr>
          <p:nvPr>
            <p:ph type="title"/>
          </p:nvPr>
        </p:nvSpPr>
        <p:spPr/>
        <p:txBody>
          <a:bodyPr>
            <a:normAutofit/>
          </a:bodyPr>
          <a:lstStyle/>
          <a:p>
            <a:r>
              <a:rPr lang="fr-CH" sz="6000" dirty="0">
                <a:latin typeface="Gill Sans Ultra Bold" panose="020B0A02020104020203" pitchFamily="34" charset="77"/>
              </a:rPr>
              <a:t>Guy </a:t>
            </a:r>
            <a:r>
              <a:rPr lang="fr-CH" sz="6000" dirty="0" err="1">
                <a:latin typeface="Gill Sans Ultra Bold" panose="020B0A02020104020203" pitchFamily="34" charset="77"/>
              </a:rPr>
              <a:t>Parmelin</a:t>
            </a:r>
            <a:endParaRPr lang="fr-FR" sz="6000" dirty="0">
              <a:latin typeface="Gill Sans Ultra Bold" panose="020B0A02020104020203" pitchFamily="34" charset="77"/>
            </a:endParaRPr>
          </a:p>
        </p:txBody>
      </p:sp>
      <p:sp>
        <p:nvSpPr>
          <p:cNvPr id="5" name="ZoneTexte 4">
            <a:extLst>
              <a:ext uri="{FF2B5EF4-FFF2-40B4-BE49-F238E27FC236}">
                <a16:creationId xmlns:a16="http://schemas.microsoft.com/office/drawing/2014/main" id="{357323A1-E37F-D1DC-8A13-D5165FDC0EC7}"/>
              </a:ext>
            </a:extLst>
          </p:cNvPr>
          <p:cNvSpPr txBox="1"/>
          <p:nvPr/>
        </p:nvSpPr>
        <p:spPr>
          <a:xfrm>
            <a:off x="6612772" y="1398300"/>
            <a:ext cx="2063276" cy="584775"/>
          </a:xfrm>
          <a:prstGeom prst="rect">
            <a:avLst/>
          </a:prstGeom>
          <a:noFill/>
        </p:spPr>
        <p:txBody>
          <a:bodyPr wrap="square">
            <a:spAutoFit/>
          </a:bodyPr>
          <a:lstStyle/>
          <a:p>
            <a:r>
              <a:rPr lang="fr-FR" sz="3200" dirty="0">
                <a:latin typeface="Gill Sans Ultra Bold" panose="020B0A02020104020203" pitchFamily="34" charset="77"/>
              </a:rPr>
              <a:t>2021</a:t>
            </a:r>
            <a:endParaRPr lang="fr-FR" sz="3200" dirty="0"/>
          </a:p>
        </p:txBody>
      </p:sp>
      <p:pic>
        <p:nvPicPr>
          <p:cNvPr id="6146" name="Picture 2">
            <a:extLst>
              <a:ext uri="{FF2B5EF4-FFF2-40B4-BE49-F238E27FC236}">
                <a16:creationId xmlns:a16="http://schemas.microsoft.com/office/drawing/2014/main" id="{061099BA-A6B7-08AC-6636-CAB93BEF77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144" y="2000250"/>
            <a:ext cx="2995083" cy="4492625"/>
          </a:xfrm>
          <a:prstGeom prst="rect">
            <a:avLst/>
          </a:prstGeom>
          <a:noFill/>
          <a:extLst>
            <a:ext uri="{909E8E84-426E-40DD-AFC4-6F175D3DCCD1}">
              <a14:hiddenFill xmlns:a14="http://schemas.microsoft.com/office/drawing/2010/main">
                <a:solidFill>
                  <a:srgbClr val="FFFFFF"/>
                </a:solidFill>
              </a14:hiddenFill>
            </a:ext>
          </a:extLst>
        </p:spPr>
      </p:pic>
      <p:sp>
        <p:nvSpPr>
          <p:cNvPr id="6" name="ZoneTexte 5">
            <a:extLst>
              <a:ext uri="{FF2B5EF4-FFF2-40B4-BE49-F238E27FC236}">
                <a16:creationId xmlns:a16="http://schemas.microsoft.com/office/drawing/2014/main" id="{32704F78-A6BE-586F-9206-BB8936A3D7B1}"/>
              </a:ext>
            </a:extLst>
          </p:cNvPr>
          <p:cNvSpPr txBox="1"/>
          <p:nvPr/>
        </p:nvSpPr>
        <p:spPr>
          <a:xfrm>
            <a:off x="1295400" y="2215717"/>
            <a:ext cx="3605499" cy="892552"/>
          </a:xfrm>
          <a:prstGeom prst="rect">
            <a:avLst/>
          </a:prstGeom>
          <a:solidFill>
            <a:schemeClr val="bg1"/>
          </a:solidFill>
        </p:spPr>
        <p:txBody>
          <a:bodyPr wrap="square">
            <a:spAutoFit/>
          </a:bodyPr>
          <a:lstStyle/>
          <a:p>
            <a:r>
              <a:rPr lang="fr-CH" sz="3200" b="1" dirty="0">
                <a:solidFill>
                  <a:srgbClr val="FF0000"/>
                </a:solidFill>
                <a:highlight>
                  <a:srgbClr val="FFFF00"/>
                </a:highlight>
              </a:rPr>
              <a:t>495 057 </a:t>
            </a:r>
            <a:r>
              <a:rPr lang="fr-CH" sz="3200" b="1" i="0" dirty="0">
                <a:solidFill>
                  <a:srgbClr val="FF0000"/>
                </a:solidFill>
                <a:effectLst/>
                <a:highlight>
                  <a:srgbClr val="FFFF00"/>
                </a:highlight>
              </a:rPr>
              <a:t>CHF </a:t>
            </a:r>
            <a:r>
              <a:rPr lang="fr-CH" sz="3200" b="1" i="0" dirty="0">
                <a:solidFill>
                  <a:srgbClr val="202122"/>
                </a:solidFill>
                <a:effectLst/>
                <a:highlight>
                  <a:srgbClr val="FFFF00"/>
                </a:highlight>
              </a:rPr>
              <a:t>/ an</a:t>
            </a:r>
            <a:br>
              <a:rPr lang="fr-CH" sz="3200" b="1" i="0" dirty="0">
                <a:solidFill>
                  <a:srgbClr val="202122"/>
                </a:solidFill>
                <a:effectLst/>
                <a:highlight>
                  <a:srgbClr val="FFFF00"/>
                </a:highlight>
              </a:rPr>
            </a:br>
            <a:r>
              <a:rPr lang="fr-CH" sz="2000" b="1" i="0" dirty="0">
                <a:effectLst/>
                <a:highlight>
                  <a:srgbClr val="FFFF00"/>
                </a:highlight>
              </a:rPr>
              <a:t>(</a:t>
            </a:r>
            <a:r>
              <a:rPr lang="fr-CH" sz="2000" b="1" dirty="0">
                <a:solidFill>
                  <a:srgbClr val="FF0000"/>
                </a:solidFill>
                <a:highlight>
                  <a:srgbClr val="FFFF00"/>
                </a:highlight>
              </a:rPr>
              <a:t>41</a:t>
            </a:r>
            <a:r>
              <a:rPr lang="fr-CH" sz="2000" b="1" i="0" dirty="0">
                <a:solidFill>
                  <a:srgbClr val="FF0000"/>
                </a:solidFill>
                <a:effectLst/>
                <a:highlight>
                  <a:srgbClr val="FFFF00"/>
                </a:highlight>
              </a:rPr>
              <a:t> 255 CHF </a:t>
            </a:r>
            <a:r>
              <a:rPr lang="fr-CH" sz="2000" b="1" i="0" dirty="0">
                <a:solidFill>
                  <a:srgbClr val="202122"/>
                </a:solidFill>
                <a:effectLst/>
                <a:highlight>
                  <a:srgbClr val="FFFF00"/>
                </a:highlight>
              </a:rPr>
              <a:t>/ mois)</a:t>
            </a:r>
            <a:endParaRPr lang="fr-FR" sz="2000" dirty="0"/>
          </a:p>
        </p:txBody>
      </p:sp>
      <p:pic>
        <p:nvPicPr>
          <p:cNvPr id="7" name="Image 6">
            <a:extLst>
              <a:ext uri="{FF2B5EF4-FFF2-40B4-BE49-F238E27FC236}">
                <a16:creationId xmlns:a16="http://schemas.microsoft.com/office/drawing/2014/main" id="{3978367E-BEF1-F9F5-9A7E-6C2051C213B0}"/>
              </a:ext>
            </a:extLst>
          </p:cNvPr>
          <p:cNvPicPr>
            <a:picLocks noChangeAspect="1"/>
          </p:cNvPicPr>
          <p:nvPr/>
        </p:nvPicPr>
        <p:blipFill>
          <a:blip r:embed="rId3"/>
          <a:stretch>
            <a:fillRect/>
          </a:stretch>
        </p:blipFill>
        <p:spPr>
          <a:xfrm>
            <a:off x="8009123" y="695791"/>
            <a:ext cx="1567076" cy="766452"/>
          </a:xfrm>
          <a:prstGeom prst="rect">
            <a:avLst/>
          </a:prstGeom>
        </p:spPr>
      </p:pic>
    </p:spTree>
    <p:extLst>
      <p:ext uri="{BB962C8B-B14F-4D97-AF65-F5344CB8AC3E}">
        <p14:creationId xmlns:p14="http://schemas.microsoft.com/office/powerpoint/2010/main" val="35288916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B2E04-F86A-58FD-E03B-DBF9443FA655}"/>
            </a:ext>
          </a:extLst>
        </p:cNvPr>
        <p:cNvGrpSpPr/>
        <p:nvPr/>
      </p:nvGrpSpPr>
      <p:grpSpPr>
        <a:xfrm>
          <a:off x="0" y="0"/>
          <a:ext cx="0" cy="0"/>
          <a:chOff x="0" y="0"/>
          <a:chExt cx="0" cy="0"/>
        </a:xfrm>
      </p:grpSpPr>
      <p:pic>
        <p:nvPicPr>
          <p:cNvPr id="5122" name="Picture 2" descr="Ignazio Cassis">
            <a:extLst>
              <a:ext uri="{FF2B5EF4-FFF2-40B4-BE49-F238E27FC236}">
                <a16:creationId xmlns:a16="http://schemas.microsoft.com/office/drawing/2014/main" id="{3584E119-BCAB-B4F7-B542-DFC1888CAC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213" y="1851293"/>
            <a:ext cx="3094388" cy="4641582"/>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a:extLst>
              <a:ext uri="{FF2B5EF4-FFF2-40B4-BE49-F238E27FC236}">
                <a16:creationId xmlns:a16="http://schemas.microsoft.com/office/drawing/2014/main" id="{179B6CF7-03A8-B2B3-5C2E-4C9FD9A162B8}"/>
              </a:ext>
            </a:extLst>
          </p:cNvPr>
          <p:cNvSpPr txBox="1"/>
          <p:nvPr/>
        </p:nvSpPr>
        <p:spPr>
          <a:xfrm>
            <a:off x="838200" y="1398300"/>
            <a:ext cx="3605499" cy="892552"/>
          </a:xfrm>
          <a:prstGeom prst="rect">
            <a:avLst/>
          </a:prstGeom>
          <a:solidFill>
            <a:schemeClr val="bg1"/>
          </a:solidFill>
        </p:spPr>
        <p:txBody>
          <a:bodyPr wrap="square">
            <a:spAutoFit/>
          </a:bodyPr>
          <a:lstStyle/>
          <a:p>
            <a:r>
              <a:rPr lang="fr-CH" sz="3200" b="1" dirty="0">
                <a:solidFill>
                  <a:srgbClr val="FF0000"/>
                </a:solidFill>
                <a:highlight>
                  <a:srgbClr val="FFFF00"/>
                </a:highlight>
              </a:rPr>
              <a:t>495 057 </a:t>
            </a:r>
            <a:r>
              <a:rPr lang="fr-CH" sz="3200" b="1" i="0" dirty="0">
                <a:solidFill>
                  <a:srgbClr val="FF0000"/>
                </a:solidFill>
                <a:effectLst/>
                <a:highlight>
                  <a:srgbClr val="FFFF00"/>
                </a:highlight>
              </a:rPr>
              <a:t>CHF </a:t>
            </a:r>
            <a:r>
              <a:rPr lang="fr-CH" sz="3200" b="1" i="0" dirty="0">
                <a:solidFill>
                  <a:srgbClr val="202122"/>
                </a:solidFill>
                <a:effectLst/>
                <a:highlight>
                  <a:srgbClr val="FFFF00"/>
                </a:highlight>
              </a:rPr>
              <a:t>/ an</a:t>
            </a:r>
            <a:br>
              <a:rPr lang="fr-CH" sz="3200" b="1" i="0" dirty="0">
                <a:solidFill>
                  <a:srgbClr val="202122"/>
                </a:solidFill>
                <a:effectLst/>
                <a:highlight>
                  <a:srgbClr val="FFFF00"/>
                </a:highlight>
              </a:rPr>
            </a:br>
            <a:r>
              <a:rPr lang="fr-CH" sz="2000" b="1" i="0" dirty="0">
                <a:effectLst/>
                <a:highlight>
                  <a:srgbClr val="FFFF00"/>
                </a:highlight>
              </a:rPr>
              <a:t>(</a:t>
            </a:r>
            <a:r>
              <a:rPr lang="fr-CH" sz="2000" b="1" dirty="0">
                <a:solidFill>
                  <a:srgbClr val="FF0000"/>
                </a:solidFill>
                <a:highlight>
                  <a:srgbClr val="FFFF00"/>
                </a:highlight>
              </a:rPr>
              <a:t>41</a:t>
            </a:r>
            <a:r>
              <a:rPr lang="fr-CH" sz="2000" b="1" i="0" dirty="0">
                <a:solidFill>
                  <a:srgbClr val="FF0000"/>
                </a:solidFill>
                <a:effectLst/>
                <a:highlight>
                  <a:srgbClr val="FFFF00"/>
                </a:highlight>
              </a:rPr>
              <a:t> 255 CHF </a:t>
            </a:r>
            <a:r>
              <a:rPr lang="fr-CH" sz="2000" b="1" i="0" dirty="0">
                <a:solidFill>
                  <a:srgbClr val="202122"/>
                </a:solidFill>
                <a:effectLst/>
                <a:highlight>
                  <a:srgbClr val="FFFF00"/>
                </a:highlight>
              </a:rPr>
              <a:t>/ mois)</a:t>
            </a:r>
            <a:endParaRPr lang="fr-FR" sz="2000" dirty="0"/>
          </a:p>
        </p:txBody>
      </p:sp>
      <p:sp>
        <p:nvSpPr>
          <p:cNvPr id="2" name="Titre 1">
            <a:extLst>
              <a:ext uri="{FF2B5EF4-FFF2-40B4-BE49-F238E27FC236}">
                <a16:creationId xmlns:a16="http://schemas.microsoft.com/office/drawing/2014/main" id="{14EC7A08-71B0-DE50-20DA-26A35202F781}"/>
              </a:ext>
            </a:extLst>
          </p:cNvPr>
          <p:cNvSpPr>
            <a:spLocks noGrp="1"/>
          </p:cNvSpPr>
          <p:nvPr>
            <p:ph type="title"/>
          </p:nvPr>
        </p:nvSpPr>
        <p:spPr/>
        <p:txBody>
          <a:bodyPr>
            <a:normAutofit/>
          </a:bodyPr>
          <a:lstStyle/>
          <a:p>
            <a:r>
              <a:rPr lang="fr-CH" sz="6000" dirty="0" err="1">
                <a:latin typeface="Gill Sans Ultra Bold" panose="020B0A02020104020203" pitchFamily="34" charset="77"/>
              </a:rPr>
              <a:t>Ignazio</a:t>
            </a:r>
            <a:r>
              <a:rPr lang="fr-CH" sz="6000" dirty="0">
                <a:latin typeface="Gill Sans Ultra Bold" panose="020B0A02020104020203" pitchFamily="34" charset="77"/>
              </a:rPr>
              <a:t> Cassis</a:t>
            </a:r>
            <a:endParaRPr lang="fr-FR" sz="6000" dirty="0">
              <a:latin typeface="Gill Sans Ultra Bold" panose="020B0A02020104020203" pitchFamily="34" charset="77"/>
            </a:endParaRPr>
          </a:p>
        </p:txBody>
      </p:sp>
      <p:sp>
        <p:nvSpPr>
          <p:cNvPr id="5" name="ZoneTexte 4">
            <a:extLst>
              <a:ext uri="{FF2B5EF4-FFF2-40B4-BE49-F238E27FC236}">
                <a16:creationId xmlns:a16="http://schemas.microsoft.com/office/drawing/2014/main" id="{0379BCFA-5AE3-0659-3BA4-DEF564A6DCB6}"/>
              </a:ext>
            </a:extLst>
          </p:cNvPr>
          <p:cNvSpPr txBox="1"/>
          <p:nvPr/>
        </p:nvSpPr>
        <p:spPr>
          <a:xfrm>
            <a:off x="6751318" y="1398300"/>
            <a:ext cx="2063276" cy="584775"/>
          </a:xfrm>
          <a:prstGeom prst="rect">
            <a:avLst/>
          </a:prstGeom>
          <a:noFill/>
        </p:spPr>
        <p:txBody>
          <a:bodyPr wrap="square">
            <a:spAutoFit/>
          </a:bodyPr>
          <a:lstStyle/>
          <a:p>
            <a:r>
              <a:rPr lang="fr-FR" sz="3200" dirty="0">
                <a:latin typeface="Gill Sans Ultra Bold" panose="020B0A02020104020203" pitchFamily="34" charset="77"/>
              </a:rPr>
              <a:t>2022</a:t>
            </a:r>
            <a:endParaRPr lang="fr-FR" sz="3200" dirty="0"/>
          </a:p>
        </p:txBody>
      </p:sp>
      <p:sp>
        <p:nvSpPr>
          <p:cNvPr id="6" name="Bulle rectangulaire 5">
            <a:extLst>
              <a:ext uri="{FF2B5EF4-FFF2-40B4-BE49-F238E27FC236}">
                <a16:creationId xmlns:a16="http://schemas.microsoft.com/office/drawing/2014/main" id="{EDE8A4A0-DB81-C841-4A4F-E02D7B5681C0}"/>
              </a:ext>
            </a:extLst>
          </p:cNvPr>
          <p:cNvSpPr/>
          <p:nvPr/>
        </p:nvSpPr>
        <p:spPr>
          <a:xfrm>
            <a:off x="4239491" y="2014973"/>
            <a:ext cx="7389297" cy="4477902"/>
          </a:xfrm>
          <a:prstGeom prst="wedgeRectCallout">
            <a:avLst>
              <a:gd name="adj1" fmla="val -58997"/>
              <a:gd name="adj2" fmla="val 7873"/>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sz="2000" b="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23 mai 2022 </a:t>
            </a:r>
          </a:p>
          <a:p>
            <a:r>
              <a:rPr lang="fr-CH" sz="2400" b="1" dirty="0">
                <a:solidFill>
                  <a:schemeClr val="tx1"/>
                </a:solidFill>
                <a:ea typeface="Helvetica Neue" panose="02000503000000020004" pitchFamily="2" charset="0"/>
                <a:cs typeface="Helvetica Neue" panose="02000503000000020004" pitchFamily="2" charset="0"/>
              </a:rPr>
              <a:t>« </a:t>
            </a:r>
            <a:r>
              <a:rPr lang="fr-CH" sz="2400" b="1" dirty="0">
                <a:solidFill>
                  <a:schemeClr val="tx1"/>
                </a:solidFill>
                <a:highlight>
                  <a:srgbClr val="FFFF00"/>
                </a:highlight>
                <a:ea typeface="Helvetica Neue" panose="02000503000000020004" pitchFamily="2" charset="0"/>
                <a:cs typeface="Helvetica Neue" panose="02000503000000020004" pitchFamily="2" charset="0"/>
              </a:rPr>
              <a:t>La position sans équivoque de la Suisse a surpris beaucoup de monde. Ici comme à l'étranger, certains se sont demandé dans quelle mesure cela est compatible avec la fameuse neutralité helvétique. </a:t>
            </a:r>
          </a:p>
          <a:p>
            <a:r>
              <a:rPr lang="fr-CH" sz="2400" b="1" dirty="0">
                <a:solidFill>
                  <a:schemeClr val="tx1"/>
                </a:solidFill>
                <a:ea typeface="Helvetica Neue" panose="02000503000000020004" pitchFamily="2" charset="0"/>
                <a:cs typeface="Helvetica Neue" panose="02000503000000020004" pitchFamily="2" charset="0"/>
              </a:rPr>
              <a:t>[…]</a:t>
            </a:r>
            <a:br>
              <a:rPr lang="fr-CH" sz="2400" b="1" dirty="0">
                <a:solidFill>
                  <a:schemeClr val="tx1"/>
                </a:solidFill>
                <a:highlight>
                  <a:srgbClr val="FFFF00"/>
                </a:highlight>
                <a:ea typeface="Helvetica Neue" panose="02000503000000020004" pitchFamily="2" charset="0"/>
                <a:cs typeface="Helvetica Neue" panose="02000503000000020004" pitchFamily="2" charset="0"/>
              </a:rPr>
            </a:br>
            <a:r>
              <a:rPr lang="fr-CH" sz="2400" b="1" dirty="0">
                <a:solidFill>
                  <a:schemeClr val="tx1"/>
                </a:solidFill>
                <a:highlight>
                  <a:srgbClr val="FFFF00"/>
                </a:highlight>
                <a:ea typeface="Helvetica Neue" panose="02000503000000020004" pitchFamily="2" charset="0"/>
                <a:cs typeface="Helvetica Neue" panose="02000503000000020004" pitchFamily="2" charset="0"/>
              </a:rPr>
              <a:t>Rester passif, c'est tolérer que le droit soit violé, ce qui peut faire le jeu de l'agresseur. C'est pourquoi la Suisse reste aux côtés des pays qui ne restent pas les bras croisés quand les fondements-mêmes de la démocratie sont pris d'assaut. C'est bien cette neutralité coopérative qu'incarne la Suisse.</a:t>
            </a:r>
            <a:r>
              <a:rPr lang="fr-CH" sz="2400" b="1" dirty="0">
                <a:solidFill>
                  <a:schemeClr val="tx1"/>
                </a:solidFill>
                <a:ea typeface="Helvetica Neue" panose="02000503000000020004" pitchFamily="2" charset="0"/>
                <a:cs typeface="Helvetica Neue" panose="02000503000000020004" pitchFamily="2" charset="0"/>
              </a:rPr>
              <a:t> </a:t>
            </a:r>
            <a:r>
              <a:rPr lang="fr-CH" sz="2400" b="1" dirty="0">
                <a:solidFill>
                  <a:schemeClr val="tx1"/>
                </a:solidFill>
              </a:rPr>
              <a:t>»</a:t>
            </a:r>
          </a:p>
        </p:txBody>
      </p:sp>
      <p:pic>
        <p:nvPicPr>
          <p:cNvPr id="9" name="Image 8">
            <a:extLst>
              <a:ext uri="{FF2B5EF4-FFF2-40B4-BE49-F238E27FC236}">
                <a16:creationId xmlns:a16="http://schemas.microsoft.com/office/drawing/2014/main" id="{DFAB1F2E-6AD9-ADAE-B852-A70D244ACC23}"/>
              </a:ext>
            </a:extLst>
          </p:cNvPr>
          <p:cNvPicPr>
            <a:picLocks noChangeAspect="1"/>
          </p:cNvPicPr>
          <p:nvPr/>
        </p:nvPicPr>
        <p:blipFill>
          <a:blip r:embed="rId3"/>
          <a:stretch>
            <a:fillRect/>
          </a:stretch>
        </p:blipFill>
        <p:spPr>
          <a:xfrm>
            <a:off x="7934139" y="599950"/>
            <a:ext cx="1567076" cy="766452"/>
          </a:xfrm>
          <a:prstGeom prst="rect">
            <a:avLst/>
          </a:prstGeom>
        </p:spPr>
      </p:pic>
    </p:spTree>
    <p:extLst>
      <p:ext uri="{BB962C8B-B14F-4D97-AF65-F5344CB8AC3E}">
        <p14:creationId xmlns:p14="http://schemas.microsoft.com/office/powerpoint/2010/main" val="7971370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par>
                                <p:cTn id="10" presetID="55"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1000" fill="hold"/>
                                        <p:tgtEl>
                                          <p:spTgt spid="9"/>
                                        </p:tgtEl>
                                        <p:attrNameLst>
                                          <p:attrName>ppt_w</p:attrName>
                                        </p:attrNameLst>
                                      </p:cBhvr>
                                      <p:tavLst>
                                        <p:tav tm="0">
                                          <p:val>
                                            <p:strVal val="#ppt_w*0.70"/>
                                          </p:val>
                                        </p:tav>
                                        <p:tav tm="100000">
                                          <p:val>
                                            <p:strVal val="#ppt_w"/>
                                          </p:val>
                                        </p:tav>
                                      </p:tavLst>
                                    </p:anim>
                                    <p:anim calcmode="lin" valueType="num">
                                      <p:cBhvr>
                                        <p:cTn id="13" dur="1000" fill="hold"/>
                                        <p:tgtEl>
                                          <p:spTgt spid="9"/>
                                        </p:tgtEl>
                                        <p:attrNameLst>
                                          <p:attrName>ppt_h</p:attrName>
                                        </p:attrNameLst>
                                      </p:cBhvr>
                                      <p:tavLst>
                                        <p:tav tm="0">
                                          <p:val>
                                            <p:strVal val="#ppt_h"/>
                                          </p:val>
                                        </p:tav>
                                        <p:tav tm="100000">
                                          <p:val>
                                            <p:strVal val="#ppt_h"/>
                                          </p:val>
                                        </p:tav>
                                      </p:tavLst>
                                    </p:anim>
                                    <p:animEffect transition="in" filter="fade">
                                      <p:cBhvr>
                                        <p:cTn id="14"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75A26F-1B00-8FB8-05C3-0B2B0B5462F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CDDD84D-2D9A-0CC3-6203-5B1A7AB50E96}"/>
              </a:ext>
            </a:extLst>
          </p:cNvPr>
          <p:cNvSpPr>
            <a:spLocks noGrp="1"/>
          </p:cNvSpPr>
          <p:nvPr>
            <p:ph type="title"/>
          </p:nvPr>
        </p:nvSpPr>
        <p:spPr/>
        <p:txBody>
          <a:bodyPr>
            <a:normAutofit/>
          </a:bodyPr>
          <a:lstStyle/>
          <a:p>
            <a:r>
              <a:rPr lang="fr-CH" sz="6000" dirty="0">
                <a:latin typeface="Gill Sans Ultra Bold" panose="020B0A02020104020203" pitchFamily="34" charset="77"/>
              </a:rPr>
              <a:t>Alain Berset</a:t>
            </a:r>
            <a:endParaRPr lang="fr-FR" sz="6000" dirty="0">
              <a:latin typeface="Gill Sans Ultra Bold" panose="020B0A02020104020203" pitchFamily="34" charset="77"/>
            </a:endParaRPr>
          </a:p>
        </p:txBody>
      </p:sp>
      <p:sp>
        <p:nvSpPr>
          <p:cNvPr id="5" name="ZoneTexte 4">
            <a:extLst>
              <a:ext uri="{FF2B5EF4-FFF2-40B4-BE49-F238E27FC236}">
                <a16:creationId xmlns:a16="http://schemas.microsoft.com/office/drawing/2014/main" id="{EB63F639-925C-FE58-008F-4D6A8533AC97}"/>
              </a:ext>
            </a:extLst>
          </p:cNvPr>
          <p:cNvSpPr txBox="1"/>
          <p:nvPr/>
        </p:nvSpPr>
        <p:spPr>
          <a:xfrm>
            <a:off x="6373091" y="1252106"/>
            <a:ext cx="2063276" cy="584775"/>
          </a:xfrm>
          <a:prstGeom prst="rect">
            <a:avLst/>
          </a:prstGeom>
          <a:noFill/>
        </p:spPr>
        <p:txBody>
          <a:bodyPr wrap="square">
            <a:spAutoFit/>
          </a:bodyPr>
          <a:lstStyle/>
          <a:p>
            <a:r>
              <a:rPr lang="fr-FR" sz="3200" dirty="0">
                <a:latin typeface="Gill Sans Ultra Bold" panose="020B0A02020104020203" pitchFamily="34" charset="77"/>
              </a:rPr>
              <a:t>2023</a:t>
            </a:r>
            <a:endParaRPr lang="fr-FR" sz="3200" dirty="0"/>
          </a:p>
        </p:txBody>
      </p:sp>
      <p:pic>
        <p:nvPicPr>
          <p:cNvPr id="4098" name="Picture 2">
            <a:extLst>
              <a:ext uri="{FF2B5EF4-FFF2-40B4-BE49-F238E27FC236}">
                <a16:creationId xmlns:a16="http://schemas.microsoft.com/office/drawing/2014/main" id="{B662C4C4-2106-1A9E-C4CF-19AA167E68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4028" y="2327997"/>
            <a:ext cx="3139696" cy="4266767"/>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87BF9DBC-2169-E3B8-0727-86215B358BBF}"/>
              </a:ext>
            </a:extLst>
          </p:cNvPr>
          <p:cNvSpPr txBox="1"/>
          <p:nvPr/>
        </p:nvSpPr>
        <p:spPr>
          <a:xfrm>
            <a:off x="5971309" y="2517459"/>
            <a:ext cx="6096000" cy="461665"/>
          </a:xfrm>
          <a:prstGeom prst="rect">
            <a:avLst/>
          </a:prstGeom>
          <a:noFill/>
        </p:spPr>
        <p:txBody>
          <a:bodyPr wrap="square">
            <a:spAutoFit/>
          </a:bodyPr>
          <a:lstStyle/>
          <a:p>
            <a:r>
              <a:rPr lang="fr-CH" sz="2400"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 </a:t>
            </a:r>
          </a:p>
        </p:txBody>
      </p:sp>
      <p:sp>
        <p:nvSpPr>
          <p:cNvPr id="6" name="Bulle rectangulaire 5">
            <a:extLst>
              <a:ext uri="{FF2B5EF4-FFF2-40B4-BE49-F238E27FC236}">
                <a16:creationId xmlns:a16="http://schemas.microsoft.com/office/drawing/2014/main" id="{3E9CD4B8-AF29-4B2C-67B5-FC5DC9041D8E}"/>
              </a:ext>
            </a:extLst>
          </p:cNvPr>
          <p:cNvSpPr/>
          <p:nvPr/>
        </p:nvSpPr>
        <p:spPr>
          <a:xfrm>
            <a:off x="5269552" y="2014973"/>
            <a:ext cx="6359236" cy="4477902"/>
          </a:xfrm>
          <a:prstGeom prst="wedgeRectCallout">
            <a:avLst>
              <a:gd name="adj1" fmla="val -64233"/>
              <a:gd name="adj2" fmla="val 17464"/>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sz="2000" b="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26 nov. 2020 </a:t>
            </a:r>
          </a:p>
          <a:p>
            <a:r>
              <a:rPr lang="fr-CH" sz="2400" b="1" dirty="0">
                <a:solidFill>
                  <a:schemeClr val="tx1"/>
                </a:solidFill>
                <a:ea typeface="Helvetica Neue" panose="02000503000000020004" pitchFamily="2" charset="0"/>
                <a:cs typeface="Helvetica Neue" panose="02000503000000020004" pitchFamily="2" charset="0"/>
              </a:rPr>
              <a:t>« </a:t>
            </a:r>
            <a:r>
              <a:rPr lang="fr-CH" sz="2400" b="1" dirty="0">
                <a:solidFill>
                  <a:schemeClr val="tx1"/>
                </a:solidFill>
                <a:highlight>
                  <a:srgbClr val="FFFF00"/>
                </a:highlight>
                <a:ea typeface="Helvetica Neue" panose="02000503000000020004" pitchFamily="2" charset="0"/>
                <a:cs typeface="Helvetica Neue" panose="02000503000000020004" pitchFamily="2" charset="0"/>
              </a:rPr>
              <a:t>Il n’y aura pas de vaccination obligatoire générale contre le Covid-19. La question pourrait néanmoins se poser en cas de résistance importante à la vaccination, dans certains contextes professionnels sensibles comme les lieux de soins ou les EMS </a:t>
            </a:r>
            <a:r>
              <a:rPr lang="fr-CH" sz="2400" dirty="0">
                <a:solidFill>
                  <a:schemeClr val="tx1"/>
                </a:solidFill>
                <a:ea typeface="Helvetica Neue" panose="02000503000000020004" pitchFamily="2" charset="0"/>
                <a:cs typeface="Helvetica Neue" panose="02000503000000020004" pitchFamily="2" charset="0"/>
              </a:rPr>
              <a:t>(maisons de retraite). </a:t>
            </a:r>
            <a:r>
              <a:rPr lang="fr-CH" sz="2400" b="1" dirty="0">
                <a:solidFill>
                  <a:schemeClr val="tx1"/>
                </a:solidFill>
                <a:ea typeface="Helvetica Neue" panose="02000503000000020004" pitchFamily="2" charset="0"/>
                <a:cs typeface="Helvetica Neue" panose="02000503000000020004" pitchFamily="2" charset="0"/>
              </a:rPr>
              <a:t>»</a:t>
            </a:r>
            <a:br>
              <a:rPr lang="fr-CH" sz="2400" b="1" dirty="0">
                <a:solidFill>
                  <a:schemeClr val="tx1"/>
                </a:solidFill>
                <a:ea typeface="Helvetica Neue" panose="02000503000000020004" pitchFamily="2" charset="0"/>
                <a:cs typeface="Helvetica Neue" panose="02000503000000020004" pitchFamily="2" charset="0"/>
              </a:rPr>
            </a:br>
            <a:endParaRPr lang="fr-CH" sz="2400" b="1" dirty="0">
              <a:solidFill>
                <a:schemeClr val="tx1"/>
              </a:solidFill>
              <a:ea typeface="Helvetica Neue" panose="02000503000000020004" pitchFamily="2" charset="0"/>
              <a:cs typeface="Helvetica Neue" panose="02000503000000020004" pitchFamily="2" charset="0"/>
            </a:endParaRPr>
          </a:p>
          <a:p>
            <a:r>
              <a:rPr lang="fr-CH" sz="2000" b="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27 oct. 2021 </a:t>
            </a:r>
          </a:p>
          <a:p>
            <a:r>
              <a:rPr lang="fr-CH" sz="2400" b="1" dirty="0">
                <a:solidFill>
                  <a:schemeClr val="tx1"/>
                </a:solidFill>
              </a:rPr>
              <a:t>« </a:t>
            </a:r>
            <a:r>
              <a:rPr lang="fr-CH" sz="2400" b="1" dirty="0">
                <a:solidFill>
                  <a:schemeClr val="tx1"/>
                </a:solidFill>
                <a:highlight>
                  <a:srgbClr val="FFFF00"/>
                </a:highlight>
              </a:rPr>
              <a:t>Avec le certificat covid, vous êtes sûr de ne pas être contagieux </a:t>
            </a:r>
            <a:r>
              <a:rPr lang="fr-CH" sz="2400" b="1" dirty="0">
                <a:solidFill>
                  <a:schemeClr val="tx1"/>
                </a:solidFill>
              </a:rPr>
              <a:t>»</a:t>
            </a:r>
            <a:endParaRPr lang="fr-CH" sz="2400" b="1" dirty="0"/>
          </a:p>
        </p:txBody>
      </p:sp>
      <p:sp>
        <p:nvSpPr>
          <p:cNvPr id="8" name="ZoneTexte 7">
            <a:extLst>
              <a:ext uri="{FF2B5EF4-FFF2-40B4-BE49-F238E27FC236}">
                <a16:creationId xmlns:a16="http://schemas.microsoft.com/office/drawing/2014/main" id="{6DB376BE-8C26-B79E-1ABD-D030F2B4D3EF}"/>
              </a:ext>
            </a:extLst>
          </p:cNvPr>
          <p:cNvSpPr txBox="1"/>
          <p:nvPr/>
        </p:nvSpPr>
        <p:spPr>
          <a:xfrm>
            <a:off x="838200" y="1544493"/>
            <a:ext cx="3605499" cy="892552"/>
          </a:xfrm>
          <a:prstGeom prst="rect">
            <a:avLst/>
          </a:prstGeom>
          <a:solidFill>
            <a:schemeClr val="bg1"/>
          </a:solidFill>
        </p:spPr>
        <p:txBody>
          <a:bodyPr wrap="square">
            <a:spAutoFit/>
          </a:bodyPr>
          <a:lstStyle/>
          <a:p>
            <a:r>
              <a:rPr lang="fr-CH" sz="3200" b="1" dirty="0">
                <a:solidFill>
                  <a:srgbClr val="FF0000"/>
                </a:solidFill>
                <a:highlight>
                  <a:srgbClr val="FFFF00"/>
                </a:highlight>
              </a:rPr>
              <a:t>510 267 </a:t>
            </a:r>
            <a:r>
              <a:rPr lang="fr-CH" sz="3200" b="1" i="0" dirty="0">
                <a:solidFill>
                  <a:srgbClr val="FF0000"/>
                </a:solidFill>
                <a:effectLst/>
                <a:highlight>
                  <a:srgbClr val="FFFF00"/>
                </a:highlight>
              </a:rPr>
              <a:t>CHF </a:t>
            </a:r>
            <a:r>
              <a:rPr lang="fr-CH" sz="3200" b="1" i="0" dirty="0">
                <a:solidFill>
                  <a:srgbClr val="202122"/>
                </a:solidFill>
                <a:effectLst/>
                <a:highlight>
                  <a:srgbClr val="FFFF00"/>
                </a:highlight>
              </a:rPr>
              <a:t>/ an</a:t>
            </a:r>
            <a:br>
              <a:rPr lang="fr-CH" sz="3200" b="1" i="0" dirty="0">
                <a:solidFill>
                  <a:srgbClr val="202122"/>
                </a:solidFill>
                <a:effectLst/>
                <a:highlight>
                  <a:srgbClr val="FFFF00"/>
                </a:highlight>
              </a:rPr>
            </a:br>
            <a:r>
              <a:rPr lang="fr-CH" sz="2000" b="1" i="0" dirty="0">
                <a:effectLst/>
                <a:highlight>
                  <a:srgbClr val="FFFF00"/>
                </a:highlight>
              </a:rPr>
              <a:t>(</a:t>
            </a:r>
            <a:r>
              <a:rPr lang="fr-CH" sz="2000" b="1" dirty="0">
                <a:solidFill>
                  <a:srgbClr val="FF0000"/>
                </a:solidFill>
                <a:highlight>
                  <a:srgbClr val="FFFF00"/>
                </a:highlight>
              </a:rPr>
              <a:t>42</a:t>
            </a:r>
            <a:r>
              <a:rPr lang="fr-CH" sz="2000" b="1" i="0" dirty="0">
                <a:solidFill>
                  <a:srgbClr val="FF0000"/>
                </a:solidFill>
                <a:effectLst/>
                <a:highlight>
                  <a:srgbClr val="FFFF00"/>
                </a:highlight>
              </a:rPr>
              <a:t> 522 CHF </a:t>
            </a:r>
            <a:r>
              <a:rPr lang="fr-CH" sz="2000" b="1" i="0" dirty="0">
                <a:solidFill>
                  <a:srgbClr val="202122"/>
                </a:solidFill>
                <a:effectLst/>
                <a:highlight>
                  <a:srgbClr val="FFFF00"/>
                </a:highlight>
              </a:rPr>
              <a:t>/ mois)</a:t>
            </a:r>
            <a:endParaRPr lang="fr-FR" sz="2000" dirty="0"/>
          </a:p>
        </p:txBody>
      </p:sp>
      <p:pic>
        <p:nvPicPr>
          <p:cNvPr id="9" name="Image 8">
            <a:extLst>
              <a:ext uri="{FF2B5EF4-FFF2-40B4-BE49-F238E27FC236}">
                <a16:creationId xmlns:a16="http://schemas.microsoft.com/office/drawing/2014/main" id="{EE78680C-72CF-70DB-86CF-12C00DC69AF1}"/>
              </a:ext>
            </a:extLst>
          </p:cNvPr>
          <p:cNvPicPr>
            <a:picLocks noChangeAspect="1"/>
          </p:cNvPicPr>
          <p:nvPr/>
        </p:nvPicPr>
        <p:blipFill>
          <a:blip r:embed="rId3"/>
          <a:stretch>
            <a:fillRect/>
          </a:stretch>
        </p:blipFill>
        <p:spPr>
          <a:xfrm>
            <a:off x="8022978" y="614052"/>
            <a:ext cx="1567076" cy="766452"/>
          </a:xfrm>
          <a:prstGeom prst="rect">
            <a:avLst/>
          </a:prstGeom>
        </p:spPr>
      </p:pic>
    </p:spTree>
    <p:extLst>
      <p:ext uri="{BB962C8B-B14F-4D97-AF65-F5344CB8AC3E}">
        <p14:creationId xmlns:p14="http://schemas.microsoft.com/office/powerpoint/2010/main" val="22269930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par>
                                <p:cTn id="10" presetID="55"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1000" fill="hold"/>
                                        <p:tgtEl>
                                          <p:spTgt spid="9"/>
                                        </p:tgtEl>
                                        <p:attrNameLst>
                                          <p:attrName>ppt_w</p:attrName>
                                        </p:attrNameLst>
                                      </p:cBhvr>
                                      <p:tavLst>
                                        <p:tav tm="0">
                                          <p:val>
                                            <p:strVal val="#ppt_w*0.70"/>
                                          </p:val>
                                        </p:tav>
                                        <p:tav tm="100000">
                                          <p:val>
                                            <p:strVal val="#ppt_w"/>
                                          </p:val>
                                        </p:tav>
                                      </p:tavLst>
                                    </p:anim>
                                    <p:anim calcmode="lin" valueType="num">
                                      <p:cBhvr>
                                        <p:cTn id="13" dur="1000" fill="hold"/>
                                        <p:tgtEl>
                                          <p:spTgt spid="9"/>
                                        </p:tgtEl>
                                        <p:attrNameLst>
                                          <p:attrName>ppt_h</p:attrName>
                                        </p:attrNameLst>
                                      </p:cBhvr>
                                      <p:tavLst>
                                        <p:tav tm="0">
                                          <p:val>
                                            <p:strVal val="#ppt_h"/>
                                          </p:val>
                                        </p:tav>
                                        <p:tav tm="100000">
                                          <p:val>
                                            <p:strVal val="#ppt_h"/>
                                          </p:val>
                                        </p:tav>
                                      </p:tavLst>
                                    </p:anim>
                                    <p:animEffect transition="in" filter="fade">
                                      <p:cBhvr>
                                        <p:cTn id="14"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ED2EF-58CD-808D-E13E-794D56AA699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D82A36E-D9D5-BE7D-958D-4D70C4B2E461}"/>
              </a:ext>
            </a:extLst>
          </p:cNvPr>
          <p:cNvSpPr>
            <a:spLocks noGrp="1"/>
          </p:cNvSpPr>
          <p:nvPr>
            <p:ph type="title"/>
          </p:nvPr>
        </p:nvSpPr>
        <p:spPr/>
        <p:txBody>
          <a:bodyPr>
            <a:normAutofit/>
          </a:bodyPr>
          <a:lstStyle/>
          <a:p>
            <a:r>
              <a:rPr lang="fr-CH" sz="6000" dirty="0">
                <a:latin typeface="Gill Sans Ultra Bold" panose="020B0A02020104020203" pitchFamily="34" charset="77"/>
              </a:rPr>
              <a:t>Viola </a:t>
            </a:r>
            <a:r>
              <a:rPr lang="fr-CH" sz="6000" dirty="0" err="1">
                <a:latin typeface="Gill Sans Ultra Bold" panose="020B0A02020104020203" pitchFamily="34" charset="77"/>
              </a:rPr>
              <a:t>Amherd</a:t>
            </a:r>
            <a:endParaRPr lang="fr-FR" sz="6000" dirty="0">
              <a:latin typeface="Gill Sans Ultra Bold" panose="020B0A02020104020203" pitchFamily="34" charset="77"/>
            </a:endParaRPr>
          </a:p>
        </p:txBody>
      </p:sp>
      <p:sp>
        <p:nvSpPr>
          <p:cNvPr id="5" name="ZoneTexte 4">
            <a:extLst>
              <a:ext uri="{FF2B5EF4-FFF2-40B4-BE49-F238E27FC236}">
                <a16:creationId xmlns:a16="http://schemas.microsoft.com/office/drawing/2014/main" id="{B327272E-67ED-B80C-50BD-B45662E8CA87}"/>
              </a:ext>
            </a:extLst>
          </p:cNvPr>
          <p:cNvSpPr txBox="1"/>
          <p:nvPr/>
        </p:nvSpPr>
        <p:spPr>
          <a:xfrm>
            <a:off x="7722332" y="696223"/>
            <a:ext cx="2063276" cy="584775"/>
          </a:xfrm>
          <a:prstGeom prst="rect">
            <a:avLst/>
          </a:prstGeom>
          <a:noFill/>
        </p:spPr>
        <p:txBody>
          <a:bodyPr wrap="square">
            <a:spAutoFit/>
          </a:bodyPr>
          <a:lstStyle/>
          <a:p>
            <a:r>
              <a:rPr lang="fr-FR" sz="3200" dirty="0">
                <a:latin typeface="Gill Sans Ultra Bold" panose="020B0A02020104020203" pitchFamily="34" charset="77"/>
              </a:rPr>
              <a:t>2024</a:t>
            </a:r>
            <a:endParaRPr lang="fr-FR" sz="3200" dirty="0"/>
          </a:p>
        </p:txBody>
      </p:sp>
      <p:pic>
        <p:nvPicPr>
          <p:cNvPr id="3074" name="Picture 2" descr="Amherd,  Viola">
            <a:extLst>
              <a:ext uri="{FF2B5EF4-FFF2-40B4-BE49-F238E27FC236}">
                <a16:creationId xmlns:a16="http://schemas.microsoft.com/office/drawing/2014/main" id="{AD09064C-5890-D9C9-CBEE-44B248D433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55000" y="2232964"/>
            <a:ext cx="3562037" cy="3790373"/>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7908887C-E05B-E5F4-AF43-B8A42FC99E2B}"/>
              </a:ext>
            </a:extLst>
          </p:cNvPr>
          <p:cNvSpPr txBox="1"/>
          <p:nvPr/>
        </p:nvSpPr>
        <p:spPr>
          <a:xfrm>
            <a:off x="8033268" y="1280998"/>
            <a:ext cx="3605499" cy="892552"/>
          </a:xfrm>
          <a:prstGeom prst="rect">
            <a:avLst/>
          </a:prstGeom>
          <a:solidFill>
            <a:schemeClr val="bg1"/>
          </a:solidFill>
        </p:spPr>
        <p:txBody>
          <a:bodyPr wrap="square">
            <a:spAutoFit/>
          </a:bodyPr>
          <a:lstStyle/>
          <a:p>
            <a:r>
              <a:rPr lang="fr-CH" sz="3200" b="1" dirty="0">
                <a:solidFill>
                  <a:srgbClr val="FF0000"/>
                </a:solidFill>
                <a:highlight>
                  <a:srgbClr val="FFFF00"/>
                </a:highlight>
              </a:rPr>
              <a:t>514 958 </a:t>
            </a:r>
            <a:r>
              <a:rPr lang="fr-CH" sz="3200" b="1" i="0" dirty="0">
                <a:solidFill>
                  <a:srgbClr val="FF0000"/>
                </a:solidFill>
                <a:effectLst/>
                <a:highlight>
                  <a:srgbClr val="FFFF00"/>
                </a:highlight>
              </a:rPr>
              <a:t>CHF </a:t>
            </a:r>
            <a:r>
              <a:rPr lang="fr-CH" sz="3200" b="1" i="0" dirty="0">
                <a:solidFill>
                  <a:srgbClr val="202122"/>
                </a:solidFill>
                <a:effectLst/>
                <a:highlight>
                  <a:srgbClr val="FFFF00"/>
                </a:highlight>
              </a:rPr>
              <a:t>/ an</a:t>
            </a:r>
            <a:br>
              <a:rPr lang="fr-CH" sz="3200" b="1" i="0" dirty="0">
                <a:solidFill>
                  <a:srgbClr val="202122"/>
                </a:solidFill>
                <a:effectLst/>
                <a:highlight>
                  <a:srgbClr val="FFFF00"/>
                </a:highlight>
              </a:rPr>
            </a:br>
            <a:r>
              <a:rPr lang="fr-CH" sz="2000" b="1" i="0" dirty="0">
                <a:effectLst/>
                <a:highlight>
                  <a:srgbClr val="FFFF00"/>
                </a:highlight>
              </a:rPr>
              <a:t>(</a:t>
            </a:r>
            <a:r>
              <a:rPr lang="fr-CH" sz="2000" b="1" dirty="0">
                <a:solidFill>
                  <a:srgbClr val="FF0000"/>
                </a:solidFill>
                <a:highlight>
                  <a:srgbClr val="FFFF00"/>
                </a:highlight>
              </a:rPr>
              <a:t>42</a:t>
            </a:r>
            <a:r>
              <a:rPr lang="fr-CH" sz="2000" b="1" i="0" dirty="0">
                <a:solidFill>
                  <a:srgbClr val="FF0000"/>
                </a:solidFill>
                <a:effectLst/>
                <a:highlight>
                  <a:srgbClr val="FFFF00"/>
                </a:highlight>
              </a:rPr>
              <a:t> </a:t>
            </a:r>
            <a:r>
              <a:rPr lang="fr-CH" sz="2000" b="1" dirty="0">
                <a:solidFill>
                  <a:srgbClr val="FF0000"/>
                </a:solidFill>
                <a:highlight>
                  <a:srgbClr val="FFFF00"/>
                </a:highlight>
              </a:rPr>
              <a:t>913</a:t>
            </a:r>
            <a:r>
              <a:rPr lang="fr-CH" sz="2000" b="1" i="0" dirty="0">
                <a:solidFill>
                  <a:srgbClr val="FF0000"/>
                </a:solidFill>
                <a:effectLst/>
                <a:highlight>
                  <a:srgbClr val="FFFF00"/>
                </a:highlight>
              </a:rPr>
              <a:t> CHF </a:t>
            </a:r>
            <a:r>
              <a:rPr lang="fr-CH" sz="2000" b="1" i="0" dirty="0">
                <a:solidFill>
                  <a:srgbClr val="202122"/>
                </a:solidFill>
                <a:effectLst/>
                <a:highlight>
                  <a:srgbClr val="FFFF00"/>
                </a:highlight>
              </a:rPr>
              <a:t>/ mois)</a:t>
            </a:r>
            <a:endParaRPr lang="fr-FR" sz="2000" dirty="0"/>
          </a:p>
        </p:txBody>
      </p:sp>
      <p:sp>
        <p:nvSpPr>
          <p:cNvPr id="8" name="Bulle rectangulaire 7">
            <a:extLst>
              <a:ext uri="{FF2B5EF4-FFF2-40B4-BE49-F238E27FC236}">
                <a16:creationId xmlns:a16="http://schemas.microsoft.com/office/drawing/2014/main" id="{560F9079-702E-0E1A-17B5-66406BA053A6}"/>
              </a:ext>
            </a:extLst>
          </p:cNvPr>
          <p:cNvSpPr/>
          <p:nvPr/>
        </p:nvSpPr>
        <p:spPr>
          <a:xfrm>
            <a:off x="553234" y="1544494"/>
            <a:ext cx="7195068" cy="5167312"/>
          </a:xfrm>
          <a:prstGeom prst="wedgeRectCallout">
            <a:avLst>
              <a:gd name="adj1" fmla="val 60771"/>
              <a:gd name="adj2" fmla="val 10142"/>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sz="2000" b="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16 janvier 2024 </a:t>
            </a:r>
          </a:p>
          <a:p>
            <a:r>
              <a:rPr lang="fr-CH" sz="2200" b="1" dirty="0">
                <a:solidFill>
                  <a:schemeClr val="tx1"/>
                </a:solidFill>
                <a:ea typeface="Helvetica Neue" panose="02000503000000020004" pitchFamily="2" charset="0"/>
                <a:cs typeface="Helvetica Neue" panose="02000503000000020004" pitchFamily="2" charset="0"/>
              </a:rPr>
              <a:t>« </a:t>
            </a:r>
            <a:r>
              <a:rPr lang="fr-CH" sz="2200" b="1" dirty="0">
                <a:solidFill>
                  <a:srgbClr val="000000"/>
                </a:solidFill>
                <a:highlight>
                  <a:srgbClr val="FFFF00"/>
                </a:highlight>
                <a:latin typeface="Helvetica Neue" panose="02000503000000020004" pitchFamily="2" charset="0"/>
              </a:rPr>
              <a:t>Le thème de la réunion annuelle du WEF 2024, reconstruire la confiance, n'est pas simplement un slogan.</a:t>
            </a:r>
            <a:r>
              <a:rPr lang="fr-CH" sz="2200" b="1" dirty="0">
                <a:solidFill>
                  <a:srgbClr val="000000"/>
                </a:solidFill>
                <a:latin typeface="Helvetica Neue" panose="02000503000000020004" pitchFamily="2" charset="0"/>
              </a:rPr>
              <a:t> </a:t>
            </a:r>
            <a:r>
              <a:rPr lang="fr-CH" sz="2200" dirty="0">
                <a:solidFill>
                  <a:srgbClr val="000000"/>
                </a:solidFill>
                <a:latin typeface="Helvetica Neue" panose="02000503000000020004" pitchFamily="2" charset="0"/>
              </a:rPr>
              <a:t>Il démontre clairement l'état actuel de la confiance mutuelle au sein de la communauté internationale.</a:t>
            </a:r>
          </a:p>
          <a:p>
            <a:r>
              <a:rPr lang="fr-CH" sz="1000" b="1" dirty="0">
                <a:solidFill>
                  <a:srgbClr val="000000"/>
                </a:solidFill>
                <a:latin typeface="Helvetica Neue" panose="02000503000000020004" pitchFamily="2" charset="0"/>
              </a:rPr>
              <a:t> </a:t>
            </a:r>
            <a:br>
              <a:rPr lang="fr-CH" sz="2200" b="1" dirty="0">
                <a:solidFill>
                  <a:srgbClr val="000000"/>
                </a:solidFill>
                <a:latin typeface="Helvetica Neue" panose="02000503000000020004" pitchFamily="2" charset="0"/>
              </a:rPr>
            </a:br>
            <a:r>
              <a:rPr lang="fr-CH" sz="2200" b="1" dirty="0">
                <a:solidFill>
                  <a:srgbClr val="000000"/>
                </a:solidFill>
                <a:highlight>
                  <a:srgbClr val="FFFF00"/>
                </a:highlight>
                <a:latin typeface="Helvetica Neue" panose="02000503000000020004" pitchFamily="2" charset="0"/>
              </a:rPr>
              <a:t>Une partie de l'opinion publique se méfie de nous tous réunis ici aujourd'hui et de tous les dirigeants politiques et économiques.</a:t>
            </a:r>
          </a:p>
          <a:p>
            <a:r>
              <a:rPr lang="fr-CH" sz="900" dirty="0">
                <a:solidFill>
                  <a:srgbClr val="000000"/>
                </a:solidFill>
                <a:latin typeface="Helvetica Neue" panose="02000503000000020004" pitchFamily="2" charset="0"/>
              </a:rPr>
              <a:t> </a:t>
            </a:r>
          </a:p>
          <a:p>
            <a:r>
              <a:rPr lang="fr-CH" sz="2200" dirty="0">
                <a:solidFill>
                  <a:srgbClr val="000000"/>
                </a:solidFill>
                <a:latin typeface="Helvetica Neue" panose="02000503000000020004" pitchFamily="2" charset="0"/>
              </a:rPr>
              <a:t>Lorsque la prétendue élite fait étalage de sa richesse alors que d'autres peinent à joindre les 2 bouts, la méfiance grandit et à ce moment-là la communauté internationale et les gouvernements ne sont plus entendus</a:t>
            </a:r>
            <a:r>
              <a:rPr lang="fr-CH" sz="2200" b="1" dirty="0">
                <a:solidFill>
                  <a:srgbClr val="000000"/>
                </a:solidFill>
                <a:latin typeface="Helvetica Neue" panose="02000503000000020004" pitchFamily="2" charset="0"/>
              </a:rPr>
              <a:t> </a:t>
            </a:r>
            <a:r>
              <a:rPr lang="fr-CH" sz="2200" b="1" dirty="0">
                <a:solidFill>
                  <a:schemeClr val="tx1"/>
                </a:solidFill>
              </a:rPr>
              <a:t>»</a:t>
            </a:r>
            <a:endParaRPr lang="fr-CH" sz="2200" b="1" dirty="0"/>
          </a:p>
        </p:txBody>
      </p:sp>
      <p:pic>
        <p:nvPicPr>
          <p:cNvPr id="9" name="Image 8">
            <a:extLst>
              <a:ext uri="{FF2B5EF4-FFF2-40B4-BE49-F238E27FC236}">
                <a16:creationId xmlns:a16="http://schemas.microsoft.com/office/drawing/2014/main" id="{86FAB86B-3F77-5B7F-F3AB-125E7B39E6B9}"/>
              </a:ext>
            </a:extLst>
          </p:cNvPr>
          <p:cNvPicPr>
            <a:picLocks noChangeAspect="1"/>
          </p:cNvPicPr>
          <p:nvPr/>
        </p:nvPicPr>
        <p:blipFill>
          <a:blip r:embed="rId3"/>
          <a:stretch>
            <a:fillRect/>
          </a:stretch>
        </p:blipFill>
        <p:spPr>
          <a:xfrm>
            <a:off x="9287036" y="484839"/>
            <a:ext cx="1567076" cy="766452"/>
          </a:xfrm>
          <a:prstGeom prst="rect">
            <a:avLst/>
          </a:prstGeom>
        </p:spPr>
      </p:pic>
    </p:spTree>
    <p:extLst>
      <p:ext uri="{BB962C8B-B14F-4D97-AF65-F5344CB8AC3E}">
        <p14:creationId xmlns:p14="http://schemas.microsoft.com/office/powerpoint/2010/main" val="18183492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par>
                                <p:cTn id="10" presetID="55"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1000" fill="hold"/>
                                        <p:tgtEl>
                                          <p:spTgt spid="9"/>
                                        </p:tgtEl>
                                        <p:attrNameLst>
                                          <p:attrName>ppt_w</p:attrName>
                                        </p:attrNameLst>
                                      </p:cBhvr>
                                      <p:tavLst>
                                        <p:tav tm="0">
                                          <p:val>
                                            <p:strVal val="#ppt_w*0.70"/>
                                          </p:val>
                                        </p:tav>
                                        <p:tav tm="100000">
                                          <p:val>
                                            <p:strVal val="#ppt_w"/>
                                          </p:val>
                                        </p:tav>
                                      </p:tavLst>
                                    </p:anim>
                                    <p:anim calcmode="lin" valueType="num">
                                      <p:cBhvr>
                                        <p:cTn id="13" dur="1000" fill="hold"/>
                                        <p:tgtEl>
                                          <p:spTgt spid="9"/>
                                        </p:tgtEl>
                                        <p:attrNameLst>
                                          <p:attrName>ppt_h</p:attrName>
                                        </p:attrNameLst>
                                      </p:cBhvr>
                                      <p:tavLst>
                                        <p:tav tm="0">
                                          <p:val>
                                            <p:strVal val="#ppt_h"/>
                                          </p:val>
                                        </p:tav>
                                        <p:tav tm="100000">
                                          <p:val>
                                            <p:strVal val="#ppt_h"/>
                                          </p:val>
                                        </p:tav>
                                      </p:tavLst>
                                    </p:anim>
                                    <p:animEffect transition="in" filter="fade">
                                      <p:cBhvr>
                                        <p:cTn id="14"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884A7B-41BF-FC80-5336-5279942ACD1A}"/>
            </a:ext>
          </a:extLst>
        </p:cNvPr>
        <p:cNvGrpSpPr/>
        <p:nvPr/>
      </p:nvGrpSpPr>
      <p:grpSpPr>
        <a:xfrm>
          <a:off x="0" y="0"/>
          <a:ext cx="0" cy="0"/>
          <a:chOff x="0" y="0"/>
          <a:chExt cx="0" cy="0"/>
        </a:xfrm>
      </p:grpSpPr>
      <p:pic>
        <p:nvPicPr>
          <p:cNvPr id="13" name="Image 12">
            <a:extLst>
              <a:ext uri="{FF2B5EF4-FFF2-40B4-BE49-F238E27FC236}">
                <a16:creationId xmlns:a16="http://schemas.microsoft.com/office/drawing/2014/main" id="{0437621B-DA1A-D94D-71F4-193510E5C5AC}"/>
              </a:ext>
            </a:extLst>
          </p:cNvPr>
          <p:cNvPicPr>
            <a:picLocks noChangeAspect="1"/>
          </p:cNvPicPr>
          <p:nvPr/>
        </p:nvPicPr>
        <p:blipFill>
          <a:blip r:embed="rId2"/>
          <a:stretch>
            <a:fillRect/>
          </a:stretch>
        </p:blipFill>
        <p:spPr>
          <a:xfrm>
            <a:off x="10178510" y="829695"/>
            <a:ext cx="1567076" cy="766452"/>
          </a:xfrm>
          <a:prstGeom prst="rect">
            <a:avLst/>
          </a:prstGeom>
        </p:spPr>
      </p:pic>
      <p:sp>
        <p:nvSpPr>
          <p:cNvPr id="2" name="Titre 1">
            <a:extLst>
              <a:ext uri="{FF2B5EF4-FFF2-40B4-BE49-F238E27FC236}">
                <a16:creationId xmlns:a16="http://schemas.microsoft.com/office/drawing/2014/main" id="{93A2F7B1-B540-620C-1F3B-8E458711A9AC}"/>
              </a:ext>
            </a:extLst>
          </p:cNvPr>
          <p:cNvSpPr>
            <a:spLocks noGrp="1"/>
          </p:cNvSpPr>
          <p:nvPr>
            <p:ph type="title"/>
          </p:nvPr>
        </p:nvSpPr>
        <p:spPr/>
        <p:txBody>
          <a:bodyPr>
            <a:normAutofit/>
          </a:bodyPr>
          <a:lstStyle/>
          <a:p>
            <a:r>
              <a:rPr lang="fr-CH" sz="6000" dirty="0">
                <a:latin typeface="Gill Sans Ultra Bold" panose="020B0A02020104020203" pitchFamily="34" charset="77"/>
              </a:rPr>
              <a:t>Karin Keller-Sutter</a:t>
            </a:r>
            <a:endParaRPr lang="fr-FR" sz="6000" dirty="0">
              <a:latin typeface="Gill Sans Ultra Bold" panose="020B0A02020104020203" pitchFamily="34" charset="77"/>
            </a:endParaRPr>
          </a:p>
        </p:txBody>
      </p:sp>
      <p:sp>
        <p:nvSpPr>
          <p:cNvPr id="5" name="ZoneTexte 4">
            <a:extLst>
              <a:ext uri="{FF2B5EF4-FFF2-40B4-BE49-F238E27FC236}">
                <a16:creationId xmlns:a16="http://schemas.microsoft.com/office/drawing/2014/main" id="{38E90433-10B4-2496-3C51-C1FB24748A30}"/>
              </a:ext>
            </a:extLst>
          </p:cNvPr>
          <p:cNvSpPr txBox="1"/>
          <p:nvPr/>
        </p:nvSpPr>
        <p:spPr>
          <a:xfrm>
            <a:off x="8898772" y="1375063"/>
            <a:ext cx="2063276" cy="584775"/>
          </a:xfrm>
          <a:prstGeom prst="rect">
            <a:avLst/>
          </a:prstGeom>
          <a:noFill/>
        </p:spPr>
        <p:txBody>
          <a:bodyPr wrap="square">
            <a:spAutoFit/>
          </a:bodyPr>
          <a:lstStyle/>
          <a:p>
            <a:r>
              <a:rPr lang="fr-FR" sz="3200" dirty="0">
                <a:latin typeface="Gill Sans Ultra Bold" panose="020B0A02020104020203" pitchFamily="34" charset="77"/>
              </a:rPr>
              <a:t>2025</a:t>
            </a:r>
            <a:endParaRPr lang="fr-FR" sz="3200" dirty="0"/>
          </a:p>
        </p:txBody>
      </p:sp>
      <p:pic>
        <p:nvPicPr>
          <p:cNvPr id="2050" name="Picture 2" descr="Keller Sutter, Karin">
            <a:extLst>
              <a:ext uri="{FF2B5EF4-FFF2-40B4-BE49-F238E27FC236}">
                <a16:creationId xmlns:a16="http://schemas.microsoft.com/office/drawing/2014/main" id="{669E43E2-BBE1-77A2-FF18-7F7E2E4122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1927" y="1849001"/>
            <a:ext cx="3318164" cy="3871191"/>
          </a:xfrm>
          <a:prstGeom prst="rect">
            <a:avLst/>
          </a:prstGeom>
          <a:noFill/>
          <a:extLst>
            <a:ext uri="{909E8E84-426E-40DD-AFC4-6F175D3DCCD1}">
              <a14:hiddenFill xmlns:a14="http://schemas.microsoft.com/office/drawing/2010/main">
                <a:solidFill>
                  <a:srgbClr val="FFFFFF"/>
                </a:solidFill>
              </a14:hiddenFill>
            </a:ext>
          </a:extLst>
        </p:spPr>
      </p:pic>
      <p:sp>
        <p:nvSpPr>
          <p:cNvPr id="9" name="Bulle rectangulaire 8">
            <a:extLst>
              <a:ext uri="{FF2B5EF4-FFF2-40B4-BE49-F238E27FC236}">
                <a16:creationId xmlns:a16="http://schemas.microsoft.com/office/drawing/2014/main" id="{8C79BA60-380D-AEFD-B842-C6768DA3844A}"/>
              </a:ext>
            </a:extLst>
          </p:cNvPr>
          <p:cNvSpPr/>
          <p:nvPr/>
        </p:nvSpPr>
        <p:spPr>
          <a:xfrm>
            <a:off x="5719154" y="2014973"/>
            <a:ext cx="6359236" cy="4178009"/>
          </a:xfrm>
          <a:prstGeom prst="wedgeRectCallout">
            <a:avLst>
              <a:gd name="adj1" fmla="val -68372"/>
              <a:gd name="adj2" fmla="val 6635"/>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sz="2000" b="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21 janvier 2025 </a:t>
            </a:r>
          </a:p>
          <a:p>
            <a:r>
              <a:rPr lang="fr-CH" sz="2400" b="1" dirty="0">
                <a:solidFill>
                  <a:schemeClr val="tx1"/>
                </a:solidFill>
                <a:ea typeface="Helvetica Neue" panose="02000503000000020004" pitchFamily="2" charset="0"/>
                <a:cs typeface="Helvetica Neue" panose="02000503000000020004" pitchFamily="2" charset="0"/>
              </a:rPr>
              <a:t>« </a:t>
            </a:r>
            <a:r>
              <a:rPr lang="fr-CH" sz="2400" b="1" dirty="0">
                <a:solidFill>
                  <a:schemeClr val="tx1"/>
                </a:solidFill>
                <a:highlight>
                  <a:srgbClr val="FFFF00"/>
                </a:highlight>
                <a:ea typeface="Helvetica Neue" panose="02000503000000020004" pitchFamily="2" charset="0"/>
                <a:cs typeface="Helvetica Neue" panose="02000503000000020004" pitchFamily="2" charset="0"/>
              </a:rPr>
              <a:t>Là où la puissance et les ressources sont concentrées entre les mains d'une petite élite, la prospérité et la paix sociale ne peuvent prospérer.</a:t>
            </a:r>
            <a:r>
              <a:rPr lang="fr-CH" sz="2400" b="1" dirty="0">
                <a:solidFill>
                  <a:schemeClr val="tx1"/>
                </a:solidFill>
                <a:ea typeface="Helvetica Neue" panose="02000503000000020004" pitchFamily="2" charset="0"/>
                <a:cs typeface="Helvetica Neue" panose="02000503000000020004" pitchFamily="2" charset="0"/>
              </a:rPr>
              <a:t> »</a:t>
            </a:r>
          </a:p>
          <a:p>
            <a:endParaRPr lang="fr-CH" sz="2400" b="1" dirty="0">
              <a:solidFill>
                <a:schemeClr val="tx1"/>
              </a:solidFill>
              <a:highlight>
                <a:srgbClr val="FFFF00"/>
              </a:highlight>
              <a:latin typeface="Helvetica Neue" panose="02000503000000020004" pitchFamily="2" charset="0"/>
              <a:ea typeface="Helvetica Neue" panose="02000503000000020004" pitchFamily="2" charset="0"/>
              <a:cs typeface="Helvetica Neue" panose="02000503000000020004" pitchFamily="2" charset="0"/>
            </a:endParaRPr>
          </a:p>
          <a:p>
            <a:r>
              <a:rPr lang="fr-CH" sz="2400" b="1" dirty="0">
                <a:solidFill>
                  <a:schemeClr val="tx1"/>
                </a:solidFill>
                <a:ea typeface="Helvetica Neue" panose="02000503000000020004" pitchFamily="2" charset="0"/>
                <a:cs typeface="Helvetica Neue" panose="02000503000000020004" pitchFamily="2" charset="0"/>
              </a:rPr>
              <a:t>« </a:t>
            </a:r>
            <a:r>
              <a:rPr lang="fr-CH" sz="2400" b="1" dirty="0">
                <a:solidFill>
                  <a:schemeClr val="tx1"/>
                </a:solidFill>
                <a:highlight>
                  <a:srgbClr val="FFFF00"/>
                </a:highlight>
                <a:ea typeface="Helvetica Neue" panose="02000503000000020004" pitchFamily="2" charset="0"/>
                <a:cs typeface="Helvetica Neue" panose="02000503000000020004" pitchFamily="2" charset="0"/>
              </a:rPr>
              <a:t>Ces signaux sont particulièrement pratiques et utiles aujourd'hui. Le magazine britannique The Economist a décrit notre époque comme étant l'ère de l'imprévisibilité prévisible.</a:t>
            </a:r>
            <a:r>
              <a:rPr lang="fr-CH" sz="2400" b="1" dirty="0">
                <a:solidFill>
                  <a:schemeClr val="tx1"/>
                </a:solidFill>
                <a:ea typeface="Helvetica Neue" panose="02000503000000020004" pitchFamily="2" charset="0"/>
                <a:cs typeface="Helvetica Neue" panose="02000503000000020004" pitchFamily="2" charset="0"/>
              </a:rPr>
              <a:t> »</a:t>
            </a:r>
          </a:p>
        </p:txBody>
      </p:sp>
      <p:sp>
        <p:nvSpPr>
          <p:cNvPr id="10" name="ZoneTexte 9">
            <a:extLst>
              <a:ext uri="{FF2B5EF4-FFF2-40B4-BE49-F238E27FC236}">
                <a16:creationId xmlns:a16="http://schemas.microsoft.com/office/drawing/2014/main" id="{6C2A50A1-FFAF-4CE0-4D8C-02C0268C27FC}"/>
              </a:ext>
            </a:extLst>
          </p:cNvPr>
          <p:cNvSpPr txBox="1"/>
          <p:nvPr/>
        </p:nvSpPr>
        <p:spPr>
          <a:xfrm>
            <a:off x="509301" y="5908100"/>
            <a:ext cx="3605499" cy="892552"/>
          </a:xfrm>
          <a:prstGeom prst="rect">
            <a:avLst/>
          </a:prstGeom>
          <a:solidFill>
            <a:schemeClr val="bg1"/>
          </a:solidFill>
        </p:spPr>
        <p:txBody>
          <a:bodyPr wrap="square">
            <a:spAutoFit/>
          </a:bodyPr>
          <a:lstStyle/>
          <a:p>
            <a:r>
              <a:rPr lang="fr-CH" sz="3200" b="1" dirty="0">
                <a:solidFill>
                  <a:srgbClr val="FF0000"/>
                </a:solidFill>
                <a:highlight>
                  <a:srgbClr val="FFFF00"/>
                </a:highlight>
              </a:rPr>
              <a:t>519</a:t>
            </a:r>
            <a:r>
              <a:rPr lang="fr-CH" sz="3200" b="1" i="0" dirty="0">
                <a:solidFill>
                  <a:srgbClr val="FF0000"/>
                </a:solidFill>
                <a:effectLst/>
                <a:highlight>
                  <a:srgbClr val="FFFF00"/>
                </a:highlight>
              </a:rPr>
              <a:t> 688 CHF </a:t>
            </a:r>
            <a:r>
              <a:rPr lang="fr-CH" sz="3200" b="1" i="0" dirty="0">
                <a:solidFill>
                  <a:srgbClr val="202122"/>
                </a:solidFill>
                <a:effectLst/>
                <a:highlight>
                  <a:srgbClr val="FFFF00"/>
                </a:highlight>
              </a:rPr>
              <a:t>/ an</a:t>
            </a:r>
            <a:br>
              <a:rPr lang="fr-CH" sz="3200" b="1" i="0" dirty="0">
                <a:solidFill>
                  <a:srgbClr val="202122"/>
                </a:solidFill>
                <a:effectLst/>
                <a:highlight>
                  <a:srgbClr val="FFFF00"/>
                </a:highlight>
              </a:rPr>
            </a:br>
            <a:r>
              <a:rPr lang="fr-CH" sz="2000" b="1" i="0" dirty="0">
                <a:effectLst/>
                <a:highlight>
                  <a:srgbClr val="FFFF00"/>
                </a:highlight>
              </a:rPr>
              <a:t>(</a:t>
            </a:r>
            <a:r>
              <a:rPr lang="fr-CH" sz="2000" b="1" dirty="0">
                <a:solidFill>
                  <a:srgbClr val="FF0000"/>
                </a:solidFill>
                <a:highlight>
                  <a:srgbClr val="FFFF00"/>
                </a:highlight>
              </a:rPr>
              <a:t>43</a:t>
            </a:r>
            <a:r>
              <a:rPr lang="fr-CH" sz="2000" b="1" i="0" dirty="0">
                <a:solidFill>
                  <a:srgbClr val="FF0000"/>
                </a:solidFill>
                <a:effectLst/>
                <a:highlight>
                  <a:srgbClr val="FFFF00"/>
                </a:highlight>
              </a:rPr>
              <a:t> </a:t>
            </a:r>
            <a:r>
              <a:rPr lang="fr-CH" sz="2000" b="1" dirty="0">
                <a:solidFill>
                  <a:srgbClr val="FF0000"/>
                </a:solidFill>
                <a:highlight>
                  <a:srgbClr val="FFFF00"/>
                </a:highlight>
              </a:rPr>
              <a:t>3</a:t>
            </a:r>
            <a:r>
              <a:rPr lang="fr-CH" sz="2000" b="1" i="0" dirty="0">
                <a:solidFill>
                  <a:srgbClr val="FF0000"/>
                </a:solidFill>
                <a:effectLst/>
                <a:highlight>
                  <a:srgbClr val="FFFF00"/>
                </a:highlight>
              </a:rPr>
              <a:t>00 CHF </a:t>
            </a:r>
            <a:r>
              <a:rPr lang="fr-CH" sz="2000" b="1" i="0" dirty="0">
                <a:solidFill>
                  <a:srgbClr val="202122"/>
                </a:solidFill>
                <a:effectLst/>
                <a:highlight>
                  <a:srgbClr val="FFFF00"/>
                </a:highlight>
              </a:rPr>
              <a:t>/ mois)</a:t>
            </a:r>
            <a:endParaRPr lang="fr-FR" sz="2000" dirty="0"/>
          </a:p>
        </p:txBody>
      </p:sp>
    </p:spTree>
    <p:extLst>
      <p:ext uri="{BB962C8B-B14F-4D97-AF65-F5344CB8AC3E}">
        <p14:creationId xmlns:p14="http://schemas.microsoft.com/office/powerpoint/2010/main" val="22436914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0.7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par>
                                <p:cTn id="10" presetID="55"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1000" fill="hold"/>
                                        <p:tgtEl>
                                          <p:spTgt spid="13"/>
                                        </p:tgtEl>
                                        <p:attrNameLst>
                                          <p:attrName>ppt_w</p:attrName>
                                        </p:attrNameLst>
                                      </p:cBhvr>
                                      <p:tavLst>
                                        <p:tav tm="0">
                                          <p:val>
                                            <p:strVal val="#ppt_w*0.70"/>
                                          </p:val>
                                        </p:tav>
                                        <p:tav tm="100000">
                                          <p:val>
                                            <p:strVal val="#ppt_w"/>
                                          </p:val>
                                        </p:tav>
                                      </p:tavLst>
                                    </p:anim>
                                    <p:anim calcmode="lin" valueType="num">
                                      <p:cBhvr>
                                        <p:cTn id="13" dur="1000" fill="hold"/>
                                        <p:tgtEl>
                                          <p:spTgt spid="13"/>
                                        </p:tgtEl>
                                        <p:attrNameLst>
                                          <p:attrName>ppt_h</p:attrName>
                                        </p:attrNameLst>
                                      </p:cBhvr>
                                      <p:tavLst>
                                        <p:tav tm="0">
                                          <p:val>
                                            <p:strVal val="#ppt_h"/>
                                          </p:val>
                                        </p:tav>
                                        <p:tav tm="100000">
                                          <p:val>
                                            <p:strVal val="#ppt_h"/>
                                          </p:val>
                                        </p:tav>
                                      </p:tavLst>
                                    </p:anim>
                                    <p:animEffect transition="in" filter="fade">
                                      <p:cBhvr>
                                        <p:cTn id="14"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824C2-2156-D1B6-B36F-3DA76C2C1C3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DEF27B6-A979-CDCD-9DF9-F262E6EBB6A5}"/>
              </a:ext>
            </a:extLst>
          </p:cNvPr>
          <p:cNvSpPr>
            <a:spLocks noGrp="1"/>
          </p:cNvSpPr>
          <p:nvPr>
            <p:ph type="title"/>
          </p:nvPr>
        </p:nvSpPr>
        <p:spPr>
          <a:xfrm>
            <a:off x="121226" y="365125"/>
            <a:ext cx="11949545" cy="1325563"/>
          </a:xfrm>
        </p:spPr>
        <p:txBody>
          <a:bodyPr>
            <a:noAutofit/>
          </a:bodyPr>
          <a:lstStyle/>
          <a:p>
            <a:r>
              <a:rPr lang="fr-FR" sz="5400" dirty="0">
                <a:latin typeface="Gill Sans Ultra Bold" panose="020B0A02020104020203" pitchFamily="34" charset="77"/>
              </a:rPr>
              <a:t>La </a:t>
            </a:r>
            <a:r>
              <a:rPr lang="fr-FR" sz="5400" dirty="0">
                <a:solidFill>
                  <a:srgbClr val="FF0000"/>
                </a:solidFill>
                <a:latin typeface="Gill Sans Ultra Bold" panose="020B0A02020104020203" pitchFamily="34" charset="77"/>
              </a:rPr>
              <a:t>retraite</a:t>
            </a:r>
            <a:r>
              <a:rPr lang="fr-FR" sz="5400" dirty="0">
                <a:latin typeface="Gill Sans Ultra Bold" panose="020B0A02020104020203" pitchFamily="34" charset="77"/>
              </a:rPr>
              <a:t> d’un chef d’Etat</a:t>
            </a:r>
            <a:endParaRPr lang="fr-FR" sz="5400" dirty="0">
              <a:solidFill>
                <a:srgbClr val="FF0000"/>
              </a:solidFill>
              <a:latin typeface="Gill Sans Ultra Bold" panose="020B0A02020104020203" pitchFamily="34" charset="77"/>
            </a:endParaRPr>
          </a:p>
        </p:txBody>
      </p:sp>
      <p:sp>
        <p:nvSpPr>
          <p:cNvPr id="5" name="ZoneTexte 4">
            <a:extLst>
              <a:ext uri="{FF2B5EF4-FFF2-40B4-BE49-F238E27FC236}">
                <a16:creationId xmlns:a16="http://schemas.microsoft.com/office/drawing/2014/main" id="{8F63C99F-7719-C1CD-10F3-10279BC8D6FE}"/>
              </a:ext>
            </a:extLst>
          </p:cNvPr>
          <p:cNvSpPr txBox="1"/>
          <p:nvPr/>
        </p:nvSpPr>
        <p:spPr>
          <a:xfrm>
            <a:off x="432954" y="1690688"/>
            <a:ext cx="11326091" cy="5016758"/>
          </a:xfrm>
          <a:prstGeom prst="rect">
            <a:avLst/>
          </a:prstGeom>
          <a:noFill/>
          <a:ln w="28575">
            <a:solidFill>
              <a:schemeClr val="tx1"/>
            </a:solidFill>
          </a:ln>
        </p:spPr>
        <p:txBody>
          <a:bodyPr wrap="square">
            <a:spAutoFit/>
          </a:bodyPr>
          <a:lstStyle/>
          <a:p>
            <a:pPr marL="368300" lvl="1" indent="-355600">
              <a:buFont typeface=".Lucida Grande UI Regular"/>
              <a:buChar char="►"/>
            </a:pPr>
            <a:r>
              <a:rPr lang="fr-CH" sz="2400" b="1" dirty="0"/>
              <a:t>Rente à vie après au moins 4 ans de mandat : </a:t>
            </a:r>
            <a:br>
              <a:rPr lang="fr-CH" sz="2400" dirty="0"/>
            </a:br>
            <a:r>
              <a:rPr lang="fr-CH" sz="2000" dirty="0"/>
              <a:t>50 % du dernier salaire (soit environ </a:t>
            </a:r>
            <a:r>
              <a:rPr lang="fr-CH" sz="2000" b="1" dirty="0">
                <a:solidFill>
                  <a:srgbClr val="FF0000"/>
                </a:solidFill>
              </a:rPr>
              <a:t>CHF 238 844 </a:t>
            </a:r>
            <a:r>
              <a:rPr lang="fr-CH" sz="2000" dirty="0"/>
              <a:t>brut, </a:t>
            </a:r>
            <a:r>
              <a:rPr lang="fr-CH" sz="2000" b="1" dirty="0">
                <a:solidFill>
                  <a:srgbClr val="0070C0"/>
                </a:solidFill>
              </a:rPr>
              <a:t>256 360 € </a:t>
            </a:r>
            <a:r>
              <a:rPr lang="fr-CH" sz="2000" dirty="0"/>
              <a:t>).</a:t>
            </a:r>
          </a:p>
          <a:p>
            <a:pPr marL="342900" indent="-342900">
              <a:buFont typeface=".Lucida Grande UI Regular"/>
              <a:buChar char="►"/>
            </a:pPr>
            <a:r>
              <a:rPr lang="fr-CH" sz="2400" b="1" dirty="0"/>
              <a:t>Voiture de fonction avec chauffeur </a:t>
            </a:r>
            <a:r>
              <a:rPr lang="fr-CH" sz="2000" dirty="0"/>
              <a:t>pour les déplacements professionnels ou représentatifs maintenue à vie pour les anciens conseillers</a:t>
            </a:r>
          </a:p>
          <a:p>
            <a:pPr marL="342900" indent="-342900">
              <a:buFont typeface=".Lucida Grande UI Regular"/>
              <a:buChar char="►"/>
            </a:pPr>
            <a:r>
              <a:rPr lang="fr-CH" sz="2400" b="1" dirty="0"/>
              <a:t>Abonnements de transport </a:t>
            </a:r>
            <a:r>
              <a:rPr lang="fr-CH" sz="2400" dirty="0"/>
              <a:t>(CFF - train) </a:t>
            </a:r>
            <a:r>
              <a:rPr lang="fr-CH" sz="2400" b="1" dirty="0"/>
              <a:t>en 1re classe </a:t>
            </a:r>
          </a:p>
          <a:p>
            <a:pPr marL="342900" indent="-342900">
              <a:buFont typeface=".Lucida Grande UI Regular"/>
              <a:buChar char="►"/>
            </a:pPr>
            <a:r>
              <a:rPr lang="fr-CH" sz="2400" b="1" dirty="0"/>
              <a:t>Abonnement aux remontées mécaniques suisses étendus aux partenaires</a:t>
            </a:r>
          </a:p>
          <a:p>
            <a:pPr marL="342900" indent="-342900">
              <a:buFont typeface=".Lucida Grande UI Regular"/>
              <a:buChar char="►"/>
            </a:pPr>
            <a:r>
              <a:rPr lang="fr-CH" sz="2400" b="1" dirty="0"/>
              <a:t>Protection et sécurité </a:t>
            </a:r>
            <a:r>
              <a:rPr lang="fr-CH" sz="2000" dirty="0"/>
              <a:t>(garde du corps ou mesures de sécurité) en cas de menace liée à leur ancien mandat</a:t>
            </a:r>
          </a:p>
          <a:p>
            <a:pPr marL="342900" indent="-342900">
              <a:buFont typeface=".Lucida Grande UI Regular"/>
              <a:buChar char="►"/>
            </a:pPr>
            <a:r>
              <a:rPr lang="fr-CH" sz="2400" b="1" dirty="0"/>
              <a:t>Indemnité de départ équivalente à un an de salaire </a:t>
            </a:r>
            <a:r>
              <a:rPr lang="fr-CH" sz="2000" dirty="0"/>
              <a:t>(environ CHF 477 688 en 2025) si non réélu ou départ anticipé.</a:t>
            </a:r>
          </a:p>
          <a:p>
            <a:pPr marL="342900" indent="-342900">
              <a:buFont typeface=".Lucida Grande UI Regular"/>
              <a:buChar char="►"/>
            </a:pPr>
            <a:r>
              <a:rPr lang="fr-CH" sz="2400" b="1" dirty="0"/>
              <a:t>Accès à un secrétariat ou soutien logistique </a:t>
            </a:r>
            <a:r>
              <a:rPr lang="fr-CH" sz="2000" dirty="0"/>
              <a:t>pour des tâches liées à leur ancien rôle (limité et non systématique </a:t>
            </a:r>
          </a:p>
          <a:p>
            <a:pPr marL="342900" indent="-342900">
              <a:buFont typeface=".Lucida Grande UI Regular"/>
              <a:buChar char="►"/>
            </a:pPr>
            <a:r>
              <a:rPr lang="fr-CH" sz="2400" b="1" dirty="0"/>
              <a:t>Prise en charge partielle des frais de téléphone/internet et de déplacements </a:t>
            </a:r>
            <a:r>
              <a:rPr lang="fr-CH" sz="2000" dirty="0"/>
              <a:t>pour activités </a:t>
            </a:r>
            <a:r>
              <a:rPr lang="fr-CH" sz="2000" dirty="0">
                <a:effectLst/>
              </a:rPr>
              <a:t>officielles</a:t>
            </a:r>
          </a:p>
        </p:txBody>
      </p:sp>
      <p:pic>
        <p:nvPicPr>
          <p:cNvPr id="6" name="Image 5">
            <a:extLst>
              <a:ext uri="{FF2B5EF4-FFF2-40B4-BE49-F238E27FC236}">
                <a16:creationId xmlns:a16="http://schemas.microsoft.com/office/drawing/2014/main" id="{8AAD1451-9CD7-7EE7-E1ED-A4E5C21E64EF}"/>
              </a:ext>
            </a:extLst>
          </p:cNvPr>
          <p:cNvPicPr>
            <a:picLocks noChangeAspect="1"/>
          </p:cNvPicPr>
          <p:nvPr/>
        </p:nvPicPr>
        <p:blipFill>
          <a:blip r:embed="rId2"/>
          <a:stretch>
            <a:fillRect/>
          </a:stretch>
        </p:blipFill>
        <p:spPr>
          <a:xfrm>
            <a:off x="9961418" y="1425236"/>
            <a:ext cx="1953490" cy="955446"/>
          </a:xfrm>
          <a:prstGeom prst="rect">
            <a:avLst/>
          </a:prstGeom>
        </p:spPr>
      </p:pic>
    </p:spTree>
    <p:extLst>
      <p:ext uri="{BB962C8B-B14F-4D97-AF65-F5344CB8AC3E}">
        <p14:creationId xmlns:p14="http://schemas.microsoft.com/office/powerpoint/2010/main" val="41065234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337C9A-ABA4-73D2-88BD-F3BFA10B5C9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9A68C6E-62FF-1A5E-8B8B-4D7598AEF630}"/>
              </a:ext>
            </a:extLst>
          </p:cNvPr>
          <p:cNvSpPr>
            <a:spLocks noGrp="1"/>
          </p:cNvSpPr>
          <p:nvPr>
            <p:ph type="title"/>
          </p:nvPr>
        </p:nvSpPr>
        <p:spPr/>
        <p:txBody>
          <a:bodyPr>
            <a:noAutofit/>
          </a:bodyPr>
          <a:lstStyle/>
          <a:p>
            <a:r>
              <a:rPr lang="fr-FR" sz="5400" dirty="0">
                <a:latin typeface="Gill Sans Ultra Bold" panose="020B0A02020104020203" pitchFamily="34" charset="77"/>
              </a:rPr>
              <a:t>Les chefs d’Etat dans le monde </a:t>
            </a:r>
            <a:r>
              <a:rPr lang="fr-FR" sz="5400" dirty="0">
                <a:solidFill>
                  <a:srgbClr val="FF0000"/>
                </a:solidFill>
                <a:latin typeface="Gill Sans Ultra Bold" panose="020B0A02020104020203" pitchFamily="34" charset="77"/>
              </a:rPr>
              <a:t>les mieux payés</a:t>
            </a:r>
          </a:p>
        </p:txBody>
      </p:sp>
      <p:pic>
        <p:nvPicPr>
          <p:cNvPr id="10242" name="Picture 2" descr="Ouest-France Logo PNG Vectors Free Download">
            <a:extLst>
              <a:ext uri="{FF2B5EF4-FFF2-40B4-BE49-F238E27FC236}">
                <a16:creationId xmlns:a16="http://schemas.microsoft.com/office/drawing/2014/main" id="{8F4DFAD5-34CB-8DD5-6A88-DF3339DC88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28994" y="1001578"/>
            <a:ext cx="2620818" cy="2620818"/>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F6A234C1-3E91-A77B-B439-70E2D9E939A5}"/>
              </a:ext>
            </a:extLst>
          </p:cNvPr>
          <p:cNvSpPr txBox="1"/>
          <p:nvPr/>
        </p:nvSpPr>
        <p:spPr>
          <a:xfrm>
            <a:off x="9781310" y="2874086"/>
            <a:ext cx="1842655" cy="369332"/>
          </a:xfrm>
          <a:prstGeom prst="rect">
            <a:avLst/>
          </a:prstGeom>
          <a:noFill/>
        </p:spPr>
        <p:txBody>
          <a:bodyPr wrap="square">
            <a:spAutoFit/>
          </a:bodyPr>
          <a:lstStyle/>
          <a:p>
            <a:r>
              <a:rPr lang="fr-CH" b="1" i="0" dirty="0">
                <a:solidFill>
                  <a:srgbClr val="202122"/>
                </a:solidFill>
                <a:effectLst/>
                <a:latin typeface="Arial" panose="020B0604020202020204" pitchFamily="34" charset="0"/>
              </a:rPr>
              <a:t>12/03/2025</a:t>
            </a:r>
            <a:endParaRPr lang="fr-FR" dirty="0"/>
          </a:p>
        </p:txBody>
      </p:sp>
      <p:pic>
        <p:nvPicPr>
          <p:cNvPr id="9" name="Image 8">
            <a:extLst>
              <a:ext uri="{FF2B5EF4-FFF2-40B4-BE49-F238E27FC236}">
                <a16:creationId xmlns:a16="http://schemas.microsoft.com/office/drawing/2014/main" id="{E04CA900-2FB9-693D-921F-43EAEDDC7A21}"/>
              </a:ext>
            </a:extLst>
          </p:cNvPr>
          <p:cNvPicPr>
            <a:picLocks noChangeAspect="1"/>
          </p:cNvPicPr>
          <p:nvPr/>
        </p:nvPicPr>
        <p:blipFill>
          <a:blip r:embed="rId3"/>
          <a:stretch>
            <a:fillRect/>
          </a:stretch>
        </p:blipFill>
        <p:spPr>
          <a:xfrm>
            <a:off x="838200" y="1818079"/>
            <a:ext cx="7772400" cy="4031327"/>
          </a:xfrm>
          <a:prstGeom prst="rect">
            <a:avLst/>
          </a:prstGeom>
          <a:ln>
            <a:solidFill>
              <a:schemeClr val="tx1"/>
            </a:solidFill>
          </a:ln>
        </p:spPr>
      </p:pic>
      <p:sp>
        <p:nvSpPr>
          <p:cNvPr id="10" name="Rectangle 9">
            <a:extLst>
              <a:ext uri="{FF2B5EF4-FFF2-40B4-BE49-F238E27FC236}">
                <a16:creationId xmlns:a16="http://schemas.microsoft.com/office/drawing/2014/main" id="{408DB0B4-2E13-9B25-CF10-FB0884DC4389}"/>
              </a:ext>
            </a:extLst>
          </p:cNvPr>
          <p:cNvSpPr/>
          <p:nvPr/>
        </p:nvSpPr>
        <p:spPr>
          <a:xfrm>
            <a:off x="913163" y="3622396"/>
            <a:ext cx="1331274" cy="428112"/>
          </a:xfrm>
          <a:prstGeom prst="rect">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FEE1E25A-6D1F-0248-3345-4F948EF0CE05}"/>
              </a:ext>
            </a:extLst>
          </p:cNvPr>
          <p:cNvSpPr/>
          <p:nvPr/>
        </p:nvSpPr>
        <p:spPr>
          <a:xfrm>
            <a:off x="913162" y="4958021"/>
            <a:ext cx="1331273" cy="428112"/>
          </a:xfrm>
          <a:prstGeom prst="rect">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DC7F8083-96B3-D351-F18B-2F85AA83D53E}"/>
              </a:ext>
            </a:extLst>
          </p:cNvPr>
          <p:cNvSpPr/>
          <p:nvPr/>
        </p:nvSpPr>
        <p:spPr>
          <a:xfrm>
            <a:off x="913162" y="5472537"/>
            <a:ext cx="1331273" cy="428112"/>
          </a:xfrm>
          <a:prstGeom prst="rect">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E200BCB8-BDC8-5FF0-0FE1-8D8757C7B602}"/>
              </a:ext>
            </a:extLst>
          </p:cNvPr>
          <p:cNvSpPr/>
          <p:nvPr/>
        </p:nvSpPr>
        <p:spPr>
          <a:xfrm>
            <a:off x="7772398" y="3622396"/>
            <a:ext cx="782782" cy="428112"/>
          </a:xfrm>
          <a:prstGeom prst="rect">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a:extLst>
              <a:ext uri="{FF2B5EF4-FFF2-40B4-BE49-F238E27FC236}">
                <a16:creationId xmlns:a16="http://schemas.microsoft.com/office/drawing/2014/main" id="{5F7A1FF4-2D2A-5719-1CAD-E5DFA0041CFF}"/>
              </a:ext>
            </a:extLst>
          </p:cNvPr>
          <p:cNvSpPr/>
          <p:nvPr/>
        </p:nvSpPr>
        <p:spPr>
          <a:xfrm>
            <a:off x="7772398" y="4949147"/>
            <a:ext cx="782782" cy="428112"/>
          </a:xfrm>
          <a:prstGeom prst="rect">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7C6FF686-3C9D-0F95-EF56-846B7841B1CC}"/>
              </a:ext>
            </a:extLst>
          </p:cNvPr>
          <p:cNvSpPr/>
          <p:nvPr/>
        </p:nvSpPr>
        <p:spPr>
          <a:xfrm>
            <a:off x="7772398" y="5465042"/>
            <a:ext cx="782782" cy="428112"/>
          </a:xfrm>
          <a:prstGeom prst="rect">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ZoneTexte 15">
            <a:extLst>
              <a:ext uri="{FF2B5EF4-FFF2-40B4-BE49-F238E27FC236}">
                <a16:creationId xmlns:a16="http://schemas.microsoft.com/office/drawing/2014/main" id="{1B497E1B-F12B-F9BA-C71F-212225C0B0B5}"/>
              </a:ext>
            </a:extLst>
          </p:cNvPr>
          <p:cNvSpPr txBox="1"/>
          <p:nvPr/>
        </p:nvSpPr>
        <p:spPr>
          <a:xfrm>
            <a:off x="8894619" y="5689381"/>
            <a:ext cx="3089569" cy="954107"/>
          </a:xfrm>
          <a:prstGeom prst="rect">
            <a:avLst/>
          </a:prstGeom>
          <a:noFill/>
        </p:spPr>
        <p:txBody>
          <a:bodyPr wrap="square">
            <a:spAutoFit/>
          </a:bodyPr>
          <a:lstStyle/>
          <a:p>
            <a:r>
              <a:rPr lang="fr-CH" sz="1400" b="0" i="0" dirty="0">
                <a:effectLst/>
                <a:latin typeface="Arial" panose="020B0604020202020204" pitchFamily="34" charset="0"/>
              </a:rPr>
              <a:t>Source : OCDE pour le revenu national brut, médias, Wikipédia et chancelleries pour les revenus des dirigeants</a:t>
            </a:r>
            <a:endParaRPr lang="fr-FR" sz="1400" dirty="0"/>
          </a:p>
        </p:txBody>
      </p:sp>
    </p:spTree>
    <p:extLst>
      <p:ext uri="{BB962C8B-B14F-4D97-AF65-F5344CB8AC3E}">
        <p14:creationId xmlns:p14="http://schemas.microsoft.com/office/powerpoint/2010/main" val="13763217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0.70"/>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1000" fill="hold"/>
                                        <p:tgtEl>
                                          <p:spTgt spid="11"/>
                                        </p:tgtEl>
                                        <p:attrNameLst>
                                          <p:attrName>ppt_w</p:attrName>
                                        </p:attrNameLst>
                                      </p:cBhvr>
                                      <p:tavLst>
                                        <p:tav tm="0">
                                          <p:val>
                                            <p:strVal val="#ppt_w*0.70"/>
                                          </p:val>
                                        </p:tav>
                                        <p:tav tm="100000">
                                          <p:val>
                                            <p:strVal val="#ppt_w"/>
                                          </p:val>
                                        </p:tav>
                                      </p:tavLst>
                                    </p:anim>
                                    <p:anim calcmode="lin" valueType="num">
                                      <p:cBhvr>
                                        <p:cTn id="15" dur="1000" fill="hold"/>
                                        <p:tgtEl>
                                          <p:spTgt spid="11"/>
                                        </p:tgtEl>
                                        <p:attrNameLst>
                                          <p:attrName>ppt_h</p:attrName>
                                        </p:attrNameLst>
                                      </p:cBhvr>
                                      <p:tavLst>
                                        <p:tav tm="0">
                                          <p:val>
                                            <p:strVal val="#ppt_h"/>
                                          </p:val>
                                        </p:tav>
                                        <p:tav tm="100000">
                                          <p:val>
                                            <p:strVal val="#ppt_h"/>
                                          </p:val>
                                        </p:tav>
                                      </p:tavLst>
                                    </p:anim>
                                    <p:animEffect transition="in" filter="fade">
                                      <p:cBhvr>
                                        <p:cTn id="16" dur="10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strVal val="#ppt_w*0.70"/>
                                          </p:val>
                                        </p:tav>
                                        <p:tav tm="100000">
                                          <p:val>
                                            <p:strVal val="#ppt_w"/>
                                          </p:val>
                                        </p:tav>
                                      </p:tavLst>
                                    </p:anim>
                                    <p:anim calcmode="lin" valueType="num">
                                      <p:cBhvr>
                                        <p:cTn id="22" dur="1000" fill="hold"/>
                                        <p:tgtEl>
                                          <p:spTgt spid="12"/>
                                        </p:tgtEl>
                                        <p:attrNameLst>
                                          <p:attrName>ppt_h</p:attrName>
                                        </p:attrNameLst>
                                      </p:cBhvr>
                                      <p:tavLst>
                                        <p:tav tm="0">
                                          <p:val>
                                            <p:strVal val="#ppt_h"/>
                                          </p:val>
                                        </p:tav>
                                        <p:tav tm="100000">
                                          <p:val>
                                            <p:strVal val="#ppt_h"/>
                                          </p:val>
                                        </p:tav>
                                      </p:tavLst>
                                    </p:anim>
                                    <p:animEffect transition="in" filter="fade">
                                      <p:cBhvr>
                                        <p:cTn id="23" dur="10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1000" fill="hold"/>
                                        <p:tgtEl>
                                          <p:spTgt spid="13"/>
                                        </p:tgtEl>
                                        <p:attrNameLst>
                                          <p:attrName>ppt_w</p:attrName>
                                        </p:attrNameLst>
                                      </p:cBhvr>
                                      <p:tavLst>
                                        <p:tav tm="0">
                                          <p:val>
                                            <p:strVal val="#ppt_w*0.70"/>
                                          </p:val>
                                        </p:tav>
                                        <p:tav tm="100000">
                                          <p:val>
                                            <p:strVal val="#ppt_w"/>
                                          </p:val>
                                        </p:tav>
                                      </p:tavLst>
                                    </p:anim>
                                    <p:anim calcmode="lin" valueType="num">
                                      <p:cBhvr>
                                        <p:cTn id="29" dur="1000" fill="hold"/>
                                        <p:tgtEl>
                                          <p:spTgt spid="13"/>
                                        </p:tgtEl>
                                        <p:attrNameLst>
                                          <p:attrName>ppt_h</p:attrName>
                                        </p:attrNameLst>
                                      </p:cBhvr>
                                      <p:tavLst>
                                        <p:tav tm="0">
                                          <p:val>
                                            <p:strVal val="#ppt_h"/>
                                          </p:val>
                                        </p:tav>
                                        <p:tav tm="100000">
                                          <p:val>
                                            <p:strVal val="#ppt_h"/>
                                          </p:val>
                                        </p:tav>
                                      </p:tavLst>
                                    </p:anim>
                                    <p:animEffect transition="in" filter="fade">
                                      <p:cBhvr>
                                        <p:cTn id="30" dur="10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p:cTn id="35" dur="1000" fill="hold"/>
                                        <p:tgtEl>
                                          <p:spTgt spid="14"/>
                                        </p:tgtEl>
                                        <p:attrNameLst>
                                          <p:attrName>ppt_w</p:attrName>
                                        </p:attrNameLst>
                                      </p:cBhvr>
                                      <p:tavLst>
                                        <p:tav tm="0">
                                          <p:val>
                                            <p:strVal val="#ppt_w*0.70"/>
                                          </p:val>
                                        </p:tav>
                                        <p:tav tm="100000">
                                          <p:val>
                                            <p:strVal val="#ppt_w"/>
                                          </p:val>
                                        </p:tav>
                                      </p:tavLst>
                                    </p:anim>
                                    <p:anim calcmode="lin" valueType="num">
                                      <p:cBhvr>
                                        <p:cTn id="36" dur="1000" fill="hold"/>
                                        <p:tgtEl>
                                          <p:spTgt spid="14"/>
                                        </p:tgtEl>
                                        <p:attrNameLst>
                                          <p:attrName>ppt_h</p:attrName>
                                        </p:attrNameLst>
                                      </p:cBhvr>
                                      <p:tavLst>
                                        <p:tav tm="0">
                                          <p:val>
                                            <p:strVal val="#ppt_h"/>
                                          </p:val>
                                        </p:tav>
                                        <p:tav tm="100000">
                                          <p:val>
                                            <p:strVal val="#ppt_h"/>
                                          </p:val>
                                        </p:tav>
                                      </p:tavLst>
                                    </p:anim>
                                    <p:animEffect transition="in" filter="fade">
                                      <p:cBhvr>
                                        <p:cTn id="37" dur="10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1000" fill="hold"/>
                                        <p:tgtEl>
                                          <p:spTgt spid="15"/>
                                        </p:tgtEl>
                                        <p:attrNameLst>
                                          <p:attrName>ppt_w</p:attrName>
                                        </p:attrNameLst>
                                      </p:cBhvr>
                                      <p:tavLst>
                                        <p:tav tm="0">
                                          <p:val>
                                            <p:strVal val="#ppt_w*0.70"/>
                                          </p:val>
                                        </p:tav>
                                        <p:tav tm="100000">
                                          <p:val>
                                            <p:strVal val="#ppt_w"/>
                                          </p:val>
                                        </p:tav>
                                      </p:tavLst>
                                    </p:anim>
                                    <p:anim calcmode="lin" valueType="num">
                                      <p:cBhvr>
                                        <p:cTn id="43" dur="1000" fill="hold"/>
                                        <p:tgtEl>
                                          <p:spTgt spid="15"/>
                                        </p:tgtEl>
                                        <p:attrNameLst>
                                          <p:attrName>ppt_h</p:attrName>
                                        </p:attrNameLst>
                                      </p:cBhvr>
                                      <p:tavLst>
                                        <p:tav tm="0">
                                          <p:val>
                                            <p:strVal val="#ppt_h"/>
                                          </p:val>
                                        </p:tav>
                                        <p:tav tm="100000">
                                          <p:val>
                                            <p:strVal val="#ppt_h"/>
                                          </p:val>
                                        </p:tav>
                                      </p:tavLst>
                                    </p:anim>
                                    <p:animEffect transition="in" filter="fade">
                                      <p:cBhvr>
                                        <p:cTn id="44"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CB9B5C-7F58-577B-119C-EC6315E439B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8E64F15-D68B-35E1-DC2F-D353D6681D2F}"/>
              </a:ext>
            </a:extLst>
          </p:cNvPr>
          <p:cNvSpPr>
            <a:spLocks noGrp="1"/>
          </p:cNvSpPr>
          <p:nvPr>
            <p:ph type="title"/>
          </p:nvPr>
        </p:nvSpPr>
        <p:spPr/>
        <p:txBody>
          <a:bodyPr>
            <a:noAutofit/>
          </a:bodyPr>
          <a:lstStyle/>
          <a:p>
            <a:r>
              <a:rPr lang="fr-FR" sz="5400" dirty="0">
                <a:latin typeface="Gill Sans Ultra Bold" panose="020B0A02020104020203" pitchFamily="34" charset="77"/>
              </a:rPr>
              <a:t>Les chefs d’Etat </a:t>
            </a:r>
            <a:br>
              <a:rPr lang="fr-FR" sz="5400" dirty="0">
                <a:latin typeface="Gill Sans Ultra Bold" panose="020B0A02020104020203" pitchFamily="34" charset="77"/>
              </a:rPr>
            </a:br>
            <a:r>
              <a:rPr lang="fr-FR" sz="5400" dirty="0">
                <a:solidFill>
                  <a:srgbClr val="FF0000"/>
                </a:solidFill>
                <a:latin typeface="Gill Sans Ultra Bold" panose="020B0A02020104020203" pitchFamily="34" charset="77"/>
              </a:rPr>
              <a:t>les mieux payés</a:t>
            </a:r>
          </a:p>
        </p:txBody>
      </p:sp>
      <p:pic>
        <p:nvPicPr>
          <p:cNvPr id="10242" name="Picture 2" descr="Ouest-France Logo PNG Vectors Free Download">
            <a:extLst>
              <a:ext uri="{FF2B5EF4-FFF2-40B4-BE49-F238E27FC236}">
                <a16:creationId xmlns:a16="http://schemas.microsoft.com/office/drawing/2014/main" id="{99F1EEAC-7BAE-DAF8-23C6-54CA064A5D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4619" y="365125"/>
            <a:ext cx="2620818" cy="2620818"/>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B1AEB01C-8335-8150-1AF2-FFA292C35D18}"/>
              </a:ext>
            </a:extLst>
          </p:cNvPr>
          <p:cNvSpPr txBox="1"/>
          <p:nvPr/>
        </p:nvSpPr>
        <p:spPr>
          <a:xfrm>
            <a:off x="8894619" y="2153649"/>
            <a:ext cx="1842655" cy="369332"/>
          </a:xfrm>
          <a:prstGeom prst="rect">
            <a:avLst/>
          </a:prstGeom>
          <a:noFill/>
        </p:spPr>
        <p:txBody>
          <a:bodyPr wrap="square">
            <a:spAutoFit/>
          </a:bodyPr>
          <a:lstStyle/>
          <a:p>
            <a:r>
              <a:rPr lang="fr-CH" b="1" i="0" dirty="0">
                <a:solidFill>
                  <a:srgbClr val="202122"/>
                </a:solidFill>
                <a:effectLst/>
                <a:latin typeface="Arial" panose="020B0604020202020204" pitchFamily="34" charset="0"/>
              </a:rPr>
              <a:t>12/03/2025</a:t>
            </a:r>
            <a:endParaRPr lang="fr-FR" dirty="0"/>
          </a:p>
        </p:txBody>
      </p:sp>
      <p:pic>
        <p:nvPicPr>
          <p:cNvPr id="3" name="Image 2">
            <a:extLst>
              <a:ext uri="{FF2B5EF4-FFF2-40B4-BE49-F238E27FC236}">
                <a16:creationId xmlns:a16="http://schemas.microsoft.com/office/drawing/2014/main" id="{47FE5C1F-84F8-A80D-01AB-D117D66A51D1}"/>
              </a:ext>
            </a:extLst>
          </p:cNvPr>
          <p:cNvPicPr>
            <a:picLocks noChangeAspect="1"/>
          </p:cNvPicPr>
          <p:nvPr/>
        </p:nvPicPr>
        <p:blipFill>
          <a:blip r:embed="rId3"/>
          <a:stretch>
            <a:fillRect/>
          </a:stretch>
        </p:blipFill>
        <p:spPr>
          <a:xfrm>
            <a:off x="994065" y="2083871"/>
            <a:ext cx="7772400" cy="3761884"/>
          </a:xfrm>
          <a:prstGeom prst="rect">
            <a:avLst/>
          </a:prstGeom>
          <a:ln>
            <a:solidFill>
              <a:schemeClr val="tx1"/>
            </a:solidFill>
          </a:ln>
        </p:spPr>
      </p:pic>
      <p:sp>
        <p:nvSpPr>
          <p:cNvPr id="4" name="Rectangle 3">
            <a:extLst>
              <a:ext uri="{FF2B5EF4-FFF2-40B4-BE49-F238E27FC236}">
                <a16:creationId xmlns:a16="http://schemas.microsoft.com/office/drawing/2014/main" id="{FB14D5EF-4D3E-34D5-4D87-6B6635CC55DD}"/>
              </a:ext>
            </a:extLst>
          </p:cNvPr>
          <p:cNvSpPr/>
          <p:nvPr/>
        </p:nvSpPr>
        <p:spPr>
          <a:xfrm>
            <a:off x="994065" y="4980142"/>
            <a:ext cx="1331274" cy="428112"/>
          </a:xfrm>
          <a:prstGeom prst="rect">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A433F4DB-5593-777A-491A-407C34F69FC1}"/>
              </a:ext>
            </a:extLst>
          </p:cNvPr>
          <p:cNvSpPr/>
          <p:nvPr/>
        </p:nvSpPr>
        <p:spPr>
          <a:xfrm>
            <a:off x="7869380" y="4980142"/>
            <a:ext cx="782782" cy="428112"/>
          </a:xfrm>
          <a:prstGeom prst="rect">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16055E6A-4D71-66DB-8E54-DFCC29550967}"/>
              </a:ext>
            </a:extLst>
          </p:cNvPr>
          <p:cNvSpPr txBox="1"/>
          <p:nvPr/>
        </p:nvSpPr>
        <p:spPr>
          <a:xfrm>
            <a:off x="9144000" y="5621032"/>
            <a:ext cx="2874820" cy="954107"/>
          </a:xfrm>
          <a:prstGeom prst="rect">
            <a:avLst/>
          </a:prstGeom>
          <a:noFill/>
        </p:spPr>
        <p:txBody>
          <a:bodyPr wrap="square">
            <a:spAutoFit/>
          </a:bodyPr>
          <a:lstStyle/>
          <a:p>
            <a:r>
              <a:rPr lang="fr-CH" sz="1400" b="0" i="0" dirty="0">
                <a:effectLst/>
                <a:latin typeface="Arial" panose="020B0604020202020204" pitchFamily="34" charset="0"/>
              </a:rPr>
              <a:t>Source : OCDE pour le revenu national brut, médias, Wikipédia et chancelleries pour les revenus des dirigeants</a:t>
            </a:r>
            <a:endParaRPr lang="fr-FR" sz="1400" dirty="0"/>
          </a:p>
        </p:txBody>
      </p:sp>
    </p:spTree>
    <p:extLst>
      <p:ext uri="{BB962C8B-B14F-4D97-AF65-F5344CB8AC3E}">
        <p14:creationId xmlns:p14="http://schemas.microsoft.com/office/powerpoint/2010/main" val="15530192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ppt_w</p:attrName>
                                        </p:attrNameLst>
                                      </p:cBhvr>
                                      <p:tavLst>
                                        <p:tav tm="0">
                                          <p:val>
                                            <p:strVal val="#ppt_w*0.70"/>
                                          </p:val>
                                        </p:tav>
                                        <p:tav tm="100000">
                                          <p:val>
                                            <p:strVal val="#ppt_w"/>
                                          </p:val>
                                        </p:tav>
                                      </p:tavLst>
                                    </p:anim>
                                    <p:anim calcmode="lin" valueType="num">
                                      <p:cBhvr>
                                        <p:cTn id="15" dur="1000" fill="hold"/>
                                        <p:tgtEl>
                                          <p:spTgt spid="6"/>
                                        </p:tgtEl>
                                        <p:attrNameLst>
                                          <p:attrName>ppt_h</p:attrName>
                                        </p:attrNameLst>
                                      </p:cBhvr>
                                      <p:tavLst>
                                        <p:tav tm="0">
                                          <p:val>
                                            <p:strVal val="#ppt_h"/>
                                          </p:val>
                                        </p:tav>
                                        <p:tav tm="100000">
                                          <p:val>
                                            <p:strVal val="#ppt_h"/>
                                          </p:val>
                                        </p:tav>
                                      </p:tavLst>
                                    </p:anim>
                                    <p:animEffect transition="in" filter="fade">
                                      <p:cBhvr>
                                        <p:cTn id="1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2B908-AB59-E4FF-D4AA-48C73A655E29}"/>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752D753D-7004-6CAB-5096-36786E02DCB3}"/>
              </a:ext>
            </a:extLst>
          </p:cNvPr>
          <p:cNvPicPr>
            <a:picLocks noChangeAspect="1"/>
          </p:cNvPicPr>
          <p:nvPr/>
        </p:nvPicPr>
        <p:blipFill>
          <a:blip r:embed="rId2"/>
          <a:stretch>
            <a:fillRect/>
          </a:stretch>
        </p:blipFill>
        <p:spPr>
          <a:xfrm>
            <a:off x="935182" y="1765992"/>
            <a:ext cx="7432964" cy="5019270"/>
          </a:xfrm>
          <a:prstGeom prst="rect">
            <a:avLst/>
          </a:prstGeom>
          <a:ln>
            <a:solidFill>
              <a:schemeClr val="tx1"/>
            </a:solidFill>
          </a:ln>
        </p:spPr>
      </p:pic>
      <p:sp>
        <p:nvSpPr>
          <p:cNvPr id="2" name="Titre 1">
            <a:extLst>
              <a:ext uri="{FF2B5EF4-FFF2-40B4-BE49-F238E27FC236}">
                <a16:creationId xmlns:a16="http://schemas.microsoft.com/office/drawing/2014/main" id="{85F9297D-03A5-B933-01AE-FCAA0001A946}"/>
              </a:ext>
            </a:extLst>
          </p:cNvPr>
          <p:cNvSpPr>
            <a:spLocks noGrp="1"/>
          </p:cNvSpPr>
          <p:nvPr>
            <p:ph type="title"/>
          </p:nvPr>
        </p:nvSpPr>
        <p:spPr/>
        <p:txBody>
          <a:bodyPr>
            <a:noAutofit/>
          </a:bodyPr>
          <a:lstStyle/>
          <a:p>
            <a:r>
              <a:rPr lang="fr-FR" sz="5400" dirty="0">
                <a:latin typeface="Gill Sans Ultra Bold" panose="020B0A02020104020203" pitchFamily="34" charset="77"/>
              </a:rPr>
              <a:t>Les chefs d’Etat </a:t>
            </a:r>
            <a:br>
              <a:rPr lang="fr-FR" sz="5400" dirty="0">
                <a:latin typeface="Gill Sans Ultra Bold" panose="020B0A02020104020203" pitchFamily="34" charset="77"/>
              </a:rPr>
            </a:br>
            <a:r>
              <a:rPr lang="fr-FR" sz="5400" dirty="0">
                <a:solidFill>
                  <a:srgbClr val="FF0000"/>
                </a:solidFill>
                <a:latin typeface="Gill Sans Ultra Bold" panose="020B0A02020104020203" pitchFamily="34" charset="77"/>
              </a:rPr>
              <a:t>les mieux payés</a:t>
            </a:r>
          </a:p>
        </p:txBody>
      </p:sp>
      <p:pic>
        <p:nvPicPr>
          <p:cNvPr id="10242" name="Picture 2" descr="Ouest-France Logo PNG Vectors Free Download">
            <a:extLst>
              <a:ext uri="{FF2B5EF4-FFF2-40B4-BE49-F238E27FC236}">
                <a16:creationId xmlns:a16="http://schemas.microsoft.com/office/drawing/2014/main" id="{DCF39453-2DDD-3E23-2869-93C03E3774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94619" y="365125"/>
            <a:ext cx="2620818" cy="2620818"/>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20E72202-775A-EE7F-3D8B-4C07AB1687EC}"/>
              </a:ext>
            </a:extLst>
          </p:cNvPr>
          <p:cNvSpPr txBox="1"/>
          <p:nvPr/>
        </p:nvSpPr>
        <p:spPr>
          <a:xfrm>
            <a:off x="8894619" y="2153649"/>
            <a:ext cx="1842655" cy="369332"/>
          </a:xfrm>
          <a:prstGeom prst="rect">
            <a:avLst/>
          </a:prstGeom>
          <a:noFill/>
        </p:spPr>
        <p:txBody>
          <a:bodyPr wrap="square">
            <a:spAutoFit/>
          </a:bodyPr>
          <a:lstStyle/>
          <a:p>
            <a:r>
              <a:rPr lang="fr-CH" b="1" i="0" dirty="0">
                <a:solidFill>
                  <a:srgbClr val="202122"/>
                </a:solidFill>
                <a:effectLst/>
                <a:latin typeface="Arial" panose="020B0604020202020204" pitchFamily="34" charset="0"/>
              </a:rPr>
              <a:t>12/03/2025</a:t>
            </a:r>
            <a:endParaRPr lang="fr-FR" dirty="0"/>
          </a:p>
        </p:txBody>
      </p:sp>
      <p:sp>
        <p:nvSpPr>
          <p:cNvPr id="7" name="ZoneTexte 6">
            <a:extLst>
              <a:ext uri="{FF2B5EF4-FFF2-40B4-BE49-F238E27FC236}">
                <a16:creationId xmlns:a16="http://schemas.microsoft.com/office/drawing/2014/main" id="{F94BB6D2-E363-104A-696F-A2DAF05832E6}"/>
              </a:ext>
            </a:extLst>
          </p:cNvPr>
          <p:cNvSpPr txBox="1"/>
          <p:nvPr/>
        </p:nvSpPr>
        <p:spPr>
          <a:xfrm>
            <a:off x="8894619" y="5617099"/>
            <a:ext cx="3165765" cy="954107"/>
          </a:xfrm>
          <a:prstGeom prst="rect">
            <a:avLst/>
          </a:prstGeom>
          <a:noFill/>
        </p:spPr>
        <p:txBody>
          <a:bodyPr wrap="square">
            <a:spAutoFit/>
          </a:bodyPr>
          <a:lstStyle/>
          <a:p>
            <a:r>
              <a:rPr lang="fr-CH" sz="1400" b="0" i="0" dirty="0">
                <a:effectLst/>
                <a:latin typeface="Arial" panose="020B0604020202020204" pitchFamily="34" charset="0"/>
              </a:rPr>
              <a:t>Source : OCDE pour le revenu national brut, médias, Wikipédia et chancelleries pour les revenus des dirigeants</a:t>
            </a:r>
            <a:endParaRPr lang="fr-FR" sz="1400" dirty="0"/>
          </a:p>
        </p:txBody>
      </p:sp>
      <p:sp>
        <p:nvSpPr>
          <p:cNvPr id="6" name="Rectangle 5">
            <a:extLst>
              <a:ext uri="{FF2B5EF4-FFF2-40B4-BE49-F238E27FC236}">
                <a16:creationId xmlns:a16="http://schemas.microsoft.com/office/drawing/2014/main" id="{DAB82943-A839-409C-71F0-9B8F4757CD9C}"/>
              </a:ext>
            </a:extLst>
          </p:cNvPr>
          <p:cNvSpPr/>
          <p:nvPr/>
        </p:nvSpPr>
        <p:spPr>
          <a:xfrm>
            <a:off x="935182" y="6357150"/>
            <a:ext cx="1331274" cy="428112"/>
          </a:xfrm>
          <a:prstGeom prst="rect">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75C4EA7A-999C-9F62-9C9A-F1F94B1AD141}"/>
              </a:ext>
            </a:extLst>
          </p:cNvPr>
          <p:cNvSpPr/>
          <p:nvPr/>
        </p:nvSpPr>
        <p:spPr>
          <a:xfrm>
            <a:off x="935182" y="4800033"/>
            <a:ext cx="1331274" cy="428112"/>
          </a:xfrm>
          <a:prstGeom prst="rect">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D4216ACB-8C5C-D67D-3534-5E014D6703F5}"/>
              </a:ext>
            </a:extLst>
          </p:cNvPr>
          <p:cNvSpPr/>
          <p:nvPr/>
        </p:nvSpPr>
        <p:spPr>
          <a:xfrm>
            <a:off x="7457210" y="4800033"/>
            <a:ext cx="782782" cy="428112"/>
          </a:xfrm>
          <a:prstGeom prst="rect">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7037C616-B1DD-DA20-8AB2-34C1DC2847EC}"/>
              </a:ext>
            </a:extLst>
          </p:cNvPr>
          <p:cNvSpPr/>
          <p:nvPr/>
        </p:nvSpPr>
        <p:spPr>
          <a:xfrm>
            <a:off x="7457210" y="6278819"/>
            <a:ext cx="782782" cy="428112"/>
          </a:xfrm>
          <a:prstGeom prst="rect">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0510338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1000" fill="hold"/>
                                        <p:tgtEl>
                                          <p:spTgt spid="8"/>
                                        </p:tgtEl>
                                        <p:attrNameLst>
                                          <p:attrName>ppt_w</p:attrName>
                                        </p:attrNameLst>
                                      </p:cBhvr>
                                      <p:tavLst>
                                        <p:tav tm="0">
                                          <p:val>
                                            <p:strVal val="#ppt_w*0.70"/>
                                          </p:val>
                                        </p:tav>
                                        <p:tav tm="100000">
                                          <p:val>
                                            <p:strVal val="#ppt_w"/>
                                          </p:val>
                                        </p:tav>
                                      </p:tavLst>
                                    </p:anim>
                                    <p:anim calcmode="lin" valueType="num">
                                      <p:cBhvr>
                                        <p:cTn id="15" dur="1000" fill="hold"/>
                                        <p:tgtEl>
                                          <p:spTgt spid="8"/>
                                        </p:tgtEl>
                                        <p:attrNameLst>
                                          <p:attrName>ppt_h</p:attrName>
                                        </p:attrNameLst>
                                      </p:cBhvr>
                                      <p:tavLst>
                                        <p:tav tm="0">
                                          <p:val>
                                            <p:strVal val="#ppt_h"/>
                                          </p:val>
                                        </p:tav>
                                        <p:tav tm="100000">
                                          <p:val>
                                            <p:strVal val="#ppt_h"/>
                                          </p:val>
                                        </p:tav>
                                      </p:tavLst>
                                    </p:anim>
                                    <p:animEffect transition="in" filter="fade">
                                      <p:cBhvr>
                                        <p:cTn id="16" dur="10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1000" fill="hold"/>
                                        <p:tgtEl>
                                          <p:spTgt spid="9"/>
                                        </p:tgtEl>
                                        <p:attrNameLst>
                                          <p:attrName>ppt_w</p:attrName>
                                        </p:attrNameLst>
                                      </p:cBhvr>
                                      <p:tavLst>
                                        <p:tav tm="0">
                                          <p:val>
                                            <p:strVal val="#ppt_w*0.70"/>
                                          </p:val>
                                        </p:tav>
                                        <p:tav tm="100000">
                                          <p:val>
                                            <p:strVal val="#ppt_w"/>
                                          </p:val>
                                        </p:tav>
                                      </p:tavLst>
                                    </p:anim>
                                    <p:anim calcmode="lin" valueType="num">
                                      <p:cBhvr>
                                        <p:cTn id="22" dur="1000" fill="hold"/>
                                        <p:tgtEl>
                                          <p:spTgt spid="9"/>
                                        </p:tgtEl>
                                        <p:attrNameLst>
                                          <p:attrName>ppt_h</p:attrName>
                                        </p:attrNameLst>
                                      </p:cBhvr>
                                      <p:tavLst>
                                        <p:tav tm="0">
                                          <p:val>
                                            <p:strVal val="#ppt_h"/>
                                          </p:val>
                                        </p:tav>
                                        <p:tav tm="100000">
                                          <p:val>
                                            <p:strVal val="#ppt_h"/>
                                          </p:val>
                                        </p:tav>
                                      </p:tavLst>
                                    </p:anim>
                                    <p:animEffect transition="in" filter="fade">
                                      <p:cBhvr>
                                        <p:cTn id="23" dur="10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1000" fill="hold"/>
                                        <p:tgtEl>
                                          <p:spTgt spid="10"/>
                                        </p:tgtEl>
                                        <p:attrNameLst>
                                          <p:attrName>ppt_w</p:attrName>
                                        </p:attrNameLst>
                                      </p:cBhvr>
                                      <p:tavLst>
                                        <p:tav tm="0">
                                          <p:val>
                                            <p:strVal val="#ppt_w*0.70"/>
                                          </p:val>
                                        </p:tav>
                                        <p:tav tm="100000">
                                          <p:val>
                                            <p:strVal val="#ppt_w"/>
                                          </p:val>
                                        </p:tav>
                                      </p:tavLst>
                                    </p:anim>
                                    <p:anim calcmode="lin" valueType="num">
                                      <p:cBhvr>
                                        <p:cTn id="29" dur="1000" fill="hold"/>
                                        <p:tgtEl>
                                          <p:spTgt spid="10"/>
                                        </p:tgtEl>
                                        <p:attrNameLst>
                                          <p:attrName>ppt_h</p:attrName>
                                        </p:attrNameLst>
                                      </p:cBhvr>
                                      <p:tavLst>
                                        <p:tav tm="0">
                                          <p:val>
                                            <p:strVal val="#ppt_h"/>
                                          </p:val>
                                        </p:tav>
                                        <p:tav tm="100000">
                                          <p:val>
                                            <p:strVal val="#ppt_h"/>
                                          </p:val>
                                        </p:tav>
                                      </p:tavLst>
                                    </p:anim>
                                    <p:animEffect transition="in" filter="fade">
                                      <p:cBhvr>
                                        <p:cTn id="30"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0FA62-21A7-539E-01D3-9E4D27941514}"/>
            </a:ext>
          </a:extLst>
        </p:cNvPr>
        <p:cNvGrpSpPr/>
        <p:nvPr/>
      </p:nvGrpSpPr>
      <p:grpSpPr>
        <a:xfrm>
          <a:off x="0" y="0"/>
          <a:ext cx="0" cy="0"/>
          <a:chOff x="0" y="0"/>
          <a:chExt cx="0" cy="0"/>
        </a:xfrm>
      </p:grpSpPr>
      <p:sp>
        <p:nvSpPr>
          <p:cNvPr id="3" name="Sous-titre 2">
            <a:extLst>
              <a:ext uri="{FF2B5EF4-FFF2-40B4-BE49-F238E27FC236}">
                <a16:creationId xmlns:a16="http://schemas.microsoft.com/office/drawing/2014/main" id="{64244DC8-F449-2801-B4D3-F9E85A35D8C7}"/>
              </a:ext>
            </a:extLst>
          </p:cNvPr>
          <p:cNvSpPr txBox="1">
            <a:spLocks/>
          </p:cNvSpPr>
          <p:nvPr/>
        </p:nvSpPr>
        <p:spPr>
          <a:xfrm>
            <a:off x="451306" y="1828407"/>
            <a:ext cx="7941295" cy="3983518"/>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7200" dirty="0">
                <a:latin typeface="Gill Sans Ultra Bold" panose="020B0A02020104020203" pitchFamily="34" charset="77"/>
              </a:rPr>
              <a:t>Elle est pas </a:t>
            </a:r>
          </a:p>
          <a:p>
            <a:pPr marL="0" indent="0">
              <a:buNone/>
            </a:pPr>
            <a:r>
              <a:rPr lang="fr-FR" sz="7100" dirty="0">
                <a:latin typeface="Impact" panose="020B0806030902050204" pitchFamily="34" charset="0"/>
              </a:rPr>
              <a:t>belle </a:t>
            </a:r>
            <a:r>
              <a:rPr lang="fr-FR" sz="7200" dirty="0">
                <a:latin typeface="Zapfino" panose="03030300040707070C03" pitchFamily="66" charset="77"/>
              </a:rPr>
              <a:t>la</a:t>
            </a:r>
            <a:r>
              <a:rPr lang="fr-FR" sz="7200" dirty="0">
                <a:latin typeface="Gill Sans Ultra Bold" panose="020B0A02020104020203" pitchFamily="34" charset="77"/>
              </a:rPr>
              <a:t> vie </a:t>
            </a:r>
          </a:p>
          <a:p>
            <a:pPr marL="0" indent="0">
              <a:buNone/>
            </a:pPr>
            <a:r>
              <a:rPr lang="fr-FR" sz="7200" dirty="0">
                <a:latin typeface="Gill Sans Ultra Bold" panose="020B0A02020104020203" pitchFamily="34" charset="77"/>
              </a:rPr>
              <a:t>de </a:t>
            </a:r>
            <a:r>
              <a:rPr lang="fr-FR" sz="7200" dirty="0">
                <a:latin typeface="Impact" panose="020B0806030902050204" pitchFamily="34" charset="0"/>
              </a:rPr>
              <a:t>Chef</a:t>
            </a:r>
            <a:r>
              <a:rPr lang="fr-FR" sz="7200" dirty="0">
                <a:latin typeface="Gill Sans Ultra Bold" panose="020B0A02020104020203" pitchFamily="34" charset="77"/>
              </a:rPr>
              <a:t> </a:t>
            </a:r>
            <a:r>
              <a:rPr lang="fr-FR" sz="7200" dirty="0">
                <a:latin typeface="Impact" panose="020B0806030902050204" pitchFamily="34" charset="0"/>
              </a:rPr>
              <a:t>d’</a:t>
            </a:r>
            <a:r>
              <a:rPr lang="fr-FR" sz="7200" dirty="0">
                <a:solidFill>
                  <a:srgbClr val="FF0000"/>
                </a:solidFill>
                <a:latin typeface="Gill Sans Ultra Bold" panose="020B0A02020104020203" pitchFamily="34" charset="77"/>
              </a:rPr>
              <a:t>Etat </a:t>
            </a:r>
            <a:r>
              <a:rPr lang="fr-FR" sz="7200" dirty="0">
                <a:latin typeface="Gill Sans Ultra Bold" panose="020B0A02020104020203" pitchFamily="34" charset="77"/>
              </a:rPr>
              <a:t>?</a:t>
            </a:r>
          </a:p>
        </p:txBody>
      </p:sp>
      <p:pic>
        <p:nvPicPr>
          <p:cNvPr id="13" name="Image 12">
            <a:extLst>
              <a:ext uri="{FF2B5EF4-FFF2-40B4-BE49-F238E27FC236}">
                <a16:creationId xmlns:a16="http://schemas.microsoft.com/office/drawing/2014/main" id="{112F9AFE-C548-065C-F69D-A37F37027CA7}"/>
              </a:ext>
            </a:extLst>
          </p:cNvPr>
          <p:cNvPicPr>
            <a:picLocks noChangeAspect="1"/>
          </p:cNvPicPr>
          <p:nvPr/>
        </p:nvPicPr>
        <p:blipFill>
          <a:blip r:embed="rId2"/>
          <a:stretch>
            <a:fillRect/>
          </a:stretch>
        </p:blipFill>
        <p:spPr>
          <a:xfrm>
            <a:off x="6651827" y="925749"/>
            <a:ext cx="4940169" cy="3280272"/>
          </a:xfrm>
          <a:prstGeom prst="rect">
            <a:avLst/>
          </a:prstGeom>
          <a:ln>
            <a:solidFill>
              <a:schemeClr val="tx1"/>
            </a:solidFill>
          </a:ln>
        </p:spPr>
      </p:pic>
      <p:pic>
        <p:nvPicPr>
          <p:cNvPr id="29700" name="Picture 4" descr="Nicolas Sarkozy, conseiller de l'ombre d'Emmanuel Macron dans la crise des  &quot;gilets jaunes&quot; ? | France Inter">
            <a:extLst>
              <a:ext uri="{FF2B5EF4-FFF2-40B4-BE49-F238E27FC236}">
                <a16:creationId xmlns:a16="http://schemas.microsoft.com/office/drawing/2014/main" id="{A318E41E-90B4-357B-1868-D4FDD5BBFA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9419" y="3820166"/>
            <a:ext cx="4421952" cy="2504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9410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p:tgtEl>
                                          <p:spTgt spid="13"/>
                                        </p:tgtEl>
                                        <p:attrNameLst>
                                          <p:attrName>ppt_x</p:attrName>
                                        </p:attrNameLst>
                                      </p:cBhvr>
                                      <p:tavLst>
                                        <p:tav tm="0">
                                          <p:val>
                                            <p:strVal val="#ppt_x-#ppt_w*1.125000"/>
                                          </p:val>
                                        </p:tav>
                                        <p:tav tm="100000">
                                          <p:val>
                                            <p:strVal val="#ppt_x"/>
                                          </p:val>
                                        </p:tav>
                                      </p:tavLst>
                                    </p:anim>
                                    <p:animEffect transition="in" filter="wipe(right)">
                                      <p:cBhvr>
                                        <p:cTn id="8" dur="500"/>
                                        <p:tgtEl>
                                          <p:spTgt spid="13"/>
                                        </p:tgtEl>
                                      </p:cBhvr>
                                    </p:animEffect>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nodeType="clickEffect">
                                  <p:stCondLst>
                                    <p:cond delay="0"/>
                                  </p:stCondLst>
                                  <p:childTnLst>
                                    <p:set>
                                      <p:cBhvr>
                                        <p:cTn id="12" dur="1" fill="hold">
                                          <p:stCondLst>
                                            <p:cond delay="0"/>
                                          </p:stCondLst>
                                        </p:cTn>
                                        <p:tgtEl>
                                          <p:spTgt spid="29700"/>
                                        </p:tgtEl>
                                        <p:attrNameLst>
                                          <p:attrName>style.visibility</p:attrName>
                                        </p:attrNameLst>
                                      </p:cBhvr>
                                      <p:to>
                                        <p:strVal val="visible"/>
                                      </p:to>
                                    </p:set>
                                    <p:anim calcmode="lin" valueType="num">
                                      <p:cBhvr>
                                        <p:cTn id="13" dur="1000" fill="hold"/>
                                        <p:tgtEl>
                                          <p:spTgt spid="29700"/>
                                        </p:tgtEl>
                                        <p:attrNameLst>
                                          <p:attrName>ppt_w</p:attrName>
                                        </p:attrNameLst>
                                      </p:cBhvr>
                                      <p:tavLst>
                                        <p:tav tm="0">
                                          <p:val>
                                            <p:strVal val="#ppt_w*0.70"/>
                                          </p:val>
                                        </p:tav>
                                        <p:tav tm="100000">
                                          <p:val>
                                            <p:strVal val="#ppt_w"/>
                                          </p:val>
                                        </p:tav>
                                      </p:tavLst>
                                    </p:anim>
                                    <p:anim calcmode="lin" valueType="num">
                                      <p:cBhvr>
                                        <p:cTn id="14" dur="1000" fill="hold"/>
                                        <p:tgtEl>
                                          <p:spTgt spid="29700"/>
                                        </p:tgtEl>
                                        <p:attrNameLst>
                                          <p:attrName>ppt_h</p:attrName>
                                        </p:attrNameLst>
                                      </p:cBhvr>
                                      <p:tavLst>
                                        <p:tav tm="0">
                                          <p:val>
                                            <p:strVal val="#ppt_h"/>
                                          </p:val>
                                        </p:tav>
                                        <p:tav tm="100000">
                                          <p:val>
                                            <p:strVal val="#ppt_h"/>
                                          </p:val>
                                        </p:tav>
                                      </p:tavLst>
                                    </p:anim>
                                    <p:animEffect transition="in" filter="fade">
                                      <p:cBhvr>
                                        <p:cTn id="15" dur="1000"/>
                                        <p:tgtEl>
                                          <p:spTgt spid="297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15519</TotalTime>
  <Words>1718</Words>
  <Application>Microsoft Macintosh PowerPoint</Application>
  <PresentationFormat>Grand écran</PresentationFormat>
  <Paragraphs>145</Paragraphs>
  <Slides>28</Slides>
  <Notes>0</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28</vt:i4>
      </vt:variant>
    </vt:vector>
  </HeadingPairs>
  <TitlesOfParts>
    <vt:vector size="40" baseType="lpstr">
      <vt:lpstr>.Lucida Grande UI Regular</vt:lpstr>
      <vt:lpstr>Arial</vt:lpstr>
      <vt:lpstr>Arial Rounded MT Bold</vt:lpstr>
      <vt:lpstr>Calibri</vt:lpstr>
      <vt:lpstr>Calibri Light</vt:lpstr>
      <vt:lpstr>Gill Sans Ultra Bold</vt:lpstr>
      <vt:lpstr>Google Sans</vt:lpstr>
      <vt:lpstr>Helvetica Neue</vt:lpstr>
      <vt:lpstr>Impact</vt:lpstr>
      <vt:lpstr>robotoslab</vt:lpstr>
      <vt:lpstr>Zapfino</vt:lpstr>
      <vt:lpstr>Thème Office</vt:lpstr>
      <vt:lpstr>Les salaires à vie</vt:lpstr>
      <vt:lpstr>En France</vt:lpstr>
      <vt:lpstr>Charles de Gaulle</vt:lpstr>
      <vt:lpstr>Georges Pompidou</vt:lpstr>
      <vt:lpstr>Valéry Giscard d’Estaing</vt:lpstr>
      <vt:lpstr>François Mitterand</vt:lpstr>
      <vt:lpstr>Jacques Chirac</vt:lpstr>
      <vt:lpstr>Nicolas Sarkozy</vt:lpstr>
      <vt:lpstr>François Hollande</vt:lpstr>
      <vt:lpstr>Emmanuel Macron</vt:lpstr>
      <vt:lpstr>Le salaire d’un chef d’Etat en fonction</vt:lpstr>
      <vt:lpstr>Le salaire d’un chef d’Etat à la retraite</vt:lpstr>
      <vt:lpstr>Le salaire d’un chef d’Etat à la retraite</vt:lpstr>
      <vt:lpstr>Mais les avantages à vie ne vont pas durer …</vt:lpstr>
      <vt:lpstr>En Suisse</vt:lpstr>
      <vt:lpstr>Le salaire d’un chef d’Etat en fonction</vt:lpstr>
      <vt:lpstr>Ueli Maurer</vt:lpstr>
      <vt:lpstr>Simonetta Sommaruga</vt:lpstr>
      <vt:lpstr>Guy Parmelin</vt:lpstr>
      <vt:lpstr>Ignazio Cassis</vt:lpstr>
      <vt:lpstr>Alain Berset</vt:lpstr>
      <vt:lpstr>Viola Amherd</vt:lpstr>
      <vt:lpstr>Karin Keller-Sutter</vt:lpstr>
      <vt:lpstr>La retraite d’un chef d’Etat</vt:lpstr>
      <vt:lpstr>Les chefs d’Etat dans le monde les mieux payés</vt:lpstr>
      <vt:lpstr>Les chefs d’Etat  les mieux payés</vt:lpstr>
      <vt:lpstr>Les chefs d’Etat  les mieux payés</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Qui finance</dc:title>
  <dc:creator>Microsoft Office User</dc:creator>
  <cp:lastModifiedBy>mac</cp:lastModifiedBy>
  <cp:revision>221</cp:revision>
  <dcterms:created xsi:type="dcterms:W3CDTF">2022-03-29T23:49:18Z</dcterms:created>
  <dcterms:modified xsi:type="dcterms:W3CDTF">2025-11-30T21:28:07Z</dcterms:modified>
</cp:coreProperties>
</file>