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487" r:id="rId2"/>
    <p:sldId id="499" r:id="rId3"/>
    <p:sldId id="507" r:id="rId4"/>
    <p:sldId id="500" r:id="rId5"/>
    <p:sldId id="508" r:id="rId6"/>
    <p:sldId id="509" r:id="rId7"/>
    <p:sldId id="510" r:id="rId8"/>
    <p:sldId id="511" r:id="rId9"/>
    <p:sldId id="501" r:id="rId10"/>
    <p:sldId id="502" r:id="rId11"/>
    <p:sldId id="521" r:id="rId12"/>
    <p:sldId id="514" r:id="rId13"/>
    <p:sldId id="513" r:id="rId14"/>
    <p:sldId id="506" r:id="rId15"/>
    <p:sldId id="515" r:id="rId16"/>
    <p:sldId id="519" r:id="rId17"/>
    <p:sldId id="518" r:id="rId18"/>
    <p:sldId id="517" r:id="rId19"/>
    <p:sldId id="516" r:id="rId20"/>
    <p:sldId id="520" r:id="rId21"/>
    <p:sldId id="281" r:id="rId2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27F"/>
    <a:srgbClr val="FF2A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23"/>
    <p:restoredTop sz="92489"/>
  </p:normalViewPr>
  <p:slideViewPr>
    <p:cSldViewPr snapToGrid="0" snapToObjects="1">
      <p:cViewPr varScale="1">
        <p:scale>
          <a:sx n="100" d="100"/>
          <a:sy n="100" d="100"/>
        </p:scale>
        <p:origin x="75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4040B9-4D2B-C446-9AE1-DA4BC0786314}" type="datetimeFigureOut">
              <a:rPr lang="fr-FR" smtClean="0"/>
              <a:t>29/10/2026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4E5BC0-C464-8846-A9F9-64B12B8602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6971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E5BC0-C464-8846-A9F9-64B12B86022E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552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8E4D9-CDD6-3E7D-D564-764586175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5336391-80A5-7915-AAF5-50E7E76FB2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A21EBA-D455-478A-C06E-E7B74BAD6B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9569D8-47AD-FA2B-397D-42F5EB9FBF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E5BC0-C464-8846-A9F9-64B12B86022E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3793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40DA5D-6368-994B-B643-55ADD33A67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CBDCDA5-17AB-DD40-B3C2-D3B3C0B47C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60B7503-E4E2-2D4C-9C3E-86BDE1387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29/10/2026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7A99B0F-0A8A-FF4A-B34F-D4175CEAF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AA9D9E-2E6C-3940-846D-F548DC0E5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5780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EF0156-0305-794F-939F-8BA179190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88D011-DAC4-FC42-BE29-EAD9CBD517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E05217-1802-584B-A57E-054BDFAE3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29/10/2026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F8DF82-E18B-5242-A634-8B2C72304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7A2D758-83A2-0942-86CE-2155B4C4B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2929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39365E-3FE0-EA4C-AC2B-7B401720B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7ED73D9-C3AC-034A-812B-3884411651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D95FAD-7E62-824E-BE1A-C4BE98B88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29/10/2026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634AC3-5108-9349-9797-4291D6E2D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9D7C3C-5427-1B4B-AF63-F255682DC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9055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77DE0F-430F-2441-818F-04B236AC5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202878-0FBB-EF43-8175-04CB4A2EC2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275D8B3-0235-A14D-A696-DACBFA3C2C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A014393-1F0C-4140-8D1A-643D66060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29/10/2026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560B577-5D44-AF40-AAF0-D4D973FC1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D5804D0-6A5D-D048-A324-C0AE9B542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1690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66B551-A65D-7549-B5D1-7463A14ED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EA58AE-892B-204E-AB22-75F2ABF81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4D78791-6C4D-F84D-9E5C-24C2813C03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DFABAB8-70DB-C642-B3C4-2633ACDEC1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A2FD075-4638-A54A-947F-649F3E1E63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97EF71A-A0D7-5849-8878-8E3C118AF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29/10/2026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55B3C-4930-204E-94A6-8A2ED785E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5D18DF7-EAF4-BD45-9959-07428D342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646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6ED643-A420-DE46-A3AA-7C70251B0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9EF900E-EAE7-E344-A606-0E9A1CC7A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29/10/2026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E1C0A7C-2346-DA4D-BD4F-535736CD3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2D05E2-5B66-BB41-83FD-53FE119F8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0820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873579E-5C8D-8044-BDF3-0FCD682D1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29/10/2026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DA1B92E-FDC3-3144-80A8-F39DF323C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EDE704E-F7CA-EB44-A1CB-47DECBBDA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7111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78FED2-EBA7-C449-B3D3-A25186926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F04702-EBDE-CF47-9E74-BC336711D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37365E7-C405-1347-B847-6091A3337E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BFAB286-AB81-104D-AB69-89D863006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29/10/2026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6257A0F-096C-C340-9E65-604DA0A38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54914DF-30C8-444C-9BC9-F3AE7AAB5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37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CA58A6-0955-7445-954A-C568F1531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C8AB928-8D02-7F4A-A0FD-5F78152D9A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005F95D-6C85-014B-8750-7FA6EAAF15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9669232-A105-B74B-837A-A404A3006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29/10/2026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962B213-45DB-0841-82FF-0B48530C8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DE41C78-828A-3A4D-A8EA-C658DE25A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1775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D31949-AC95-9A4F-B4BF-D8498A7C9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9CCB868-3E6D-C342-A97F-FF4EF39E09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FBC107-1503-8E42-8596-BE139F554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29/10/2026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147BC04-9070-9149-973C-693BE3107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883810A-ADA5-A041-8A44-F0F5EEBCC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0599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B61C5C2-00AC-9447-A733-DE403289FB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9BF8569-BF2D-5D42-B266-7502CAA9B1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0DC4EB-9897-5E45-8D52-EC63C55C2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A0A7-0500-F945-B225-F4BE58C5A8A6}" type="datetimeFigureOut">
              <a:rPr lang="fr-FR" smtClean="0"/>
              <a:t>29/10/2026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73D2AAF-DC40-E94C-9E77-774BF9CDE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8C6D90-2BFA-CD4F-8C5D-B5A7DEBAF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1445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2071189-E6DF-DC4A-AEFC-D15F478F6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B46E51-DECD-4C48-9C1A-555DD905F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93DADC-AA47-AA47-AACA-870E123F55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EDA0A7-0500-F945-B225-F4BE58C5A8A6}" type="datetimeFigureOut">
              <a:rPr lang="fr-FR" smtClean="0"/>
              <a:t>29/10/2026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E94C691-DED6-6941-9494-06EF966951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498E5DB-D070-F74D-866D-BE4FFEDB24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4B3386-4C38-2A4A-AB8D-2C11E8DA94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904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06037-1EAE-AB9F-17B8-721A43790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933FBA2D-CCB2-F205-EF4F-E5F69DA42C46}"/>
              </a:ext>
            </a:extLst>
          </p:cNvPr>
          <p:cNvSpPr txBox="1">
            <a:spLocks/>
          </p:cNvSpPr>
          <p:nvPr/>
        </p:nvSpPr>
        <p:spPr>
          <a:xfrm>
            <a:off x="6248401" y="5740400"/>
            <a:ext cx="6258066" cy="1117600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b="1" dirty="0">
                <a:latin typeface="Zapfino" panose="03030300040707070C03" pitchFamily="66" charset="77"/>
                <a:ea typeface="HGMaruGothicMPRO" panose="020F0600000000000000" pitchFamily="34" charset="-128"/>
              </a:rPr>
              <a:t>Chronique de Chloé </a:t>
            </a:r>
            <a:r>
              <a:rPr lang="fr-FR" sz="2000" b="1" dirty="0" err="1">
                <a:latin typeface="Zapfino" panose="03030300040707070C03" pitchFamily="66" charset="77"/>
                <a:ea typeface="HGMaruGothicMPRO" panose="020F0600000000000000" pitchFamily="34" charset="-128"/>
              </a:rPr>
              <a:t>Frammery</a:t>
            </a:r>
            <a:r>
              <a:rPr lang="fr-FR" sz="2000" b="1" dirty="0">
                <a:latin typeface="Zapfino" panose="03030300040707070C03" pitchFamily="66" charset="77"/>
                <a:ea typeface="HGMaruGothicMPRO" panose="020F0600000000000000" pitchFamily="34" charset="-128"/>
              </a:rPr>
              <a:t>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3CABF03-0BC7-AAED-088B-9F97833C5F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3798" y="685800"/>
            <a:ext cx="9804400" cy="4161772"/>
          </a:xfrm>
          <a:noFill/>
        </p:spPr>
        <p:txBody>
          <a:bodyPr anchor="ctr" anchorCtr="0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lnSpc>
                <a:spcPts val="12560"/>
              </a:lnSpc>
            </a:pPr>
            <a:r>
              <a:rPr lang="fr-FR" sz="7200" b="1" dirty="0">
                <a:solidFill>
                  <a:srgbClr val="FF0000"/>
                </a:solidFill>
                <a:latin typeface="Gill Sans Ultra Bold" panose="020B0A02020104020203" pitchFamily="34" charset="77"/>
              </a:rPr>
              <a:t>La persécution psychologique</a:t>
            </a:r>
            <a:endParaRPr lang="fr-FR" sz="7200" b="1" dirty="0">
              <a:latin typeface="Zapfino" panose="03030300040707070C03" pitchFamily="66" charset="77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BE51E94-DA5A-A1C1-4C9A-659AD0536669}"/>
              </a:ext>
            </a:extLst>
          </p:cNvPr>
          <p:cNvSpPr txBox="1"/>
          <p:nvPr/>
        </p:nvSpPr>
        <p:spPr>
          <a:xfrm>
            <a:off x="476477" y="3752733"/>
            <a:ext cx="1123904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latin typeface="Gill Sans Ultra Bold" panose="020B0A02020104020203" pitchFamily="34" charset="77"/>
              </a:rPr>
              <a:t>Une pratique héritée </a:t>
            </a:r>
          </a:p>
          <a:p>
            <a:pPr algn="ctr"/>
            <a:r>
              <a:rPr lang="fr-FR" sz="4400" b="1" dirty="0">
                <a:latin typeface="Gill Sans Ultra Bold" panose="020B0A02020104020203" pitchFamily="34" charset="77"/>
              </a:rPr>
              <a:t>de la Stasi</a:t>
            </a:r>
            <a:endParaRPr lang="fr-FR" sz="4400" b="1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36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A8017-88EB-E690-3274-AFE017429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C3FABDCF-65C8-3119-5280-41F8A8E65041}"/>
              </a:ext>
            </a:extLst>
          </p:cNvPr>
          <p:cNvSpPr txBox="1">
            <a:spLocks/>
          </p:cNvSpPr>
          <p:nvPr/>
        </p:nvSpPr>
        <p:spPr>
          <a:xfrm>
            <a:off x="1219200" y="319424"/>
            <a:ext cx="10274299" cy="17417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z="5400" b="1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  <a:t>Le </a:t>
            </a:r>
            <a:r>
              <a:rPr lang="fr-CH" sz="5400" b="1" dirty="0" err="1">
                <a:solidFill>
                  <a:srgbClr val="FF0000"/>
                </a:solidFill>
                <a:effectLst/>
                <a:latin typeface="Gill Sans Ultra Bold" panose="020B0A02020104020203" pitchFamily="34" charset="77"/>
              </a:rPr>
              <a:t>Zersetzung</a:t>
            </a:r>
            <a:r>
              <a:rPr lang="fr-CH" sz="5400" b="1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  <a:t> : </a:t>
            </a:r>
            <a:br>
              <a:rPr lang="fr-CH" sz="3600" b="1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</a:br>
            <a:r>
              <a:rPr lang="fr-CH" sz="36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une pratique de persécution psychologique, </a:t>
            </a:r>
          </a:p>
          <a:p>
            <a:r>
              <a:rPr lang="fr-CH" sz="36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selon </a:t>
            </a:r>
            <a:r>
              <a:rPr lang="fr-CH" sz="3600" b="1" dirty="0" err="1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Wikipedia</a:t>
            </a:r>
            <a:endParaRPr lang="fr-CH" sz="3600" dirty="0">
              <a:solidFill>
                <a:srgbClr val="000000"/>
              </a:solidFill>
              <a:effectLst/>
              <a:latin typeface="☞ABADI MT PRO COND" panose="020B0806020104020203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8E39C34-14DB-C242-B941-4EA1E902F273}"/>
              </a:ext>
            </a:extLst>
          </p:cNvPr>
          <p:cNvSpPr txBox="1"/>
          <p:nvPr/>
        </p:nvSpPr>
        <p:spPr>
          <a:xfrm>
            <a:off x="1219200" y="2582893"/>
            <a:ext cx="9461500" cy="3570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400" dirty="0" err="1">
                <a:solidFill>
                  <a:srgbClr val="000000"/>
                </a:solidFill>
                <a:effectLst/>
              </a:rPr>
              <a:t>Zersetzung</a:t>
            </a:r>
            <a:r>
              <a:rPr lang="fr-CH" sz="2400" dirty="0">
                <a:solidFill>
                  <a:srgbClr val="000000"/>
                </a:solidFill>
                <a:effectLst/>
              </a:rPr>
              <a:t>, qui signifie « décomposition » et « perturbation » (en allemand) est une </a:t>
            </a:r>
            <a:r>
              <a:rPr lang="fr-CH" sz="2400" b="1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technique de </a:t>
            </a:r>
            <a:r>
              <a:rPr lang="fr-CH" sz="2400" b="1" dirty="0">
                <a:solidFill>
                  <a:srgbClr val="FF0000"/>
                </a:solidFill>
                <a:effectLst/>
                <a:highlight>
                  <a:srgbClr val="FFFF00"/>
                </a:highlight>
              </a:rPr>
              <a:t>guerre psychologique </a:t>
            </a:r>
            <a:r>
              <a:rPr lang="fr-CH" sz="2400" b="1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utilisée pour la première fois par le ministère de la Sécurité d'État (Stasi) </a:t>
            </a:r>
            <a:r>
              <a:rPr lang="fr-CH" sz="2400" b="1" dirty="0">
                <a:solidFill>
                  <a:srgbClr val="FF0000"/>
                </a:solidFill>
                <a:effectLst/>
                <a:highlight>
                  <a:srgbClr val="FFFF00"/>
                </a:highlight>
              </a:rPr>
              <a:t>pour réprimer les opposants politiques </a:t>
            </a:r>
            <a:r>
              <a:rPr lang="fr-CH" sz="2400" b="1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en Allemagne de l'Est dans les années 1970 et 1980</a:t>
            </a:r>
            <a:r>
              <a:rPr lang="fr-CH" sz="2400" dirty="0">
                <a:solidFill>
                  <a:srgbClr val="000000"/>
                </a:solidFill>
                <a:effectLst/>
              </a:rPr>
              <a:t>. </a:t>
            </a:r>
          </a:p>
          <a:p>
            <a:endParaRPr lang="fr-CH" sz="1000" dirty="0">
              <a:solidFill>
                <a:srgbClr val="000000"/>
              </a:solidFill>
            </a:endParaRPr>
          </a:p>
          <a:p>
            <a:r>
              <a:rPr lang="fr-CH" sz="2400" b="1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Le </a:t>
            </a:r>
            <a:r>
              <a:rPr lang="fr-CH" sz="2400" b="1" dirty="0" err="1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Zersetzung</a:t>
            </a:r>
            <a:r>
              <a:rPr lang="fr-CH" sz="2400" b="1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 a servi à combattre les </a:t>
            </a:r>
            <a:r>
              <a:rPr lang="fr-CH" sz="2400" b="1" u="sng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dissidents présumés</a:t>
            </a:r>
            <a:r>
              <a:rPr lang="fr-CH" sz="2400" b="1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 et réels par des </a:t>
            </a:r>
            <a:r>
              <a:rPr lang="fr-CH" sz="2400" b="1" dirty="0">
                <a:solidFill>
                  <a:srgbClr val="FF0000"/>
                </a:solidFill>
                <a:effectLst/>
                <a:highlight>
                  <a:srgbClr val="FFFF00"/>
                </a:highlight>
              </a:rPr>
              <a:t>moyens secrets</a:t>
            </a:r>
            <a:r>
              <a:rPr lang="fr-CH" sz="2400" b="1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, en utilisant des </a:t>
            </a:r>
            <a:r>
              <a:rPr lang="fr-CH" sz="2400" b="1" dirty="0">
                <a:solidFill>
                  <a:srgbClr val="FF0000"/>
                </a:solidFill>
                <a:effectLst/>
                <a:highlight>
                  <a:srgbClr val="FFFF00"/>
                </a:highlight>
              </a:rPr>
              <a:t>méthodes secrètes </a:t>
            </a:r>
            <a:r>
              <a:rPr lang="fr-CH" sz="2400" b="1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de </a:t>
            </a:r>
            <a:r>
              <a:rPr lang="fr-CH" sz="2400" b="1" u="sng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contrôle abusif</a:t>
            </a:r>
            <a:r>
              <a:rPr lang="fr-CH" sz="2400" b="1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 et de </a:t>
            </a:r>
            <a:r>
              <a:rPr lang="fr-CH" sz="2400" b="1" u="sng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manipulation psychologiqu</a:t>
            </a:r>
            <a:r>
              <a:rPr lang="fr-CH" sz="2400" b="1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e pour </a:t>
            </a:r>
            <a:r>
              <a:rPr lang="fr-CH" sz="2400" b="1" dirty="0">
                <a:solidFill>
                  <a:srgbClr val="FF0000"/>
                </a:solidFill>
                <a:effectLst/>
                <a:highlight>
                  <a:srgbClr val="FFFF00"/>
                </a:highlight>
              </a:rPr>
              <a:t>empêcher les activités antigouvernementales</a:t>
            </a:r>
            <a:r>
              <a:rPr lang="fr-CH" sz="2400" b="1" dirty="0">
                <a:solidFill>
                  <a:srgbClr val="000000"/>
                </a:solidFill>
                <a:effectLst/>
                <a:highlight>
                  <a:srgbClr val="FFFF00"/>
                </a:highlight>
              </a:rPr>
              <a:t>.</a:t>
            </a:r>
            <a:r>
              <a:rPr lang="fr-CH" sz="2400" dirty="0">
                <a:solidFill>
                  <a:srgbClr val="000000"/>
                </a:solidFill>
                <a:effectLst/>
              </a:rPr>
              <a:t> 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1D5ACC4-F6A6-4F80-417E-566AFA8D1422}"/>
              </a:ext>
            </a:extLst>
          </p:cNvPr>
          <p:cNvSpPr/>
          <p:nvPr/>
        </p:nvSpPr>
        <p:spPr>
          <a:xfrm>
            <a:off x="863599" y="2374900"/>
            <a:ext cx="9817101" cy="3914689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DE77BB3-6ACB-6314-1D04-AF3FC8A1E7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4816" y="1958718"/>
            <a:ext cx="2157984" cy="6856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94426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7F1E4-9C3A-02B1-DF60-EB90F5A2D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B816E792-440B-4817-15F2-674AD485EE84}"/>
              </a:ext>
            </a:extLst>
          </p:cNvPr>
          <p:cNvSpPr txBox="1">
            <a:spLocks/>
          </p:cNvSpPr>
          <p:nvPr/>
        </p:nvSpPr>
        <p:spPr>
          <a:xfrm>
            <a:off x="1219200" y="319424"/>
            <a:ext cx="10274299" cy="17417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z="5400" b="1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  <a:t>Le </a:t>
            </a:r>
            <a:r>
              <a:rPr lang="fr-CH" sz="5400" b="1" dirty="0" err="1">
                <a:solidFill>
                  <a:srgbClr val="FF0000"/>
                </a:solidFill>
                <a:effectLst/>
                <a:latin typeface="Gill Sans Ultra Bold" panose="020B0A02020104020203" pitchFamily="34" charset="77"/>
              </a:rPr>
              <a:t>Zersetzung</a:t>
            </a:r>
            <a:r>
              <a:rPr lang="fr-CH" sz="5400" b="1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  <a:t> : </a:t>
            </a:r>
            <a:br>
              <a:rPr lang="fr-CH" sz="3600" b="1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</a:br>
            <a:r>
              <a:rPr lang="fr-CH" sz="36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une pratique de persécution psychologique, </a:t>
            </a:r>
          </a:p>
          <a:p>
            <a:r>
              <a:rPr lang="fr-CH" sz="3600" b="1" dirty="0">
                <a:solidFill>
                  <a:srgbClr val="000000"/>
                </a:solidFill>
                <a:latin typeface="☞ABADI MT PRO COND" panose="020B0806020104020203" pitchFamily="34" charset="0"/>
              </a:rPr>
              <a:t>s</a:t>
            </a:r>
            <a:r>
              <a:rPr lang="fr-CH" sz="36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elon les archives allemandes</a:t>
            </a:r>
            <a:endParaRPr lang="fr-CH" sz="3600" dirty="0">
              <a:solidFill>
                <a:srgbClr val="000000"/>
              </a:solidFill>
              <a:effectLst/>
              <a:latin typeface="☞ABADI MT PRO COND" panose="020B0806020104020203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1730392-E842-7CE1-FE2A-5FB494764399}"/>
              </a:ext>
            </a:extLst>
          </p:cNvPr>
          <p:cNvSpPr txBox="1"/>
          <p:nvPr/>
        </p:nvSpPr>
        <p:spPr>
          <a:xfrm>
            <a:off x="1219200" y="2673096"/>
            <a:ext cx="9359900" cy="367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3200" b="1" i="0" dirty="0" err="1">
                <a:solidFill>
                  <a:srgbClr val="000000"/>
                </a:solidFill>
                <a:effectLst/>
                <a:latin typeface="BundesSans"/>
              </a:rPr>
              <a:t>Zersetzung</a:t>
            </a:r>
            <a:r>
              <a:rPr lang="fr-CH" sz="3200" b="1" i="0" dirty="0">
                <a:solidFill>
                  <a:srgbClr val="000000"/>
                </a:solidFill>
                <a:effectLst/>
                <a:latin typeface="BundesSans"/>
              </a:rPr>
              <a:t> : </a:t>
            </a:r>
            <a:br>
              <a:rPr lang="fr-CH" sz="2400" b="0" i="0" dirty="0">
                <a:solidFill>
                  <a:srgbClr val="000000"/>
                </a:solidFill>
                <a:effectLst/>
                <a:latin typeface="BundesSans"/>
              </a:rPr>
            </a:br>
            <a:r>
              <a:rPr lang="fr-CH" sz="2400" b="0" i="0" dirty="0">
                <a:solidFill>
                  <a:srgbClr val="000000"/>
                </a:solidFill>
                <a:effectLst/>
                <a:latin typeface="BundesSans"/>
              </a:rPr>
              <a:t>« </a:t>
            </a:r>
            <a:r>
              <a:rPr lang="fr-CH" sz="24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undesSans"/>
              </a:rPr>
              <a:t>Méthode de </a:t>
            </a:r>
            <a:r>
              <a:rPr lang="fr-CH" sz="2400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BundesSans"/>
              </a:rPr>
              <a:t>lutte secrète contre</a:t>
            </a:r>
            <a:r>
              <a:rPr lang="fr-CH" sz="24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undesSans"/>
              </a:rPr>
              <a:t> les individus et les groupes </a:t>
            </a:r>
          </a:p>
          <a:p>
            <a:r>
              <a:rPr lang="fr-CH" sz="24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undesSans"/>
              </a:rPr>
              <a:t>De </a:t>
            </a:r>
            <a:r>
              <a:rPr lang="fr-CH" sz="2400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BundesSans"/>
              </a:rPr>
              <a:t>personnes considérées comme « hostiles-négatifs »</a:t>
            </a:r>
            <a:r>
              <a:rPr lang="fr-CH" sz="24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undesSans"/>
              </a:rPr>
              <a:t> par le </a:t>
            </a:r>
            <a:r>
              <a:rPr lang="fr-CH" sz="2400" b="1" i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undesSans"/>
              </a:rPr>
              <a:t>MfS</a:t>
            </a:r>
            <a:r>
              <a:rPr lang="fr-CH" sz="24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undesSans"/>
              </a:rPr>
              <a:t> (Ministère de la sécurité d’état ou Stasi)</a:t>
            </a:r>
            <a:r>
              <a:rPr lang="fr-CH" sz="2400" b="0" i="0" dirty="0">
                <a:solidFill>
                  <a:srgbClr val="000000"/>
                </a:solidFill>
                <a:effectLst/>
                <a:latin typeface="BundesSans"/>
              </a:rPr>
              <a:t>. Selon la directive pertinente de 1976 sur les procédures opérationnelles, </a:t>
            </a:r>
            <a:r>
              <a:rPr lang="fr-CH" sz="24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undesSans"/>
              </a:rPr>
              <a:t>le but de la décomposition était de </a:t>
            </a:r>
            <a:r>
              <a:rPr lang="fr-CH" sz="2400" b="1" i="0" u="sng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undesSans"/>
              </a:rPr>
              <a:t>fragmenter</a:t>
            </a:r>
            <a:r>
              <a:rPr lang="fr-CH" sz="24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undesSans"/>
              </a:rPr>
              <a:t>, </a:t>
            </a:r>
            <a:r>
              <a:rPr lang="fr-CH" sz="2400" b="1" i="0" u="sng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undesSans"/>
              </a:rPr>
              <a:t>paralyser</a:t>
            </a:r>
            <a:r>
              <a:rPr lang="fr-CH" sz="24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undesSans"/>
              </a:rPr>
              <a:t>, </a:t>
            </a:r>
            <a:r>
              <a:rPr lang="fr-CH" sz="2400" b="1" i="0" u="sng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undesSans"/>
              </a:rPr>
              <a:t>désorganiser</a:t>
            </a:r>
            <a:r>
              <a:rPr lang="fr-CH" sz="24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undesSans"/>
              </a:rPr>
              <a:t> et </a:t>
            </a:r>
            <a:r>
              <a:rPr lang="fr-CH" sz="2400" b="1" i="0" u="sng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undesSans"/>
              </a:rPr>
              <a:t>isoler</a:t>
            </a:r>
            <a:r>
              <a:rPr lang="fr-CH" sz="24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undesSans"/>
              </a:rPr>
              <a:t> les forces opposées les unes des autres et de l'environnement</a:t>
            </a:r>
            <a:r>
              <a:rPr lang="fr-CH" sz="2400" b="0" i="0" dirty="0">
                <a:solidFill>
                  <a:srgbClr val="000000"/>
                </a:solidFill>
                <a:effectLst/>
                <a:latin typeface="BundesSans"/>
              </a:rPr>
              <a:t>. </a:t>
            </a:r>
            <a:br>
              <a:rPr lang="fr-CH" sz="2400" b="0" i="0" dirty="0">
                <a:solidFill>
                  <a:srgbClr val="000000"/>
                </a:solidFill>
                <a:effectLst/>
                <a:latin typeface="BundesSans"/>
              </a:rPr>
            </a:br>
            <a:r>
              <a:rPr lang="fr-CH" sz="900" b="0" i="0" dirty="0">
                <a:solidFill>
                  <a:srgbClr val="000000"/>
                </a:solidFill>
                <a:effectLst/>
                <a:latin typeface="BundesSans"/>
              </a:rPr>
              <a:t> </a:t>
            </a:r>
            <a:br>
              <a:rPr lang="fr-CH" sz="2400" b="0" i="0" dirty="0">
                <a:solidFill>
                  <a:srgbClr val="000000"/>
                </a:solidFill>
                <a:effectLst/>
                <a:latin typeface="BundesSans"/>
              </a:rPr>
            </a:br>
            <a:r>
              <a:rPr lang="fr-CH" sz="24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undesSans"/>
              </a:rPr>
              <a:t>Les actions « hostiles » doivent donc être évitées, restreintes ou stoppées </a:t>
            </a:r>
            <a:r>
              <a:rPr lang="fr-CH" sz="2400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BundesSans"/>
              </a:rPr>
              <a:t>préventivement</a:t>
            </a:r>
            <a:r>
              <a:rPr lang="fr-CH" sz="24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undesSans"/>
              </a:rPr>
              <a:t>. </a:t>
            </a:r>
            <a:r>
              <a:rPr lang="fr-CH" sz="2400" b="1" i="0" dirty="0">
                <a:solidFill>
                  <a:srgbClr val="000000"/>
                </a:solidFill>
                <a:effectLst/>
                <a:latin typeface="BundesSans"/>
              </a:rPr>
              <a:t>»</a:t>
            </a:r>
            <a:endParaRPr lang="fr-CH" sz="2400" b="1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477DEE6-62D6-B9A0-CFBD-11F00C9F930E}"/>
              </a:ext>
            </a:extLst>
          </p:cNvPr>
          <p:cNvSpPr/>
          <p:nvPr/>
        </p:nvSpPr>
        <p:spPr>
          <a:xfrm>
            <a:off x="863599" y="2532092"/>
            <a:ext cx="10109201" cy="4006484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0693C60-AD20-029F-793F-0FA66C62F7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1649" y="1841246"/>
            <a:ext cx="2298700" cy="16637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69DA11B-6E9F-FB1D-A76E-399E0DD9A2F3}"/>
              </a:ext>
            </a:extLst>
          </p:cNvPr>
          <p:cNvSpPr txBox="1"/>
          <p:nvPr/>
        </p:nvSpPr>
        <p:spPr>
          <a:xfrm>
            <a:off x="10337800" y="1502692"/>
            <a:ext cx="20807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600" dirty="0"/>
              <a:t>Archives fédérales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2922037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67D78-4336-EB3E-4198-E0B5009A5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BC9957F3-B2D9-6ECD-D0AE-91211CDAF93C}"/>
              </a:ext>
            </a:extLst>
          </p:cNvPr>
          <p:cNvSpPr txBox="1">
            <a:spLocks/>
          </p:cNvSpPr>
          <p:nvPr/>
        </p:nvSpPr>
        <p:spPr>
          <a:xfrm>
            <a:off x="368300" y="661769"/>
            <a:ext cx="7873999" cy="17417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z="5400" b="1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  <a:t>La directive </a:t>
            </a:r>
          </a:p>
          <a:p>
            <a:r>
              <a:rPr lang="fr-CH" sz="5400" b="1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  <a:t>1/76</a:t>
            </a:r>
          </a:p>
          <a:p>
            <a:endParaRPr lang="fr-CH" sz="5400" dirty="0">
              <a:solidFill>
                <a:srgbClr val="000000"/>
              </a:solidFill>
              <a:effectLst/>
              <a:latin typeface="Gill Sans Ultra Bold" panose="020B0A02020104020203" pitchFamily="34" charset="77"/>
            </a:endParaRPr>
          </a:p>
        </p:txBody>
      </p:sp>
      <p:pic>
        <p:nvPicPr>
          <p:cNvPr id="1028" name="Picture 4" descr="Richtlinie 1/76 zur Bearbeitung Operativer Vorgänge | Mediathek des Stasi-Unterlagen-Archivs">
            <a:extLst>
              <a:ext uri="{FF2B5EF4-FFF2-40B4-BE49-F238E27FC236}">
                <a16:creationId xmlns:a16="http://schemas.microsoft.com/office/drawing/2014/main" id="{C932016E-B784-7B6C-AF89-7ADA17F9A2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755" y="0"/>
            <a:ext cx="46370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7F0F036-7664-3814-1E33-F564770B4166}"/>
              </a:ext>
            </a:extLst>
          </p:cNvPr>
          <p:cNvSpPr txBox="1"/>
          <p:nvPr/>
        </p:nvSpPr>
        <p:spPr>
          <a:xfrm>
            <a:off x="8242299" y="5492234"/>
            <a:ext cx="3708400" cy="113877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H" sz="2800" b="1" dirty="0">
                <a:solidFill>
                  <a:srgbClr val="000000"/>
                </a:solidFill>
              </a:rPr>
              <a:t>D</a:t>
            </a:r>
            <a:r>
              <a:rPr lang="fr-CH" sz="2800" b="1" dirty="0">
                <a:solidFill>
                  <a:srgbClr val="000000"/>
                </a:solidFill>
                <a:effectLst/>
              </a:rPr>
              <a:t>irective 1/76 </a:t>
            </a:r>
            <a:br>
              <a:rPr lang="fr-CH" sz="2000" b="1" dirty="0">
                <a:solidFill>
                  <a:srgbClr val="000000"/>
                </a:solidFill>
                <a:effectLst/>
              </a:rPr>
            </a:br>
            <a:r>
              <a:rPr lang="fr-CH" sz="2000" b="1" dirty="0">
                <a:solidFill>
                  <a:srgbClr val="000000"/>
                </a:solidFill>
                <a:effectLst/>
              </a:rPr>
              <a:t>du 1er janvier 1976</a:t>
            </a:r>
            <a:br>
              <a:rPr lang="fr-CH" sz="2000" b="1" dirty="0">
                <a:solidFill>
                  <a:srgbClr val="000000"/>
                </a:solidFill>
                <a:effectLst/>
              </a:rPr>
            </a:br>
            <a:r>
              <a:rPr lang="fr-CH" sz="2000" b="1" dirty="0">
                <a:solidFill>
                  <a:srgbClr val="000000"/>
                </a:solidFill>
                <a:effectLst/>
              </a:rPr>
              <a:t>(59 pages)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3630391-FB20-A8E1-069D-1BE49BAA8EAB}"/>
              </a:ext>
            </a:extLst>
          </p:cNvPr>
          <p:cNvSpPr txBox="1"/>
          <p:nvPr/>
        </p:nvSpPr>
        <p:spPr>
          <a:xfrm>
            <a:off x="954285" y="2749052"/>
            <a:ext cx="4138415" cy="3416320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r>
              <a:rPr lang="fr-CH" b="0" i="0" dirty="0">
                <a:solidFill>
                  <a:srgbClr val="000000"/>
                </a:solidFill>
                <a:effectLst/>
                <a:latin typeface="BundesSans"/>
              </a:rPr>
              <a:t>Selon la directive 1/76, les mesures de subversion dirigées contre les individus comprenaient, par exemple </a:t>
            </a:r>
            <a:r>
              <a:rPr lang="fr-CH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undesSans"/>
              </a:rPr>
              <a:t>le « </a:t>
            </a:r>
            <a:r>
              <a:rPr lang="fr-CH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BundesSans"/>
              </a:rPr>
              <a:t>discrédit</a:t>
            </a:r>
            <a:r>
              <a:rPr lang="fr-CH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undesSans"/>
              </a:rPr>
              <a:t> systématique de la </a:t>
            </a:r>
            <a:r>
              <a:rPr lang="fr-CH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BundesSans"/>
              </a:rPr>
              <a:t>réputation</a:t>
            </a:r>
            <a:r>
              <a:rPr lang="fr-CH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undesSans"/>
              </a:rPr>
              <a:t> et du </a:t>
            </a:r>
            <a:r>
              <a:rPr lang="fr-CH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BundesSans"/>
              </a:rPr>
              <a:t>prestige publics </a:t>
            </a:r>
            <a:r>
              <a:rPr lang="fr-CH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undesSans"/>
              </a:rPr>
              <a:t>sur la base d'informations interconnectées, vraies, vérifiables et </a:t>
            </a:r>
            <a:r>
              <a:rPr lang="fr-CH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BundesSans"/>
              </a:rPr>
              <a:t>fausses</a:t>
            </a:r>
            <a:r>
              <a:rPr lang="fr-CH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undesSans"/>
              </a:rPr>
              <a:t>, crédibles, irréfutables et donc également </a:t>
            </a:r>
            <a:r>
              <a:rPr lang="fr-CH" b="1" i="0" dirty="0" err="1">
                <a:solidFill>
                  <a:srgbClr val="FF0000"/>
                </a:solidFill>
                <a:effectLst/>
                <a:highlight>
                  <a:srgbClr val="FFFF00"/>
                </a:highlight>
                <a:latin typeface="BundesSans"/>
              </a:rPr>
              <a:t>discréditantes</a:t>
            </a:r>
            <a:r>
              <a:rPr lang="fr-CH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undesSans"/>
              </a:rPr>
              <a:t> » ou « l'organisation systématique de manquements professionnels et sociaux visant à </a:t>
            </a:r>
          </a:p>
          <a:p>
            <a:r>
              <a:rPr lang="fr-CH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BundesSans"/>
              </a:rPr>
              <a:t>saper la confiance en soi </a:t>
            </a:r>
            <a:r>
              <a:rPr lang="fr-CH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undesSans"/>
              </a:rPr>
              <a:t>».</a:t>
            </a:r>
            <a:endParaRPr lang="fr-CH" b="1" dirty="0">
              <a:solidFill>
                <a:srgbClr val="000000"/>
              </a:solidFill>
              <a:highlight>
                <a:srgbClr val="FFFF00"/>
              </a:highlight>
              <a:latin typeface="BundesSan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1F111BA-059D-9678-F705-E0C76F180F2C}"/>
              </a:ext>
            </a:extLst>
          </p:cNvPr>
          <p:cNvSpPr/>
          <p:nvPr/>
        </p:nvSpPr>
        <p:spPr>
          <a:xfrm>
            <a:off x="867964" y="2486926"/>
            <a:ext cx="4138414" cy="3913874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D25603A-FEB5-5060-9DA9-A59247D24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5279" y="1800501"/>
            <a:ext cx="1129507" cy="81748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1C3A36A-6B26-B1A5-5D84-89915C9044D9}"/>
              </a:ext>
            </a:extLst>
          </p:cNvPr>
          <p:cNvSpPr txBox="1"/>
          <p:nvPr/>
        </p:nvSpPr>
        <p:spPr>
          <a:xfrm>
            <a:off x="3264929" y="1461947"/>
            <a:ext cx="20807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600" dirty="0"/>
              <a:t>Archives fédérales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4064852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  <p:bldP spid="10" grpId="0" animBg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05336-465E-BC70-C26B-635405B1C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83BA0ADD-A5AB-7960-E710-B06060FD42AE}"/>
              </a:ext>
            </a:extLst>
          </p:cNvPr>
          <p:cNvSpPr txBox="1">
            <a:spLocks/>
          </p:cNvSpPr>
          <p:nvPr/>
        </p:nvSpPr>
        <p:spPr>
          <a:xfrm>
            <a:off x="368300" y="661769"/>
            <a:ext cx="7873999" cy="17417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z="5400" b="1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  <a:t>La directive </a:t>
            </a:r>
          </a:p>
          <a:p>
            <a:r>
              <a:rPr lang="fr-CH" sz="5400" b="1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  <a:t>1/76</a:t>
            </a:r>
          </a:p>
          <a:p>
            <a:endParaRPr lang="fr-CH" sz="5400" dirty="0">
              <a:solidFill>
                <a:srgbClr val="000000"/>
              </a:solidFill>
              <a:effectLst/>
              <a:latin typeface="Gill Sans Ultra Bold" panose="020B0A02020104020203" pitchFamily="34" charset="77"/>
            </a:endParaRPr>
          </a:p>
        </p:txBody>
      </p:sp>
      <p:pic>
        <p:nvPicPr>
          <p:cNvPr id="1028" name="Picture 4" descr="Richtlinie 1/76 zur Bearbeitung Operativer Vorgänge | Mediathek des Stasi-Unterlagen-Archivs">
            <a:extLst>
              <a:ext uri="{FF2B5EF4-FFF2-40B4-BE49-F238E27FC236}">
                <a16:creationId xmlns:a16="http://schemas.microsoft.com/office/drawing/2014/main" id="{DDC9CC4F-E20A-70E0-EFE7-825B5E0E8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925" y="0"/>
            <a:ext cx="46370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7447D3D-D578-EF0E-B1B3-57B1248DF6C1}"/>
              </a:ext>
            </a:extLst>
          </p:cNvPr>
          <p:cNvSpPr txBox="1"/>
          <p:nvPr/>
        </p:nvSpPr>
        <p:spPr>
          <a:xfrm>
            <a:off x="8242299" y="5492234"/>
            <a:ext cx="3708400" cy="113877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H" sz="2800" b="1" dirty="0">
                <a:solidFill>
                  <a:srgbClr val="000000"/>
                </a:solidFill>
              </a:rPr>
              <a:t>D</a:t>
            </a:r>
            <a:r>
              <a:rPr lang="fr-CH" sz="2800" b="1" dirty="0">
                <a:solidFill>
                  <a:srgbClr val="000000"/>
                </a:solidFill>
                <a:effectLst/>
              </a:rPr>
              <a:t>irective 1/76 </a:t>
            </a:r>
            <a:br>
              <a:rPr lang="fr-CH" sz="2000" b="1" dirty="0">
                <a:solidFill>
                  <a:srgbClr val="000000"/>
                </a:solidFill>
                <a:effectLst/>
              </a:rPr>
            </a:br>
            <a:r>
              <a:rPr lang="fr-CH" sz="2000" b="1" dirty="0">
                <a:solidFill>
                  <a:srgbClr val="000000"/>
                </a:solidFill>
                <a:effectLst/>
              </a:rPr>
              <a:t>du 1er janvier 1976</a:t>
            </a:r>
            <a:br>
              <a:rPr lang="fr-CH" sz="2000" b="1" dirty="0">
                <a:solidFill>
                  <a:srgbClr val="000000"/>
                </a:solidFill>
                <a:effectLst/>
              </a:rPr>
            </a:br>
            <a:r>
              <a:rPr lang="fr-CH" sz="2000" b="1" dirty="0">
                <a:solidFill>
                  <a:srgbClr val="000000"/>
                </a:solidFill>
                <a:effectLst/>
              </a:rPr>
              <a:t>(59 pages)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E019B11-A6FB-F222-603A-18894A6DB8E3}"/>
              </a:ext>
            </a:extLst>
          </p:cNvPr>
          <p:cNvSpPr txBox="1"/>
          <p:nvPr/>
        </p:nvSpPr>
        <p:spPr>
          <a:xfrm>
            <a:off x="1497807" y="2739586"/>
            <a:ext cx="3620692" cy="2862322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fr-CH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undesSans"/>
              </a:rPr>
              <a:t>Les </a:t>
            </a:r>
            <a:r>
              <a:rPr lang="fr-CH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BundesSans"/>
              </a:rPr>
              <a:t>cibles</a:t>
            </a:r>
            <a:r>
              <a:rPr lang="fr-CH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undesSans"/>
              </a:rPr>
              <a:t> de la subversion étaient principalement des </a:t>
            </a:r>
            <a:r>
              <a:rPr lang="fr-CH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BundesSans"/>
              </a:rPr>
              <a:t>groupes indépendants de paix</a:t>
            </a:r>
            <a:r>
              <a:rPr lang="fr-CH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undesSans"/>
              </a:rPr>
              <a:t>, d'</a:t>
            </a:r>
            <a:r>
              <a:rPr lang="fr-CH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BundesSans"/>
              </a:rPr>
              <a:t>écologie</a:t>
            </a:r>
            <a:r>
              <a:rPr lang="fr-CH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undesSans"/>
              </a:rPr>
              <a:t> et de </a:t>
            </a:r>
            <a:r>
              <a:rPr lang="fr-CH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BundesSans"/>
              </a:rPr>
              <a:t>défense des droits de l'homme</a:t>
            </a:r>
            <a:r>
              <a:rPr lang="fr-CH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undesSans"/>
              </a:rPr>
              <a:t>, des demandeurs d'émigration, des </a:t>
            </a:r>
            <a:r>
              <a:rPr lang="fr-CH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BundesSans"/>
              </a:rPr>
              <a:t>chrétiens</a:t>
            </a:r>
            <a:r>
              <a:rPr lang="fr-CH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undesSans"/>
              </a:rPr>
              <a:t> actifs, ainsi que des individus et des organisations dans la zone d'opérations que la Stasi soupçonnait d'activités politiques clandestines </a:t>
            </a:r>
            <a:r>
              <a:rPr lang="fr-CH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BundesSans"/>
              </a:rPr>
              <a:t>contre la RDA</a:t>
            </a:r>
            <a:r>
              <a:rPr lang="fr-CH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BundesSans"/>
              </a:rPr>
              <a:t>.</a:t>
            </a:r>
            <a:endParaRPr lang="fr-FR" b="1" dirty="0">
              <a:highlight>
                <a:srgbClr val="FFFF00"/>
              </a:highlight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820E40B-7F13-162F-1D26-26A4BE4C7ACD}"/>
              </a:ext>
            </a:extLst>
          </p:cNvPr>
          <p:cNvSpPr/>
          <p:nvPr/>
        </p:nvSpPr>
        <p:spPr>
          <a:xfrm>
            <a:off x="1370807" y="2552700"/>
            <a:ext cx="3620692" cy="3109576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1501672-63B6-541D-736E-3BC63CBA27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300" y="3063973"/>
            <a:ext cx="1129507" cy="81748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A39CDC-5797-538C-3855-771BEEF35F03}"/>
              </a:ext>
            </a:extLst>
          </p:cNvPr>
          <p:cNvSpPr txBox="1"/>
          <p:nvPr/>
        </p:nvSpPr>
        <p:spPr>
          <a:xfrm>
            <a:off x="3264929" y="5659793"/>
            <a:ext cx="20807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600" dirty="0"/>
              <a:t>Archives fédérales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3263289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 animBg="1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7396F-1159-2601-75C8-50FB5313F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0DA095E8-6562-221F-3EBB-C7B3CA6BFA21}"/>
              </a:ext>
            </a:extLst>
          </p:cNvPr>
          <p:cNvSpPr txBox="1">
            <a:spLocks/>
          </p:cNvSpPr>
          <p:nvPr/>
        </p:nvSpPr>
        <p:spPr>
          <a:xfrm>
            <a:off x="368300" y="661769"/>
            <a:ext cx="8445500" cy="17417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z="4000" b="1" dirty="0">
                <a:solidFill>
                  <a:srgbClr val="000000"/>
                </a:solidFill>
                <a:latin typeface="Gill Sans Ultra Bold" panose="020B0A02020104020203" pitchFamily="34" charset="77"/>
              </a:rPr>
              <a:t>Plan de déstabilisation de la Stasi</a:t>
            </a:r>
            <a:r>
              <a:rPr lang="fr-CH" sz="4000" b="1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  <a:t> </a:t>
            </a:r>
            <a:br>
              <a:rPr lang="fr-CH" sz="4000" b="1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</a:br>
            <a:r>
              <a:rPr lang="fr-CH" sz="4800" b="1" dirty="0">
                <a:solidFill>
                  <a:srgbClr val="FF0000"/>
                </a:solidFill>
                <a:latin typeface="☞ABADI MT PRO COND" panose="020B0806020104020203" pitchFamily="34" charset="0"/>
              </a:rPr>
              <a:t>Opération “Virus”</a:t>
            </a:r>
            <a:br>
              <a:rPr lang="fr-CH" sz="48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</a:br>
            <a:endParaRPr lang="fr-CH" sz="4800" dirty="0">
              <a:solidFill>
                <a:srgbClr val="000000"/>
              </a:solidFill>
              <a:effectLst/>
              <a:latin typeface="☞ABADI MT PRO COND" panose="020B0806020104020203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A45786B-5522-9B1E-9AF5-D20655B6D68B}"/>
              </a:ext>
            </a:extLst>
          </p:cNvPr>
          <p:cNvSpPr txBox="1"/>
          <p:nvPr/>
        </p:nvSpPr>
        <p:spPr>
          <a:xfrm>
            <a:off x="415012" y="2176059"/>
            <a:ext cx="7389131" cy="144655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fr-CH" sz="2200" b="1" dirty="0">
                <a:highlight>
                  <a:srgbClr val="FFFF00"/>
                </a:highlight>
              </a:rPr>
              <a:t>= Plan de persécution psychologique élaboré par la Stasi contre le </a:t>
            </a:r>
            <a:r>
              <a:rPr lang="fr-CH" sz="2200" b="1" dirty="0" err="1">
                <a:solidFill>
                  <a:srgbClr val="FF0000"/>
                </a:solidFill>
                <a:highlight>
                  <a:srgbClr val="FFFF00"/>
                </a:highlight>
              </a:rPr>
              <a:t>Friedenskreis</a:t>
            </a:r>
            <a:r>
              <a:rPr lang="fr-CH" sz="2200" b="1" dirty="0">
                <a:solidFill>
                  <a:srgbClr val="FF0000"/>
                </a:solidFill>
                <a:highlight>
                  <a:srgbClr val="FFFF00"/>
                </a:highlight>
              </a:rPr>
              <a:t> Pankow </a:t>
            </a:r>
            <a:r>
              <a:rPr lang="fr-CH" sz="2200" b="1" dirty="0">
                <a:highlight>
                  <a:srgbClr val="FFFF00"/>
                </a:highlight>
              </a:rPr>
              <a:t>[« Cercle pour la paix de Pankow »], un groupe </a:t>
            </a:r>
            <a:r>
              <a:rPr lang="fr-CH" sz="2200" b="1" u="sng" dirty="0">
                <a:highlight>
                  <a:srgbClr val="FFFF00"/>
                </a:highlight>
              </a:rPr>
              <a:t>pacifiste</a:t>
            </a:r>
            <a:r>
              <a:rPr lang="fr-CH" sz="2200" b="1" dirty="0">
                <a:highlight>
                  <a:srgbClr val="FFFF00"/>
                </a:highlight>
              </a:rPr>
              <a:t> constitué en 1981 </a:t>
            </a:r>
            <a:r>
              <a:rPr lang="fr-CH" sz="2200" dirty="0"/>
              <a:t>au sein d'une communauté protestante de Berlin-Est.</a:t>
            </a:r>
            <a:endParaRPr lang="fr-FR" sz="2200" b="1" dirty="0">
              <a:highlight>
                <a:srgbClr val="FFFF00"/>
              </a:highlight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148CA2-6FC1-75FE-745A-9782DBAE55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2423" y="226993"/>
            <a:ext cx="3741277" cy="53446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2743158-C0C2-2A0A-32F3-6115E90CDF46}"/>
              </a:ext>
            </a:extLst>
          </p:cNvPr>
          <p:cNvSpPr txBox="1"/>
          <p:nvPr/>
        </p:nvSpPr>
        <p:spPr>
          <a:xfrm>
            <a:off x="7543799" y="5405093"/>
            <a:ext cx="3708400" cy="113877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H" sz="2800" b="1" dirty="0">
                <a:solidFill>
                  <a:srgbClr val="000000"/>
                </a:solidFill>
              </a:rPr>
              <a:t>Opération «Virus»</a:t>
            </a:r>
            <a:br>
              <a:rPr lang="fr-CH" sz="2000" b="1" dirty="0">
                <a:solidFill>
                  <a:srgbClr val="000000"/>
                </a:solidFill>
                <a:effectLst/>
              </a:rPr>
            </a:br>
            <a:r>
              <a:rPr lang="fr-CH" sz="2000" b="1" dirty="0">
                <a:solidFill>
                  <a:srgbClr val="000000"/>
                </a:solidFill>
                <a:effectLst/>
              </a:rPr>
              <a:t>du </a:t>
            </a:r>
            <a:r>
              <a:rPr lang="fr-CH" sz="2000" b="1" dirty="0">
                <a:solidFill>
                  <a:srgbClr val="000000"/>
                </a:solidFill>
              </a:rPr>
              <a:t>9 août 1983</a:t>
            </a:r>
            <a:br>
              <a:rPr lang="fr-CH" sz="2000" b="1" dirty="0">
                <a:solidFill>
                  <a:srgbClr val="000000"/>
                </a:solidFill>
                <a:effectLst/>
              </a:rPr>
            </a:br>
            <a:r>
              <a:rPr lang="fr-CH" sz="2000" b="1" dirty="0">
                <a:solidFill>
                  <a:srgbClr val="000000"/>
                </a:solidFill>
                <a:effectLst/>
              </a:rPr>
              <a:t>(</a:t>
            </a:r>
            <a:r>
              <a:rPr lang="fr-CH" sz="2000" b="1" dirty="0">
                <a:solidFill>
                  <a:srgbClr val="000000"/>
                </a:solidFill>
              </a:rPr>
              <a:t>5</a:t>
            </a:r>
            <a:r>
              <a:rPr lang="fr-CH" sz="2000" b="1" dirty="0">
                <a:solidFill>
                  <a:srgbClr val="000000"/>
                </a:solidFill>
                <a:effectLst/>
              </a:rPr>
              <a:t> pages)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C6012C4-4F28-546F-EF11-373703D867CB}"/>
              </a:ext>
            </a:extLst>
          </p:cNvPr>
          <p:cNvSpPr txBox="1"/>
          <p:nvPr/>
        </p:nvSpPr>
        <p:spPr>
          <a:xfrm>
            <a:off x="716904" y="4034993"/>
            <a:ext cx="670724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/>
              <a:t>L'objectif était de désorganiser le groupe et d'empêcher ses activités en recourant à plusieurs méthodes 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sz="2000" b="1" dirty="0">
                <a:solidFill>
                  <a:srgbClr val="FF0000"/>
                </a:solidFill>
              </a:rPr>
              <a:t>infiltration des réunions </a:t>
            </a:r>
            <a:r>
              <a:rPr lang="fr-CH" sz="2000" b="1" dirty="0"/>
              <a:t>par des informateurs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sz="2000" b="1" dirty="0"/>
              <a:t>provocation de </a:t>
            </a:r>
            <a:r>
              <a:rPr lang="fr-CH" sz="2000" b="1" dirty="0">
                <a:solidFill>
                  <a:srgbClr val="FF0000"/>
                </a:solidFill>
              </a:rPr>
              <a:t>conflits internes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sz="2000" b="1" dirty="0"/>
              <a:t>diffusion de </a:t>
            </a:r>
            <a:r>
              <a:rPr lang="fr-CH" sz="2000" b="1" dirty="0">
                <a:solidFill>
                  <a:srgbClr val="FF0000"/>
                </a:solidFill>
              </a:rPr>
              <a:t>rumeurs d'infidélité </a:t>
            </a:r>
            <a:r>
              <a:rPr lang="fr-CH" sz="2000" b="1" dirty="0"/>
              <a:t>pour fragiliser un mariage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sz="2000" b="1" dirty="0"/>
              <a:t>exploitation des </a:t>
            </a:r>
            <a:r>
              <a:rPr lang="fr-CH" sz="2000" b="1" dirty="0">
                <a:solidFill>
                  <a:srgbClr val="FF0000"/>
                </a:solidFill>
              </a:rPr>
              <a:t>convictions religieuses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sz="2000" b="1" dirty="0"/>
              <a:t>organisation de </a:t>
            </a:r>
            <a:r>
              <a:rPr lang="fr-CH" sz="2000" b="1" dirty="0">
                <a:solidFill>
                  <a:srgbClr val="FF0000"/>
                </a:solidFill>
              </a:rPr>
              <a:t>sanctions politiques et professionnelles </a:t>
            </a:r>
            <a:r>
              <a:rPr lang="fr-CH" sz="2000" b="1" dirty="0"/>
              <a:t>contre certains membres</a:t>
            </a:r>
            <a:endParaRPr lang="fr-FR" sz="20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21680A3-19D0-750A-1390-A5C3549AAA26}"/>
              </a:ext>
            </a:extLst>
          </p:cNvPr>
          <p:cNvSpPr/>
          <p:nvPr/>
        </p:nvSpPr>
        <p:spPr>
          <a:xfrm>
            <a:off x="568620" y="3955712"/>
            <a:ext cx="6855524" cy="2633826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588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 animBg="1"/>
      <p:bldP spid="7" grpId="0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02EBA-B320-DC35-7CB8-7DB4CD094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42F63B6-9044-399C-0B3E-E32CE8CC7B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7887" y="1534094"/>
            <a:ext cx="9730179" cy="50303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81EBC09-22AE-07AD-5E3D-6323739BBEB3}"/>
              </a:ext>
            </a:extLst>
          </p:cNvPr>
          <p:cNvSpPr txBox="1"/>
          <p:nvPr/>
        </p:nvSpPr>
        <p:spPr>
          <a:xfrm>
            <a:off x="2434492" y="4828431"/>
            <a:ext cx="8538307" cy="101566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outerShdw blurRad="50800" dist="2032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fr-CH" sz="2000" b="1" dirty="0">
                <a:highlight>
                  <a:srgbClr val="FFFF00"/>
                </a:highlight>
              </a:rPr>
              <a:t>« L'objectif du “</a:t>
            </a:r>
            <a:r>
              <a:rPr lang="fr-CH" sz="2000" b="1" dirty="0" err="1">
                <a:highlight>
                  <a:srgbClr val="FFFF00"/>
                </a:highlight>
              </a:rPr>
              <a:t>Zersetzung</a:t>
            </a:r>
            <a:r>
              <a:rPr lang="fr-CH" sz="2000" b="1" dirty="0">
                <a:highlight>
                  <a:srgbClr val="FFFF00"/>
                </a:highlight>
              </a:rPr>
              <a:t>” était de </a:t>
            </a:r>
            <a:r>
              <a:rPr lang="fr-CH" sz="2000" b="1" dirty="0">
                <a:solidFill>
                  <a:srgbClr val="FF0000"/>
                </a:solidFill>
                <a:highlight>
                  <a:srgbClr val="FFFF00"/>
                </a:highlight>
              </a:rPr>
              <a:t>détruire la confiance en soi</a:t>
            </a:r>
            <a:r>
              <a:rPr lang="fr-CH" sz="2000" b="1" dirty="0">
                <a:highlight>
                  <a:srgbClr val="FFFF00"/>
                </a:highlight>
              </a:rPr>
              <a:t>. La Stasi cherchait à susciter un sentiment d'insécurité, à provoquer la déception et l'insatisfaction, ou à obtenir une stigmatisation publique. »</a:t>
            </a:r>
            <a:endParaRPr lang="fr-FR" sz="2000" b="1" dirty="0">
              <a:highlight>
                <a:srgbClr val="FFFF00"/>
              </a:highlight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E7F4F8A1-34B7-BD63-F90B-C51BD9002E04}"/>
              </a:ext>
            </a:extLst>
          </p:cNvPr>
          <p:cNvSpPr txBox="1">
            <a:spLocks/>
          </p:cNvSpPr>
          <p:nvPr/>
        </p:nvSpPr>
        <p:spPr>
          <a:xfrm>
            <a:off x="385977" y="-86498"/>
            <a:ext cx="11420046" cy="17417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z="6000" b="1" dirty="0">
                <a:solidFill>
                  <a:srgbClr val="000000"/>
                </a:solidFill>
                <a:latin typeface="Gill Sans Ultra Bold" panose="020B0A02020104020203" pitchFamily="34" charset="77"/>
              </a:rPr>
              <a:t>Objectif :  </a:t>
            </a:r>
          </a:p>
          <a:p>
            <a:r>
              <a:rPr lang="fr-CH" sz="4800" b="1" dirty="0">
                <a:solidFill>
                  <a:srgbClr val="000000"/>
                </a:solidFill>
                <a:latin typeface="☞ABADI MT PRO COND" panose="020B0806020104020203" pitchFamily="34" charset="0"/>
              </a:rPr>
              <a:t>Détruire la </a:t>
            </a:r>
            <a:r>
              <a:rPr lang="fr-CH" sz="4800" b="1" dirty="0">
                <a:solidFill>
                  <a:srgbClr val="FF0000"/>
                </a:solidFill>
                <a:latin typeface="☞ABADI MT PRO COND" panose="020B0806020104020203" pitchFamily="34" charset="0"/>
              </a:rPr>
              <a:t>confiance en soi</a:t>
            </a:r>
            <a:endParaRPr lang="fr-CH" sz="4800" dirty="0">
              <a:solidFill>
                <a:srgbClr val="FF0000"/>
              </a:solidFill>
              <a:effectLst/>
              <a:latin typeface="☞ABADI MT PRO COND" panose="020B0806020104020203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E2BA417-CEA0-2DC5-3CDD-0CB1B1C23A1B}"/>
              </a:ext>
            </a:extLst>
          </p:cNvPr>
          <p:cNvSpPr txBox="1"/>
          <p:nvPr/>
        </p:nvSpPr>
        <p:spPr>
          <a:xfrm>
            <a:off x="2434492" y="2029569"/>
            <a:ext cx="20807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600" dirty="0"/>
              <a:t>Archives fédérales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2209460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65101-0498-F860-4E88-DB4E957FD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14C8718-BED6-607E-916F-F8BA60EB71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1319" y="1534094"/>
            <a:ext cx="9730179" cy="50303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E77F3ECB-63F2-0852-C6E4-EC89AEF63050}"/>
              </a:ext>
            </a:extLst>
          </p:cNvPr>
          <p:cNvSpPr txBox="1">
            <a:spLocks/>
          </p:cNvSpPr>
          <p:nvPr/>
        </p:nvSpPr>
        <p:spPr>
          <a:xfrm>
            <a:off x="385977" y="0"/>
            <a:ext cx="11420046" cy="17417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300"/>
              </a:lnSpc>
            </a:pPr>
            <a:r>
              <a:rPr lang="fr-CH" sz="6000" b="1" dirty="0">
                <a:solidFill>
                  <a:srgbClr val="000000"/>
                </a:solidFill>
                <a:latin typeface="Gill Sans Ultra Bold" panose="020B0A02020104020203" pitchFamily="34" charset="77"/>
              </a:rPr>
              <a:t>Résultat : </a:t>
            </a:r>
            <a:br>
              <a:rPr lang="fr-CH" sz="4000" b="1" dirty="0">
                <a:solidFill>
                  <a:srgbClr val="000000"/>
                </a:solidFill>
                <a:latin typeface="Gill Sans Ultra Bold" panose="020B0A02020104020203" pitchFamily="34" charset="77"/>
              </a:rPr>
            </a:br>
            <a:r>
              <a:rPr lang="fr-CH" sz="4800" b="1" dirty="0">
                <a:solidFill>
                  <a:srgbClr val="000000"/>
                </a:solidFill>
                <a:latin typeface="☞ABADI MT PRO COND" panose="020B0806020104020203" pitchFamily="34" charset="0"/>
              </a:rPr>
              <a:t>Le groupe visé </a:t>
            </a:r>
            <a:r>
              <a:rPr lang="fr-CH" sz="4800" b="1" dirty="0">
                <a:solidFill>
                  <a:srgbClr val="FF0000"/>
                </a:solidFill>
                <a:latin typeface="☞ABADI MT PRO COND" panose="020B0806020104020203" pitchFamily="34" charset="0"/>
              </a:rPr>
              <a:t>cessa</a:t>
            </a:r>
            <a:r>
              <a:rPr lang="fr-CH" sz="4800" b="1" dirty="0">
                <a:solidFill>
                  <a:srgbClr val="000000"/>
                </a:solidFill>
                <a:latin typeface="☞ABADI MT PRO COND" panose="020B0806020104020203" pitchFamily="34" charset="0"/>
              </a:rPr>
              <a:t> ses activités</a:t>
            </a:r>
            <a:endParaRPr lang="fr-CH" sz="4800" dirty="0">
              <a:solidFill>
                <a:srgbClr val="000000"/>
              </a:solidFill>
              <a:effectLst/>
              <a:latin typeface="☞ABADI MT PRO COND" panose="020B0806020104020203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D593662-B595-DAB1-D49C-93815DB5C266}"/>
              </a:ext>
            </a:extLst>
          </p:cNvPr>
          <p:cNvSpPr txBox="1"/>
          <p:nvPr/>
        </p:nvSpPr>
        <p:spPr>
          <a:xfrm>
            <a:off x="1901867" y="4308243"/>
            <a:ext cx="9730178" cy="101566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outerShdw blurRad="50800" dist="2032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fr-CH" sz="2000" b="1" dirty="0">
                <a:highlight>
                  <a:srgbClr val="FFFF00"/>
                </a:highlight>
              </a:rPr>
              <a:t>« À court terme, la police secrète </a:t>
            </a:r>
            <a:r>
              <a:rPr lang="fr-CH" sz="2000" b="1" dirty="0">
                <a:solidFill>
                  <a:srgbClr val="FF0000"/>
                </a:solidFill>
                <a:highlight>
                  <a:srgbClr val="FFFF00"/>
                </a:highlight>
              </a:rPr>
              <a:t>obtint des résultats </a:t>
            </a:r>
            <a:r>
              <a:rPr lang="fr-CH" sz="2000" b="1" dirty="0">
                <a:highlight>
                  <a:srgbClr val="FFFF00"/>
                </a:highlight>
              </a:rPr>
              <a:t>grâce à ses actions. Le groupe cessa presque entièrement ses activités. Toutefois, à l'automne 1989, ses membres les plus actifs s'engagèrent dans d'autres associations et mouvements. »</a:t>
            </a:r>
            <a:endParaRPr lang="fr-FR" sz="2000" b="1" dirty="0">
              <a:highlight>
                <a:srgbClr val="FFFF00"/>
              </a:highlight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C6EBB1F-25C3-6086-B701-9B955088CCBE}"/>
              </a:ext>
            </a:extLst>
          </p:cNvPr>
          <p:cNvSpPr txBox="1"/>
          <p:nvPr/>
        </p:nvSpPr>
        <p:spPr>
          <a:xfrm>
            <a:off x="2392406" y="2023445"/>
            <a:ext cx="20807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600" dirty="0"/>
              <a:t>Archives fédérales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764193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9B6AC-8831-0C9E-3A18-E4D9BB07C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B01607EA-46A0-B1B7-EC5D-60434D148A6A}"/>
              </a:ext>
            </a:extLst>
          </p:cNvPr>
          <p:cNvSpPr txBox="1">
            <a:spLocks/>
          </p:cNvSpPr>
          <p:nvPr/>
        </p:nvSpPr>
        <p:spPr>
          <a:xfrm>
            <a:off x="330200" y="133587"/>
            <a:ext cx="11112499" cy="17417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z="4800" b="1" dirty="0">
                <a:solidFill>
                  <a:srgbClr val="000000"/>
                </a:solidFill>
                <a:latin typeface="Gill Sans Ultra Bold" panose="020B0A02020104020203" pitchFamily="34" charset="77"/>
              </a:rPr>
              <a:t>Extrait de l'opération “Virus”</a:t>
            </a:r>
            <a:br>
              <a:rPr lang="fr-CH" sz="4800" b="1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</a:br>
            <a:r>
              <a:rPr lang="fr-CH" sz="36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Instiller une </a:t>
            </a:r>
            <a:r>
              <a:rPr lang="fr-CH" sz="3600" b="1" dirty="0">
                <a:solidFill>
                  <a:srgbClr val="FF0000"/>
                </a:solidFill>
                <a:effectLst/>
                <a:latin typeface="☞ABADI MT PRO COND" panose="020B0806020104020203" pitchFamily="34" charset="0"/>
              </a:rPr>
              <a:t>rumeur d’infidélité </a:t>
            </a:r>
            <a:r>
              <a:rPr lang="fr-CH" sz="3600" b="1" dirty="0">
                <a:solidFill>
                  <a:srgbClr val="000000"/>
                </a:solidFill>
                <a:latin typeface="☞ABADI MT PRO COND" panose="020B0806020104020203" pitchFamily="34" charset="0"/>
              </a:rPr>
              <a:t>pour ébranler la confiance d’un opposant et fragiliser sa position sociale</a:t>
            </a:r>
            <a:endParaRPr lang="fr-CH" sz="3600" dirty="0">
              <a:solidFill>
                <a:srgbClr val="000000"/>
              </a:solidFill>
              <a:effectLst/>
              <a:latin typeface="☞ABADI MT PRO COND" panose="020B0806020104020203" pitchFamily="34" charset="0"/>
            </a:endParaRPr>
          </a:p>
        </p:txBody>
      </p:sp>
      <p:pic>
        <p:nvPicPr>
          <p:cNvPr id="1026" name="Picture 2" descr="[Supplément manuscrit : 1.6 voir p. 4] 2.1.L'IMB « Horst Hoffmann » [anonymisé] communiquera dans une conversation confidentielle « d'homme à homme » la prétendue relation extraconjugale entre [anonymisé] et [anonymisé] qui a été portée à son attention. L'objectif est d'ébranler davantage la relation de confiance perturbée entre les deux époux, née de la relation extraconjugale entre sa femme et [anonymisé] découverte par [anonymisé]. V. : Lieutenant Kappis T. : septembre/octobre 83">
            <a:extLst>
              <a:ext uri="{FF2B5EF4-FFF2-40B4-BE49-F238E27FC236}">
                <a16:creationId xmlns:a16="http://schemas.microsoft.com/office/drawing/2014/main" id="{B34210DC-B9E4-F15B-021B-AB437E310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1818658"/>
            <a:ext cx="8293100" cy="297817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E85C53C-59B5-5CEB-5EDE-FCCD034AB9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1900" y="1809494"/>
            <a:ext cx="2298700" cy="16637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3DD979D-7750-0036-75CD-6E5783880B7D}"/>
              </a:ext>
            </a:extLst>
          </p:cNvPr>
          <p:cNvSpPr txBox="1"/>
          <p:nvPr/>
        </p:nvSpPr>
        <p:spPr>
          <a:xfrm>
            <a:off x="3155948" y="3837029"/>
            <a:ext cx="8705851" cy="28931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000" b="1" dirty="0"/>
              <a:t>Plan de déstabilisation de l'opération “Virus” - août 1983</a:t>
            </a:r>
          </a:p>
          <a:p>
            <a:r>
              <a:rPr lang="fr-CH" dirty="0"/>
              <a:t>2. </a:t>
            </a:r>
          </a:p>
          <a:p>
            <a:endParaRPr lang="fr-CH" dirty="0"/>
          </a:p>
          <a:p>
            <a:r>
              <a:rPr lang="fr-CH" dirty="0"/>
              <a:t>    </a:t>
            </a:r>
            <a:r>
              <a:rPr lang="fr-CH" sz="800" dirty="0"/>
              <a:t> </a:t>
            </a:r>
            <a:r>
              <a:rPr lang="fr-CH" dirty="0"/>
              <a:t>2.1.</a:t>
            </a:r>
          </a:p>
          <a:p>
            <a:endParaRPr lang="fr-CH" dirty="0"/>
          </a:p>
          <a:p>
            <a:endParaRPr lang="fr-CH" dirty="0"/>
          </a:p>
          <a:p>
            <a:endParaRPr lang="fr-CH" dirty="0"/>
          </a:p>
          <a:p>
            <a:endParaRPr lang="fr-CH" dirty="0"/>
          </a:p>
          <a:p>
            <a:endParaRPr lang="fr-CH" dirty="0"/>
          </a:p>
          <a:p>
            <a:endParaRPr lang="fr-CH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9CF0FC2-DA5B-39CE-8744-FAF730C0BEE5}"/>
              </a:ext>
            </a:extLst>
          </p:cNvPr>
          <p:cNvSpPr txBox="1"/>
          <p:nvPr/>
        </p:nvSpPr>
        <p:spPr>
          <a:xfrm>
            <a:off x="3321049" y="4727202"/>
            <a:ext cx="828675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fr-CH" dirty="0"/>
              <a:t>L’informateur officieux (IMB) « Horst Hoffmann » informera </a:t>
            </a:r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■■■■■■■■■■■■</a:t>
            </a:r>
            <a:r>
              <a:rPr lang="fr-CH" dirty="0"/>
              <a:t>, lors d’un entretien confidentiel « d’homme à homme », de la </a:t>
            </a:r>
            <a:r>
              <a:rPr lang="fr-CH" dirty="0">
                <a:highlight>
                  <a:srgbClr val="FFFF00"/>
                </a:highlight>
              </a:rPr>
              <a:t>prétendue relation extraconjugale</a:t>
            </a:r>
            <a:r>
              <a:rPr lang="fr-CH" dirty="0"/>
              <a:t> entre </a:t>
            </a:r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■■■■■■■■■■■■ </a:t>
            </a:r>
            <a:r>
              <a:rPr lang="fr-CH" dirty="0"/>
              <a:t>et </a:t>
            </a:r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■■■■■■■■■■■■, </a:t>
            </a:r>
            <a:r>
              <a:rPr lang="fr-CH" dirty="0">
                <a:highlight>
                  <a:srgbClr val="FFFF00"/>
                </a:highlight>
              </a:rPr>
              <a:t>dont il aurait eu connaissance.</a:t>
            </a:r>
          </a:p>
          <a:p>
            <a:pPr lvl="1"/>
            <a:r>
              <a:rPr lang="fr-CH" dirty="0">
                <a:highlight>
                  <a:srgbClr val="FFFF00"/>
                </a:highlight>
              </a:rPr>
              <a:t>Cette démarche vise à ébranler davantage la relation de confiance déjà perturbée entre les deux époux</a:t>
            </a:r>
            <a:r>
              <a:rPr lang="fr-CH" dirty="0"/>
              <a:t>, perturbation née de la découverte, par</a:t>
            </a:r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■■■■■■■■■■■■</a:t>
            </a:r>
            <a:r>
              <a:rPr lang="fr-CH" dirty="0"/>
              <a:t>, de la relation extraconjugale de son épouse avec </a:t>
            </a:r>
            <a:r>
              <a:rPr lang="fr-CH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■■■■■■■■■■■■.</a:t>
            </a:r>
            <a:endParaRPr lang="fr-CH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6341631-F863-B4F6-CB7F-7B4BEDACA824}"/>
              </a:ext>
            </a:extLst>
          </p:cNvPr>
          <p:cNvSpPr txBox="1"/>
          <p:nvPr/>
        </p:nvSpPr>
        <p:spPr>
          <a:xfrm>
            <a:off x="3378201" y="4151351"/>
            <a:ext cx="88137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dirty="0">
                <a:highlight>
                  <a:srgbClr val="FFFF00"/>
                </a:highlight>
              </a:rPr>
              <a:t>Afin de porter gravement atteinte à la position de </a:t>
            </a:r>
            <a:r>
              <a:rPr lang="fr-CH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Helvetica Neue" panose="02000503000000020004" pitchFamily="2" charset="0"/>
              </a:rPr>
              <a:t>■■■■■■■■■■■■ </a:t>
            </a:r>
            <a:r>
              <a:rPr lang="fr-CH" dirty="0">
                <a:highlight>
                  <a:srgbClr val="FFFF00"/>
                </a:highlight>
              </a:rPr>
              <a:t>au sein de sa communauté et d’ébranler considérablement son mariage, il sera procédé comme suit :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BFA49EE-99F0-58FE-E4F6-C0A5FE755C26}"/>
              </a:ext>
            </a:extLst>
          </p:cNvPr>
          <p:cNvSpPr txBox="1"/>
          <p:nvPr/>
        </p:nvSpPr>
        <p:spPr>
          <a:xfrm>
            <a:off x="9527061" y="1480104"/>
            <a:ext cx="20807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600" dirty="0"/>
              <a:t>Archives fédérales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4113233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830F4B-6F28-E36A-5A2A-E5AC174AE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4AD3F095-7447-4EAA-026B-3AC5ECD8DA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903" y="1616243"/>
            <a:ext cx="3103948" cy="1373330"/>
          </a:xfrm>
          <a:prstGeom prst="rect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C54B361C-00CB-893E-B4BE-DB4B0227A119}"/>
              </a:ext>
            </a:extLst>
          </p:cNvPr>
          <p:cNvSpPr txBox="1">
            <a:spLocks/>
          </p:cNvSpPr>
          <p:nvPr/>
        </p:nvSpPr>
        <p:spPr>
          <a:xfrm>
            <a:off x="330200" y="133587"/>
            <a:ext cx="10208481" cy="17417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z="4800" b="1" dirty="0">
                <a:solidFill>
                  <a:srgbClr val="000000"/>
                </a:solidFill>
                <a:latin typeface="Gill Sans Ultra Bold" panose="020B0A02020104020203" pitchFamily="34" charset="77"/>
              </a:rPr>
              <a:t>Nombre de personnes visées et maisons visitées </a:t>
            </a:r>
            <a:r>
              <a:rPr lang="fr-CH" sz="4800" b="1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  <a:t> </a:t>
            </a:r>
            <a:endParaRPr lang="fr-CH" sz="3600" dirty="0">
              <a:solidFill>
                <a:srgbClr val="000000"/>
              </a:solidFill>
              <a:effectLst/>
              <a:latin typeface="☞ABADI MT PRO COND" panose="020B0806020104020203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FD049F6-6542-CFE2-383C-CB91FC374C23}"/>
              </a:ext>
            </a:extLst>
          </p:cNvPr>
          <p:cNvSpPr txBox="1"/>
          <p:nvPr/>
        </p:nvSpPr>
        <p:spPr>
          <a:xfrm>
            <a:off x="535459" y="4656285"/>
            <a:ext cx="4753234" cy="163121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000" b="1" dirty="0">
                <a:highlight>
                  <a:srgbClr val="FFFF00"/>
                </a:highlight>
              </a:rPr>
              <a:t>« Ainsi, des agents de la Stasi pénétraient clandestinement et à plusieurs reprises dans des logements privés, y </a:t>
            </a:r>
            <a:r>
              <a:rPr lang="fr-CH" sz="2000" b="1" dirty="0">
                <a:solidFill>
                  <a:srgbClr val="FF0000"/>
                </a:solidFill>
                <a:highlight>
                  <a:srgbClr val="FFFF00"/>
                </a:highlight>
              </a:rPr>
              <a:t>retiraient</a:t>
            </a:r>
            <a:r>
              <a:rPr lang="fr-CH" sz="2000" b="1" dirty="0">
                <a:highlight>
                  <a:srgbClr val="FFFF00"/>
                </a:highlight>
              </a:rPr>
              <a:t> progressivement </a:t>
            </a:r>
            <a:r>
              <a:rPr lang="fr-CH" sz="2000" b="1" dirty="0">
                <a:solidFill>
                  <a:srgbClr val="FF0000"/>
                </a:solidFill>
                <a:highlight>
                  <a:srgbClr val="FFFF00"/>
                </a:highlight>
              </a:rPr>
              <a:t>des</a:t>
            </a:r>
            <a:r>
              <a:rPr lang="fr-CH" sz="2000" b="1" dirty="0">
                <a:highlight>
                  <a:srgbClr val="FFFF00"/>
                </a:highlight>
              </a:rPr>
              <a:t> </a:t>
            </a:r>
            <a:r>
              <a:rPr lang="fr-CH" sz="2000" b="1" dirty="0">
                <a:solidFill>
                  <a:srgbClr val="FF0000"/>
                </a:solidFill>
                <a:highlight>
                  <a:srgbClr val="FFFF00"/>
                </a:highlight>
              </a:rPr>
              <a:t>objets</a:t>
            </a:r>
            <a:r>
              <a:rPr lang="fr-CH" sz="2000" b="1" dirty="0">
                <a:highlight>
                  <a:srgbClr val="FFFF00"/>
                </a:highlight>
              </a:rPr>
              <a:t> ou les </a:t>
            </a:r>
            <a:r>
              <a:rPr lang="fr-CH" sz="2000" b="1" dirty="0">
                <a:solidFill>
                  <a:srgbClr val="FF0000"/>
                </a:solidFill>
                <a:highlight>
                  <a:srgbClr val="FFFF00"/>
                </a:highlight>
              </a:rPr>
              <a:t>déplaçaient</a:t>
            </a:r>
            <a:r>
              <a:rPr lang="fr-CH" sz="2000" b="1" dirty="0">
                <a:highlight>
                  <a:srgbClr val="FFFF00"/>
                </a:highlight>
              </a:rPr>
              <a:t>. »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C582F07-A9A4-BA16-A910-975328FC4B3B}"/>
              </a:ext>
            </a:extLst>
          </p:cNvPr>
          <p:cNvSpPr txBox="1"/>
          <p:nvPr/>
        </p:nvSpPr>
        <p:spPr>
          <a:xfrm>
            <a:off x="535458" y="3698414"/>
            <a:ext cx="60980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400" b="1" dirty="0"/>
              <a:t>Le but était d'amener l'habitant à douter progressivement de sa propre raison.</a:t>
            </a:r>
            <a:endParaRPr lang="fr-FR" sz="2400" b="1" dirty="0"/>
          </a:p>
        </p:txBody>
      </p:sp>
      <p:pic>
        <p:nvPicPr>
          <p:cNvPr id="5122" name="Picture 2" descr="Manifestation en RDA, Stasi du ministère de la Sécurité d'État, Révolution pacifique, Victimes, Trouble de stress post-traumatique">
            <a:extLst>
              <a:ext uri="{FF2B5EF4-FFF2-40B4-BE49-F238E27FC236}">
                <a16:creationId xmlns:a16="http://schemas.microsoft.com/office/drawing/2014/main" id="{97DC0E84-F96B-13BE-DE19-5436ABA9F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445" y="2492452"/>
            <a:ext cx="4958147" cy="373482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AF95BCA-3714-2793-A72F-384EB5E764F9}"/>
              </a:ext>
            </a:extLst>
          </p:cNvPr>
          <p:cNvSpPr txBox="1"/>
          <p:nvPr/>
        </p:nvSpPr>
        <p:spPr>
          <a:xfrm>
            <a:off x="5535828" y="4656285"/>
            <a:ext cx="5152767" cy="203132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b="0" i="0" dirty="0">
                <a:solidFill>
                  <a:srgbClr val="000000"/>
                </a:solidFill>
                <a:effectLst/>
                <a:latin typeface="MessinaSansWeb"/>
              </a:rPr>
              <a:t>« Les informations sur </a:t>
            </a:r>
            <a:r>
              <a:rPr lang="fr-CH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MessinaSansWeb"/>
              </a:rPr>
              <a:t>le nombre de personnes victimes </a:t>
            </a:r>
            <a:r>
              <a:rPr lang="fr-CH" b="0" i="0" dirty="0">
                <a:solidFill>
                  <a:srgbClr val="000000"/>
                </a:solidFill>
                <a:effectLst/>
                <a:latin typeface="MessinaSansWeb"/>
              </a:rPr>
              <a:t>de violences psychologiques et physiques en lien avec les persécutions politiques dans la zone d'occupation soviétique et en RDA entre 1945 et 1989 </a:t>
            </a:r>
            <a:r>
              <a:rPr lang="fr-CH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MessinaSansWeb"/>
              </a:rPr>
              <a:t>varient de </a:t>
            </a:r>
            <a:r>
              <a:rPr lang="fr-CH" b="1" dirty="0">
                <a:solidFill>
                  <a:srgbClr val="000000"/>
                </a:solidFill>
                <a:highlight>
                  <a:srgbClr val="FFFF00"/>
                </a:highlight>
                <a:latin typeface="MessinaSansWeb"/>
              </a:rPr>
              <a:t>« </a:t>
            </a:r>
            <a:r>
              <a:rPr lang="fr-CH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MessinaSansWeb"/>
              </a:rPr>
              <a:t>170 000 à 280 000 personnes » à « plus de 300 000 » [1 à 2% de la population de la RDA]. »</a:t>
            </a:r>
            <a:endParaRPr lang="fr-FR" b="1" dirty="0">
              <a:highlight>
                <a:srgbClr val="FFFF00"/>
              </a:highlight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0B34977-1095-25AF-82F3-53D9E9C3F4EE}"/>
              </a:ext>
            </a:extLst>
          </p:cNvPr>
          <p:cNvSpPr txBox="1"/>
          <p:nvPr/>
        </p:nvSpPr>
        <p:spPr>
          <a:xfrm>
            <a:off x="3119952" y="1855570"/>
            <a:ext cx="7027127" cy="83099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l" fontAlgn="ctr"/>
            <a:r>
              <a:rPr lang="fr-CH" sz="2400" b="1" i="0" dirty="0">
                <a:solidFill>
                  <a:srgbClr val="000000"/>
                </a:solidFill>
                <a:effectLst/>
                <a:latin typeface="inherit"/>
              </a:rPr>
              <a:t>Conséquences psychologiques à ce jour : victimes du « </a:t>
            </a:r>
            <a:r>
              <a:rPr lang="fr-CH" sz="2400" b="1" i="0" dirty="0" err="1">
                <a:solidFill>
                  <a:srgbClr val="000000"/>
                </a:solidFill>
                <a:effectLst/>
                <a:latin typeface="inherit"/>
              </a:rPr>
              <a:t>Zersetzung</a:t>
            </a:r>
            <a:r>
              <a:rPr lang="fr-CH" sz="2400" b="1" i="0" dirty="0">
                <a:solidFill>
                  <a:srgbClr val="000000"/>
                </a:solidFill>
                <a:effectLst/>
                <a:latin typeface="inherit"/>
              </a:rPr>
              <a:t> » de la police secrète de la RDA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1D00936-8975-4DDA-A2FA-6723737DED55}"/>
              </a:ext>
            </a:extLst>
          </p:cNvPr>
          <p:cNvSpPr txBox="1"/>
          <p:nvPr/>
        </p:nvSpPr>
        <p:spPr>
          <a:xfrm>
            <a:off x="1432612" y="2636366"/>
            <a:ext cx="21518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400" dirty="0"/>
              <a:t>Agence fédérale pour l'éducation politique.</a:t>
            </a:r>
            <a:endParaRPr lang="fr-FR" sz="140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2AA3D37-4545-04F0-D3AD-C7D10B2C0C8A}"/>
              </a:ext>
            </a:extLst>
          </p:cNvPr>
          <p:cNvSpPr txBox="1"/>
          <p:nvPr/>
        </p:nvSpPr>
        <p:spPr>
          <a:xfrm>
            <a:off x="10540141" y="1638555"/>
            <a:ext cx="16388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600" b="0" i="0" dirty="0">
                <a:solidFill>
                  <a:srgbClr val="000000"/>
                </a:solidFill>
                <a:effectLst/>
                <a:latin typeface="MessinaSansWeb"/>
              </a:rPr>
              <a:t>Manifestation </a:t>
            </a:r>
          </a:p>
          <a:p>
            <a:r>
              <a:rPr lang="fr-CH" sz="1600" b="0" i="0" dirty="0">
                <a:solidFill>
                  <a:srgbClr val="000000"/>
                </a:solidFill>
                <a:effectLst/>
                <a:latin typeface="MessinaSansWeb"/>
              </a:rPr>
              <a:t>d'octobre 1989 </a:t>
            </a:r>
          </a:p>
          <a:p>
            <a:r>
              <a:rPr lang="fr-CH" sz="1600" b="0" i="0" dirty="0">
                <a:solidFill>
                  <a:srgbClr val="000000"/>
                </a:solidFill>
                <a:effectLst/>
                <a:latin typeface="MessinaSansWeb"/>
              </a:rPr>
              <a:t>à </a:t>
            </a:r>
            <a:r>
              <a:rPr lang="fr-CH" sz="1600" dirty="0"/>
              <a:t>Halle-sur-Saale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27633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4" grpId="0"/>
      <p:bldP spid="12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99136-B23D-9A55-6D94-B387C2B8F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C7B6ED-2F05-7AFB-6C3F-FCD3B06B6B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3798" y="1105930"/>
            <a:ext cx="9804400" cy="4161772"/>
          </a:xfrm>
          <a:noFill/>
        </p:spPr>
        <p:txBody>
          <a:bodyPr anchor="ctr" anchorCtr="0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lnSpc>
                <a:spcPts val="12560"/>
              </a:lnSpc>
            </a:pPr>
            <a:r>
              <a:rPr lang="fr-FR" sz="7200" b="1" dirty="0">
                <a:solidFill>
                  <a:srgbClr val="FF0000"/>
                </a:solidFill>
                <a:latin typeface="Gill Sans Ultra Bold" panose="020B0A02020104020203" pitchFamily="34" charset="77"/>
              </a:rPr>
              <a:t>37 ans plus tard en France…</a:t>
            </a:r>
            <a:endParaRPr lang="fr-FR" sz="7200" b="1" dirty="0">
              <a:latin typeface="Zapfino" panose="03030300040707070C03" pitchFamily="66" charset="77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20EE456-BAAE-6216-42B4-72E8A9D6A05F}"/>
              </a:ext>
            </a:extLst>
          </p:cNvPr>
          <p:cNvSpPr txBox="1"/>
          <p:nvPr/>
        </p:nvSpPr>
        <p:spPr>
          <a:xfrm>
            <a:off x="476477" y="4078131"/>
            <a:ext cx="112390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>
                <a:latin typeface="Gill Sans Ultra Bold" panose="020B0A02020104020203" pitchFamily="34" charset="77"/>
              </a:rPr>
              <a:t>L’Affaire Athanor</a:t>
            </a:r>
            <a:endParaRPr lang="fr-FR" sz="4400" b="1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910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084CF-5144-F604-4C4A-F63EC5CB8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Association de la Presse Judiciaire Logo">
            <a:extLst>
              <a:ext uri="{FF2B5EF4-FFF2-40B4-BE49-F238E27FC236}">
                <a16:creationId xmlns:a16="http://schemas.microsoft.com/office/drawing/2014/main" id="{7E0B44C8-275A-47B8-9603-81CB9C0EC0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98" y="4619600"/>
            <a:ext cx="1574373" cy="1620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DB571A7-5CAC-20EB-A444-28D15FC65D96}"/>
              </a:ext>
            </a:extLst>
          </p:cNvPr>
          <p:cNvSpPr txBox="1"/>
          <p:nvPr/>
        </p:nvSpPr>
        <p:spPr>
          <a:xfrm>
            <a:off x="284205" y="3429000"/>
            <a:ext cx="31417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400" dirty="0"/>
              <a:t>Début : 30/03/2026</a:t>
            </a:r>
          </a:p>
          <a:p>
            <a:r>
              <a:rPr lang="fr-CH" sz="2400" dirty="0"/>
              <a:t>Fin : 16/07/2026</a:t>
            </a:r>
            <a:endParaRPr lang="fr-FR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1807623-777C-6DE5-739E-3281CE4DE4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5493" y="2630773"/>
            <a:ext cx="7009715" cy="395193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6F7D2A3-11B4-C023-C252-B3FAD96EB360}"/>
              </a:ext>
            </a:extLst>
          </p:cNvPr>
          <p:cNvSpPr txBox="1"/>
          <p:nvPr/>
        </p:nvSpPr>
        <p:spPr>
          <a:xfrm>
            <a:off x="336549" y="1883171"/>
            <a:ext cx="8724214" cy="830997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H" sz="2400" b="1" i="0" dirty="0">
                <a:solidFill>
                  <a:srgbClr val="1F211C"/>
                </a:solidFill>
                <a:effectLst/>
                <a:latin typeface="Inter"/>
              </a:rPr>
              <a:t>Procès du dossier Athanor pour 22 hommes et femmes liés à un meurtre et divers autres projets criminels – Cour d’assises – Paris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F2A5C46-B486-6B97-FD52-4CDA615A25D6}"/>
              </a:ext>
            </a:extLst>
          </p:cNvPr>
          <p:cNvSpPr txBox="1"/>
          <p:nvPr/>
        </p:nvSpPr>
        <p:spPr>
          <a:xfrm>
            <a:off x="2397554" y="4936179"/>
            <a:ext cx="3027063" cy="83099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H" sz="2800" b="1" i="1" dirty="0">
                <a:solidFill>
                  <a:srgbClr val="000000"/>
                </a:solidFill>
              </a:rPr>
              <a:t>C à vous </a:t>
            </a:r>
            <a:r>
              <a:rPr lang="fr-CH" sz="2800" b="1" dirty="0">
                <a:solidFill>
                  <a:srgbClr val="000000"/>
                </a:solidFill>
              </a:rPr>
              <a:t>- France 5</a:t>
            </a:r>
            <a:br>
              <a:rPr lang="fr-CH" sz="2000" b="1" dirty="0">
                <a:solidFill>
                  <a:srgbClr val="000000"/>
                </a:solidFill>
                <a:effectLst/>
              </a:rPr>
            </a:br>
            <a:r>
              <a:rPr lang="fr-CH" sz="2000" b="1" dirty="0">
                <a:solidFill>
                  <a:srgbClr val="000000"/>
                </a:solidFill>
                <a:effectLst/>
              </a:rPr>
              <a:t>28/03/2026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2B70107-1B41-8795-BE3B-7342B4A0A495}"/>
              </a:ext>
            </a:extLst>
          </p:cNvPr>
          <p:cNvSpPr txBox="1"/>
          <p:nvPr/>
        </p:nvSpPr>
        <p:spPr>
          <a:xfrm>
            <a:off x="9149149" y="1431218"/>
            <a:ext cx="2796060" cy="11695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fr-CH" sz="140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Laurent Valdiguié, grand reporter à Marianne, explique les meurtres effectués par des barbouzes de la DGSE sur des personnes qui dérangent. 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6FC0998A-32F4-5276-5B64-8E031A6BD363}"/>
              </a:ext>
            </a:extLst>
          </p:cNvPr>
          <p:cNvSpPr txBox="1">
            <a:spLocks/>
          </p:cNvSpPr>
          <p:nvPr/>
        </p:nvSpPr>
        <p:spPr>
          <a:xfrm>
            <a:off x="336549" y="14751"/>
            <a:ext cx="12094348" cy="17417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z="5400" b="1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  <a:t>France :  Affaire Athanor</a:t>
            </a:r>
            <a:br>
              <a:rPr lang="fr-CH" sz="5400" b="1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</a:br>
            <a:r>
              <a:rPr lang="fr-CH" sz="5400" b="1" dirty="0">
                <a:solidFill>
                  <a:srgbClr val="000000"/>
                </a:solidFill>
                <a:latin typeface="☞ABADI MT PRO COND" panose="020B0806020104020203" pitchFamily="34" charset="0"/>
              </a:rPr>
              <a:t>2012 - 2020 : </a:t>
            </a:r>
            <a:r>
              <a:rPr lang="fr-CH" sz="54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meurtres sur commande </a:t>
            </a:r>
            <a:endParaRPr lang="fr-CH" sz="5400" dirty="0">
              <a:solidFill>
                <a:srgbClr val="000000"/>
              </a:solidFill>
              <a:effectLst/>
              <a:latin typeface="☞ABADI MT PRO COND" panose="020B0806020104020203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350C53E-9779-E8B1-4097-A12F31DDDA1E}"/>
              </a:ext>
            </a:extLst>
          </p:cNvPr>
          <p:cNvSpPr txBox="1"/>
          <p:nvPr/>
        </p:nvSpPr>
        <p:spPr>
          <a:xfrm>
            <a:off x="284205" y="2936484"/>
            <a:ext cx="45989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4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☞ABADI MT PRO COND" panose="020B0806020104020203" pitchFamily="34" charset="0"/>
              </a:rPr>
              <a:t>Le procès commence en mars 2026.</a:t>
            </a:r>
            <a:endParaRPr lang="fr-FR" sz="24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86673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60DE6-4D30-4590-CB66-8296ABD6B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99B119A-DBD3-50BC-50AE-1D1AAE8BD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474" y="1961561"/>
            <a:ext cx="6954794" cy="390656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Bulle rectangulaire à coins arrondis 5">
            <a:extLst>
              <a:ext uri="{FF2B5EF4-FFF2-40B4-BE49-F238E27FC236}">
                <a16:creationId xmlns:a16="http://schemas.microsoft.com/office/drawing/2014/main" id="{FFDCA6DD-AF17-B030-6887-D8D0B1501F92}"/>
              </a:ext>
            </a:extLst>
          </p:cNvPr>
          <p:cNvSpPr/>
          <p:nvPr/>
        </p:nvSpPr>
        <p:spPr>
          <a:xfrm>
            <a:off x="6659260" y="2150075"/>
            <a:ext cx="5239266" cy="4485503"/>
          </a:xfrm>
          <a:prstGeom prst="wedgeRoundRectCallout">
            <a:avLst>
              <a:gd name="adj1" fmla="val -63322"/>
              <a:gd name="adj2" fmla="val 9355"/>
              <a:gd name="adj3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H" sz="2000" dirty="0">
                <a:solidFill>
                  <a:srgbClr val="303030"/>
                </a:solidFill>
                <a:latin typeface="ui-sans-serif"/>
              </a:rPr>
              <a:t>« </a:t>
            </a:r>
            <a:r>
              <a:rPr lang="fr-CH" sz="2000" b="1" dirty="0">
                <a:solidFill>
                  <a:srgbClr val="303030"/>
                </a:solidFill>
                <a:highlight>
                  <a:srgbClr val="FFFF00"/>
                </a:highlight>
                <a:latin typeface="ui-sans-serif"/>
              </a:rPr>
              <a:t>Ils travaillent effectivement à la </a:t>
            </a:r>
            <a:r>
              <a:rPr lang="fr-CH" sz="2000" b="1" dirty="0">
                <a:solidFill>
                  <a:srgbClr val="FF0000"/>
                </a:solidFill>
                <a:highlight>
                  <a:srgbClr val="FFFF00"/>
                </a:highlight>
                <a:latin typeface="ui-sans-serif"/>
              </a:rPr>
              <a:t>DGSE</a:t>
            </a:r>
            <a:r>
              <a:rPr lang="fr-CH" sz="2000" b="1" dirty="0">
                <a:solidFill>
                  <a:srgbClr val="303030"/>
                </a:solidFill>
                <a:highlight>
                  <a:srgbClr val="FFFF00"/>
                </a:highlight>
                <a:latin typeface="ui-sans-serif"/>
              </a:rPr>
              <a:t>.</a:t>
            </a:r>
            <a:r>
              <a:rPr lang="fr-CH" sz="2000" dirty="0">
                <a:solidFill>
                  <a:srgbClr val="303030"/>
                </a:solidFill>
                <a:latin typeface="ui-sans-serif"/>
              </a:rPr>
              <a:t> Bon. Ils sont un peu cuisinés gentiment, sans garde à vue, sans rien.</a:t>
            </a:r>
          </a:p>
          <a:p>
            <a:r>
              <a:rPr lang="fr-CH" sz="2000" b="1" dirty="0">
                <a:solidFill>
                  <a:srgbClr val="303030"/>
                </a:solidFill>
                <a:highlight>
                  <a:srgbClr val="FFFF00"/>
                </a:highlight>
                <a:latin typeface="ui-sans-serif"/>
              </a:rPr>
              <a:t>Et ils expliquent qu'ils sont là dans le cadre d'une </a:t>
            </a:r>
            <a:r>
              <a:rPr lang="fr-CH" sz="2000" b="1" dirty="0">
                <a:solidFill>
                  <a:srgbClr val="FF0000"/>
                </a:solidFill>
                <a:highlight>
                  <a:srgbClr val="FFFF00"/>
                </a:highlight>
                <a:latin typeface="ui-sans-serif"/>
              </a:rPr>
              <a:t>opération « homo »</a:t>
            </a:r>
            <a:r>
              <a:rPr lang="fr-CH" sz="2000" b="1" dirty="0">
                <a:solidFill>
                  <a:srgbClr val="303030"/>
                </a:solidFill>
                <a:highlight>
                  <a:srgbClr val="FFFF00"/>
                </a:highlight>
                <a:latin typeface="ui-sans-serif"/>
              </a:rPr>
              <a:t>.</a:t>
            </a:r>
            <a:r>
              <a:rPr lang="fr-CH" sz="2000" b="1" dirty="0">
                <a:solidFill>
                  <a:srgbClr val="303030"/>
                </a:solidFill>
                <a:latin typeface="ui-sans-serif"/>
              </a:rPr>
              <a:t> </a:t>
            </a:r>
            <a:r>
              <a:rPr lang="fr-CH" sz="2000" dirty="0">
                <a:solidFill>
                  <a:srgbClr val="303030"/>
                </a:solidFill>
                <a:latin typeface="ui-sans-serif"/>
              </a:rPr>
              <a:t>Les opérations « homo », c'est dans le jargon de l'espionnage, </a:t>
            </a:r>
            <a:r>
              <a:rPr lang="fr-CH" sz="2000" b="1" dirty="0">
                <a:solidFill>
                  <a:srgbClr val="303030"/>
                </a:solidFill>
                <a:highlight>
                  <a:srgbClr val="FFFF00"/>
                </a:highlight>
                <a:latin typeface="ui-sans-serif"/>
              </a:rPr>
              <a:t>ça veut dire des opérations, des </a:t>
            </a:r>
            <a:r>
              <a:rPr lang="fr-CH" sz="2000" b="1" dirty="0">
                <a:solidFill>
                  <a:srgbClr val="FF0000"/>
                </a:solidFill>
                <a:highlight>
                  <a:srgbClr val="FFFF00"/>
                </a:highlight>
                <a:latin typeface="ui-sans-serif"/>
              </a:rPr>
              <a:t>exécutions</a:t>
            </a:r>
            <a:r>
              <a:rPr lang="fr-CH" sz="2000" dirty="0">
                <a:solidFill>
                  <a:srgbClr val="303030"/>
                </a:solidFill>
                <a:latin typeface="ui-sans-serif"/>
              </a:rPr>
              <a:t>. </a:t>
            </a:r>
            <a:br>
              <a:rPr lang="fr-CH" sz="2000" dirty="0">
                <a:solidFill>
                  <a:srgbClr val="303030"/>
                </a:solidFill>
                <a:latin typeface="ui-sans-serif"/>
              </a:rPr>
            </a:br>
            <a:r>
              <a:rPr lang="fr-CH" sz="2000" dirty="0">
                <a:solidFill>
                  <a:srgbClr val="303030"/>
                </a:solidFill>
                <a:latin typeface="ui-sans-serif"/>
              </a:rPr>
              <a:t>[…]</a:t>
            </a:r>
          </a:p>
          <a:p>
            <a:r>
              <a:rPr lang="fr-CH" sz="2000" dirty="0">
                <a:solidFill>
                  <a:srgbClr val="303030"/>
                </a:solidFill>
                <a:latin typeface="ui-sans-serif"/>
              </a:rPr>
              <a:t>C'est ça. </a:t>
            </a:r>
            <a:r>
              <a:rPr lang="fr-CH" sz="2000" b="1" dirty="0">
                <a:solidFill>
                  <a:schemeClr val="tx1"/>
                </a:solidFill>
                <a:highlight>
                  <a:srgbClr val="FFFF00"/>
                </a:highlight>
                <a:latin typeface="ui-sans-serif"/>
              </a:rPr>
              <a:t>Des exécutions programmées, </a:t>
            </a:r>
            <a:r>
              <a:rPr lang="fr-CH" sz="2000" b="1" dirty="0">
                <a:solidFill>
                  <a:srgbClr val="303030"/>
                </a:solidFill>
                <a:highlight>
                  <a:srgbClr val="FFFF00"/>
                </a:highlight>
                <a:latin typeface="ui-sans-serif"/>
              </a:rPr>
              <a:t>décidées par le président de la République</a:t>
            </a:r>
            <a:r>
              <a:rPr lang="fr-CH" sz="2000" dirty="0">
                <a:solidFill>
                  <a:srgbClr val="303030"/>
                </a:solidFill>
                <a:latin typeface="ui-sans-serif"/>
              </a:rPr>
              <a:t>. </a:t>
            </a:r>
          </a:p>
          <a:p>
            <a:r>
              <a:rPr lang="fr-CH" sz="2000" b="1" dirty="0">
                <a:solidFill>
                  <a:srgbClr val="FF0000"/>
                </a:solidFill>
                <a:highlight>
                  <a:srgbClr val="FFFF00"/>
                </a:highlight>
                <a:latin typeface="ui-sans-serif"/>
              </a:rPr>
              <a:t>François Hollande a reconnu qu'il en avait ordonnées certaines</a:t>
            </a:r>
            <a:r>
              <a:rPr lang="fr-CH" sz="2000" b="1" dirty="0">
                <a:solidFill>
                  <a:srgbClr val="303030"/>
                </a:solidFill>
                <a:highlight>
                  <a:srgbClr val="FFFF00"/>
                </a:highlight>
                <a:latin typeface="ui-sans-serif"/>
              </a:rPr>
              <a:t>. </a:t>
            </a:r>
            <a:r>
              <a:rPr lang="fr-CH" sz="2000" dirty="0">
                <a:solidFill>
                  <a:srgbClr val="303030"/>
                </a:solidFill>
                <a:latin typeface="ui-sans-serif"/>
              </a:rPr>
              <a:t>»</a:t>
            </a:r>
            <a:endParaRPr lang="fr-FR" sz="2000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FEF980C-20BA-7A46-F0F8-4E34B0A84871}"/>
              </a:ext>
            </a:extLst>
          </p:cNvPr>
          <p:cNvSpPr txBox="1">
            <a:spLocks/>
          </p:cNvSpPr>
          <p:nvPr/>
        </p:nvSpPr>
        <p:spPr>
          <a:xfrm>
            <a:off x="336549" y="51822"/>
            <a:ext cx="12094348" cy="17417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z="5400" b="1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  <a:t>France : Affaire Athanor </a:t>
            </a:r>
            <a:br>
              <a:rPr lang="fr-CH" sz="5400" b="1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</a:br>
            <a:r>
              <a:rPr lang="fr-CH" sz="54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Les meurtriers sont de la DGSE</a:t>
            </a:r>
            <a:endParaRPr lang="fr-CH" sz="5400" dirty="0">
              <a:solidFill>
                <a:srgbClr val="000000"/>
              </a:solidFill>
              <a:effectLst/>
              <a:latin typeface="☞ABADI MT PRO COND" panose="020B0806020104020203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461831F-4F14-154C-043A-FB1F5CEC0FED}"/>
              </a:ext>
            </a:extLst>
          </p:cNvPr>
          <p:cNvSpPr txBox="1"/>
          <p:nvPr/>
        </p:nvSpPr>
        <p:spPr>
          <a:xfrm>
            <a:off x="1025954" y="5651402"/>
            <a:ext cx="3027063" cy="76944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H" sz="2400" b="1" dirty="0">
                <a:solidFill>
                  <a:srgbClr val="000000"/>
                </a:solidFill>
                <a:effectLst/>
              </a:rPr>
              <a:t>Laurent Valdiguié</a:t>
            </a:r>
            <a:br>
              <a:rPr lang="fr-CH" sz="2000" dirty="0">
                <a:solidFill>
                  <a:srgbClr val="000000"/>
                </a:solidFill>
                <a:effectLst/>
              </a:rPr>
            </a:br>
            <a:r>
              <a:rPr lang="fr-CH" sz="2000" dirty="0">
                <a:solidFill>
                  <a:srgbClr val="000000"/>
                </a:solidFill>
                <a:effectLst/>
              </a:rPr>
              <a:t>Grand reporter à </a:t>
            </a:r>
            <a:r>
              <a:rPr lang="fr-CH" sz="2000" i="1" dirty="0">
                <a:solidFill>
                  <a:srgbClr val="000000"/>
                </a:solidFill>
                <a:effectLst/>
              </a:rPr>
              <a:t>Marianne</a:t>
            </a:r>
            <a:r>
              <a:rPr lang="fr-CH" sz="2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endParaRPr lang="fr-CH" sz="2000" b="1" i="1" dirty="0">
              <a:solidFill>
                <a:srgbClr val="000000"/>
              </a:solidFill>
              <a:effectLst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5FA2A14-F82A-77B4-6910-B132C66FB4FE}"/>
              </a:ext>
            </a:extLst>
          </p:cNvPr>
          <p:cNvSpPr txBox="1"/>
          <p:nvPr/>
        </p:nvSpPr>
        <p:spPr>
          <a:xfrm>
            <a:off x="4053017" y="5882522"/>
            <a:ext cx="210682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fr-CH" sz="1800" b="1" dirty="0">
                <a:solidFill>
                  <a:srgbClr val="000000"/>
                </a:solidFill>
                <a:effectLst/>
              </a:rPr>
              <a:t>28/03/2026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6654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DE63B-AB0B-E748-5DD2-1BBB78C4F3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D096EE3A-A9D6-2A92-515E-02937009F512}"/>
              </a:ext>
            </a:extLst>
          </p:cNvPr>
          <p:cNvSpPr txBox="1">
            <a:spLocks/>
          </p:cNvSpPr>
          <p:nvPr/>
        </p:nvSpPr>
        <p:spPr>
          <a:xfrm>
            <a:off x="188268" y="160792"/>
            <a:ext cx="12094348" cy="17417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z="5400" b="1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  <a:t>France : Affaire Athanor</a:t>
            </a:r>
            <a:br>
              <a:rPr lang="fr-CH" sz="5400" b="1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</a:br>
            <a:r>
              <a:rPr lang="fr-CH" sz="4800" b="1" dirty="0">
                <a:solidFill>
                  <a:srgbClr val="000000"/>
                </a:solidFill>
                <a:latin typeface="☞ABADI MT PRO COND" panose="020B0806020104020203" pitchFamily="34" charset="0"/>
              </a:rPr>
              <a:t>Une victime, Marie-Hélène Dini, raconte.</a:t>
            </a:r>
            <a:endParaRPr lang="fr-CH" sz="4800" dirty="0">
              <a:solidFill>
                <a:srgbClr val="000000"/>
              </a:solidFill>
              <a:effectLst/>
              <a:latin typeface="☞ABADI MT PRO COND" panose="020B0806020104020203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C13F2EF-A997-B332-95BC-8A4044A2A5A8}"/>
              </a:ext>
            </a:extLst>
          </p:cNvPr>
          <p:cNvSpPr txBox="1"/>
          <p:nvPr/>
        </p:nvSpPr>
        <p:spPr>
          <a:xfrm>
            <a:off x="336207" y="1811060"/>
            <a:ext cx="9450344" cy="480131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outerShdw blurRad="50800" dist="2540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fr-CH" b="0" i="0" dirty="0">
                <a:solidFill>
                  <a:srgbClr val="36344C"/>
                </a:solidFill>
                <a:latin typeface="Outfit"/>
              </a:rPr>
              <a:t>Un matin [le 24 octobre 2019], Marie-Hélène est en retard et part en courant de chez elle. En bas de son immeuble, elle croise deux individus.</a:t>
            </a:r>
            <a:br>
              <a:rPr lang="fr-CH" b="0" i="0" dirty="0">
                <a:solidFill>
                  <a:srgbClr val="36344C"/>
                </a:solidFill>
                <a:latin typeface="Outfit"/>
              </a:rPr>
            </a:br>
            <a:r>
              <a:rPr lang="fr-CH" b="1" i="0" dirty="0">
                <a:solidFill>
                  <a:srgbClr val="36344C"/>
                </a:solidFill>
                <a:latin typeface="unset"/>
              </a:rPr>
              <a:t>Marie-Hélène Dini :</a:t>
            </a:r>
            <a:endParaRPr lang="fr-CH" b="0" i="0" dirty="0">
              <a:solidFill>
                <a:srgbClr val="36344C"/>
              </a:solidFill>
              <a:latin typeface="Outfit"/>
            </a:endParaRPr>
          </a:p>
          <a:p>
            <a:pPr algn="l" fontAlgn="auto"/>
            <a:r>
              <a:rPr lang="fr-CH" b="0" i="0" dirty="0">
                <a:solidFill>
                  <a:srgbClr val="36344C"/>
                </a:solidFill>
                <a:latin typeface="Outfit"/>
              </a:rPr>
              <a:t> "</a:t>
            </a:r>
            <a:r>
              <a:rPr lang="fr-CH" b="0" i="1" dirty="0">
                <a:solidFill>
                  <a:srgbClr val="36344C"/>
                </a:solidFill>
                <a:latin typeface="unset"/>
              </a:rPr>
              <a:t>Je passe à hauteur de ces deux personnes, et là, je reçois un coup très violent sur la tête. J'ai sans doute perdu connaissance, et je me réveille à terre en recevant des coups de pied dans le ventre et dans la tête.</a:t>
            </a:r>
            <a:r>
              <a:rPr lang="fr-CH" b="0" i="0" dirty="0">
                <a:solidFill>
                  <a:srgbClr val="36344C"/>
                </a:solidFill>
                <a:latin typeface="Outfit"/>
              </a:rPr>
              <a:t>" Les deux hommes s'enfuient avec son sac à main, à bord d'une Clio noire. </a:t>
            </a:r>
            <a:br>
              <a:rPr lang="fr-CH" b="0" i="0" dirty="0">
                <a:solidFill>
                  <a:srgbClr val="36344C"/>
                </a:solidFill>
                <a:latin typeface="Outfit"/>
              </a:rPr>
            </a:br>
            <a:r>
              <a:rPr lang="fr-CH" b="1" i="0" dirty="0">
                <a:solidFill>
                  <a:srgbClr val="36344C"/>
                </a:solidFill>
                <a:latin typeface="unset"/>
              </a:rPr>
              <a:t>Marie-Hélène</a:t>
            </a:r>
            <a:r>
              <a:rPr lang="fr-CH" b="0" i="0" dirty="0">
                <a:solidFill>
                  <a:srgbClr val="36344C"/>
                </a:solidFill>
                <a:latin typeface="Outfit"/>
              </a:rPr>
              <a:t>, elle, se relève tant bien que mal de cette agression : elle souffre d’un </a:t>
            </a:r>
          </a:p>
          <a:p>
            <a:pPr algn="l" fontAlgn="auto"/>
            <a:r>
              <a:rPr lang="fr-CH" b="0" i="0" dirty="0">
                <a:solidFill>
                  <a:srgbClr val="36344C"/>
                </a:solidFill>
                <a:latin typeface="Outfit"/>
              </a:rPr>
              <a:t>gros choc post-traumatique et est arrêtée pendant quinze jours. Malgré tout, elle </a:t>
            </a:r>
          </a:p>
          <a:p>
            <a:pPr algn="l" fontAlgn="auto"/>
            <a:r>
              <a:rPr lang="fr-CH" b="0" i="0" dirty="0">
                <a:solidFill>
                  <a:srgbClr val="36344C"/>
                </a:solidFill>
                <a:latin typeface="Outfit"/>
              </a:rPr>
              <a:t>tente de "continuer à avancer" et s'efforce de laisser derrière elle ce qu'elle prend </a:t>
            </a:r>
          </a:p>
          <a:p>
            <a:pPr algn="l" fontAlgn="auto"/>
            <a:r>
              <a:rPr lang="fr-CH" b="0" i="0" dirty="0">
                <a:solidFill>
                  <a:srgbClr val="36344C"/>
                </a:solidFill>
                <a:latin typeface="Outfit"/>
              </a:rPr>
              <a:t>pour un simple vol de sac à main. Mais quelque temps plus tard [le 24 juillet 2020],</a:t>
            </a:r>
          </a:p>
          <a:p>
            <a:pPr algn="l" fontAlgn="auto"/>
            <a:r>
              <a:rPr lang="fr-CH" b="0" i="0" dirty="0">
                <a:solidFill>
                  <a:srgbClr val="36344C"/>
                </a:solidFill>
                <a:latin typeface="Outfit"/>
              </a:rPr>
              <a:t>une Clio noire réapparaît... "</a:t>
            </a:r>
            <a:r>
              <a:rPr lang="fr-CH" b="0" i="1" dirty="0">
                <a:solidFill>
                  <a:srgbClr val="36344C"/>
                </a:solidFill>
                <a:latin typeface="unset"/>
              </a:rPr>
              <a:t>Là, tout d'un coup, en sortant, je vois un attroupement </a:t>
            </a:r>
          </a:p>
          <a:p>
            <a:pPr algn="l" fontAlgn="auto"/>
            <a:r>
              <a:rPr lang="fr-CH" b="0" i="1" dirty="0">
                <a:solidFill>
                  <a:srgbClr val="36344C"/>
                </a:solidFill>
                <a:latin typeface="unset"/>
              </a:rPr>
              <a:t>de policiers autour d'une Clio noire. La police a l'air très tendue. Ils sont au moins </a:t>
            </a:r>
          </a:p>
          <a:p>
            <a:pPr algn="l" fontAlgn="auto"/>
            <a:r>
              <a:rPr lang="fr-CH" i="1" dirty="0">
                <a:solidFill>
                  <a:srgbClr val="36344C"/>
                </a:solidFill>
                <a:latin typeface="unset"/>
              </a:rPr>
              <a:t>h</a:t>
            </a:r>
            <a:r>
              <a:rPr lang="fr-CH" b="0" i="1" dirty="0">
                <a:solidFill>
                  <a:srgbClr val="36344C"/>
                </a:solidFill>
                <a:latin typeface="unset"/>
              </a:rPr>
              <a:t>uit ou dix.</a:t>
            </a:r>
            <a:r>
              <a:rPr lang="fr-CH" b="0" i="0" dirty="0">
                <a:solidFill>
                  <a:srgbClr val="36344C"/>
                </a:solidFill>
                <a:latin typeface="Outfit"/>
              </a:rPr>
              <a:t>" </a:t>
            </a:r>
            <a:r>
              <a:rPr lang="fr-CH" b="0" i="0" dirty="0">
                <a:solidFill>
                  <a:srgbClr val="36344C"/>
                </a:solidFill>
                <a:effectLst/>
                <a:latin typeface="Outfit"/>
              </a:rPr>
              <a:t>Le lendemain, alors qu'elle est en plein déménagement, elle reçoit de </a:t>
            </a:r>
          </a:p>
          <a:p>
            <a:pPr algn="l" fontAlgn="auto"/>
            <a:r>
              <a:rPr lang="fr-CH" b="0" i="0" dirty="0">
                <a:solidFill>
                  <a:srgbClr val="36344C"/>
                </a:solidFill>
                <a:effectLst/>
                <a:latin typeface="Outfit"/>
              </a:rPr>
              <a:t>nouvelles bribes d'informations. "</a:t>
            </a:r>
            <a:r>
              <a:rPr lang="fr-CH" b="0" i="1" dirty="0">
                <a:solidFill>
                  <a:srgbClr val="36344C"/>
                </a:solidFill>
                <a:effectLst/>
                <a:latin typeface="Outfit"/>
              </a:rPr>
              <a:t>Je reçois un appel en numéro masqué : "Bonjour </a:t>
            </a:r>
          </a:p>
          <a:p>
            <a:pPr algn="l" fontAlgn="auto"/>
            <a:r>
              <a:rPr lang="fr-CH" b="0" i="1" dirty="0">
                <a:solidFill>
                  <a:srgbClr val="36344C"/>
                </a:solidFill>
                <a:effectLst/>
                <a:latin typeface="Outfit"/>
              </a:rPr>
              <a:t>Madame Dini, c'est la police. Vous n'êtes pas à votre domicile ? On aimerait vous voir, on est devant chez vous. Il faudrait qu'on perquisitionne votre appartement. </a:t>
            </a:r>
            <a:r>
              <a:rPr lang="fr-CH" b="1" i="1" dirty="0">
                <a:solidFill>
                  <a:srgbClr val="36344C"/>
                </a:solidFill>
                <a:effectLst/>
                <a:latin typeface="Outfit"/>
              </a:rPr>
              <a:t>Vous avez été victime d'une tentative d'homicide</a:t>
            </a:r>
            <a:r>
              <a:rPr lang="fr-CH" b="0" i="1" dirty="0">
                <a:solidFill>
                  <a:srgbClr val="36344C"/>
                </a:solidFill>
                <a:effectLst/>
                <a:latin typeface="Outfit"/>
              </a:rPr>
              <a:t>.</a:t>
            </a:r>
            <a:r>
              <a:rPr lang="fr-CH" b="0" i="0" dirty="0">
                <a:solidFill>
                  <a:srgbClr val="36344C"/>
                </a:solidFill>
                <a:effectLst/>
                <a:latin typeface="Outfit"/>
              </a:rPr>
              <a:t>"</a:t>
            </a:r>
            <a:endParaRPr lang="fr-CH" b="0" i="0" dirty="0">
              <a:solidFill>
                <a:srgbClr val="36344C"/>
              </a:solidFill>
              <a:latin typeface="Outfit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EEBBAEE-E5A9-83D6-675F-265BB055F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1732" y="1663002"/>
            <a:ext cx="2032000" cy="7493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FE442DF-9A0C-63B1-56F3-04EEE40D6A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4432" y="2370750"/>
            <a:ext cx="2019300" cy="3683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78E5E9-9A62-EC1E-052C-ADF412D1B9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6488" y="3566154"/>
            <a:ext cx="3473127" cy="202669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2286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01782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F32BE-A8AC-01E9-30BA-4DAF9186E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8296D9AB-10C7-292A-D012-BAF953919770}"/>
              </a:ext>
            </a:extLst>
          </p:cNvPr>
          <p:cNvSpPr txBox="1">
            <a:spLocks/>
          </p:cNvSpPr>
          <p:nvPr/>
        </p:nvSpPr>
        <p:spPr>
          <a:xfrm>
            <a:off x="175911" y="267258"/>
            <a:ext cx="12848110" cy="17417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080"/>
              </a:lnSpc>
            </a:pPr>
            <a:r>
              <a:rPr lang="fr-CH" sz="5400" b="1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  <a:t>France : Affaire Athanor  </a:t>
            </a:r>
            <a:br>
              <a:rPr lang="fr-CH" sz="5400" b="1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</a:br>
            <a:r>
              <a:rPr lang="fr-CH" sz="52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L’opération « homo » </a:t>
            </a:r>
            <a:r>
              <a:rPr lang="fr-CH" sz="5200" b="1" dirty="0">
                <a:solidFill>
                  <a:srgbClr val="000000"/>
                </a:solidFill>
                <a:latin typeface="☞ABADI MT PRO COND" panose="020B0806020104020203" pitchFamily="34" charset="0"/>
              </a:rPr>
              <a:t>visant </a:t>
            </a:r>
            <a:r>
              <a:rPr lang="fr-CH" sz="52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Marie-Hélène Dini </a:t>
            </a:r>
          </a:p>
          <a:p>
            <a:pPr>
              <a:lnSpc>
                <a:spcPts val="5080"/>
              </a:lnSpc>
            </a:pPr>
            <a:r>
              <a:rPr lang="fr-CH" sz="52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a été commanditée depuis la loge Athanor</a:t>
            </a:r>
            <a:endParaRPr lang="fr-CH" sz="5200" dirty="0">
              <a:solidFill>
                <a:srgbClr val="000000"/>
              </a:solidFill>
              <a:effectLst/>
              <a:latin typeface="☞ABADI MT PRO COND" panose="020B0806020104020203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78F3E9A-727B-CAA6-C9DE-000D097FAA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22" y="3027521"/>
            <a:ext cx="7772400" cy="372782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Bulle rectangulaire à coins arrondis 4">
            <a:extLst>
              <a:ext uri="{FF2B5EF4-FFF2-40B4-BE49-F238E27FC236}">
                <a16:creationId xmlns:a16="http://schemas.microsoft.com/office/drawing/2014/main" id="{BD89360B-18A2-EF5A-957A-23D90AA09C49}"/>
              </a:ext>
            </a:extLst>
          </p:cNvPr>
          <p:cNvSpPr/>
          <p:nvPr/>
        </p:nvSpPr>
        <p:spPr>
          <a:xfrm>
            <a:off x="336549" y="4776703"/>
            <a:ext cx="6659290" cy="1799170"/>
          </a:xfrm>
          <a:prstGeom prst="wedgeRoundRectCallout">
            <a:avLst>
              <a:gd name="adj1" fmla="val 63261"/>
              <a:gd name="adj2" fmla="val 3006"/>
              <a:gd name="adj3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H" sz="2200" dirty="0">
                <a:solidFill>
                  <a:schemeClr val="tx1"/>
                </a:solidFill>
              </a:rPr>
              <a:t>« Ça fait assez western, ce que je vais dire, mais </a:t>
            </a:r>
            <a:r>
              <a:rPr lang="fr-CH" sz="2200" b="1" dirty="0">
                <a:solidFill>
                  <a:schemeClr val="tx1"/>
                </a:solidFill>
                <a:highlight>
                  <a:srgbClr val="FFFF00"/>
                </a:highlight>
              </a:rPr>
              <a:t>ma tête avait été mise à prix 70 000 euros, avec une facture pour récupérer la TVA</a:t>
            </a:r>
            <a:r>
              <a:rPr lang="fr-CH" sz="2200" dirty="0">
                <a:solidFill>
                  <a:schemeClr val="tx1"/>
                </a:solidFill>
              </a:rPr>
              <a:t>. Je me dis que ça ne vaut pas cher, la vie de quelqu'un.  »</a:t>
            </a:r>
            <a:endParaRPr lang="fr-CH" sz="2200" b="1" dirty="0">
              <a:solidFill>
                <a:schemeClr val="tx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EA264A2-E7B6-1DC5-8D31-EF6364479B45}"/>
              </a:ext>
            </a:extLst>
          </p:cNvPr>
          <p:cNvSpPr txBox="1"/>
          <p:nvPr/>
        </p:nvSpPr>
        <p:spPr>
          <a:xfrm>
            <a:off x="9080501" y="5690741"/>
            <a:ext cx="3027063" cy="107721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H" sz="2400" b="1" i="0" dirty="0">
                <a:solidFill>
                  <a:srgbClr val="303030"/>
                </a:solidFill>
                <a:effectLst/>
                <a:latin typeface="ui-sans-serif"/>
              </a:rPr>
              <a:t>Marie-Hélène Dini</a:t>
            </a:r>
            <a:br>
              <a:rPr lang="fr-CH" sz="2000" dirty="0">
                <a:solidFill>
                  <a:srgbClr val="000000"/>
                </a:solidFill>
                <a:effectLst/>
              </a:rPr>
            </a:br>
            <a:r>
              <a:rPr lang="fr-CH" sz="2000" dirty="0">
                <a:solidFill>
                  <a:srgbClr val="000000"/>
                </a:solidFill>
                <a:effectLst/>
              </a:rPr>
              <a:t>Directrice d’une entreprise de coaching</a:t>
            </a:r>
            <a:r>
              <a:rPr lang="fr-CH" sz="2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endParaRPr lang="fr-CH" sz="2000" b="1" i="1" dirty="0">
              <a:solidFill>
                <a:srgbClr val="000000"/>
              </a:solidFill>
              <a:effectLst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3153755-CE63-63E8-CD7C-E85151B62F94}"/>
              </a:ext>
            </a:extLst>
          </p:cNvPr>
          <p:cNvSpPr txBox="1"/>
          <p:nvPr/>
        </p:nvSpPr>
        <p:spPr>
          <a:xfrm>
            <a:off x="336549" y="2258028"/>
            <a:ext cx="3924473" cy="23083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fr-CH" b="0" i="0" dirty="0">
                <a:solidFill>
                  <a:srgbClr val="303030"/>
                </a:solidFill>
                <a:effectLst/>
                <a:latin typeface="ui-sans-serif"/>
              </a:rPr>
              <a:t>« </a:t>
            </a:r>
            <a:r>
              <a:rPr lang="fr-CH" b="0" i="0" dirty="0">
                <a:solidFill>
                  <a:srgbClr val="303030"/>
                </a:solidFill>
                <a:effectLst/>
                <a:highlight>
                  <a:srgbClr val="FFFF00"/>
                </a:highlight>
                <a:latin typeface="ui-sans-serif"/>
              </a:rPr>
              <a:t>On découvre qu'il voulait la tuer, que ce n'était pas la première fois que cette femme était ciblée</a:t>
            </a:r>
            <a:r>
              <a:rPr lang="fr-CH" b="0" i="0" dirty="0">
                <a:solidFill>
                  <a:srgbClr val="303030"/>
                </a:solidFill>
                <a:effectLst/>
                <a:latin typeface="ui-sans-serif"/>
              </a:rPr>
              <a:t>. Et à force d'interrogatoires et de perquisitions, </a:t>
            </a:r>
          </a:p>
          <a:p>
            <a:pPr algn="l"/>
            <a:r>
              <a:rPr lang="fr-CH" b="0" i="0" dirty="0">
                <a:solidFill>
                  <a:srgbClr val="303030"/>
                </a:solidFill>
                <a:effectLst/>
                <a:highlight>
                  <a:srgbClr val="FFFF00"/>
                </a:highlight>
                <a:latin typeface="ui-sans-serif"/>
              </a:rPr>
              <a:t>les enquêteurs remontent donc jusqu'à une loge. </a:t>
            </a:r>
            <a:r>
              <a:rPr lang="fr-CH" b="1" i="0" dirty="0">
                <a:solidFill>
                  <a:srgbClr val="303030"/>
                </a:solidFill>
                <a:effectLst/>
                <a:highlight>
                  <a:srgbClr val="FFFF00"/>
                </a:highlight>
                <a:latin typeface="ui-sans-serif"/>
              </a:rPr>
              <a:t>Une loge de la franc-maçonnerie, </a:t>
            </a:r>
            <a:r>
              <a:rPr lang="fr-CH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ui-sans-serif"/>
              </a:rPr>
              <a:t>la loge Athanor </a:t>
            </a:r>
            <a:r>
              <a:rPr lang="fr-CH" b="1" i="0" dirty="0">
                <a:solidFill>
                  <a:srgbClr val="303030"/>
                </a:solidFill>
                <a:effectLst/>
                <a:highlight>
                  <a:srgbClr val="FFFF00"/>
                </a:highlight>
                <a:latin typeface="ui-sans-serif"/>
              </a:rPr>
              <a:t>à Puteaux dans les Hauts-de-Seine</a:t>
            </a:r>
            <a:r>
              <a:rPr lang="fr-CH" i="0" dirty="0">
                <a:solidFill>
                  <a:srgbClr val="303030"/>
                </a:solidFill>
                <a:effectLst/>
                <a:highlight>
                  <a:srgbClr val="FFFF00"/>
                </a:highlight>
                <a:latin typeface="ui-sans-serif"/>
              </a:rPr>
              <a:t>.</a:t>
            </a:r>
            <a:r>
              <a:rPr lang="fr-CH" b="0" i="0" dirty="0">
                <a:solidFill>
                  <a:srgbClr val="303030"/>
                </a:solidFill>
                <a:effectLst/>
                <a:latin typeface="ui-sans-serif"/>
              </a:rPr>
              <a:t> »</a:t>
            </a:r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DC89EAC-B463-C587-3C4F-5FBA5707E5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022" y="2174753"/>
            <a:ext cx="1794962" cy="257372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394A7FC-4496-702F-B137-8947D131E0C5}"/>
              </a:ext>
            </a:extLst>
          </p:cNvPr>
          <p:cNvSpPr txBox="1"/>
          <p:nvPr/>
        </p:nvSpPr>
        <p:spPr>
          <a:xfrm>
            <a:off x="5685281" y="2553014"/>
            <a:ext cx="212951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H" dirty="0"/>
              <a:t>Mohamed </a:t>
            </a:r>
            <a:r>
              <a:rPr lang="fr-CH" dirty="0" err="1"/>
              <a:t>Bouhafsi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75297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A6319-9709-8EB9-B31B-284DFCB1A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B73EA5F-D47C-CA50-B404-4860C448DA8F}"/>
              </a:ext>
            </a:extLst>
          </p:cNvPr>
          <p:cNvSpPr txBox="1">
            <a:spLocks/>
          </p:cNvSpPr>
          <p:nvPr/>
        </p:nvSpPr>
        <p:spPr>
          <a:xfrm>
            <a:off x="175911" y="267258"/>
            <a:ext cx="12848110" cy="17417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380"/>
              </a:lnSpc>
            </a:pPr>
            <a:r>
              <a:rPr lang="fr-CH" sz="5400" b="1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  <a:t>France : Affaire Athanor  </a:t>
            </a:r>
            <a:br>
              <a:rPr lang="fr-CH" sz="5400" b="1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</a:br>
            <a:r>
              <a:rPr lang="fr-CH" sz="4800" b="1" dirty="0">
                <a:solidFill>
                  <a:srgbClr val="000000"/>
                </a:solidFill>
                <a:latin typeface="☞ABADI MT PRO COND" panose="020B0806020104020203" pitchFamily="34" charset="0"/>
              </a:rPr>
              <a:t>É</a:t>
            </a:r>
            <a:r>
              <a:rPr lang="fr-CH" sz="48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liminer la concurrence …</a:t>
            </a:r>
            <a:endParaRPr lang="fr-CH" sz="4800" dirty="0">
              <a:solidFill>
                <a:srgbClr val="000000"/>
              </a:solidFill>
              <a:effectLst/>
              <a:latin typeface="☞ABADI MT PRO COND" panose="020B0806020104020203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883B556-1C86-4B54-4501-C1CB58BDC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49" y="1891235"/>
            <a:ext cx="4456842" cy="458387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058DF47-FCE3-A007-ED47-AB1FC85CA0B4}"/>
              </a:ext>
            </a:extLst>
          </p:cNvPr>
          <p:cNvSpPr txBox="1"/>
          <p:nvPr/>
        </p:nvSpPr>
        <p:spPr>
          <a:xfrm>
            <a:off x="2353103" y="5889344"/>
            <a:ext cx="4566681" cy="76944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H" sz="2400" b="1" i="0" dirty="0">
                <a:solidFill>
                  <a:srgbClr val="303030"/>
                </a:solidFill>
                <a:effectLst/>
                <a:latin typeface="ui-sans-serif"/>
              </a:rPr>
              <a:t>Marie-Hélène Dini</a:t>
            </a:r>
            <a:br>
              <a:rPr lang="fr-CH" sz="2000" dirty="0">
                <a:solidFill>
                  <a:srgbClr val="000000"/>
                </a:solidFill>
                <a:effectLst/>
              </a:rPr>
            </a:br>
            <a:r>
              <a:rPr lang="fr-CH" sz="2000" dirty="0">
                <a:solidFill>
                  <a:srgbClr val="000000"/>
                </a:solidFill>
                <a:effectLst/>
              </a:rPr>
              <a:t>Directrice d’une entreprise de coaching</a:t>
            </a:r>
            <a:r>
              <a:rPr lang="fr-CH" sz="2000" i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 </a:t>
            </a:r>
            <a:endParaRPr lang="fr-CH" sz="2000" b="1" i="1" dirty="0">
              <a:solidFill>
                <a:srgbClr val="000000"/>
              </a:solidFill>
              <a:effectLst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220C45E-422D-8970-B98D-E6C00787E3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8543" y="5698844"/>
            <a:ext cx="2032000" cy="7493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F52F6A0-4B69-78F8-D18B-E4410D8CA8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1243" y="6406592"/>
            <a:ext cx="2019300" cy="368300"/>
          </a:xfrm>
          <a:prstGeom prst="rect">
            <a:avLst/>
          </a:prstGeom>
        </p:spPr>
      </p:pic>
      <p:sp>
        <p:nvSpPr>
          <p:cNvPr id="5" name="Bulle rectangulaire à coins arrondis 4">
            <a:extLst>
              <a:ext uri="{FF2B5EF4-FFF2-40B4-BE49-F238E27FC236}">
                <a16:creationId xmlns:a16="http://schemas.microsoft.com/office/drawing/2014/main" id="{2659FEE7-3282-71C9-5324-E298D2586118}"/>
              </a:ext>
            </a:extLst>
          </p:cNvPr>
          <p:cNvSpPr/>
          <p:nvPr/>
        </p:nvSpPr>
        <p:spPr>
          <a:xfrm>
            <a:off x="5044473" y="1891236"/>
            <a:ext cx="6659290" cy="3700614"/>
          </a:xfrm>
          <a:prstGeom prst="wedgeRoundRectCallout">
            <a:avLst>
              <a:gd name="adj1" fmla="val -59577"/>
              <a:gd name="adj2" fmla="val 8012"/>
              <a:gd name="adj3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H" sz="2200" dirty="0">
                <a:solidFill>
                  <a:schemeClr val="tx1"/>
                </a:solidFill>
              </a:rPr>
              <a:t>« </a:t>
            </a:r>
            <a:r>
              <a:rPr lang="fr-CH" sz="2200" b="1" dirty="0">
                <a:solidFill>
                  <a:schemeClr val="tx1"/>
                </a:solidFill>
                <a:highlight>
                  <a:srgbClr val="FFFF00"/>
                </a:highlight>
              </a:rPr>
              <a:t>Cet homme [Jean-Luc </a:t>
            </a:r>
            <a:r>
              <a:rPr lang="fr-CH" sz="2200" b="1" dirty="0" err="1">
                <a:solidFill>
                  <a:schemeClr val="tx1"/>
                </a:solidFill>
                <a:highlight>
                  <a:srgbClr val="FFFF00"/>
                </a:highlight>
              </a:rPr>
              <a:t>Bagur</a:t>
            </a:r>
            <a:r>
              <a:rPr lang="fr-CH" sz="2200" b="1" dirty="0">
                <a:solidFill>
                  <a:schemeClr val="tx1"/>
                </a:solidFill>
                <a:highlight>
                  <a:srgbClr val="FFFF00"/>
                </a:highlight>
              </a:rPr>
              <a:t>] finit par être arrêté et il explique aux policiers qu’il a voulu m’éliminer parce que le syndicat des métiers du coaching voulait réguler la profession. Et étant donné que j’étais à la tête de ce syndicat, et que j’étais la seule à posséder les compétences techniques pour mener cette régulation, il s’en est pris à moi. </a:t>
            </a:r>
            <a:br>
              <a:rPr lang="fr-CH" sz="2200" b="1" dirty="0">
                <a:solidFill>
                  <a:schemeClr val="tx1"/>
                </a:solidFill>
                <a:highlight>
                  <a:srgbClr val="FFFF00"/>
                </a:highlight>
              </a:rPr>
            </a:br>
            <a:r>
              <a:rPr lang="fr-CH" sz="2200" dirty="0">
                <a:solidFill>
                  <a:schemeClr val="tx1"/>
                </a:solidFill>
              </a:rPr>
              <a:t>En fait dans son esprit, cette régulation allait amener des pertes de chiffre d’affaire vraiment très conséquentes pour sa société, voire la totalité. »</a:t>
            </a:r>
            <a:endParaRPr lang="fr-CH" sz="2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115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D1748E-31D0-5688-B5EC-6D6527A32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D0EE37-3E60-0191-697B-9D02400044F3}"/>
              </a:ext>
            </a:extLst>
          </p:cNvPr>
          <p:cNvSpPr txBox="1">
            <a:spLocks/>
          </p:cNvSpPr>
          <p:nvPr/>
        </p:nvSpPr>
        <p:spPr>
          <a:xfrm>
            <a:off x="336549" y="432873"/>
            <a:ext cx="12094348" cy="17417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480"/>
              </a:lnSpc>
            </a:pPr>
            <a:r>
              <a:rPr lang="fr-CH" sz="5400" b="1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  <a:t>France : Affaire Athanor  </a:t>
            </a:r>
            <a:br>
              <a:rPr lang="fr-CH" sz="5400" b="1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</a:br>
            <a:r>
              <a:rPr lang="fr-CH" sz="5400" b="1" dirty="0">
                <a:solidFill>
                  <a:srgbClr val="000000"/>
                </a:solidFill>
                <a:latin typeface="☞ABADI MT PRO COND" panose="020B0806020104020203" pitchFamily="34" charset="0"/>
              </a:rPr>
              <a:t>Des peines jusqu’à 30 ans de prison sont requises</a:t>
            </a:r>
            <a:endParaRPr lang="fr-CH" sz="5400" dirty="0">
              <a:solidFill>
                <a:srgbClr val="000000"/>
              </a:solidFill>
              <a:effectLst/>
              <a:latin typeface="☞ABADI MT PRO COND" panose="020B0806020104020203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81086C6-9789-50C3-F8D8-DD63D8F984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047" y="2508436"/>
            <a:ext cx="3149600" cy="863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B0ED969-F1B4-1BA1-240E-C78320466A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0647" y="3465733"/>
            <a:ext cx="2032000" cy="304800"/>
          </a:xfrm>
          <a:prstGeom prst="rect">
            <a:avLst/>
          </a:prstGeom>
        </p:spPr>
      </p:pic>
      <p:pic>
        <p:nvPicPr>
          <p:cNvPr id="9218" name="Picture 2">
            <a:extLst>
              <a:ext uri="{FF2B5EF4-FFF2-40B4-BE49-F238E27FC236}">
                <a16:creationId xmlns:a16="http://schemas.microsoft.com/office/drawing/2014/main" id="{47E9E421-A323-2BE0-C09F-ACDCE1F20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163" y="1897131"/>
            <a:ext cx="5615288" cy="473605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EAD2BAA-C0D0-17B6-5FB4-39C56207E457}"/>
              </a:ext>
            </a:extLst>
          </p:cNvPr>
          <p:cNvSpPr txBox="1"/>
          <p:nvPr/>
        </p:nvSpPr>
        <p:spPr>
          <a:xfrm>
            <a:off x="336549" y="3917764"/>
            <a:ext cx="6720532" cy="249299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l" fontAlgn="base"/>
            <a:r>
              <a:rPr lang="fr-CH" sz="2800" b="1" i="0" dirty="0">
                <a:solidFill>
                  <a:srgbClr val="2A303C"/>
                </a:solidFill>
                <a:effectLst/>
                <a:latin typeface="The Antiqua B Bold"/>
              </a:rPr>
              <a:t>Procès des francs-maçons barbouzes de la loge Athanor : des peines allant jusqu’à trente ans de prison ont été requises</a:t>
            </a:r>
          </a:p>
          <a:p>
            <a:pPr algn="l" fontAlgn="base"/>
            <a:r>
              <a:rPr lang="fr-CH" b="1" i="0" dirty="0">
                <a:solidFill>
                  <a:srgbClr val="2A303C"/>
                </a:solidFill>
                <a:effectLst/>
                <a:highlight>
                  <a:srgbClr val="FFFF00"/>
                </a:highlight>
                <a:latin typeface="Marr Sans Medium"/>
              </a:rPr>
              <a:t>Des membres d’une loge maçonnique des Hauts-de-Seine sont accusés d’avoir commandité des contrats, allant de l’intimidation violente au meurtre</a:t>
            </a:r>
            <a:r>
              <a:rPr lang="fr-CH" b="0" i="0" dirty="0">
                <a:solidFill>
                  <a:srgbClr val="2A303C"/>
                </a:solidFill>
                <a:effectLst/>
                <a:latin typeface="Marr Sans Medium"/>
              </a:rPr>
              <a:t>. L’accusation a détaillé le fonctionnement de cette « PME du crime ».</a:t>
            </a:r>
            <a:endParaRPr lang="fr-CH" b="0" i="0" dirty="0">
              <a:solidFill>
                <a:srgbClr val="383F4E"/>
              </a:solidFill>
              <a:effectLst/>
              <a:latin typeface="Marr Sans"/>
            </a:endParaRPr>
          </a:p>
        </p:txBody>
      </p:sp>
    </p:spTree>
    <p:extLst>
      <p:ext uri="{BB962C8B-B14F-4D97-AF65-F5344CB8AC3E}">
        <p14:creationId xmlns:p14="http://schemas.microsoft.com/office/powerpoint/2010/main" val="193766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4E56C-EC42-A167-3C91-77A7F7871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0107DEA-3330-CEBF-5E11-1C0B696341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741" y="1966566"/>
            <a:ext cx="3999985" cy="94444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BC2B05D-C1B0-7A00-0E7D-0FBA38E268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7013" y="2689933"/>
            <a:ext cx="1333500" cy="3302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63010F3-1D6F-15D1-7824-A57D1B259301}"/>
              </a:ext>
            </a:extLst>
          </p:cNvPr>
          <p:cNvSpPr txBox="1"/>
          <p:nvPr/>
        </p:nvSpPr>
        <p:spPr>
          <a:xfrm>
            <a:off x="1499285" y="3277540"/>
            <a:ext cx="8287265" cy="2616101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outerShdw blurRad="50800" dist="3175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l"/>
            <a:r>
              <a:rPr lang="fr-CH" sz="3200" b="1" i="0" dirty="0">
                <a:solidFill>
                  <a:srgbClr val="1A1A1A"/>
                </a:solidFill>
                <a:effectLst/>
                <a:latin typeface="Pensum Pro"/>
              </a:rPr>
              <a:t>Procès de la loge Athanor : de lourdes peines de prison et un camouflet pour l’accusation</a:t>
            </a:r>
          </a:p>
          <a:p>
            <a:pPr algn="l"/>
            <a:r>
              <a:rPr lang="fr-CH" sz="2000" b="1" i="0" dirty="0">
                <a:solidFill>
                  <a:srgbClr val="1A1A1A"/>
                </a:solidFill>
                <a:effectLst/>
                <a:highlight>
                  <a:srgbClr val="FFFF00"/>
                </a:highlight>
                <a:latin typeface="Pensum Pro"/>
              </a:rPr>
              <a:t>Dix-sept hommes et femmes sont reconnus coupables d’avoir commandité ou exécuté des crimes pour des raisons financières dans le cadre d’une officine de barbouzes liée à une loge maçonnique. </a:t>
            </a:r>
            <a:br>
              <a:rPr lang="fr-CH" sz="2000" b="1" i="0" dirty="0">
                <a:solidFill>
                  <a:srgbClr val="1A1A1A"/>
                </a:solidFill>
                <a:effectLst/>
                <a:highlight>
                  <a:srgbClr val="FFFF00"/>
                </a:highlight>
                <a:latin typeface="Pensum Pro"/>
              </a:rPr>
            </a:br>
            <a:r>
              <a:rPr lang="fr-CH" sz="2000" b="0" i="0" dirty="0">
                <a:solidFill>
                  <a:srgbClr val="1A1A1A"/>
                </a:solidFill>
                <a:effectLst/>
                <a:latin typeface="Pensum Pro"/>
              </a:rPr>
              <a:t>Les peines vont de six mois avec sursis à trente ans de prison ferme. </a:t>
            </a:r>
            <a:br>
              <a:rPr lang="fr-CH" sz="2000" b="0" i="0" dirty="0">
                <a:solidFill>
                  <a:srgbClr val="1A1A1A"/>
                </a:solidFill>
                <a:effectLst/>
                <a:latin typeface="Pensum Pro"/>
              </a:rPr>
            </a:br>
            <a:r>
              <a:rPr lang="fr-CH" sz="2000" b="1" i="0" dirty="0">
                <a:solidFill>
                  <a:srgbClr val="1A1A1A"/>
                </a:solidFill>
                <a:effectLst/>
                <a:highlight>
                  <a:srgbClr val="FFFF00"/>
                </a:highlight>
                <a:latin typeface="Pensum Pro"/>
              </a:rPr>
              <a:t>Cinq acquittements ont été prononcés.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5A17273C-6DA8-7A4E-6411-70B37D329AD0}"/>
              </a:ext>
            </a:extLst>
          </p:cNvPr>
          <p:cNvSpPr txBox="1">
            <a:spLocks/>
          </p:cNvSpPr>
          <p:nvPr/>
        </p:nvSpPr>
        <p:spPr>
          <a:xfrm>
            <a:off x="336549" y="224820"/>
            <a:ext cx="12094348" cy="17417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z="5400" b="1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  <a:t>France : Affaire Athanor </a:t>
            </a:r>
            <a:br>
              <a:rPr lang="fr-CH" sz="5400" b="1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</a:br>
            <a:r>
              <a:rPr lang="fr-CH" sz="5400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17 hommes sont condamnés (sur 22)</a:t>
            </a:r>
            <a:endParaRPr lang="fr-CH" sz="5400" dirty="0">
              <a:solidFill>
                <a:srgbClr val="000000"/>
              </a:solidFill>
              <a:effectLst/>
              <a:latin typeface="☞ABADI MT PRO COND" panose="020B0806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68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864AD-8916-07DD-FDE0-5D1F4515F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918662B-0AA5-C9ED-B829-4BADCD518C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5570" y="1700537"/>
            <a:ext cx="2020667" cy="55405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0EB7448-F5B1-ED65-7367-C57CB5D184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4069" y="1953487"/>
            <a:ext cx="2006600" cy="3810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B825CB8-B31E-051C-9055-8F8EE2885DAA}"/>
              </a:ext>
            </a:extLst>
          </p:cNvPr>
          <p:cNvSpPr txBox="1"/>
          <p:nvPr/>
        </p:nvSpPr>
        <p:spPr>
          <a:xfrm>
            <a:off x="245763" y="4607549"/>
            <a:ext cx="6093252" cy="203132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dirty="0">
                <a:solidFill>
                  <a:srgbClr val="2A303C"/>
                </a:solidFill>
                <a:latin typeface="Marr Sans Medium"/>
              </a:rPr>
              <a:t>A l’égard des acteurs « périphériques » de l’affaire, aux rôles secondaires, les réquisitions du parquet, le 7 juillet, ont été </a:t>
            </a:r>
            <a:r>
              <a:rPr lang="fr-CH" b="1" dirty="0">
                <a:solidFill>
                  <a:srgbClr val="2A303C"/>
                </a:solidFill>
                <a:highlight>
                  <a:srgbClr val="FFFF00"/>
                </a:highlight>
                <a:latin typeface="Marr Sans Medium"/>
              </a:rPr>
              <a:t>sensiblement allégées lors du verdict</a:t>
            </a:r>
            <a:r>
              <a:rPr lang="fr-CH" dirty="0">
                <a:solidFill>
                  <a:srgbClr val="2A303C"/>
                </a:solidFill>
                <a:latin typeface="Marr Sans Medium"/>
              </a:rPr>
              <a:t>.  </a:t>
            </a:r>
            <a:r>
              <a:rPr lang="fr-CH" b="1" dirty="0">
                <a:solidFill>
                  <a:srgbClr val="2A303C"/>
                </a:solidFill>
                <a:highlight>
                  <a:srgbClr val="FFFF00"/>
                </a:highlight>
                <a:latin typeface="Marr Sans Medium"/>
              </a:rPr>
              <a:t>Neuf condamnés l’ont été à des peines inférieures ou égales à cinq ans d’emprisonnement, partiellement assorties de sursis</a:t>
            </a:r>
            <a:r>
              <a:rPr lang="fr-CH" dirty="0">
                <a:solidFill>
                  <a:srgbClr val="2A303C"/>
                </a:solidFill>
                <a:latin typeface="Marr Sans Medium"/>
              </a:rPr>
              <a:t>. Parmi eux figure un policier corrompu contre qui le ministère public avait demandé douze ans de réclusion criminelle.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B9AB39B-5C28-96E4-2B92-FFAC051CFD66}"/>
              </a:ext>
            </a:extLst>
          </p:cNvPr>
          <p:cNvSpPr txBox="1"/>
          <p:nvPr/>
        </p:nvSpPr>
        <p:spPr>
          <a:xfrm>
            <a:off x="6587010" y="2466155"/>
            <a:ext cx="5359227" cy="418576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000" b="1" dirty="0">
                <a:solidFill>
                  <a:srgbClr val="383F4E"/>
                </a:solidFill>
                <a:highlight>
                  <a:srgbClr val="FFFF00"/>
                </a:highlight>
                <a:latin typeface="The Antiqua B"/>
              </a:rPr>
              <a:t>Le</a:t>
            </a:r>
            <a:r>
              <a:rPr lang="fr-CH" sz="2000" b="1" i="0" dirty="0">
                <a:solidFill>
                  <a:srgbClr val="383F4E"/>
                </a:solidFill>
                <a:effectLst/>
                <a:highlight>
                  <a:srgbClr val="FFFF00"/>
                </a:highlight>
                <a:latin typeface="The Antiqua B"/>
              </a:rPr>
              <a:t>s deux « frères » francs-maçons de la loge Athanor</a:t>
            </a:r>
            <a:r>
              <a:rPr lang="fr-CH" sz="2000" b="1" dirty="0">
                <a:solidFill>
                  <a:srgbClr val="383F4E"/>
                </a:solidFill>
                <a:highlight>
                  <a:srgbClr val="FFFF00"/>
                </a:highlight>
                <a:latin typeface="The Antiqua B"/>
              </a:rPr>
              <a:t>, </a:t>
            </a:r>
            <a:r>
              <a:rPr lang="fr-CH" sz="2000" b="1" i="0" dirty="0">
                <a:solidFill>
                  <a:srgbClr val="383F4E"/>
                </a:solidFill>
                <a:effectLst/>
                <a:highlight>
                  <a:srgbClr val="FFFF00"/>
                </a:highlight>
                <a:latin typeface="The Antiqua B"/>
              </a:rPr>
              <a:t>l’ex-policier Daniel Beaulieu, 72 ans, et l’ancien journaliste reconverti dans l’intelligence économique Frédéric </a:t>
            </a:r>
            <a:r>
              <a:rPr lang="fr-CH" sz="2000" b="1" i="0" dirty="0" err="1">
                <a:solidFill>
                  <a:srgbClr val="383F4E"/>
                </a:solidFill>
                <a:effectLst/>
                <a:highlight>
                  <a:srgbClr val="FFFF00"/>
                </a:highlight>
                <a:latin typeface="The Antiqua B"/>
              </a:rPr>
              <a:t>Vaglio</a:t>
            </a:r>
            <a:r>
              <a:rPr lang="fr-CH" sz="2000" b="1" i="0" dirty="0">
                <a:solidFill>
                  <a:srgbClr val="383F4E"/>
                </a:solidFill>
                <a:effectLst/>
                <a:highlight>
                  <a:srgbClr val="FFFF00"/>
                </a:highlight>
                <a:latin typeface="The Antiqua B"/>
              </a:rPr>
              <a:t>, 55 ans, </a:t>
            </a:r>
            <a:r>
              <a:rPr lang="fr-CH" sz="2000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he Antiqua B"/>
              </a:rPr>
              <a:t>organisateurs des « contrats » les plus violents, </a:t>
            </a:r>
            <a:r>
              <a:rPr lang="fr-CH" sz="2000" b="1" i="0" dirty="0">
                <a:solidFill>
                  <a:srgbClr val="383F4E"/>
                </a:solidFill>
                <a:effectLst/>
                <a:highlight>
                  <a:srgbClr val="FFFF00"/>
                </a:highlight>
                <a:latin typeface="The Antiqua B"/>
              </a:rPr>
              <a:t>ont été condamnés respectivement à trente (30) ans et à vingt-cinq (25) ans de prison. </a:t>
            </a:r>
            <a:br>
              <a:rPr lang="fr-CH" sz="2000" b="1" i="0" dirty="0">
                <a:solidFill>
                  <a:srgbClr val="383F4E"/>
                </a:solidFill>
                <a:effectLst/>
                <a:highlight>
                  <a:srgbClr val="FFFF00"/>
                </a:highlight>
                <a:latin typeface="The Antiqua B"/>
              </a:rPr>
            </a:br>
            <a:r>
              <a:rPr lang="fr-CH" dirty="0">
                <a:solidFill>
                  <a:srgbClr val="2A303C"/>
                </a:solidFill>
                <a:latin typeface="Marr Sans Medium"/>
              </a:rPr>
              <a:t>[</a:t>
            </a:r>
            <a:r>
              <a:rPr lang="fr-CH" b="1" dirty="0">
                <a:solidFill>
                  <a:srgbClr val="2A303C"/>
                </a:solidFill>
                <a:latin typeface="Marr Sans Medium"/>
              </a:rPr>
              <a:t>Jean-Luc </a:t>
            </a:r>
            <a:r>
              <a:rPr lang="fr-CH" b="1" dirty="0" err="1">
                <a:solidFill>
                  <a:srgbClr val="2A303C"/>
                </a:solidFill>
                <a:latin typeface="Marr Sans Medium"/>
              </a:rPr>
              <a:t>Bagur</a:t>
            </a:r>
            <a:r>
              <a:rPr lang="fr-CH" dirty="0">
                <a:solidFill>
                  <a:srgbClr val="2A303C"/>
                </a:solidFill>
                <a:latin typeface="Marr Sans Medium"/>
              </a:rPr>
              <a:t>, ancien membre et responsable de la loge Athanor, impliqué dans le projet d'assassinat de Marie-Hélène Dini, sa concurrente professionnelle, écope de 16 ans de prison. </a:t>
            </a:r>
          </a:p>
          <a:p>
            <a:r>
              <a:rPr lang="fr-CH" b="1" dirty="0">
                <a:solidFill>
                  <a:srgbClr val="2A303C"/>
                </a:solidFill>
                <a:latin typeface="Marr Sans Medium"/>
              </a:rPr>
              <a:t>Sébastien Leroy</a:t>
            </a:r>
            <a:r>
              <a:rPr lang="fr-CH" dirty="0">
                <a:solidFill>
                  <a:srgbClr val="2A303C"/>
                </a:solidFill>
                <a:latin typeface="Marr Sans Medium"/>
              </a:rPr>
              <a:t>, agent de sécurité, principal exécutant des opérations violentes, également organisateur de certaines missions, écope de  27 ans de prison.] </a:t>
            </a:r>
            <a:endParaRPr lang="fr-FR" dirty="0">
              <a:solidFill>
                <a:srgbClr val="2A303C"/>
              </a:solidFill>
              <a:latin typeface="Marr Sans Medium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2559CAA-253F-6BC5-8F85-4B0F33DE0887}"/>
              </a:ext>
            </a:extLst>
          </p:cNvPr>
          <p:cNvSpPr txBox="1"/>
          <p:nvPr/>
        </p:nvSpPr>
        <p:spPr>
          <a:xfrm>
            <a:off x="245762" y="2080097"/>
            <a:ext cx="6093253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l" fontAlgn="base"/>
            <a:r>
              <a:rPr lang="fr-CH" sz="2400" b="1" i="0" dirty="0">
                <a:solidFill>
                  <a:srgbClr val="2A303C"/>
                </a:solidFill>
                <a:effectLst/>
                <a:latin typeface="The Antiqua B Bold"/>
              </a:rPr>
              <a:t>Au procès Athanor, les « têtes pensantes » du </a:t>
            </a:r>
            <a:r>
              <a:rPr lang="fr-CH" sz="2400" b="1" i="0" dirty="0">
                <a:solidFill>
                  <a:srgbClr val="2A303C"/>
                </a:solidFill>
                <a:effectLst/>
                <a:highlight>
                  <a:srgbClr val="FFFF00"/>
                </a:highlight>
                <a:latin typeface="The Antiqua B Bold"/>
              </a:rPr>
              <a:t>réseau criminel</a:t>
            </a:r>
            <a:r>
              <a:rPr lang="fr-CH" sz="2400" b="1" i="0" dirty="0">
                <a:solidFill>
                  <a:srgbClr val="2A303C"/>
                </a:solidFill>
                <a:effectLst/>
                <a:latin typeface="The Antiqua B Bold"/>
              </a:rPr>
              <a:t> condamnées à vingt-cinq ans et trente ans de prison</a:t>
            </a:r>
            <a:br>
              <a:rPr lang="fr-CH" b="0" i="0" dirty="0">
                <a:solidFill>
                  <a:srgbClr val="2A303C"/>
                </a:solidFill>
                <a:effectLst/>
                <a:latin typeface="Marr Sans Medium"/>
              </a:rPr>
            </a:br>
            <a:r>
              <a:rPr lang="fr-CH" b="1" i="0" dirty="0">
                <a:solidFill>
                  <a:srgbClr val="2A303C"/>
                </a:solidFill>
                <a:effectLst/>
                <a:highlight>
                  <a:srgbClr val="FFFF00"/>
                </a:highlight>
                <a:latin typeface="Marr Sans Medium"/>
              </a:rPr>
              <a:t>Après plus de trois mois d’audience, la cour d’assises de Paris a rendu son verdict, vendredi 17 juillet, contre les 22 accusés </a:t>
            </a:r>
            <a:r>
              <a:rPr lang="fr-CH" i="0" dirty="0">
                <a:solidFill>
                  <a:srgbClr val="2A303C"/>
                </a:solidFill>
                <a:effectLst/>
                <a:latin typeface="Marr Sans Medium"/>
              </a:rPr>
              <a:t>impliqués dans les agissements criminels d’une officine nichée dans une loge maçonnique des Hauts-de-Seine.</a:t>
            </a:r>
            <a:endParaRPr lang="fr-CH" i="0" dirty="0">
              <a:solidFill>
                <a:srgbClr val="383F4E"/>
              </a:solidFill>
              <a:effectLst/>
              <a:latin typeface="Marr Sans"/>
            </a:endParaRP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A131538E-55FB-96CE-6564-A927DA2D24C7}"/>
              </a:ext>
            </a:extLst>
          </p:cNvPr>
          <p:cNvSpPr txBox="1">
            <a:spLocks/>
          </p:cNvSpPr>
          <p:nvPr/>
        </p:nvSpPr>
        <p:spPr>
          <a:xfrm>
            <a:off x="245762" y="272517"/>
            <a:ext cx="11044024" cy="17417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580"/>
              </a:lnSpc>
            </a:pPr>
            <a:r>
              <a:rPr lang="fr-CH" sz="5400" b="1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  <a:t>France : Affaire Athanor  </a:t>
            </a:r>
            <a:br>
              <a:rPr lang="fr-CH" sz="5400" b="1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</a:br>
            <a:r>
              <a:rPr lang="fr-CH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25 à 30 ans de prison pour 2 têtes pensantes, venant </a:t>
            </a:r>
            <a:r>
              <a:rPr lang="fr-CH" b="1" dirty="0">
                <a:solidFill>
                  <a:srgbClr val="000000"/>
                </a:solidFill>
                <a:latin typeface="☞ABADI MT PRO COND" panose="020B0806020104020203" pitchFamily="34" charset="0"/>
              </a:rPr>
              <a:t>de</a:t>
            </a:r>
            <a:r>
              <a:rPr lang="fr-CH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 la loge Athanor</a:t>
            </a:r>
            <a:endParaRPr lang="fr-CH" dirty="0">
              <a:solidFill>
                <a:srgbClr val="000000"/>
              </a:solidFill>
              <a:effectLst/>
              <a:latin typeface="☞ABADI MT PRO COND" panose="020B0806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035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FFB47-EB42-A7E1-69D2-C83D4D70E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">
            <a:extLst>
              <a:ext uri="{FF2B5EF4-FFF2-40B4-BE49-F238E27FC236}">
                <a16:creationId xmlns:a16="http://schemas.microsoft.com/office/drawing/2014/main" id="{88F44B09-EBD9-CD9C-041B-F20D46C32422}"/>
              </a:ext>
            </a:extLst>
          </p:cNvPr>
          <p:cNvSpPr txBox="1">
            <a:spLocks/>
          </p:cNvSpPr>
          <p:nvPr/>
        </p:nvSpPr>
        <p:spPr>
          <a:xfrm>
            <a:off x="431974" y="243155"/>
            <a:ext cx="11044024" cy="17417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980"/>
              </a:lnSpc>
            </a:pPr>
            <a:r>
              <a:rPr lang="fr-CH" sz="5400" b="1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  <a:t>France : Affaire Athanor  </a:t>
            </a:r>
            <a:br>
              <a:rPr lang="fr-CH" sz="5400" b="1" dirty="0">
                <a:solidFill>
                  <a:srgbClr val="000000"/>
                </a:solidFill>
                <a:effectLst/>
                <a:latin typeface="Gill Sans Ultra Bold" panose="020B0A02020104020203" pitchFamily="34" charset="77"/>
              </a:rPr>
            </a:br>
            <a:r>
              <a:rPr lang="fr-CH" b="1" dirty="0">
                <a:solidFill>
                  <a:srgbClr val="000000"/>
                </a:solidFill>
                <a:effectLst/>
                <a:latin typeface="☞ABADI MT PRO COND" panose="020B0806020104020203" pitchFamily="34" charset="0"/>
              </a:rPr>
              <a:t>Epilogue … Ils n’en étaient pas à leur coup d’essai </a:t>
            </a:r>
            <a:endParaRPr lang="fr-CH" dirty="0">
              <a:solidFill>
                <a:srgbClr val="000000"/>
              </a:solidFill>
              <a:effectLst/>
              <a:latin typeface="☞ABADI MT PRO COND" panose="020B0806020104020203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6ED460E-EC29-D971-E3D7-6A299253518A}"/>
              </a:ext>
            </a:extLst>
          </p:cNvPr>
          <p:cNvSpPr txBox="1"/>
          <p:nvPr/>
        </p:nvSpPr>
        <p:spPr>
          <a:xfrm>
            <a:off x="530647" y="1846401"/>
            <a:ext cx="6098058" cy="286232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b="0" i="0" dirty="0">
                <a:solidFill>
                  <a:srgbClr val="1B1B1B"/>
                </a:solidFill>
                <a:effectLst/>
                <a:latin typeface="Lato" panose="020F0502020204030203" pitchFamily="34" charset="0"/>
              </a:rPr>
              <a:t>L’enquête, à tiroirs, débute par l’assassinat raté de cette dernière, Marie-Hélène Dini, le 24 juillet 2020. Les deux militaires interpellés à proximité de son domicile affirment avoir été manipulés : </a:t>
            </a:r>
            <a:r>
              <a:rPr lang="fr-CH" b="1" i="0" dirty="0">
                <a:solidFill>
                  <a:srgbClr val="1B1B1B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</a:rPr>
              <a:t>ils pensaient cibler un agent du Mossad pour le compte de l’État français</a:t>
            </a:r>
            <a:r>
              <a:rPr lang="fr-CH" b="0" i="0" dirty="0">
                <a:solidFill>
                  <a:srgbClr val="1B1B1B"/>
                </a:solidFill>
                <a:effectLst/>
                <a:latin typeface="Lato" panose="020F0502020204030203" pitchFamily="34" charset="0"/>
              </a:rPr>
              <a:t>. Marie-Hélène Dini n’est pas espionne, </a:t>
            </a:r>
            <a:r>
              <a:rPr lang="fr-CH" b="1" i="0" dirty="0">
                <a:solidFill>
                  <a:srgbClr val="1B1B1B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</a:rPr>
              <a:t>mais a un ennemi dans son milieu professionnel du coaching. Jean-Luc </a:t>
            </a:r>
            <a:r>
              <a:rPr lang="fr-CH" b="1" i="0" dirty="0" err="1">
                <a:solidFill>
                  <a:srgbClr val="1B1B1B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</a:rPr>
              <a:t>Bagur</a:t>
            </a:r>
            <a:r>
              <a:rPr lang="fr-CH" b="1" i="0" dirty="0">
                <a:solidFill>
                  <a:srgbClr val="1B1B1B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</a:rPr>
              <a:t>, collectionneur d’armes et "vénérable maître" de la loge maçonnique Athano</a:t>
            </a:r>
            <a:r>
              <a:rPr lang="fr-CH" b="0" i="0" dirty="0">
                <a:solidFill>
                  <a:srgbClr val="1B1B1B"/>
                </a:solidFill>
                <a:effectLst/>
                <a:latin typeface="Lato" panose="020F0502020204030203" pitchFamily="34" charset="0"/>
              </a:rPr>
              <a:t>r, installée à Puteaux (Hauts-de-Seine) et depuis dissoute. 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9536081-9F58-61A5-5574-A864F2A7CB71}"/>
              </a:ext>
            </a:extLst>
          </p:cNvPr>
          <p:cNvSpPr txBox="1"/>
          <p:nvPr/>
        </p:nvSpPr>
        <p:spPr>
          <a:xfrm>
            <a:off x="1285966" y="3580438"/>
            <a:ext cx="6098058" cy="258532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b="0" i="0" dirty="0">
                <a:solidFill>
                  <a:srgbClr val="1B1B1B"/>
                </a:solidFill>
                <a:effectLst/>
                <a:latin typeface="Lato" panose="020F0502020204030203" pitchFamily="34" charset="0"/>
              </a:rPr>
              <a:t>Pour "70 000 euros hors taxes", selon l’enquête, </a:t>
            </a:r>
            <a:r>
              <a:rPr lang="fr-CH" b="1" i="0" dirty="0">
                <a:solidFill>
                  <a:srgbClr val="1B1B1B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</a:rPr>
              <a:t>Jean-Luc </a:t>
            </a:r>
            <a:r>
              <a:rPr lang="fr-CH" b="1" i="0" dirty="0" err="1">
                <a:solidFill>
                  <a:srgbClr val="1B1B1B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</a:rPr>
              <a:t>Bagur</a:t>
            </a:r>
            <a:r>
              <a:rPr lang="fr-CH" b="1" i="0" dirty="0">
                <a:solidFill>
                  <a:srgbClr val="1B1B1B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</a:rPr>
              <a:t>, aujourd’hui âgé de 69 ans, confie la mission d’éliminer sa concurrente à un autre "frère", Frédéric </a:t>
            </a:r>
            <a:r>
              <a:rPr lang="fr-CH" b="1" i="0" dirty="0" err="1">
                <a:solidFill>
                  <a:srgbClr val="1B1B1B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</a:rPr>
              <a:t>Vaglio</a:t>
            </a:r>
            <a:r>
              <a:rPr lang="fr-CH" b="1" i="0" dirty="0">
                <a:solidFill>
                  <a:srgbClr val="1B1B1B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</a:rPr>
              <a:t>.</a:t>
            </a:r>
            <a:r>
              <a:rPr lang="fr-CH" b="0" i="0" dirty="0">
                <a:solidFill>
                  <a:srgbClr val="1B1B1B"/>
                </a:solidFill>
                <a:effectLst/>
                <a:latin typeface="Lato" panose="020F0502020204030203" pitchFamily="34" charset="0"/>
              </a:rPr>
              <a:t> Cet entrepreneur de 53 ans est accusé d’être l’intermédiaire entre le commanditaire et les exécutants d’une multitude de crimes et délits, </a:t>
            </a:r>
            <a:r>
              <a:rPr lang="fr-CH" b="1" i="0" dirty="0">
                <a:solidFill>
                  <a:srgbClr val="1B1B1B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</a:rPr>
              <a:t>mis en œuvre par un troisième membre d’Athanor. Daniel Beaulieu, un retraité de la direction centrale du renseignement intérieur (DCRI, depuis devenue DGSI).</a:t>
            </a:r>
            <a:endParaRPr lang="fr-FR" b="1" dirty="0">
              <a:highlight>
                <a:srgbClr val="FFFF00"/>
              </a:highlight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1425A2D-5BBB-5208-CCCA-0B4FD52F0E74}"/>
              </a:ext>
            </a:extLst>
          </p:cNvPr>
          <p:cNvSpPr txBox="1"/>
          <p:nvPr/>
        </p:nvSpPr>
        <p:spPr>
          <a:xfrm>
            <a:off x="5423618" y="1556746"/>
            <a:ext cx="6098058" cy="480131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fr-CH" b="1" i="0" dirty="0">
                <a:solidFill>
                  <a:srgbClr val="1B1B1B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</a:rPr>
              <a:t>L’ancien agent, aujourd’hui âgé de 72 ans, reconverti dans l’intelligence économique, menait avant son arrestation une double vie "parfaitement cloisonnée" entre ses deux compagnes depuis 20 ans.</a:t>
            </a:r>
            <a:r>
              <a:rPr lang="fr-CH" b="1" i="0" dirty="0">
                <a:solidFill>
                  <a:srgbClr val="1B1B1B"/>
                </a:solidFill>
                <a:effectLst/>
                <a:latin typeface="Lato" panose="020F0502020204030203" pitchFamily="34" charset="0"/>
              </a:rPr>
              <a:t> </a:t>
            </a:r>
            <a:r>
              <a:rPr lang="fr-CH" b="0" i="0" dirty="0">
                <a:solidFill>
                  <a:srgbClr val="1B1B1B"/>
                </a:solidFill>
                <a:effectLst/>
                <a:latin typeface="Lato" panose="020F0502020204030203" pitchFamily="34" charset="0"/>
              </a:rPr>
              <a:t>Il devient au sein d’Athanor un donneur d’ordres intermédiaire en vue de barbouzeries en tous genres, et surtout d’un assassinat qu’il décrira comme une "bavure" aux enquêteurs.</a:t>
            </a:r>
          </a:p>
          <a:p>
            <a:pPr algn="l"/>
            <a:r>
              <a:rPr lang="fr-CH" b="0" i="0" dirty="0">
                <a:solidFill>
                  <a:srgbClr val="1B1B1B"/>
                </a:solidFill>
                <a:effectLst/>
                <a:latin typeface="Lato" panose="020F0502020204030203" pitchFamily="34" charset="0"/>
              </a:rPr>
              <a:t>Les "missions" du réseau, la plupart du temps confiées à Daniel Beaulieu par Frédéric </a:t>
            </a:r>
            <a:r>
              <a:rPr lang="fr-CH" b="0" i="0" dirty="0" err="1">
                <a:solidFill>
                  <a:srgbClr val="1B1B1B"/>
                </a:solidFill>
                <a:effectLst/>
                <a:latin typeface="Lato" panose="020F0502020204030203" pitchFamily="34" charset="0"/>
              </a:rPr>
              <a:t>Vaglio</a:t>
            </a:r>
            <a:r>
              <a:rPr lang="fr-CH" b="0" i="0" dirty="0">
                <a:solidFill>
                  <a:srgbClr val="1B1B1B"/>
                </a:solidFill>
                <a:effectLst/>
                <a:latin typeface="Lato" panose="020F0502020204030203" pitchFamily="34" charset="0"/>
              </a:rPr>
              <a:t>, vont crescendo. Agression et vol d’un ordinateur par un faux livreur de pizzas, incendie d’une voiture, rats morts déposés dans un jardin, agression d’un élu… </a:t>
            </a:r>
            <a:r>
              <a:rPr lang="fr-CH" b="1" i="0" dirty="0">
                <a:solidFill>
                  <a:srgbClr val="1B1B1B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</a:rPr>
              <a:t>Jusqu’à </a:t>
            </a:r>
            <a:r>
              <a:rPr lang="fr-CH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</a:rPr>
              <a:t>l’assassinat, </a:t>
            </a:r>
            <a:r>
              <a:rPr lang="fr-CH" b="1" i="0" dirty="0">
                <a:solidFill>
                  <a:srgbClr val="1B1B1B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</a:rPr>
              <a:t>en novembre 2018, du </a:t>
            </a:r>
            <a:r>
              <a:rPr lang="fr-CH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</a:rPr>
              <a:t>pilote automobile Laurent </a:t>
            </a:r>
            <a:r>
              <a:rPr lang="fr-CH" b="1" i="0" dirty="0" err="1">
                <a:solidFill>
                  <a:srgbClr val="FF0000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</a:rPr>
              <a:t>Pasquali</a:t>
            </a:r>
            <a:r>
              <a:rPr lang="fr-CH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</a:rPr>
              <a:t> </a:t>
            </a:r>
            <a:r>
              <a:rPr lang="fr-CH" b="1" i="0" dirty="0">
                <a:solidFill>
                  <a:srgbClr val="1B1B1B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</a:rPr>
              <a:t>pour un recouvrement de dettes, la première mission "homo" (pour homicide, ndlr) confiée à Sébastien Leroy</a:t>
            </a:r>
            <a:r>
              <a:rPr lang="fr-CH" b="0" i="0" dirty="0">
                <a:solidFill>
                  <a:srgbClr val="1B1B1B"/>
                </a:solidFill>
                <a:effectLst/>
                <a:latin typeface="Lato" panose="020F0502020204030203" pitchFamily="34" charset="0"/>
              </a:rPr>
              <a:t>, </a:t>
            </a:r>
            <a:r>
              <a:rPr lang="fr-CH" b="1" i="0" dirty="0">
                <a:solidFill>
                  <a:srgbClr val="1B1B1B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</a:rPr>
              <a:t>bras armé de Daniel Beaulieu</a:t>
            </a:r>
            <a:r>
              <a:rPr lang="fr-CH" b="0" i="0" dirty="0">
                <a:solidFill>
                  <a:srgbClr val="1B1B1B"/>
                </a:solidFill>
                <a:effectLst/>
                <a:latin typeface="Lato" panose="020F0502020204030203" pitchFamily="34" charset="0"/>
              </a:rPr>
              <a:t>, qui encourt lui aussi la réclusion à perpétuité.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6C55640-25B6-C489-5658-EDBD332FE5CE}"/>
              </a:ext>
            </a:extLst>
          </p:cNvPr>
          <p:cNvSpPr txBox="1"/>
          <p:nvPr/>
        </p:nvSpPr>
        <p:spPr>
          <a:xfrm>
            <a:off x="5040172" y="3065961"/>
            <a:ext cx="6963806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CH" sz="2400" b="0" i="0" dirty="0">
                <a:solidFill>
                  <a:srgbClr val="1B1B1B"/>
                </a:solidFill>
                <a:effectLst/>
                <a:latin typeface="Lato" panose="020F0502020204030203" pitchFamily="34" charset="0"/>
              </a:rPr>
              <a:t>L’échec de son assassinat a mis un terme à un autre projet morbide orchestré par </a:t>
            </a:r>
            <a:r>
              <a:rPr lang="fr-CH" sz="2400" b="0" i="0" dirty="0" err="1">
                <a:solidFill>
                  <a:srgbClr val="1B1B1B"/>
                </a:solidFill>
                <a:effectLst/>
                <a:latin typeface="Lato" panose="020F0502020204030203" pitchFamily="34" charset="0"/>
              </a:rPr>
              <a:t>Vaglio</a:t>
            </a:r>
            <a:r>
              <a:rPr lang="fr-CH" sz="2400" b="0" i="0" dirty="0">
                <a:solidFill>
                  <a:srgbClr val="1B1B1B"/>
                </a:solidFill>
                <a:effectLst/>
                <a:latin typeface="Lato" panose="020F0502020204030203" pitchFamily="34" charset="0"/>
              </a:rPr>
              <a:t>, Beaulieu et Leroy : </a:t>
            </a:r>
            <a:r>
              <a:rPr lang="fr-CH" sz="2400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</a:rPr>
              <a:t>l’élimination</a:t>
            </a:r>
            <a:r>
              <a:rPr lang="fr-CH" sz="2400" b="1" i="0" dirty="0">
                <a:solidFill>
                  <a:srgbClr val="1B1B1B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</a:rPr>
              <a:t> du </a:t>
            </a:r>
            <a:r>
              <a:rPr lang="fr-CH" sz="2400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</a:rPr>
              <a:t>syndicaliste</a:t>
            </a:r>
            <a:r>
              <a:rPr lang="fr-CH" sz="2400" b="1" i="0" dirty="0">
                <a:solidFill>
                  <a:srgbClr val="1B1B1B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</a:rPr>
              <a:t> et "</a:t>
            </a:r>
            <a:r>
              <a:rPr lang="fr-CH" sz="2400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</a:rPr>
              <a:t>gilet jaune</a:t>
            </a:r>
            <a:r>
              <a:rPr lang="fr-CH" sz="2400" b="1" i="0" dirty="0">
                <a:solidFill>
                  <a:srgbClr val="1B1B1B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</a:rPr>
              <a:t>" </a:t>
            </a:r>
            <a:r>
              <a:rPr lang="fr-CH" sz="2400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</a:rPr>
              <a:t>Hassan </a:t>
            </a:r>
            <a:r>
              <a:rPr lang="fr-CH" sz="2400" b="1" i="0" dirty="0" err="1">
                <a:solidFill>
                  <a:srgbClr val="FF0000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</a:rPr>
              <a:t>Touzani</a:t>
            </a:r>
            <a:r>
              <a:rPr lang="fr-CH" sz="2400" b="1" i="0" dirty="0">
                <a:solidFill>
                  <a:srgbClr val="1B1B1B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</a:rPr>
              <a:t>, jugé "gênant" par ses employeurs, eux aussi renvoyés devant la cour d’assises. </a:t>
            </a:r>
            <a:endParaRPr lang="fr-FR" sz="2400" b="1" dirty="0">
              <a:highlight>
                <a:srgbClr val="FFFF00"/>
              </a:highlight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A8592AE-660A-9787-C322-697E20A325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706" y="6113989"/>
            <a:ext cx="2134711" cy="71157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8724978-8E00-B143-F0C9-947BC9FAF4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1417" y="6444559"/>
            <a:ext cx="19431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442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4" grpId="0" animBg="1"/>
      <p:bldP spid="1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92F2FCE-D1B1-457E-176D-162403B00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5008" y="434946"/>
            <a:ext cx="2606504" cy="4633784"/>
          </a:xfrm>
          <a:prstGeom prst="rect">
            <a:avLst/>
          </a:prstGeom>
        </p:spPr>
      </p:pic>
      <p:sp>
        <p:nvSpPr>
          <p:cNvPr id="15" name="Bulle rectangulaire à coins arrondis 14">
            <a:extLst>
              <a:ext uri="{FF2B5EF4-FFF2-40B4-BE49-F238E27FC236}">
                <a16:creationId xmlns:a16="http://schemas.microsoft.com/office/drawing/2014/main" id="{D4E17563-8595-3B20-B1DA-227AF70EA723}"/>
              </a:ext>
            </a:extLst>
          </p:cNvPr>
          <p:cNvSpPr/>
          <p:nvPr/>
        </p:nvSpPr>
        <p:spPr>
          <a:xfrm>
            <a:off x="485001" y="1346886"/>
            <a:ext cx="6683079" cy="3721844"/>
          </a:xfrm>
          <a:prstGeom prst="wedgeRoundRectCallout">
            <a:avLst>
              <a:gd name="adj1" fmla="val 74548"/>
              <a:gd name="adj2" fmla="val 1117"/>
              <a:gd name="adj3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H" sz="2800" b="1" dirty="0">
                <a:solidFill>
                  <a:srgbClr val="000000"/>
                </a:solidFill>
                <a:latin typeface="Helvetica Neue" panose="02000503000000020004" pitchFamily="2" charset="0"/>
              </a:rPr>
              <a:t>Les méthodes de persécution de la Stasi (1950–1989) et des barbouzes d’Athanor …</a:t>
            </a:r>
            <a:endParaRPr lang="fr-CH" sz="2800" dirty="0">
              <a:solidFill>
                <a:srgbClr val="000000"/>
              </a:solidFill>
              <a:latin typeface="Helvetica Neue" panose="02000503000000020004" pitchFamily="2" charset="0"/>
            </a:endParaRPr>
          </a:p>
          <a:p>
            <a:pPr marL="342900" indent="-342900">
              <a:buAutoNum type="arabicPeriod"/>
            </a:pPr>
            <a:r>
              <a:rPr lang="fr-CH" sz="2000" b="1" dirty="0">
                <a:solidFill>
                  <a:srgbClr val="000000"/>
                </a:solidFill>
                <a:latin typeface="Helvetica Neue" panose="02000503000000020004" pitchFamily="2" charset="0"/>
              </a:rPr>
              <a:t>Surveillance et infiltration </a:t>
            </a:r>
          </a:p>
          <a:p>
            <a:pPr marL="342900" indent="-342900">
              <a:buAutoNum type="arabicPeriod"/>
            </a:pPr>
            <a:r>
              <a:rPr lang="fr-CH" sz="2000" b="1" dirty="0">
                <a:solidFill>
                  <a:srgbClr val="000000"/>
                </a:solidFill>
                <a:latin typeface="Helvetica Neue" panose="02000503000000020004" pitchFamily="2" charset="0"/>
              </a:rPr>
              <a:t>Dénonciation et suspicion </a:t>
            </a:r>
          </a:p>
          <a:p>
            <a:pPr marL="342900" indent="-342900">
              <a:buAutoNum type="arabicPeriod"/>
            </a:pPr>
            <a:r>
              <a:rPr lang="fr-CH" sz="2000" b="1" dirty="0">
                <a:solidFill>
                  <a:srgbClr val="000000"/>
                </a:solidFill>
                <a:latin typeface="Helvetica Neue" panose="02000503000000020004" pitchFamily="2" charset="0"/>
              </a:rPr>
              <a:t>Intimidation psychologique </a:t>
            </a:r>
          </a:p>
          <a:p>
            <a:pPr marL="342900" indent="-342900">
              <a:buAutoNum type="arabicPeriod"/>
            </a:pPr>
            <a:r>
              <a:rPr lang="fr-CH" sz="2000" b="1" dirty="0">
                <a:solidFill>
                  <a:srgbClr val="000000"/>
                </a:solidFill>
                <a:latin typeface="Helvetica Neue" panose="02000503000000020004" pitchFamily="2" charset="0"/>
              </a:rPr>
              <a:t>Destruction de la réputation </a:t>
            </a:r>
          </a:p>
          <a:p>
            <a:pPr marL="342900" indent="-342900">
              <a:buAutoNum type="arabicPeriod"/>
            </a:pPr>
            <a:r>
              <a:rPr lang="fr-CH" sz="2000" b="1" dirty="0">
                <a:solidFill>
                  <a:srgbClr val="000000"/>
                </a:solidFill>
                <a:latin typeface="Helvetica Neue" panose="02000503000000020004" pitchFamily="2" charset="0"/>
              </a:rPr>
              <a:t>Isolement social </a:t>
            </a:r>
          </a:p>
          <a:p>
            <a:pPr marL="342900" indent="-342900">
              <a:buAutoNum type="arabicPeriod"/>
            </a:pPr>
            <a:r>
              <a:rPr lang="fr-CH" sz="2000" b="1" dirty="0">
                <a:solidFill>
                  <a:srgbClr val="000000"/>
                </a:solidFill>
                <a:latin typeface="Helvetica Neue" panose="02000503000000020004" pitchFamily="2" charset="0"/>
              </a:rPr>
              <a:t>Pressions professionnelles</a:t>
            </a:r>
            <a:endParaRPr lang="fr-CH" sz="2000" dirty="0">
              <a:solidFill>
                <a:srgbClr val="000000"/>
              </a:solidFill>
              <a:latin typeface="Helvetica Neue" panose="02000503000000020004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55B84B-4184-6146-DC13-66928C499899}"/>
              </a:ext>
            </a:extLst>
          </p:cNvPr>
          <p:cNvSpPr txBox="1"/>
          <p:nvPr/>
        </p:nvSpPr>
        <p:spPr>
          <a:xfrm>
            <a:off x="386148" y="329169"/>
            <a:ext cx="59281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5400" b="1" dirty="0">
                <a:latin typeface="Gill Sans Ultra Bold" panose="020B0A02020104020203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Conclusion</a:t>
            </a:r>
            <a:endParaRPr lang="fr-FR" sz="5400" dirty="0">
              <a:latin typeface="Gill Sans Ultra Bold" panose="020B0A02020104020203" pitchFamily="34" charset="77"/>
            </a:endParaRPr>
          </a:p>
        </p:txBody>
      </p:sp>
      <p:sp>
        <p:nvSpPr>
          <p:cNvPr id="9" name="Bulle rectangulaire à coins arrondis 8">
            <a:extLst>
              <a:ext uri="{FF2B5EF4-FFF2-40B4-BE49-F238E27FC236}">
                <a16:creationId xmlns:a16="http://schemas.microsoft.com/office/drawing/2014/main" id="{3962BEC7-D439-CAC5-BE26-CF9D2A1B0A3C}"/>
              </a:ext>
            </a:extLst>
          </p:cNvPr>
          <p:cNvSpPr/>
          <p:nvPr/>
        </p:nvSpPr>
        <p:spPr>
          <a:xfrm>
            <a:off x="4748082" y="5313296"/>
            <a:ext cx="7233853" cy="1264086"/>
          </a:xfrm>
          <a:prstGeom prst="wedgeRoundRectCallout">
            <a:avLst>
              <a:gd name="adj1" fmla="val 24733"/>
              <a:gd name="adj2" fmla="val -105120"/>
              <a:gd name="adj3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H" sz="3200" b="1" dirty="0">
                <a:solidFill>
                  <a:srgbClr val="000000"/>
                </a:solidFill>
                <a:latin typeface="Helvetica Neue" panose="02000503000000020004" pitchFamily="2" charset="0"/>
              </a:rPr>
              <a:t>Ça me rappelle quelque chose …</a:t>
            </a:r>
          </a:p>
        </p:txBody>
      </p:sp>
    </p:spTree>
    <p:extLst>
      <p:ext uri="{BB962C8B-B14F-4D97-AF65-F5344CB8AC3E}">
        <p14:creationId xmlns:p14="http://schemas.microsoft.com/office/powerpoint/2010/main" val="372005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51602</TotalTime>
  <Words>2449</Words>
  <Application>Microsoft Macintosh PowerPoint</Application>
  <PresentationFormat>Grand écran</PresentationFormat>
  <Paragraphs>128</Paragraphs>
  <Slides>21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21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43" baseType="lpstr">
      <vt:lpstr>☞ABADI MT PRO COND</vt:lpstr>
      <vt:lpstr>Arial</vt:lpstr>
      <vt:lpstr>BundesSans</vt:lpstr>
      <vt:lpstr>Calibri</vt:lpstr>
      <vt:lpstr>Calibri Light</vt:lpstr>
      <vt:lpstr>Gill Sans Ultra Bold</vt:lpstr>
      <vt:lpstr>Helvetica</vt:lpstr>
      <vt:lpstr>Helvetica Neue</vt:lpstr>
      <vt:lpstr>inherit</vt:lpstr>
      <vt:lpstr>Inter</vt:lpstr>
      <vt:lpstr>Lato</vt:lpstr>
      <vt:lpstr>Marr Sans</vt:lpstr>
      <vt:lpstr>Marr Sans Medium</vt:lpstr>
      <vt:lpstr>MessinaSansWeb</vt:lpstr>
      <vt:lpstr>Outfit</vt:lpstr>
      <vt:lpstr>Pensum Pro</vt:lpstr>
      <vt:lpstr>The Antiqua B</vt:lpstr>
      <vt:lpstr>The Antiqua B Bold</vt:lpstr>
      <vt:lpstr>ui-sans-serif</vt:lpstr>
      <vt:lpstr>unset</vt:lpstr>
      <vt:lpstr>Zapfino</vt:lpstr>
      <vt:lpstr>Thème Office</vt:lpstr>
      <vt:lpstr>La persécution psychologique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37 ans plus tard en France…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WEF &amp; OMS</dc:title>
  <dc:creator>Microsoft Office User</dc:creator>
  <cp:lastModifiedBy>mac</cp:lastModifiedBy>
  <cp:revision>1024</cp:revision>
  <dcterms:created xsi:type="dcterms:W3CDTF">2022-06-08T15:52:41Z</dcterms:created>
  <dcterms:modified xsi:type="dcterms:W3CDTF">2026-10-29T22:59:33Z</dcterms:modified>
</cp:coreProperties>
</file>