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87" r:id="rId2"/>
    <p:sldId id="488" r:id="rId3"/>
    <p:sldId id="498" r:id="rId4"/>
    <p:sldId id="256" r:id="rId5"/>
    <p:sldId id="489" r:id="rId6"/>
    <p:sldId id="491" r:id="rId7"/>
    <p:sldId id="490" r:id="rId8"/>
    <p:sldId id="497" r:id="rId9"/>
    <p:sldId id="461" r:id="rId10"/>
    <p:sldId id="486" r:id="rId11"/>
    <p:sldId id="492" r:id="rId12"/>
    <p:sldId id="494" r:id="rId13"/>
    <p:sldId id="483" r:id="rId14"/>
    <p:sldId id="482" r:id="rId15"/>
    <p:sldId id="485" r:id="rId16"/>
    <p:sldId id="484" r:id="rId17"/>
    <p:sldId id="493" r:id="rId18"/>
    <p:sldId id="496" r:id="rId19"/>
    <p:sldId id="495" r:id="rId20"/>
    <p:sldId id="281"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27F"/>
    <a:srgbClr val="FF2A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10"/>
    <p:restoredTop sz="92489"/>
  </p:normalViewPr>
  <p:slideViewPr>
    <p:cSldViewPr snapToGrid="0" snapToObjects="1">
      <p:cViewPr varScale="1">
        <p:scale>
          <a:sx n="89" d="100"/>
          <a:sy n="89" d="100"/>
        </p:scale>
        <p:origin x="200"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13/07/2025</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palantir.com/platforms/aip/"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s://www.palantir.com/platforms/aip/"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06037-1EAE-AB9F-17B8-721A437900BA}"/>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933FBA2D-CCB2-F205-EF4F-E5F69DA42C46}"/>
              </a:ext>
            </a:extLst>
          </p:cNvPr>
          <p:cNvSpPr txBox="1">
            <a:spLocks/>
          </p:cNvSpPr>
          <p:nvPr/>
        </p:nvSpPr>
        <p:spPr>
          <a:xfrm>
            <a:off x="7873115" y="5395586"/>
            <a:ext cx="4773051" cy="1462414"/>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000" b="1" dirty="0">
                <a:latin typeface="Zapfino" panose="03030300040707070C03" pitchFamily="66" charset="77"/>
                <a:ea typeface="HGMaruGothicMPRO" panose="020F0600000000000000" pitchFamily="34" charset="-128"/>
              </a:rPr>
              <a:t>By Chloé </a:t>
            </a:r>
            <a:r>
              <a:rPr lang="fr-FR" sz="2000" b="1" dirty="0" err="1">
                <a:latin typeface="Zapfino" panose="03030300040707070C03" pitchFamily="66" charset="77"/>
                <a:ea typeface="HGMaruGothicMPRO" panose="020F0600000000000000" pitchFamily="34" charset="-128"/>
              </a:rPr>
              <a:t>Frammery</a:t>
            </a:r>
            <a:r>
              <a:rPr lang="fr-FR" sz="2000" b="1" dirty="0">
                <a:latin typeface="Zapfino" panose="03030300040707070C03" pitchFamily="66" charset="77"/>
                <a:ea typeface="HGMaruGothicMPRO" panose="020F0600000000000000" pitchFamily="34" charset="-128"/>
              </a:rPr>
              <a:t> </a:t>
            </a:r>
          </a:p>
        </p:txBody>
      </p:sp>
      <p:sp>
        <p:nvSpPr>
          <p:cNvPr id="2" name="Titre 1">
            <a:extLst>
              <a:ext uri="{FF2B5EF4-FFF2-40B4-BE49-F238E27FC236}">
                <a16:creationId xmlns:a16="http://schemas.microsoft.com/office/drawing/2014/main" id="{63CABF03-0BC7-AAED-088B-9F97833C5F00}"/>
              </a:ext>
            </a:extLst>
          </p:cNvPr>
          <p:cNvSpPr>
            <a:spLocks noGrp="1"/>
          </p:cNvSpPr>
          <p:nvPr>
            <p:ph type="ctrTitle"/>
          </p:nvPr>
        </p:nvSpPr>
        <p:spPr>
          <a:xfrm>
            <a:off x="2499938" y="3018772"/>
            <a:ext cx="7192123" cy="1828800"/>
          </a:xfrm>
          <a:noFill/>
        </p:spPr>
        <p:txBody>
          <a:bodyPr anchor="ctr" anchorCtr="0">
            <a:noAutofit/>
          </a:bodyPr>
          <a:lstStyle/>
          <a:p>
            <a:pPr>
              <a:lnSpc>
                <a:spcPts val="12560"/>
              </a:lnSpc>
            </a:pPr>
            <a:r>
              <a:rPr lang="fr-FR" sz="8800" b="1" dirty="0" err="1">
                <a:solidFill>
                  <a:srgbClr val="FF0000"/>
                </a:solidFill>
                <a:latin typeface="Gill Sans Ultra Bold" panose="020B0A02020104020203" pitchFamily="34" charset="77"/>
              </a:rPr>
              <a:t>Palantir</a:t>
            </a:r>
            <a:endParaRPr lang="fr-FR" sz="9600" b="1" dirty="0">
              <a:latin typeface="Zapfino" panose="03030300040707070C03" pitchFamily="66" charset="77"/>
            </a:endParaRPr>
          </a:p>
        </p:txBody>
      </p:sp>
      <p:sp>
        <p:nvSpPr>
          <p:cNvPr id="4" name="ZoneTexte 3">
            <a:extLst>
              <a:ext uri="{FF2B5EF4-FFF2-40B4-BE49-F238E27FC236}">
                <a16:creationId xmlns:a16="http://schemas.microsoft.com/office/drawing/2014/main" id="{2BE51E94-DA5A-A1C1-4C9A-659AD0536669}"/>
              </a:ext>
            </a:extLst>
          </p:cNvPr>
          <p:cNvSpPr txBox="1"/>
          <p:nvPr/>
        </p:nvSpPr>
        <p:spPr>
          <a:xfrm>
            <a:off x="476479" y="3524133"/>
            <a:ext cx="11239042" cy="1323439"/>
          </a:xfrm>
          <a:prstGeom prst="rect">
            <a:avLst/>
          </a:prstGeom>
          <a:noFill/>
        </p:spPr>
        <p:txBody>
          <a:bodyPr wrap="square">
            <a:spAutoFit/>
          </a:bodyPr>
          <a:lstStyle/>
          <a:p>
            <a:pPr algn="ctr"/>
            <a:r>
              <a:rPr lang="fr-FR" sz="4000" b="1" dirty="0">
                <a:latin typeface="Gill Sans Ultra Bold" panose="020B0A02020104020203" pitchFamily="34" charset="77"/>
              </a:rPr>
              <a:t>La gestion du monde par l’IA</a:t>
            </a:r>
            <a:br>
              <a:rPr lang="fr-FR" sz="4000" b="1" dirty="0">
                <a:latin typeface="Gill Sans Ultra Bold" panose="020B0A02020104020203" pitchFamily="34" charset="77"/>
              </a:rPr>
            </a:br>
            <a:r>
              <a:rPr lang="fr-FR" sz="4000" b="1" dirty="0">
                <a:latin typeface="Helvetica" pitchFamily="2" charset="0"/>
              </a:rPr>
              <a:t>pour les Etats « démocratiques » </a:t>
            </a:r>
          </a:p>
        </p:txBody>
      </p:sp>
      <p:pic>
        <p:nvPicPr>
          <p:cNvPr id="5" name="Image 4">
            <a:extLst>
              <a:ext uri="{FF2B5EF4-FFF2-40B4-BE49-F238E27FC236}">
                <a16:creationId xmlns:a16="http://schemas.microsoft.com/office/drawing/2014/main" id="{91BA563F-24E3-0F9D-9AF1-25F913583ED8}"/>
              </a:ext>
            </a:extLst>
          </p:cNvPr>
          <p:cNvPicPr>
            <a:picLocks noChangeAspect="1"/>
          </p:cNvPicPr>
          <p:nvPr/>
        </p:nvPicPr>
        <p:blipFill>
          <a:blip r:embed="rId2"/>
          <a:stretch>
            <a:fillRect/>
          </a:stretch>
        </p:blipFill>
        <p:spPr>
          <a:xfrm>
            <a:off x="4623151" y="5226658"/>
            <a:ext cx="2945694" cy="1224942"/>
          </a:xfrm>
          <a:prstGeom prst="rect">
            <a:avLst/>
          </a:prstGeom>
        </p:spPr>
      </p:pic>
      <p:pic>
        <p:nvPicPr>
          <p:cNvPr id="3" name="Picture 2">
            <a:extLst>
              <a:ext uri="{FF2B5EF4-FFF2-40B4-BE49-F238E27FC236}">
                <a16:creationId xmlns:a16="http://schemas.microsoft.com/office/drawing/2014/main" id="{A79F9B41-78A6-9DAF-B8B7-EB50CC2C1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0848" y="406400"/>
            <a:ext cx="1910301" cy="191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365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12314-AE2B-120F-D7DB-3E4CBB7A8298}"/>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7F7BFEF8-593E-0CB0-1A8B-5B7D451A447A}"/>
              </a:ext>
            </a:extLst>
          </p:cNvPr>
          <p:cNvSpPr txBox="1"/>
          <p:nvPr/>
        </p:nvSpPr>
        <p:spPr>
          <a:xfrm>
            <a:off x="1711671" y="2061170"/>
            <a:ext cx="9537700" cy="4462760"/>
          </a:xfrm>
          <a:prstGeom prst="rect">
            <a:avLst/>
          </a:prstGeom>
          <a:noFill/>
          <a:ln>
            <a:noFill/>
          </a:ln>
        </p:spPr>
        <p:txBody>
          <a:bodyPr wrap="square">
            <a:spAutoFit/>
          </a:bodyPr>
          <a:lstStyle/>
          <a:p>
            <a:pPr marL="285750" indent="-285750">
              <a:buFont typeface="Police système Courant"/>
              <a:buChar char="●"/>
            </a:pPr>
            <a:r>
              <a:rPr lang="fr-CH" sz="2000" dirty="0" err="1">
                <a:solidFill>
                  <a:srgbClr val="000000"/>
                </a:solidFill>
                <a:effectLst/>
                <a:latin typeface="Helvetica" pitchFamily="2" charset="0"/>
              </a:rPr>
              <a:t>Palantir</a:t>
            </a:r>
            <a:r>
              <a:rPr lang="fr-CH" sz="2000" dirty="0">
                <a:solidFill>
                  <a:srgbClr val="000000"/>
                </a:solidFill>
                <a:effectLst/>
                <a:latin typeface="Helvetica" pitchFamily="2" charset="0"/>
              </a:rPr>
              <a:t> Technologies est une </a:t>
            </a:r>
            <a:r>
              <a:rPr lang="fr-CH" sz="2000" b="1" dirty="0">
                <a:solidFill>
                  <a:srgbClr val="000000"/>
                </a:solidFill>
                <a:effectLst/>
                <a:highlight>
                  <a:srgbClr val="FFFF00"/>
                </a:highlight>
                <a:latin typeface="Helvetica" pitchFamily="2" charset="0"/>
              </a:rPr>
              <a:t>entreprise de services et d'édition logicielle</a:t>
            </a:r>
            <a:r>
              <a:rPr lang="fr-CH" sz="2000" dirty="0">
                <a:solidFill>
                  <a:srgbClr val="000000"/>
                </a:solidFill>
                <a:effectLst/>
                <a:latin typeface="Helvetica" pitchFamily="2" charset="0"/>
              </a:rPr>
              <a:t> spécialisée dans </a:t>
            </a:r>
            <a:r>
              <a:rPr lang="fr-CH" sz="2000" b="1" dirty="0">
                <a:solidFill>
                  <a:srgbClr val="000000"/>
                </a:solidFill>
                <a:effectLst/>
                <a:highlight>
                  <a:srgbClr val="FFFF00"/>
                </a:highlight>
                <a:latin typeface="Helvetica" pitchFamily="2" charset="0"/>
              </a:rPr>
              <a:t>l'analyse et la science des données</a:t>
            </a:r>
            <a:r>
              <a:rPr lang="fr-CH" sz="2000" dirty="0">
                <a:solidFill>
                  <a:srgbClr val="000000"/>
                </a:solidFill>
                <a:effectLst/>
                <a:latin typeface="Helvetica" pitchFamily="2" charset="0"/>
              </a:rPr>
              <a:t> (communément appelé « Big data »), située à Denver dans le Colorado [Etats-Unis] et </a:t>
            </a:r>
            <a:r>
              <a:rPr lang="fr-CH" sz="2000" b="1" dirty="0">
                <a:solidFill>
                  <a:srgbClr val="000000"/>
                </a:solidFill>
                <a:effectLst/>
                <a:highlight>
                  <a:srgbClr val="FFFF00"/>
                </a:highlight>
                <a:latin typeface="Helvetica" pitchFamily="2" charset="0"/>
              </a:rPr>
              <a:t>fondée en 2003</a:t>
            </a:r>
            <a:r>
              <a:rPr lang="fr-CH" sz="2000" dirty="0">
                <a:solidFill>
                  <a:srgbClr val="000000"/>
                </a:solidFill>
                <a:effectLst/>
                <a:latin typeface="Helvetica" pitchFamily="2" charset="0"/>
              </a:rPr>
              <a:t>.</a:t>
            </a:r>
            <a:br>
              <a:rPr lang="fr-CH" sz="2000" dirty="0">
                <a:solidFill>
                  <a:srgbClr val="000000"/>
                </a:solidFill>
                <a:effectLst/>
                <a:latin typeface="Helvetica" pitchFamily="2" charset="0"/>
              </a:rPr>
            </a:br>
            <a:r>
              <a:rPr lang="fr-CH" sz="1200" dirty="0">
                <a:solidFill>
                  <a:srgbClr val="000000"/>
                </a:solidFill>
                <a:effectLst/>
                <a:latin typeface="Helvetica" pitchFamily="2" charset="0"/>
              </a:rPr>
              <a:t> </a:t>
            </a:r>
            <a:endParaRPr lang="fr-CH" sz="2000" dirty="0">
              <a:solidFill>
                <a:srgbClr val="000000"/>
              </a:solidFill>
              <a:effectLst/>
              <a:latin typeface="Helvetica" pitchFamily="2" charset="0"/>
            </a:endParaRPr>
          </a:p>
          <a:p>
            <a:pPr marL="285750" indent="-285750">
              <a:buFont typeface="Police système Courant"/>
              <a:buChar char="●"/>
            </a:pPr>
            <a:r>
              <a:rPr lang="fr-CH" sz="2000" dirty="0">
                <a:solidFill>
                  <a:srgbClr val="000000"/>
                </a:solidFill>
                <a:effectLst/>
                <a:latin typeface="Helvetica" pitchFamily="2" charset="0"/>
              </a:rPr>
              <a:t>L'entreprise développe et commercialise </a:t>
            </a:r>
            <a:r>
              <a:rPr lang="fr-CH" sz="2000" b="1" dirty="0">
                <a:solidFill>
                  <a:srgbClr val="000000"/>
                </a:solidFill>
                <a:effectLst/>
                <a:highlight>
                  <a:srgbClr val="FFFF00"/>
                </a:highlight>
                <a:latin typeface="Helvetica" pitchFamily="2" charset="0"/>
              </a:rPr>
              <a:t>deux logiciels</a:t>
            </a:r>
            <a:r>
              <a:rPr lang="fr-CH" sz="2000" b="1" dirty="0">
                <a:solidFill>
                  <a:srgbClr val="000000"/>
                </a:solidFill>
                <a:effectLst/>
                <a:latin typeface="Helvetica" pitchFamily="2" charset="0"/>
              </a:rPr>
              <a:t> </a:t>
            </a:r>
            <a:r>
              <a:rPr lang="fr-CH" sz="2000" dirty="0">
                <a:solidFill>
                  <a:srgbClr val="000000"/>
                </a:solidFill>
                <a:effectLst/>
                <a:latin typeface="Helvetica" pitchFamily="2" charset="0"/>
              </a:rPr>
              <a:t>dédiés à la fusion, la visualisation et le travail opérationnel sur les données : </a:t>
            </a:r>
            <a:r>
              <a:rPr lang="fr-CH" sz="2000" b="1" dirty="0" err="1">
                <a:solidFill>
                  <a:srgbClr val="000000"/>
                </a:solidFill>
                <a:effectLst/>
                <a:highlight>
                  <a:srgbClr val="FFFF00"/>
                </a:highlight>
                <a:latin typeface="Helvetica" pitchFamily="2" charset="0"/>
              </a:rPr>
              <a:t>Palantir</a:t>
            </a:r>
            <a:r>
              <a:rPr lang="fr-CH" sz="2000" b="1" dirty="0">
                <a:solidFill>
                  <a:srgbClr val="000000"/>
                </a:solidFill>
                <a:effectLst/>
                <a:highlight>
                  <a:srgbClr val="FFFF00"/>
                </a:highlight>
                <a:latin typeface="Helvetica" pitchFamily="2" charset="0"/>
              </a:rPr>
              <a:t> Gotham et </a:t>
            </a:r>
            <a:r>
              <a:rPr lang="fr-CH" sz="2000" b="1" dirty="0" err="1">
                <a:solidFill>
                  <a:srgbClr val="000000"/>
                </a:solidFill>
                <a:effectLst/>
                <a:highlight>
                  <a:srgbClr val="FFFF00"/>
                </a:highlight>
                <a:latin typeface="Helvetica" pitchFamily="2" charset="0"/>
              </a:rPr>
              <a:t>Palantir</a:t>
            </a:r>
            <a:r>
              <a:rPr lang="fr-CH" sz="2000" b="1" dirty="0">
                <a:solidFill>
                  <a:srgbClr val="000000"/>
                </a:solidFill>
                <a:effectLst/>
                <a:highlight>
                  <a:srgbClr val="FFFF00"/>
                </a:highlight>
                <a:latin typeface="Helvetica" pitchFamily="2" charset="0"/>
              </a:rPr>
              <a:t> </a:t>
            </a:r>
            <a:r>
              <a:rPr lang="fr-CH" sz="2000" b="1" dirty="0" err="1">
                <a:solidFill>
                  <a:srgbClr val="000000"/>
                </a:solidFill>
                <a:effectLst/>
                <a:highlight>
                  <a:srgbClr val="FFFF00"/>
                </a:highlight>
                <a:latin typeface="Helvetica" pitchFamily="2" charset="0"/>
              </a:rPr>
              <a:t>Foundry</a:t>
            </a:r>
            <a:r>
              <a:rPr lang="fr-CH" sz="2000" b="1" dirty="0">
                <a:solidFill>
                  <a:srgbClr val="000000"/>
                </a:solidFill>
                <a:latin typeface="Helvetica" pitchFamily="2" charset="0"/>
              </a:rPr>
              <a:t> </a:t>
            </a:r>
            <a:r>
              <a:rPr lang="fr-CH" sz="2000" dirty="0">
                <a:solidFill>
                  <a:srgbClr val="000000"/>
                </a:solidFill>
                <a:latin typeface="Helvetica" pitchFamily="2" charset="0"/>
              </a:rPr>
              <a:t>(</a:t>
            </a:r>
            <a:r>
              <a:rPr lang="fr-CH" sz="2000" dirty="0">
                <a:solidFill>
                  <a:srgbClr val="000000"/>
                </a:solidFill>
                <a:effectLst/>
                <a:latin typeface="Helvetica Neue" panose="02000503000000020004" pitchFamily="2" charset="0"/>
              </a:rPr>
              <a:t>dans les secteurs de la finance, de l'assurance, de la santé, des transports et des biens de consommation). </a:t>
            </a:r>
          </a:p>
          <a:p>
            <a:endParaRPr lang="fr-CH" sz="1200" b="1" dirty="0">
              <a:solidFill>
                <a:srgbClr val="000000"/>
              </a:solidFill>
              <a:effectLst/>
              <a:highlight>
                <a:srgbClr val="FFFF00"/>
              </a:highlight>
              <a:latin typeface="Helvetica" pitchFamily="2" charset="0"/>
            </a:endParaRPr>
          </a:p>
          <a:p>
            <a:pPr marL="285750" indent="-285750">
              <a:buFont typeface="Police système Courant"/>
              <a:buChar char="●"/>
            </a:pPr>
            <a:r>
              <a:rPr lang="fr-CH" sz="2000" b="1" dirty="0">
                <a:solidFill>
                  <a:srgbClr val="FF0000"/>
                </a:solidFill>
                <a:effectLst/>
                <a:highlight>
                  <a:srgbClr val="FFFF00"/>
                </a:highlight>
                <a:latin typeface="Helvetica" pitchFamily="2" charset="0"/>
              </a:rPr>
              <a:t>Gotham</a:t>
            </a:r>
            <a:r>
              <a:rPr lang="fr-CH" sz="2000" b="1" dirty="0">
                <a:solidFill>
                  <a:srgbClr val="000000"/>
                </a:solidFill>
                <a:effectLst/>
                <a:highlight>
                  <a:srgbClr val="FFFF00"/>
                </a:highlight>
                <a:latin typeface="Helvetica" pitchFamily="2" charset="0"/>
              </a:rPr>
              <a:t> est d'abord utilisé par la communauté du </a:t>
            </a:r>
            <a:r>
              <a:rPr lang="fr-CH" sz="2000" b="1" dirty="0">
                <a:solidFill>
                  <a:srgbClr val="FF0000"/>
                </a:solidFill>
                <a:effectLst/>
                <a:highlight>
                  <a:srgbClr val="FFFF00"/>
                </a:highlight>
                <a:latin typeface="Helvetica" pitchFamily="2" charset="0"/>
              </a:rPr>
              <a:t>renseignement</a:t>
            </a:r>
            <a:r>
              <a:rPr lang="fr-CH" sz="2000" b="1" dirty="0">
                <a:solidFill>
                  <a:srgbClr val="000000"/>
                </a:solidFill>
                <a:effectLst/>
                <a:highlight>
                  <a:srgbClr val="FFFF00"/>
                </a:highlight>
                <a:latin typeface="Helvetica" pitchFamily="2" charset="0"/>
              </a:rPr>
              <a:t> des États-Unis (NSA, CIA, FBI, les US Marines, l'US Air force et les Opérations spéciales), ainsi que les services de </a:t>
            </a:r>
            <a:r>
              <a:rPr lang="fr-CH" sz="2000" b="1" dirty="0">
                <a:solidFill>
                  <a:srgbClr val="FF0000"/>
                </a:solidFill>
                <a:effectLst/>
                <a:highlight>
                  <a:srgbClr val="FFFF00"/>
                </a:highlight>
                <a:latin typeface="Helvetica" pitchFamily="2" charset="0"/>
              </a:rPr>
              <a:t>police</a:t>
            </a:r>
            <a:r>
              <a:rPr lang="fr-CH" sz="2000" b="1" dirty="0">
                <a:solidFill>
                  <a:srgbClr val="000000"/>
                </a:solidFill>
                <a:effectLst/>
                <a:highlight>
                  <a:srgbClr val="FFFF00"/>
                </a:highlight>
                <a:latin typeface="Helvetica" pitchFamily="2" charset="0"/>
              </a:rPr>
              <a:t> de New York et de Los Angeles. Ce logiciel est également utilisé par les services de renseignement d'une </a:t>
            </a:r>
            <a:r>
              <a:rPr lang="fr-CH" sz="2000" b="1" dirty="0">
                <a:solidFill>
                  <a:srgbClr val="FF0000"/>
                </a:solidFill>
                <a:effectLst/>
                <a:highlight>
                  <a:srgbClr val="FFFF00"/>
                </a:highlight>
                <a:latin typeface="Helvetica" pitchFamily="2" charset="0"/>
              </a:rPr>
              <a:t>douzaine de pays européens</a:t>
            </a:r>
            <a:r>
              <a:rPr lang="fr-CH" sz="2000" b="1" dirty="0">
                <a:solidFill>
                  <a:srgbClr val="000000"/>
                </a:solidFill>
                <a:effectLst/>
                <a:highlight>
                  <a:srgbClr val="FFFF00"/>
                </a:highlight>
                <a:latin typeface="Helvetica" pitchFamily="2" charset="0"/>
              </a:rPr>
              <a:t>, </a:t>
            </a:r>
            <a:r>
              <a:rPr lang="fr-CH" sz="2000" b="1" dirty="0">
                <a:solidFill>
                  <a:srgbClr val="FF0000"/>
                </a:solidFill>
                <a:effectLst/>
                <a:highlight>
                  <a:srgbClr val="FFFF00"/>
                </a:highlight>
                <a:latin typeface="Helvetica" pitchFamily="2" charset="0"/>
              </a:rPr>
              <a:t>dont la France </a:t>
            </a:r>
            <a:r>
              <a:rPr lang="fr-CH" sz="2000" b="1" dirty="0">
                <a:solidFill>
                  <a:srgbClr val="000000"/>
                </a:solidFill>
                <a:effectLst/>
                <a:highlight>
                  <a:srgbClr val="FFFF00"/>
                </a:highlight>
                <a:latin typeface="Helvetica" pitchFamily="2" charset="0"/>
              </a:rPr>
              <a:t>(DGSI - Direction générale de la Sécurité intérieure).</a:t>
            </a:r>
          </a:p>
        </p:txBody>
      </p:sp>
      <p:sp>
        <p:nvSpPr>
          <p:cNvPr id="16" name="Titre 1">
            <a:extLst>
              <a:ext uri="{FF2B5EF4-FFF2-40B4-BE49-F238E27FC236}">
                <a16:creationId xmlns:a16="http://schemas.microsoft.com/office/drawing/2014/main" id="{72FED018-D5FA-5710-D431-D48F95752275}"/>
              </a:ext>
            </a:extLst>
          </p:cNvPr>
          <p:cNvSpPr txBox="1">
            <a:spLocks/>
          </p:cNvSpPr>
          <p:nvPr/>
        </p:nvSpPr>
        <p:spPr>
          <a:xfrm>
            <a:off x="3445421" y="319424"/>
            <a:ext cx="5838279" cy="174174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err="1">
                <a:latin typeface="Gill Sans Ultra Bold" panose="020B0A02020104020203" pitchFamily="34" charset="77"/>
              </a:rPr>
              <a:t>Palantir</a:t>
            </a:r>
            <a:endParaRPr lang="fr-FR" sz="7100" b="1" dirty="0">
              <a:latin typeface="Gill Sans Ultra Bold" panose="020B0A02020104020203" pitchFamily="34" charset="77"/>
            </a:endParaRPr>
          </a:p>
          <a:p>
            <a:r>
              <a:rPr lang="fr-FR" sz="5400" b="1" dirty="0">
                <a:latin typeface="Gill Sans Ultra Bold" panose="020B0A02020104020203" pitchFamily="34" charset="77"/>
              </a:rPr>
              <a:t>c’est quoi ?</a:t>
            </a:r>
            <a:endParaRPr lang="fr-CH" sz="5400" dirty="0">
              <a:solidFill>
                <a:srgbClr val="000000"/>
              </a:solidFill>
              <a:effectLst/>
              <a:latin typeface="Helvetica Neue" panose="02000503000000020004" pitchFamily="2" charset="0"/>
            </a:endParaRPr>
          </a:p>
        </p:txBody>
      </p:sp>
      <p:pic>
        <p:nvPicPr>
          <p:cNvPr id="13" name="Image 12">
            <a:extLst>
              <a:ext uri="{FF2B5EF4-FFF2-40B4-BE49-F238E27FC236}">
                <a16:creationId xmlns:a16="http://schemas.microsoft.com/office/drawing/2014/main" id="{E6A5A2A7-34BA-A56C-E091-BED2DBA6D41C}"/>
              </a:ext>
            </a:extLst>
          </p:cNvPr>
          <p:cNvPicPr>
            <a:picLocks noChangeAspect="1"/>
          </p:cNvPicPr>
          <p:nvPr/>
        </p:nvPicPr>
        <p:blipFill>
          <a:blip r:embed="rId2"/>
          <a:stretch>
            <a:fillRect/>
          </a:stretch>
        </p:blipFill>
        <p:spPr>
          <a:xfrm rot="20481372">
            <a:off x="374190" y="1486133"/>
            <a:ext cx="2157984" cy="685610"/>
          </a:xfrm>
          <a:prstGeom prst="rect">
            <a:avLst/>
          </a:prstGeom>
          <a:ln>
            <a:solidFill>
              <a:schemeClr val="tx1"/>
            </a:solidFill>
          </a:ln>
        </p:spPr>
      </p:pic>
      <p:sp>
        <p:nvSpPr>
          <p:cNvPr id="18" name="ZoneTexte 17">
            <a:extLst>
              <a:ext uri="{FF2B5EF4-FFF2-40B4-BE49-F238E27FC236}">
                <a16:creationId xmlns:a16="http://schemas.microsoft.com/office/drawing/2014/main" id="{60D9D780-1F37-B1EC-D699-FC7564DB6EB7}"/>
              </a:ext>
            </a:extLst>
          </p:cNvPr>
          <p:cNvSpPr txBox="1"/>
          <p:nvPr/>
        </p:nvSpPr>
        <p:spPr>
          <a:xfrm rot="1082105">
            <a:off x="10438616" y="1914491"/>
            <a:ext cx="2295525" cy="769441"/>
          </a:xfrm>
          <a:prstGeom prst="rect">
            <a:avLst/>
          </a:prstGeom>
          <a:noFill/>
        </p:spPr>
        <p:txBody>
          <a:bodyPr wrap="square">
            <a:spAutoFit/>
          </a:bodyPr>
          <a:lstStyle/>
          <a:p>
            <a:r>
              <a:rPr lang="fr-CH" sz="4400" dirty="0">
                <a:solidFill>
                  <a:srgbClr val="000000"/>
                </a:solidFill>
                <a:effectLst/>
                <a:latin typeface=".Apple Color Emoji UI"/>
              </a:rPr>
              <a:t>🇺🇸</a:t>
            </a:r>
          </a:p>
        </p:txBody>
      </p:sp>
    </p:spTree>
    <p:extLst>
      <p:ext uri="{BB962C8B-B14F-4D97-AF65-F5344CB8AC3E}">
        <p14:creationId xmlns:p14="http://schemas.microsoft.com/office/powerpoint/2010/main" val="1880301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E0847-EE36-F6C1-8716-44C5AAF6C451}"/>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AD92E7FD-3A9C-D0BC-1322-A84A4F124652}"/>
              </a:ext>
            </a:extLst>
          </p:cNvPr>
          <p:cNvSpPr txBox="1">
            <a:spLocks/>
          </p:cNvSpPr>
          <p:nvPr/>
        </p:nvSpPr>
        <p:spPr>
          <a:xfrm>
            <a:off x="3445421" y="319424"/>
            <a:ext cx="5838279" cy="1741746"/>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a:latin typeface="Gill Sans Ultra Bold" panose="020B0A02020104020203" pitchFamily="34" charset="77"/>
              </a:rPr>
              <a:t>Les actionnaires de </a:t>
            </a:r>
            <a:r>
              <a:rPr lang="fr-FR" sz="7100" b="1" dirty="0" err="1">
                <a:latin typeface="Gill Sans Ultra Bold" panose="020B0A02020104020203" pitchFamily="34" charset="77"/>
              </a:rPr>
              <a:t>Palantir</a:t>
            </a:r>
            <a:endParaRPr lang="fr-FR" sz="7100" b="1" dirty="0">
              <a:latin typeface="Gill Sans Ultra Bold" panose="020B0A02020104020203" pitchFamily="34" charset="77"/>
            </a:endParaRPr>
          </a:p>
        </p:txBody>
      </p:sp>
      <p:sp>
        <p:nvSpPr>
          <p:cNvPr id="18" name="ZoneTexte 17">
            <a:extLst>
              <a:ext uri="{FF2B5EF4-FFF2-40B4-BE49-F238E27FC236}">
                <a16:creationId xmlns:a16="http://schemas.microsoft.com/office/drawing/2014/main" id="{5D2AEB68-4AF3-2128-5153-94AF471437FE}"/>
              </a:ext>
            </a:extLst>
          </p:cNvPr>
          <p:cNvSpPr txBox="1"/>
          <p:nvPr/>
        </p:nvSpPr>
        <p:spPr>
          <a:xfrm rot="1082105">
            <a:off x="7949416" y="1676449"/>
            <a:ext cx="2295525" cy="769441"/>
          </a:xfrm>
          <a:prstGeom prst="rect">
            <a:avLst/>
          </a:prstGeom>
          <a:noFill/>
        </p:spPr>
        <p:txBody>
          <a:bodyPr wrap="square">
            <a:spAutoFit/>
          </a:bodyPr>
          <a:lstStyle/>
          <a:p>
            <a:r>
              <a:rPr lang="fr-CH" sz="4400" dirty="0">
                <a:solidFill>
                  <a:srgbClr val="000000"/>
                </a:solidFill>
                <a:effectLst/>
                <a:latin typeface=".Apple Color Emoji UI"/>
              </a:rPr>
              <a:t>🇺🇸</a:t>
            </a:r>
          </a:p>
        </p:txBody>
      </p:sp>
      <p:pic>
        <p:nvPicPr>
          <p:cNvPr id="2" name="Image 1">
            <a:extLst>
              <a:ext uri="{FF2B5EF4-FFF2-40B4-BE49-F238E27FC236}">
                <a16:creationId xmlns:a16="http://schemas.microsoft.com/office/drawing/2014/main" id="{5FBA8CE3-B220-53B5-921D-80ECAC4D52A6}"/>
              </a:ext>
            </a:extLst>
          </p:cNvPr>
          <p:cNvPicPr>
            <a:picLocks noChangeAspect="1"/>
          </p:cNvPicPr>
          <p:nvPr/>
        </p:nvPicPr>
        <p:blipFill>
          <a:blip r:embed="rId2"/>
          <a:stretch>
            <a:fillRect/>
          </a:stretch>
        </p:blipFill>
        <p:spPr>
          <a:xfrm>
            <a:off x="394163" y="782251"/>
            <a:ext cx="2319358" cy="1193787"/>
          </a:xfrm>
          <a:prstGeom prst="rect">
            <a:avLst/>
          </a:prstGeom>
        </p:spPr>
      </p:pic>
      <p:pic>
        <p:nvPicPr>
          <p:cNvPr id="3" name="Image 2">
            <a:extLst>
              <a:ext uri="{FF2B5EF4-FFF2-40B4-BE49-F238E27FC236}">
                <a16:creationId xmlns:a16="http://schemas.microsoft.com/office/drawing/2014/main" id="{CBBDC7FD-E6F9-EA26-6D34-CBEA80646A86}"/>
              </a:ext>
            </a:extLst>
          </p:cNvPr>
          <p:cNvPicPr>
            <a:picLocks noChangeAspect="1"/>
          </p:cNvPicPr>
          <p:nvPr/>
        </p:nvPicPr>
        <p:blipFill>
          <a:blip r:embed="rId3"/>
          <a:stretch>
            <a:fillRect/>
          </a:stretch>
        </p:blipFill>
        <p:spPr>
          <a:xfrm>
            <a:off x="2327765" y="2252702"/>
            <a:ext cx="7865742" cy="4285874"/>
          </a:xfrm>
          <a:prstGeom prst="rect">
            <a:avLst/>
          </a:prstGeom>
          <a:ln>
            <a:solidFill>
              <a:schemeClr val="tx1"/>
            </a:solidFill>
          </a:ln>
        </p:spPr>
      </p:pic>
      <p:pic>
        <p:nvPicPr>
          <p:cNvPr id="4" name="Image 3">
            <a:extLst>
              <a:ext uri="{FF2B5EF4-FFF2-40B4-BE49-F238E27FC236}">
                <a16:creationId xmlns:a16="http://schemas.microsoft.com/office/drawing/2014/main" id="{C0E60DFB-626D-771B-F1C3-1DFF2CBCAFF0}"/>
              </a:ext>
            </a:extLst>
          </p:cNvPr>
          <p:cNvPicPr>
            <a:picLocks noChangeAspect="1"/>
          </p:cNvPicPr>
          <p:nvPr/>
        </p:nvPicPr>
        <p:blipFill>
          <a:blip r:embed="rId4"/>
          <a:stretch>
            <a:fillRect/>
          </a:stretch>
        </p:blipFill>
        <p:spPr>
          <a:xfrm>
            <a:off x="2049295" y="2734896"/>
            <a:ext cx="3158172" cy="1388207"/>
          </a:xfrm>
          <a:prstGeom prst="rect">
            <a:avLst/>
          </a:prstGeom>
          <a:ln w="28575">
            <a:solidFill>
              <a:srgbClr val="FF0000"/>
            </a:solidFill>
          </a:ln>
        </p:spPr>
      </p:pic>
      <p:pic>
        <p:nvPicPr>
          <p:cNvPr id="5" name="Image 4">
            <a:extLst>
              <a:ext uri="{FF2B5EF4-FFF2-40B4-BE49-F238E27FC236}">
                <a16:creationId xmlns:a16="http://schemas.microsoft.com/office/drawing/2014/main" id="{3CB93D32-FE77-409D-D046-01A714DE7496}"/>
              </a:ext>
            </a:extLst>
          </p:cNvPr>
          <p:cNvPicPr>
            <a:picLocks noChangeAspect="1"/>
          </p:cNvPicPr>
          <p:nvPr/>
        </p:nvPicPr>
        <p:blipFill>
          <a:blip r:embed="rId5"/>
          <a:stretch>
            <a:fillRect/>
          </a:stretch>
        </p:blipFill>
        <p:spPr>
          <a:xfrm>
            <a:off x="496570" y="1994775"/>
            <a:ext cx="1609235" cy="360691"/>
          </a:xfrm>
          <a:prstGeom prst="rect">
            <a:avLst/>
          </a:prstGeom>
        </p:spPr>
      </p:pic>
    </p:spTree>
    <p:extLst>
      <p:ext uri="{BB962C8B-B14F-4D97-AF65-F5344CB8AC3E}">
        <p14:creationId xmlns:p14="http://schemas.microsoft.com/office/powerpoint/2010/main" val="352410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8EA7522-28F5-ACCB-2384-111D5204F57A}"/>
              </a:ext>
            </a:extLst>
          </p:cNvPr>
          <p:cNvSpPr txBox="1">
            <a:spLocks/>
          </p:cNvSpPr>
          <p:nvPr/>
        </p:nvSpPr>
        <p:spPr>
          <a:xfrm>
            <a:off x="3445421" y="319424"/>
            <a:ext cx="6638379" cy="174174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err="1">
                <a:latin typeface="Gill Sans Ultra Bold" panose="020B0A02020104020203" pitchFamily="34" charset="77"/>
              </a:rPr>
              <a:t>Palantir</a:t>
            </a:r>
            <a:endParaRPr lang="fr-FR" sz="7100" b="1" dirty="0">
              <a:latin typeface="Gill Sans Ultra Bold" panose="020B0A02020104020203" pitchFamily="34" charset="77"/>
            </a:endParaRPr>
          </a:p>
          <a:p>
            <a:r>
              <a:rPr lang="fr-FR" sz="5400" b="1" dirty="0">
                <a:latin typeface="Gill Sans Ultra Bold" panose="020B0A02020104020203" pitchFamily="34" charset="77"/>
              </a:rPr>
              <a:t>fondée par qui ?</a:t>
            </a:r>
            <a:endParaRPr lang="fr-CH" sz="5400" dirty="0">
              <a:solidFill>
                <a:srgbClr val="000000"/>
              </a:solidFill>
              <a:effectLst/>
              <a:latin typeface="Helvetica Neue" panose="02000503000000020004" pitchFamily="2" charset="0"/>
            </a:endParaRPr>
          </a:p>
        </p:txBody>
      </p:sp>
      <p:sp>
        <p:nvSpPr>
          <p:cNvPr id="20" name="ZoneTexte 19">
            <a:extLst>
              <a:ext uri="{FF2B5EF4-FFF2-40B4-BE49-F238E27FC236}">
                <a16:creationId xmlns:a16="http://schemas.microsoft.com/office/drawing/2014/main" id="{E77BBDAF-A747-A502-F331-4C8845E44AE3}"/>
              </a:ext>
            </a:extLst>
          </p:cNvPr>
          <p:cNvSpPr txBox="1"/>
          <p:nvPr/>
        </p:nvSpPr>
        <p:spPr>
          <a:xfrm>
            <a:off x="3752577" y="2229636"/>
            <a:ext cx="2832209" cy="3416320"/>
          </a:xfrm>
          <a:prstGeom prst="rect">
            <a:avLst/>
          </a:prstGeom>
          <a:noFill/>
        </p:spPr>
        <p:txBody>
          <a:bodyPr wrap="square">
            <a:spAutoFit/>
          </a:bodyPr>
          <a:lstStyle/>
          <a:p>
            <a:r>
              <a:rPr lang="fr-CH" sz="1800" b="1" dirty="0">
                <a:solidFill>
                  <a:srgbClr val="000000"/>
                </a:solidFill>
                <a:effectLst/>
                <a:highlight>
                  <a:srgbClr val="FFFF00"/>
                </a:highlight>
                <a:latin typeface="Helvetica Neue" panose="02000503000000020004" pitchFamily="2" charset="0"/>
              </a:rPr>
              <a:t>Officiellement établie en mai 2003</a:t>
            </a:r>
            <a:r>
              <a:rPr lang="fr-CH" sz="1800" dirty="0">
                <a:solidFill>
                  <a:srgbClr val="000000"/>
                </a:solidFill>
                <a:effectLst/>
                <a:latin typeface="Helvetica Neue" panose="02000503000000020004" pitchFamily="2" charset="0"/>
              </a:rPr>
              <a:t>, la société </a:t>
            </a:r>
            <a:r>
              <a:rPr lang="fr-CH" sz="1800" dirty="0" err="1">
                <a:solidFill>
                  <a:srgbClr val="000000"/>
                </a:solidFill>
                <a:effectLst/>
                <a:latin typeface="Helvetica Neue" panose="02000503000000020004" pitchFamily="2" charset="0"/>
              </a:rPr>
              <a:t>Palantir</a:t>
            </a:r>
            <a:r>
              <a:rPr lang="fr-CH" sz="1800" dirty="0">
                <a:solidFill>
                  <a:srgbClr val="000000"/>
                </a:solidFill>
                <a:effectLst/>
                <a:latin typeface="Helvetica Neue" panose="02000503000000020004" pitchFamily="2" charset="0"/>
              </a:rPr>
              <a:t> Technologies est considérée généralement comme ayant été </a:t>
            </a:r>
            <a:r>
              <a:rPr lang="fr-CH" sz="1800" b="1" dirty="0">
                <a:solidFill>
                  <a:srgbClr val="000000"/>
                </a:solidFill>
                <a:effectLst/>
                <a:highlight>
                  <a:srgbClr val="FFFF00"/>
                </a:highlight>
                <a:latin typeface="Helvetica Neue" panose="02000503000000020004" pitchFamily="2" charset="0"/>
              </a:rPr>
              <a:t>fondée en 2004 par </a:t>
            </a:r>
            <a:r>
              <a:rPr lang="fr-CH" sz="1800" b="1" dirty="0">
                <a:solidFill>
                  <a:srgbClr val="FF0000"/>
                </a:solidFill>
                <a:effectLst/>
                <a:highlight>
                  <a:srgbClr val="FFFF00"/>
                </a:highlight>
                <a:latin typeface="Helvetica Neue" panose="02000503000000020004" pitchFamily="2" charset="0"/>
              </a:rPr>
              <a:t>Peter Thiel</a:t>
            </a:r>
            <a:r>
              <a:rPr lang="fr-CH" sz="1800" b="1" dirty="0">
                <a:solidFill>
                  <a:srgbClr val="000000"/>
                </a:solidFill>
                <a:effectLst/>
                <a:highlight>
                  <a:srgbClr val="FFFF00"/>
                </a:highlight>
                <a:latin typeface="Helvetica Neue" panose="02000503000000020004" pitchFamily="2" charset="0"/>
              </a:rPr>
              <a:t>, le </a:t>
            </a:r>
            <a:r>
              <a:rPr lang="fr-CH" sz="1800" b="1" u="sng" dirty="0">
                <a:solidFill>
                  <a:srgbClr val="000000"/>
                </a:solidFill>
                <a:effectLst/>
                <a:highlight>
                  <a:srgbClr val="FFFF00"/>
                </a:highlight>
                <a:latin typeface="Helvetica Neue" panose="02000503000000020004" pitchFamily="2" charset="0"/>
              </a:rPr>
              <a:t>fondateur de </a:t>
            </a:r>
            <a:r>
              <a:rPr lang="fr-CH" sz="1800" b="1" u="sng" dirty="0" err="1">
                <a:solidFill>
                  <a:srgbClr val="000000"/>
                </a:solidFill>
                <a:effectLst/>
                <a:highlight>
                  <a:srgbClr val="FFFF00"/>
                </a:highlight>
                <a:latin typeface="Helvetica Neue" panose="02000503000000020004" pitchFamily="2" charset="0"/>
              </a:rPr>
              <a:t>Paypal</a:t>
            </a:r>
            <a:r>
              <a:rPr lang="fr-CH" sz="1800" b="1" u="sng" dirty="0">
                <a:solidFill>
                  <a:srgbClr val="000000"/>
                </a:solidFill>
                <a:effectLst/>
                <a:highlight>
                  <a:srgbClr val="FFFF00"/>
                </a:highlight>
                <a:latin typeface="Helvetica Neue" panose="02000503000000020004" pitchFamily="2" charset="0"/>
              </a:rPr>
              <a:t> </a:t>
            </a:r>
            <a:r>
              <a:rPr lang="fr-CH" sz="1800" b="1" dirty="0">
                <a:solidFill>
                  <a:srgbClr val="000000"/>
                </a:solidFill>
                <a:effectLst/>
                <a:highlight>
                  <a:srgbClr val="FFFF00"/>
                </a:highlight>
                <a:latin typeface="Helvetica Neue" panose="02000503000000020004" pitchFamily="2" charset="0"/>
              </a:rPr>
              <a:t>et </a:t>
            </a:r>
            <a:r>
              <a:rPr lang="fr-CH" sz="1800" b="1" u="sng" dirty="0">
                <a:solidFill>
                  <a:srgbClr val="000000"/>
                </a:solidFill>
                <a:effectLst/>
                <a:highlight>
                  <a:srgbClr val="FFFF00"/>
                </a:highlight>
                <a:latin typeface="Helvetica Neue" panose="02000503000000020004" pitchFamily="2" charset="0"/>
              </a:rPr>
              <a:t>soutien financier </a:t>
            </a:r>
            <a:r>
              <a:rPr lang="fr-CH" b="1" u="sng" dirty="0">
                <a:solidFill>
                  <a:srgbClr val="000000"/>
                </a:solidFill>
                <a:highlight>
                  <a:srgbClr val="FFFF00"/>
                </a:highlight>
                <a:latin typeface="Helvetica Neue" panose="02000503000000020004" pitchFamily="2" charset="0"/>
              </a:rPr>
              <a:t>de Mark Zuckerberg </a:t>
            </a:r>
            <a:r>
              <a:rPr lang="fr-CH" b="1" dirty="0">
                <a:solidFill>
                  <a:srgbClr val="000000"/>
                </a:solidFill>
                <a:highlight>
                  <a:srgbClr val="FFFF00"/>
                </a:highlight>
                <a:latin typeface="Helvetica Neue" panose="02000503000000020004" pitchFamily="2" charset="0"/>
              </a:rPr>
              <a:t>dans la création de Facebook</a:t>
            </a:r>
            <a:r>
              <a:rPr lang="fr-CH" sz="1800" dirty="0">
                <a:solidFill>
                  <a:srgbClr val="000000"/>
                </a:solidFill>
                <a:effectLst/>
                <a:latin typeface="Helvetica Neue" panose="02000503000000020004" pitchFamily="2" charset="0"/>
              </a:rPr>
              <a:t>, </a:t>
            </a:r>
            <a:r>
              <a:rPr lang="fr-CH" sz="1800" b="1" dirty="0">
                <a:solidFill>
                  <a:srgbClr val="FF0000"/>
                </a:solidFill>
                <a:effectLst/>
                <a:highlight>
                  <a:srgbClr val="FFFF00"/>
                </a:highlight>
                <a:latin typeface="Helvetica Neue" panose="02000503000000020004" pitchFamily="2" charset="0"/>
              </a:rPr>
              <a:t>Alex </a:t>
            </a:r>
            <a:r>
              <a:rPr lang="fr-CH" sz="1800" b="1" dirty="0" err="1">
                <a:solidFill>
                  <a:srgbClr val="FF0000"/>
                </a:solidFill>
                <a:effectLst/>
                <a:highlight>
                  <a:srgbClr val="FFFF00"/>
                </a:highlight>
                <a:latin typeface="Helvetica Neue" panose="02000503000000020004" pitchFamily="2" charset="0"/>
              </a:rPr>
              <a:t>Karp</a:t>
            </a:r>
            <a:r>
              <a:rPr lang="fr-CH" sz="1800" b="1" dirty="0">
                <a:solidFill>
                  <a:srgbClr val="FF0000"/>
                </a:solidFill>
                <a:effectLst/>
                <a:latin typeface="Helvetica Neue" panose="02000503000000020004" pitchFamily="2" charset="0"/>
              </a:rPr>
              <a:t> </a:t>
            </a:r>
            <a:r>
              <a:rPr lang="fr-CH" sz="1800" dirty="0">
                <a:solidFill>
                  <a:srgbClr val="000000"/>
                </a:solidFill>
                <a:effectLst/>
                <a:latin typeface="Helvetica Neue" panose="02000503000000020004" pitchFamily="2" charset="0"/>
              </a:rPr>
              <a:t>et </a:t>
            </a:r>
            <a:r>
              <a:rPr lang="fr-CH" sz="1800" b="1" dirty="0">
                <a:solidFill>
                  <a:srgbClr val="000000"/>
                </a:solidFill>
                <a:effectLst/>
                <a:highlight>
                  <a:srgbClr val="FFFF00"/>
                </a:highlight>
                <a:latin typeface="Helvetica Neue" panose="02000503000000020004" pitchFamily="2" charset="0"/>
              </a:rPr>
              <a:t>d’autres associés</a:t>
            </a:r>
            <a:r>
              <a:rPr lang="fr-CH" sz="1800" dirty="0">
                <a:solidFill>
                  <a:srgbClr val="000000"/>
                </a:solidFill>
                <a:effectLst/>
                <a:latin typeface="Helvetica Neue" panose="02000503000000020004" pitchFamily="2" charset="0"/>
              </a:rPr>
              <a:t>. </a:t>
            </a:r>
            <a:endParaRPr lang="fr-FR" dirty="0"/>
          </a:p>
        </p:txBody>
      </p:sp>
      <p:pic>
        <p:nvPicPr>
          <p:cNvPr id="9218" name="Picture 2" descr="Peter Thiel - Wikipedia">
            <a:extLst>
              <a:ext uri="{FF2B5EF4-FFF2-40B4-BE49-F238E27FC236}">
                <a16:creationId xmlns:a16="http://schemas.microsoft.com/office/drawing/2014/main" id="{F15C958B-E916-5AC6-7983-FEE2C5DA46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691" y="2027586"/>
            <a:ext cx="2613800" cy="34394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220" name="Picture 4" descr="The Rise of Alex Karp, Palantir's Outspoken CEO - Business Insider">
            <a:extLst>
              <a:ext uri="{FF2B5EF4-FFF2-40B4-BE49-F238E27FC236}">
                <a16:creationId xmlns:a16="http://schemas.microsoft.com/office/drawing/2014/main" id="{7CA012CF-C691-63EB-981A-1D1574F4C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610" y="2027586"/>
            <a:ext cx="4673600" cy="31179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ED9A6109-683B-B4D5-793D-EE7092AD2AE7}"/>
              </a:ext>
            </a:extLst>
          </p:cNvPr>
          <p:cNvSpPr txBox="1"/>
          <p:nvPr/>
        </p:nvSpPr>
        <p:spPr>
          <a:xfrm>
            <a:off x="893585" y="5479706"/>
            <a:ext cx="2988989" cy="1354217"/>
          </a:xfrm>
          <a:prstGeom prst="rect">
            <a:avLst/>
          </a:prstGeom>
          <a:solidFill>
            <a:schemeClr val="bg1"/>
          </a:solidFill>
          <a:ln w="28575">
            <a:noFill/>
          </a:ln>
        </p:spPr>
        <p:txBody>
          <a:bodyPr wrap="square">
            <a:spAutoFit/>
          </a:bodyPr>
          <a:lstStyle/>
          <a:p>
            <a:r>
              <a:rPr lang="fr-FR" sz="2800" b="1" dirty="0">
                <a:latin typeface="Arial Rounded MT Bold" panose="020F0704030504030204" pitchFamily="34" charset="77"/>
              </a:rPr>
              <a:t>Peter Thiel</a:t>
            </a:r>
            <a:br>
              <a:rPr lang="fr-FR" sz="2800" b="1" dirty="0">
                <a:latin typeface="Arial Rounded MT Bold" panose="020F0704030504030204" pitchFamily="34" charset="77"/>
              </a:rPr>
            </a:br>
            <a:r>
              <a:rPr lang="fr-FR" b="1" dirty="0">
                <a:latin typeface="Arial Rounded MT Bold" panose="020F0704030504030204" pitchFamily="34" charset="77"/>
              </a:rPr>
              <a:t>Fondateur de </a:t>
            </a:r>
            <a:r>
              <a:rPr lang="fr-FR" b="1" dirty="0" err="1">
                <a:latin typeface="Arial Rounded MT Bold" panose="020F0704030504030204" pitchFamily="34" charset="77"/>
              </a:rPr>
              <a:t>Paypal</a:t>
            </a:r>
            <a:r>
              <a:rPr lang="fr-FR" b="1" dirty="0">
                <a:latin typeface="Arial Rounded MT Bold" panose="020F0704030504030204" pitchFamily="34" charset="77"/>
              </a:rPr>
              <a:t> </a:t>
            </a:r>
          </a:p>
          <a:p>
            <a:r>
              <a:rPr lang="fr-FR" b="1" dirty="0">
                <a:latin typeface="Arial Rounded MT Bold" panose="020F0704030504030204" pitchFamily="34" charset="77"/>
              </a:rPr>
              <a:t>&amp; co-fondateur principal de </a:t>
            </a:r>
            <a:r>
              <a:rPr lang="fr-FR" b="1" dirty="0" err="1">
                <a:latin typeface="Arial Rounded MT Bold" panose="020F0704030504030204" pitchFamily="34" charset="77"/>
              </a:rPr>
              <a:t>Palantir</a:t>
            </a:r>
            <a:endParaRPr lang="fr-FR" sz="1400" dirty="0"/>
          </a:p>
        </p:txBody>
      </p:sp>
      <p:sp>
        <p:nvSpPr>
          <p:cNvPr id="24" name="ZoneTexte 23">
            <a:extLst>
              <a:ext uri="{FF2B5EF4-FFF2-40B4-BE49-F238E27FC236}">
                <a16:creationId xmlns:a16="http://schemas.microsoft.com/office/drawing/2014/main" id="{920B3801-A234-B8BA-6775-CC7441F3EF06}"/>
              </a:ext>
            </a:extLst>
          </p:cNvPr>
          <p:cNvSpPr txBox="1"/>
          <p:nvPr/>
        </p:nvSpPr>
        <p:spPr>
          <a:xfrm>
            <a:off x="6688410" y="5156057"/>
            <a:ext cx="3928790" cy="800219"/>
          </a:xfrm>
          <a:prstGeom prst="rect">
            <a:avLst/>
          </a:prstGeom>
          <a:solidFill>
            <a:schemeClr val="bg1"/>
          </a:solidFill>
          <a:ln w="28575">
            <a:noFill/>
          </a:ln>
        </p:spPr>
        <p:txBody>
          <a:bodyPr wrap="square">
            <a:spAutoFit/>
          </a:bodyPr>
          <a:lstStyle/>
          <a:p>
            <a:r>
              <a:rPr lang="fr-FR" sz="2800" b="1" dirty="0">
                <a:latin typeface="Arial Rounded MT Bold" panose="020F0704030504030204" pitchFamily="34" charset="77"/>
              </a:rPr>
              <a:t>Alex </a:t>
            </a:r>
            <a:r>
              <a:rPr lang="fr-FR" sz="2800" b="1" dirty="0" err="1">
                <a:latin typeface="Arial Rounded MT Bold" panose="020F0704030504030204" pitchFamily="34" charset="77"/>
              </a:rPr>
              <a:t>Karp</a:t>
            </a:r>
            <a:br>
              <a:rPr lang="fr-FR" b="1" dirty="0">
                <a:latin typeface="Arial Rounded MT Bold" panose="020F0704030504030204" pitchFamily="34" charset="77"/>
              </a:rPr>
            </a:br>
            <a:r>
              <a:rPr lang="fr-FR" b="1" dirty="0">
                <a:latin typeface="Arial Rounded MT Bold" panose="020F0704030504030204" pitchFamily="34" charset="77"/>
              </a:rPr>
              <a:t>PDG et co-fondateur de </a:t>
            </a:r>
            <a:r>
              <a:rPr lang="fr-FR" b="1" dirty="0" err="1">
                <a:latin typeface="Arial Rounded MT Bold" panose="020F0704030504030204" pitchFamily="34" charset="77"/>
              </a:rPr>
              <a:t>Palantir</a:t>
            </a:r>
            <a:endParaRPr lang="fr-FR" sz="1400" dirty="0"/>
          </a:p>
        </p:txBody>
      </p:sp>
      <p:pic>
        <p:nvPicPr>
          <p:cNvPr id="13" name="Image 12">
            <a:extLst>
              <a:ext uri="{FF2B5EF4-FFF2-40B4-BE49-F238E27FC236}">
                <a16:creationId xmlns:a16="http://schemas.microsoft.com/office/drawing/2014/main" id="{D60A4B13-54E7-B4C9-48FE-CEED616D0994}"/>
              </a:ext>
            </a:extLst>
          </p:cNvPr>
          <p:cNvPicPr>
            <a:picLocks noChangeAspect="1"/>
          </p:cNvPicPr>
          <p:nvPr/>
        </p:nvPicPr>
        <p:blipFill>
          <a:blip r:embed="rId4"/>
          <a:stretch>
            <a:fillRect/>
          </a:stretch>
        </p:blipFill>
        <p:spPr>
          <a:xfrm rot="20481372">
            <a:off x="272590" y="1205528"/>
            <a:ext cx="2157984" cy="685610"/>
          </a:xfrm>
          <a:prstGeom prst="rect">
            <a:avLst/>
          </a:prstGeom>
          <a:ln>
            <a:solidFill>
              <a:schemeClr val="tx1"/>
            </a:solidFill>
          </a:ln>
        </p:spPr>
      </p:pic>
    </p:spTree>
    <p:extLst>
      <p:ext uri="{BB962C8B-B14F-4D97-AF65-F5344CB8AC3E}">
        <p14:creationId xmlns:p14="http://schemas.microsoft.com/office/powerpoint/2010/main" val="42009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04EAC-41F6-2015-85E6-45D6BB08B39D}"/>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8FB34496-5C9F-4E1B-22E0-0A5F236AC2ED}"/>
              </a:ext>
            </a:extLst>
          </p:cNvPr>
          <p:cNvSpPr txBox="1"/>
          <p:nvPr/>
        </p:nvSpPr>
        <p:spPr>
          <a:xfrm>
            <a:off x="564182" y="3163789"/>
            <a:ext cx="8262318" cy="2339102"/>
          </a:xfrm>
          <a:prstGeom prst="rect">
            <a:avLst/>
          </a:prstGeom>
          <a:noFill/>
          <a:ln>
            <a:solidFill>
              <a:schemeClr val="tx1"/>
            </a:solidFill>
          </a:ln>
        </p:spPr>
        <p:txBody>
          <a:bodyPr wrap="square">
            <a:spAutoFit/>
          </a:bodyPr>
          <a:lstStyle/>
          <a:p>
            <a:r>
              <a:rPr lang="fr-CH" sz="2800" b="1" dirty="0">
                <a:solidFill>
                  <a:srgbClr val="000000"/>
                </a:solidFill>
                <a:effectLst/>
                <a:latin typeface="Helvetica Neue" panose="02000503000000020004" pitchFamily="2" charset="0"/>
              </a:rPr>
              <a:t>Historique</a:t>
            </a:r>
          </a:p>
          <a:p>
            <a:r>
              <a:rPr lang="fr-CH" sz="2000" b="1" dirty="0">
                <a:solidFill>
                  <a:srgbClr val="000000"/>
                </a:solidFill>
                <a:effectLst/>
                <a:latin typeface="Helvetica Neue" panose="02000503000000020004" pitchFamily="2" charset="0"/>
              </a:rPr>
              <a:t>2003-2009 : Fondation et premières années</a:t>
            </a:r>
          </a:p>
          <a:p>
            <a:r>
              <a:rPr lang="fr-CH" sz="900" dirty="0">
                <a:solidFill>
                  <a:srgbClr val="000000"/>
                </a:solidFill>
                <a:latin typeface="Helvetica Neue" panose="02000503000000020004" pitchFamily="2" charset="0"/>
              </a:rPr>
              <a:t> </a:t>
            </a:r>
            <a:endParaRPr lang="fr-CH" sz="900" dirty="0">
              <a:solidFill>
                <a:srgbClr val="000000"/>
              </a:solidFill>
              <a:effectLst/>
              <a:latin typeface="Helvetica Neue" panose="02000503000000020004" pitchFamily="2" charset="0"/>
            </a:endParaRPr>
          </a:p>
          <a:p>
            <a:r>
              <a:rPr lang="fr-CH" sz="2000" b="1" dirty="0">
                <a:solidFill>
                  <a:srgbClr val="000000"/>
                </a:solidFill>
                <a:effectLst/>
                <a:highlight>
                  <a:srgbClr val="FFFF00"/>
                </a:highlight>
                <a:latin typeface="Helvetica Neue" panose="02000503000000020004" pitchFamily="2" charset="0"/>
              </a:rPr>
              <a:t>Les premiers financements sont constitués par </a:t>
            </a:r>
            <a:r>
              <a:rPr lang="fr-CH" sz="2000" b="1" u="sng" dirty="0">
                <a:solidFill>
                  <a:srgbClr val="FF0000"/>
                </a:solidFill>
                <a:effectLst/>
                <a:highlight>
                  <a:srgbClr val="FFFF00"/>
                </a:highlight>
                <a:latin typeface="Helvetica Neue" panose="02000503000000020004" pitchFamily="2" charset="0"/>
              </a:rPr>
              <a:t>deux millions</a:t>
            </a:r>
            <a:r>
              <a:rPr lang="fr-CH" sz="2000" b="1" dirty="0">
                <a:solidFill>
                  <a:srgbClr val="FF0000"/>
                </a:solidFill>
                <a:effectLst/>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de dollars versés par le bras financier de la </a:t>
            </a:r>
            <a:r>
              <a:rPr lang="fr-CH" sz="2000" b="1" dirty="0">
                <a:solidFill>
                  <a:srgbClr val="FF0000"/>
                </a:solidFill>
                <a:effectLst/>
                <a:highlight>
                  <a:srgbClr val="FFFF00"/>
                </a:highlight>
                <a:latin typeface="Helvetica Neue" panose="02000503000000020004" pitchFamily="2" charset="0"/>
              </a:rPr>
              <a:t>CIA</a:t>
            </a:r>
            <a:r>
              <a:rPr lang="fr-CH" sz="2000" b="1" dirty="0">
                <a:solidFill>
                  <a:srgbClr val="000000"/>
                </a:solidFill>
                <a:effectLst/>
                <a:highlight>
                  <a:srgbClr val="FFFF00"/>
                </a:highlight>
                <a:latin typeface="Helvetica Neue" panose="02000503000000020004" pitchFamily="2" charset="0"/>
              </a:rPr>
              <a:t>, la société </a:t>
            </a:r>
            <a:r>
              <a:rPr lang="fr-CH" sz="2000" b="1" dirty="0">
                <a:solidFill>
                  <a:srgbClr val="FF0000"/>
                </a:solidFill>
                <a:effectLst/>
                <a:highlight>
                  <a:srgbClr val="FFFF00"/>
                </a:highlight>
                <a:latin typeface="Helvetica Neue" panose="02000503000000020004" pitchFamily="2" charset="0"/>
              </a:rPr>
              <a:t>In-Q-Tel</a:t>
            </a:r>
            <a:r>
              <a:rPr lang="fr-CH" sz="2000" b="1" dirty="0">
                <a:solidFill>
                  <a:srgbClr val="000000"/>
                </a:solidFill>
                <a:effectLst/>
                <a:highlight>
                  <a:srgbClr val="FFFF00"/>
                </a:highlight>
                <a:latin typeface="Helvetica Neue" panose="02000503000000020004" pitchFamily="2" charset="0"/>
              </a:rPr>
              <a:t>, et par </a:t>
            </a:r>
            <a:r>
              <a:rPr lang="fr-CH" sz="2000" b="1" u="sng" dirty="0">
                <a:solidFill>
                  <a:srgbClr val="FF0000"/>
                </a:solidFill>
                <a:effectLst/>
                <a:highlight>
                  <a:srgbClr val="FFFF00"/>
                </a:highlight>
                <a:latin typeface="Helvetica Neue" panose="02000503000000020004" pitchFamily="2" charset="0"/>
              </a:rPr>
              <a:t>trente millions</a:t>
            </a:r>
            <a:r>
              <a:rPr lang="fr-CH" sz="2000" b="1" dirty="0">
                <a:solidFill>
                  <a:srgbClr val="FF0000"/>
                </a:solidFill>
                <a:effectLst/>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de dollars de la part de </a:t>
            </a:r>
            <a:r>
              <a:rPr lang="fr-CH" sz="2000" b="1" dirty="0">
                <a:solidFill>
                  <a:srgbClr val="FF0000"/>
                </a:solidFill>
                <a:effectLst/>
                <a:highlight>
                  <a:srgbClr val="FFFF00"/>
                </a:highlight>
                <a:latin typeface="Helvetica Neue" panose="02000503000000020004" pitchFamily="2" charset="0"/>
              </a:rPr>
              <a:t>Peter</a:t>
            </a:r>
            <a:r>
              <a:rPr lang="fr-CH" sz="2000" b="1" dirty="0">
                <a:solidFill>
                  <a:srgbClr val="000000"/>
                </a:solidFill>
                <a:effectLst/>
                <a:highlight>
                  <a:srgbClr val="FFFF00"/>
                </a:highlight>
                <a:latin typeface="Helvetica Neue" panose="02000503000000020004" pitchFamily="2" charset="0"/>
              </a:rPr>
              <a:t> </a:t>
            </a:r>
            <a:r>
              <a:rPr lang="fr-CH" sz="2000" b="1" dirty="0">
                <a:solidFill>
                  <a:srgbClr val="FF0000"/>
                </a:solidFill>
                <a:effectLst/>
                <a:highlight>
                  <a:srgbClr val="FFFF00"/>
                </a:highlight>
                <a:latin typeface="Helvetica Neue" panose="02000503000000020004" pitchFamily="2" charset="0"/>
              </a:rPr>
              <a:t>Thiel</a:t>
            </a:r>
            <a:r>
              <a:rPr lang="fr-CH" sz="2000" b="1" dirty="0">
                <a:solidFill>
                  <a:srgbClr val="000000"/>
                </a:solidFill>
                <a:effectLst/>
                <a:highlight>
                  <a:srgbClr val="FFFF00"/>
                </a:highlight>
                <a:latin typeface="Helvetica Neue" panose="02000503000000020004" pitchFamily="2" charset="0"/>
              </a:rPr>
              <a:t> et de son entreprise </a:t>
            </a:r>
            <a:r>
              <a:rPr lang="fr-CH" sz="2000" b="1" i="1" dirty="0" err="1">
                <a:solidFill>
                  <a:srgbClr val="000000"/>
                </a:solidFill>
                <a:effectLst/>
                <a:highlight>
                  <a:srgbClr val="FFFF00"/>
                </a:highlight>
                <a:latin typeface="Helvetica Neue" panose="02000503000000020004" pitchFamily="2" charset="0"/>
              </a:rPr>
              <a:t>Founders</a:t>
            </a:r>
            <a:r>
              <a:rPr lang="fr-CH" sz="2000" b="1" i="1" dirty="0">
                <a:solidFill>
                  <a:srgbClr val="000000"/>
                </a:solidFill>
                <a:effectLst/>
                <a:highlight>
                  <a:srgbClr val="FFFF00"/>
                </a:highlight>
                <a:latin typeface="Helvetica Neue" panose="02000503000000020004" pitchFamily="2" charset="0"/>
              </a:rPr>
              <a:t> </a:t>
            </a:r>
            <a:r>
              <a:rPr lang="fr-CH" sz="2000" b="1" i="1" dirty="0" err="1">
                <a:solidFill>
                  <a:srgbClr val="000000"/>
                </a:solidFill>
                <a:effectLst/>
                <a:highlight>
                  <a:srgbClr val="FFFF00"/>
                </a:highlight>
                <a:latin typeface="Helvetica Neue" panose="02000503000000020004" pitchFamily="2" charset="0"/>
              </a:rPr>
              <a:t>Fund</a:t>
            </a:r>
            <a:r>
              <a:rPr lang="fr-CH" sz="2000" dirty="0">
                <a:solidFill>
                  <a:srgbClr val="000000"/>
                </a:solidFill>
                <a:effectLst/>
                <a:latin typeface="Helvetica Neue" panose="02000503000000020004" pitchFamily="2" charset="0"/>
              </a:rPr>
              <a:t>. Alex </a:t>
            </a:r>
            <a:r>
              <a:rPr lang="fr-CH" sz="2000" dirty="0" err="1">
                <a:solidFill>
                  <a:srgbClr val="000000"/>
                </a:solidFill>
                <a:effectLst/>
                <a:latin typeface="Helvetica Neue" panose="02000503000000020004" pitchFamily="2" charset="0"/>
              </a:rPr>
              <a:t>Karp</a:t>
            </a:r>
            <a:r>
              <a:rPr lang="fr-CH" sz="2000" dirty="0">
                <a:solidFill>
                  <a:srgbClr val="000000"/>
                </a:solidFill>
                <a:effectLst/>
                <a:latin typeface="Helvetica Neue" panose="02000503000000020004" pitchFamily="2" charset="0"/>
              </a:rPr>
              <a:t> est alors le PDG de </a:t>
            </a:r>
            <a:r>
              <a:rPr lang="fr-CH" sz="2000" dirty="0" err="1">
                <a:solidFill>
                  <a:srgbClr val="000000"/>
                </a:solidFill>
                <a:effectLst/>
                <a:latin typeface="Helvetica Neue" panose="02000503000000020004" pitchFamily="2" charset="0"/>
              </a:rPr>
              <a:t>Palantir</a:t>
            </a:r>
            <a:r>
              <a:rPr lang="fr-CH" sz="2000" dirty="0">
                <a:solidFill>
                  <a:srgbClr val="000000"/>
                </a:solidFill>
                <a:effectLst/>
                <a:latin typeface="Helvetica Neue" panose="02000503000000020004" pitchFamily="2" charset="0"/>
              </a:rPr>
              <a:t>. </a:t>
            </a:r>
          </a:p>
          <a:p>
            <a:endParaRPr lang="fr-CH" sz="900" dirty="0">
              <a:solidFill>
                <a:srgbClr val="000000"/>
              </a:solidFill>
              <a:latin typeface="Helvetica Neue" panose="02000503000000020004" pitchFamily="2" charset="0"/>
            </a:endParaRPr>
          </a:p>
        </p:txBody>
      </p:sp>
      <p:sp>
        <p:nvSpPr>
          <p:cNvPr id="16" name="Titre 1">
            <a:extLst>
              <a:ext uri="{FF2B5EF4-FFF2-40B4-BE49-F238E27FC236}">
                <a16:creationId xmlns:a16="http://schemas.microsoft.com/office/drawing/2014/main" id="{570455BD-42A6-72DA-1064-786CEE78B67B}"/>
              </a:ext>
            </a:extLst>
          </p:cNvPr>
          <p:cNvSpPr txBox="1">
            <a:spLocks/>
          </p:cNvSpPr>
          <p:nvPr/>
        </p:nvSpPr>
        <p:spPr>
          <a:xfrm>
            <a:off x="564182" y="101852"/>
            <a:ext cx="10776918" cy="331530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a:latin typeface="Gill Sans Ultra Bold" panose="020B0A02020104020203" pitchFamily="34" charset="77"/>
              </a:rPr>
              <a:t>Qui finance </a:t>
            </a:r>
            <a:r>
              <a:rPr lang="fr-FR" sz="7100" b="1" dirty="0" err="1">
                <a:latin typeface="Gill Sans Ultra Bold" panose="020B0A02020104020203" pitchFamily="34" charset="77"/>
              </a:rPr>
              <a:t>Palantir</a:t>
            </a:r>
            <a:r>
              <a:rPr lang="fr-FR" sz="5400" b="1" dirty="0">
                <a:latin typeface="Gill Sans Ultra Bold" panose="020B0A02020104020203" pitchFamily="34" charset="77"/>
              </a:rPr>
              <a:t> ?</a:t>
            </a:r>
            <a:br>
              <a:rPr lang="fr-FR" sz="5400" b="1" dirty="0">
                <a:latin typeface="Gill Sans Ultra Bold" panose="020B0A02020104020203" pitchFamily="34" charset="77"/>
              </a:rPr>
            </a:br>
            <a:r>
              <a:rPr lang="fr-FR" sz="7100" b="1" dirty="0">
                <a:latin typeface="Gill Sans Ultra Bold" panose="020B0A02020104020203" pitchFamily="34" charset="77"/>
              </a:rPr>
              <a:t>La</a:t>
            </a:r>
            <a:r>
              <a:rPr lang="fr-FR" sz="7100" b="1" dirty="0">
                <a:solidFill>
                  <a:srgbClr val="FF0000"/>
                </a:solidFill>
                <a:latin typeface="Gill Sans Ultra Bold" panose="020B0A02020104020203" pitchFamily="34" charset="77"/>
              </a:rPr>
              <a:t> CIA, Peter Thiel </a:t>
            </a:r>
            <a:r>
              <a:rPr lang="fr-FR" sz="7100" b="1" dirty="0">
                <a:latin typeface="Gill Sans Ultra Bold" panose="020B0A02020104020203" pitchFamily="34" charset="77"/>
              </a:rPr>
              <a:t>… </a:t>
            </a:r>
            <a:br>
              <a:rPr lang="fr-FR" sz="7100" b="1" dirty="0">
                <a:latin typeface="Gill Sans Ultra Bold" panose="020B0A02020104020203" pitchFamily="34" charset="77"/>
              </a:rPr>
            </a:br>
            <a:r>
              <a:rPr lang="fr-FR" sz="4600" b="1" dirty="0">
                <a:latin typeface="Gill Sans Ultra Bold" panose="020B0A02020104020203" pitchFamily="34" charset="77"/>
              </a:rPr>
              <a:t>et</a:t>
            </a:r>
            <a:r>
              <a:rPr lang="fr-FR" sz="7800" b="1" dirty="0">
                <a:latin typeface="Gill Sans Ultra Bold" panose="020B0A02020104020203" pitchFamily="34" charset="77"/>
              </a:rPr>
              <a:t> </a:t>
            </a:r>
            <a:r>
              <a:rPr lang="fr-FR" sz="4700" b="1" dirty="0">
                <a:latin typeface="Gill Sans Ultra Bold" panose="020B0A02020104020203" pitchFamily="34" charset="77"/>
              </a:rPr>
              <a:t>la </a:t>
            </a:r>
            <a:r>
              <a:rPr lang="fr-FR" sz="4700" b="1" dirty="0">
                <a:solidFill>
                  <a:srgbClr val="FF0000"/>
                </a:solidFill>
                <a:latin typeface="Gill Sans Ultra Bold" panose="020B0A02020104020203" pitchFamily="34" charset="77"/>
              </a:rPr>
              <a:t>Banque Nationale Suisse </a:t>
            </a:r>
            <a:r>
              <a:rPr lang="fr-FR" sz="4700" b="1" dirty="0">
                <a:latin typeface="Gill Sans Ultra Bold" panose="020B0A02020104020203" pitchFamily="34" charset="77"/>
              </a:rPr>
              <a:t>aussi. </a:t>
            </a:r>
            <a:endParaRPr lang="fr-CH" sz="4700" dirty="0">
              <a:solidFill>
                <a:srgbClr val="000000"/>
              </a:solidFill>
              <a:effectLst/>
              <a:latin typeface="Helvetica Neue" panose="02000503000000020004" pitchFamily="2" charset="0"/>
            </a:endParaRPr>
          </a:p>
        </p:txBody>
      </p:sp>
      <p:pic>
        <p:nvPicPr>
          <p:cNvPr id="13" name="Image 12">
            <a:extLst>
              <a:ext uri="{FF2B5EF4-FFF2-40B4-BE49-F238E27FC236}">
                <a16:creationId xmlns:a16="http://schemas.microsoft.com/office/drawing/2014/main" id="{13B2CA2D-7602-9DAC-CE4B-EA86F45C293A}"/>
              </a:ext>
            </a:extLst>
          </p:cNvPr>
          <p:cNvPicPr>
            <a:picLocks noChangeAspect="1"/>
          </p:cNvPicPr>
          <p:nvPr/>
        </p:nvPicPr>
        <p:blipFill>
          <a:blip r:embed="rId2"/>
          <a:stretch>
            <a:fillRect/>
          </a:stretch>
        </p:blipFill>
        <p:spPr>
          <a:xfrm rot="1270408">
            <a:off x="7613929" y="2907926"/>
            <a:ext cx="1610673" cy="511725"/>
          </a:xfrm>
          <a:prstGeom prst="rect">
            <a:avLst/>
          </a:prstGeom>
          <a:ln>
            <a:solidFill>
              <a:schemeClr val="tx1"/>
            </a:solidFill>
          </a:ln>
        </p:spPr>
      </p:pic>
      <p:pic>
        <p:nvPicPr>
          <p:cNvPr id="14338" name="Picture 2">
            <a:extLst>
              <a:ext uri="{FF2B5EF4-FFF2-40B4-BE49-F238E27FC236}">
                <a16:creationId xmlns:a16="http://schemas.microsoft.com/office/drawing/2014/main" id="{B82602BF-F194-CB2A-66B7-1F6C5A6C0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8457" y="2873991"/>
            <a:ext cx="2628900" cy="26289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DC44E5-74C5-46A3-B054-D91424D63CB9}"/>
              </a:ext>
            </a:extLst>
          </p:cNvPr>
          <p:cNvSpPr txBox="1"/>
          <p:nvPr/>
        </p:nvSpPr>
        <p:spPr>
          <a:xfrm>
            <a:off x="529740" y="5589127"/>
            <a:ext cx="11662259" cy="1200329"/>
          </a:xfrm>
          <a:prstGeom prst="rect">
            <a:avLst/>
          </a:prstGeom>
          <a:noFill/>
        </p:spPr>
        <p:txBody>
          <a:bodyPr wrap="square">
            <a:spAutoFit/>
          </a:bodyPr>
          <a:lstStyle/>
          <a:p>
            <a:pPr algn="l"/>
            <a:r>
              <a:rPr lang="fr-CH" b="1" i="0" dirty="0">
                <a:solidFill>
                  <a:srgbClr val="FF0000"/>
                </a:solidFill>
                <a:effectLst/>
                <a:latin typeface="Oswald" panose="020F0502020204030204" pitchFamily="34" charset="0"/>
              </a:rPr>
              <a:t>Banque nationale suisse </a:t>
            </a:r>
            <a:r>
              <a:rPr lang="fr-CH" b="1" i="0" dirty="0">
                <a:effectLst/>
                <a:latin typeface="Oswald" panose="020F0502020204030204" pitchFamily="34" charset="0"/>
              </a:rPr>
              <a:t>&amp; </a:t>
            </a:r>
            <a:r>
              <a:rPr lang="fr-CH" b="1" i="0" dirty="0" err="1">
                <a:effectLst/>
                <a:latin typeface="Oswald" panose="020F0502020204030204" pitchFamily="34" charset="0"/>
              </a:rPr>
              <a:t>Palantir</a:t>
            </a:r>
            <a:r>
              <a:rPr lang="fr-CH" b="1" i="0" dirty="0">
                <a:effectLst/>
                <a:latin typeface="Oswald" panose="020F0502020204030204" pitchFamily="34" charset="0"/>
              </a:rPr>
              <a:t> Technologies Inc.</a:t>
            </a:r>
          </a:p>
          <a:p>
            <a:pPr algn="l"/>
            <a:r>
              <a:rPr lang="fr-CH" b="0" i="0" dirty="0">
                <a:solidFill>
                  <a:srgbClr val="404040"/>
                </a:solidFill>
                <a:effectLst/>
                <a:latin typeface="Inter"/>
              </a:rPr>
              <a:t>Le 12 mai 2025 - La Banque nationale suisse a déposé un formulaire 13F-HR divulguant la propriété de 5 934 700 actions de </a:t>
            </a:r>
            <a:r>
              <a:rPr lang="fr-CH" b="0" i="0" dirty="0" err="1">
                <a:solidFill>
                  <a:srgbClr val="404040"/>
                </a:solidFill>
                <a:effectLst/>
                <a:latin typeface="Inter"/>
              </a:rPr>
              <a:t>Palantir</a:t>
            </a:r>
            <a:r>
              <a:rPr lang="fr-CH" b="0" i="0" dirty="0">
                <a:solidFill>
                  <a:srgbClr val="404040"/>
                </a:solidFill>
                <a:effectLst/>
                <a:latin typeface="Inter"/>
              </a:rPr>
              <a:t> Technologies Inc. (États-Unis : PLTR) évalué à </a:t>
            </a:r>
            <a:r>
              <a:rPr lang="fr-CH" b="0" i="0" dirty="0">
                <a:solidFill>
                  <a:srgbClr val="404040"/>
                </a:solidFill>
                <a:effectLst/>
                <a:highlight>
                  <a:srgbClr val="FFFF00"/>
                </a:highlight>
                <a:latin typeface="Inter"/>
              </a:rPr>
              <a:t>500 888 680 USD [843 millions de dollars US] au 31 mars 2025</a:t>
            </a:r>
            <a:r>
              <a:rPr lang="fr-CH" b="0" i="0" dirty="0">
                <a:solidFill>
                  <a:srgbClr val="404040"/>
                </a:solidFill>
                <a:effectLst/>
                <a:latin typeface="Inter"/>
              </a:rPr>
              <a:t>. </a:t>
            </a:r>
            <a:br>
              <a:rPr lang="fr-CH" b="0" i="0" dirty="0">
                <a:solidFill>
                  <a:srgbClr val="404040"/>
                </a:solidFill>
                <a:effectLst/>
                <a:latin typeface="Inter"/>
              </a:rPr>
            </a:br>
            <a:r>
              <a:rPr lang="fr-CH" b="1" i="0" dirty="0">
                <a:solidFill>
                  <a:srgbClr val="404040"/>
                </a:solidFill>
                <a:effectLst/>
                <a:highlight>
                  <a:srgbClr val="FFFF00"/>
                </a:highlight>
                <a:latin typeface="Inter"/>
              </a:rPr>
              <a:t>La valeur au 12 mai 2025 de la position est de </a:t>
            </a:r>
            <a:r>
              <a:rPr lang="fr-CH" b="1" i="0" dirty="0">
                <a:solidFill>
                  <a:srgbClr val="FF0000"/>
                </a:solidFill>
                <a:effectLst/>
                <a:highlight>
                  <a:srgbClr val="FFFF00"/>
                </a:highlight>
                <a:latin typeface="Inter"/>
              </a:rPr>
              <a:t>843 320 870 USD</a:t>
            </a:r>
            <a:r>
              <a:rPr lang="fr-CH" b="1" i="0" dirty="0">
                <a:solidFill>
                  <a:srgbClr val="404040"/>
                </a:solidFill>
                <a:effectLst/>
                <a:highlight>
                  <a:srgbClr val="FFFF00"/>
                </a:highlight>
                <a:latin typeface="Inter"/>
              </a:rPr>
              <a:t> [</a:t>
            </a:r>
            <a:r>
              <a:rPr lang="fr-CH" b="1" i="0" u="sng" dirty="0">
                <a:solidFill>
                  <a:srgbClr val="404040"/>
                </a:solidFill>
                <a:effectLst/>
                <a:highlight>
                  <a:srgbClr val="FFFF00"/>
                </a:highlight>
                <a:latin typeface="Inter"/>
              </a:rPr>
              <a:t>843 millions</a:t>
            </a:r>
            <a:r>
              <a:rPr lang="fr-CH" b="1" i="0" dirty="0">
                <a:solidFill>
                  <a:srgbClr val="404040"/>
                </a:solidFill>
                <a:effectLst/>
                <a:highlight>
                  <a:srgbClr val="FFFF00"/>
                </a:highlight>
                <a:latin typeface="Inter"/>
              </a:rPr>
              <a:t> de dollars US].</a:t>
            </a:r>
          </a:p>
        </p:txBody>
      </p:sp>
      <p:pic>
        <p:nvPicPr>
          <p:cNvPr id="4" name="Image 3">
            <a:extLst>
              <a:ext uri="{FF2B5EF4-FFF2-40B4-BE49-F238E27FC236}">
                <a16:creationId xmlns:a16="http://schemas.microsoft.com/office/drawing/2014/main" id="{051522B2-5C8F-0F91-97E2-C8C7B57503A0}"/>
              </a:ext>
            </a:extLst>
          </p:cNvPr>
          <p:cNvPicPr>
            <a:picLocks noChangeAspect="1"/>
          </p:cNvPicPr>
          <p:nvPr/>
        </p:nvPicPr>
        <p:blipFill>
          <a:blip r:embed="rId4"/>
          <a:stretch>
            <a:fillRect/>
          </a:stretch>
        </p:blipFill>
        <p:spPr>
          <a:xfrm>
            <a:off x="11170618" y="5489339"/>
            <a:ext cx="914400" cy="419100"/>
          </a:xfrm>
          <a:prstGeom prst="rect">
            <a:avLst/>
          </a:prstGeom>
        </p:spPr>
      </p:pic>
    </p:spTree>
    <p:extLst>
      <p:ext uri="{BB962C8B-B14F-4D97-AF65-F5344CB8AC3E}">
        <p14:creationId xmlns:p14="http://schemas.microsoft.com/office/powerpoint/2010/main" val="29428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ppt_w</p:attrName>
                                        </p:attrNameLst>
                                      </p:cBhvr>
                                      <p:tavLst>
                                        <p:tav tm="0">
                                          <p:val>
                                            <p:fltVal val="0"/>
                                          </p:val>
                                        </p:tav>
                                        <p:tav tm="100000">
                                          <p:val>
                                            <p:strVal val="#ppt_w"/>
                                          </p:val>
                                        </p:tav>
                                      </p:tavLst>
                                    </p:anim>
                                    <p:anim calcmode="lin" valueType="num">
                                      <p:cBhvr>
                                        <p:cTn id="8" dur="500" fill="hold"/>
                                        <p:tgtEl>
                                          <p:spTgt spid="14338"/>
                                        </p:tgtEl>
                                        <p:attrNameLst>
                                          <p:attrName>ppt_h</p:attrName>
                                        </p:attrNameLst>
                                      </p:cBhvr>
                                      <p:tavLst>
                                        <p:tav tm="0">
                                          <p:val>
                                            <p:fltVal val="0"/>
                                          </p:val>
                                        </p:tav>
                                        <p:tav tm="100000">
                                          <p:val>
                                            <p:strVal val="#ppt_h"/>
                                          </p:val>
                                        </p:tav>
                                      </p:tavLst>
                                    </p:anim>
                                    <p:animEffect transition="in" filter="fade">
                                      <p:cBhvr>
                                        <p:cTn id="9"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8FBCD-F728-4638-CD92-8383BAEB512D}"/>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79C70D4A-7FE6-A28B-77B2-46C05F86DBEF}"/>
              </a:ext>
            </a:extLst>
          </p:cNvPr>
          <p:cNvSpPr txBox="1">
            <a:spLocks/>
          </p:cNvSpPr>
          <p:nvPr/>
        </p:nvSpPr>
        <p:spPr>
          <a:xfrm>
            <a:off x="520700" y="344824"/>
            <a:ext cx="11760200" cy="1741746"/>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a:latin typeface="Gill Sans Ultra Bold" panose="020B0A02020104020203" pitchFamily="34" charset="77"/>
              </a:rPr>
              <a:t>Le mot « </a:t>
            </a:r>
            <a:r>
              <a:rPr lang="fr-FR" sz="7100" b="1" dirty="0" err="1">
                <a:latin typeface="Gill Sans Ultra Bold" panose="020B0A02020104020203" pitchFamily="34" charset="77"/>
              </a:rPr>
              <a:t>Palantir</a:t>
            </a:r>
            <a:r>
              <a:rPr lang="fr-FR" sz="7100" b="1" dirty="0">
                <a:latin typeface="Gill Sans Ultra Bold" panose="020B0A02020104020203" pitchFamily="34" charset="77"/>
              </a:rPr>
              <a:t> »</a:t>
            </a:r>
          </a:p>
          <a:p>
            <a:r>
              <a:rPr lang="fr-FR" sz="5400" b="1" dirty="0">
                <a:latin typeface="Gill Sans Ultra Bold" panose="020B0A02020104020203" pitchFamily="34" charset="77"/>
              </a:rPr>
              <a:t>viendrait </a:t>
            </a:r>
            <a:br>
              <a:rPr lang="fr-FR" sz="5400" b="1" dirty="0">
                <a:latin typeface="Gill Sans Ultra Bold" panose="020B0A02020104020203" pitchFamily="34" charset="77"/>
              </a:rPr>
            </a:br>
            <a:r>
              <a:rPr lang="fr-FR" sz="5400" b="1" dirty="0">
                <a:latin typeface="Gill Sans Ultra Bold" panose="020B0A02020104020203" pitchFamily="34" charset="77"/>
              </a:rPr>
              <a:t>du </a:t>
            </a:r>
            <a:r>
              <a:rPr lang="fr-FR" sz="5400" b="1" dirty="0">
                <a:solidFill>
                  <a:srgbClr val="FF0000"/>
                </a:solidFill>
                <a:latin typeface="Gill Sans Ultra Bold" panose="020B0A02020104020203" pitchFamily="34" charset="77"/>
              </a:rPr>
              <a:t>Seigneur des Anneaux </a:t>
            </a:r>
            <a:endParaRPr lang="fr-CH" sz="5400" dirty="0">
              <a:solidFill>
                <a:srgbClr val="FF0000"/>
              </a:solidFill>
              <a:effectLst/>
              <a:latin typeface="Helvetica Neue" panose="02000503000000020004" pitchFamily="2" charset="0"/>
            </a:endParaRPr>
          </a:p>
        </p:txBody>
      </p:sp>
      <p:pic>
        <p:nvPicPr>
          <p:cNvPr id="13314" name="Picture 2" descr="Au fait, c'est quoi un Palantir, dans Les Anneaux de pouvoir ? - Numerama">
            <a:extLst>
              <a:ext uri="{FF2B5EF4-FFF2-40B4-BE49-F238E27FC236}">
                <a16:creationId xmlns:a16="http://schemas.microsoft.com/office/drawing/2014/main" id="{F75C8418-6B18-BD65-D758-ADE7D4BFBA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622" y="2218086"/>
            <a:ext cx="5508978" cy="3098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0802A934-DA57-8429-0708-1AE879060AA6}"/>
              </a:ext>
            </a:extLst>
          </p:cNvPr>
          <p:cNvSpPr txBox="1"/>
          <p:nvPr/>
        </p:nvSpPr>
        <p:spPr>
          <a:xfrm>
            <a:off x="5829300" y="5156057"/>
            <a:ext cx="5321300" cy="769441"/>
          </a:xfrm>
          <a:prstGeom prst="rect">
            <a:avLst/>
          </a:prstGeom>
          <a:solidFill>
            <a:schemeClr val="bg1"/>
          </a:solidFill>
          <a:ln w="28575">
            <a:solidFill>
              <a:schemeClr val="tx1"/>
            </a:solidFill>
          </a:ln>
        </p:spPr>
        <p:txBody>
          <a:bodyPr wrap="square">
            <a:spAutoFit/>
          </a:bodyPr>
          <a:lstStyle/>
          <a:p>
            <a:r>
              <a:rPr lang="fr-FR" sz="2000" b="1" dirty="0" err="1">
                <a:latin typeface="Arial Rounded MT Bold" panose="020F0704030504030204" pitchFamily="34" charset="77"/>
              </a:rPr>
              <a:t>Aragorn</a:t>
            </a:r>
            <a:r>
              <a:rPr lang="fr-FR" sz="2000" b="1" dirty="0">
                <a:latin typeface="Arial Rounded MT Bold" panose="020F0704030504030204" pitchFamily="34" charset="77"/>
              </a:rPr>
              <a:t> dans </a:t>
            </a:r>
            <a:r>
              <a:rPr lang="fr-FR" sz="2000" b="1" i="1" dirty="0">
                <a:latin typeface="Arial Rounded MT Bold" panose="020F0704030504030204" pitchFamily="34" charset="77"/>
              </a:rPr>
              <a:t>Le Seigneur des Anneaux</a:t>
            </a:r>
          </a:p>
          <a:p>
            <a:r>
              <a:rPr lang="fr-FR" sz="2400" b="1" dirty="0">
                <a:latin typeface="Arial Rounded MT Bold" panose="020F0704030504030204" pitchFamily="34" charset="77"/>
              </a:rPr>
              <a:t>utilisant le </a:t>
            </a:r>
            <a:r>
              <a:rPr lang="fr-FR" sz="2400" b="1" dirty="0" err="1">
                <a:latin typeface="Arial Rounded MT Bold" panose="020F0704030504030204" pitchFamily="34" charset="77"/>
              </a:rPr>
              <a:t>Palantir</a:t>
            </a:r>
            <a:endParaRPr lang="fr-FR" sz="2400" dirty="0"/>
          </a:p>
        </p:txBody>
      </p:sp>
      <p:sp>
        <p:nvSpPr>
          <p:cNvPr id="4" name="ZoneTexte 3">
            <a:extLst>
              <a:ext uri="{FF2B5EF4-FFF2-40B4-BE49-F238E27FC236}">
                <a16:creationId xmlns:a16="http://schemas.microsoft.com/office/drawing/2014/main" id="{3E7ABEE8-3CED-F6FF-66FE-709D636EF351}"/>
              </a:ext>
            </a:extLst>
          </p:cNvPr>
          <p:cNvSpPr txBox="1"/>
          <p:nvPr/>
        </p:nvSpPr>
        <p:spPr>
          <a:xfrm>
            <a:off x="756708" y="3524841"/>
            <a:ext cx="3789891" cy="2677656"/>
          </a:xfrm>
          <a:prstGeom prst="rect">
            <a:avLst/>
          </a:prstGeom>
          <a:noFill/>
          <a:ln>
            <a:solidFill>
              <a:schemeClr val="tx1"/>
            </a:solidFill>
          </a:ln>
        </p:spPr>
        <p:txBody>
          <a:bodyPr wrap="square">
            <a:spAutoFit/>
          </a:bodyPr>
          <a:lstStyle/>
          <a:p>
            <a:r>
              <a:rPr lang="fr-CH" sz="2400" dirty="0">
                <a:solidFill>
                  <a:srgbClr val="000000"/>
                </a:solidFill>
                <a:effectLst/>
                <a:highlight>
                  <a:srgbClr val="FFFF00"/>
                </a:highlight>
                <a:latin typeface="Helvetica Neue" panose="02000503000000020004" pitchFamily="2" charset="0"/>
              </a:rPr>
              <a:t>Le nom de la société vient de </a:t>
            </a:r>
            <a:r>
              <a:rPr lang="fr-CH" sz="2400" b="1" dirty="0">
                <a:solidFill>
                  <a:srgbClr val="000000"/>
                </a:solidFill>
                <a:effectLst/>
                <a:highlight>
                  <a:srgbClr val="FFFF00"/>
                </a:highlight>
                <a:latin typeface="Helvetica Neue" panose="02000503000000020004" pitchFamily="2" charset="0"/>
              </a:rPr>
              <a:t>« </a:t>
            </a:r>
            <a:r>
              <a:rPr lang="fr-CH" sz="2400" b="1" dirty="0" err="1">
                <a:solidFill>
                  <a:srgbClr val="000000"/>
                </a:solidFill>
                <a:effectLst/>
                <a:highlight>
                  <a:srgbClr val="FFFF00"/>
                </a:highlight>
                <a:latin typeface="Helvetica Neue" panose="02000503000000020004" pitchFamily="2" charset="0"/>
              </a:rPr>
              <a:t>palantír</a:t>
            </a:r>
            <a:r>
              <a:rPr lang="fr-CH" sz="2400" b="1" dirty="0">
                <a:solidFill>
                  <a:srgbClr val="000000"/>
                </a:solidFill>
                <a:effectLst/>
                <a:highlight>
                  <a:srgbClr val="FFFF00"/>
                </a:highlight>
                <a:latin typeface="Helvetica Neue" panose="02000503000000020004" pitchFamily="2" charset="0"/>
              </a:rPr>
              <a:t> », ou « pierre de vision », </a:t>
            </a:r>
            <a:r>
              <a:rPr lang="fr-CH" sz="2400" dirty="0">
                <a:solidFill>
                  <a:srgbClr val="000000"/>
                </a:solidFill>
                <a:effectLst/>
                <a:highlight>
                  <a:srgbClr val="FFFF00"/>
                </a:highlight>
                <a:latin typeface="Helvetica Neue" panose="02000503000000020004" pitchFamily="2" charset="0"/>
              </a:rPr>
              <a:t>un objet magique décrit dans les ouvrages de J. R. R. Tolkien </a:t>
            </a:r>
            <a:r>
              <a:rPr lang="fr-CH" sz="2400" b="1" i="1" dirty="0">
                <a:solidFill>
                  <a:srgbClr val="000000"/>
                </a:solidFill>
                <a:effectLst/>
                <a:highlight>
                  <a:srgbClr val="FFFF00"/>
                </a:highlight>
                <a:latin typeface="Helvetica Neue" panose="02000503000000020004" pitchFamily="2" charset="0"/>
              </a:rPr>
              <a:t>Le Seigneur des anneaux</a:t>
            </a:r>
            <a:r>
              <a:rPr lang="fr-CH" sz="2400" dirty="0">
                <a:solidFill>
                  <a:srgbClr val="000000"/>
                </a:solidFill>
                <a:effectLst/>
                <a:highlight>
                  <a:srgbClr val="FFFF00"/>
                </a:highlight>
                <a:latin typeface="Helvetica Neue" panose="02000503000000020004" pitchFamily="2" charset="0"/>
              </a:rPr>
              <a:t>.</a:t>
            </a:r>
          </a:p>
        </p:txBody>
      </p:sp>
      <p:pic>
        <p:nvPicPr>
          <p:cNvPr id="5" name="Image 4">
            <a:extLst>
              <a:ext uri="{FF2B5EF4-FFF2-40B4-BE49-F238E27FC236}">
                <a16:creationId xmlns:a16="http://schemas.microsoft.com/office/drawing/2014/main" id="{4E63189C-61EC-3B0E-D4BD-B3835DDDF01A}"/>
              </a:ext>
            </a:extLst>
          </p:cNvPr>
          <p:cNvPicPr>
            <a:picLocks noChangeAspect="1"/>
          </p:cNvPicPr>
          <p:nvPr/>
        </p:nvPicPr>
        <p:blipFill>
          <a:blip r:embed="rId3"/>
          <a:stretch>
            <a:fillRect/>
          </a:stretch>
        </p:blipFill>
        <p:spPr>
          <a:xfrm rot="20481372">
            <a:off x="174677" y="2608756"/>
            <a:ext cx="2157984" cy="685610"/>
          </a:xfrm>
          <a:prstGeom prst="rect">
            <a:avLst/>
          </a:prstGeom>
          <a:ln>
            <a:solidFill>
              <a:schemeClr val="tx1"/>
            </a:solidFill>
          </a:ln>
        </p:spPr>
      </p:pic>
    </p:spTree>
    <p:extLst>
      <p:ext uri="{BB962C8B-B14F-4D97-AF65-F5344CB8AC3E}">
        <p14:creationId xmlns:p14="http://schemas.microsoft.com/office/powerpoint/2010/main" val="2467148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19334-7228-5D5C-6AB8-D47F443B0D9A}"/>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4C24B03F-84F2-731C-A166-64EBCB4451E4}"/>
              </a:ext>
            </a:extLst>
          </p:cNvPr>
          <p:cNvPicPr>
            <a:picLocks noChangeAspect="1"/>
          </p:cNvPicPr>
          <p:nvPr/>
        </p:nvPicPr>
        <p:blipFill>
          <a:blip r:embed="rId2"/>
          <a:stretch>
            <a:fillRect/>
          </a:stretch>
        </p:blipFill>
        <p:spPr>
          <a:xfrm>
            <a:off x="5964895" y="6291758"/>
            <a:ext cx="2247900" cy="533400"/>
          </a:xfrm>
          <a:prstGeom prst="rect">
            <a:avLst/>
          </a:prstGeom>
        </p:spPr>
      </p:pic>
      <p:sp>
        <p:nvSpPr>
          <p:cNvPr id="16" name="Titre 1">
            <a:extLst>
              <a:ext uri="{FF2B5EF4-FFF2-40B4-BE49-F238E27FC236}">
                <a16:creationId xmlns:a16="http://schemas.microsoft.com/office/drawing/2014/main" id="{E7E6E861-1D94-896C-FCA3-1A0E2B7D9B5D}"/>
              </a:ext>
            </a:extLst>
          </p:cNvPr>
          <p:cNvSpPr txBox="1">
            <a:spLocks/>
          </p:cNvSpPr>
          <p:nvPr/>
        </p:nvSpPr>
        <p:spPr>
          <a:xfrm>
            <a:off x="986110" y="383818"/>
            <a:ext cx="7908379" cy="174174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err="1">
                <a:latin typeface="Gill Sans Ultra Bold" panose="020B0A02020104020203" pitchFamily="34" charset="77"/>
              </a:rPr>
              <a:t>Palantir</a:t>
            </a:r>
            <a:endParaRPr lang="fr-FR" sz="7100" b="1" dirty="0">
              <a:latin typeface="Gill Sans Ultra Bold" panose="020B0A02020104020203" pitchFamily="34" charset="77"/>
            </a:endParaRPr>
          </a:p>
          <a:p>
            <a:r>
              <a:rPr lang="fr-FR" sz="5400" b="1" dirty="0">
                <a:latin typeface="Gill Sans Ultra Bold" panose="020B0A02020104020203" pitchFamily="34" charset="77"/>
              </a:rPr>
              <a:t>s’installe </a:t>
            </a:r>
            <a:r>
              <a:rPr lang="fr-FR" sz="5400" b="1" dirty="0">
                <a:solidFill>
                  <a:srgbClr val="FF0000"/>
                </a:solidFill>
                <a:latin typeface="Gill Sans Ultra Bold" panose="020B0A02020104020203" pitchFamily="34" charset="77"/>
              </a:rPr>
              <a:t>en Suisse </a:t>
            </a:r>
            <a:r>
              <a:rPr lang="fr-FR" sz="5400" b="1" dirty="0">
                <a:latin typeface="Gill Sans Ultra Bold" panose="020B0A02020104020203" pitchFamily="34" charset="77"/>
              </a:rPr>
              <a:t>!</a:t>
            </a:r>
            <a:endParaRPr lang="fr-CH" sz="5400" dirty="0">
              <a:solidFill>
                <a:srgbClr val="000000"/>
              </a:solidFill>
              <a:effectLst/>
              <a:latin typeface="Helvetica Neue" panose="02000503000000020004" pitchFamily="2" charset="0"/>
            </a:endParaRPr>
          </a:p>
        </p:txBody>
      </p:sp>
      <p:sp>
        <p:nvSpPr>
          <p:cNvPr id="3" name="ZoneTexte 2">
            <a:extLst>
              <a:ext uri="{FF2B5EF4-FFF2-40B4-BE49-F238E27FC236}">
                <a16:creationId xmlns:a16="http://schemas.microsoft.com/office/drawing/2014/main" id="{7D417B8D-CB96-EB9D-D687-581EA8C00177}"/>
              </a:ext>
            </a:extLst>
          </p:cNvPr>
          <p:cNvSpPr txBox="1"/>
          <p:nvPr/>
        </p:nvSpPr>
        <p:spPr>
          <a:xfrm>
            <a:off x="986110" y="4024801"/>
            <a:ext cx="6675711" cy="2308324"/>
          </a:xfrm>
          <a:prstGeom prst="rect">
            <a:avLst/>
          </a:prstGeom>
          <a:solidFill>
            <a:schemeClr val="bg1"/>
          </a:solidFill>
          <a:ln>
            <a:solidFill>
              <a:schemeClr val="tx1"/>
            </a:solidFill>
          </a:ln>
        </p:spPr>
        <p:txBody>
          <a:bodyPr wrap="square">
            <a:spAutoFit/>
          </a:bodyPr>
          <a:lstStyle/>
          <a:p>
            <a:r>
              <a:rPr lang="fr-CH" sz="2400" b="0" i="0" dirty="0">
                <a:effectLst/>
                <a:latin typeface="Ratio Sans"/>
              </a:rPr>
              <a:t>L’entreprise dirigée par Alex </a:t>
            </a:r>
            <a:r>
              <a:rPr lang="fr-CH" sz="2400" b="0" i="0" dirty="0" err="1">
                <a:effectLst/>
                <a:latin typeface="Ratio Sans"/>
              </a:rPr>
              <a:t>Karp</a:t>
            </a:r>
            <a:r>
              <a:rPr lang="fr-CH" sz="2400" b="0" i="0" dirty="0">
                <a:effectLst/>
                <a:latin typeface="Ratio Sans"/>
              </a:rPr>
              <a:t> veut désormais doubler ses effectifs </a:t>
            </a:r>
            <a:r>
              <a:rPr lang="fr-CH" sz="2400" b="1" i="0" dirty="0">
                <a:effectLst/>
                <a:highlight>
                  <a:srgbClr val="FFFF00"/>
                </a:highlight>
                <a:latin typeface="Ratio Sans"/>
              </a:rPr>
              <a:t>à Schwytz (à </a:t>
            </a:r>
            <a:r>
              <a:rPr lang="fr-CH" sz="2400" b="1" i="0" dirty="0" err="1">
                <a:effectLst/>
                <a:highlight>
                  <a:srgbClr val="FFFF00"/>
                </a:highlight>
                <a:latin typeface="Ratio Sans"/>
              </a:rPr>
              <a:t>Altendorf</a:t>
            </a:r>
            <a:r>
              <a:rPr lang="fr-CH" sz="2400" b="1" i="0" dirty="0">
                <a:effectLst/>
                <a:highlight>
                  <a:srgbClr val="FFFF00"/>
                </a:highlight>
                <a:latin typeface="Ratio Sans"/>
              </a:rPr>
              <a:t>), où se trouve son </a:t>
            </a:r>
            <a:r>
              <a:rPr lang="fr-CH" sz="2400" b="1" i="0" u="sng" dirty="0">
                <a:effectLst/>
                <a:highlight>
                  <a:srgbClr val="FFFF00"/>
                </a:highlight>
                <a:latin typeface="Ratio Sans"/>
              </a:rPr>
              <a:t>siège européen</a:t>
            </a:r>
            <a:r>
              <a:rPr lang="fr-CH" sz="2400" b="0" i="0" dirty="0">
                <a:effectLst/>
                <a:highlight>
                  <a:srgbClr val="FFFF00"/>
                </a:highlight>
                <a:latin typeface="Ratio Sans"/>
              </a:rPr>
              <a:t>. </a:t>
            </a:r>
            <a:r>
              <a:rPr lang="fr-CH" sz="2400" b="1" i="0" dirty="0">
                <a:effectLst/>
                <a:highlight>
                  <a:srgbClr val="FFFF00"/>
                </a:highlight>
                <a:latin typeface="Ratio Sans"/>
              </a:rPr>
              <a:t>La multinationale américaine, accusée d’être le bras armé numérique des Etats-Unis</a:t>
            </a:r>
            <a:r>
              <a:rPr lang="fr-CH" sz="2400" b="0" i="0" dirty="0">
                <a:effectLst/>
                <a:latin typeface="Ratio Sans"/>
              </a:rPr>
              <a:t>, réaffirme son respect des données qu’elle traite.</a:t>
            </a:r>
            <a:endParaRPr lang="fr-FR" sz="2400" dirty="0"/>
          </a:p>
        </p:txBody>
      </p:sp>
      <p:pic>
        <p:nvPicPr>
          <p:cNvPr id="7" name="Image 6">
            <a:extLst>
              <a:ext uri="{FF2B5EF4-FFF2-40B4-BE49-F238E27FC236}">
                <a16:creationId xmlns:a16="http://schemas.microsoft.com/office/drawing/2014/main" id="{F29FD70A-9A58-14F2-2FD5-2E7378BB1227}"/>
              </a:ext>
            </a:extLst>
          </p:cNvPr>
          <p:cNvPicPr>
            <a:picLocks noChangeAspect="1"/>
          </p:cNvPicPr>
          <p:nvPr/>
        </p:nvPicPr>
        <p:blipFill>
          <a:blip r:embed="rId3"/>
          <a:stretch>
            <a:fillRect/>
          </a:stretch>
        </p:blipFill>
        <p:spPr>
          <a:xfrm>
            <a:off x="8335689" y="78863"/>
            <a:ext cx="3736310" cy="6593895"/>
          </a:xfrm>
          <a:prstGeom prst="rect">
            <a:avLst/>
          </a:prstGeom>
          <a:ln>
            <a:solidFill>
              <a:schemeClr val="tx1"/>
            </a:solidFill>
          </a:ln>
        </p:spPr>
      </p:pic>
      <p:sp>
        <p:nvSpPr>
          <p:cNvPr id="9" name="ZoneTexte 8">
            <a:extLst>
              <a:ext uri="{FF2B5EF4-FFF2-40B4-BE49-F238E27FC236}">
                <a16:creationId xmlns:a16="http://schemas.microsoft.com/office/drawing/2014/main" id="{36E52A0B-E6E5-9A8C-7A91-88A1CB44831E}"/>
              </a:ext>
            </a:extLst>
          </p:cNvPr>
          <p:cNvSpPr txBox="1"/>
          <p:nvPr/>
        </p:nvSpPr>
        <p:spPr>
          <a:xfrm>
            <a:off x="4940299" y="362993"/>
            <a:ext cx="1769405" cy="1323439"/>
          </a:xfrm>
          <a:prstGeom prst="rect">
            <a:avLst/>
          </a:prstGeom>
          <a:noFill/>
        </p:spPr>
        <p:txBody>
          <a:bodyPr wrap="square">
            <a:spAutoFit/>
          </a:bodyPr>
          <a:lstStyle/>
          <a:p>
            <a:r>
              <a:rPr lang="fr-CH" sz="8000" dirty="0">
                <a:solidFill>
                  <a:srgbClr val="000000"/>
                </a:solidFill>
                <a:effectLst/>
                <a:latin typeface=".Apple Color Emoji UI"/>
              </a:rPr>
              <a:t>🇨🇭</a:t>
            </a:r>
          </a:p>
        </p:txBody>
      </p:sp>
      <p:sp>
        <p:nvSpPr>
          <p:cNvPr id="11" name="ZoneTexte 10">
            <a:extLst>
              <a:ext uri="{FF2B5EF4-FFF2-40B4-BE49-F238E27FC236}">
                <a16:creationId xmlns:a16="http://schemas.microsoft.com/office/drawing/2014/main" id="{63F03A7C-CCCC-B720-0E20-585492E921F8}"/>
              </a:ext>
            </a:extLst>
          </p:cNvPr>
          <p:cNvSpPr txBox="1"/>
          <p:nvPr/>
        </p:nvSpPr>
        <p:spPr>
          <a:xfrm>
            <a:off x="986110" y="2430519"/>
            <a:ext cx="6096000" cy="1477328"/>
          </a:xfrm>
          <a:prstGeom prst="rect">
            <a:avLst/>
          </a:prstGeom>
          <a:noFill/>
          <a:ln>
            <a:solidFill>
              <a:schemeClr val="tx1"/>
            </a:solidFill>
          </a:ln>
        </p:spPr>
        <p:txBody>
          <a:bodyPr wrap="square">
            <a:spAutoFit/>
          </a:bodyPr>
          <a:lstStyle/>
          <a:p>
            <a:r>
              <a:rPr lang="fr-CH" b="0" i="0" dirty="0">
                <a:solidFill>
                  <a:srgbClr val="3A4467"/>
                </a:solidFill>
                <a:effectLst/>
                <a:latin typeface="Fira Sans" panose="020F0502020204030204" pitchFamily="34" charset="0"/>
              </a:rPr>
              <a:t>Selon le registre du commerce, </a:t>
            </a:r>
            <a:r>
              <a:rPr lang="fr-CH" b="0" i="0" dirty="0" err="1">
                <a:solidFill>
                  <a:srgbClr val="3A4467"/>
                </a:solidFill>
                <a:effectLst/>
                <a:latin typeface="Fira Sans" panose="020F0502020204030204" pitchFamily="34" charset="0"/>
              </a:rPr>
              <a:t>Palantir</a:t>
            </a:r>
            <a:r>
              <a:rPr lang="fr-CH" b="0" i="0" dirty="0">
                <a:solidFill>
                  <a:srgbClr val="3A4467"/>
                </a:solidFill>
                <a:effectLst/>
                <a:latin typeface="Fira Sans" panose="020F0502020204030204" pitchFamily="34" charset="0"/>
              </a:rPr>
              <a:t> possède déjà </a:t>
            </a:r>
            <a:r>
              <a:rPr lang="fr-CH" b="1" i="0" dirty="0">
                <a:solidFill>
                  <a:srgbClr val="3A4467"/>
                </a:solidFill>
                <a:effectLst/>
                <a:highlight>
                  <a:srgbClr val="FFFF00"/>
                </a:highlight>
                <a:latin typeface="Fira Sans" panose="020F0502020204030204" pitchFamily="34" charset="0"/>
              </a:rPr>
              <a:t>deux succursales en Suisse, à Genève et à Zurich</a:t>
            </a:r>
            <a:r>
              <a:rPr lang="fr-CH" b="0" i="0" dirty="0">
                <a:solidFill>
                  <a:srgbClr val="3A4467"/>
                </a:solidFill>
                <a:effectLst/>
                <a:latin typeface="Fira Sans" panose="020F0502020204030204" pitchFamily="34" charset="0"/>
              </a:rPr>
              <a:t>. Alex </a:t>
            </a:r>
            <a:r>
              <a:rPr lang="fr-CH" b="0" i="0" dirty="0" err="1">
                <a:solidFill>
                  <a:srgbClr val="3A4467"/>
                </a:solidFill>
                <a:effectLst/>
                <a:latin typeface="Fira Sans" panose="020F0502020204030204" pitchFamily="34" charset="0"/>
              </a:rPr>
              <a:t>Karp</a:t>
            </a:r>
            <a:r>
              <a:rPr lang="fr-CH" b="0" i="0" dirty="0">
                <a:solidFill>
                  <a:srgbClr val="3A4467"/>
                </a:solidFill>
                <a:effectLst/>
                <a:latin typeface="Fira Sans" panose="020F0502020204030204" pitchFamily="34" charset="0"/>
              </a:rPr>
              <a:t>, le CEO de </a:t>
            </a:r>
            <a:r>
              <a:rPr lang="fr-CH" b="0" i="0" dirty="0" err="1">
                <a:solidFill>
                  <a:srgbClr val="3A4467"/>
                </a:solidFill>
                <a:effectLst/>
                <a:latin typeface="Fira Sans" panose="020F0502020204030204" pitchFamily="34" charset="0"/>
              </a:rPr>
              <a:t>Palantir</a:t>
            </a:r>
            <a:r>
              <a:rPr lang="fr-CH" b="0" i="0" dirty="0">
                <a:solidFill>
                  <a:srgbClr val="3A4467"/>
                </a:solidFill>
                <a:effectLst/>
                <a:latin typeface="Fira Sans" panose="020F0502020204030204" pitchFamily="34" charset="0"/>
              </a:rPr>
              <a:t>, apprécie la Suisse en tant que site économique pragmatique, mais aussi pour ses pistes de ski de fond, fait savoir la </a:t>
            </a:r>
            <a:r>
              <a:rPr lang="fr-CH" b="0" i="0" dirty="0" err="1">
                <a:solidFill>
                  <a:srgbClr val="3A4467"/>
                </a:solidFill>
                <a:effectLst/>
                <a:latin typeface="Fira Sans" panose="020F0502020204030204" pitchFamily="34" charset="0"/>
              </a:rPr>
              <a:t>Handelszeitung</a:t>
            </a:r>
            <a:r>
              <a:rPr lang="fr-CH" b="0" i="0" dirty="0">
                <a:solidFill>
                  <a:srgbClr val="3A4467"/>
                </a:solidFill>
                <a:effectLst/>
                <a:latin typeface="Fira Sans" panose="020F0502020204030204" pitchFamily="34" charset="0"/>
              </a:rPr>
              <a:t>.</a:t>
            </a:r>
            <a:endParaRPr lang="fr-FR" dirty="0"/>
          </a:p>
        </p:txBody>
      </p:sp>
      <p:pic>
        <p:nvPicPr>
          <p:cNvPr id="12" name="Image 11">
            <a:extLst>
              <a:ext uri="{FF2B5EF4-FFF2-40B4-BE49-F238E27FC236}">
                <a16:creationId xmlns:a16="http://schemas.microsoft.com/office/drawing/2014/main" id="{EFC77015-8FEE-FCF6-DC1A-0ADECD3BB844}"/>
              </a:ext>
            </a:extLst>
          </p:cNvPr>
          <p:cNvPicPr>
            <a:picLocks noChangeAspect="1"/>
          </p:cNvPicPr>
          <p:nvPr/>
        </p:nvPicPr>
        <p:blipFill>
          <a:blip r:embed="rId4"/>
          <a:stretch>
            <a:fillRect/>
          </a:stretch>
        </p:blipFill>
        <p:spPr>
          <a:xfrm>
            <a:off x="668610" y="1962060"/>
            <a:ext cx="1630090" cy="403233"/>
          </a:xfrm>
          <a:prstGeom prst="rect">
            <a:avLst/>
          </a:prstGeom>
        </p:spPr>
      </p:pic>
      <p:pic>
        <p:nvPicPr>
          <p:cNvPr id="14" name="Image 13">
            <a:extLst>
              <a:ext uri="{FF2B5EF4-FFF2-40B4-BE49-F238E27FC236}">
                <a16:creationId xmlns:a16="http://schemas.microsoft.com/office/drawing/2014/main" id="{0258546D-E625-E46E-394C-704B8A66C2DB}"/>
              </a:ext>
            </a:extLst>
          </p:cNvPr>
          <p:cNvPicPr>
            <a:picLocks noChangeAspect="1"/>
          </p:cNvPicPr>
          <p:nvPr/>
        </p:nvPicPr>
        <p:blipFill>
          <a:blip r:embed="rId5"/>
          <a:stretch>
            <a:fillRect/>
          </a:stretch>
        </p:blipFill>
        <p:spPr>
          <a:xfrm>
            <a:off x="2421594" y="2032040"/>
            <a:ext cx="1397000" cy="317500"/>
          </a:xfrm>
          <a:prstGeom prst="rect">
            <a:avLst/>
          </a:prstGeom>
        </p:spPr>
      </p:pic>
      <p:pic>
        <p:nvPicPr>
          <p:cNvPr id="17" name="Image 16">
            <a:extLst>
              <a:ext uri="{FF2B5EF4-FFF2-40B4-BE49-F238E27FC236}">
                <a16:creationId xmlns:a16="http://schemas.microsoft.com/office/drawing/2014/main" id="{B9A5CFEB-7217-44B7-7B33-F1147C88B231}"/>
              </a:ext>
            </a:extLst>
          </p:cNvPr>
          <p:cNvPicPr>
            <a:picLocks noChangeAspect="1"/>
          </p:cNvPicPr>
          <p:nvPr/>
        </p:nvPicPr>
        <p:blipFill>
          <a:blip r:embed="rId6"/>
          <a:stretch>
            <a:fillRect/>
          </a:stretch>
        </p:blipFill>
        <p:spPr>
          <a:xfrm>
            <a:off x="4179584" y="6201664"/>
            <a:ext cx="1897558" cy="586685"/>
          </a:xfrm>
          <a:prstGeom prst="rect">
            <a:avLst/>
          </a:prstGeom>
        </p:spPr>
      </p:pic>
      <p:pic>
        <p:nvPicPr>
          <p:cNvPr id="18" name="Image 17">
            <a:extLst>
              <a:ext uri="{FF2B5EF4-FFF2-40B4-BE49-F238E27FC236}">
                <a16:creationId xmlns:a16="http://schemas.microsoft.com/office/drawing/2014/main" id="{56BD836D-C390-79E6-7F24-7E51BDF0944F}"/>
              </a:ext>
            </a:extLst>
          </p:cNvPr>
          <p:cNvPicPr>
            <a:picLocks noChangeAspect="1"/>
          </p:cNvPicPr>
          <p:nvPr/>
        </p:nvPicPr>
        <p:blipFill>
          <a:blip r:embed="rId7"/>
          <a:stretch>
            <a:fillRect/>
          </a:stretch>
        </p:blipFill>
        <p:spPr>
          <a:xfrm rot="19918337" flipV="1">
            <a:off x="6864916" y="3848017"/>
            <a:ext cx="1992384" cy="1583833"/>
          </a:xfrm>
          <a:prstGeom prst="rect">
            <a:avLst/>
          </a:prstGeom>
        </p:spPr>
      </p:pic>
    </p:spTree>
    <p:extLst>
      <p:ext uri="{BB962C8B-B14F-4D97-AF65-F5344CB8AC3E}">
        <p14:creationId xmlns:p14="http://schemas.microsoft.com/office/powerpoint/2010/main" val="33286349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9A08E-9B96-306B-72B4-8627F820A126}"/>
            </a:ext>
          </a:extLst>
        </p:cNvPr>
        <p:cNvGrpSpPr/>
        <p:nvPr/>
      </p:nvGrpSpPr>
      <p:grpSpPr>
        <a:xfrm>
          <a:off x="0" y="0"/>
          <a:ext cx="0" cy="0"/>
          <a:chOff x="0" y="0"/>
          <a:chExt cx="0" cy="0"/>
        </a:xfrm>
      </p:grpSpPr>
      <p:pic>
        <p:nvPicPr>
          <p:cNvPr id="21506" name="Picture 2" descr="Courtney Bowman">
            <a:extLst>
              <a:ext uri="{FF2B5EF4-FFF2-40B4-BE49-F238E27FC236}">
                <a16:creationId xmlns:a16="http://schemas.microsoft.com/office/drawing/2014/main" id="{5FF30CD5-F232-BEC7-4819-F5C3D042E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700" y="2044002"/>
            <a:ext cx="3987800" cy="22331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Bulle rectangulaire à coins arrondis 4">
            <a:extLst>
              <a:ext uri="{FF2B5EF4-FFF2-40B4-BE49-F238E27FC236}">
                <a16:creationId xmlns:a16="http://schemas.microsoft.com/office/drawing/2014/main" id="{612D9808-C21A-27A9-FD8F-1FD038779C76}"/>
              </a:ext>
            </a:extLst>
          </p:cNvPr>
          <p:cNvSpPr/>
          <p:nvPr/>
        </p:nvSpPr>
        <p:spPr>
          <a:xfrm>
            <a:off x="986110" y="2016569"/>
            <a:ext cx="6659290" cy="4521202"/>
          </a:xfrm>
          <a:prstGeom prst="wedgeRoundRectCallout">
            <a:avLst>
              <a:gd name="adj1" fmla="val 66601"/>
              <a:gd name="adj2" fmla="val -2043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b="1" dirty="0"/>
              <a:t>Conférence du Dr Rima E.LAIBAW</a:t>
            </a:r>
          </a:p>
        </p:txBody>
      </p:sp>
      <p:sp>
        <p:nvSpPr>
          <p:cNvPr id="16" name="Titre 1">
            <a:extLst>
              <a:ext uri="{FF2B5EF4-FFF2-40B4-BE49-F238E27FC236}">
                <a16:creationId xmlns:a16="http://schemas.microsoft.com/office/drawing/2014/main" id="{7376E05F-07EB-F0C8-1141-ECC501A7D8ED}"/>
              </a:ext>
            </a:extLst>
          </p:cNvPr>
          <p:cNvSpPr txBox="1">
            <a:spLocks/>
          </p:cNvSpPr>
          <p:nvPr/>
        </p:nvSpPr>
        <p:spPr>
          <a:xfrm>
            <a:off x="986110" y="383818"/>
            <a:ext cx="7908379" cy="174174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7100" b="1" dirty="0" err="1">
                <a:latin typeface="Gill Sans Ultra Bold" panose="020B0A02020104020203" pitchFamily="34" charset="77"/>
              </a:rPr>
              <a:t>Palantir</a:t>
            </a:r>
            <a:endParaRPr lang="fr-FR" sz="7100" b="1" dirty="0">
              <a:latin typeface="Gill Sans Ultra Bold" panose="020B0A02020104020203" pitchFamily="34" charset="77"/>
            </a:endParaRPr>
          </a:p>
          <a:p>
            <a:r>
              <a:rPr lang="fr-FR" sz="5400" b="1" dirty="0">
                <a:latin typeface="Gill Sans Ultra Bold" panose="020B0A02020104020203" pitchFamily="34" charset="77"/>
              </a:rPr>
              <a:t>s’installe </a:t>
            </a:r>
            <a:r>
              <a:rPr lang="fr-FR" sz="5400" b="1" dirty="0">
                <a:solidFill>
                  <a:srgbClr val="FF0000"/>
                </a:solidFill>
                <a:latin typeface="Gill Sans Ultra Bold" panose="020B0A02020104020203" pitchFamily="34" charset="77"/>
              </a:rPr>
              <a:t>en Suisse </a:t>
            </a:r>
            <a:r>
              <a:rPr lang="fr-FR" sz="5400" b="1" dirty="0">
                <a:latin typeface="Gill Sans Ultra Bold" panose="020B0A02020104020203" pitchFamily="34" charset="77"/>
              </a:rPr>
              <a:t>!</a:t>
            </a:r>
            <a:endParaRPr lang="fr-CH" sz="5400" dirty="0">
              <a:solidFill>
                <a:srgbClr val="000000"/>
              </a:solidFill>
              <a:effectLst/>
              <a:latin typeface="Helvetica Neue" panose="02000503000000020004" pitchFamily="2" charset="0"/>
            </a:endParaRPr>
          </a:p>
        </p:txBody>
      </p:sp>
      <p:sp>
        <p:nvSpPr>
          <p:cNvPr id="9" name="ZoneTexte 8">
            <a:extLst>
              <a:ext uri="{FF2B5EF4-FFF2-40B4-BE49-F238E27FC236}">
                <a16:creationId xmlns:a16="http://schemas.microsoft.com/office/drawing/2014/main" id="{6B139DC1-62C2-940E-BE33-B3CFB98E87E9}"/>
              </a:ext>
            </a:extLst>
          </p:cNvPr>
          <p:cNvSpPr txBox="1"/>
          <p:nvPr/>
        </p:nvSpPr>
        <p:spPr>
          <a:xfrm>
            <a:off x="4940299" y="362993"/>
            <a:ext cx="1769405" cy="1323439"/>
          </a:xfrm>
          <a:prstGeom prst="rect">
            <a:avLst/>
          </a:prstGeom>
          <a:noFill/>
        </p:spPr>
        <p:txBody>
          <a:bodyPr wrap="square">
            <a:spAutoFit/>
          </a:bodyPr>
          <a:lstStyle/>
          <a:p>
            <a:r>
              <a:rPr lang="fr-CH" sz="8000" dirty="0">
                <a:solidFill>
                  <a:srgbClr val="000000"/>
                </a:solidFill>
                <a:effectLst/>
                <a:latin typeface=".Apple Color Emoji UI"/>
              </a:rPr>
              <a:t>🇨🇭</a:t>
            </a:r>
          </a:p>
        </p:txBody>
      </p:sp>
      <p:sp>
        <p:nvSpPr>
          <p:cNvPr id="4" name="ZoneTexte 3">
            <a:extLst>
              <a:ext uri="{FF2B5EF4-FFF2-40B4-BE49-F238E27FC236}">
                <a16:creationId xmlns:a16="http://schemas.microsoft.com/office/drawing/2014/main" id="{BB7E3E93-FDB0-57AB-6875-E15700AAD33A}"/>
              </a:ext>
            </a:extLst>
          </p:cNvPr>
          <p:cNvSpPr txBox="1"/>
          <p:nvPr/>
        </p:nvSpPr>
        <p:spPr>
          <a:xfrm>
            <a:off x="1113112" y="2260689"/>
            <a:ext cx="6532288" cy="4154984"/>
          </a:xfrm>
          <a:prstGeom prst="rect">
            <a:avLst/>
          </a:prstGeom>
          <a:noFill/>
        </p:spPr>
        <p:txBody>
          <a:bodyPr wrap="square">
            <a:spAutoFit/>
          </a:bodyPr>
          <a:lstStyle/>
          <a:p>
            <a:r>
              <a:rPr lang="fr-CH" sz="3200" b="1" i="0" dirty="0">
                <a:solidFill>
                  <a:srgbClr val="111111"/>
                </a:solidFill>
                <a:effectLst/>
                <a:latin typeface="CentraNo2"/>
              </a:rPr>
              <a:t>Courtney Bowman</a:t>
            </a:r>
            <a:br>
              <a:rPr lang="fr-CH" sz="2800" b="1" dirty="0">
                <a:solidFill>
                  <a:srgbClr val="111111"/>
                </a:solidFill>
                <a:latin typeface="CentraNo2"/>
              </a:rPr>
            </a:br>
            <a:r>
              <a:rPr lang="fr-CH" sz="2400" b="1" i="0" u="sng" dirty="0">
                <a:solidFill>
                  <a:srgbClr val="111111"/>
                </a:solidFill>
                <a:effectLst/>
                <a:latin typeface="CentraNo2"/>
              </a:rPr>
              <a:t>directeur mondial de l'ingénierie de la vie privée et des libertés civiles chez </a:t>
            </a:r>
            <a:r>
              <a:rPr lang="fr-CH" sz="2400" b="1" i="0" u="sng" dirty="0" err="1">
                <a:solidFill>
                  <a:srgbClr val="111111"/>
                </a:solidFill>
                <a:effectLst/>
                <a:latin typeface="CentraNo2"/>
              </a:rPr>
              <a:t>Palantir</a:t>
            </a:r>
            <a:r>
              <a:rPr lang="fr-CH" sz="2400" b="1" dirty="0">
                <a:solidFill>
                  <a:srgbClr val="111111"/>
                </a:solidFill>
                <a:latin typeface="CentraNo2"/>
              </a:rPr>
              <a:t> : </a:t>
            </a:r>
            <a:br>
              <a:rPr lang="fr-CH" sz="2800" b="1" dirty="0">
                <a:solidFill>
                  <a:srgbClr val="111111"/>
                </a:solidFill>
                <a:latin typeface="CentraNo2"/>
              </a:rPr>
            </a:br>
            <a:r>
              <a:rPr lang="fr-CH" sz="1000" b="1" dirty="0">
                <a:solidFill>
                  <a:srgbClr val="111111"/>
                </a:solidFill>
                <a:latin typeface="CentraNo2"/>
              </a:rPr>
              <a:t>  </a:t>
            </a:r>
          </a:p>
          <a:p>
            <a:r>
              <a:rPr lang="fr-CH" sz="2800" dirty="0">
                <a:solidFill>
                  <a:srgbClr val="111111"/>
                </a:solidFill>
                <a:latin typeface="CentraNo2"/>
              </a:rPr>
              <a:t>« </a:t>
            </a:r>
            <a:r>
              <a:rPr lang="fr-CH" sz="2800" b="0" i="0" dirty="0">
                <a:solidFill>
                  <a:srgbClr val="111111"/>
                </a:solidFill>
                <a:effectLst/>
                <a:latin typeface="CentraNo2"/>
              </a:rPr>
              <a:t>Nous recherchions une région où nous aurions un accès direct à une variété d’organisations des secteurs privé et public, mais </a:t>
            </a:r>
            <a:r>
              <a:rPr lang="fr-CH" sz="2800" b="1" i="0" dirty="0">
                <a:solidFill>
                  <a:srgbClr val="111111"/>
                </a:solidFill>
                <a:effectLst/>
                <a:highlight>
                  <a:srgbClr val="FFFF00"/>
                </a:highlight>
                <a:latin typeface="CentraNo2"/>
              </a:rPr>
              <a:t>nous considérons également la Suisse comme étant au cœur de notre croissance européenne</a:t>
            </a:r>
            <a:r>
              <a:rPr lang="fr-CH" sz="2800" b="0" i="0" dirty="0">
                <a:solidFill>
                  <a:srgbClr val="111111"/>
                </a:solidFill>
                <a:effectLst/>
                <a:latin typeface="CentraNo2"/>
              </a:rPr>
              <a:t>. »</a:t>
            </a:r>
            <a:endParaRPr lang="fr-FR" sz="2800" dirty="0"/>
          </a:p>
        </p:txBody>
      </p:sp>
      <p:sp>
        <p:nvSpPr>
          <p:cNvPr id="10" name="ZoneTexte 9">
            <a:extLst>
              <a:ext uri="{FF2B5EF4-FFF2-40B4-BE49-F238E27FC236}">
                <a16:creationId xmlns:a16="http://schemas.microsoft.com/office/drawing/2014/main" id="{476BEF82-72E6-60D8-EDA7-BE3A40FB67BE}"/>
              </a:ext>
            </a:extLst>
          </p:cNvPr>
          <p:cNvSpPr txBox="1"/>
          <p:nvPr/>
        </p:nvSpPr>
        <p:spPr>
          <a:xfrm>
            <a:off x="7772402" y="4338181"/>
            <a:ext cx="4152896" cy="2308324"/>
          </a:xfrm>
          <a:prstGeom prst="rect">
            <a:avLst/>
          </a:prstGeom>
          <a:noFill/>
        </p:spPr>
        <p:txBody>
          <a:bodyPr wrap="square">
            <a:spAutoFit/>
          </a:bodyPr>
          <a:lstStyle/>
          <a:p>
            <a:r>
              <a:rPr lang="fr-CH" b="0" i="0" dirty="0">
                <a:solidFill>
                  <a:srgbClr val="222325"/>
                </a:solidFill>
                <a:effectLst/>
                <a:latin typeface="Financier Text"/>
              </a:rPr>
              <a:t>« Nous cherchons de nouveaux clients en Suisse</a:t>
            </a:r>
            <a:r>
              <a:rPr lang="fr-CH" dirty="0">
                <a:solidFill>
                  <a:srgbClr val="222325"/>
                </a:solidFill>
                <a:latin typeface="Financier Text"/>
              </a:rPr>
              <a:t>. </a:t>
            </a:r>
            <a:r>
              <a:rPr lang="fr-CH" b="1" i="0" dirty="0">
                <a:solidFill>
                  <a:srgbClr val="222325"/>
                </a:solidFill>
                <a:effectLst/>
                <a:highlight>
                  <a:srgbClr val="FFFF00"/>
                </a:highlight>
                <a:latin typeface="Financier Text"/>
              </a:rPr>
              <a:t>Nos systèmes d’analyse de données peuvent intéresser le secteur de la </a:t>
            </a:r>
            <a:r>
              <a:rPr lang="fr-CH" b="1" i="0" u="sng" dirty="0">
                <a:solidFill>
                  <a:srgbClr val="222325"/>
                </a:solidFill>
                <a:effectLst/>
                <a:highlight>
                  <a:srgbClr val="FFFF00"/>
                </a:highlight>
                <a:latin typeface="Financier Text"/>
              </a:rPr>
              <a:t>logistique</a:t>
            </a:r>
            <a:r>
              <a:rPr lang="fr-CH" b="1" i="0" dirty="0">
                <a:solidFill>
                  <a:srgbClr val="222325"/>
                </a:solidFill>
                <a:effectLst/>
                <a:highlight>
                  <a:srgbClr val="FFFF00"/>
                </a:highlight>
                <a:latin typeface="Financier Text"/>
              </a:rPr>
              <a:t>, des </a:t>
            </a:r>
            <a:r>
              <a:rPr lang="fr-CH" b="1" i="0" u="sng" dirty="0">
                <a:solidFill>
                  <a:srgbClr val="222325"/>
                </a:solidFill>
                <a:effectLst/>
                <a:highlight>
                  <a:srgbClr val="FFFF00"/>
                </a:highlight>
                <a:latin typeface="Financier Text"/>
              </a:rPr>
              <a:t>sciences de la vie</a:t>
            </a:r>
            <a:r>
              <a:rPr lang="fr-CH" b="1" i="0" dirty="0">
                <a:solidFill>
                  <a:srgbClr val="222325"/>
                </a:solidFill>
                <a:effectLst/>
                <a:highlight>
                  <a:srgbClr val="FFFF00"/>
                </a:highlight>
                <a:latin typeface="Financier Text"/>
              </a:rPr>
              <a:t> ou encore de la </a:t>
            </a:r>
            <a:r>
              <a:rPr lang="fr-CH" b="1" i="0" u="sng" dirty="0">
                <a:solidFill>
                  <a:srgbClr val="222325"/>
                </a:solidFill>
                <a:effectLst/>
                <a:highlight>
                  <a:srgbClr val="FFFF00"/>
                </a:highlight>
                <a:latin typeface="Financier Text"/>
              </a:rPr>
              <a:t>pharma</a:t>
            </a:r>
            <a:r>
              <a:rPr lang="fr-CH" b="1" i="0" dirty="0">
                <a:solidFill>
                  <a:srgbClr val="222325"/>
                </a:solidFill>
                <a:effectLst/>
                <a:latin typeface="Financier Text"/>
              </a:rPr>
              <a:t>. </a:t>
            </a:r>
          </a:p>
          <a:p>
            <a:r>
              <a:rPr lang="fr-CH" b="0" i="0" dirty="0">
                <a:solidFill>
                  <a:srgbClr val="222325"/>
                </a:solidFill>
                <a:effectLst/>
                <a:latin typeface="Financier Text"/>
              </a:rPr>
              <a:t>Et nous comptons déjà plusieurs clients suisses dans les domaines de </a:t>
            </a:r>
            <a:r>
              <a:rPr lang="fr-CH" b="1" i="0" dirty="0">
                <a:solidFill>
                  <a:srgbClr val="222325"/>
                </a:solidFill>
                <a:effectLst/>
                <a:highlight>
                  <a:srgbClr val="FFFF00"/>
                </a:highlight>
                <a:latin typeface="Financier Text"/>
              </a:rPr>
              <a:t>l’assurance et de la banque</a:t>
            </a:r>
            <a:r>
              <a:rPr lang="fr-CH" b="1" i="0" dirty="0">
                <a:solidFill>
                  <a:srgbClr val="222325"/>
                </a:solidFill>
                <a:effectLst/>
                <a:latin typeface="Financier Text"/>
              </a:rPr>
              <a:t>.</a:t>
            </a:r>
            <a:r>
              <a:rPr lang="fr-CH" b="0" i="0" dirty="0">
                <a:solidFill>
                  <a:srgbClr val="222325"/>
                </a:solidFill>
                <a:effectLst/>
                <a:latin typeface="Financier Text"/>
              </a:rPr>
              <a:t> » </a:t>
            </a:r>
            <a:endParaRPr lang="fr-FR" dirty="0"/>
          </a:p>
        </p:txBody>
      </p:sp>
    </p:spTree>
    <p:extLst>
      <p:ext uri="{BB962C8B-B14F-4D97-AF65-F5344CB8AC3E}">
        <p14:creationId xmlns:p14="http://schemas.microsoft.com/office/powerpoint/2010/main" val="17339147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89769-4B6F-4C90-AD08-DDF2315F56C3}"/>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E3103D83-B762-7985-4AAB-13BC31EB70D1}"/>
              </a:ext>
            </a:extLst>
          </p:cNvPr>
          <p:cNvSpPr txBox="1">
            <a:spLocks/>
          </p:cNvSpPr>
          <p:nvPr/>
        </p:nvSpPr>
        <p:spPr>
          <a:xfrm>
            <a:off x="140425" y="271141"/>
            <a:ext cx="12432575"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err="1">
                <a:latin typeface="Gill Sans Ultra Bold" panose="020B0A02020104020203" pitchFamily="34" charset="77"/>
              </a:rPr>
              <a:t>Palantir</a:t>
            </a:r>
            <a:r>
              <a:rPr lang="fr-FR" b="1" dirty="0">
                <a:latin typeface="Gill Sans Ultra Bold" panose="020B0A02020104020203" pitchFamily="34" charset="77"/>
              </a:rPr>
              <a:t>, une société privée pour </a:t>
            </a:r>
            <a:r>
              <a:rPr lang="fr-FR" b="1" dirty="0">
                <a:solidFill>
                  <a:srgbClr val="FF0000"/>
                </a:solidFill>
                <a:latin typeface="Gill Sans Ultra Bold" panose="020B0A02020104020203" pitchFamily="34" charset="77"/>
              </a:rPr>
              <a:t>résoudre</a:t>
            </a:r>
            <a:r>
              <a:rPr lang="fr-FR" b="1" dirty="0">
                <a:latin typeface="Gill Sans Ultra Bold" panose="020B0A02020104020203" pitchFamily="34" charset="77"/>
              </a:rPr>
              <a:t> les problèmes des organisations …</a:t>
            </a:r>
            <a:endParaRPr lang="fr-CH" sz="3300" dirty="0">
              <a:solidFill>
                <a:srgbClr val="000000"/>
              </a:solidFill>
              <a:effectLst/>
              <a:latin typeface="Helvetica Neue" panose="02000503000000020004" pitchFamily="2" charset="0"/>
            </a:endParaRPr>
          </a:p>
        </p:txBody>
      </p:sp>
      <p:pic>
        <p:nvPicPr>
          <p:cNvPr id="12" name="Image 11">
            <a:extLst>
              <a:ext uri="{FF2B5EF4-FFF2-40B4-BE49-F238E27FC236}">
                <a16:creationId xmlns:a16="http://schemas.microsoft.com/office/drawing/2014/main" id="{ACEBD161-FFD6-E7C7-258E-49072E2D0AE7}"/>
              </a:ext>
            </a:extLst>
          </p:cNvPr>
          <p:cNvPicPr>
            <a:picLocks noChangeAspect="1"/>
          </p:cNvPicPr>
          <p:nvPr/>
        </p:nvPicPr>
        <p:blipFill>
          <a:blip r:embed="rId2"/>
          <a:stretch>
            <a:fillRect/>
          </a:stretch>
        </p:blipFill>
        <p:spPr>
          <a:xfrm>
            <a:off x="5480050" y="4845246"/>
            <a:ext cx="6489700" cy="1819792"/>
          </a:xfrm>
          <a:prstGeom prst="rect">
            <a:avLst/>
          </a:prstGeom>
        </p:spPr>
      </p:pic>
      <p:sp>
        <p:nvSpPr>
          <p:cNvPr id="14" name="ZoneTexte 13">
            <a:extLst>
              <a:ext uri="{FF2B5EF4-FFF2-40B4-BE49-F238E27FC236}">
                <a16:creationId xmlns:a16="http://schemas.microsoft.com/office/drawing/2014/main" id="{ED7724B6-6C54-C11B-A345-7CF1DDBDFDC8}"/>
              </a:ext>
            </a:extLst>
          </p:cNvPr>
          <p:cNvSpPr txBox="1"/>
          <p:nvPr/>
        </p:nvSpPr>
        <p:spPr>
          <a:xfrm>
            <a:off x="549275" y="1832276"/>
            <a:ext cx="8175625" cy="3416320"/>
          </a:xfrm>
          <a:prstGeom prst="rect">
            <a:avLst/>
          </a:prstGeom>
          <a:noFill/>
        </p:spPr>
        <p:txBody>
          <a:bodyPr wrap="square">
            <a:spAutoFit/>
          </a:bodyPr>
          <a:lstStyle/>
          <a:p>
            <a:pPr algn="l"/>
            <a:r>
              <a:rPr lang="fr-CH" sz="3600" b="1" i="0" u="none" strike="noStrike" dirty="0">
                <a:effectLst/>
                <a:latin typeface="Alliance No.1"/>
              </a:rPr>
              <a:t>« Nos plateformes sont utilisées dans les secteurs public, privé et à but non lucratif </a:t>
            </a:r>
            <a:r>
              <a:rPr lang="fr-CH" sz="3600" b="1" i="0" u="none" strike="noStrike" dirty="0">
                <a:effectLst/>
                <a:highlight>
                  <a:srgbClr val="FFFF00"/>
                </a:highlight>
                <a:latin typeface="Alliance No.1"/>
              </a:rPr>
              <a:t>pour aider les organisations à mettre rapidement en œuvre des solutions</a:t>
            </a:r>
            <a:r>
              <a:rPr lang="fr-CH" sz="3600" b="1" i="0" u="none" strike="noStrike" dirty="0">
                <a:effectLst/>
                <a:latin typeface="Alliance No.1"/>
              </a:rPr>
              <a:t> </a:t>
            </a:r>
            <a:br>
              <a:rPr lang="fr-CH" sz="3600" b="1" i="0" u="none" strike="noStrike" dirty="0">
                <a:effectLst/>
                <a:latin typeface="Alliance No.1"/>
              </a:rPr>
            </a:br>
            <a:r>
              <a:rPr lang="fr-CH" sz="3600" b="1" i="0" u="none" strike="noStrike" dirty="0">
                <a:effectLst/>
                <a:latin typeface="Alliance No.1"/>
              </a:rPr>
              <a:t>aux problèmes les plus difficiles auxquels elles sont confrontée</a:t>
            </a:r>
            <a:r>
              <a:rPr lang="fr-CH" sz="3600" b="1" i="0" strike="noStrike" dirty="0">
                <a:effectLst/>
                <a:latin typeface="Alliance No.1"/>
              </a:rPr>
              <a:t>s. »</a:t>
            </a:r>
            <a:endParaRPr lang="fr-CH" sz="3600" b="1" i="0" strike="noStrike" dirty="0">
              <a:effectLst/>
              <a:latin typeface="Alliance No.1"/>
              <a:hlinkClick r:id="rId3">
                <a:extLst>
                  <a:ext uri="{A12FA001-AC4F-418D-AE19-62706E023703}">
                    <ahyp:hlinkClr xmlns:ahyp="http://schemas.microsoft.com/office/drawing/2018/hyperlinkcolor" val="tx"/>
                  </a:ext>
                </a:extLst>
              </a:hlinkClick>
            </a:endParaRPr>
          </a:p>
        </p:txBody>
      </p:sp>
      <p:pic>
        <p:nvPicPr>
          <p:cNvPr id="15" name="Image 14">
            <a:extLst>
              <a:ext uri="{FF2B5EF4-FFF2-40B4-BE49-F238E27FC236}">
                <a16:creationId xmlns:a16="http://schemas.microsoft.com/office/drawing/2014/main" id="{F0623720-0077-4002-29C3-A9A5A819E80E}"/>
              </a:ext>
            </a:extLst>
          </p:cNvPr>
          <p:cNvPicPr>
            <a:picLocks noChangeAspect="1"/>
          </p:cNvPicPr>
          <p:nvPr/>
        </p:nvPicPr>
        <p:blipFill>
          <a:blip r:embed="rId4"/>
          <a:stretch>
            <a:fillRect/>
          </a:stretch>
        </p:blipFill>
        <p:spPr>
          <a:xfrm>
            <a:off x="8724900" y="3351711"/>
            <a:ext cx="3308350" cy="1375749"/>
          </a:xfrm>
          <a:prstGeom prst="rect">
            <a:avLst/>
          </a:prstGeom>
        </p:spPr>
      </p:pic>
      <p:sp>
        <p:nvSpPr>
          <p:cNvPr id="18" name="ZoneTexte 17">
            <a:extLst>
              <a:ext uri="{FF2B5EF4-FFF2-40B4-BE49-F238E27FC236}">
                <a16:creationId xmlns:a16="http://schemas.microsoft.com/office/drawing/2014/main" id="{3EC55630-E375-7E88-2F62-9A0626305619}"/>
              </a:ext>
            </a:extLst>
          </p:cNvPr>
          <p:cNvSpPr txBox="1"/>
          <p:nvPr/>
        </p:nvSpPr>
        <p:spPr>
          <a:xfrm>
            <a:off x="663575" y="6295706"/>
            <a:ext cx="6330950" cy="369332"/>
          </a:xfrm>
          <a:prstGeom prst="rect">
            <a:avLst/>
          </a:prstGeom>
          <a:noFill/>
        </p:spPr>
        <p:txBody>
          <a:bodyPr wrap="square">
            <a:spAutoFit/>
          </a:bodyPr>
          <a:lstStyle/>
          <a:p>
            <a:r>
              <a:rPr lang="fr-FR" dirty="0"/>
              <a:t>«  Automatisation par l'IA pour chaque décision »</a:t>
            </a:r>
          </a:p>
        </p:txBody>
      </p:sp>
    </p:spTree>
    <p:extLst>
      <p:ext uri="{BB962C8B-B14F-4D97-AF65-F5344CB8AC3E}">
        <p14:creationId xmlns:p14="http://schemas.microsoft.com/office/powerpoint/2010/main" val="281229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3CAED-5CD7-A85A-A2E9-8F8B793F436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3F2E99D-9D8B-F1C4-39C2-C6055886EDD3}"/>
              </a:ext>
            </a:extLst>
          </p:cNvPr>
          <p:cNvPicPr>
            <a:picLocks noChangeAspect="1"/>
          </p:cNvPicPr>
          <p:nvPr/>
        </p:nvPicPr>
        <p:blipFill>
          <a:blip r:embed="rId2"/>
          <a:stretch>
            <a:fillRect/>
          </a:stretch>
        </p:blipFill>
        <p:spPr>
          <a:xfrm>
            <a:off x="8489225" y="1197216"/>
            <a:ext cx="3308350" cy="1375749"/>
          </a:xfrm>
          <a:prstGeom prst="rect">
            <a:avLst/>
          </a:prstGeom>
        </p:spPr>
      </p:pic>
      <p:sp>
        <p:nvSpPr>
          <p:cNvPr id="11" name="Titre 1">
            <a:extLst>
              <a:ext uri="{FF2B5EF4-FFF2-40B4-BE49-F238E27FC236}">
                <a16:creationId xmlns:a16="http://schemas.microsoft.com/office/drawing/2014/main" id="{B8991D93-E37E-335F-2BC5-E9982349F497}"/>
              </a:ext>
            </a:extLst>
          </p:cNvPr>
          <p:cNvSpPr txBox="1">
            <a:spLocks/>
          </p:cNvSpPr>
          <p:nvPr/>
        </p:nvSpPr>
        <p:spPr>
          <a:xfrm>
            <a:off x="266701" y="169630"/>
            <a:ext cx="13728700" cy="17600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latin typeface="Gill Sans Ultra Bold" panose="020B0A02020104020203" pitchFamily="34" charset="77"/>
              </a:rPr>
              <a:t>«</a:t>
            </a:r>
            <a:r>
              <a:rPr lang="fr-FR" sz="3600" b="1" dirty="0">
                <a:solidFill>
                  <a:srgbClr val="FF0000"/>
                </a:solidFill>
                <a:latin typeface="Gill Sans Ultra Bold" panose="020B0A02020104020203" pitchFamily="34" charset="77"/>
              </a:rPr>
              <a:t> Augmenter</a:t>
            </a:r>
            <a:r>
              <a:rPr lang="fr-FR" sz="3600" b="1" dirty="0">
                <a:latin typeface="Gill Sans Ultra Bold" panose="020B0A02020104020203" pitchFamily="34" charset="77"/>
              </a:rPr>
              <a:t> l’intelligence humaine » </a:t>
            </a:r>
          </a:p>
          <a:p>
            <a:r>
              <a:rPr lang="fr-FR" sz="3600" b="1" dirty="0">
                <a:latin typeface="Gill Sans Ultra Bold" panose="020B0A02020104020203" pitchFamily="34" charset="77"/>
              </a:rPr>
              <a:t>&amp; « </a:t>
            </a:r>
            <a:r>
              <a:rPr lang="fr-FR" sz="3600" b="1" dirty="0">
                <a:solidFill>
                  <a:srgbClr val="FF0000"/>
                </a:solidFill>
                <a:latin typeface="Gill Sans Ultra Bold" panose="020B0A02020104020203" pitchFamily="34" charset="77"/>
              </a:rPr>
              <a:t>changer le monde </a:t>
            </a:r>
            <a:r>
              <a:rPr lang="fr-FR" sz="3600" b="1" dirty="0">
                <a:latin typeface="Gill Sans Ultra Bold" panose="020B0A02020104020203" pitchFamily="34" charset="77"/>
              </a:rPr>
              <a:t>»</a:t>
            </a:r>
            <a:br>
              <a:rPr lang="fr-FR" sz="3600" b="1" dirty="0">
                <a:latin typeface="Gill Sans Ultra Bold" panose="020B0A02020104020203" pitchFamily="34" charset="77"/>
              </a:rPr>
            </a:br>
            <a:endParaRPr lang="fr-FR" sz="3600" b="1" dirty="0">
              <a:latin typeface="Gill Sans Ultra Bold" panose="020B0A02020104020203" pitchFamily="34" charset="77"/>
            </a:endParaRPr>
          </a:p>
        </p:txBody>
      </p:sp>
      <p:sp>
        <p:nvSpPr>
          <p:cNvPr id="14" name="ZoneTexte 13">
            <a:extLst>
              <a:ext uri="{FF2B5EF4-FFF2-40B4-BE49-F238E27FC236}">
                <a16:creationId xmlns:a16="http://schemas.microsoft.com/office/drawing/2014/main" id="{41CDA025-F78D-CC8F-C8EE-C4B9E2D0B3D7}"/>
              </a:ext>
            </a:extLst>
          </p:cNvPr>
          <p:cNvSpPr txBox="1"/>
          <p:nvPr/>
        </p:nvSpPr>
        <p:spPr>
          <a:xfrm>
            <a:off x="530951" y="2596747"/>
            <a:ext cx="8678863" cy="1200329"/>
          </a:xfrm>
          <a:prstGeom prst="rect">
            <a:avLst/>
          </a:prstGeom>
          <a:noFill/>
          <a:ln>
            <a:solidFill>
              <a:schemeClr val="tx1"/>
            </a:solidFill>
          </a:ln>
        </p:spPr>
        <p:txBody>
          <a:bodyPr wrap="square">
            <a:spAutoFit/>
          </a:bodyPr>
          <a:lstStyle/>
          <a:p>
            <a:r>
              <a:rPr lang="fr-CH" sz="3600" b="1" i="0" u="none" strike="noStrike" dirty="0">
                <a:effectLst/>
                <a:latin typeface="Alliance No.1"/>
              </a:rPr>
              <a:t>« </a:t>
            </a:r>
            <a:r>
              <a:rPr lang="fr-CH" sz="3600" b="1" i="0" dirty="0">
                <a:solidFill>
                  <a:srgbClr val="1E2124"/>
                </a:solidFill>
                <a:effectLst/>
                <a:latin typeface="Alliance No.1"/>
              </a:rPr>
              <a:t>Nous croyons qu’il faut </a:t>
            </a:r>
            <a:r>
              <a:rPr lang="fr-CH" sz="3600" b="1" i="0" dirty="0">
                <a:solidFill>
                  <a:srgbClr val="1E2124"/>
                </a:solidFill>
                <a:effectLst/>
                <a:highlight>
                  <a:srgbClr val="FFFF00"/>
                </a:highlight>
                <a:latin typeface="Alliance No.1"/>
              </a:rPr>
              <a:t>augmenter l’intelligence humaine</a:t>
            </a:r>
            <a:r>
              <a:rPr lang="fr-CH" sz="3600" b="1" i="0" dirty="0">
                <a:solidFill>
                  <a:srgbClr val="1E2124"/>
                </a:solidFill>
                <a:effectLst/>
                <a:latin typeface="Alliance No.1"/>
              </a:rPr>
              <a:t> et non la remplacer. </a:t>
            </a:r>
            <a:r>
              <a:rPr lang="fr-CH" sz="3600" b="1" i="0" strike="noStrike" dirty="0">
                <a:effectLst/>
                <a:latin typeface="Alliance No.1"/>
              </a:rPr>
              <a:t>»</a:t>
            </a:r>
            <a:endParaRPr lang="fr-CH" sz="3600" b="1" i="0" strike="noStrike" dirty="0">
              <a:effectLst/>
              <a:latin typeface="Alliance No.1"/>
              <a:hlinkClick r:id="rId3">
                <a:extLst>
                  <a:ext uri="{A12FA001-AC4F-418D-AE19-62706E023703}">
                    <ahyp:hlinkClr xmlns:ahyp="http://schemas.microsoft.com/office/drawing/2018/hyperlinkcolor" val="tx"/>
                  </a:ext>
                </a:extLst>
              </a:hlinkClick>
            </a:endParaRPr>
          </a:p>
        </p:txBody>
      </p:sp>
      <p:sp>
        <p:nvSpPr>
          <p:cNvPr id="4" name="ZoneTexte 3">
            <a:extLst>
              <a:ext uri="{FF2B5EF4-FFF2-40B4-BE49-F238E27FC236}">
                <a16:creationId xmlns:a16="http://schemas.microsoft.com/office/drawing/2014/main" id="{E5F4278F-6C17-30CB-799A-C963A716120D}"/>
              </a:ext>
            </a:extLst>
          </p:cNvPr>
          <p:cNvSpPr txBox="1"/>
          <p:nvPr/>
        </p:nvSpPr>
        <p:spPr>
          <a:xfrm>
            <a:off x="530951" y="1929659"/>
            <a:ext cx="6343650" cy="584775"/>
          </a:xfrm>
          <a:prstGeom prst="rect">
            <a:avLst/>
          </a:prstGeom>
          <a:noFill/>
        </p:spPr>
        <p:txBody>
          <a:bodyPr wrap="square">
            <a:spAutoFit/>
          </a:bodyPr>
          <a:lstStyle/>
          <a:p>
            <a:pPr algn="l"/>
            <a:r>
              <a:rPr lang="fr-CH" sz="3200" b="1" i="0" dirty="0">
                <a:solidFill>
                  <a:srgbClr val="1E2124"/>
                </a:solidFill>
                <a:effectLst/>
                <a:latin typeface="var(--headline-300-family)"/>
              </a:rPr>
              <a:t>« Pourquoi nous sommes ici ? »</a:t>
            </a:r>
          </a:p>
        </p:txBody>
      </p:sp>
      <p:sp>
        <p:nvSpPr>
          <p:cNvPr id="6" name="ZoneTexte 5">
            <a:extLst>
              <a:ext uri="{FF2B5EF4-FFF2-40B4-BE49-F238E27FC236}">
                <a16:creationId xmlns:a16="http://schemas.microsoft.com/office/drawing/2014/main" id="{37206149-F319-A6B4-A847-DEA567C2A728}"/>
              </a:ext>
            </a:extLst>
          </p:cNvPr>
          <p:cNvSpPr txBox="1"/>
          <p:nvPr/>
        </p:nvSpPr>
        <p:spPr>
          <a:xfrm>
            <a:off x="1346562" y="3996039"/>
            <a:ext cx="10020299" cy="1384995"/>
          </a:xfrm>
          <a:prstGeom prst="rect">
            <a:avLst/>
          </a:prstGeom>
          <a:solidFill>
            <a:schemeClr val="bg1"/>
          </a:solidFill>
          <a:ln>
            <a:solidFill>
              <a:schemeClr val="tx1"/>
            </a:solidFill>
          </a:ln>
        </p:spPr>
        <p:txBody>
          <a:bodyPr wrap="square">
            <a:spAutoFit/>
          </a:bodyPr>
          <a:lstStyle/>
          <a:p>
            <a:pPr algn="l"/>
            <a:r>
              <a:rPr lang="fr-CH" sz="2800" b="1" dirty="0">
                <a:solidFill>
                  <a:srgbClr val="1E2124"/>
                </a:solidFill>
                <a:latin typeface="Alliance No.1"/>
              </a:rPr>
              <a:t>Avec de bonnes données et la bonne technologie, les personnes et les institutions peuvent encore aujourd’hui résoudre des problèmes difficiles et </a:t>
            </a:r>
            <a:r>
              <a:rPr lang="fr-CH" sz="2800" b="1" dirty="0">
                <a:solidFill>
                  <a:srgbClr val="1E2124"/>
                </a:solidFill>
                <a:highlight>
                  <a:srgbClr val="FFFF00"/>
                </a:highlight>
                <a:latin typeface="Alliance No.1"/>
              </a:rPr>
              <a:t>changer le monde pour le mieux</a:t>
            </a:r>
            <a:r>
              <a:rPr lang="fr-CH" sz="2800" b="1" dirty="0">
                <a:solidFill>
                  <a:srgbClr val="1E2124"/>
                </a:solidFill>
                <a:latin typeface="Alliance No.1"/>
              </a:rPr>
              <a:t>.</a:t>
            </a:r>
          </a:p>
        </p:txBody>
      </p:sp>
      <p:sp>
        <p:nvSpPr>
          <p:cNvPr id="8" name="ZoneTexte 7">
            <a:extLst>
              <a:ext uri="{FF2B5EF4-FFF2-40B4-BE49-F238E27FC236}">
                <a16:creationId xmlns:a16="http://schemas.microsoft.com/office/drawing/2014/main" id="{047BA9D0-92FA-458A-ABE1-8F5F0E98B272}"/>
              </a:ext>
            </a:extLst>
          </p:cNvPr>
          <p:cNvSpPr txBox="1"/>
          <p:nvPr/>
        </p:nvSpPr>
        <p:spPr>
          <a:xfrm>
            <a:off x="3853725" y="5902084"/>
            <a:ext cx="7943850" cy="646331"/>
          </a:xfrm>
          <a:prstGeom prst="rect">
            <a:avLst/>
          </a:prstGeom>
          <a:noFill/>
          <a:ln>
            <a:solidFill>
              <a:schemeClr val="tx1"/>
            </a:solidFill>
          </a:ln>
        </p:spPr>
        <p:txBody>
          <a:bodyPr wrap="square">
            <a:spAutoFit/>
          </a:bodyPr>
          <a:lstStyle/>
          <a:p>
            <a:r>
              <a:rPr lang="fr-CH" sz="3600" b="1" dirty="0">
                <a:solidFill>
                  <a:srgbClr val="1E2124"/>
                </a:solidFill>
                <a:latin typeface="Alliance No.1"/>
              </a:rPr>
              <a:t>Nous sommes des </a:t>
            </a:r>
            <a:r>
              <a:rPr lang="fr-CH" sz="3600" b="1" dirty="0">
                <a:solidFill>
                  <a:srgbClr val="1E2124"/>
                </a:solidFill>
                <a:highlight>
                  <a:srgbClr val="FFFF00"/>
                </a:highlight>
                <a:latin typeface="Alliance No.1"/>
              </a:rPr>
              <a:t>ingénieurs en mission</a:t>
            </a:r>
            <a:r>
              <a:rPr lang="fr-CH" b="0" i="0" dirty="0">
                <a:solidFill>
                  <a:srgbClr val="1E2124"/>
                </a:solidFill>
                <a:effectLst/>
                <a:latin typeface="Alliance No.1"/>
              </a:rPr>
              <a:t>.</a:t>
            </a:r>
            <a:endParaRPr lang="fr-FR" dirty="0"/>
          </a:p>
        </p:txBody>
      </p:sp>
    </p:spTree>
    <p:extLst>
      <p:ext uri="{BB962C8B-B14F-4D97-AF65-F5344CB8AC3E}">
        <p14:creationId xmlns:p14="http://schemas.microsoft.com/office/powerpoint/2010/main" val="3585733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A5AAD-99D9-F6DB-8E5E-74577B925FB6}"/>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1BEB5736-BD2E-483E-E1C7-2A448B40E618}"/>
              </a:ext>
            </a:extLst>
          </p:cNvPr>
          <p:cNvSpPr txBox="1">
            <a:spLocks/>
          </p:cNvSpPr>
          <p:nvPr/>
        </p:nvSpPr>
        <p:spPr>
          <a:xfrm>
            <a:off x="280888" y="128120"/>
            <a:ext cx="12432575" cy="2265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solidFill>
                  <a:srgbClr val="FF0000"/>
                </a:solidFill>
                <a:latin typeface="Gill Sans Ultra Bold" panose="020B0A02020104020203" pitchFamily="34" charset="77"/>
              </a:rPr>
              <a:t>GOTHAM</a:t>
            </a:r>
            <a:r>
              <a:rPr lang="fr-FR" b="1" dirty="0">
                <a:latin typeface="Gill Sans Ultra Bold" panose="020B0A02020104020203" pitchFamily="34" charset="77"/>
              </a:rPr>
              <a:t> : </a:t>
            </a:r>
            <a:br>
              <a:rPr lang="fr-FR" b="1" dirty="0">
                <a:latin typeface="Gill Sans Ultra Bold" panose="020B0A02020104020203" pitchFamily="34" charset="77"/>
              </a:rPr>
            </a:br>
            <a:r>
              <a:rPr lang="fr-FR" b="1" dirty="0">
                <a:latin typeface="Gill Sans Ultra Bold" panose="020B0A02020104020203" pitchFamily="34" charset="77"/>
              </a:rPr>
              <a:t>Le logiciel pour la </a:t>
            </a:r>
            <a:r>
              <a:rPr lang="fr-FR" b="1" dirty="0">
                <a:solidFill>
                  <a:srgbClr val="FF0000"/>
                </a:solidFill>
                <a:latin typeface="Gill Sans Ultra Bold" panose="020B0A02020104020203" pitchFamily="34" charset="77"/>
              </a:rPr>
              <a:t>guerre</a:t>
            </a:r>
            <a:r>
              <a:rPr lang="fr-FR" b="1" dirty="0">
                <a:latin typeface="Gill Sans Ultra Bold" panose="020B0A02020104020203" pitchFamily="34" charset="77"/>
              </a:rPr>
              <a:t> </a:t>
            </a:r>
            <a:br>
              <a:rPr lang="fr-FR" b="1" dirty="0">
                <a:latin typeface="Gill Sans Ultra Bold" panose="020B0A02020104020203" pitchFamily="34" charset="77"/>
              </a:rPr>
            </a:br>
            <a:r>
              <a:rPr lang="fr-FR" b="1" dirty="0">
                <a:latin typeface="Gill Sans Ultra Bold" panose="020B0A02020104020203" pitchFamily="34" charset="77"/>
              </a:rPr>
              <a:t>de </a:t>
            </a:r>
            <a:r>
              <a:rPr lang="fr-FR" b="1" dirty="0" err="1">
                <a:latin typeface="Gill Sans Ultra Bold" panose="020B0A02020104020203" pitchFamily="34" charset="77"/>
              </a:rPr>
              <a:t>Palantir</a:t>
            </a:r>
            <a:endParaRPr lang="fr-CH" sz="3300" dirty="0">
              <a:solidFill>
                <a:srgbClr val="FF0000"/>
              </a:solidFill>
              <a:effectLst/>
              <a:latin typeface="Helvetica Neue" panose="02000503000000020004" pitchFamily="2" charset="0"/>
            </a:endParaRPr>
          </a:p>
        </p:txBody>
      </p:sp>
      <p:sp>
        <p:nvSpPr>
          <p:cNvPr id="5" name="ZoneTexte 4">
            <a:extLst>
              <a:ext uri="{FF2B5EF4-FFF2-40B4-BE49-F238E27FC236}">
                <a16:creationId xmlns:a16="http://schemas.microsoft.com/office/drawing/2014/main" id="{6861AAB6-32E5-4C7F-AC38-4E6FAD9909D3}"/>
              </a:ext>
            </a:extLst>
          </p:cNvPr>
          <p:cNvSpPr txBox="1"/>
          <p:nvPr/>
        </p:nvSpPr>
        <p:spPr>
          <a:xfrm>
            <a:off x="450850" y="2239157"/>
            <a:ext cx="8124825" cy="3739485"/>
          </a:xfrm>
          <a:prstGeom prst="rect">
            <a:avLst/>
          </a:prstGeom>
          <a:noFill/>
          <a:ln>
            <a:solidFill>
              <a:schemeClr val="tx1"/>
            </a:solidFill>
          </a:ln>
        </p:spPr>
        <p:txBody>
          <a:bodyPr wrap="square">
            <a:spAutoFit/>
          </a:bodyPr>
          <a:lstStyle/>
          <a:p>
            <a:pPr algn="l"/>
            <a:r>
              <a:rPr lang="fr-CH" sz="3600" b="0" i="0" dirty="0">
                <a:effectLst/>
                <a:latin typeface="Alliance No.1"/>
              </a:rPr>
              <a:t>“[</a:t>
            </a:r>
            <a:r>
              <a:rPr lang="fr-CH" sz="3600" b="0" i="0" dirty="0" err="1">
                <a:effectLst/>
                <a:latin typeface="Alliance No.1"/>
              </a:rPr>
              <a:t>Palantir</a:t>
            </a:r>
            <a:r>
              <a:rPr lang="fr-CH" sz="3600" b="0" i="0" dirty="0">
                <a:effectLst/>
                <a:latin typeface="Alliance No.1"/>
              </a:rPr>
              <a:t>] a mis au point des technologies révolutionnaires qui nous aident à </a:t>
            </a:r>
            <a:r>
              <a:rPr lang="fr-CH" sz="3600" b="0" i="0" dirty="0">
                <a:effectLst/>
                <a:highlight>
                  <a:srgbClr val="FFFF00"/>
                </a:highlight>
                <a:latin typeface="Alliance No.1"/>
              </a:rPr>
              <a:t>prendre de meilleures décisions dans les zones de combat</a:t>
            </a:r>
            <a:r>
              <a:rPr lang="fr-CH" sz="3600" b="0" i="0" dirty="0">
                <a:effectLst/>
                <a:latin typeface="Alliance No.1"/>
              </a:rPr>
              <a:t>. Vous nous offrez actuellement les avantages dont nous avons besoin.” —</a:t>
            </a:r>
            <a:br>
              <a:rPr lang="fr-CH" sz="3600" b="0" i="0" dirty="0">
                <a:effectLst/>
                <a:latin typeface="Alliance No.1"/>
              </a:rPr>
            </a:br>
            <a:r>
              <a:rPr lang="fr-CH" sz="900" b="0" i="0" dirty="0">
                <a:effectLst/>
                <a:latin typeface="Alliance No.1"/>
              </a:rPr>
              <a:t> </a:t>
            </a:r>
            <a:endParaRPr lang="fr-CH" sz="3600" b="0" i="0" dirty="0">
              <a:effectLst/>
              <a:latin typeface="Alliance No.1"/>
            </a:endParaRPr>
          </a:p>
          <a:p>
            <a:r>
              <a:rPr lang="fr-CH" sz="2400" dirty="0">
                <a:effectLst/>
              </a:rPr>
              <a:t>Général James N. </a:t>
            </a:r>
            <a:r>
              <a:rPr lang="fr-CH" sz="2400" dirty="0" err="1">
                <a:effectLst/>
              </a:rPr>
              <a:t>Mattis</a:t>
            </a:r>
            <a:endParaRPr lang="fr-CH" sz="2400" dirty="0">
              <a:effectLst/>
            </a:endParaRPr>
          </a:p>
          <a:p>
            <a:r>
              <a:rPr lang="fr-CH" sz="2400" dirty="0"/>
              <a:t>Ancien</a:t>
            </a:r>
            <a:r>
              <a:rPr lang="fr-CH" sz="2400" dirty="0">
                <a:effectLst/>
              </a:rPr>
              <a:t> Secrétaire américain à la Défense (2017-2019)</a:t>
            </a:r>
          </a:p>
        </p:txBody>
      </p:sp>
      <p:pic>
        <p:nvPicPr>
          <p:cNvPr id="7" name="Image 6">
            <a:extLst>
              <a:ext uri="{FF2B5EF4-FFF2-40B4-BE49-F238E27FC236}">
                <a16:creationId xmlns:a16="http://schemas.microsoft.com/office/drawing/2014/main" id="{1D63F574-4CE6-971E-DAE1-753F0C902414}"/>
              </a:ext>
            </a:extLst>
          </p:cNvPr>
          <p:cNvPicPr>
            <a:picLocks noChangeAspect="1"/>
          </p:cNvPicPr>
          <p:nvPr/>
        </p:nvPicPr>
        <p:blipFill>
          <a:blip r:embed="rId2"/>
          <a:stretch>
            <a:fillRect/>
          </a:stretch>
        </p:blipFill>
        <p:spPr>
          <a:xfrm>
            <a:off x="7594600" y="5120847"/>
            <a:ext cx="3308350" cy="1375749"/>
          </a:xfrm>
          <a:prstGeom prst="rect">
            <a:avLst/>
          </a:prstGeom>
        </p:spPr>
      </p:pic>
      <p:pic>
        <p:nvPicPr>
          <p:cNvPr id="16386" name="Picture 2" descr="Illustration.">
            <a:extLst>
              <a:ext uri="{FF2B5EF4-FFF2-40B4-BE49-F238E27FC236}">
                <a16:creationId xmlns:a16="http://schemas.microsoft.com/office/drawing/2014/main" id="{8B88F4D2-4BDD-1AA1-91CB-EB2C42C701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112" y="2239156"/>
            <a:ext cx="2540900" cy="317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699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left)">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9723D-1FF3-5BB1-56EA-B31D2CF1BE1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B3AF018-47C7-DE41-5136-E15057D55C5D}"/>
              </a:ext>
            </a:extLst>
          </p:cNvPr>
          <p:cNvPicPr>
            <a:picLocks noChangeAspect="1"/>
          </p:cNvPicPr>
          <p:nvPr/>
        </p:nvPicPr>
        <p:blipFill>
          <a:blip r:embed="rId2"/>
          <a:stretch>
            <a:fillRect/>
          </a:stretch>
        </p:blipFill>
        <p:spPr>
          <a:xfrm>
            <a:off x="379695" y="1566895"/>
            <a:ext cx="4014505" cy="799227"/>
          </a:xfrm>
          <a:prstGeom prst="rect">
            <a:avLst/>
          </a:prstGeom>
        </p:spPr>
      </p:pic>
      <p:pic>
        <p:nvPicPr>
          <p:cNvPr id="4" name="Image 3">
            <a:extLst>
              <a:ext uri="{FF2B5EF4-FFF2-40B4-BE49-F238E27FC236}">
                <a16:creationId xmlns:a16="http://schemas.microsoft.com/office/drawing/2014/main" id="{56315559-6BA5-6B1F-E809-93DC0B1A51D3}"/>
              </a:ext>
            </a:extLst>
          </p:cNvPr>
          <p:cNvPicPr>
            <a:picLocks noChangeAspect="1"/>
          </p:cNvPicPr>
          <p:nvPr/>
        </p:nvPicPr>
        <p:blipFill>
          <a:blip r:embed="rId3"/>
          <a:stretch>
            <a:fillRect/>
          </a:stretch>
        </p:blipFill>
        <p:spPr>
          <a:xfrm>
            <a:off x="10350500" y="1936845"/>
            <a:ext cx="1612900" cy="360780"/>
          </a:xfrm>
          <a:prstGeom prst="rect">
            <a:avLst/>
          </a:prstGeom>
        </p:spPr>
      </p:pic>
      <p:sp>
        <p:nvSpPr>
          <p:cNvPr id="6" name="ZoneTexte 5">
            <a:extLst>
              <a:ext uri="{FF2B5EF4-FFF2-40B4-BE49-F238E27FC236}">
                <a16:creationId xmlns:a16="http://schemas.microsoft.com/office/drawing/2014/main" id="{B1C9A4AE-5E4C-4E52-CC56-76EDA8B00899}"/>
              </a:ext>
            </a:extLst>
          </p:cNvPr>
          <p:cNvSpPr txBox="1"/>
          <p:nvPr/>
        </p:nvSpPr>
        <p:spPr>
          <a:xfrm>
            <a:off x="514350" y="2340712"/>
            <a:ext cx="11487150" cy="4201150"/>
          </a:xfrm>
          <a:prstGeom prst="rect">
            <a:avLst/>
          </a:prstGeom>
          <a:noFill/>
          <a:ln>
            <a:solidFill>
              <a:schemeClr val="tx1"/>
            </a:solidFill>
          </a:ln>
        </p:spPr>
        <p:txBody>
          <a:bodyPr wrap="square">
            <a:spAutoFit/>
          </a:bodyPr>
          <a:lstStyle/>
          <a:p>
            <a:pPr algn="l" fontAlgn="base"/>
            <a:r>
              <a:rPr lang="fr-CH" sz="2400" b="1" i="0" dirty="0">
                <a:solidFill>
                  <a:srgbClr val="000000"/>
                </a:solidFill>
                <a:effectLst/>
                <a:latin typeface="Montserrat" pitchFamily="2" charset="77"/>
              </a:rPr>
              <a:t>Que construit exactement </a:t>
            </a:r>
            <a:r>
              <a:rPr lang="fr-CH" sz="2400" b="1" i="0" dirty="0" err="1">
                <a:solidFill>
                  <a:srgbClr val="000000"/>
                </a:solidFill>
                <a:effectLst/>
                <a:latin typeface="Montserrat" pitchFamily="2" charset="77"/>
              </a:rPr>
              <a:t>Palantir</a:t>
            </a:r>
            <a:r>
              <a:rPr lang="fr-CH" sz="2400" b="1" i="0" dirty="0">
                <a:solidFill>
                  <a:srgbClr val="000000"/>
                </a:solidFill>
                <a:effectLst/>
                <a:latin typeface="Montserrat" pitchFamily="2" charset="77"/>
              </a:rPr>
              <a:t> pour le gouvernement américain ?</a:t>
            </a:r>
          </a:p>
          <a:p>
            <a:pPr fontAlgn="base"/>
            <a:endParaRPr lang="fr-CH" sz="900" b="1" i="0" dirty="0">
              <a:solidFill>
                <a:srgbClr val="000000"/>
              </a:solidFill>
              <a:effectLst/>
              <a:latin typeface="Montserrat" pitchFamily="2" charset="77"/>
            </a:endParaRPr>
          </a:p>
          <a:p>
            <a:pPr fontAlgn="base"/>
            <a:r>
              <a:rPr lang="fr-CH" b="1" i="0" dirty="0" err="1">
                <a:solidFill>
                  <a:srgbClr val="000000"/>
                </a:solidFill>
                <a:effectLst/>
                <a:highlight>
                  <a:srgbClr val="FFFF00"/>
                </a:highlight>
                <a:latin typeface="Montserrat" pitchFamily="2" charset="77"/>
              </a:rPr>
              <a:t>Palantir</a:t>
            </a:r>
            <a:r>
              <a:rPr lang="fr-CH" b="1" i="0" dirty="0">
                <a:solidFill>
                  <a:srgbClr val="000000"/>
                </a:solidFill>
                <a:effectLst/>
                <a:highlight>
                  <a:srgbClr val="FFFF00"/>
                </a:highlight>
                <a:latin typeface="Montserrat" pitchFamily="2" charset="77"/>
              </a:rPr>
              <a:t> ne se contente pas d’améliorer d’anciennes bases de données, il construit ce que certains experts appellent </a:t>
            </a:r>
            <a:r>
              <a:rPr lang="fr-CH" b="1" i="0" dirty="0">
                <a:solidFill>
                  <a:srgbClr val="FF0000"/>
                </a:solidFill>
                <a:effectLst/>
                <a:highlight>
                  <a:srgbClr val="FFFF00"/>
                </a:highlight>
                <a:latin typeface="Montserrat" pitchFamily="2" charset="77"/>
              </a:rPr>
              <a:t>l’infrastructure de surveillance civile la plus étendue de l’histoire </a:t>
            </a:r>
            <a:r>
              <a:rPr lang="fr-CH" b="1" i="0" dirty="0">
                <a:solidFill>
                  <a:srgbClr val="000000"/>
                </a:solidFill>
                <a:effectLst/>
                <a:highlight>
                  <a:srgbClr val="FFFF00"/>
                </a:highlight>
                <a:latin typeface="Montserrat" pitchFamily="2" charset="77"/>
              </a:rPr>
              <a:t>des États-Unis. </a:t>
            </a:r>
          </a:p>
          <a:p>
            <a:pPr fontAlgn="base"/>
            <a:endParaRPr lang="fr-CH" sz="900" b="1" dirty="0">
              <a:solidFill>
                <a:srgbClr val="000000"/>
              </a:solidFill>
              <a:latin typeface="Montserrat" pitchFamily="2" charset="77"/>
            </a:endParaRPr>
          </a:p>
          <a:p>
            <a:pPr fontAlgn="base"/>
            <a:r>
              <a:rPr lang="fr-CH" b="1" i="0" dirty="0">
                <a:solidFill>
                  <a:srgbClr val="000000"/>
                </a:solidFill>
                <a:effectLst/>
                <a:highlight>
                  <a:srgbClr val="FFFF00"/>
                </a:highlight>
                <a:latin typeface="Montserrat" pitchFamily="2" charset="77"/>
              </a:rPr>
              <a:t>Au lieu de fichiers et de feuilles de calcul </a:t>
            </a:r>
            <a:r>
              <a:rPr lang="fr-CH" b="1" dirty="0">
                <a:solidFill>
                  <a:srgbClr val="000000"/>
                </a:solidFill>
                <a:highlight>
                  <a:srgbClr val="FFFF00"/>
                </a:highlight>
                <a:latin typeface="Montserrat" pitchFamily="2" charset="77"/>
              </a:rPr>
              <a:t>dispersés, la plateforme utilisera </a:t>
            </a:r>
            <a:r>
              <a:rPr lang="fr-CH" b="1" dirty="0">
                <a:solidFill>
                  <a:srgbClr val="FF0000"/>
                </a:solidFill>
                <a:highlight>
                  <a:srgbClr val="FFFF00"/>
                </a:highlight>
                <a:latin typeface="Montserrat" pitchFamily="2" charset="77"/>
              </a:rPr>
              <a:t>l’intégration de données en temps réel et l’intelligence artificielle</a:t>
            </a:r>
            <a:r>
              <a:rPr lang="fr-CH" b="1" dirty="0">
                <a:solidFill>
                  <a:srgbClr val="000000"/>
                </a:solidFill>
                <a:highlight>
                  <a:srgbClr val="FFFF00"/>
                </a:highlight>
                <a:latin typeface="Montserrat" pitchFamily="2" charset="77"/>
              </a:rPr>
              <a:t> pour profiler les comportements, détecter les fraudes et identifier les individus ou les modèles jugés risqués par le système.</a:t>
            </a:r>
            <a:r>
              <a:rPr lang="fr-CH" b="1" dirty="0">
                <a:solidFill>
                  <a:srgbClr val="000000"/>
                </a:solidFill>
                <a:latin typeface="Montserrat" pitchFamily="2" charset="77"/>
              </a:rPr>
              <a:t> </a:t>
            </a:r>
          </a:p>
          <a:p>
            <a:pPr fontAlgn="base"/>
            <a:endParaRPr lang="fr-CH" sz="900" b="1" dirty="0">
              <a:solidFill>
                <a:srgbClr val="000000"/>
              </a:solidFill>
              <a:latin typeface="Montserrat" pitchFamily="2" charset="77"/>
            </a:endParaRPr>
          </a:p>
          <a:p>
            <a:pPr fontAlgn="base"/>
            <a:r>
              <a:rPr lang="fr-CH" b="1" dirty="0">
                <a:solidFill>
                  <a:srgbClr val="000000"/>
                </a:solidFill>
                <a:latin typeface="Montserrat" pitchFamily="2" charset="77"/>
              </a:rPr>
              <a:t>Au cœur du projet se trouve le logiciel Gotham de </a:t>
            </a:r>
            <a:r>
              <a:rPr lang="fr-CH" b="1" dirty="0" err="1">
                <a:solidFill>
                  <a:srgbClr val="000000"/>
                </a:solidFill>
                <a:latin typeface="Montserrat" pitchFamily="2" charset="77"/>
              </a:rPr>
              <a:t>Palantir</a:t>
            </a:r>
            <a:r>
              <a:rPr lang="fr-CH" b="1" dirty="0">
                <a:solidFill>
                  <a:srgbClr val="000000"/>
                </a:solidFill>
                <a:latin typeface="Montserrat" pitchFamily="2" charset="77"/>
              </a:rPr>
              <a:t>. </a:t>
            </a:r>
            <a:r>
              <a:rPr lang="fr-CH" b="1" dirty="0">
                <a:solidFill>
                  <a:srgbClr val="000000"/>
                </a:solidFill>
                <a:highlight>
                  <a:srgbClr val="FFFF00"/>
                </a:highlight>
                <a:latin typeface="Montserrat" pitchFamily="2" charset="77"/>
              </a:rPr>
              <a:t>Déjà utilisé par les agences de défense et de renseignement, </a:t>
            </a:r>
            <a:r>
              <a:rPr lang="fr-CH" b="1" dirty="0">
                <a:solidFill>
                  <a:srgbClr val="FF0000"/>
                </a:solidFill>
                <a:highlight>
                  <a:srgbClr val="FFFF00"/>
                </a:highlight>
                <a:latin typeface="Montserrat" pitchFamily="2" charset="77"/>
              </a:rPr>
              <a:t>Gotham</a:t>
            </a:r>
            <a:r>
              <a:rPr lang="fr-CH" b="1" dirty="0">
                <a:solidFill>
                  <a:srgbClr val="000000"/>
                </a:solidFill>
                <a:highlight>
                  <a:srgbClr val="FFFF00"/>
                </a:highlight>
                <a:latin typeface="Montserrat" pitchFamily="2" charset="77"/>
              </a:rPr>
              <a:t> sera désormais utilisé sur le plan intérieur. Il ne se contente pas de suivre les informations</a:t>
            </a:r>
            <a:r>
              <a:rPr lang="fr-CH" b="1" dirty="0">
                <a:highlight>
                  <a:srgbClr val="FFFF00"/>
                </a:highlight>
                <a:latin typeface="Montserrat" pitchFamily="2" charset="77"/>
              </a:rPr>
              <a:t>,</a:t>
            </a:r>
            <a:r>
              <a:rPr lang="fr-CH" b="1" dirty="0">
                <a:solidFill>
                  <a:srgbClr val="FF0000"/>
                </a:solidFill>
                <a:highlight>
                  <a:srgbClr val="FFFF00"/>
                </a:highlight>
                <a:latin typeface="Montserrat" pitchFamily="2" charset="77"/>
              </a:rPr>
              <a:t> il émet des jugements</a:t>
            </a:r>
            <a:r>
              <a:rPr lang="fr-CH" b="1" dirty="0">
                <a:solidFill>
                  <a:srgbClr val="000000"/>
                </a:solidFill>
                <a:highlight>
                  <a:srgbClr val="FFFF00"/>
                </a:highlight>
                <a:latin typeface="Montserrat" pitchFamily="2" charset="77"/>
              </a:rPr>
              <a:t>.</a:t>
            </a:r>
            <a:r>
              <a:rPr lang="fr-CH" b="1" dirty="0">
                <a:solidFill>
                  <a:srgbClr val="000000"/>
                </a:solidFill>
                <a:latin typeface="Montserrat" pitchFamily="2" charset="77"/>
              </a:rPr>
              <a:t> Cela pourrait avoir une influence sur tout, depuis la manière dont les prestations sont distribuées jusqu’à la personne signalée pour un examen plus approfondi par les forces de l’ordre ou les agents d’immigration.</a:t>
            </a:r>
            <a:endParaRPr lang="fr-CH" b="1" i="0" dirty="0">
              <a:solidFill>
                <a:srgbClr val="000000"/>
              </a:solidFill>
              <a:effectLst/>
              <a:latin typeface="arial" panose="020B0604020202020204" pitchFamily="34" charset="0"/>
            </a:endParaRPr>
          </a:p>
        </p:txBody>
      </p:sp>
      <p:sp>
        <p:nvSpPr>
          <p:cNvPr id="10" name="Titre 1">
            <a:extLst>
              <a:ext uri="{FF2B5EF4-FFF2-40B4-BE49-F238E27FC236}">
                <a16:creationId xmlns:a16="http://schemas.microsoft.com/office/drawing/2014/main" id="{8DFEC5CB-0048-83A0-5359-ECC80B58AF83}"/>
              </a:ext>
            </a:extLst>
          </p:cNvPr>
          <p:cNvSpPr txBox="1">
            <a:spLocks/>
          </p:cNvSpPr>
          <p:nvPr/>
        </p:nvSpPr>
        <p:spPr>
          <a:xfrm>
            <a:off x="179288" y="99660"/>
            <a:ext cx="12432575" cy="17432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solidFill>
                  <a:srgbClr val="FF0000"/>
                </a:solidFill>
                <a:latin typeface="Gill Sans Ultra Bold" panose="020B0A02020104020203" pitchFamily="34" charset="77"/>
              </a:rPr>
              <a:t>GOTHAM</a:t>
            </a:r>
            <a:r>
              <a:rPr lang="fr-FR" b="1" dirty="0">
                <a:latin typeface="Gill Sans Ultra Bold" panose="020B0A02020104020203" pitchFamily="34" charset="77"/>
              </a:rPr>
              <a:t> :</a:t>
            </a:r>
            <a:br>
              <a:rPr lang="fr-FR" b="1" dirty="0">
                <a:latin typeface="Gill Sans Ultra Bold" panose="020B0A02020104020203" pitchFamily="34" charset="77"/>
              </a:rPr>
            </a:br>
            <a:r>
              <a:rPr lang="fr-FR" sz="3200" b="1" dirty="0">
                <a:latin typeface="Gill Sans Ultra Bold" panose="020B0A02020104020203" pitchFamily="34" charset="77"/>
              </a:rPr>
              <a:t>La </a:t>
            </a:r>
            <a:r>
              <a:rPr lang="fr-FR" sz="3200" b="1" dirty="0">
                <a:solidFill>
                  <a:srgbClr val="FF0000"/>
                </a:solidFill>
                <a:latin typeface="Gill Sans Ultra Bold" panose="020B0A02020104020203" pitchFamily="34" charset="77"/>
              </a:rPr>
              <a:t>surveillance civile </a:t>
            </a:r>
            <a:r>
              <a:rPr lang="fr-FR" sz="3200" b="1" dirty="0">
                <a:latin typeface="Gill Sans Ultra Bold" panose="020B0A02020104020203" pitchFamily="34" charset="77"/>
              </a:rPr>
              <a:t>la plus étendue </a:t>
            </a:r>
            <a:br>
              <a:rPr lang="fr-FR" sz="3200" b="1" dirty="0">
                <a:latin typeface="Gill Sans Ultra Bold" panose="020B0A02020104020203" pitchFamily="34" charset="77"/>
              </a:rPr>
            </a:br>
            <a:r>
              <a:rPr lang="fr-FR" sz="3200" b="1" dirty="0">
                <a:latin typeface="Gill Sans Ultra Bold" panose="020B0A02020104020203" pitchFamily="34" charset="77"/>
              </a:rPr>
              <a:t>de l’histoire des USA !</a:t>
            </a:r>
            <a:endParaRPr lang="fr-CH" sz="3200" dirty="0">
              <a:solidFill>
                <a:srgbClr val="FF0000"/>
              </a:solidFill>
              <a:effectLst/>
              <a:latin typeface="Helvetica Neue" panose="02000503000000020004" pitchFamily="2" charset="0"/>
            </a:endParaRPr>
          </a:p>
        </p:txBody>
      </p:sp>
    </p:spTree>
    <p:extLst>
      <p:ext uri="{BB962C8B-B14F-4D97-AF65-F5344CB8AC3E}">
        <p14:creationId xmlns:p14="http://schemas.microsoft.com/office/powerpoint/2010/main" val="314130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9A331-B494-7581-252D-0E984DE3711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1074301-5BA0-31D9-340E-3582967A0D98}"/>
              </a:ext>
            </a:extLst>
          </p:cNvPr>
          <p:cNvPicPr>
            <a:picLocks noChangeAspect="1"/>
          </p:cNvPicPr>
          <p:nvPr/>
        </p:nvPicPr>
        <p:blipFill>
          <a:blip r:embed="rId2"/>
          <a:stretch>
            <a:fillRect/>
          </a:stretch>
        </p:blipFill>
        <p:spPr>
          <a:xfrm>
            <a:off x="615950" y="1168167"/>
            <a:ext cx="3743321" cy="745238"/>
          </a:xfrm>
          <a:prstGeom prst="rect">
            <a:avLst/>
          </a:prstGeom>
        </p:spPr>
      </p:pic>
      <p:pic>
        <p:nvPicPr>
          <p:cNvPr id="4" name="Image 3">
            <a:extLst>
              <a:ext uri="{FF2B5EF4-FFF2-40B4-BE49-F238E27FC236}">
                <a16:creationId xmlns:a16="http://schemas.microsoft.com/office/drawing/2014/main" id="{60080977-71DF-547B-D056-06C52F0D5800}"/>
              </a:ext>
            </a:extLst>
          </p:cNvPr>
          <p:cNvPicPr>
            <a:picLocks noChangeAspect="1"/>
          </p:cNvPicPr>
          <p:nvPr/>
        </p:nvPicPr>
        <p:blipFill>
          <a:blip r:embed="rId3"/>
          <a:stretch>
            <a:fillRect/>
          </a:stretch>
        </p:blipFill>
        <p:spPr>
          <a:xfrm>
            <a:off x="5130800" y="1501825"/>
            <a:ext cx="1612900" cy="360780"/>
          </a:xfrm>
          <a:prstGeom prst="rect">
            <a:avLst/>
          </a:prstGeom>
        </p:spPr>
      </p:pic>
      <p:pic>
        <p:nvPicPr>
          <p:cNvPr id="5" name="Image 4">
            <a:extLst>
              <a:ext uri="{FF2B5EF4-FFF2-40B4-BE49-F238E27FC236}">
                <a16:creationId xmlns:a16="http://schemas.microsoft.com/office/drawing/2014/main" id="{972561F0-67AC-917E-8E1A-160082E4B49C}"/>
              </a:ext>
            </a:extLst>
          </p:cNvPr>
          <p:cNvPicPr>
            <a:picLocks noChangeAspect="1"/>
          </p:cNvPicPr>
          <p:nvPr/>
        </p:nvPicPr>
        <p:blipFill>
          <a:blip r:embed="rId4"/>
          <a:stretch>
            <a:fillRect/>
          </a:stretch>
        </p:blipFill>
        <p:spPr>
          <a:xfrm>
            <a:off x="723900" y="1865394"/>
            <a:ext cx="6019800" cy="1059873"/>
          </a:xfrm>
          <a:prstGeom prst="rect">
            <a:avLst/>
          </a:prstGeom>
          <a:ln>
            <a:solidFill>
              <a:schemeClr val="tx1"/>
            </a:solidFill>
          </a:ln>
        </p:spPr>
      </p:pic>
      <p:sp>
        <p:nvSpPr>
          <p:cNvPr id="7" name="ZoneTexte 6">
            <a:extLst>
              <a:ext uri="{FF2B5EF4-FFF2-40B4-BE49-F238E27FC236}">
                <a16:creationId xmlns:a16="http://schemas.microsoft.com/office/drawing/2014/main" id="{FF1EA93A-2638-6378-EFEE-64E3C50AAAB6}"/>
              </a:ext>
            </a:extLst>
          </p:cNvPr>
          <p:cNvSpPr txBox="1"/>
          <p:nvPr/>
        </p:nvSpPr>
        <p:spPr>
          <a:xfrm>
            <a:off x="736600" y="3068220"/>
            <a:ext cx="5791200" cy="3708708"/>
          </a:xfrm>
          <a:prstGeom prst="rect">
            <a:avLst/>
          </a:prstGeom>
          <a:noFill/>
          <a:ln>
            <a:solidFill>
              <a:schemeClr val="tx1"/>
            </a:solidFill>
          </a:ln>
        </p:spPr>
        <p:txBody>
          <a:bodyPr wrap="square">
            <a:spAutoFit/>
          </a:bodyPr>
          <a:lstStyle/>
          <a:p>
            <a:pPr algn="l" fontAlgn="base"/>
            <a:r>
              <a:rPr lang="fr-CH" sz="2800" b="1" i="0" dirty="0">
                <a:solidFill>
                  <a:srgbClr val="000000"/>
                </a:solidFill>
                <a:effectLst/>
                <a:latin typeface="Montserrat" panose="020F0502020204030204" pitchFamily="34" charset="0"/>
              </a:rPr>
              <a:t>Synopsis</a:t>
            </a:r>
          </a:p>
          <a:p>
            <a:pPr fontAlgn="base"/>
            <a:r>
              <a:rPr lang="fr-CH" b="1" i="0" dirty="0" err="1">
                <a:solidFill>
                  <a:srgbClr val="000000"/>
                </a:solidFill>
                <a:effectLst/>
                <a:highlight>
                  <a:srgbClr val="FFFF00"/>
                </a:highlight>
                <a:latin typeface="Montserrat" pitchFamily="2" charset="77"/>
              </a:rPr>
              <a:t>Palantir</a:t>
            </a:r>
            <a:r>
              <a:rPr lang="fr-CH" b="1" i="0" dirty="0">
                <a:solidFill>
                  <a:srgbClr val="000000"/>
                </a:solidFill>
                <a:effectLst/>
                <a:highlight>
                  <a:srgbClr val="FFFF00"/>
                </a:highlight>
                <a:latin typeface="Montserrat" pitchFamily="2" charset="77"/>
              </a:rPr>
              <a:t> va créer une vaste plateforme de </a:t>
            </a:r>
            <a:r>
              <a:rPr lang="fr-CH" b="1" i="0" dirty="0">
                <a:solidFill>
                  <a:srgbClr val="FF0000"/>
                </a:solidFill>
                <a:effectLst/>
                <a:highlight>
                  <a:srgbClr val="FFFF00"/>
                </a:highlight>
                <a:latin typeface="Montserrat" pitchFamily="2" charset="77"/>
              </a:rPr>
              <a:t>données fédérale qui connecte les </a:t>
            </a:r>
          </a:p>
          <a:p>
            <a:pPr fontAlgn="base"/>
            <a:r>
              <a:rPr lang="fr-CH" b="1" i="0" dirty="0">
                <a:solidFill>
                  <a:srgbClr val="FF0000"/>
                </a:solidFill>
                <a:effectLst/>
                <a:highlight>
                  <a:srgbClr val="FFFF00"/>
                </a:highlight>
                <a:latin typeface="Montserrat" pitchFamily="2" charset="77"/>
              </a:rPr>
              <a:t>millions de documents privés </a:t>
            </a:r>
          </a:p>
          <a:p>
            <a:pPr fontAlgn="base"/>
            <a:r>
              <a:rPr lang="fr-CH" b="1" i="0" dirty="0">
                <a:solidFill>
                  <a:srgbClr val="000000"/>
                </a:solidFill>
                <a:effectLst/>
                <a:highlight>
                  <a:srgbClr val="FFFF00"/>
                </a:highlight>
                <a:latin typeface="Montserrat" pitchFamily="2" charset="77"/>
              </a:rPr>
              <a:t>des Américains sous un puissant système </a:t>
            </a:r>
          </a:p>
          <a:p>
            <a:pPr fontAlgn="base"/>
            <a:r>
              <a:rPr lang="fr-CH" b="1" i="0" dirty="0">
                <a:solidFill>
                  <a:srgbClr val="000000"/>
                </a:solidFill>
                <a:effectLst/>
                <a:highlight>
                  <a:srgbClr val="FFFF00"/>
                </a:highlight>
                <a:latin typeface="Montserrat" pitchFamily="2" charset="77"/>
              </a:rPr>
              <a:t>d'IA.</a:t>
            </a:r>
            <a:r>
              <a:rPr lang="fr-CH" b="1" i="0" dirty="0">
                <a:solidFill>
                  <a:srgbClr val="000000"/>
                </a:solidFill>
                <a:effectLst/>
                <a:latin typeface="Montserrat" pitchFamily="2" charset="77"/>
              </a:rPr>
              <a:t> </a:t>
            </a:r>
            <a:endParaRPr lang="fr-CH" sz="900" b="1" i="0" u="sng" dirty="0">
              <a:solidFill>
                <a:srgbClr val="000000"/>
              </a:solidFill>
              <a:effectLst/>
              <a:latin typeface="Montserrat" pitchFamily="2" charset="77"/>
            </a:endParaRPr>
          </a:p>
          <a:p>
            <a:pPr fontAlgn="base"/>
            <a:endParaRPr lang="fr-CH" sz="900" b="1" u="sng" dirty="0">
              <a:solidFill>
                <a:srgbClr val="000000"/>
              </a:solidFill>
              <a:latin typeface="Montserrat" pitchFamily="2" charset="77"/>
            </a:endParaRPr>
          </a:p>
          <a:p>
            <a:pPr fontAlgn="base"/>
            <a:r>
              <a:rPr lang="fr-CH" b="1" i="0" dirty="0">
                <a:solidFill>
                  <a:srgbClr val="FF0000"/>
                </a:solidFill>
                <a:effectLst/>
                <a:highlight>
                  <a:srgbClr val="FFFF00"/>
                </a:highlight>
                <a:latin typeface="Montserrat" pitchFamily="2" charset="77"/>
              </a:rPr>
              <a:t>Soutenu par l’administration Trump</a:t>
            </a:r>
            <a:r>
              <a:rPr lang="fr-CH" b="1" i="0" dirty="0">
                <a:solidFill>
                  <a:srgbClr val="000000"/>
                </a:solidFill>
                <a:effectLst/>
                <a:highlight>
                  <a:srgbClr val="FFFF00"/>
                </a:highlight>
                <a:latin typeface="Montserrat" pitchFamily="2" charset="77"/>
              </a:rPr>
              <a:t>, </a:t>
            </a:r>
          </a:p>
          <a:p>
            <a:pPr fontAlgn="base"/>
            <a:r>
              <a:rPr lang="fr-CH" b="1" i="0" dirty="0">
                <a:solidFill>
                  <a:srgbClr val="FF0000"/>
                </a:solidFill>
                <a:effectLst/>
                <a:highlight>
                  <a:srgbClr val="FFFF00"/>
                </a:highlight>
                <a:latin typeface="Montserrat" pitchFamily="2" charset="77"/>
              </a:rPr>
              <a:t>le nouvel accord de </a:t>
            </a:r>
            <a:r>
              <a:rPr lang="fr-CH" b="1" i="0" dirty="0" err="1">
                <a:solidFill>
                  <a:srgbClr val="FF0000"/>
                </a:solidFill>
                <a:effectLst/>
                <a:highlight>
                  <a:srgbClr val="FFFF00"/>
                </a:highlight>
                <a:latin typeface="Montserrat" pitchFamily="2" charset="77"/>
              </a:rPr>
              <a:t>Palantir</a:t>
            </a:r>
            <a:r>
              <a:rPr lang="fr-CH" b="1" i="0" dirty="0">
                <a:solidFill>
                  <a:srgbClr val="FF0000"/>
                </a:solidFill>
                <a:effectLst/>
                <a:highlight>
                  <a:srgbClr val="FFFF00"/>
                </a:highlight>
                <a:latin typeface="Montserrat" pitchFamily="2" charset="77"/>
              </a:rPr>
              <a:t> </a:t>
            </a:r>
            <a:r>
              <a:rPr lang="fr-CH" b="1" i="0" dirty="0">
                <a:solidFill>
                  <a:srgbClr val="000000"/>
                </a:solidFill>
                <a:effectLst/>
                <a:highlight>
                  <a:srgbClr val="FFFF00"/>
                </a:highlight>
                <a:latin typeface="Montserrat" pitchFamily="2" charset="77"/>
              </a:rPr>
              <a:t>relie </a:t>
            </a:r>
          </a:p>
          <a:p>
            <a:pPr fontAlgn="base"/>
            <a:r>
              <a:rPr lang="fr-CH" b="1" i="0" dirty="0">
                <a:solidFill>
                  <a:srgbClr val="000000"/>
                </a:solidFill>
                <a:effectLst/>
                <a:highlight>
                  <a:srgbClr val="FFFF00"/>
                </a:highlight>
                <a:latin typeface="Montserrat" pitchFamily="2" charset="77"/>
              </a:rPr>
              <a:t>les données de la </a:t>
            </a:r>
            <a:r>
              <a:rPr lang="fr-CH" b="1" i="0" u="sng" dirty="0">
                <a:solidFill>
                  <a:srgbClr val="FF0000"/>
                </a:solidFill>
                <a:effectLst/>
                <a:highlight>
                  <a:srgbClr val="FFFF00"/>
                </a:highlight>
                <a:latin typeface="Montserrat" pitchFamily="2" charset="77"/>
              </a:rPr>
              <a:t>sécurité sociale</a:t>
            </a:r>
            <a:r>
              <a:rPr lang="fr-CH" b="1" i="0" dirty="0">
                <a:solidFill>
                  <a:srgbClr val="000000"/>
                </a:solidFill>
                <a:effectLst/>
                <a:highlight>
                  <a:srgbClr val="FFFF00"/>
                </a:highlight>
                <a:latin typeface="Montserrat" pitchFamily="2" charset="77"/>
              </a:rPr>
              <a:t>, de </a:t>
            </a:r>
            <a:r>
              <a:rPr lang="fr-CH" b="1" i="0" u="sng" dirty="0">
                <a:solidFill>
                  <a:srgbClr val="FF0000"/>
                </a:solidFill>
                <a:effectLst/>
                <a:highlight>
                  <a:srgbClr val="FFFF00"/>
                </a:highlight>
                <a:latin typeface="Montserrat" pitchFamily="2" charset="77"/>
              </a:rPr>
              <a:t>l’IRS</a:t>
            </a:r>
            <a:r>
              <a:rPr lang="fr-CH" b="1" i="0" dirty="0">
                <a:solidFill>
                  <a:srgbClr val="000000"/>
                </a:solidFill>
                <a:effectLst/>
                <a:highlight>
                  <a:srgbClr val="FFFF00"/>
                </a:highlight>
                <a:latin typeface="Montserrat" pitchFamily="2" charset="77"/>
              </a:rPr>
              <a:t> (</a:t>
            </a:r>
            <a:r>
              <a:rPr lang="fr-CH" b="1" i="0" dirty="0" err="1">
                <a:solidFill>
                  <a:srgbClr val="000000"/>
                </a:solidFill>
                <a:effectLst/>
                <a:highlight>
                  <a:srgbClr val="FFFF00"/>
                </a:highlight>
                <a:latin typeface="Montserrat" pitchFamily="2" charset="77"/>
              </a:rPr>
              <a:t>Internal</a:t>
            </a:r>
            <a:r>
              <a:rPr lang="fr-CH" b="1" i="0" dirty="0">
                <a:solidFill>
                  <a:srgbClr val="000000"/>
                </a:solidFill>
                <a:effectLst/>
                <a:highlight>
                  <a:srgbClr val="FFFF00"/>
                </a:highlight>
                <a:latin typeface="Montserrat" pitchFamily="2" charset="77"/>
              </a:rPr>
              <a:t> </a:t>
            </a:r>
            <a:r>
              <a:rPr lang="fr-CH" b="1" dirty="0">
                <a:solidFill>
                  <a:srgbClr val="000000"/>
                </a:solidFill>
                <a:highlight>
                  <a:srgbClr val="FFFF00"/>
                </a:highlight>
                <a:latin typeface="Montserrat" pitchFamily="2" charset="77"/>
              </a:rPr>
              <a:t>Revenue Service, </a:t>
            </a:r>
            <a:r>
              <a:rPr lang="fr-CH" b="1" i="0" dirty="0">
                <a:solidFill>
                  <a:srgbClr val="000000"/>
                </a:solidFill>
                <a:effectLst/>
                <a:highlight>
                  <a:srgbClr val="FFFF00"/>
                </a:highlight>
                <a:latin typeface="Montserrat" pitchFamily="2" charset="77"/>
              </a:rPr>
              <a:t>Centre </a:t>
            </a:r>
            <a:r>
              <a:rPr lang="fr-CH" b="1" dirty="0">
                <a:solidFill>
                  <a:srgbClr val="000000"/>
                </a:solidFill>
                <a:highlight>
                  <a:srgbClr val="FFFF00"/>
                </a:highlight>
                <a:latin typeface="Montserrat" pitchFamily="2" charset="77"/>
              </a:rPr>
              <a:t>fédéral </a:t>
            </a:r>
          </a:p>
          <a:p>
            <a:pPr fontAlgn="base"/>
            <a:r>
              <a:rPr lang="fr-CH" b="1" dirty="0">
                <a:solidFill>
                  <a:srgbClr val="000000"/>
                </a:solidFill>
                <a:highlight>
                  <a:srgbClr val="FFFF00"/>
                </a:highlight>
                <a:latin typeface="Montserrat" pitchFamily="2" charset="77"/>
              </a:rPr>
              <a:t>des impôts) </a:t>
            </a:r>
            <a:r>
              <a:rPr lang="fr-CH" b="1" i="0" dirty="0">
                <a:solidFill>
                  <a:srgbClr val="000000"/>
                </a:solidFill>
                <a:effectLst/>
                <a:highlight>
                  <a:srgbClr val="FFFF00"/>
                </a:highlight>
                <a:latin typeface="Montserrat" pitchFamily="2" charset="77"/>
              </a:rPr>
              <a:t>et de </a:t>
            </a:r>
            <a:r>
              <a:rPr lang="fr-CH" b="1" i="0" u="sng" dirty="0">
                <a:solidFill>
                  <a:srgbClr val="FF0000"/>
                </a:solidFill>
                <a:effectLst/>
                <a:highlight>
                  <a:srgbClr val="FFFF00"/>
                </a:highlight>
                <a:latin typeface="Montserrat" pitchFamily="2" charset="77"/>
              </a:rPr>
              <a:t>l’immigration</a:t>
            </a:r>
            <a:r>
              <a:rPr lang="fr-CH" b="1" i="0" dirty="0">
                <a:solidFill>
                  <a:srgbClr val="000000"/>
                </a:solidFill>
                <a:effectLst/>
                <a:highlight>
                  <a:srgbClr val="FFFF00"/>
                </a:highlight>
                <a:latin typeface="Montserrat" pitchFamily="2" charset="77"/>
              </a:rPr>
              <a:t> en un seul système centralisé.</a:t>
            </a:r>
          </a:p>
        </p:txBody>
      </p:sp>
      <p:sp>
        <p:nvSpPr>
          <p:cNvPr id="10" name="ZoneTexte 9">
            <a:extLst>
              <a:ext uri="{FF2B5EF4-FFF2-40B4-BE49-F238E27FC236}">
                <a16:creationId xmlns:a16="http://schemas.microsoft.com/office/drawing/2014/main" id="{854DB3D9-5135-5F8B-ECA4-E30CF48CF2ED}"/>
              </a:ext>
            </a:extLst>
          </p:cNvPr>
          <p:cNvSpPr txBox="1"/>
          <p:nvPr/>
        </p:nvSpPr>
        <p:spPr>
          <a:xfrm>
            <a:off x="6096000" y="4633163"/>
            <a:ext cx="5397500" cy="2031325"/>
          </a:xfrm>
          <a:prstGeom prst="rect">
            <a:avLst/>
          </a:prstGeom>
          <a:solidFill>
            <a:schemeClr val="bg1"/>
          </a:solidFill>
          <a:ln>
            <a:solidFill>
              <a:schemeClr val="tx1"/>
            </a:solidFill>
          </a:ln>
        </p:spPr>
        <p:txBody>
          <a:bodyPr wrap="square">
            <a:spAutoFit/>
          </a:bodyPr>
          <a:lstStyle/>
          <a:p>
            <a:pPr fontAlgn="base"/>
            <a:r>
              <a:rPr lang="fr-CH" b="1" i="0" dirty="0">
                <a:solidFill>
                  <a:srgbClr val="000000"/>
                </a:solidFill>
                <a:effectLst/>
                <a:highlight>
                  <a:srgbClr val="FFFF00"/>
                </a:highlight>
                <a:latin typeface="Montserrat" pitchFamily="2" charset="77"/>
              </a:rPr>
              <a:t>Il utilise son </a:t>
            </a:r>
            <a:r>
              <a:rPr lang="fr-CH" b="1" i="0" dirty="0">
                <a:solidFill>
                  <a:srgbClr val="FF0000"/>
                </a:solidFill>
                <a:effectLst/>
                <a:highlight>
                  <a:srgbClr val="FFFF00"/>
                </a:highlight>
                <a:latin typeface="Montserrat" pitchFamily="2" charset="77"/>
              </a:rPr>
              <a:t>logiciel Gotham </a:t>
            </a:r>
            <a:r>
              <a:rPr lang="fr-CH" b="1" i="0" dirty="0">
                <a:solidFill>
                  <a:srgbClr val="000000"/>
                </a:solidFill>
                <a:effectLst/>
                <a:highlight>
                  <a:srgbClr val="FFFF00"/>
                </a:highlight>
                <a:latin typeface="Montserrat" pitchFamily="2" charset="77"/>
              </a:rPr>
              <a:t>pour signaler les fraudes, suivre les comportements et potentiellement </a:t>
            </a:r>
            <a:r>
              <a:rPr lang="fr-CH" b="1" i="0" dirty="0">
                <a:solidFill>
                  <a:srgbClr val="FF0000"/>
                </a:solidFill>
                <a:effectLst/>
                <a:highlight>
                  <a:srgbClr val="FFFF00"/>
                </a:highlight>
                <a:latin typeface="Montserrat" pitchFamily="2" charset="77"/>
              </a:rPr>
              <a:t>façonner les décisions gouvernementales</a:t>
            </a:r>
            <a:r>
              <a:rPr lang="fr-CH" b="1" i="0" dirty="0">
                <a:solidFill>
                  <a:srgbClr val="000000"/>
                </a:solidFill>
                <a:effectLst/>
                <a:highlight>
                  <a:srgbClr val="FFFF00"/>
                </a:highlight>
                <a:latin typeface="Montserrat" pitchFamily="2" charset="77"/>
              </a:rPr>
              <a:t>. </a:t>
            </a:r>
            <a:r>
              <a:rPr lang="fr-CH" b="1" i="0" dirty="0">
                <a:solidFill>
                  <a:srgbClr val="000000"/>
                </a:solidFill>
                <a:effectLst/>
                <a:latin typeface="Montserrat" pitchFamily="2" charset="77"/>
              </a:rPr>
              <a:t>Alors que l'action </a:t>
            </a:r>
            <a:r>
              <a:rPr lang="fr-CH" b="1" i="0" dirty="0" err="1">
                <a:solidFill>
                  <a:srgbClr val="000000"/>
                </a:solidFill>
                <a:effectLst/>
                <a:latin typeface="Montserrat" pitchFamily="2" charset="77"/>
              </a:rPr>
              <a:t>Palantir</a:t>
            </a:r>
            <a:r>
              <a:rPr lang="fr-CH" b="1" i="0" dirty="0">
                <a:solidFill>
                  <a:srgbClr val="000000"/>
                </a:solidFill>
                <a:effectLst/>
                <a:latin typeface="Montserrat" pitchFamily="2" charset="77"/>
              </a:rPr>
              <a:t> a bondi de 5,38 % après la nouvelle, les défenseurs de la vie privée s'inquiètent de la surveillance et des abus.</a:t>
            </a:r>
            <a:endParaRPr lang="fr-CH" b="1" i="0" dirty="0">
              <a:solidFill>
                <a:srgbClr val="000000"/>
              </a:solidFill>
              <a:effectLst/>
              <a:latin typeface="arial" panose="020B0604020202020204" pitchFamily="34" charset="0"/>
            </a:endParaRPr>
          </a:p>
        </p:txBody>
      </p:sp>
      <p:pic>
        <p:nvPicPr>
          <p:cNvPr id="1026" name="Picture 2" descr="Palantir to create vast federal data platform tying together millions of Americans' private records, stock jumps">
            <a:extLst>
              <a:ext uri="{FF2B5EF4-FFF2-40B4-BE49-F238E27FC236}">
                <a16:creationId xmlns:a16="http://schemas.microsoft.com/office/drawing/2014/main" id="{74C9BD2D-6513-B3E2-1142-A3B0C7E228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6429" y="1273475"/>
            <a:ext cx="4361671" cy="329320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Titre 1">
            <a:extLst>
              <a:ext uri="{FF2B5EF4-FFF2-40B4-BE49-F238E27FC236}">
                <a16:creationId xmlns:a16="http://schemas.microsoft.com/office/drawing/2014/main" id="{D6DB3CBB-29CB-091F-C5AA-5FAF7DC4219A}"/>
              </a:ext>
            </a:extLst>
          </p:cNvPr>
          <p:cNvSpPr txBox="1">
            <a:spLocks/>
          </p:cNvSpPr>
          <p:nvPr/>
        </p:nvSpPr>
        <p:spPr>
          <a:xfrm>
            <a:off x="153125" y="76666"/>
            <a:ext cx="12432575"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Gill Sans Ultra Bold" panose="020B0A02020104020203" pitchFamily="34" charset="77"/>
              </a:rPr>
              <a:t>Un accord soutenu par Trump</a:t>
            </a:r>
            <a:br>
              <a:rPr lang="fr-FR" b="1" dirty="0">
                <a:latin typeface="Gill Sans Ultra Bold" panose="020B0A02020104020203" pitchFamily="34" charset="77"/>
              </a:rPr>
            </a:br>
            <a:r>
              <a:rPr lang="fr-FR" sz="3300" b="1" dirty="0">
                <a:latin typeface="Gill Sans Ultra Bold" panose="020B0A02020104020203" pitchFamily="34" charset="77"/>
              </a:rPr>
              <a:t>pour </a:t>
            </a:r>
            <a:r>
              <a:rPr lang="fr-FR" sz="3300" b="1" dirty="0">
                <a:solidFill>
                  <a:srgbClr val="FF0000"/>
                </a:solidFill>
                <a:latin typeface="Gill Sans Ultra Bold" panose="020B0A02020104020203" pitchFamily="34" charset="77"/>
              </a:rPr>
              <a:t>façonner</a:t>
            </a:r>
            <a:r>
              <a:rPr lang="fr-FR" sz="3300" b="1" dirty="0">
                <a:latin typeface="Gill Sans Ultra Bold" panose="020B0A02020104020203" pitchFamily="34" charset="77"/>
              </a:rPr>
              <a:t> les décisions gouvernementales</a:t>
            </a:r>
            <a:endParaRPr lang="fr-CH" sz="330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518991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9C34B-BCC8-05BC-57D6-AC705E66CC2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65B6602-0456-6D8A-F158-CBD40612B608}"/>
              </a:ext>
            </a:extLst>
          </p:cNvPr>
          <p:cNvPicPr>
            <a:picLocks noChangeAspect="1"/>
          </p:cNvPicPr>
          <p:nvPr/>
        </p:nvPicPr>
        <p:blipFill>
          <a:blip r:embed="rId2"/>
          <a:stretch>
            <a:fillRect/>
          </a:stretch>
        </p:blipFill>
        <p:spPr>
          <a:xfrm>
            <a:off x="553344" y="2101054"/>
            <a:ext cx="3955156" cy="787411"/>
          </a:xfrm>
          <a:prstGeom prst="rect">
            <a:avLst/>
          </a:prstGeom>
        </p:spPr>
      </p:pic>
      <p:pic>
        <p:nvPicPr>
          <p:cNvPr id="4" name="Image 3">
            <a:extLst>
              <a:ext uri="{FF2B5EF4-FFF2-40B4-BE49-F238E27FC236}">
                <a16:creationId xmlns:a16="http://schemas.microsoft.com/office/drawing/2014/main" id="{C73CA3C7-1D68-97AE-7904-9991E22738FF}"/>
              </a:ext>
            </a:extLst>
          </p:cNvPr>
          <p:cNvPicPr>
            <a:picLocks noChangeAspect="1"/>
          </p:cNvPicPr>
          <p:nvPr/>
        </p:nvPicPr>
        <p:blipFill>
          <a:blip r:embed="rId3"/>
          <a:stretch>
            <a:fillRect/>
          </a:stretch>
        </p:blipFill>
        <p:spPr>
          <a:xfrm>
            <a:off x="9906000" y="4320618"/>
            <a:ext cx="1612900" cy="360780"/>
          </a:xfrm>
          <a:prstGeom prst="rect">
            <a:avLst/>
          </a:prstGeom>
        </p:spPr>
      </p:pic>
      <p:sp>
        <p:nvSpPr>
          <p:cNvPr id="7" name="ZoneTexte 6">
            <a:extLst>
              <a:ext uri="{FF2B5EF4-FFF2-40B4-BE49-F238E27FC236}">
                <a16:creationId xmlns:a16="http://schemas.microsoft.com/office/drawing/2014/main" id="{40519A7A-5957-3124-1EFE-CEB770EE600A}"/>
              </a:ext>
            </a:extLst>
          </p:cNvPr>
          <p:cNvSpPr txBox="1"/>
          <p:nvPr/>
        </p:nvSpPr>
        <p:spPr>
          <a:xfrm>
            <a:off x="571500" y="2888465"/>
            <a:ext cx="5791200" cy="1754326"/>
          </a:xfrm>
          <a:prstGeom prst="rect">
            <a:avLst/>
          </a:prstGeom>
          <a:noFill/>
          <a:ln>
            <a:solidFill>
              <a:schemeClr val="tx1"/>
            </a:solidFill>
          </a:ln>
        </p:spPr>
        <p:txBody>
          <a:bodyPr wrap="square">
            <a:spAutoFit/>
          </a:bodyPr>
          <a:lstStyle/>
          <a:p>
            <a:pPr algn="l" fontAlgn="base"/>
            <a:r>
              <a:rPr lang="fr-CH" b="1" i="0" dirty="0">
                <a:solidFill>
                  <a:srgbClr val="000000"/>
                </a:solidFill>
                <a:effectLst/>
                <a:highlight>
                  <a:srgbClr val="FFFF00"/>
                </a:highlight>
                <a:latin typeface="Montserrat" pitchFamily="2" charset="77"/>
              </a:rPr>
              <a:t>Ce contrat marque </a:t>
            </a:r>
            <a:r>
              <a:rPr lang="fr-CH" b="1" i="0" dirty="0">
                <a:solidFill>
                  <a:srgbClr val="FF0000"/>
                </a:solidFill>
                <a:effectLst/>
                <a:highlight>
                  <a:srgbClr val="FFFF00"/>
                </a:highlight>
                <a:latin typeface="Montserrat" pitchFamily="2" charset="77"/>
              </a:rPr>
              <a:t>un changement </a:t>
            </a:r>
            <a:r>
              <a:rPr lang="fr-CH" b="1" i="0" dirty="0">
                <a:effectLst/>
                <a:highlight>
                  <a:srgbClr val="FFFF00"/>
                </a:highlight>
                <a:latin typeface="Montserrat" pitchFamily="2" charset="77"/>
              </a:rPr>
              <a:t>m</a:t>
            </a:r>
            <a:r>
              <a:rPr lang="fr-CH" b="1" i="0" dirty="0">
                <a:solidFill>
                  <a:srgbClr val="000000"/>
                </a:solidFill>
                <a:effectLst/>
                <a:highlight>
                  <a:srgbClr val="FFFF00"/>
                </a:highlight>
                <a:latin typeface="Montserrat" pitchFamily="2" charset="77"/>
              </a:rPr>
              <a:t>ajeur dans la manière dont</a:t>
            </a:r>
            <a:r>
              <a:rPr lang="fr-CH" b="1" i="0" dirty="0">
                <a:solidFill>
                  <a:srgbClr val="FF0000"/>
                </a:solidFill>
                <a:effectLst/>
                <a:highlight>
                  <a:srgbClr val="FFFF00"/>
                </a:highlight>
                <a:latin typeface="Montserrat" pitchFamily="2" charset="77"/>
              </a:rPr>
              <a:t> le gouvernement fédéral gère les données</a:t>
            </a:r>
            <a:r>
              <a:rPr lang="fr-CH" b="1" i="0" dirty="0">
                <a:solidFill>
                  <a:srgbClr val="000000"/>
                </a:solidFill>
                <a:effectLst/>
                <a:highlight>
                  <a:srgbClr val="FFFF00"/>
                </a:highlight>
                <a:latin typeface="Montserrat" pitchFamily="2" charset="77"/>
              </a:rPr>
              <a:t> et dans la mesure dans laquelle il s’appuie sur des entreprises technologiques privées comme </a:t>
            </a:r>
            <a:r>
              <a:rPr lang="fr-CH" b="1" i="0" dirty="0" err="1">
                <a:solidFill>
                  <a:srgbClr val="FF0000"/>
                </a:solidFill>
                <a:effectLst/>
                <a:highlight>
                  <a:srgbClr val="FFFF00"/>
                </a:highlight>
                <a:latin typeface="Montserrat" pitchFamily="2" charset="77"/>
              </a:rPr>
              <a:t>Palantir</a:t>
            </a:r>
            <a:r>
              <a:rPr lang="fr-CH" b="1" i="0" dirty="0">
                <a:solidFill>
                  <a:srgbClr val="000000"/>
                </a:solidFill>
                <a:effectLst/>
                <a:highlight>
                  <a:srgbClr val="FFFF00"/>
                </a:highlight>
                <a:latin typeface="Montserrat" pitchFamily="2" charset="77"/>
              </a:rPr>
              <a:t> </a:t>
            </a:r>
            <a:r>
              <a:rPr lang="fr-CH" b="1" i="0" dirty="0">
                <a:solidFill>
                  <a:srgbClr val="FF0000"/>
                </a:solidFill>
                <a:effectLst/>
                <a:highlight>
                  <a:srgbClr val="FFFF00"/>
                </a:highlight>
                <a:latin typeface="Montserrat" pitchFamily="2" charset="77"/>
              </a:rPr>
              <a:t>pour gérer les informations sensibles</a:t>
            </a:r>
            <a:r>
              <a:rPr lang="fr-CH" b="1" i="0" dirty="0">
                <a:solidFill>
                  <a:srgbClr val="000000"/>
                </a:solidFill>
                <a:effectLst/>
                <a:highlight>
                  <a:srgbClr val="FFFF00"/>
                </a:highlight>
                <a:latin typeface="Montserrat" pitchFamily="2" charset="77"/>
              </a:rPr>
              <a:t>. </a:t>
            </a:r>
          </a:p>
        </p:txBody>
      </p:sp>
      <p:pic>
        <p:nvPicPr>
          <p:cNvPr id="1026" name="Picture 2" descr="Palantir to create vast federal data platform tying together millions of Americans' private records, stock jumps">
            <a:extLst>
              <a:ext uri="{FF2B5EF4-FFF2-40B4-BE49-F238E27FC236}">
                <a16:creationId xmlns:a16="http://schemas.microsoft.com/office/drawing/2014/main" id="{A3E1EF70-9C83-88FE-A163-6B2F29C90C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2656" y="371228"/>
            <a:ext cx="4833244" cy="36492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51BF452D-E095-364A-F834-968A076B6521}"/>
              </a:ext>
            </a:extLst>
          </p:cNvPr>
          <p:cNvSpPr txBox="1"/>
          <p:nvPr/>
        </p:nvSpPr>
        <p:spPr>
          <a:xfrm>
            <a:off x="838200" y="4738186"/>
            <a:ext cx="10807700" cy="1815882"/>
          </a:xfrm>
          <a:prstGeom prst="rect">
            <a:avLst/>
          </a:prstGeom>
          <a:noFill/>
          <a:ln>
            <a:solidFill>
              <a:schemeClr val="tx1"/>
            </a:solidFill>
          </a:ln>
        </p:spPr>
        <p:txBody>
          <a:bodyPr wrap="square">
            <a:spAutoFit/>
          </a:bodyPr>
          <a:lstStyle/>
          <a:p>
            <a:pPr algn="l" fontAlgn="base"/>
            <a:r>
              <a:rPr lang="fr-CH" sz="2800" b="1" i="0" dirty="0">
                <a:solidFill>
                  <a:srgbClr val="000000"/>
                </a:solidFill>
                <a:effectLst/>
                <a:latin typeface="Montserrat" pitchFamily="2" charset="77"/>
              </a:rPr>
              <a:t>Grâce à des analyses en temps réel, des outils de profilage et une détection des menaces assistée par l’IA, </a:t>
            </a:r>
            <a:r>
              <a:rPr lang="fr-CH" sz="2800" b="1" i="0" dirty="0">
                <a:effectLst/>
                <a:highlight>
                  <a:srgbClr val="FFFF00"/>
                </a:highlight>
                <a:latin typeface="Montserrat" pitchFamily="2" charset="77"/>
              </a:rPr>
              <a:t>cet accord pourrait définir le fonctionnement de l’État à l’ère numérique.</a:t>
            </a:r>
            <a:endParaRPr lang="fr-CH" sz="2800" b="1" i="0" dirty="0">
              <a:effectLst/>
              <a:highlight>
                <a:srgbClr val="FFFF00"/>
              </a:highlight>
              <a:latin typeface="arial" panose="020B0604020202020204" pitchFamily="34" charset="0"/>
            </a:endParaRPr>
          </a:p>
        </p:txBody>
      </p:sp>
      <p:sp>
        <p:nvSpPr>
          <p:cNvPr id="8" name="Titre 1">
            <a:extLst>
              <a:ext uri="{FF2B5EF4-FFF2-40B4-BE49-F238E27FC236}">
                <a16:creationId xmlns:a16="http://schemas.microsoft.com/office/drawing/2014/main" id="{651B4F16-C790-CED0-B242-A2274AA82953}"/>
              </a:ext>
            </a:extLst>
          </p:cNvPr>
          <p:cNvSpPr txBox="1">
            <a:spLocks/>
          </p:cNvSpPr>
          <p:nvPr/>
        </p:nvSpPr>
        <p:spPr>
          <a:xfrm>
            <a:off x="444862" y="-6774"/>
            <a:ext cx="12432575" cy="21894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Gill Sans Ultra Bold" panose="020B0A02020104020203" pitchFamily="34" charset="77"/>
              </a:rPr>
              <a:t>Pour redéfinir </a:t>
            </a:r>
            <a:br>
              <a:rPr lang="fr-FR" b="1" dirty="0">
                <a:latin typeface="Gill Sans Ultra Bold" panose="020B0A02020104020203" pitchFamily="34" charset="77"/>
              </a:rPr>
            </a:br>
            <a:r>
              <a:rPr lang="fr-FR" b="1" dirty="0">
                <a:latin typeface="Gill Sans Ultra Bold" panose="020B0A02020104020203" pitchFamily="34" charset="77"/>
              </a:rPr>
              <a:t>le </a:t>
            </a:r>
            <a:r>
              <a:rPr lang="fr-FR" b="1" dirty="0">
                <a:solidFill>
                  <a:srgbClr val="FF0000"/>
                </a:solidFill>
                <a:latin typeface="Gill Sans Ultra Bold" panose="020B0A02020104020203" pitchFamily="34" charset="77"/>
              </a:rPr>
              <a:t>fonctionnemen</a:t>
            </a:r>
            <a:r>
              <a:rPr lang="fr-FR" b="1" dirty="0">
                <a:ln w="28575">
                  <a:solidFill>
                    <a:schemeClr val="bg1"/>
                  </a:solidFill>
                </a:ln>
                <a:solidFill>
                  <a:srgbClr val="FF0000"/>
                </a:solidFill>
                <a:latin typeface="Gill Sans Ultra Bold" panose="020B0A02020104020203" pitchFamily="34" charset="77"/>
              </a:rPr>
              <a:t>t</a:t>
            </a:r>
            <a:r>
              <a:rPr lang="fr-FR" b="1" dirty="0">
                <a:solidFill>
                  <a:srgbClr val="FF0000"/>
                </a:solidFill>
                <a:latin typeface="Gill Sans Ultra Bold" panose="020B0A02020104020203" pitchFamily="34" charset="77"/>
              </a:rPr>
              <a:t> </a:t>
            </a:r>
            <a:r>
              <a:rPr lang="fr-FR" b="1" dirty="0">
                <a:ln w="28575">
                  <a:solidFill>
                    <a:schemeClr val="bg1"/>
                  </a:solidFill>
                </a:ln>
                <a:solidFill>
                  <a:srgbClr val="FF0000"/>
                </a:solidFill>
                <a:latin typeface="Gill Sans Ultra Bold" panose="020B0A02020104020203" pitchFamily="34" charset="77"/>
              </a:rPr>
              <a:t>de l’Etat</a:t>
            </a:r>
            <a:r>
              <a:rPr lang="fr-FR" b="1" dirty="0">
                <a:ln w="28575">
                  <a:solidFill>
                    <a:schemeClr val="bg1"/>
                  </a:solidFill>
                </a:ln>
                <a:latin typeface="Gill Sans Ultra Bold" panose="020B0A02020104020203" pitchFamily="34" charset="77"/>
              </a:rPr>
              <a:t> </a:t>
            </a:r>
            <a:br>
              <a:rPr lang="fr-FR" b="1" dirty="0">
                <a:latin typeface="Gill Sans Ultra Bold" panose="020B0A02020104020203" pitchFamily="34" charset="77"/>
              </a:rPr>
            </a:br>
            <a:r>
              <a:rPr lang="fr-FR" b="1" dirty="0">
                <a:latin typeface="Gill Sans Ultra Bold" panose="020B0A02020104020203" pitchFamily="34" charset="77"/>
              </a:rPr>
              <a:t>à l’ère numérique</a:t>
            </a:r>
            <a:endParaRPr lang="fr-CH" sz="330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994752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ABD0-A9AC-248A-17E9-67F72A825329}"/>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C496D280-481B-BB58-B044-6BCCC92178E3}"/>
              </a:ext>
            </a:extLst>
          </p:cNvPr>
          <p:cNvPicPr>
            <a:picLocks noChangeAspect="1"/>
          </p:cNvPicPr>
          <p:nvPr/>
        </p:nvPicPr>
        <p:blipFill>
          <a:blip r:embed="rId2"/>
          <a:stretch>
            <a:fillRect/>
          </a:stretch>
        </p:blipFill>
        <p:spPr>
          <a:xfrm>
            <a:off x="553944" y="5105145"/>
            <a:ext cx="1274856" cy="405636"/>
          </a:xfrm>
          <a:prstGeom prst="rect">
            <a:avLst/>
          </a:prstGeom>
        </p:spPr>
      </p:pic>
      <p:sp>
        <p:nvSpPr>
          <p:cNvPr id="11" name="Titre 1">
            <a:extLst>
              <a:ext uri="{FF2B5EF4-FFF2-40B4-BE49-F238E27FC236}">
                <a16:creationId xmlns:a16="http://schemas.microsoft.com/office/drawing/2014/main" id="{A43D4474-6242-8D14-FE0C-283FF0612803}"/>
              </a:ext>
            </a:extLst>
          </p:cNvPr>
          <p:cNvSpPr txBox="1">
            <a:spLocks/>
          </p:cNvSpPr>
          <p:nvPr/>
        </p:nvSpPr>
        <p:spPr>
          <a:xfrm>
            <a:off x="203925" y="-289563"/>
            <a:ext cx="12432575" cy="27292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solidFill>
                  <a:srgbClr val="FF0000"/>
                </a:solidFill>
                <a:latin typeface="Gill Sans Ultra Bold" panose="020B0A02020104020203" pitchFamily="34" charset="77"/>
              </a:rPr>
              <a:t>TITAN </a:t>
            </a:r>
            <a:r>
              <a:rPr lang="fr-FR" sz="5400" b="1" dirty="0">
                <a:latin typeface="Gill Sans Ultra Bold" panose="020B0A02020104020203" pitchFamily="34" charset="77"/>
              </a:rPr>
              <a:t>: </a:t>
            </a:r>
            <a:br>
              <a:rPr lang="fr-FR" b="1" dirty="0">
                <a:latin typeface="Gill Sans Ultra Bold" panose="020B0A02020104020203" pitchFamily="34" charset="77"/>
              </a:rPr>
            </a:br>
            <a:r>
              <a:rPr lang="fr-FR" sz="3900" b="1" dirty="0">
                <a:latin typeface="Gill Sans Ultra Bold" panose="020B0A02020104020203" pitchFamily="34" charset="77"/>
              </a:rPr>
              <a:t>Des prototypes de camions de guerre gérés par l’IA</a:t>
            </a:r>
            <a:endParaRPr lang="fr-CH" sz="3900" dirty="0">
              <a:solidFill>
                <a:srgbClr val="000000"/>
              </a:solidFill>
              <a:effectLst/>
              <a:latin typeface="Helvetica Neue" panose="02000503000000020004" pitchFamily="2" charset="0"/>
            </a:endParaRPr>
          </a:p>
        </p:txBody>
      </p:sp>
      <p:pic>
        <p:nvPicPr>
          <p:cNvPr id="6146" name="Picture 2" descr="Un grand camion militaire aux couleurs olive repose sur le sol d’une usine. Il est entouré de fournitures. Il est bien éclairé à l'intérieur.">
            <a:extLst>
              <a:ext uri="{FF2B5EF4-FFF2-40B4-BE49-F238E27FC236}">
                <a16:creationId xmlns:a16="http://schemas.microsoft.com/office/drawing/2014/main" id="{C863DB36-9705-954F-A4B3-AAF994097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1864518"/>
            <a:ext cx="7048500" cy="396478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8667507D-1112-2547-E6C0-5B9868552778}"/>
              </a:ext>
            </a:extLst>
          </p:cNvPr>
          <p:cNvPicPr>
            <a:picLocks noChangeAspect="1"/>
          </p:cNvPicPr>
          <p:nvPr/>
        </p:nvPicPr>
        <p:blipFill>
          <a:blip r:embed="rId4"/>
          <a:stretch>
            <a:fillRect/>
          </a:stretch>
        </p:blipFill>
        <p:spPr>
          <a:xfrm>
            <a:off x="501650" y="4657622"/>
            <a:ext cx="1327150" cy="552340"/>
          </a:xfrm>
          <a:prstGeom prst="rect">
            <a:avLst/>
          </a:prstGeom>
        </p:spPr>
      </p:pic>
      <p:sp>
        <p:nvSpPr>
          <p:cNvPr id="4" name="ZoneTexte 3">
            <a:extLst>
              <a:ext uri="{FF2B5EF4-FFF2-40B4-BE49-F238E27FC236}">
                <a16:creationId xmlns:a16="http://schemas.microsoft.com/office/drawing/2014/main" id="{8193F482-148F-01B0-68C8-65CEA4C92DEB}"/>
              </a:ext>
            </a:extLst>
          </p:cNvPr>
          <p:cNvSpPr txBox="1"/>
          <p:nvPr/>
        </p:nvSpPr>
        <p:spPr>
          <a:xfrm>
            <a:off x="553944" y="5510781"/>
            <a:ext cx="10075956" cy="1107996"/>
          </a:xfrm>
          <a:prstGeom prst="rect">
            <a:avLst/>
          </a:prstGeom>
          <a:solidFill>
            <a:schemeClr val="bg1"/>
          </a:solidFill>
          <a:ln>
            <a:solidFill>
              <a:schemeClr val="tx1"/>
            </a:solidFill>
          </a:ln>
        </p:spPr>
        <p:txBody>
          <a:bodyPr wrap="square">
            <a:spAutoFit/>
          </a:bodyPr>
          <a:lstStyle/>
          <a:p>
            <a:pPr algn="l"/>
            <a:r>
              <a:rPr lang="fr-CH" sz="2200" b="1" i="0" dirty="0">
                <a:solidFill>
                  <a:srgbClr val="333335"/>
                </a:solidFill>
                <a:effectLst/>
                <a:highlight>
                  <a:srgbClr val="FFFF00"/>
                </a:highlight>
                <a:latin typeface="var(--font-serif)"/>
              </a:rPr>
              <a:t>TITAN permet aux troupes de récupérer des données spatiales, aériennes et terrestres et d'utiliser l'intelligence artificielle</a:t>
            </a:r>
            <a:r>
              <a:rPr lang="fr-CH" sz="2200" b="0" i="0" dirty="0">
                <a:solidFill>
                  <a:srgbClr val="333335"/>
                </a:solidFill>
                <a:effectLst/>
                <a:latin typeface="var(--font-serif)"/>
              </a:rPr>
              <a:t> pour les analyser rapidement et avec précision, </a:t>
            </a:r>
            <a:r>
              <a:rPr lang="fr-CH" sz="2200" b="1" i="0" dirty="0">
                <a:solidFill>
                  <a:srgbClr val="333335"/>
                </a:solidFill>
                <a:effectLst/>
                <a:highlight>
                  <a:srgbClr val="FFFF00"/>
                </a:highlight>
                <a:latin typeface="var(--font-serif)"/>
              </a:rPr>
              <a:t>réduisant ainsi le temps nécessaire pour appuyer sur la gâchette.</a:t>
            </a:r>
          </a:p>
        </p:txBody>
      </p:sp>
      <p:sp>
        <p:nvSpPr>
          <p:cNvPr id="10" name="ZoneTexte 9">
            <a:extLst>
              <a:ext uri="{FF2B5EF4-FFF2-40B4-BE49-F238E27FC236}">
                <a16:creationId xmlns:a16="http://schemas.microsoft.com/office/drawing/2014/main" id="{B740EF86-DDC3-224D-CDF8-C74509490516}"/>
              </a:ext>
            </a:extLst>
          </p:cNvPr>
          <p:cNvSpPr txBox="1"/>
          <p:nvPr/>
        </p:nvSpPr>
        <p:spPr>
          <a:xfrm>
            <a:off x="460738" y="3390829"/>
            <a:ext cx="4032250" cy="1200329"/>
          </a:xfrm>
          <a:prstGeom prst="rect">
            <a:avLst/>
          </a:prstGeom>
          <a:solidFill>
            <a:schemeClr val="bg1"/>
          </a:solidFill>
          <a:ln>
            <a:solidFill>
              <a:schemeClr val="tx1"/>
            </a:solidFill>
          </a:ln>
        </p:spPr>
        <p:txBody>
          <a:bodyPr wrap="square">
            <a:spAutoFit/>
          </a:bodyPr>
          <a:lstStyle/>
          <a:p>
            <a:pPr algn="l"/>
            <a:r>
              <a:rPr lang="fr-CH" b="0" i="0" dirty="0">
                <a:solidFill>
                  <a:srgbClr val="333335"/>
                </a:solidFill>
                <a:effectLst/>
                <a:latin typeface="var(--font-serif)"/>
              </a:rPr>
              <a:t>L'équipe de sous-traitance de </a:t>
            </a:r>
            <a:r>
              <a:rPr lang="fr-CH" b="0" i="0" dirty="0" err="1">
                <a:solidFill>
                  <a:srgbClr val="333335"/>
                </a:solidFill>
                <a:effectLst/>
                <a:latin typeface="var(--font-serif)"/>
              </a:rPr>
              <a:t>Palantir</a:t>
            </a:r>
            <a:r>
              <a:rPr lang="fr-CH" b="0" i="0" dirty="0">
                <a:solidFill>
                  <a:srgbClr val="333335"/>
                </a:solidFill>
                <a:effectLst/>
                <a:latin typeface="var(--font-serif)"/>
              </a:rPr>
              <a:t> comprend les poids lourds </a:t>
            </a:r>
            <a:r>
              <a:rPr lang="fr-CH" b="0" i="0" dirty="0">
                <a:solidFill>
                  <a:srgbClr val="333335"/>
                </a:solidFill>
                <a:effectLst/>
                <a:highlight>
                  <a:srgbClr val="FFFF00"/>
                </a:highlight>
                <a:latin typeface="var(--font-serif)"/>
              </a:rPr>
              <a:t>Northrop Grumman</a:t>
            </a:r>
            <a:r>
              <a:rPr lang="fr-CH" b="0" i="0" dirty="0">
                <a:solidFill>
                  <a:srgbClr val="333335"/>
                </a:solidFill>
                <a:effectLst/>
                <a:latin typeface="var(--font-serif)"/>
              </a:rPr>
              <a:t>, </a:t>
            </a:r>
            <a:r>
              <a:rPr lang="fr-CH" b="0" i="0" dirty="0" err="1">
                <a:solidFill>
                  <a:srgbClr val="333335"/>
                </a:solidFill>
                <a:effectLst/>
                <a:highlight>
                  <a:srgbClr val="FFFF00"/>
                </a:highlight>
                <a:latin typeface="var(--font-serif)"/>
              </a:rPr>
              <a:t>Anduril</a:t>
            </a:r>
            <a:r>
              <a:rPr lang="fr-CH" b="0" i="0" dirty="0">
                <a:solidFill>
                  <a:srgbClr val="333335"/>
                </a:solidFill>
                <a:effectLst/>
                <a:highlight>
                  <a:srgbClr val="FFFF00"/>
                </a:highlight>
                <a:latin typeface="var(--font-serif)"/>
              </a:rPr>
              <a:t> Industries </a:t>
            </a:r>
            <a:r>
              <a:rPr lang="fr-CH" b="0" i="0" dirty="0">
                <a:solidFill>
                  <a:srgbClr val="333335"/>
                </a:solidFill>
                <a:effectLst/>
                <a:latin typeface="var(--font-serif)"/>
              </a:rPr>
              <a:t>et </a:t>
            </a:r>
            <a:r>
              <a:rPr lang="fr-CH" b="0" i="0" dirty="0">
                <a:solidFill>
                  <a:srgbClr val="333335"/>
                </a:solidFill>
                <a:effectLst/>
                <a:highlight>
                  <a:srgbClr val="FFFF00"/>
                </a:highlight>
                <a:latin typeface="var(--font-serif)"/>
              </a:rPr>
              <a:t>L3Harris Technologies</a:t>
            </a:r>
            <a:r>
              <a:rPr lang="fr-CH" b="0" i="0" dirty="0">
                <a:solidFill>
                  <a:srgbClr val="333335"/>
                </a:solidFill>
                <a:effectLst/>
                <a:latin typeface="var(--font-serif)"/>
              </a:rPr>
              <a:t>.</a:t>
            </a:r>
          </a:p>
        </p:txBody>
      </p:sp>
      <p:pic>
        <p:nvPicPr>
          <p:cNvPr id="13" name="Image 12">
            <a:extLst>
              <a:ext uri="{FF2B5EF4-FFF2-40B4-BE49-F238E27FC236}">
                <a16:creationId xmlns:a16="http://schemas.microsoft.com/office/drawing/2014/main" id="{3000298C-E2F6-055D-42B6-E052C34DD40F}"/>
              </a:ext>
            </a:extLst>
          </p:cNvPr>
          <p:cNvPicPr>
            <a:picLocks noChangeAspect="1"/>
          </p:cNvPicPr>
          <p:nvPr/>
        </p:nvPicPr>
        <p:blipFill>
          <a:blip r:embed="rId5"/>
          <a:stretch>
            <a:fillRect/>
          </a:stretch>
        </p:blipFill>
        <p:spPr>
          <a:xfrm>
            <a:off x="460738" y="2061001"/>
            <a:ext cx="6565900" cy="1176108"/>
          </a:xfrm>
          <a:prstGeom prst="rect">
            <a:avLst/>
          </a:prstGeom>
          <a:ln>
            <a:solidFill>
              <a:schemeClr val="tx1"/>
            </a:solidFill>
          </a:ln>
        </p:spPr>
      </p:pic>
    </p:spTree>
    <p:extLst>
      <p:ext uri="{BB962C8B-B14F-4D97-AF65-F5344CB8AC3E}">
        <p14:creationId xmlns:p14="http://schemas.microsoft.com/office/powerpoint/2010/main" val="22202835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ppt_x</p:attrName>
                                        </p:attrNameLst>
                                      </p:cBhvr>
                                      <p:tavLst>
                                        <p:tav tm="0">
                                          <p:val>
                                            <p:strVal val="#ppt_x-#ppt_w*1.125000"/>
                                          </p:val>
                                        </p:tav>
                                        <p:tav tm="100000">
                                          <p:val>
                                            <p:strVal val="#ppt_x"/>
                                          </p:val>
                                        </p:tav>
                                      </p:tavLst>
                                    </p:anim>
                                    <p:animEffect transition="in" filter="wipe(righ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E7A28-12C2-6CD5-1C77-2EF7CA596AEB}"/>
            </a:ext>
          </a:extLst>
        </p:cNvPr>
        <p:cNvGrpSpPr/>
        <p:nvPr/>
      </p:nvGrpSpPr>
      <p:grpSpPr>
        <a:xfrm>
          <a:off x="0" y="0"/>
          <a:ext cx="0" cy="0"/>
          <a:chOff x="0" y="0"/>
          <a:chExt cx="0" cy="0"/>
        </a:xfrm>
      </p:grpSpPr>
      <p:pic>
        <p:nvPicPr>
          <p:cNvPr id="6146" name="Picture 2" descr="Un grand camion militaire aux couleurs olive repose sur le sol d’une usine. Il est entouré de fournitures. Il est bien éclairé à l'intérieur.">
            <a:extLst>
              <a:ext uri="{FF2B5EF4-FFF2-40B4-BE49-F238E27FC236}">
                <a16:creationId xmlns:a16="http://schemas.microsoft.com/office/drawing/2014/main" id="{70E272DB-ECDC-0FF0-8772-0B1ABB076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7640" y="1597839"/>
            <a:ext cx="6592710" cy="37083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3864ABE-9A75-AED4-525B-660E0CA9E763}"/>
              </a:ext>
            </a:extLst>
          </p:cNvPr>
          <p:cNvPicPr>
            <a:picLocks noChangeAspect="1"/>
          </p:cNvPicPr>
          <p:nvPr/>
        </p:nvPicPr>
        <p:blipFill>
          <a:blip r:embed="rId3"/>
          <a:stretch>
            <a:fillRect/>
          </a:stretch>
        </p:blipFill>
        <p:spPr>
          <a:xfrm>
            <a:off x="501650" y="2447211"/>
            <a:ext cx="6115050" cy="985328"/>
          </a:xfrm>
          <a:prstGeom prst="rect">
            <a:avLst/>
          </a:prstGeom>
          <a:solidFill>
            <a:schemeClr val="bg1"/>
          </a:solidFill>
          <a:ln>
            <a:solidFill>
              <a:schemeClr val="tx1"/>
            </a:solidFill>
          </a:ln>
        </p:spPr>
      </p:pic>
      <p:pic>
        <p:nvPicPr>
          <p:cNvPr id="6" name="Image 5">
            <a:extLst>
              <a:ext uri="{FF2B5EF4-FFF2-40B4-BE49-F238E27FC236}">
                <a16:creationId xmlns:a16="http://schemas.microsoft.com/office/drawing/2014/main" id="{607C9933-55F0-A458-BCC3-755F90374EBA}"/>
              </a:ext>
            </a:extLst>
          </p:cNvPr>
          <p:cNvPicPr>
            <a:picLocks noChangeAspect="1"/>
          </p:cNvPicPr>
          <p:nvPr/>
        </p:nvPicPr>
        <p:blipFill>
          <a:blip r:embed="rId4"/>
          <a:stretch>
            <a:fillRect/>
          </a:stretch>
        </p:blipFill>
        <p:spPr>
          <a:xfrm>
            <a:off x="376961" y="4615985"/>
            <a:ext cx="2273821" cy="529520"/>
          </a:xfrm>
          <a:prstGeom prst="rect">
            <a:avLst/>
          </a:prstGeom>
        </p:spPr>
      </p:pic>
      <p:pic>
        <p:nvPicPr>
          <p:cNvPr id="8" name="Image 7">
            <a:extLst>
              <a:ext uri="{FF2B5EF4-FFF2-40B4-BE49-F238E27FC236}">
                <a16:creationId xmlns:a16="http://schemas.microsoft.com/office/drawing/2014/main" id="{6641D331-83F4-08D1-F34C-B2B8B40A7629}"/>
              </a:ext>
            </a:extLst>
          </p:cNvPr>
          <p:cNvPicPr>
            <a:picLocks noChangeAspect="1"/>
          </p:cNvPicPr>
          <p:nvPr/>
        </p:nvPicPr>
        <p:blipFill>
          <a:blip r:embed="rId5"/>
          <a:stretch>
            <a:fillRect/>
          </a:stretch>
        </p:blipFill>
        <p:spPr>
          <a:xfrm>
            <a:off x="346025" y="4011571"/>
            <a:ext cx="1807582" cy="752289"/>
          </a:xfrm>
          <a:prstGeom prst="rect">
            <a:avLst/>
          </a:prstGeom>
        </p:spPr>
      </p:pic>
      <p:sp>
        <p:nvSpPr>
          <p:cNvPr id="12" name="ZoneTexte 11">
            <a:extLst>
              <a:ext uri="{FF2B5EF4-FFF2-40B4-BE49-F238E27FC236}">
                <a16:creationId xmlns:a16="http://schemas.microsoft.com/office/drawing/2014/main" id="{93AD8FC2-8B61-172D-188C-A82D6EFF6152}"/>
              </a:ext>
            </a:extLst>
          </p:cNvPr>
          <p:cNvSpPr txBox="1"/>
          <p:nvPr/>
        </p:nvSpPr>
        <p:spPr>
          <a:xfrm>
            <a:off x="501650" y="5514292"/>
            <a:ext cx="11187423" cy="1107996"/>
          </a:xfrm>
          <a:prstGeom prst="rect">
            <a:avLst/>
          </a:prstGeom>
          <a:solidFill>
            <a:schemeClr val="bg1"/>
          </a:solidFill>
          <a:ln>
            <a:solidFill>
              <a:schemeClr val="tx1"/>
            </a:solidFill>
          </a:ln>
        </p:spPr>
        <p:txBody>
          <a:bodyPr wrap="square">
            <a:spAutoFit/>
          </a:bodyPr>
          <a:lstStyle/>
          <a:p>
            <a:r>
              <a:rPr lang="fr-CH" sz="2200" b="1" i="0" dirty="0">
                <a:solidFill>
                  <a:srgbClr val="333335"/>
                </a:solidFill>
                <a:effectLst/>
                <a:highlight>
                  <a:srgbClr val="FFFF00"/>
                </a:highlight>
                <a:latin typeface="var(--font-serif)"/>
              </a:rPr>
              <a:t>L'armée des Etats-Unis dispose</a:t>
            </a:r>
            <a:r>
              <a:rPr lang="fr-CH" sz="2200" b="1" i="0" dirty="0">
                <a:solidFill>
                  <a:srgbClr val="333335"/>
                </a:solidFill>
                <a:effectLst/>
                <a:latin typeface="var(--font-serif)"/>
              </a:rPr>
              <a:t> </a:t>
            </a:r>
            <a:r>
              <a:rPr lang="fr-CH" sz="2200" i="0" dirty="0">
                <a:solidFill>
                  <a:srgbClr val="333335"/>
                </a:solidFill>
                <a:effectLst/>
                <a:latin typeface="var(--font-serif)"/>
              </a:rPr>
              <a:t>désormais de quelques accès ciblant le renseignement tactique, </a:t>
            </a:r>
            <a:r>
              <a:rPr lang="fr-CH" sz="2200" b="1" i="0" dirty="0">
                <a:effectLst/>
                <a:highlight>
                  <a:srgbClr val="FFFF00"/>
                </a:highlight>
                <a:latin typeface="var(--font-serif)"/>
              </a:rPr>
              <a:t>camions ultramodernes</a:t>
            </a:r>
            <a:r>
              <a:rPr lang="fr-CH" sz="2200" b="1" i="0" dirty="0">
                <a:solidFill>
                  <a:srgbClr val="333335"/>
                </a:solidFill>
                <a:effectLst/>
                <a:highlight>
                  <a:srgbClr val="FFFF00"/>
                </a:highlight>
                <a:latin typeface="var(--font-serif)"/>
              </a:rPr>
              <a:t> cela promet de rationaliser le processus de repérage, de suivi et de dynamitage sur le champ de bataille</a:t>
            </a:r>
            <a:r>
              <a:rPr lang="fr-CH" sz="2200" i="0" dirty="0">
                <a:solidFill>
                  <a:srgbClr val="333335"/>
                </a:solidFill>
                <a:effectLst/>
                <a:latin typeface="var(--font-serif)"/>
              </a:rPr>
              <a:t>.</a:t>
            </a:r>
            <a:endParaRPr lang="fr-FR" sz="2200" dirty="0"/>
          </a:p>
        </p:txBody>
      </p:sp>
      <p:sp>
        <p:nvSpPr>
          <p:cNvPr id="14" name="Titre 1">
            <a:extLst>
              <a:ext uri="{FF2B5EF4-FFF2-40B4-BE49-F238E27FC236}">
                <a16:creationId xmlns:a16="http://schemas.microsoft.com/office/drawing/2014/main" id="{44E10B80-ECB3-45A5-F645-AD33668AB490}"/>
              </a:ext>
            </a:extLst>
          </p:cNvPr>
          <p:cNvSpPr txBox="1">
            <a:spLocks/>
          </p:cNvSpPr>
          <p:nvPr/>
        </p:nvSpPr>
        <p:spPr>
          <a:xfrm>
            <a:off x="203925" y="-368299"/>
            <a:ext cx="12432575" cy="28079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solidFill>
                  <a:srgbClr val="FF0000"/>
                </a:solidFill>
                <a:latin typeface="Gill Sans Ultra Bold" panose="020B0A02020104020203" pitchFamily="34" charset="77"/>
              </a:rPr>
              <a:t>TITAN </a:t>
            </a:r>
            <a:r>
              <a:rPr lang="fr-FR" sz="5400" b="1" dirty="0">
                <a:latin typeface="Gill Sans Ultra Bold" panose="020B0A02020104020203" pitchFamily="34" charset="77"/>
              </a:rPr>
              <a:t>: </a:t>
            </a:r>
            <a:br>
              <a:rPr lang="fr-FR" b="1" dirty="0">
                <a:latin typeface="Gill Sans Ultra Bold" panose="020B0A02020104020203" pitchFamily="34" charset="77"/>
              </a:rPr>
            </a:br>
            <a:r>
              <a:rPr lang="fr-FR" sz="3900" b="1" dirty="0">
                <a:latin typeface="Gill Sans Ultra Bold" panose="020B0A02020104020203" pitchFamily="34" charset="77"/>
              </a:rPr>
              <a:t>Les camions de guerre gérés par l’IA </a:t>
            </a:r>
            <a:br>
              <a:rPr lang="fr-FR" sz="3900" b="1" dirty="0">
                <a:latin typeface="Gill Sans Ultra Bold" panose="020B0A02020104020203" pitchFamily="34" charset="77"/>
              </a:rPr>
            </a:br>
            <a:r>
              <a:rPr lang="fr-FR" sz="3900" b="1" dirty="0">
                <a:latin typeface="Gill Sans Ultra Bold" panose="020B0A02020104020203" pitchFamily="34" charset="77"/>
              </a:rPr>
              <a:t>de </a:t>
            </a:r>
            <a:r>
              <a:rPr lang="fr-FR" sz="3900" b="1" dirty="0" err="1">
                <a:latin typeface="Gill Sans Ultra Bold" panose="020B0A02020104020203" pitchFamily="34" charset="77"/>
              </a:rPr>
              <a:t>Palantir</a:t>
            </a:r>
            <a:r>
              <a:rPr lang="fr-FR" sz="3900" b="1" dirty="0">
                <a:latin typeface="Gill Sans Ultra Bold" panose="020B0A02020104020203" pitchFamily="34" charset="77"/>
              </a:rPr>
              <a:t> </a:t>
            </a:r>
            <a:endParaRPr lang="fr-CH" sz="390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609170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B4CF1-4901-964A-863D-E6AFE6DFF630}"/>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524FAE19-17E1-9842-FE9F-C82DD72273CC}"/>
              </a:ext>
            </a:extLst>
          </p:cNvPr>
          <p:cNvPicPr>
            <a:picLocks noChangeAspect="1"/>
          </p:cNvPicPr>
          <p:nvPr/>
        </p:nvPicPr>
        <p:blipFill>
          <a:blip r:embed="rId2"/>
          <a:stretch>
            <a:fillRect/>
          </a:stretch>
        </p:blipFill>
        <p:spPr>
          <a:xfrm>
            <a:off x="266701" y="1833588"/>
            <a:ext cx="3308350" cy="1375749"/>
          </a:xfrm>
          <a:prstGeom prst="rect">
            <a:avLst/>
          </a:prstGeom>
        </p:spPr>
      </p:pic>
      <p:sp>
        <p:nvSpPr>
          <p:cNvPr id="11" name="Titre 1">
            <a:extLst>
              <a:ext uri="{FF2B5EF4-FFF2-40B4-BE49-F238E27FC236}">
                <a16:creationId xmlns:a16="http://schemas.microsoft.com/office/drawing/2014/main" id="{9E20B894-FFA4-5CC2-9335-E0EB52FD5242}"/>
              </a:ext>
            </a:extLst>
          </p:cNvPr>
          <p:cNvSpPr txBox="1">
            <a:spLocks/>
          </p:cNvSpPr>
          <p:nvPr/>
        </p:nvSpPr>
        <p:spPr>
          <a:xfrm>
            <a:off x="266701" y="169630"/>
            <a:ext cx="13728700" cy="17600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Gill Sans Ultra Bold" panose="020B0A02020104020203" pitchFamily="34" charset="77"/>
              </a:rPr>
              <a:t>Domaines</a:t>
            </a:r>
            <a:r>
              <a:rPr lang="fr-FR" sz="5400" b="1" dirty="0">
                <a:solidFill>
                  <a:srgbClr val="FF0000"/>
                </a:solidFill>
                <a:latin typeface="Gill Sans Ultra Bold" panose="020B0A02020104020203" pitchFamily="34" charset="77"/>
              </a:rPr>
              <a:t> d’expertise</a:t>
            </a:r>
          </a:p>
          <a:p>
            <a:r>
              <a:rPr lang="fr-FR" sz="5400" b="1" dirty="0">
                <a:latin typeface="Gill Sans Ultra Bold" panose="020B0A02020104020203" pitchFamily="34" charset="77"/>
              </a:rPr>
              <a:t>de </a:t>
            </a:r>
            <a:r>
              <a:rPr lang="fr-FR" sz="5400" b="1" dirty="0" err="1">
                <a:latin typeface="Gill Sans Ultra Bold" panose="020B0A02020104020203" pitchFamily="34" charset="77"/>
              </a:rPr>
              <a:t>Palantir</a:t>
            </a:r>
            <a:endParaRPr lang="fr-FR" sz="5400" b="1" dirty="0">
              <a:latin typeface="Gill Sans Ultra Bold" panose="020B0A02020104020203" pitchFamily="34" charset="77"/>
            </a:endParaRPr>
          </a:p>
        </p:txBody>
      </p:sp>
      <p:sp>
        <p:nvSpPr>
          <p:cNvPr id="5" name="ZoneTexte 4">
            <a:extLst>
              <a:ext uri="{FF2B5EF4-FFF2-40B4-BE49-F238E27FC236}">
                <a16:creationId xmlns:a16="http://schemas.microsoft.com/office/drawing/2014/main" id="{0C766E00-EE9C-FB51-BA7C-6BFAC9994412}"/>
              </a:ext>
            </a:extLst>
          </p:cNvPr>
          <p:cNvSpPr txBox="1"/>
          <p:nvPr/>
        </p:nvSpPr>
        <p:spPr>
          <a:xfrm>
            <a:off x="864963" y="2801565"/>
            <a:ext cx="5497737" cy="3477875"/>
          </a:xfrm>
          <a:prstGeom prst="rect">
            <a:avLst/>
          </a:prstGeom>
          <a:noFill/>
        </p:spPr>
        <p:txBody>
          <a:bodyPr wrap="square">
            <a:spAutoFit/>
          </a:bodyPr>
          <a:lstStyle/>
          <a:p>
            <a:pPr marL="342900" indent="-342900">
              <a:buFont typeface="Police système Courant"/>
              <a:buChar char="●"/>
            </a:pPr>
            <a:r>
              <a:rPr lang="fr-CH" sz="2200" dirty="0">
                <a:solidFill>
                  <a:srgbClr val="000000"/>
                </a:solidFill>
                <a:effectLst/>
                <a:latin typeface="Helvetica Neue" panose="02000503000000020004" pitchFamily="2" charset="0"/>
              </a:rPr>
              <a:t>Lutte contre le blanchiment d'argent</a:t>
            </a:r>
          </a:p>
          <a:p>
            <a:pPr marL="342900" indent="-342900">
              <a:buFont typeface="Police système Courant"/>
              <a:buChar char="●"/>
            </a:pPr>
            <a:r>
              <a:rPr lang="fr-CH" sz="2200" dirty="0">
                <a:solidFill>
                  <a:srgbClr val="000000"/>
                </a:solidFill>
                <a:effectLst/>
                <a:latin typeface="Helvetica Neue" panose="02000503000000020004" pitchFamily="2" charset="0"/>
              </a:rPr>
              <a:t>Automobile et mobilité</a:t>
            </a:r>
          </a:p>
          <a:p>
            <a:pPr marL="342900" indent="-342900">
              <a:buFont typeface="Police système Courant"/>
              <a:buChar char="●"/>
            </a:pPr>
            <a:r>
              <a:rPr lang="fr-CH" sz="2200" dirty="0">
                <a:solidFill>
                  <a:srgbClr val="000000"/>
                </a:solidFill>
                <a:effectLst/>
                <a:latin typeface="Helvetica Neue" panose="02000503000000020004" pitchFamily="2" charset="0"/>
              </a:rPr>
              <a:t>Protection des données</a:t>
            </a:r>
          </a:p>
          <a:p>
            <a:pPr marL="342900" indent="-342900">
              <a:buFont typeface="Police système Courant"/>
              <a:buChar char="●"/>
            </a:pPr>
            <a:r>
              <a:rPr lang="fr-CH" sz="2200" dirty="0">
                <a:solidFill>
                  <a:srgbClr val="000000"/>
                </a:solidFill>
                <a:effectLst/>
                <a:latin typeface="Helvetica Neue" panose="02000503000000020004" pitchFamily="2" charset="0"/>
              </a:rPr>
              <a:t>Défense</a:t>
            </a:r>
          </a:p>
          <a:p>
            <a:pPr marL="342900" indent="-342900">
              <a:buFont typeface="Police système Courant"/>
              <a:buChar char="●"/>
            </a:pPr>
            <a:r>
              <a:rPr lang="fr-CH" sz="2200" dirty="0">
                <a:solidFill>
                  <a:srgbClr val="000000"/>
                </a:solidFill>
                <a:effectLst/>
                <a:latin typeface="Helvetica Neue" panose="02000503000000020004" pitchFamily="2" charset="0"/>
              </a:rPr>
              <a:t>Énergie</a:t>
            </a:r>
          </a:p>
          <a:p>
            <a:pPr marL="342900" indent="-342900">
              <a:buFont typeface="Police système Courant"/>
              <a:buChar char="●"/>
            </a:pPr>
            <a:r>
              <a:rPr lang="fr-CH" sz="2200" dirty="0">
                <a:solidFill>
                  <a:srgbClr val="000000"/>
                </a:solidFill>
                <a:effectLst/>
                <a:latin typeface="Helvetica Neue" panose="02000503000000020004" pitchFamily="2" charset="0"/>
              </a:rPr>
              <a:t>Santé fédérale</a:t>
            </a:r>
          </a:p>
          <a:p>
            <a:pPr marL="342900" indent="-342900">
              <a:buFont typeface="Police système Courant"/>
              <a:buChar char="●"/>
            </a:pPr>
            <a:r>
              <a:rPr lang="fr-CH" sz="2200" dirty="0">
                <a:solidFill>
                  <a:srgbClr val="000000"/>
                </a:solidFill>
                <a:effectLst/>
                <a:latin typeface="Helvetica Neue" panose="02000503000000020004" pitchFamily="2" charset="0"/>
              </a:rPr>
              <a:t>Services financiers</a:t>
            </a:r>
          </a:p>
          <a:p>
            <a:pPr marL="342900" indent="-342900">
              <a:buFont typeface="Police système Courant"/>
              <a:buChar char="●"/>
            </a:pPr>
            <a:r>
              <a:rPr lang="fr-CH" sz="2200" dirty="0">
                <a:solidFill>
                  <a:srgbClr val="000000"/>
                </a:solidFill>
                <a:effectLst/>
                <a:latin typeface="Helvetica Neue" panose="02000503000000020004" pitchFamily="2" charset="0"/>
              </a:rPr>
              <a:t>Alimentation et boissons</a:t>
            </a:r>
          </a:p>
          <a:p>
            <a:pPr marL="342900" indent="-342900">
              <a:buFont typeface="Police système Courant"/>
              <a:buChar char="●"/>
            </a:pPr>
            <a:r>
              <a:rPr lang="fr-CH" sz="2200" dirty="0" err="1">
                <a:solidFill>
                  <a:srgbClr val="000000"/>
                </a:solidFill>
                <a:effectLst/>
                <a:latin typeface="Helvetica Neue" panose="02000503000000020004" pitchFamily="2" charset="0"/>
              </a:rPr>
              <a:t>Palantir</a:t>
            </a:r>
            <a:r>
              <a:rPr lang="fr-CH" sz="2200" dirty="0">
                <a:solidFill>
                  <a:srgbClr val="000000"/>
                </a:solidFill>
                <a:effectLst/>
                <a:latin typeface="Helvetica Neue" panose="02000503000000020004" pitchFamily="2" charset="0"/>
              </a:rPr>
              <a:t> pour les constructeurs</a:t>
            </a:r>
          </a:p>
          <a:p>
            <a:pPr marL="342900" indent="-342900">
              <a:buFont typeface="Police système Courant"/>
              <a:buChar char="●"/>
            </a:pPr>
            <a:r>
              <a:rPr lang="fr-CH" sz="2200" dirty="0">
                <a:solidFill>
                  <a:srgbClr val="000000"/>
                </a:solidFill>
                <a:effectLst/>
                <a:latin typeface="Helvetica Neue" panose="02000503000000020004" pitchFamily="2" charset="0"/>
              </a:rPr>
              <a:t>Gestion financière du gouvernement</a:t>
            </a:r>
          </a:p>
        </p:txBody>
      </p:sp>
      <p:sp>
        <p:nvSpPr>
          <p:cNvPr id="9" name="ZoneTexte 8">
            <a:extLst>
              <a:ext uri="{FF2B5EF4-FFF2-40B4-BE49-F238E27FC236}">
                <a16:creationId xmlns:a16="http://schemas.microsoft.com/office/drawing/2014/main" id="{7FAE1320-497E-915C-A0D5-1DD0A7CA2503}"/>
              </a:ext>
            </a:extLst>
          </p:cNvPr>
          <p:cNvSpPr txBox="1"/>
          <p:nvPr/>
        </p:nvSpPr>
        <p:spPr>
          <a:xfrm>
            <a:off x="6640737" y="2821829"/>
            <a:ext cx="4686300" cy="3477875"/>
          </a:xfrm>
          <a:prstGeom prst="rect">
            <a:avLst/>
          </a:prstGeom>
          <a:noFill/>
        </p:spPr>
        <p:txBody>
          <a:bodyPr wrap="square">
            <a:spAutoFit/>
          </a:bodyPr>
          <a:lstStyle/>
          <a:p>
            <a:pPr marL="342900" indent="-342900">
              <a:buFont typeface="Police système Courant"/>
              <a:buChar char="●"/>
            </a:pPr>
            <a:r>
              <a:rPr lang="fr-CH" sz="2200" dirty="0">
                <a:solidFill>
                  <a:srgbClr val="000000"/>
                </a:solidFill>
                <a:effectLst/>
                <a:latin typeface="Helvetica Neue" panose="02000503000000020004" pitchFamily="2" charset="0"/>
              </a:rPr>
              <a:t>Opérations hospitalières</a:t>
            </a:r>
          </a:p>
          <a:p>
            <a:pPr marL="342900" indent="-342900">
              <a:buFont typeface="Police système Courant"/>
              <a:buChar char="●"/>
            </a:pPr>
            <a:r>
              <a:rPr lang="fr-CH" sz="2200" dirty="0">
                <a:solidFill>
                  <a:srgbClr val="000000"/>
                </a:solidFill>
                <a:effectLst/>
                <a:latin typeface="Helvetica Neue" panose="02000503000000020004" pitchFamily="2" charset="0"/>
              </a:rPr>
              <a:t>Assurance</a:t>
            </a:r>
          </a:p>
          <a:p>
            <a:pPr marL="342900" indent="-342900">
              <a:buFont typeface="Police système Courant"/>
              <a:buChar char="●"/>
            </a:pPr>
            <a:r>
              <a:rPr lang="fr-CH" sz="2200" dirty="0">
                <a:solidFill>
                  <a:srgbClr val="000000"/>
                </a:solidFill>
                <a:effectLst/>
                <a:latin typeface="Helvetica Neue" panose="02000503000000020004" pitchFamily="2" charset="0"/>
              </a:rPr>
              <a:t>Intelligence</a:t>
            </a:r>
          </a:p>
          <a:p>
            <a:pPr marL="342900" indent="-342900">
              <a:buFont typeface="Police système Courant"/>
              <a:buChar char="●"/>
            </a:pPr>
            <a:r>
              <a:rPr lang="fr-CH" sz="2200" dirty="0">
                <a:solidFill>
                  <a:srgbClr val="000000"/>
                </a:solidFill>
                <a:effectLst/>
                <a:latin typeface="Helvetica Neue" panose="02000503000000020004" pitchFamily="2" charset="0"/>
              </a:rPr>
              <a:t>Sciences de la vie</a:t>
            </a:r>
          </a:p>
          <a:p>
            <a:pPr marL="342900" indent="-342900">
              <a:buFont typeface="Police système Courant"/>
              <a:buChar char="●"/>
            </a:pPr>
            <a:r>
              <a:rPr lang="fr-CH" sz="2200" dirty="0">
                <a:solidFill>
                  <a:srgbClr val="000000"/>
                </a:solidFill>
                <a:effectLst/>
                <a:latin typeface="Helvetica Neue" panose="02000503000000020004" pitchFamily="2" charset="0"/>
              </a:rPr>
              <a:t>Responsable de mission</a:t>
            </a:r>
          </a:p>
          <a:p>
            <a:pPr marL="342900" indent="-342900">
              <a:buFont typeface="Police système Courant"/>
              <a:buChar char="●"/>
            </a:pPr>
            <a:r>
              <a:rPr lang="fr-CH" sz="2200" dirty="0">
                <a:solidFill>
                  <a:srgbClr val="000000"/>
                </a:solidFill>
                <a:effectLst/>
                <a:latin typeface="Helvetica Neue" panose="02000503000000020004" pitchFamily="2" charset="0"/>
              </a:rPr>
              <a:t>Approvisionnement</a:t>
            </a:r>
          </a:p>
          <a:p>
            <a:pPr marL="342900" indent="-342900">
              <a:buFont typeface="Police système Courant"/>
              <a:buChar char="●"/>
            </a:pPr>
            <a:r>
              <a:rPr lang="fr-CH" sz="2200" dirty="0">
                <a:solidFill>
                  <a:srgbClr val="000000"/>
                </a:solidFill>
                <a:effectLst/>
                <a:latin typeface="Helvetica Neue" panose="02000503000000020004" pitchFamily="2" charset="0"/>
              </a:rPr>
              <a:t>Rail</a:t>
            </a:r>
          </a:p>
          <a:p>
            <a:pPr marL="342900" indent="-342900">
              <a:buFont typeface="Police système Courant"/>
              <a:buChar char="●"/>
            </a:pPr>
            <a:r>
              <a:rPr lang="fr-CH" sz="2200" dirty="0">
                <a:solidFill>
                  <a:srgbClr val="000000"/>
                </a:solidFill>
                <a:effectLst/>
                <a:latin typeface="Helvetica Neue" panose="02000503000000020004" pitchFamily="2" charset="0"/>
              </a:rPr>
              <a:t>Semiconducteurs</a:t>
            </a:r>
          </a:p>
          <a:p>
            <a:pPr marL="342900" indent="-342900">
              <a:buFont typeface="Police système Courant"/>
              <a:buChar char="●"/>
            </a:pPr>
            <a:r>
              <a:rPr lang="fr-CH" sz="2200" dirty="0">
                <a:solidFill>
                  <a:srgbClr val="000000"/>
                </a:solidFill>
                <a:effectLst/>
                <a:latin typeface="Helvetica Neue" panose="02000503000000020004" pitchFamily="2" charset="0"/>
              </a:rPr>
              <a:t>Chaîne d'approvisionnement</a:t>
            </a:r>
          </a:p>
          <a:p>
            <a:pPr marL="342900" indent="-342900">
              <a:buFont typeface="Police système Courant"/>
              <a:buChar char="●"/>
            </a:pPr>
            <a:r>
              <a:rPr lang="fr-CH" sz="2200" dirty="0">
                <a:solidFill>
                  <a:srgbClr val="000000"/>
                </a:solidFill>
                <a:effectLst/>
                <a:latin typeface="Helvetica Neue" panose="02000503000000020004" pitchFamily="2" charset="0"/>
              </a:rPr>
              <a:t>Télécommunications</a:t>
            </a:r>
          </a:p>
        </p:txBody>
      </p:sp>
    </p:spTree>
    <p:extLst>
      <p:ext uri="{BB962C8B-B14F-4D97-AF65-F5344CB8AC3E}">
        <p14:creationId xmlns:p14="http://schemas.microsoft.com/office/powerpoint/2010/main" val="422067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B6C9-FCC5-0BA9-AE33-D51E35E170C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E764B38-D256-780A-EFA0-E8E1365188ED}"/>
              </a:ext>
            </a:extLst>
          </p:cNvPr>
          <p:cNvPicPr>
            <a:picLocks noChangeAspect="1"/>
          </p:cNvPicPr>
          <p:nvPr/>
        </p:nvPicPr>
        <p:blipFill>
          <a:blip r:embed="rId2"/>
          <a:stretch>
            <a:fillRect/>
          </a:stretch>
        </p:blipFill>
        <p:spPr>
          <a:xfrm>
            <a:off x="8530894" y="1815858"/>
            <a:ext cx="3308350" cy="1375749"/>
          </a:xfrm>
          <a:prstGeom prst="rect">
            <a:avLst/>
          </a:prstGeom>
        </p:spPr>
      </p:pic>
      <p:sp>
        <p:nvSpPr>
          <p:cNvPr id="11" name="Titre 1">
            <a:extLst>
              <a:ext uri="{FF2B5EF4-FFF2-40B4-BE49-F238E27FC236}">
                <a16:creationId xmlns:a16="http://schemas.microsoft.com/office/drawing/2014/main" id="{F712320A-69AA-BDFF-5F2D-785CAD1E6C7A}"/>
              </a:ext>
            </a:extLst>
          </p:cNvPr>
          <p:cNvSpPr txBox="1">
            <a:spLocks/>
          </p:cNvSpPr>
          <p:nvPr/>
        </p:nvSpPr>
        <p:spPr>
          <a:xfrm>
            <a:off x="266701" y="169630"/>
            <a:ext cx="13728700" cy="17600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Gill Sans Ultra Bold" panose="020B0A02020104020203" pitchFamily="34" charset="77"/>
              </a:rPr>
              <a:t>La gestion du </a:t>
            </a:r>
            <a:r>
              <a:rPr lang="fr-FR" sz="5400" b="1" dirty="0">
                <a:solidFill>
                  <a:srgbClr val="FF0000"/>
                </a:solidFill>
                <a:latin typeface="Gill Sans Ultra Bold" panose="020B0A02020104020203" pitchFamily="34" charset="77"/>
              </a:rPr>
              <a:t>Covid </a:t>
            </a:r>
            <a:r>
              <a:rPr lang="fr-FR" sz="5400" b="1" dirty="0">
                <a:latin typeface="Gill Sans Ultra Bold" panose="020B0A02020104020203" pitchFamily="34" charset="77"/>
              </a:rPr>
              <a:t>aux US</a:t>
            </a:r>
            <a:br>
              <a:rPr lang="fr-FR" sz="5400" b="1" dirty="0">
                <a:latin typeface="Gill Sans Ultra Bold" panose="020B0A02020104020203" pitchFamily="34" charset="77"/>
              </a:rPr>
            </a:br>
            <a:r>
              <a:rPr lang="fr-FR" b="1" dirty="0">
                <a:latin typeface="Gill Sans Ultra Bold" panose="020B0A02020104020203" pitchFamily="34" charset="77"/>
              </a:rPr>
              <a:t>par </a:t>
            </a:r>
            <a:r>
              <a:rPr lang="fr-FR" b="1" dirty="0" err="1">
                <a:latin typeface="Gill Sans Ultra Bold" panose="020B0A02020104020203" pitchFamily="34" charset="77"/>
              </a:rPr>
              <a:t>Palantir</a:t>
            </a:r>
            <a:endParaRPr lang="fr-FR" b="1" dirty="0">
              <a:latin typeface="Gill Sans Ultra Bold" panose="020B0A02020104020203" pitchFamily="34" charset="77"/>
            </a:endParaRPr>
          </a:p>
        </p:txBody>
      </p:sp>
      <p:sp>
        <p:nvSpPr>
          <p:cNvPr id="3" name="ZoneTexte 2">
            <a:extLst>
              <a:ext uri="{FF2B5EF4-FFF2-40B4-BE49-F238E27FC236}">
                <a16:creationId xmlns:a16="http://schemas.microsoft.com/office/drawing/2014/main" id="{2F812F4B-9839-69E8-3607-AEA7469FF41B}"/>
              </a:ext>
            </a:extLst>
          </p:cNvPr>
          <p:cNvSpPr txBox="1"/>
          <p:nvPr/>
        </p:nvSpPr>
        <p:spPr>
          <a:xfrm rot="1082105">
            <a:off x="4648936" y="1144829"/>
            <a:ext cx="2295525" cy="1569660"/>
          </a:xfrm>
          <a:prstGeom prst="rect">
            <a:avLst/>
          </a:prstGeom>
          <a:noFill/>
        </p:spPr>
        <p:txBody>
          <a:bodyPr wrap="square">
            <a:spAutoFit/>
          </a:bodyPr>
          <a:lstStyle/>
          <a:p>
            <a:r>
              <a:rPr lang="fr-CH" sz="9600" dirty="0">
                <a:solidFill>
                  <a:srgbClr val="000000"/>
                </a:solidFill>
                <a:effectLst/>
                <a:latin typeface=".Apple Color Emoji UI"/>
              </a:rPr>
              <a:t>🇺🇸</a:t>
            </a:r>
          </a:p>
        </p:txBody>
      </p:sp>
      <p:sp>
        <p:nvSpPr>
          <p:cNvPr id="5" name="ZoneTexte 4">
            <a:extLst>
              <a:ext uri="{FF2B5EF4-FFF2-40B4-BE49-F238E27FC236}">
                <a16:creationId xmlns:a16="http://schemas.microsoft.com/office/drawing/2014/main" id="{9F823D86-8ACB-0A3F-3B6B-5BF5E3D25667}"/>
              </a:ext>
            </a:extLst>
          </p:cNvPr>
          <p:cNvSpPr txBox="1"/>
          <p:nvPr/>
        </p:nvSpPr>
        <p:spPr>
          <a:xfrm>
            <a:off x="2693519" y="3550487"/>
            <a:ext cx="9145725" cy="2246769"/>
          </a:xfrm>
          <a:prstGeom prst="rect">
            <a:avLst/>
          </a:prstGeom>
          <a:solidFill>
            <a:schemeClr val="bg1"/>
          </a:solidFill>
          <a:ln>
            <a:solidFill>
              <a:schemeClr val="tx1"/>
            </a:solidFill>
          </a:ln>
        </p:spPr>
        <p:txBody>
          <a:bodyPr wrap="square">
            <a:spAutoFit/>
          </a:bodyPr>
          <a:lstStyle/>
          <a:p>
            <a:r>
              <a:rPr lang="fr-CH" sz="2000" dirty="0">
                <a:solidFill>
                  <a:srgbClr val="000000"/>
                </a:solidFill>
                <a:effectLs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En avril 2020, les dirigeants du HHS </a:t>
            </a:r>
            <a:r>
              <a:rPr lang="fr-CH" sz="2000" b="1" dirty="0">
                <a:solidFill>
                  <a:srgbClr val="000000"/>
                </a:solidFill>
                <a:highlight>
                  <a:srgbClr val="FFFF00"/>
                </a:highlight>
                <a:latin typeface="Helvetica Neue" panose="02000503000000020004" pitchFamily="2" charset="0"/>
              </a:rPr>
              <a:t>[</a:t>
            </a:r>
            <a:r>
              <a:rPr lang="fr-CH" sz="2000" b="1" dirty="0">
                <a:solidFill>
                  <a:srgbClr val="000000"/>
                </a:solidFill>
                <a:effectLst/>
                <a:highlight>
                  <a:srgbClr val="FFFF00"/>
                </a:highlight>
                <a:latin typeface="Helvetica Neue" panose="02000503000000020004" pitchFamily="2" charset="0"/>
              </a:rPr>
              <a:t>Département de la Santé US] et le CDC </a:t>
            </a:r>
            <a:r>
              <a:rPr lang="fr-CH" sz="2000" b="1" dirty="0">
                <a:solidFill>
                  <a:srgbClr val="000000"/>
                </a:solidFill>
                <a:highlight>
                  <a:srgbClr val="FFFF00"/>
                </a:highlight>
                <a:latin typeface="Helvetica Neue" panose="02000503000000020004" pitchFamily="2" charset="0"/>
              </a:rPr>
              <a:t>[</a:t>
            </a:r>
            <a:r>
              <a:rPr lang="fr-CH" sz="2000" b="1" dirty="0">
                <a:solidFill>
                  <a:srgbClr val="000000"/>
                </a:solidFill>
                <a:effectLst/>
                <a:highlight>
                  <a:srgbClr val="FFFF00"/>
                </a:highlight>
                <a:latin typeface="Helvetica Neue" panose="02000503000000020004" pitchFamily="2" charset="0"/>
              </a:rPr>
              <a:t>Centers of </a:t>
            </a:r>
            <a:r>
              <a:rPr lang="fr-CH" sz="2000" b="1" dirty="0" err="1">
                <a:solidFill>
                  <a:srgbClr val="000000"/>
                </a:solidFill>
                <a:effectLst/>
                <a:highlight>
                  <a:srgbClr val="FFFF00"/>
                </a:highlight>
                <a:latin typeface="Helvetica Neue" panose="02000503000000020004" pitchFamily="2" charset="0"/>
              </a:rPr>
              <a:t>Disease</a:t>
            </a:r>
            <a:r>
              <a:rPr lang="fr-CH" sz="2000" b="1" dirty="0">
                <a:solidFill>
                  <a:srgbClr val="000000"/>
                </a:solidFill>
                <a:effectLst/>
                <a:highlight>
                  <a:srgbClr val="FFFF00"/>
                </a:highlight>
                <a:latin typeface="Helvetica Neue" panose="02000503000000020004" pitchFamily="2" charset="0"/>
              </a:rPr>
              <a:t> Control] ont commencé à utiliser </a:t>
            </a:r>
            <a:r>
              <a:rPr lang="fr-CH" sz="2000" b="1" dirty="0">
                <a:solidFill>
                  <a:srgbClr val="FF0000"/>
                </a:solidFill>
                <a:effectLst/>
                <a:highlight>
                  <a:srgbClr val="FFFF00"/>
                </a:highlight>
                <a:latin typeface="Helvetica Neue" panose="02000503000000020004" pitchFamily="2" charset="0"/>
              </a:rPr>
              <a:t>le logiciel </a:t>
            </a:r>
            <a:r>
              <a:rPr lang="fr-CH" sz="2000" b="1" dirty="0" err="1">
                <a:solidFill>
                  <a:srgbClr val="FF0000"/>
                </a:solidFill>
                <a:effectLst/>
                <a:highlight>
                  <a:srgbClr val="FFFF00"/>
                </a:highlight>
                <a:latin typeface="Helvetica Neue" panose="02000503000000020004" pitchFamily="2" charset="0"/>
              </a:rPr>
              <a:t>Palantir</a:t>
            </a:r>
            <a:r>
              <a:rPr lang="fr-CH" sz="2000" b="1" dirty="0">
                <a:solidFill>
                  <a:srgbClr val="000000"/>
                </a:solidFill>
                <a:effectLst/>
                <a:highlight>
                  <a:srgbClr val="FFFF00"/>
                </a:highlight>
                <a:latin typeface="Helvetica Neue" panose="02000503000000020004" pitchFamily="2" charset="0"/>
              </a:rPr>
              <a:t> pour établir une fondation connectée de données de santé publique</a:t>
            </a:r>
            <a:r>
              <a:rPr lang="fr-CH" sz="2000" dirty="0">
                <a:solidFill>
                  <a:srgbClr val="000000"/>
                </a:solidFill>
                <a:effectLst/>
                <a:latin typeface="Helvetica Neue" panose="02000503000000020004" pitchFamily="2" charset="0"/>
              </a:rPr>
              <a:t>. Cela a permis aux équipes intergouvernementales de plus de 30 agences fédérales et de plus de 50 départements de santé étatiques et locaux de collaborer en toute sécurité avec des organisations des </a:t>
            </a:r>
            <a:r>
              <a:rPr lang="fr-CH" sz="2000" b="1" dirty="0">
                <a:solidFill>
                  <a:srgbClr val="000000"/>
                </a:solidFill>
                <a:effectLst/>
                <a:highlight>
                  <a:srgbClr val="FFFF00"/>
                </a:highlight>
                <a:latin typeface="Helvetica Neue" panose="02000503000000020004" pitchFamily="2" charset="0"/>
              </a:rPr>
              <a:t>secteurs public et privé afin de lutter contre la pandémie de COVID-19.</a:t>
            </a:r>
            <a:r>
              <a:rPr lang="fr-CH" sz="2000" dirty="0">
                <a:solidFill>
                  <a:srgbClr val="000000"/>
                </a:solidFill>
                <a:effectLst/>
                <a:latin typeface="Helvetica Neue" panose="02000503000000020004" pitchFamily="2" charset="0"/>
              </a:rPr>
              <a:t> »</a:t>
            </a:r>
          </a:p>
        </p:txBody>
      </p:sp>
      <p:pic>
        <p:nvPicPr>
          <p:cNvPr id="4" name="Image 3">
            <a:extLst>
              <a:ext uri="{FF2B5EF4-FFF2-40B4-BE49-F238E27FC236}">
                <a16:creationId xmlns:a16="http://schemas.microsoft.com/office/drawing/2014/main" id="{E12451B9-BDAB-A251-1703-81C83F07CEEE}"/>
              </a:ext>
            </a:extLst>
          </p:cNvPr>
          <p:cNvPicPr>
            <a:picLocks noChangeAspect="1"/>
          </p:cNvPicPr>
          <p:nvPr/>
        </p:nvPicPr>
        <p:blipFill>
          <a:blip r:embed="rId3"/>
          <a:stretch>
            <a:fillRect/>
          </a:stretch>
        </p:blipFill>
        <p:spPr>
          <a:xfrm>
            <a:off x="174571" y="1976497"/>
            <a:ext cx="3750322" cy="2109556"/>
          </a:xfrm>
          <a:prstGeom prst="rect">
            <a:avLst/>
          </a:prstGeom>
        </p:spPr>
      </p:pic>
    </p:spTree>
    <p:extLst>
      <p:ext uri="{BB962C8B-B14F-4D97-AF65-F5344CB8AC3E}">
        <p14:creationId xmlns:p14="http://schemas.microsoft.com/office/powerpoint/2010/main" val="437863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5F88D-0AB2-A26F-B62A-6549CA9A0460}"/>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8D4D99B-2D85-FD0E-8A55-D1EEB53E35A2}"/>
              </a:ext>
            </a:extLst>
          </p:cNvPr>
          <p:cNvPicPr>
            <a:picLocks noChangeAspect="1"/>
          </p:cNvPicPr>
          <p:nvPr/>
        </p:nvPicPr>
        <p:blipFill>
          <a:blip r:embed="rId2"/>
          <a:stretch>
            <a:fillRect/>
          </a:stretch>
        </p:blipFill>
        <p:spPr>
          <a:xfrm>
            <a:off x="5220552" y="1578147"/>
            <a:ext cx="1363300" cy="566917"/>
          </a:xfrm>
          <a:prstGeom prst="rect">
            <a:avLst/>
          </a:prstGeom>
          <a:ln>
            <a:solidFill>
              <a:schemeClr val="tx1"/>
            </a:solidFill>
          </a:ln>
        </p:spPr>
      </p:pic>
      <p:sp>
        <p:nvSpPr>
          <p:cNvPr id="11" name="Titre 1">
            <a:extLst>
              <a:ext uri="{FF2B5EF4-FFF2-40B4-BE49-F238E27FC236}">
                <a16:creationId xmlns:a16="http://schemas.microsoft.com/office/drawing/2014/main" id="{6F915B5F-21A9-6C3A-EBB8-50EB9105DB7B}"/>
              </a:ext>
            </a:extLst>
          </p:cNvPr>
          <p:cNvSpPr txBox="1">
            <a:spLocks/>
          </p:cNvSpPr>
          <p:nvPr/>
        </p:nvSpPr>
        <p:spPr>
          <a:xfrm>
            <a:off x="266701" y="169630"/>
            <a:ext cx="13728700" cy="17600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Gill Sans Ultra Bold" panose="020B0A02020104020203" pitchFamily="34" charset="77"/>
              </a:rPr>
              <a:t>Quelques </a:t>
            </a:r>
            <a:r>
              <a:rPr lang="fr-FR" sz="5400" b="1" dirty="0">
                <a:solidFill>
                  <a:srgbClr val="FF0000"/>
                </a:solidFill>
                <a:latin typeface="Gill Sans Ultra Bold" panose="020B0A02020104020203" pitchFamily="34" charset="77"/>
              </a:rPr>
              <a:t>clients</a:t>
            </a:r>
            <a:r>
              <a:rPr lang="fr-FR" sz="5400" b="1" dirty="0">
                <a:latin typeface="Gill Sans Ultra Bold" panose="020B0A02020104020203" pitchFamily="34" charset="77"/>
              </a:rPr>
              <a:t> </a:t>
            </a:r>
          </a:p>
          <a:p>
            <a:r>
              <a:rPr lang="fr-FR" sz="5400" b="1" dirty="0">
                <a:latin typeface="Gill Sans Ultra Bold" panose="020B0A02020104020203" pitchFamily="34" charset="77"/>
              </a:rPr>
              <a:t>de </a:t>
            </a:r>
            <a:r>
              <a:rPr lang="fr-FR" sz="5400" b="1" dirty="0" err="1">
                <a:latin typeface="Gill Sans Ultra Bold" panose="020B0A02020104020203" pitchFamily="34" charset="77"/>
              </a:rPr>
              <a:t>Palantir</a:t>
            </a:r>
            <a:endParaRPr lang="fr-FR" sz="5400" b="1" dirty="0">
              <a:latin typeface="Gill Sans Ultra Bold" panose="020B0A02020104020203" pitchFamily="34" charset="77"/>
            </a:endParaRPr>
          </a:p>
        </p:txBody>
      </p:sp>
      <p:sp>
        <p:nvSpPr>
          <p:cNvPr id="7" name="ZoneTexte 6">
            <a:extLst>
              <a:ext uri="{FF2B5EF4-FFF2-40B4-BE49-F238E27FC236}">
                <a16:creationId xmlns:a16="http://schemas.microsoft.com/office/drawing/2014/main" id="{4F185D00-F0E4-1F65-E1A2-72AACAA7E2CC}"/>
              </a:ext>
            </a:extLst>
          </p:cNvPr>
          <p:cNvSpPr txBox="1"/>
          <p:nvPr/>
        </p:nvSpPr>
        <p:spPr>
          <a:xfrm>
            <a:off x="381725" y="1752310"/>
            <a:ext cx="6514375" cy="5078313"/>
          </a:xfrm>
          <a:prstGeom prst="rect">
            <a:avLst/>
          </a:prstGeom>
          <a:noFill/>
        </p:spPr>
        <p:txBody>
          <a:bodyPr wrap="square">
            <a:spAutoFit/>
          </a:bodyPr>
          <a:lstStyle/>
          <a:p>
            <a:pPr marL="285750" indent="-285750">
              <a:buFont typeface="Police système Courant"/>
              <a:buChar char="●"/>
            </a:pPr>
            <a:r>
              <a:rPr lang="fr-CH" dirty="0">
                <a:solidFill>
                  <a:srgbClr val="000000"/>
                </a:solidFill>
                <a:effectLst/>
                <a:latin typeface="Helvetica Neue" panose="02000503000000020004" pitchFamily="2" charset="0"/>
              </a:rPr>
              <a:t>Airbus</a:t>
            </a:r>
          </a:p>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2</a:t>
            </a:r>
            <a:r>
              <a:rPr lang="fr-CH" b="1" baseline="30000" dirty="0">
                <a:solidFill>
                  <a:srgbClr val="000000"/>
                </a:solidFill>
                <a:effectLst/>
                <a:highlight>
                  <a:srgbClr val="FFFF00"/>
                </a:highlight>
                <a:latin typeface="Helvetica Neue" panose="02000503000000020004" pitchFamily="2" charset="0"/>
              </a:rPr>
              <a:t>ème</a:t>
            </a:r>
            <a:r>
              <a:rPr lang="fr-CH" b="1" dirty="0">
                <a:solidFill>
                  <a:srgbClr val="000000"/>
                </a:solidFill>
                <a:effectLst/>
                <a:highlight>
                  <a:srgbClr val="FFFF00"/>
                </a:highlight>
                <a:latin typeface="Helvetica Neue" panose="02000503000000020004" pitchFamily="2" charset="0"/>
              </a:rPr>
              <a:t> groupe de presse suisse : Axel Springer-</a:t>
            </a:r>
            <a:r>
              <a:rPr lang="fr-CH" b="1" dirty="0" err="1">
                <a:solidFill>
                  <a:srgbClr val="000000"/>
                </a:solidFill>
                <a:effectLst/>
                <a:highlight>
                  <a:srgbClr val="FFFF00"/>
                </a:highlight>
                <a:latin typeface="Helvetica Neue" panose="02000503000000020004" pitchFamily="2" charset="0"/>
              </a:rPr>
              <a:t>Ringier</a:t>
            </a:r>
            <a:endParaRPr lang="fr-CH" b="1" dirty="0">
              <a:solidFill>
                <a:srgbClr val="000000"/>
              </a:solidFill>
              <a:effectLst/>
              <a:highlight>
                <a:srgbClr val="FFFF00"/>
              </a:highlight>
              <a:latin typeface="Helvetica Neue" panose="02000503000000020004" pitchFamily="2" charset="0"/>
            </a:endParaRPr>
          </a:p>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Suisse Re (Société de réassurance suisse)</a:t>
            </a:r>
          </a:p>
          <a:p>
            <a:pPr marL="285750" indent="-285750">
              <a:buFont typeface="Police système Courant"/>
              <a:buChar char="●"/>
            </a:pPr>
            <a:r>
              <a:rPr lang="fr-CH" b="1" dirty="0">
                <a:solidFill>
                  <a:srgbClr val="000000"/>
                </a:solidFill>
                <a:highlight>
                  <a:srgbClr val="FFFF00"/>
                </a:highlight>
                <a:latin typeface="Helvetica Neue" panose="02000503000000020004" pitchFamily="2" charset="0"/>
              </a:rPr>
              <a:t>Crédit Suisse</a:t>
            </a:r>
            <a:endParaRPr lang="fr-CH" b="1" dirty="0">
              <a:solidFill>
                <a:srgbClr val="000000"/>
              </a:solidFill>
              <a:effectLst/>
              <a:highlight>
                <a:srgbClr val="FFFF00"/>
              </a:highlight>
              <a:latin typeface="Helvetica Neue" panose="02000503000000020004" pitchFamily="2" charset="0"/>
            </a:endParaRPr>
          </a:p>
          <a:p>
            <a:pPr marL="285750" indent="-285750">
              <a:buFont typeface="Police système Courant"/>
              <a:buChar char="●"/>
            </a:pPr>
            <a:r>
              <a:rPr lang="fr-CH" dirty="0">
                <a:solidFill>
                  <a:srgbClr val="000000"/>
                </a:solidFill>
                <a:effectLst/>
                <a:latin typeface="Helvetica Neue" panose="02000503000000020004" pitchFamily="2" charset="0"/>
              </a:rPr>
              <a:t>Clinique Cleveland (US)</a:t>
            </a:r>
          </a:p>
          <a:p>
            <a:pPr marL="285750" indent="-285750">
              <a:buFont typeface="Police système Courant"/>
              <a:buChar char="●"/>
            </a:pPr>
            <a:r>
              <a:rPr lang="fr-CH" dirty="0">
                <a:solidFill>
                  <a:srgbClr val="000000"/>
                </a:solidFill>
                <a:effectLst/>
                <a:latin typeface="Helvetica Neue" panose="02000503000000020004" pitchFamily="2" charset="0"/>
              </a:rPr>
              <a:t>Concordance (Société de conseil en santé)</a:t>
            </a:r>
          </a:p>
          <a:p>
            <a:pPr marL="285750" indent="-285750">
              <a:buFont typeface="Police système Courant"/>
              <a:buChar char="●"/>
            </a:pPr>
            <a:r>
              <a:rPr lang="fr-CH" dirty="0" err="1">
                <a:solidFill>
                  <a:srgbClr val="000000"/>
                </a:solidFill>
                <a:effectLst/>
                <a:latin typeface="Helvetica Neue" panose="02000503000000020004" pitchFamily="2" charset="0"/>
              </a:rPr>
              <a:t>Doosan</a:t>
            </a:r>
            <a:r>
              <a:rPr lang="fr-CH" dirty="0">
                <a:solidFill>
                  <a:srgbClr val="000000"/>
                </a:solidFill>
                <a:effectLst/>
                <a:latin typeface="Helvetica Neue" panose="02000503000000020004" pitchFamily="2" charset="0"/>
              </a:rPr>
              <a:t> </a:t>
            </a:r>
            <a:r>
              <a:rPr lang="fr-CH" dirty="0" err="1">
                <a:solidFill>
                  <a:srgbClr val="000000"/>
                </a:solidFill>
                <a:effectLst/>
                <a:latin typeface="Helvetica Neue" panose="02000503000000020004" pitchFamily="2" charset="0"/>
              </a:rPr>
              <a:t>Infracore</a:t>
            </a:r>
            <a:r>
              <a:rPr lang="fr-CH" dirty="0">
                <a:solidFill>
                  <a:srgbClr val="000000"/>
                </a:solidFill>
                <a:effectLst/>
                <a:latin typeface="Helvetica Neue" panose="02000503000000020004" pitchFamily="2" charset="0"/>
              </a:rPr>
              <a:t> (groupe </a:t>
            </a:r>
            <a:r>
              <a:rPr lang="fr-CH" dirty="0" err="1">
                <a:solidFill>
                  <a:srgbClr val="000000"/>
                </a:solidFill>
                <a:effectLst/>
                <a:latin typeface="Helvetica Neue" panose="02000503000000020004" pitchFamily="2" charset="0"/>
              </a:rPr>
              <a:t>sud-corréen</a:t>
            </a:r>
            <a:r>
              <a:rPr lang="fr-CH" dirty="0">
                <a:solidFill>
                  <a:srgbClr val="000000"/>
                </a:solidFill>
                <a:effectLst/>
                <a:latin typeface="Helvetica Neue" panose="02000503000000020004" pitchFamily="2" charset="0"/>
              </a:rPr>
              <a:t> de BTP)</a:t>
            </a:r>
          </a:p>
          <a:p>
            <a:pPr marL="285750" indent="-285750">
              <a:buFont typeface="Police système Courant"/>
              <a:buChar char="●"/>
            </a:pPr>
            <a:r>
              <a:rPr lang="fr-CH" dirty="0">
                <a:solidFill>
                  <a:srgbClr val="000000"/>
                </a:solidFill>
                <a:effectLst/>
                <a:latin typeface="Helvetica Neue" panose="02000503000000020004" pitchFamily="2" charset="0"/>
              </a:rPr>
              <a:t>Fujitsu (entreprise japonaise informatique)</a:t>
            </a:r>
          </a:p>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HHS (Département de la Santé aux Etats-Unis) et CDC </a:t>
            </a:r>
          </a:p>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NHS (Département de la Santé au Royaume-Uni)</a:t>
            </a:r>
          </a:p>
          <a:p>
            <a:pPr marL="285750" indent="-285750">
              <a:buFont typeface="Police système Courant"/>
              <a:buChar char="●"/>
            </a:pPr>
            <a:r>
              <a:rPr lang="fr-CH" dirty="0">
                <a:solidFill>
                  <a:srgbClr val="000000"/>
                </a:solidFill>
                <a:effectLst/>
                <a:latin typeface="Helvetica Neue" panose="02000503000000020004" pitchFamily="2" charset="0"/>
              </a:rPr>
              <a:t>Jacobs (Cabinet de Conseil climat, </a:t>
            </a:r>
            <a:r>
              <a:rPr lang="fr-CH" dirty="0">
                <a:solidFill>
                  <a:srgbClr val="000000"/>
                </a:solidFill>
                <a:latin typeface="Helvetica Neue" panose="02000503000000020004" pitchFamily="2" charset="0"/>
              </a:rPr>
              <a:t>é</a:t>
            </a:r>
            <a:r>
              <a:rPr lang="fr-CH" dirty="0">
                <a:solidFill>
                  <a:srgbClr val="000000"/>
                </a:solidFill>
                <a:effectLst/>
                <a:latin typeface="Helvetica Neue" panose="02000503000000020004" pitchFamily="2" charset="0"/>
              </a:rPr>
              <a:t>nergie, villes)</a:t>
            </a:r>
          </a:p>
          <a:p>
            <a:pPr marL="285750" indent="-285750">
              <a:buFont typeface="Police système Courant"/>
              <a:buChar char="●"/>
            </a:pPr>
            <a:r>
              <a:rPr lang="fr-CH" dirty="0">
                <a:solidFill>
                  <a:srgbClr val="000000"/>
                </a:solidFill>
                <a:effectLst/>
                <a:latin typeface="Helvetica Neue" panose="02000503000000020004" pitchFamily="2" charset="0"/>
              </a:rPr>
              <a:t>Kinder Morgan (société US de gestion des terminaux pétroliers et des pipelines)</a:t>
            </a:r>
          </a:p>
          <a:p>
            <a:pPr marL="285750" indent="-285750">
              <a:buFont typeface="Police système Courant"/>
              <a:buChar char="●"/>
            </a:pPr>
            <a:r>
              <a:rPr lang="fr-CH" dirty="0">
                <a:solidFill>
                  <a:srgbClr val="000000"/>
                </a:solidFill>
                <a:effectLst/>
                <a:latin typeface="Helvetica Neue" panose="02000503000000020004" pitchFamily="2" charset="0"/>
              </a:rPr>
              <a:t>Gaz et électricité du Pacifique</a:t>
            </a:r>
          </a:p>
          <a:p>
            <a:pPr marL="285750" indent="-285750">
              <a:buFont typeface="Police système Courant"/>
              <a:buChar char="●"/>
            </a:pPr>
            <a:r>
              <a:rPr lang="fr-CH" dirty="0" err="1">
                <a:solidFill>
                  <a:srgbClr val="000000"/>
                </a:solidFill>
                <a:effectLst/>
                <a:latin typeface="Helvetica Neue" panose="02000503000000020004" pitchFamily="2" charset="0"/>
              </a:rPr>
              <a:t>Sonnedix</a:t>
            </a:r>
            <a:r>
              <a:rPr lang="fr-CH" dirty="0">
                <a:solidFill>
                  <a:srgbClr val="000000"/>
                </a:solidFill>
                <a:effectLst/>
                <a:latin typeface="Helvetica Neue" panose="02000503000000020004" pitchFamily="2" charset="0"/>
              </a:rPr>
              <a:t> </a:t>
            </a:r>
            <a:r>
              <a:rPr lang="fr-CH" dirty="0">
                <a:solidFill>
                  <a:srgbClr val="000000"/>
                </a:solidFill>
                <a:latin typeface="Helvetica Neue" panose="02000503000000020004" pitchFamily="2" charset="0"/>
              </a:rPr>
              <a:t>(producteur international d'énergie renouvelable)</a:t>
            </a:r>
          </a:p>
          <a:p>
            <a:pPr marL="285750" indent="-285750">
              <a:buFont typeface="Police système Courant"/>
              <a:buChar char="●"/>
            </a:pPr>
            <a:r>
              <a:rPr lang="fr-CH" dirty="0">
                <a:solidFill>
                  <a:srgbClr val="000000"/>
                </a:solidFill>
                <a:effectLst/>
                <a:latin typeface="Helvetica Neue" panose="02000503000000020004" pitchFamily="2" charset="0"/>
              </a:rPr>
              <a:t>SOMPO </a:t>
            </a:r>
            <a:r>
              <a:rPr lang="fr-CH" dirty="0">
                <a:solidFill>
                  <a:srgbClr val="000000"/>
                </a:solidFill>
                <a:latin typeface="Helvetica Neue" panose="02000503000000020004" pitchFamily="2" charset="0"/>
              </a:rPr>
              <a:t>(assureur et réassureur japonais)</a:t>
            </a:r>
          </a:p>
          <a:p>
            <a:pPr marL="285750" indent="-285750">
              <a:buFont typeface="Police système Courant"/>
              <a:buChar char="●"/>
            </a:pPr>
            <a:r>
              <a:rPr lang="fr-CH" dirty="0">
                <a:solidFill>
                  <a:srgbClr val="000000"/>
                </a:solidFill>
                <a:effectLst/>
                <a:latin typeface="Helvetica Neue" panose="02000503000000020004" pitchFamily="2" charset="0"/>
              </a:rPr>
              <a:t>Hôpital général de Tampa (en Floride – US)</a:t>
            </a:r>
          </a:p>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Programme alimentaire mondial (ONU)</a:t>
            </a:r>
          </a:p>
        </p:txBody>
      </p:sp>
      <p:sp>
        <p:nvSpPr>
          <p:cNvPr id="9" name="ZoneTexte 8">
            <a:extLst>
              <a:ext uri="{FF2B5EF4-FFF2-40B4-BE49-F238E27FC236}">
                <a16:creationId xmlns:a16="http://schemas.microsoft.com/office/drawing/2014/main" id="{C6B75686-4F32-A57D-EF42-B0A9D5DDC03F}"/>
              </a:ext>
            </a:extLst>
          </p:cNvPr>
          <p:cNvSpPr txBox="1"/>
          <p:nvPr/>
        </p:nvSpPr>
        <p:spPr>
          <a:xfrm>
            <a:off x="6583852" y="1502688"/>
            <a:ext cx="5563699" cy="5355312"/>
          </a:xfrm>
          <a:prstGeom prst="rect">
            <a:avLst/>
          </a:prstGeom>
          <a:noFill/>
        </p:spPr>
        <p:txBody>
          <a:bodyPr wrap="square">
            <a:spAutoFit/>
          </a:bodyPr>
          <a:lstStyle/>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Services de renseignements de 12 pays</a:t>
            </a:r>
          </a:p>
          <a:p>
            <a:pPr marL="285750" indent="-285750">
              <a:buFont typeface="Police système Courant"/>
              <a:buChar char="●"/>
            </a:pPr>
            <a:r>
              <a:rPr lang="fr-CH" b="1" dirty="0">
                <a:solidFill>
                  <a:srgbClr val="000000"/>
                </a:solidFill>
                <a:effectLst/>
                <a:highlight>
                  <a:srgbClr val="FFFF00"/>
                </a:highlight>
                <a:latin typeface="Helvetica Neue" panose="02000503000000020004" pitchFamily="2" charset="0"/>
              </a:rPr>
              <a:t>USA :</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CIA</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DHS (Sécurité intérieure)</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NSA</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FBI</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US Marines</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l’Air force</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FDA, FEMA</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West Point (1ère base militaire américaine), </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le Joint IED-</a:t>
            </a:r>
            <a:r>
              <a:rPr lang="fr-CH" dirty="0" err="1">
                <a:solidFill>
                  <a:srgbClr val="000000"/>
                </a:solidFill>
                <a:effectLst/>
                <a:latin typeface="Helvetica Neue" panose="02000503000000020004" pitchFamily="2" charset="0"/>
              </a:rPr>
              <a:t>defeat</a:t>
            </a:r>
            <a:r>
              <a:rPr lang="fr-CH" dirty="0">
                <a:solidFill>
                  <a:srgbClr val="000000"/>
                </a:solidFill>
                <a:effectLst/>
                <a:latin typeface="Helvetica Neue" panose="02000503000000020004" pitchFamily="2" charset="0"/>
              </a:rPr>
              <a:t> </a:t>
            </a:r>
            <a:r>
              <a:rPr lang="fr-CH" dirty="0" err="1">
                <a:solidFill>
                  <a:srgbClr val="000000"/>
                </a:solidFill>
                <a:effectLst/>
                <a:latin typeface="Helvetica Neue" panose="02000503000000020004" pitchFamily="2" charset="0"/>
              </a:rPr>
              <a:t>organization</a:t>
            </a:r>
            <a:r>
              <a:rPr lang="fr-CH" dirty="0">
                <a:solidFill>
                  <a:srgbClr val="000000"/>
                </a:solidFill>
                <a:latin typeface="Helvetica Neue" panose="02000503000000020004" pitchFamily="2" charset="0"/>
              </a:rPr>
              <a:t> </a:t>
            </a:r>
            <a:br>
              <a:rPr lang="fr-CH" dirty="0">
                <a:solidFill>
                  <a:srgbClr val="000000"/>
                </a:solidFill>
                <a:latin typeface="Helvetica Neue" panose="02000503000000020004" pitchFamily="2" charset="0"/>
              </a:rPr>
            </a:br>
            <a:r>
              <a:rPr lang="fr-CH" dirty="0">
                <a:solidFill>
                  <a:srgbClr val="000000"/>
                </a:solidFill>
                <a:effectLst/>
                <a:latin typeface="Helvetica Neue" panose="02000503000000020004" pitchFamily="2" charset="0"/>
              </a:rPr>
              <a:t>(</a:t>
            </a:r>
            <a:r>
              <a:rPr lang="fr-CH" i="0" dirty="0">
                <a:solidFill>
                  <a:srgbClr val="202122"/>
                </a:solidFill>
                <a:effectLst/>
                <a:latin typeface="Arial" panose="020B0604020202020204" pitchFamily="34" charset="0"/>
              </a:rPr>
              <a:t>Organisation conjointe de lutte contre les menaces improvisées)</a:t>
            </a:r>
            <a:endParaRPr lang="fr-CH" dirty="0">
              <a:solidFill>
                <a:srgbClr val="000000"/>
              </a:solidFill>
              <a:effectLst/>
              <a:latin typeface="Helvetica Neue" panose="02000503000000020004" pitchFamily="2" charset="0"/>
            </a:endParaRP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le </a:t>
            </a:r>
            <a:r>
              <a:rPr lang="fr-CH" dirty="0" err="1">
                <a:solidFill>
                  <a:srgbClr val="000000"/>
                </a:solidFill>
                <a:effectLst/>
                <a:latin typeface="Helvetica Neue" panose="02000503000000020004" pitchFamily="2" charset="0"/>
              </a:rPr>
              <a:t>Recovery</a:t>
            </a:r>
            <a:r>
              <a:rPr lang="fr-CH" dirty="0">
                <a:solidFill>
                  <a:srgbClr val="000000"/>
                </a:solidFill>
                <a:effectLst/>
                <a:latin typeface="Helvetica Neue" panose="02000503000000020004" pitchFamily="2" charset="0"/>
              </a:rPr>
              <a:t> </a:t>
            </a:r>
            <a:r>
              <a:rPr lang="fr-CH" dirty="0" err="1">
                <a:solidFill>
                  <a:srgbClr val="000000"/>
                </a:solidFill>
                <a:effectLst/>
                <a:latin typeface="Helvetica Neue" panose="02000503000000020004" pitchFamily="2" charset="0"/>
              </a:rPr>
              <a:t>Accountability</a:t>
            </a:r>
            <a:r>
              <a:rPr lang="fr-CH" dirty="0">
                <a:solidFill>
                  <a:srgbClr val="000000"/>
                </a:solidFill>
                <a:effectLst/>
                <a:latin typeface="Helvetica Neue" panose="02000503000000020004" pitchFamily="2" charset="0"/>
              </a:rPr>
              <a:t> and </a:t>
            </a:r>
            <a:r>
              <a:rPr lang="fr-CH" dirty="0" err="1">
                <a:solidFill>
                  <a:srgbClr val="000000"/>
                </a:solidFill>
                <a:effectLst/>
                <a:latin typeface="Helvetica Neue" panose="02000503000000020004" pitchFamily="2" charset="0"/>
              </a:rPr>
              <a:t>Transparency</a:t>
            </a:r>
            <a:r>
              <a:rPr lang="fr-CH" dirty="0">
                <a:solidFill>
                  <a:srgbClr val="000000"/>
                </a:solidFill>
                <a:effectLst/>
                <a:latin typeface="Helvetica Neue" panose="02000503000000020004" pitchFamily="2" charset="0"/>
              </a:rPr>
              <a:t> </a:t>
            </a:r>
            <a:r>
              <a:rPr lang="fr-CH" dirty="0" err="1">
                <a:solidFill>
                  <a:srgbClr val="000000"/>
                </a:solidFill>
                <a:effectLst/>
                <a:latin typeface="Helvetica Neue" panose="02000503000000020004" pitchFamily="2" charset="0"/>
              </a:rPr>
              <a:t>Board</a:t>
            </a:r>
            <a:r>
              <a:rPr lang="fr-CH" dirty="0">
                <a:solidFill>
                  <a:srgbClr val="000000"/>
                </a:solidFill>
                <a:effectLst/>
                <a:latin typeface="Helvetica Neue" panose="02000503000000020004" pitchFamily="2" charset="0"/>
              </a:rPr>
              <a:t> (</a:t>
            </a:r>
            <a:r>
              <a:rPr lang="fr-CH" i="0" dirty="0">
                <a:solidFill>
                  <a:srgbClr val="202122"/>
                </a:solidFill>
                <a:effectLst/>
                <a:latin typeface="Arial" panose="020B0604020202020204" pitchFamily="34" charset="0"/>
              </a:rPr>
              <a:t>Conseil de responsabilité et de transparence en matière de recouvrement</a:t>
            </a:r>
            <a:r>
              <a:rPr lang="fr-CH" dirty="0">
                <a:solidFill>
                  <a:srgbClr val="000000"/>
                </a:solidFill>
                <a:effectLst/>
                <a:latin typeface="Helvetica Neue" panose="02000503000000020004" pitchFamily="2" charset="0"/>
              </a:rPr>
              <a:t>) </a:t>
            </a:r>
          </a:p>
          <a:p>
            <a:pPr marL="393700" lvl="1" indent="-177800">
              <a:buFont typeface="Arial" panose="020B0604020202020204" pitchFamily="34" charset="0"/>
              <a:buChar char="•"/>
            </a:pPr>
            <a:r>
              <a:rPr lang="fr-CH" dirty="0">
                <a:solidFill>
                  <a:srgbClr val="000000"/>
                </a:solidFill>
                <a:effectLst/>
                <a:latin typeface="Helvetica Neue" panose="02000503000000020004" pitchFamily="2" charset="0"/>
              </a:rPr>
              <a:t>le National Center for </a:t>
            </a:r>
            <a:r>
              <a:rPr lang="fr-CH" dirty="0" err="1">
                <a:solidFill>
                  <a:srgbClr val="000000"/>
                </a:solidFill>
                <a:effectLst/>
                <a:latin typeface="Helvetica Neue" panose="02000503000000020004" pitchFamily="2" charset="0"/>
              </a:rPr>
              <a:t>Missing</a:t>
            </a:r>
            <a:r>
              <a:rPr lang="fr-CH" dirty="0">
                <a:solidFill>
                  <a:srgbClr val="000000"/>
                </a:solidFill>
                <a:effectLst/>
                <a:latin typeface="Helvetica Neue" panose="02000503000000020004" pitchFamily="2" charset="0"/>
              </a:rPr>
              <a:t> and </a:t>
            </a:r>
            <a:r>
              <a:rPr lang="fr-CH" dirty="0" err="1">
                <a:solidFill>
                  <a:srgbClr val="000000"/>
                </a:solidFill>
                <a:effectLst/>
                <a:latin typeface="Helvetica Neue" panose="02000503000000020004" pitchFamily="2" charset="0"/>
              </a:rPr>
              <a:t>Exploited</a:t>
            </a:r>
            <a:r>
              <a:rPr lang="fr-CH" dirty="0">
                <a:solidFill>
                  <a:srgbClr val="000000"/>
                </a:solidFill>
                <a:effectLst/>
                <a:latin typeface="Helvetica Neue" panose="02000503000000020004" pitchFamily="2" charset="0"/>
              </a:rPr>
              <a:t> </a:t>
            </a:r>
            <a:r>
              <a:rPr lang="fr-CH" dirty="0" err="1">
                <a:solidFill>
                  <a:srgbClr val="000000"/>
                </a:solidFill>
                <a:effectLst/>
                <a:latin typeface="Helvetica Neue" panose="02000503000000020004" pitchFamily="2" charset="0"/>
              </a:rPr>
              <a:t>Children</a:t>
            </a:r>
            <a:r>
              <a:rPr lang="fr-CH" dirty="0">
                <a:solidFill>
                  <a:srgbClr val="000000"/>
                </a:solidFill>
                <a:effectLst/>
                <a:latin typeface="Helvetica Neue" panose="02000503000000020004" pitchFamily="2" charset="0"/>
              </a:rPr>
              <a:t> (Centre national pour les enfants disparus et exploités)</a:t>
            </a:r>
          </a:p>
        </p:txBody>
      </p:sp>
      <p:pic>
        <p:nvPicPr>
          <p:cNvPr id="10" name="Image 9">
            <a:extLst>
              <a:ext uri="{FF2B5EF4-FFF2-40B4-BE49-F238E27FC236}">
                <a16:creationId xmlns:a16="http://schemas.microsoft.com/office/drawing/2014/main" id="{F0B8888D-AC6C-CE58-4207-DFDC219C66A4}"/>
              </a:ext>
            </a:extLst>
          </p:cNvPr>
          <p:cNvPicPr>
            <a:picLocks noChangeAspect="1"/>
          </p:cNvPicPr>
          <p:nvPr/>
        </p:nvPicPr>
        <p:blipFill>
          <a:blip r:embed="rId3"/>
          <a:stretch>
            <a:fillRect/>
          </a:stretch>
        </p:blipFill>
        <p:spPr>
          <a:xfrm>
            <a:off x="9614915" y="710995"/>
            <a:ext cx="2157984" cy="685610"/>
          </a:xfrm>
          <a:prstGeom prst="rect">
            <a:avLst/>
          </a:prstGeom>
          <a:ln>
            <a:solidFill>
              <a:schemeClr val="tx1"/>
            </a:solidFill>
          </a:ln>
        </p:spPr>
      </p:pic>
    </p:spTree>
    <p:extLst>
      <p:ext uri="{BB962C8B-B14F-4D97-AF65-F5344CB8AC3E}">
        <p14:creationId xmlns:p14="http://schemas.microsoft.com/office/powerpoint/2010/main" val="35851514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9F8E298-18DA-5D5D-09D8-CD8194C3AE52}"/>
              </a:ext>
            </a:extLst>
          </p:cNvPr>
          <p:cNvPicPr>
            <a:picLocks noChangeAspect="1"/>
          </p:cNvPicPr>
          <p:nvPr/>
        </p:nvPicPr>
        <p:blipFill>
          <a:blip r:embed="rId2"/>
          <a:stretch>
            <a:fillRect/>
          </a:stretch>
        </p:blipFill>
        <p:spPr>
          <a:xfrm>
            <a:off x="7162800" y="707997"/>
            <a:ext cx="3979555" cy="5442006"/>
          </a:xfrm>
          <a:prstGeom prst="rect">
            <a:avLst/>
          </a:prstGeom>
        </p:spPr>
      </p:pic>
      <p:sp>
        <p:nvSpPr>
          <p:cNvPr id="15" name="Bulle rectangulaire à coins arrondis 14">
            <a:extLst>
              <a:ext uri="{FF2B5EF4-FFF2-40B4-BE49-F238E27FC236}">
                <a16:creationId xmlns:a16="http://schemas.microsoft.com/office/drawing/2014/main" id="{D4E17563-8595-3B20-B1DA-227AF70EA723}"/>
              </a:ext>
            </a:extLst>
          </p:cNvPr>
          <p:cNvSpPr/>
          <p:nvPr/>
        </p:nvSpPr>
        <p:spPr>
          <a:xfrm>
            <a:off x="595051" y="2453296"/>
            <a:ext cx="6217945" cy="3557007"/>
          </a:xfrm>
          <a:prstGeom prst="wedgeRoundRectCallout">
            <a:avLst>
              <a:gd name="adj1" fmla="val 66413"/>
              <a:gd name="adj2" fmla="val 453"/>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5" name="ZoneTexte 4">
            <a:extLst>
              <a:ext uri="{FF2B5EF4-FFF2-40B4-BE49-F238E27FC236}">
                <a16:creationId xmlns:a16="http://schemas.microsoft.com/office/drawing/2014/main" id="{8855B84B-4184-6146-DC13-66928C499899}"/>
              </a:ext>
            </a:extLst>
          </p:cNvPr>
          <p:cNvSpPr txBox="1"/>
          <p:nvPr/>
        </p:nvSpPr>
        <p:spPr>
          <a:xfrm>
            <a:off x="386147" y="329169"/>
            <a:ext cx="11593725" cy="923330"/>
          </a:xfrm>
          <a:prstGeom prst="rect">
            <a:avLst/>
          </a:prstGeom>
          <a:noFill/>
        </p:spPr>
        <p:txBody>
          <a:bodyPr wrap="square">
            <a:spAutoFit/>
          </a:bodyPr>
          <a:lstStyle/>
          <a:p>
            <a:r>
              <a:rPr lang="fr-CH" sz="5400" b="1" dirty="0">
                <a:latin typeface="Gill Sans Ultra Bold" panose="020B0A02020104020203" pitchFamily="34" charset="77"/>
                <a:ea typeface="Helvetica Neue" panose="02000503000000020004" pitchFamily="2" charset="0"/>
                <a:cs typeface="Helvetica Neue" panose="02000503000000020004" pitchFamily="2" charset="0"/>
              </a:rPr>
              <a:t>Conclusion</a:t>
            </a:r>
            <a:endParaRPr lang="fr-FR" sz="5400" dirty="0">
              <a:latin typeface="Gill Sans Ultra Bold" panose="020B0A02020104020203" pitchFamily="34" charset="77"/>
            </a:endParaRPr>
          </a:p>
        </p:txBody>
      </p:sp>
      <p:sp>
        <p:nvSpPr>
          <p:cNvPr id="14" name="ZoneTexte 13">
            <a:extLst>
              <a:ext uri="{FF2B5EF4-FFF2-40B4-BE49-F238E27FC236}">
                <a16:creationId xmlns:a16="http://schemas.microsoft.com/office/drawing/2014/main" id="{175ACBB3-45AB-A2B8-A28F-74A89BAE5CE4}"/>
              </a:ext>
            </a:extLst>
          </p:cNvPr>
          <p:cNvSpPr txBox="1"/>
          <p:nvPr/>
        </p:nvSpPr>
        <p:spPr>
          <a:xfrm>
            <a:off x="716996" y="2636348"/>
            <a:ext cx="5805101" cy="3247043"/>
          </a:xfrm>
          <a:prstGeom prst="rect">
            <a:avLst/>
          </a:prstGeom>
          <a:noFill/>
        </p:spPr>
        <p:txBody>
          <a:bodyPr wrap="square">
            <a:spAutoFit/>
          </a:bodyPr>
          <a:lstStyle/>
          <a:p>
            <a:r>
              <a:rPr lang="fr-CH" sz="2800" b="1" dirty="0"/>
              <a:t>Cette lumière éclaire les lieux sombres et corrompus, affaiblissant les créatures maléfiques sensibles à sa lumière.</a:t>
            </a:r>
            <a:br>
              <a:rPr lang="fr-CH" sz="2800" b="1" dirty="0"/>
            </a:br>
            <a:r>
              <a:rPr lang="fr-CH" sz="900" dirty="0"/>
              <a:t> </a:t>
            </a:r>
            <a:endParaRPr lang="fr-CH" sz="2800" dirty="0"/>
          </a:p>
          <a:p>
            <a:r>
              <a:rPr lang="fr-CH" sz="2800" b="1" dirty="0"/>
              <a:t>Elle renforce le courage et la volonté, et aide </a:t>
            </a:r>
            <a:r>
              <a:rPr lang="fr-CH" sz="2800" b="1" dirty="0" err="1"/>
              <a:t>Frodon</a:t>
            </a:r>
            <a:r>
              <a:rPr lang="fr-CH" sz="2800" b="1" dirty="0"/>
              <a:t> à résister à la peur et à l’influence corruptrice de l’Anneau…</a:t>
            </a:r>
          </a:p>
        </p:txBody>
      </p:sp>
      <p:sp>
        <p:nvSpPr>
          <p:cNvPr id="4" name="ZoneTexte 3">
            <a:extLst>
              <a:ext uri="{FF2B5EF4-FFF2-40B4-BE49-F238E27FC236}">
                <a16:creationId xmlns:a16="http://schemas.microsoft.com/office/drawing/2014/main" id="{E9EED62B-377A-16C0-C169-0DF2AF3A1917}"/>
              </a:ext>
            </a:extLst>
          </p:cNvPr>
          <p:cNvSpPr txBox="1"/>
          <p:nvPr/>
        </p:nvSpPr>
        <p:spPr>
          <a:xfrm>
            <a:off x="716996" y="1652036"/>
            <a:ext cx="6096000" cy="584775"/>
          </a:xfrm>
          <a:prstGeom prst="rect">
            <a:avLst/>
          </a:prstGeom>
          <a:noFill/>
        </p:spPr>
        <p:txBody>
          <a:bodyPr wrap="square">
            <a:spAutoFit/>
          </a:bodyPr>
          <a:lstStyle/>
          <a:p>
            <a:r>
              <a:rPr lang="fr-CH" sz="3200" b="1" dirty="0">
                <a:latin typeface="Arial Rounded MT Bold" panose="020F0704030504030204" pitchFamily="34" charset="77"/>
              </a:rPr>
              <a:t>La Lumière d’</a:t>
            </a:r>
            <a:r>
              <a:rPr lang="fr-CH" sz="3200" b="1" dirty="0" err="1">
                <a:latin typeface="Arial Rounded MT Bold" panose="020F0704030504030204" pitchFamily="34" charset="77"/>
              </a:rPr>
              <a:t>Eärendil</a:t>
            </a:r>
            <a:endParaRPr lang="fr-CH" sz="3200" b="1" dirty="0">
              <a:latin typeface="Arial Rounded MT Bold" panose="020F0704030504030204" pitchFamily="34" charset="77"/>
            </a:endParaRPr>
          </a:p>
        </p:txBody>
      </p:sp>
    </p:spTree>
    <p:extLst>
      <p:ext uri="{BB962C8B-B14F-4D97-AF65-F5344CB8AC3E}">
        <p14:creationId xmlns:p14="http://schemas.microsoft.com/office/powerpoint/2010/main" val="372005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49153</TotalTime>
  <Words>1793</Words>
  <Application>Microsoft Macintosh PowerPoint</Application>
  <PresentationFormat>Grand écran</PresentationFormat>
  <Paragraphs>145</Paragraphs>
  <Slides>20</Slides>
  <Notes>0</Notes>
  <HiddenSlides>0</HiddenSlides>
  <MMClips>0</MMClips>
  <ScaleCrop>false</ScaleCrop>
  <HeadingPairs>
    <vt:vector size="6" baseType="variant">
      <vt:variant>
        <vt:lpstr>Polices utilisées</vt:lpstr>
      </vt:variant>
      <vt:variant>
        <vt:i4>21</vt:i4>
      </vt:variant>
      <vt:variant>
        <vt:lpstr>Thème</vt:lpstr>
      </vt:variant>
      <vt:variant>
        <vt:i4>1</vt:i4>
      </vt:variant>
      <vt:variant>
        <vt:lpstr>Titres des diapositives</vt:lpstr>
      </vt:variant>
      <vt:variant>
        <vt:i4>20</vt:i4>
      </vt:variant>
    </vt:vector>
  </HeadingPairs>
  <TitlesOfParts>
    <vt:vector size="42" baseType="lpstr">
      <vt:lpstr>.Apple Color Emoji UI</vt:lpstr>
      <vt:lpstr>Alliance No.1</vt:lpstr>
      <vt:lpstr>Arial</vt:lpstr>
      <vt:lpstr>Arial</vt:lpstr>
      <vt:lpstr>Arial Rounded MT Bold</vt:lpstr>
      <vt:lpstr>Calibri</vt:lpstr>
      <vt:lpstr>Calibri Light</vt:lpstr>
      <vt:lpstr>CentraNo2</vt:lpstr>
      <vt:lpstr>Financier Text</vt:lpstr>
      <vt:lpstr>Fira Sans</vt:lpstr>
      <vt:lpstr>Gill Sans Ultra Bold</vt:lpstr>
      <vt:lpstr>Helvetica</vt:lpstr>
      <vt:lpstr>Helvetica Neue</vt:lpstr>
      <vt:lpstr>Inter</vt:lpstr>
      <vt:lpstr>Montserrat</vt:lpstr>
      <vt:lpstr>Oswald</vt:lpstr>
      <vt:lpstr>Police système Courant</vt:lpstr>
      <vt:lpstr>Ratio Sans</vt:lpstr>
      <vt:lpstr>var(--font-serif)</vt:lpstr>
      <vt:lpstr>var(--headline-300-family)</vt:lpstr>
      <vt:lpstr>Zapfino</vt:lpstr>
      <vt:lpstr>Thème Office</vt:lpstr>
      <vt:lpstr>Palantir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943</cp:revision>
  <dcterms:created xsi:type="dcterms:W3CDTF">2022-06-08T15:52:41Z</dcterms:created>
  <dcterms:modified xsi:type="dcterms:W3CDTF">2025-07-17T18:06:50Z</dcterms:modified>
</cp:coreProperties>
</file>