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38" r:id="rId3"/>
    <p:sldId id="461" r:id="rId4"/>
    <p:sldId id="460" r:id="rId5"/>
    <p:sldId id="345" r:id="rId6"/>
    <p:sldId id="472" r:id="rId7"/>
    <p:sldId id="473" r:id="rId8"/>
    <p:sldId id="474" r:id="rId9"/>
    <p:sldId id="476" r:id="rId10"/>
    <p:sldId id="475" r:id="rId11"/>
    <p:sldId id="462" r:id="rId12"/>
    <p:sldId id="426" r:id="rId13"/>
    <p:sldId id="463" r:id="rId14"/>
    <p:sldId id="464" r:id="rId15"/>
    <p:sldId id="467" r:id="rId16"/>
    <p:sldId id="466" r:id="rId17"/>
    <p:sldId id="465" r:id="rId18"/>
    <p:sldId id="471" r:id="rId19"/>
    <p:sldId id="468" r:id="rId20"/>
    <p:sldId id="470" r:id="rId21"/>
    <p:sldId id="469" r:id="rId22"/>
    <p:sldId id="477" r:id="rId23"/>
    <p:sldId id="479" r:id="rId24"/>
    <p:sldId id="305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27F"/>
    <a:srgbClr val="FF2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0"/>
    <p:restoredTop sz="92500"/>
  </p:normalViewPr>
  <p:slideViewPr>
    <p:cSldViewPr snapToGrid="0" snapToObjects="1">
      <p:cViewPr>
        <p:scale>
          <a:sx n="94" d="100"/>
          <a:sy n="94" d="100"/>
        </p:scale>
        <p:origin x="124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40DA5D-6368-994B-B643-55ADD33A6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CBDCDA5-17AB-DD40-B3C2-D3B3C0B47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0B7503-E4E2-2D4C-9C3E-86BDE1387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A99B0F-0A8A-FF4A-B34F-D4175CEA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AA9D9E-2E6C-3940-846D-F548DC0E5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78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EF0156-0305-794F-939F-8BA179190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88D011-DAC4-FC42-BE29-EAD9CBD5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E05217-1802-584B-A57E-054BDFAE3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F8DF82-E18B-5242-A634-8B2C7230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A2D758-83A2-0942-86CE-2155B4C4B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92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39365E-3FE0-EA4C-AC2B-7B401720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ED73D9-C3AC-034A-812B-388441165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95FAD-7E62-824E-BE1A-C4BE98B8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634AC3-5108-9349-9797-4291D6E2D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9D7C3C-5427-1B4B-AF63-F255682D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05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7DE0F-430F-2441-818F-04B236AC5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202878-0FBB-EF43-8175-04CB4A2EC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75D8B3-0235-A14D-A696-DACBFA3C2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014393-1F0C-4140-8D1A-643D66060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60B577-5D44-AF40-AAF0-D4D973FC1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5804D0-6A5D-D048-A324-C0AE9B542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69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66B551-A65D-7549-B5D1-7463A14ED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EA58AE-892B-204E-AB22-75F2ABF81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D78791-6C4D-F84D-9E5C-24C2813C0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FABAB8-70DB-C642-B3C4-2633ACDEC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2FD075-4638-A54A-947F-649F3E1E6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97EF71A-A0D7-5849-8878-8E3C118AF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55B3C-4930-204E-94A6-8A2ED785E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D18DF7-EAF4-BD45-9959-07428D342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646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6ED643-A420-DE46-A3AA-7C70251B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9EF900E-EAE7-E344-A606-0E9A1CC7A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E1C0A7C-2346-DA4D-BD4F-535736CD3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D05E2-5B66-BB41-83FD-53FE119F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82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73579E-5C8D-8044-BDF3-0FCD682D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A1B92E-FDC3-3144-80A8-F39DF323C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DE704E-F7CA-EB44-A1CB-47DECBBD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111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8FED2-EBA7-C449-B3D3-A25186926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F04702-EBDE-CF47-9E74-BC336711D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7365E7-C405-1347-B847-6091A3337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FAB286-AB81-104D-AB69-89D863006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257A0F-096C-C340-9E65-604DA0A3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4914DF-30C8-444C-9BC9-F3AE7AAB5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A58A6-0955-7445-954A-C568F153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C8AB928-8D02-7F4A-A0FD-5F78152D9A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05F95D-6C85-014B-8750-7FA6EAAF1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669232-A105-B74B-837A-A404A300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62B213-45DB-0841-82FF-0B48530C8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E41C78-828A-3A4D-A8EA-C658DE25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77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D31949-AC95-9A4F-B4BF-D8498A7C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CCB868-3E6D-C342-A97F-FF4EF39E0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FBC107-1503-8E42-8596-BE139F554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47BC04-9070-9149-973C-693BE3107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83810A-ADA5-A041-8A44-F0F5EEBCC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599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B61C5C2-00AC-9447-A733-DE403289F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9BF8569-BF2D-5D42-B266-7502CAA9B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0DC4EB-9897-5E45-8D52-EC63C55C2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3D2AAF-DC40-E94C-9E77-774BF9CDE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8C6D90-2BFA-CD4F-8C5D-B5A7DEBA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445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2071189-E6DF-DC4A-AEFC-D15F478F6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B46E51-DECD-4C48-9C1A-555DD905F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93DADC-AA47-AA47-AACA-870E123F5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DA0A7-0500-F945-B225-F4BE58C5A8A6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94C691-DED6-6941-9494-06EF96695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98E5DB-D070-F74D-866D-BE4FFEDB2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0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s://fr.dreamstime.com/images-libres-droits-patron-image969115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who.int/2022-23/budget-and-financing/gpw-overview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tiff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tiff"/><Relationship Id="rId7" Type="http://schemas.openxmlformats.org/officeDocument/2006/relationships/image" Target="../media/image4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tiff"/><Relationship Id="rId5" Type="http://schemas.openxmlformats.org/officeDocument/2006/relationships/image" Target="../media/image44.tiff"/><Relationship Id="rId4" Type="http://schemas.openxmlformats.org/officeDocument/2006/relationships/image" Target="../media/image43.tiff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59BFFB5-3100-404F-A149-54B2E9F26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9" y="154738"/>
            <a:ext cx="2607298" cy="2607298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8B4FA94A-FB7A-0690-EA88-317776E7D1A2}"/>
              </a:ext>
            </a:extLst>
          </p:cNvPr>
          <p:cNvSpPr txBox="1">
            <a:spLocks/>
          </p:cNvSpPr>
          <p:nvPr/>
        </p:nvSpPr>
        <p:spPr>
          <a:xfrm>
            <a:off x="7873115" y="5395586"/>
            <a:ext cx="4773051" cy="146241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dirty="0">
                <a:latin typeface="Zapfino" panose="03030300040707070C03" pitchFamily="66" charset="77"/>
                <a:ea typeface="HGMaruGothicMPRO" panose="020F0600000000000000" pitchFamily="34" charset="-128"/>
              </a:rPr>
              <a:t>By Chloé </a:t>
            </a:r>
            <a:r>
              <a:rPr lang="fr-FR" sz="2000" b="1" dirty="0" err="1">
                <a:latin typeface="Zapfino" panose="03030300040707070C03" pitchFamily="66" charset="77"/>
                <a:ea typeface="HGMaruGothicMPRO" panose="020F0600000000000000" pitchFamily="34" charset="-128"/>
              </a:rPr>
              <a:t>Frammery</a:t>
            </a:r>
            <a:r>
              <a:rPr lang="fr-FR" sz="2000" b="1" dirty="0">
                <a:latin typeface="Zapfino" panose="03030300040707070C03" pitchFamily="66" charset="77"/>
                <a:ea typeface="HGMaruGothicMPRO" panose="020F0600000000000000" pitchFamily="34" charset="-128"/>
              </a:rPr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7F425E1-C718-9E4C-83A0-E20A4695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9382" y="2483047"/>
            <a:ext cx="9147465" cy="1323439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fr-FR" sz="5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Ultra Bold" panose="020B0A02020104020203" pitchFamily="34" charset="77"/>
              </a:rPr>
              <a:t>O</a:t>
            </a:r>
            <a:r>
              <a:rPr lang="fr-FR" sz="5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Ultra Bold" panose="020B0A02020104020203" pitchFamily="34" charset="77"/>
              </a:rPr>
              <a:t>rganisation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Ultra Bold" panose="020B0A02020104020203" pitchFamily="34" charset="77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Ultra Bold" panose="020B0A02020104020203" pitchFamily="34" charset="77"/>
              </a:rPr>
              <a:t>M</a:t>
            </a:r>
            <a:r>
              <a:rPr lang="fr-FR" sz="5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Ultra Bold" panose="020B0A02020104020203" pitchFamily="34" charset="77"/>
              </a:rPr>
              <a:t>ondiale de la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Ultra Bold" panose="020B0A02020104020203" pitchFamily="34" charset="77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Ultra Bold" panose="020B0A02020104020203" pitchFamily="34" charset="77"/>
              </a:rPr>
              <a:t>S</a:t>
            </a:r>
            <a:r>
              <a:rPr lang="fr-FR" sz="5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Ultra Bold" panose="020B0A02020104020203" pitchFamily="34" charset="77"/>
              </a:rPr>
              <a:t>anté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E58D5F16-D5E4-9B95-548B-DE6CCAC8179B}"/>
              </a:ext>
            </a:extLst>
          </p:cNvPr>
          <p:cNvSpPr txBox="1">
            <a:spLocks/>
          </p:cNvSpPr>
          <p:nvPr/>
        </p:nvSpPr>
        <p:spPr>
          <a:xfrm>
            <a:off x="665053" y="3172361"/>
            <a:ext cx="10435594" cy="2954432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7700"/>
              </a:lnSpc>
            </a:pPr>
            <a:r>
              <a:rPr lang="fr-FR" sz="5400" dirty="0">
                <a:ln w="0"/>
                <a:latin typeface="Zapfino" panose="03030300040707070C03" pitchFamily="66" charset="77"/>
              </a:rPr>
              <a:t>Le plan </a:t>
            </a:r>
            <a:r>
              <a:rPr lang="fr-FR" sz="5400" dirty="0">
                <a:ln w="0"/>
                <a:latin typeface="Gill Sans Ultra Bold" panose="020B0A02020104020203" pitchFamily="34" charset="77"/>
              </a:rPr>
              <a:t>2025 - 2028</a:t>
            </a:r>
          </a:p>
        </p:txBody>
      </p:sp>
    </p:spTree>
    <p:extLst>
      <p:ext uri="{BB962C8B-B14F-4D97-AF65-F5344CB8AC3E}">
        <p14:creationId xmlns:p14="http://schemas.microsoft.com/office/powerpoint/2010/main" val="420094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CE4A25A-7EA9-D94B-8EF2-638F93192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524" y="2454399"/>
            <a:ext cx="6490755" cy="4649003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16D82865-CB00-A44B-B5AA-FB5F467E2F6A}"/>
              </a:ext>
            </a:extLst>
          </p:cNvPr>
          <p:cNvSpPr txBox="1">
            <a:spLocks/>
          </p:cNvSpPr>
          <p:nvPr/>
        </p:nvSpPr>
        <p:spPr>
          <a:xfrm>
            <a:off x="-427614" y="2969233"/>
            <a:ext cx="3434861" cy="7973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400" b="1" dirty="0">
                <a:latin typeface="Arial Rounded MT Bold" panose="020F0704030504030204" pitchFamily="34" charset="77"/>
              </a:rPr>
              <a:t>Genève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4C33D8D-1F4C-8C4F-9FD9-B189D2B94D0B}"/>
              </a:ext>
            </a:extLst>
          </p:cNvPr>
          <p:cNvCxnSpPr>
            <a:cxnSpLocks/>
          </p:cNvCxnSpPr>
          <p:nvPr/>
        </p:nvCxnSpPr>
        <p:spPr>
          <a:xfrm>
            <a:off x="938567" y="3738481"/>
            <a:ext cx="702501" cy="1651215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Ellipse 4">
            <a:extLst>
              <a:ext uri="{FF2B5EF4-FFF2-40B4-BE49-F238E27FC236}">
                <a16:creationId xmlns:a16="http://schemas.microsoft.com/office/drawing/2014/main" id="{3E894EAE-CD27-9846-BD60-EC76B5F91950}"/>
              </a:ext>
            </a:extLst>
          </p:cNvPr>
          <p:cNvSpPr/>
          <p:nvPr/>
        </p:nvSpPr>
        <p:spPr>
          <a:xfrm>
            <a:off x="1641068" y="5444321"/>
            <a:ext cx="763285" cy="778849"/>
          </a:xfrm>
          <a:prstGeom prst="ellipse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266" name="Picture 2" descr="Six éditeurs suisses qui publient des auteurs belges - Le Carnet et les  Instants">
            <a:extLst>
              <a:ext uri="{FF2B5EF4-FFF2-40B4-BE49-F238E27FC236}">
                <a16:creationId xmlns:a16="http://schemas.microsoft.com/office/drawing/2014/main" id="{2587292D-66C9-0778-62BF-3010B0B22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735" y="186285"/>
            <a:ext cx="3795744" cy="40033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4DD5CFD-395B-21E5-7A14-53BCF98BBE57}"/>
              </a:ext>
            </a:extLst>
          </p:cNvPr>
          <p:cNvSpPr/>
          <p:nvPr/>
        </p:nvSpPr>
        <p:spPr>
          <a:xfrm>
            <a:off x="470255" y="1363497"/>
            <a:ext cx="6952282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latin typeface="Arial" panose="020B0604020202020204" pitchFamily="34" charset="0"/>
              </a:rPr>
              <a:t>L’OMS est </a:t>
            </a:r>
            <a:r>
              <a:rPr lang="fr-CH" sz="2400" b="1" dirty="0">
                <a:highlight>
                  <a:srgbClr val="FFFF00"/>
                </a:highlight>
                <a:latin typeface="Arial" panose="020B0604020202020204" pitchFamily="34" charset="0"/>
              </a:rPr>
              <a:t>une agence spécialisé de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l’ONU</a:t>
            </a:r>
            <a:r>
              <a:rPr lang="fr-CH" sz="2400" dirty="0">
                <a:latin typeface="Arial" panose="020B0604020202020204" pitchFamily="34" charset="0"/>
              </a:rPr>
              <a:t> (Organisation des Nations Unies) </a:t>
            </a:r>
            <a:r>
              <a:rPr lang="fr-CH" sz="2400" b="1" dirty="0">
                <a:highlight>
                  <a:srgbClr val="FFFF00"/>
                </a:highlight>
                <a:latin typeface="Arial" panose="020B0604020202020204" pitchFamily="34" charset="0"/>
              </a:rPr>
              <a:t>créée en 1948</a:t>
            </a:r>
          </a:p>
          <a:p>
            <a:r>
              <a:rPr lang="fr-CH" sz="2400" dirty="0">
                <a:latin typeface="Arial" panose="020B0604020202020204" pitchFamily="34" charset="0"/>
              </a:rPr>
              <a:t>et </a:t>
            </a:r>
            <a:r>
              <a:rPr lang="fr-CH" sz="2400" b="1" dirty="0">
                <a:highlight>
                  <a:srgbClr val="FFFF00"/>
                </a:highlight>
                <a:latin typeface="Arial" panose="020B0604020202020204" pitchFamily="34" charset="0"/>
              </a:rPr>
              <a:t>son siège est à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Genève</a:t>
            </a:r>
            <a:r>
              <a:rPr lang="fr-CH" sz="2400" b="1" dirty="0">
                <a:highlight>
                  <a:srgbClr val="FFFF00"/>
                </a:highlight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63B44B7-A276-7720-306D-68C09656F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257" y="134154"/>
            <a:ext cx="1296837" cy="1296837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40ED3EF9-0B2B-E670-D219-49BD12B2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8141" y="37934"/>
            <a:ext cx="4854537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latin typeface="Arial Rounded MT Bold" panose="020F0704030504030204" pitchFamily="34" charset="77"/>
              </a:rPr>
              <a:t>L’OMS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0A38A7E-7708-186F-8B4D-042BF85158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2279" y="4477040"/>
            <a:ext cx="3848664" cy="21389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287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89769-4B6F-4C90-AD08-DDF2315F5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C6B3229-697A-C354-AFDC-A464B70D7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93" y="21610"/>
            <a:ext cx="2103345" cy="21033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E9B1824-A800-ED1C-0137-4FC6DFC65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671" y="246241"/>
            <a:ext cx="4542434" cy="6365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2FC211D-BE9C-9551-17B5-42809FC029FA}"/>
              </a:ext>
            </a:extLst>
          </p:cNvPr>
          <p:cNvSpPr txBox="1"/>
          <p:nvPr/>
        </p:nvSpPr>
        <p:spPr>
          <a:xfrm>
            <a:off x="402666" y="1678960"/>
            <a:ext cx="4374411" cy="318548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Stratégie mondiale de santé pour 2025-2028</a:t>
            </a:r>
            <a:br>
              <a:rPr lang="fr-FR" sz="2800" b="1" dirty="0"/>
            </a:br>
            <a:r>
              <a:rPr lang="fr-FR" sz="900" b="1" dirty="0"/>
              <a:t> </a:t>
            </a:r>
            <a:endParaRPr lang="fr-FR" sz="2800" b="1" dirty="0"/>
          </a:p>
          <a:p>
            <a:r>
              <a:rPr lang="fr-FR" sz="2400" b="1" i="1" dirty="0">
                <a:solidFill>
                  <a:srgbClr val="FF0000"/>
                </a:solidFill>
              </a:rPr>
              <a:t>Promouvoir l'équité et la résilience dans un monde turbulent </a:t>
            </a:r>
          </a:p>
          <a:p>
            <a:r>
              <a:rPr lang="fr-FR" sz="800" b="1" i="1" dirty="0"/>
              <a:t> </a:t>
            </a:r>
            <a:br>
              <a:rPr lang="fr-FR" sz="2400" b="1" i="1" dirty="0"/>
            </a:br>
            <a:r>
              <a:rPr lang="fr-FR" sz="2000" b="1" dirty="0">
                <a:solidFill>
                  <a:srgbClr val="0070C0"/>
                </a:solidFill>
              </a:rPr>
              <a:t>Quatorzième programme général </a:t>
            </a:r>
            <a:br>
              <a:rPr lang="fr-FR" sz="2000" b="1" dirty="0">
                <a:solidFill>
                  <a:srgbClr val="0070C0"/>
                </a:solidFill>
              </a:rPr>
            </a:br>
            <a:r>
              <a:rPr lang="fr-FR" sz="2000" b="1" dirty="0">
                <a:solidFill>
                  <a:srgbClr val="0070C0"/>
                </a:solidFill>
              </a:rPr>
              <a:t>de travail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55CFDD9-1184-EE9D-0F1A-F202EDFDA173}"/>
              </a:ext>
            </a:extLst>
          </p:cNvPr>
          <p:cNvSpPr txBox="1"/>
          <p:nvPr/>
        </p:nvSpPr>
        <p:spPr>
          <a:xfrm>
            <a:off x="8822854" y="5120660"/>
            <a:ext cx="2084111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600" b="1" dirty="0"/>
              <a:t>96 pages</a:t>
            </a:r>
            <a:endParaRPr lang="fr-FR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9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4B479-E109-5902-7CED-FE51B1F6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EBA8778-9399-BD30-FEDC-B9A2D1119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93" y="21610"/>
            <a:ext cx="2103345" cy="210334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B37BC8-3AD3-1F8B-9255-A5C0810F8EA3}"/>
              </a:ext>
            </a:extLst>
          </p:cNvPr>
          <p:cNvSpPr txBox="1"/>
          <p:nvPr/>
        </p:nvSpPr>
        <p:spPr>
          <a:xfrm>
            <a:off x="822605" y="2842974"/>
            <a:ext cx="10807419" cy="344709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effectLst/>
                <a:cs typeface="Arial" panose="020B0604020202020204" pitchFamily="34" charset="0"/>
              </a:rPr>
              <a:t>« Le Quatorzième Programme Général de Travail (GPW 14) définit un </a:t>
            </a:r>
            <a:r>
              <a:rPr lang="fr-CH" sz="2000" b="1" i="0" dirty="0">
                <a:effectLst/>
                <a:highlight>
                  <a:srgbClr val="FFFF00"/>
                </a:highlight>
                <a:cs typeface="Arial" panose="020B0604020202020204" pitchFamily="34" charset="0"/>
              </a:rPr>
              <a:t>agenda global de santé et guidera les travaux de l’OMS </a:t>
            </a:r>
            <a:r>
              <a:rPr lang="fr-CH" sz="2000" b="1" i="0" dirty="0">
                <a:effectLst/>
                <a:cs typeface="Arial" panose="020B0604020202020204" pitchFamily="34" charset="0"/>
              </a:rPr>
              <a:t>en soutien aux États Membres et partenaires </a:t>
            </a:r>
            <a:r>
              <a:rPr lang="fr-CH" sz="2000" b="1" i="0" dirty="0">
                <a:effectLst/>
                <a:highlight>
                  <a:srgbClr val="FFFF00"/>
                </a:highlight>
                <a:cs typeface="Arial" panose="020B0604020202020204" pitchFamily="34" charset="0"/>
              </a:rPr>
              <a:t>pour la période de 4 ans 2025–2028</a:t>
            </a:r>
            <a:r>
              <a:rPr lang="fr-CH" sz="2000" b="1" i="0" dirty="0">
                <a:effectLst/>
                <a:cs typeface="Arial" panose="020B0604020202020204" pitchFamily="34" charset="0"/>
              </a:rPr>
              <a:t>. </a:t>
            </a:r>
          </a:p>
          <a:p>
            <a:pPr algn="l"/>
            <a:endParaRPr lang="fr-CH" sz="900" dirty="0">
              <a:cs typeface="Arial" panose="020B0604020202020204" pitchFamily="34" charset="0"/>
            </a:endParaRPr>
          </a:p>
          <a:p>
            <a:pPr algn="l"/>
            <a:r>
              <a:rPr lang="fr-CH" sz="2000" b="0" i="0" dirty="0">
                <a:effectLst/>
                <a:cs typeface="Arial" panose="020B0604020202020204" pitchFamily="34" charset="0"/>
              </a:rPr>
              <a:t>Il devrait redynamiser les actions nécessaires </a:t>
            </a:r>
            <a:r>
              <a:rPr lang="fr-CH" sz="2000" b="1" i="0" dirty="0"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pour remettre sur les rails les Objectifs de Développement Durable (ODD) liés à la santé</a:t>
            </a:r>
            <a:r>
              <a:rPr lang="fr-CH" sz="2000" b="0" i="0" dirty="0">
                <a:effectLst/>
                <a:cs typeface="Arial" panose="020B0604020202020204" pitchFamily="34" charset="0"/>
              </a:rPr>
              <a:t> et aider les systèmes de santé à se préparer à relever les défis de l'avenir.</a:t>
            </a:r>
          </a:p>
          <a:p>
            <a:pPr algn="l"/>
            <a:endParaRPr lang="fr-CH" sz="900" b="0" i="0" dirty="0">
              <a:effectLst/>
              <a:cs typeface="Arial" panose="020B0604020202020204" pitchFamily="34" charset="0"/>
            </a:endParaRPr>
          </a:p>
          <a:p>
            <a:pPr algn="l"/>
            <a:r>
              <a:rPr lang="fr-CH" sz="2000" b="1" i="0" dirty="0">
                <a:effectLst/>
                <a:cs typeface="Arial" panose="020B0604020202020204" pitchFamily="34" charset="0"/>
              </a:rPr>
              <a:t>La Stratégie reconnaît que le monde a radicalement changé depuis l'adoption des ODD et établit un programme ambitieux pour la santé mondiale face aux principaux défis, notamment le </a:t>
            </a:r>
            <a:r>
              <a:rPr lang="fr-CH" sz="2000" b="1" i="0" u="sng" dirty="0">
                <a:effectLst/>
                <a:cs typeface="Arial" panose="020B0604020202020204" pitchFamily="34" charset="0"/>
              </a:rPr>
              <a:t>changement climatique</a:t>
            </a:r>
            <a:r>
              <a:rPr lang="fr-CH" sz="2000" b="1" i="0" dirty="0">
                <a:effectLst/>
                <a:cs typeface="Arial" panose="020B0604020202020204" pitchFamily="34" charset="0"/>
              </a:rPr>
              <a:t>, le </a:t>
            </a:r>
            <a:r>
              <a:rPr lang="fr-CH" sz="2000" b="1" i="0" u="sng" dirty="0">
                <a:effectLst/>
                <a:cs typeface="Arial" panose="020B0604020202020204" pitchFamily="34" charset="0"/>
              </a:rPr>
              <a:t>vieillissement de la population</a:t>
            </a:r>
            <a:r>
              <a:rPr lang="fr-CH" sz="2000" b="1" i="0" dirty="0">
                <a:effectLst/>
                <a:cs typeface="Arial" panose="020B0604020202020204" pitchFamily="34" charset="0"/>
              </a:rPr>
              <a:t>, les </a:t>
            </a:r>
            <a:r>
              <a:rPr lang="fr-CH" sz="2000" b="1" i="0" u="sng" dirty="0">
                <a:effectLst/>
                <a:cs typeface="Arial" panose="020B0604020202020204" pitchFamily="34" charset="0"/>
              </a:rPr>
              <a:t>migrations et un environnement géopolitique</a:t>
            </a:r>
            <a:r>
              <a:rPr lang="fr-CH" sz="2000" b="1" i="0" dirty="0">
                <a:effectLst/>
                <a:cs typeface="Arial" panose="020B0604020202020204" pitchFamily="34" charset="0"/>
              </a:rPr>
              <a:t> en évolution rapide, ainsi que les </a:t>
            </a:r>
            <a:r>
              <a:rPr lang="fr-CH" sz="2000" b="1" i="0" u="sng" dirty="0">
                <a:effectLst/>
                <a:cs typeface="Arial" panose="020B0604020202020204" pitchFamily="34" charset="0"/>
              </a:rPr>
              <a:t>opportunités offertes par la science et la technologie</a:t>
            </a:r>
            <a:r>
              <a:rPr lang="fr-CH" sz="2000" b="1" i="0" dirty="0">
                <a:effectLst/>
                <a:cs typeface="Arial" panose="020B0604020202020204" pitchFamily="34" charset="0"/>
              </a:rPr>
              <a:t>. </a:t>
            </a:r>
            <a:r>
              <a:rPr lang="fr-CH" sz="2000" b="0" i="0" dirty="0">
                <a:effectLst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BC2050-F2AB-2BDE-BA3B-A44E4FF57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336" y="973233"/>
            <a:ext cx="6856863" cy="1749573"/>
          </a:xfrm>
          <a:prstGeom prst="rect">
            <a:avLst/>
          </a:prstGeom>
        </p:spPr>
      </p:pic>
      <p:pic>
        <p:nvPicPr>
          <p:cNvPr id="3" name="Picture 4" descr="Objectifs de développement durable (ODD) - c-eau">
            <a:extLst>
              <a:ext uri="{FF2B5EF4-FFF2-40B4-BE49-F238E27FC236}">
                <a16:creationId xmlns:a16="http://schemas.microsoft.com/office/drawing/2014/main" id="{78E455B5-6F90-D497-72C1-C55803935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04" y="613122"/>
            <a:ext cx="2112733" cy="210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87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06BC622-2780-FE4B-B527-B8839FFA6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93" y="21610"/>
            <a:ext cx="2103345" cy="210334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675A60C-E559-207C-70F8-507D58D485A3}"/>
              </a:ext>
            </a:extLst>
          </p:cNvPr>
          <p:cNvSpPr txBox="1"/>
          <p:nvPr/>
        </p:nvSpPr>
        <p:spPr>
          <a:xfrm>
            <a:off x="445530" y="835997"/>
            <a:ext cx="1068945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7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7631336C-95DB-2E68-1979-D14F53C82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762" y="835997"/>
            <a:ext cx="2425700" cy="3403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48D211-B6DF-663A-93D5-9EE32C99D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393" y="874097"/>
            <a:ext cx="5295900" cy="3365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933294B1-3D5B-1642-C683-74C17A03BAA8}"/>
              </a:ext>
            </a:extLst>
          </p:cNvPr>
          <p:cNvSpPr txBox="1"/>
          <p:nvPr/>
        </p:nvSpPr>
        <p:spPr>
          <a:xfrm>
            <a:off x="4559392" y="4506575"/>
            <a:ext cx="6527707" cy="1785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200" b="1" dirty="0">
                <a:highlight>
                  <a:srgbClr val="FFFF00"/>
                </a:highlight>
              </a:rPr>
              <a:t>« À seulement cinq ans de 2030, le temps presse. </a:t>
            </a:r>
            <a:br>
              <a:rPr lang="fr-FR" sz="2200" b="1" dirty="0">
                <a:highlight>
                  <a:srgbClr val="FFFF00"/>
                </a:highlight>
              </a:rPr>
            </a:br>
            <a:r>
              <a:rPr lang="fr-FR" sz="2200" b="1" dirty="0">
                <a:highlight>
                  <a:srgbClr val="FFFF00"/>
                </a:highlight>
              </a:rPr>
              <a:t>Nous devons agir ensemble et dès maintenant, pour concrétiser la vision que les nations du monde avaient lorsqu'elles ont fondé l'OMS en 1948 : le meilleur état de santé possible, un droit fondamental pour tous. »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1D6080E-2D2E-EF77-56EA-6D7BFA9E6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002" y="4506575"/>
            <a:ext cx="34798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09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4B824-25C0-CC21-5B06-8F2778E54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0552C4C-F450-83FC-50BD-A9AECDAE1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93" y="21610"/>
            <a:ext cx="2103345" cy="210334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397F37C-8A33-5503-EFB6-091C62015ECD}"/>
              </a:ext>
            </a:extLst>
          </p:cNvPr>
          <p:cNvSpPr txBox="1"/>
          <p:nvPr/>
        </p:nvSpPr>
        <p:spPr>
          <a:xfrm>
            <a:off x="663893" y="4107555"/>
            <a:ext cx="1068945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2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1BE587-008E-B42B-DF81-CFDF2CC9810F}"/>
              </a:ext>
            </a:extLst>
          </p:cNvPr>
          <p:cNvSpPr txBox="1"/>
          <p:nvPr/>
        </p:nvSpPr>
        <p:spPr>
          <a:xfrm>
            <a:off x="1883675" y="4107555"/>
            <a:ext cx="8775225" cy="15696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/>
              <a:t>La Soixante-Dix-Septième Assemblée mondiale de la Santé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PRIE</a:t>
            </a:r>
            <a:r>
              <a:rPr lang="fr-CH" sz="2400" b="1" dirty="0">
                <a:highlight>
                  <a:srgbClr val="FFFF00"/>
                </a:highlight>
              </a:rPr>
              <a:t>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INSTAMMENT les États Membres d’appuyer l’action </a:t>
            </a:r>
            <a:r>
              <a:rPr lang="fr-CH" sz="2400" b="1" dirty="0">
                <a:highlight>
                  <a:srgbClr val="FFFF00"/>
                </a:highlight>
              </a:rPr>
              <a:t>menée en vue de parvenir aux objectifs stratégiques et aux résultats communs du quatorzième programme général de travail, 2025-2028.</a:t>
            </a:r>
            <a:endParaRPr lang="fr-FR" sz="24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7EA006-1301-FB3E-7712-A081FBD0B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932" y="342046"/>
            <a:ext cx="4232235" cy="24083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879436-6854-C25B-6C8E-5D5567F62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838" y="1073282"/>
            <a:ext cx="4020698" cy="293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78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C8278-476C-1781-FF38-1ECE6D00F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2A47F32-5F8B-7107-7C6E-9BB419A9B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240" y="168927"/>
            <a:ext cx="1382584" cy="138258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BD328C0-D65D-014E-8755-EC83A6A68C6D}"/>
              </a:ext>
            </a:extLst>
          </p:cNvPr>
          <p:cNvSpPr txBox="1"/>
          <p:nvPr/>
        </p:nvSpPr>
        <p:spPr>
          <a:xfrm>
            <a:off x="513768" y="3807305"/>
            <a:ext cx="1219497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11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589F0B-A11F-1A22-FD3C-2E0D3B7C8BAC}"/>
              </a:ext>
            </a:extLst>
          </p:cNvPr>
          <p:cNvSpPr txBox="1"/>
          <p:nvPr/>
        </p:nvSpPr>
        <p:spPr>
          <a:xfrm>
            <a:off x="1883675" y="3807305"/>
            <a:ext cx="9518154" cy="230832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dirty="0"/>
              <a:t>La pandémie de COVID-19 a mis en évidence la fragilité des systèmes de santé dans le monde entier ; </a:t>
            </a:r>
            <a:r>
              <a:rPr lang="fr-CH" sz="2400" b="1" dirty="0">
                <a:highlight>
                  <a:srgbClr val="FFFF00"/>
                </a:highlight>
              </a:rPr>
              <a:t>ainsi, plus de 90 % des pays ont indiqué que la prestation des services de santé essentiels avait été perturbée et la couverture par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la</a:t>
            </a:r>
            <a:r>
              <a:rPr lang="fr-CH" sz="2400" b="1" dirty="0">
                <a:highlight>
                  <a:srgbClr val="FFFF00"/>
                </a:highlight>
              </a:rPr>
              <a:t>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vaccination systématique a chuté </a:t>
            </a:r>
            <a:r>
              <a:rPr lang="fr-CH" sz="2400" b="1" dirty="0">
                <a:highlight>
                  <a:srgbClr val="FFFF00"/>
                </a:highlight>
              </a:rPr>
              <a:t>pour la première fois depuis 30 ans</a:t>
            </a:r>
            <a:r>
              <a:rPr lang="fr-CH" sz="2400" dirty="0"/>
              <a:t>, 20 millions d’enfants ayant manqué des doses pour la seule année 2022. </a:t>
            </a:r>
            <a:endParaRPr lang="fr-FR" sz="2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F3AD7D-742A-EDB4-DF91-1382BC9C5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675" y="595054"/>
            <a:ext cx="5376933" cy="30598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74" name="Picture 2" descr="Covid-19 et grippe : la campagne de vaccination est lancée !">
            <a:extLst>
              <a:ext uri="{FF2B5EF4-FFF2-40B4-BE49-F238E27FC236}">
                <a16:creationId xmlns:a16="http://schemas.microsoft.com/office/drawing/2014/main" id="{FCA362E9-E72A-ABA7-34B2-CE8CEFD2D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603" y="1551511"/>
            <a:ext cx="4000226" cy="210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504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15033-66EE-A444-B7EA-4EE23C852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4C2FDF7-C01D-0AF0-9456-C22DC7BF8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93" y="21610"/>
            <a:ext cx="2103345" cy="210334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769FEC-A038-13E5-CD7C-F1BEA1F67405}"/>
              </a:ext>
            </a:extLst>
          </p:cNvPr>
          <p:cNvSpPr txBox="1"/>
          <p:nvPr/>
        </p:nvSpPr>
        <p:spPr>
          <a:xfrm>
            <a:off x="260657" y="3429000"/>
            <a:ext cx="1219497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47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3593E22-4067-E396-37FE-A222723337E4}"/>
              </a:ext>
            </a:extLst>
          </p:cNvPr>
          <p:cNvSpPr txBox="1"/>
          <p:nvPr/>
        </p:nvSpPr>
        <p:spPr>
          <a:xfrm>
            <a:off x="1637875" y="3448763"/>
            <a:ext cx="10426604" cy="243143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/>
              <a:t>Activités essentielles de l’OMS en 2025-2028 </a:t>
            </a:r>
          </a:p>
          <a:p>
            <a:r>
              <a:rPr lang="fr-CH" sz="800" b="1" dirty="0"/>
              <a:t> </a:t>
            </a:r>
            <a:br>
              <a:rPr lang="fr-CH" sz="2400" b="1" dirty="0"/>
            </a:br>
            <a:r>
              <a:rPr lang="fr-CH" sz="2400" b="1" dirty="0"/>
              <a:t>Résultat institutionnel 1 : </a:t>
            </a:r>
          </a:p>
          <a:p>
            <a:r>
              <a:rPr lang="fr-CH" sz="2400" b="1" dirty="0">
                <a:highlight>
                  <a:srgbClr val="FFFF00"/>
                </a:highlight>
              </a:rPr>
              <a:t>Un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leadership efficace </a:t>
            </a:r>
            <a:r>
              <a:rPr lang="fr-CH" sz="2400" b="1" dirty="0">
                <a:highlight>
                  <a:srgbClr val="FFFF00"/>
                </a:highlight>
              </a:rPr>
              <a:t>de l’OMS </a:t>
            </a:r>
            <a:r>
              <a:rPr lang="fr-CH" sz="2400" dirty="0"/>
              <a:t>dans le domaine de la santé, reposant sur le pouvoir fédérateur, l’établissement de programmes, les partenariats et la communication, </a:t>
            </a:r>
            <a:r>
              <a:rPr lang="fr-CH" sz="2400" b="1" dirty="0">
                <a:highlight>
                  <a:srgbClr val="FFFF00"/>
                </a:highlight>
              </a:rPr>
              <a:t>facilite l’obtention des résultats du projet de quatorzième PGT et l’atteinte de l’objectif consistant à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ne laisser personne de côté</a:t>
            </a:r>
            <a:r>
              <a:rPr lang="fr-CH" sz="2400" b="1" dirty="0">
                <a:highlight>
                  <a:srgbClr val="FFFF00"/>
                </a:highlight>
              </a:rPr>
              <a:t>.</a:t>
            </a:r>
            <a:endParaRPr lang="fr-FR" sz="2200" b="1" dirty="0">
              <a:highlight>
                <a:srgbClr val="FFFF00"/>
              </a:highlight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A9A069-3EF9-A731-49CD-C21205343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596" y="382845"/>
            <a:ext cx="4967500" cy="28268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8910AE-1508-7926-42AC-7E02517686F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007775" y="-12818206"/>
            <a:ext cx="3935499" cy="281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  <a:hlinkClick r:id="rId4"/>
              </a:rPr>
              <a:t>Patron illustration stock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  <a:hlinkClick r:id="rId4"/>
              </a:rPr>
              <a:t> 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kumimoji="0" lang="fr-FR" altLang="fr-FR" sz="45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       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70" name="Picture 2" descr="Patron illustration stock">
            <a:hlinkClick r:id="rId4"/>
            <a:extLst>
              <a:ext uri="{FF2B5EF4-FFF2-40B4-BE49-F238E27FC236}">
                <a16:creationId xmlns:a16="http://schemas.microsoft.com/office/drawing/2014/main" id="{138DFC94-A091-0E3A-6C3F-CE5FD2529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369" y="997564"/>
            <a:ext cx="3436659" cy="243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934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90522-BD9B-318A-0721-75A1E0500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334A037-1317-246C-AD52-9110E494D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0768" y="125461"/>
            <a:ext cx="1440504" cy="144050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F8F6459-2390-1BFF-0BBD-74C92D742287}"/>
              </a:ext>
            </a:extLst>
          </p:cNvPr>
          <p:cNvSpPr txBox="1"/>
          <p:nvPr/>
        </p:nvSpPr>
        <p:spPr>
          <a:xfrm>
            <a:off x="233362" y="3010298"/>
            <a:ext cx="1219497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50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C48F4A-AFA3-2B21-2798-17029CB0D38B}"/>
              </a:ext>
            </a:extLst>
          </p:cNvPr>
          <p:cNvSpPr txBox="1"/>
          <p:nvPr/>
        </p:nvSpPr>
        <p:spPr>
          <a:xfrm>
            <a:off x="1638160" y="2911705"/>
            <a:ext cx="10426604" cy="390876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/>
              <a:t>Résultat institutionnel 2 :</a:t>
            </a:r>
            <a:r>
              <a:rPr lang="fr-CH" sz="2400" dirty="0"/>
              <a:t> </a:t>
            </a:r>
            <a:br>
              <a:rPr lang="fr-CH" sz="2400" dirty="0"/>
            </a:br>
            <a:r>
              <a:rPr lang="fr-CH" sz="2400" b="1" dirty="0">
                <a:highlight>
                  <a:srgbClr val="FFFF00"/>
                </a:highlight>
              </a:rPr>
              <a:t>La fourniture rapide par l’OMS de produits </a:t>
            </a:r>
            <a:r>
              <a:rPr lang="fr-CH" sz="2400" b="1" dirty="0"/>
              <a:t>(normatifs, techniques et liés aux données) de grande qualité</a:t>
            </a:r>
            <a:br>
              <a:rPr lang="fr-CH" sz="2400" dirty="0"/>
            </a:br>
            <a:r>
              <a:rPr lang="fr-CH" sz="800" dirty="0"/>
              <a:t> </a:t>
            </a:r>
            <a:br>
              <a:rPr lang="fr-CH" sz="2400" dirty="0"/>
            </a:br>
            <a:r>
              <a:rPr lang="fr-CH" sz="2400" dirty="0"/>
              <a:t>Pour la période 2025-2028, ces « biens de santé publique » de l’OMS seront orientés et classés par ordre de priorité afin de soutenir les objectifs et résultats stratégiques du projet de 14e PGT. </a:t>
            </a:r>
          </a:p>
          <a:p>
            <a:r>
              <a:rPr lang="fr-CH" sz="2400" dirty="0"/>
              <a:t>L’OMS exploitera et renforcera ses capacités transversales dans les domaines de la science, […] </a:t>
            </a:r>
            <a:r>
              <a:rPr lang="fr-CH" sz="2400" b="1" dirty="0">
                <a:highlight>
                  <a:srgbClr val="FFFF00"/>
                </a:highlight>
              </a:rPr>
              <a:t>de la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santé numérique</a:t>
            </a:r>
            <a:r>
              <a:rPr lang="fr-CH" sz="2400" dirty="0"/>
              <a:t>, des données et des systèmes d’information ; </a:t>
            </a:r>
            <a:r>
              <a:rPr lang="fr-CH" sz="2400" b="1" dirty="0">
                <a:highlight>
                  <a:srgbClr val="FFFF00"/>
                </a:highlight>
              </a:rPr>
              <a:t>de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l’égalité des genres</a:t>
            </a:r>
            <a:r>
              <a:rPr lang="fr-CH" sz="2400" dirty="0"/>
              <a:t>, des droits humains et </a:t>
            </a:r>
            <a:r>
              <a:rPr lang="fr-CH" sz="2400" b="1" dirty="0">
                <a:highlight>
                  <a:srgbClr val="FFFF00"/>
                </a:highlight>
              </a:rPr>
              <a:t>de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l’équité en santé </a:t>
            </a:r>
            <a:r>
              <a:rPr lang="fr-CH" sz="2400" dirty="0"/>
              <a:t>; ainsi que de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l’innovation</a:t>
            </a:r>
            <a:r>
              <a:rPr lang="fr-CH" sz="2400" b="1" dirty="0">
                <a:highlight>
                  <a:srgbClr val="FFFF00"/>
                </a:highlight>
              </a:rPr>
              <a:t> à cette fin</a:t>
            </a:r>
            <a:r>
              <a:rPr lang="fr-CH" sz="2400" dirty="0"/>
              <a:t>.</a:t>
            </a:r>
            <a:endParaRPr lang="fr-FR" sz="2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CEB699-7F2B-2420-B303-E83DAC0A6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160" y="125461"/>
            <a:ext cx="4653458" cy="26481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100" name="Picture 4" descr="Graphene Flagship - Meet the human of the future | Graphene Flagship">
            <a:extLst>
              <a:ext uri="{FF2B5EF4-FFF2-40B4-BE49-F238E27FC236}">
                <a16:creationId xmlns:a16="http://schemas.microsoft.com/office/drawing/2014/main" id="{9CBA18FF-51D9-473E-295D-3EC0797B9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19" y="423080"/>
            <a:ext cx="3946117" cy="279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530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6A058-B90E-3947-3CAC-450FC82A1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9D9724-06E7-2B07-5D84-760A75459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93" y="21610"/>
            <a:ext cx="2103345" cy="210334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06FC9F-B99F-D2D3-7F1B-ECA0A32C58DB}"/>
              </a:ext>
            </a:extLst>
          </p:cNvPr>
          <p:cNvSpPr txBox="1"/>
          <p:nvPr/>
        </p:nvSpPr>
        <p:spPr>
          <a:xfrm>
            <a:off x="260657" y="3429000"/>
            <a:ext cx="1219497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50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C934F57-297F-EB9A-3376-666B476BCFD4}"/>
              </a:ext>
            </a:extLst>
          </p:cNvPr>
          <p:cNvSpPr txBox="1"/>
          <p:nvPr/>
        </p:nvSpPr>
        <p:spPr>
          <a:xfrm>
            <a:off x="1637875" y="3448763"/>
            <a:ext cx="10426604" cy="313932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200" b="1" dirty="0">
                <a:highlight>
                  <a:srgbClr val="FFFF00"/>
                </a:highlight>
              </a:rPr>
              <a:t>À tous les niveaux, l’OMS encouragera la prise de décision éclairée et les 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comportements favorables à la santé</a:t>
            </a:r>
            <a:r>
              <a:rPr lang="fr-CH" sz="2200" b="1" dirty="0">
                <a:highlight>
                  <a:srgbClr val="FFFF00"/>
                </a:highlight>
              </a:rPr>
              <a:t>, luttera contre la désinformation et la mésinformation en s’appuyant sur des données probantes (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notamment en soutenant une gouvernance efficace des médias sociaux</a:t>
            </a:r>
            <a:r>
              <a:rPr lang="fr-CH" sz="2200" b="1" dirty="0">
                <a:highlight>
                  <a:srgbClr val="FFFF00"/>
                </a:highlight>
              </a:rPr>
              <a:t>, collaborant avec l’Organisation des Nations Unies et d’autres partenaires pour promouvoir l’intégrité de l’information et renforcer les capacités de réaction face à la 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désinformation</a:t>
            </a:r>
            <a:r>
              <a:rPr lang="fr-CH" sz="2200" b="1" dirty="0">
                <a:highlight>
                  <a:srgbClr val="FFFF00"/>
                </a:highlight>
              </a:rPr>
              <a:t> et à la 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mésinformation </a:t>
            </a:r>
            <a:r>
              <a:rPr lang="fr-CH" sz="2200" b="1" dirty="0">
                <a:highlight>
                  <a:srgbClr val="FFFF00"/>
                </a:highlight>
              </a:rPr>
              <a:t>dans les communautés)</a:t>
            </a:r>
            <a:r>
              <a:rPr lang="fr-CH" sz="2200" dirty="0"/>
              <a:t>, et soutiendra la diplomatie politique en matière de santé dans le cadre des engagements internationaux. L’OMS aidera également les pays à améliorer et à renforcer leurs capacités nationales de communication en matière de santé.</a:t>
            </a:r>
            <a:endParaRPr lang="fr-FR" sz="2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DC35A3-6916-C6B4-8358-195243607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160" y="382845"/>
            <a:ext cx="4967500" cy="28268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BA83D8-538D-13A4-2392-3B06704A6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77" y="795249"/>
            <a:ext cx="3018007" cy="241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65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19C5A-9661-9570-6B8B-73EF5600B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08F1D3E-C36D-E515-6462-FCFEBD5FB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93" y="21610"/>
            <a:ext cx="2103345" cy="210334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A0965E-D7B0-9BC4-8668-4A058224B397}"/>
              </a:ext>
            </a:extLst>
          </p:cNvPr>
          <p:cNvSpPr txBox="1"/>
          <p:nvPr/>
        </p:nvSpPr>
        <p:spPr>
          <a:xfrm>
            <a:off x="1568354" y="3890539"/>
            <a:ext cx="9055291" cy="267765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400" b="1" dirty="0"/>
              <a:t>Atteindre le plein impact de cette stratégie sanitaire mondiale « </a:t>
            </a:r>
            <a:r>
              <a:rPr lang="fr-FR" sz="2400" dirty="0"/>
              <a:t>L'OMS joue un rôle unique, au cœur de l'architecture sanitaire mondiale, pour faciliter, favoriser et garantir l'impact de cette nouvelle stratégie audacieuse pour la santé et le bien-être à l'échelle mondiale. </a:t>
            </a:r>
            <a:r>
              <a:rPr lang="fr-FR" sz="2400" b="1" dirty="0">
                <a:highlight>
                  <a:srgbClr val="FFFF00"/>
                </a:highlight>
              </a:rPr>
              <a:t>La réalisation de cette ambition nécessite un financement intégral, durable et prévisible du budget de base de l'Organisation, d'un montant de </a:t>
            </a:r>
            <a:r>
              <a:rPr lang="fr-FR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11,2 milliards de dollars US </a:t>
            </a:r>
            <a:r>
              <a:rPr lang="fr-FR" sz="2400" b="1" dirty="0">
                <a:highlight>
                  <a:srgbClr val="FFFF00"/>
                </a:highlight>
              </a:rPr>
              <a:t>pour la période 2025-2028.</a:t>
            </a:r>
            <a:r>
              <a:rPr lang="fr-FR" sz="2400" b="1" dirty="0"/>
              <a:t> </a:t>
            </a:r>
            <a:r>
              <a:rPr lang="fr-FR" sz="2400" dirty="0"/>
              <a:t>»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0C7BCC-5756-493F-7DE6-5BD365900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813" y="289805"/>
            <a:ext cx="4268370" cy="33160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7418E4-F678-07F0-05E0-8839464FEAFC}"/>
              </a:ext>
            </a:extLst>
          </p:cNvPr>
          <p:cNvSpPr txBox="1"/>
          <p:nvPr/>
        </p:nvSpPr>
        <p:spPr>
          <a:xfrm>
            <a:off x="5027055" y="289805"/>
            <a:ext cx="1316595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11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E70FBA3-22EB-5440-3DBF-9783E9E3E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207" y="1022340"/>
            <a:ext cx="4076700" cy="884317"/>
          </a:xfrm>
          <a:prstGeom prst="rect">
            <a:avLst/>
          </a:prstGeom>
        </p:spPr>
      </p:pic>
      <p:pic>
        <p:nvPicPr>
          <p:cNvPr id="9220" name="Picture 4" descr="Pourquoi le symbole du dollar est-il un S barré ?">
            <a:extLst>
              <a:ext uri="{FF2B5EF4-FFF2-40B4-BE49-F238E27FC236}">
                <a16:creationId xmlns:a16="http://schemas.microsoft.com/office/drawing/2014/main" id="{326CC078-B104-84C6-CE64-FF11A928C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768" y="1619390"/>
            <a:ext cx="3505577" cy="210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5DED9E-B7ED-8B99-BBBB-1482A6490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1633" y="2124955"/>
            <a:ext cx="1776960" cy="24901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332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2011B9F-F38C-A339-18C5-266A20EEE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81" y="1660260"/>
            <a:ext cx="10923638" cy="44691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02EE5D6-38D0-49E3-CFF2-336E44D8A5FA}"/>
              </a:ext>
            </a:extLst>
          </p:cNvPr>
          <p:cNvSpPr txBox="1"/>
          <p:nvPr/>
        </p:nvSpPr>
        <p:spPr>
          <a:xfrm>
            <a:off x="254725" y="6165063"/>
            <a:ext cx="945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ea typeface="Helvetica Neue" panose="02000503000000020004" pitchFamily="2" charset="0"/>
                <a:cs typeface="Helvetica Neue" panose="02000503000000020004" pitchFamily="2" charset="0"/>
              </a:rPr>
              <a:t>Source : OMS</a:t>
            </a:r>
            <a:br>
              <a:rPr lang="fr-FR" sz="1600" dirty="0"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FR" sz="1600" dirty="0"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https://open.who.int/2022-23/budget-and-financing/gpw-overview</a:t>
            </a:r>
            <a:endParaRPr lang="fr-FR" sz="1600" dirty="0"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0B4AE2B-4516-FE11-08B2-DF4553C960D4}"/>
              </a:ext>
            </a:extLst>
          </p:cNvPr>
          <p:cNvSpPr txBox="1">
            <a:spLocks/>
          </p:cNvSpPr>
          <p:nvPr/>
        </p:nvSpPr>
        <p:spPr>
          <a:xfrm>
            <a:off x="254725" y="365125"/>
            <a:ext cx="1184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5400" b="1" dirty="0">
                <a:latin typeface="Gill Sans Ultra Bold" panose="020B0A02020104020203" pitchFamily="34" charset="77"/>
              </a:rPr>
              <a:t>Quel est le budget de l’OMS 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C2F4C8-29FA-174A-87B5-0D04D33C1EF7}"/>
              </a:ext>
            </a:extLst>
          </p:cNvPr>
          <p:cNvSpPr/>
          <p:nvPr/>
        </p:nvSpPr>
        <p:spPr>
          <a:xfrm>
            <a:off x="5436326" y="5063022"/>
            <a:ext cx="1319348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0F5365-0A40-9101-3B6D-B6EA26F2FA11}"/>
              </a:ext>
            </a:extLst>
          </p:cNvPr>
          <p:cNvSpPr/>
          <p:nvPr/>
        </p:nvSpPr>
        <p:spPr>
          <a:xfrm>
            <a:off x="7837398" y="5077309"/>
            <a:ext cx="1319348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FEB1A2-0275-6675-6EF8-7B0C5C8BD7F3}"/>
              </a:ext>
            </a:extLst>
          </p:cNvPr>
          <p:cNvSpPr/>
          <p:nvPr/>
        </p:nvSpPr>
        <p:spPr>
          <a:xfrm>
            <a:off x="10119659" y="5077308"/>
            <a:ext cx="1319348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963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B4F1D-8BE8-81C7-6BB5-1AA7A4BAD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763A280-A2A7-AEAC-4450-612A868F9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435" y="0"/>
            <a:ext cx="511313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79CA99F-9CAA-1AA9-8187-1D80146FC8FC}"/>
              </a:ext>
            </a:extLst>
          </p:cNvPr>
          <p:cNvSpPr txBox="1"/>
          <p:nvPr/>
        </p:nvSpPr>
        <p:spPr>
          <a:xfrm>
            <a:off x="383618" y="161218"/>
            <a:ext cx="1316595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12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753473-20C6-D7A9-6011-84EDCE02EAE0}"/>
              </a:ext>
            </a:extLst>
          </p:cNvPr>
          <p:cNvSpPr/>
          <p:nvPr/>
        </p:nvSpPr>
        <p:spPr>
          <a:xfrm>
            <a:off x="3800474" y="929301"/>
            <a:ext cx="4614863" cy="12852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9C1458-36FC-41FD-2CEF-08E645E67FD2}"/>
              </a:ext>
            </a:extLst>
          </p:cNvPr>
          <p:cNvSpPr/>
          <p:nvPr/>
        </p:nvSpPr>
        <p:spPr>
          <a:xfrm>
            <a:off x="3788568" y="4725013"/>
            <a:ext cx="4626769" cy="18615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Picture 2" descr="Vecteur Stock 2 calendar holiday number | Adobe Stock">
            <a:extLst>
              <a:ext uri="{FF2B5EF4-FFF2-40B4-BE49-F238E27FC236}">
                <a16:creationId xmlns:a16="http://schemas.microsoft.com/office/drawing/2014/main" id="{D9CA8791-ACEF-44B0-F973-DDBE1726E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757" y="2425398"/>
            <a:ext cx="973097" cy="77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Number 1 Logo - Images et vidéos libres de droits | Adobe Stock">
            <a:extLst>
              <a:ext uri="{FF2B5EF4-FFF2-40B4-BE49-F238E27FC236}">
                <a16:creationId xmlns:a16="http://schemas.microsoft.com/office/drawing/2014/main" id="{52D3956A-B776-7187-1F43-4618E2F6A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757" y="952162"/>
            <a:ext cx="1005868" cy="80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Number 3 Logo - Images et vidéos libres de droits | Adobe Stock">
            <a:extLst>
              <a:ext uri="{FF2B5EF4-FFF2-40B4-BE49-F238E27FC236}">
                <a16:creationId xmlns:a16="http://schemas.microsoft.com/office/drawing/2014/main" id="{1965FFFE-F68D-74C4-0BE6-16BE02A1B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109" y="3767962"/>
            <a:ext cx="951470" cy="76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5709ACE-397C-5882-AF24-B6964D7B9E8A}"/>
              </a:ext>
            </a:extLst>
          </p:cNvPr>
          <p:cNvSpPr/>
          <p:nvPr/>
        </p:nvSpPr>
        <p:spPr>
          <a:xfrm>
            <a:off x="3782615" y="3429000"/>
            <a:ext cx="4626769" cy="12144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8335952-1868-0E3E-D5E2-051A17C93A8A}"/>
              </a:ext>
            </a:extLst>
          </p:cNvPr>
          <p:cNvSpPr txBox="1"/>
          <p:nvPr/>
        </p:nvSpPr>
        <p:spPr>
          <a:xfrm>
            <a:off x="1777098" y="2960987"/>
            <a:ext cx="614363" cy="485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F5B037-D8EC-9367-12FE-C90DEC84CF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5293" y="21610"/>
            <a:ext cx="2103345" cy="21033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8A6DC6-B460-19E7-59B6-321B8F7475AC}"/>
              </a:ext>
            </a:extLst>
          </p:cNvPr>
          <p:cNvSpPr/>
          <p:nvPr/>
        </p:nvSpPr>
        <p:spPr>
          <a:xfrm>
            <a:off x="3782615" y="2296144"/>
            <a:ext cx="4614863" cy="10512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Picture 2" descr="4 - Images et vidéos libres de droits | Adobe Stock">
            <a:extLst>
              <a:ext uri="{FF2B5EF4-FFF2-40B4-BE49-F238E27FC236}">
                <a16:creationId xmlns:a16="http://schemas.microsoft.com/office/drawing/2014/main" id="{F6999F15-C7F7-1431-2563-020D2CB7C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422" y="5122882"/>
            <a:ext cx="964157" cy="77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12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4C4CB-7F94-DBE7-2F1E-894E0379E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E411F7E-04D9-8B4C-5295-81E8F53765D1}"/>
              </a:ext>
            </a:extLst>
          </p:cNvPr>
          <p:cNvSpPr txBox="1"/>
          <p:nvPr/>
        </p:nvSpPr>
        <p:spPr>
          <a:xfrm>
            <a:off x="383618" y="161218"/>
            <a:ext cx="1316595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12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D65BF6-8A6F-23BB-FB54-69FCE54ED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736" y="187696"/>
            <a:ext cx="9317831" cy="2867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4" descr="Number 1 Logo - Images et vidéos libres de droits | Adobe Stock">
            <a:extLst>
              <a:ext uri="{FF2B5EF4-FFF2-40B4-BE49-F238E27FC236}">
                <a16:creationId xmlns:a16="http://schemas.microsoft.com/office/drawing/2014/main" id="{C98E64D0-225F-F16D-E0BE-6E2B04DB5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15" y="955328"/>
            <a:ext cx="1005868" cy="80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320387-113B-976A-4A52-79FC31A2B258}"/>
              </a:ext>
            </a:extLst>
          </p:cNvPr>
          <p:cNvSpPr txBox="1"/>
          <p:nvPr/>
        </p:nvSpPr>
        <p:spPr>
          <a:xfrm>
            <a:off x="495300" y="3891438"/>
            <a:ext cx="11442700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highlight>
                  <a:srgbClr val="FFFF00"/>
                </a:highlight>
              </a:rPr>
              <a:t>Intensifier</a:t>
            </a:r>
            <a:r>
              <a:rPr lang="fr-FR" sz="2000" dirty="0">
                <a:highlight>
                  <a:srgbClr val="FFFF00"/>
                </a:highlight>
              </a:rPr>
              <a:t> l'approche des soins de santé primaires pour promouvoir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la CSU </a:t>
            </a:r>
            <a:r>
              <a:rPr lang="fr-FR" sz="2000" dirty="0"/>
              <a:t>(Couverture sanitaire universelle) </a:t>
            </a:r>
            <a:r>
              <a:rPr lang="fr-FR" sz="2000" dirty="0">
                <a:highlight>
                  <a:srgbClr val="FFFF00"/>
                </a:highlight>
              </a:rPr>
              <a:t>et la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sécurité sanitaire</a:t>
            </a:r>
            <a:b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</a:br>
            <a:r>
              <a:rPr lang="fr-FR" sz="800" b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endParaRPr lang="fr-FR" sz="20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highlight>
                  <a:srgbClr val="FFFF00"/>
                </a:highlight>
              </a:rPr>
              <a:t>Respecter et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responsabiliser le leadership</a:t>
            </a:r>
            <a:r>
              <a:rPr lang="fr-FR" sz="2000" dirty="0">
                <a:highlight>
                  <a:srgbClr val="FFFF00"/>
                </a:highlight>
              </a:rPr>
              <a:t>, les structures et les processus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nationaux</a:t>
            </a:r>
            <a:b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</a:br>
            <a:r>
              <a:rPr lang="fr-FR" sz="800" b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endParaRPr lang="fr-FR" sz="20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highlight>
                  <a:srgbClr val="FFFF00"/>
                </a:highlight>
              </a:rPr>
              <a:t>Maintenir une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attention constante </a:t>
            </a:r>
            <a:r>
              <a:rPr lang="fr-FR" sz="2000" dirty="0">
                <a:highlight>
                  <a:srgbClr val="FFFF00"/>
                </a:highlight>
              </a:rPr>
              <a:t>à l'obtention d'un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impact mesurable </a:t>
            </a:r>
            <a:r>
              <a:rPr lang="fr-FR" sz="2000" dirty="0">
                <a:highlight>
                  <a:srgbClr val="FFFF00"/>
                </a:highlight>
              </a:rPr>
              <a:t>au niveau national</a:t>
            </a:r>
            <a:br>
              <a:rPr lang="fr-FR" sz="2000" dirty="0">
                <a:highlight>
                  <a:srgbClr val="FFFF00"/>
                </a:highlight>
              </a:rPr>
            </a:br>
            <a:r>
              <a:rPr lang="fr-FR" sz="800" dirty="0">
                <a:highlight>
                  <a:srgbClr val="FFFF00"/>
                </a:highlight>
              </a:rPr>
              <a:t> </a:t>
            </a:r>
            <a:endParaRPr lang="fr-FR" sz="20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highlight>
                  <a:srgbClr val="FFFF00"/>
                </a:highlight>
              </a:rPr>
              <a:t>Élargir et renforcer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les partenariats</a:t>
            </a:r>
            <a:r>
              <a:rPr lang="fr-FR" sz="2000" dirty="0"/>
              <a:t>, l'engagement communautaire et la collaboration intersectorielle</a:t>
            </a:r>
            <a:br>
              <a:rPr lang="fr-FR" sz="2000" dirty="0"/>
            </a:br>
            <a:r>
              <a:rPr lang="fr-FR" sz="800" dirty="0"/>
              <a:t> </a:t>
            </a: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highlight>
                  <a:srgbClr val="FFFF00"/>
                </a:highlight>
              </a:rPr>
              <a:t>Promouvoir</a:t>
            </a:r>
            <a:r>
              <a:rPr lang="fr-FR" sz="2000" dirty="0">
                <a:highlight>
                  <a:srgbClr val="FFFF00"/>
                </a:highlight>
              </a:rPr>
              <a:t>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l'égalité des sexes </a:t>
            </a:r>
            <a:r>
              <a:rPr lang="fr-FR" sz="2000" dirty="0"/>
              <a:t>et le droit à la santé afin de surmonter les obstacles à la santé </a:t>
            </a:r>
            <a:br>
              <a:rPr lang="fr-FR" sz="2000" dirty="0"/>
            </a:br>
            <a:r>
              <a:rPr lang="fr-FR" sz="2000" dirty="0"/>
              <a:t>et au bien-être de tous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D0D1069-FE63-5E56-5BA0-C4ACC5EA532E}"/>
              </a:ext>
            </a:extLst>
          </p:cNvPr>
          <p:cNvSpPr txBox="1"/>
          <p:nvPr/>
        </p:nvSpPr>
        <p:spPr>
          <a:xfrm>
            <a:off x="495300" y="3486626"/>
            <a:ext cx="105663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</a:rPr>
              <a:t>Promouvoir, assurer et protéger la santé et le bien-être de tous, partout dans le monde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F2DF94-D9DA-FCBE-8AF1-7206C4014F4B}"/>
              </a:ext>
            </a:extLst>
          </p:cNvPr>
          <p:cNvSpPr/>
          <p:nvPr/>
        </p:nvSpPr>
        <p:spPr>
          <a:xfrm>
            <a:off x="350559" y="3495752"/>
            <a:ext cx="11490882" cy="317455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A4E07A-198B-2DD4-FB1C-E74CA301C97D}"/>
              </a:ext>
            </a:extLst>
          </p:cNvPr>
          <p:cNvSpPr txBox="1"/>
          <p:nvPr/>
        </p:nvSpPr>
        <p:spPr>
          <a:xfrm>
            <a:off x="294717" y="3135372"/>
            <a:ext cx="72797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Gill Sans Ultra Bold" panose="020B0A02020104020203" pitchFamily="34" charset="77"/>
              </a:rPr>
              <a:t>PRINCIPES &amp; APPROCHES </a:t>
            </a:r>
            <a:r>
              <a:rPr lang="fr-FR" b="1" dirty="0"/>
              <a:t>= Objectifs à long terme de l’OMS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565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CE674-763F-EE80-4F29-5B0848278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94ED114-57C3-E779-914E-D84EAA99E9F0}"/>
              </a:ext>
            </a:extLst>
          </p:cNvPr>
          <p:cNvSpPr txBox="1"/>
          <p:nvPr/>
        </p:nvSpPr>
        <p:spPr>
          <a:xfrm>
            <a:off x="383618" y="161218"/>
            <a:ext cx="1316595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12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7CAE466-495B-ADEA-8C6C-7031E64CF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282" y="260107"/>
            <a:ext cx="9728200" cy="24962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Vecteur Stock 2 calendar holiday number | Adobe Stock">
            <a:extLst>
              <a:ext uri="{FF2B5EF4-FFF2-40B4-BE49-F238E27FC236}">
                <a16:creationId xmlns:a16="http://schemas.microsoft.com/office/drawing/2014/main" id="{D68FF663-8F49-6570-4957-9A619938D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679" y="1118987"/>
            <a:ext cx="973097" cy="77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EAF3321-9775-C0C0-B3EA-28C46DF566DE}"/>
              </a:ext>
            </a:extLst>
          </p:cNvPr>
          <p:cNvSpPr txBox="1"/>
          <p:nvPr/>
        </p:nvSpPr>
        <p:spPr>
          <a:xfrm>
            <a:off x="524936" y="1652976"/>
            <a:ext cx="614363" cy="485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1E1987-A2DE-2261-99E6-C0ABAB6138BA}"/>
              </a:ext>
            </a:extLst>
          </p:cNvPr>
          <p:cNvSpPr txBox="1"/>
          <p:nvPr/>
        </p:nvSpPr>
        <p:spPr>
          <a:xfrm>
            <a:off x="514618" y="3429000"/>
            <a:ext cx="1107254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2000" b="1" dirty="0">
                <a:highlight>
                  <a:srgbClr val="FFFF00"/>
                </a:highlight>
              </a:rPr>
              <a:t>Répondre au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changement climatique (baisser le carbone)</a:t>
            </a:r>
            <a:r>
              <a:rPr lang="fr-FR" sz="2000" b="1" dirty="0"/>
              <a:t>, une menace sanitaire croissante</a:t>
            </a:r>
            <a:br>
              <a:rPr lang="fr-FR" sz="2000" b="1" dirty="0"/>
            </a:br>
            <a:r>
              <a:rPr lang="fr-FR" sz="800" b="1" dirty="0"/>
              <a:t> </a:t>
            </a:r>
            <a:endParaRPr lang="fr-FR" sz="2000" b="1" dirty="0"/>
          </a:p>
          <a:p>
            <a:pPr marL="342900" indent="-342900">
              <a:buFont typeface="+mj-lt"/>
              <a:buAutoNum type="arabicPeriod"/>
            </a:pPr>
            <a:r>
              <a:rPr lang="fr-FR" sz="2000" b="1" dirty="0">
                <a:highlight>
                  <a:srgbClr val="FFFF00"/>
                </a:highlight>
              </a:rPr>
              <a:t>Promouvoir l'approche des soins de santé primaires et les capacités essentielles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du système de santé pour la CSU</a:t>
            </a:r>
            <a:r>
              <a:rPr lang="fr-FR" sz="2000" b="1" dirty="0"/>
              <a:t> (Couverture sanitaire universelle)</a:t>
            </a:r>
            <a:br>
              <a:rPr lang="fr-FR" sz="2000" b="1" dirty="0"/>
            </a:br>
            <a:r>
              <a:rPr lang="fr-FR" sz="800" b="1" dirty="0"/>
              <a:t> </a:t>
            </a:r>
            <a:endParaRPr lang="fr-FR" sz="2000" b="1" dirty="0"/>
          </a:p>
          <a:p>
            <a:pPr marL="342900" indent="-342900">
              <a:buFont typeface="+mj-lt"/>
              <a:buAutoNum type="arabicPeriod"/>
            </a:pPr>
            <a:r>
              <a:rPr lang="fr-FR" sz="2000" b="1" dirty="0">
                <a:highlight>
                  <a:srgbClr val="FFFF00"/>
                </a:highlight>
              </a:rPr>
              <a:t>Prévenir, atténuer et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se préparer aux risques sanitaires</a:t>
            </a:r>
            <a:r>
              <a:rPr lang="fr-FR" sz="2000" b="1" dirty="0"/>
              <a:t> liés à tous les dangers (Systèmes d'information sanitaire renforcés et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transformation numérique</a:t>
            </a:r>
            <a:r>
              <a:rPr lang="fr-FR" sz="2000" b="1" dirty="0"/>
              <a:t>)</a:t>
            </a:r>
            <a:br>
              <a:rPr lang="fr-FR" sz="2000" b="1" dirty="0"/>
            </a:br>
            <a:r>
              <a:rPr lang="fr-FR" sz="800" b="1" dirty="0"/>
              <a:t> </a:t>
            </a:r>
            <a:endParaRPr lang="fr-FR" sz="2000" b="1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S'attaquer aux déterminants de la santé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/>
              <a:t>et aux causes profondes des problèmes de santé</a:t>
            </a:r>
            <a:br>
              <a:rPr lang="fr-FR" sz="2000" b="1" dirty="0"/>
            </a:br>
            <a:r>
              <a:rPr lang="fr-FR" sz="800" b="1" dirty="0"/>
              <a:t> </a:t>
            </a:r>
            <a:endParaRPr lang="fr-FR" sz="2000" b="1" dirty="0"/>
          </a:p>
          <a:p>
            <a:pPr marL="342900" indent="-342900">
              <a:buFont typeface="+mj-lt"/>
              <a:buAutoNum type="arabicPeriod"/>
            </a:pPr>
            <a:r>
              <a:rPr lang="fr-FR" sz="2000" b="1" dirty="0">
                <a:highlight>
                  <a:srgbClr val="FFFF00"/>
                </a:highlight>
              </a:rPr>
              <a:t>Améliorer la couverture des services de santé et la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protection financière </a:t>
            </a:r>
            <a:br>
              <a:rPr lang="fr-FR" sz="2000" b="1" dirty="0">
                <a:solidFill>
                  <a:srgbClr val="FF0000"/>
                </a:solidFill>
              </a:rPr>
            </a:br>
            <a:r>
              <a:rPr lang="fr-FR" sz="800" b="1" dirty="0">
                <a:solidFill>
                  <a:srgbClr val="FF0000"/>
                </a:solidFill>
              </a:rPr>
              <a:t> </a:t>
            </a:r>
            <a:endParaRPr lang="fr-FR" sz="2000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000" b="1" dirty="0">
                <a:highlight>
                  <a:srgbClr val="FFFF00"/>
                </a:highlight>
              </a:rPr>
              <a:t>Détecter rapidement et soutenir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la réponse aux urgences sanitaires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B236B4-7258-1648-B429-8679EEFDFEFE}"/>
              </a:ext>
            </a:extLst>
          </p:cNvPr>
          <p:cNvSpPr/>
          <p:nvPr/>
        </p:nvSpPr>
        <p:spPr>
          <a:xfrm>
            <a:off x="383618" y="3323408"/>
            <a:ext cx="11213864" cy="337337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4F23AA-87EA-BA77-8BE1-E19E360E7F34}"/>
              </a:ext>
            </a:extLst>
          </p:cNvPr>
          <p:cNvSpPr txBox="1"/>
          <p:nvPr/>
        </p:nvSpPr>
        <p:spPr>
          <a:xfrm>
            <a:off x="383618" y="2953515"/>
            <a:ext cx="7832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Gill Sans Ultra Bold" panose="020B0A02020104020203" pitchFamily="34" charset="77"/>
              </a:rPr>
              <a:t>6 OBJECTIFS STRATÉGIQUES </a:t>
            </a:r>
            <a:r>
              <a:rPr lang="fr-FR" b="1" dirty="0"/>
              <a:t>= Objectifs à court terme de l’OMS</a:t>
            </a:r>
            <a:endParaRPr lang="fr-FR" dirty="0">
              <a:latin typeface="Gill Sans Ultra Bold" panose="020B0A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43511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8CEC5-ADC7-DB45-B436-1CBE37BB5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03AB248-AD23-C5DE-8BFF-C7022DF7DBB5}"/>
              </a:ext>
            </a:extLst>
          </p:cNvPr>
          <p:cNvSpPr txBox="1"/>
          <p:nvPr/>
        </p:nvSpPr>
        <p:spPr>
          <a:xfrm>
            <a:off x="383618" y="161218"/>
            <a:ext cx="1316595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12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58E835-797E-A6B9-CA1A-55F024ED4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899" y="161218"/>
            <a:ext cx="10071767" cy="27363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2" descr="Number 3 Logo - Images et vidéos libres de droits | Adobe Stock">
            <a:extLst>
              <a:ext uri="{FF2B5EF4-FFF2-40B4-BE49-F238E27FC236}">
                <a16:creationId xmlns:a16="http://schemas.microsoft.com/office/drawing/2014/main" id="{DBE43919-4248-39D2-3E51-1A1C79686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15" y="1295411"/>
            <a:ext cx="973097" cy="76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EFC1774-23BA-7FEB-C56C-B526FE2DCCBE}"/>
              </a:ext>
            </a:extLst>
          </p:cNvPr>
          <p:cNvSpPr txBox="1"/>
          <p:nvPr/>
        </p:nvSpPr>
        <p:spPr>
          <a:xfrm>
            <a:off x="447117" y="3371334"/>
            <a:ext cx="103482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Gill Sans Ultra Bold" panose="020B0A02020104020203" pitchFamily="34" charset="77"/>
              </a:rPr>
              <a:t>CONTRIBUTIONS DE L’OMS &amp; RÉSULTATS </a:t>
            </a:r>
            <a:r>
              <a:rPr lang="fr-FR" b="1" dirty="0"/>
              <a:t>= le rôle mondial et centralisé de l’OMS </a:t>
            </a:r>
            <a:endParaRPr lang="fr-FR" dirty="0">
              <a:latin typeface="Gill Sans Ultra Bold" panose="020B0A02020104020203" pitchFamily="34" charset="77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953A05-3018-AFB9-199B-993F6FD8488B}"/>
              </a:ext>
            </a:extLst>
          </p:cNvPr>
          <p:cNvSpPr txBox="1"/>
          <p:nvPr/>
        </p:nvSpPr>
        <p:spPr>
          <a:xfrm>
            <a:off x="447117" y="3879467"/>
            <a:ext cx="1149154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/>
              <a:t>SOUTENIR LE LEADERSHIP EN MATIÈRE DE SANTÉ : </a:t>
            </a:r>
            <a:r>
              <a:rPr lang="fr-FR" sz="2000" dirty="0">
                <a:highlight>
                  <a:srgbClr val="FFFF00"/>
                </a:highlight>
              </a:rPr>
              <a:t>Convocation, définition des priorités, partenariat et communication pour faire avancer le 14e PGT (Programme général de travail) et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ne laisser personne de côté.</a:t>
            </a:r>
            <a:b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</a:br>
            <a:r>
              <a:rPr lang="fr-FR" sz="800" b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endParaRPr lang="fr-FR" sz="20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/>
              <a:t>FOURNIR DES BIENS MONDIAUX POUR LA SANTÉ :</a:t>
            </a:r>
            <a:r>
              <a:rPr lang="fr-FR" sz="2000" dirty="0"/>
              <a:t> </a:t>
            </a:r>
            <a:r>
              <a:rPr lang="fr-FR" sz="2000" b="1" dirty="0">
                <a:highlight>
                  <a:srgbClr val="FFFF00"/>
                </a:highlight>
              </a:rPr>
              <a:t>Recherche</a:t>
            </a:r>
            <a:r>
              <a:rPr lang="fr-FR" sz="2000" dirty="0">
                <a:highlight>
                  <a:srgbClr val="FFFF00"/>
                </a:highlight>
              </a:rPr>
              <a:t>,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normes</a:t>
            </a:r>
            <a:r>
              <a:rPr lang="fr-FR" sz="2000" dirty="0">
                <a:highlight>
                  <a:srgbClr val="FFFF00"/>
                </a:highlight>
              </a:rPr>
              <a:t>,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produits techniques </a:t>
            </a:r>
            <a:r>
              <a:rPr lang="fr-FR" sz="2000" dirty="0">
                <a:highlight>
                  <a:srgbClr val="FFFF00"/>
                </a:highlight>
              </a:rPr>
              <a:t>et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données</a:t>
            </a:r>
            <a:r>
              <a:rPr lang="fr-FR" sz="2000" dirty="0">
                <a:highlight>
                  <a:srgbClr val="FFFF00"/>
                </a:highlight>
              </a:rPr>
              <a:t> de haute qualité pour un impact à l'échelle nationale.</a:t>
            </a:r>
            <a:br>
              <a:rPr lang="fr-FR" sz="2000" dirty="0">
                <a:highlight>
                  <a:srgbClr val="FFFF00"/>
                </a:highlight>
              </a:rPr>
            </a:br>
            <a:r>
              <a:rPr lang="fr-FR" sz="800" dirty="0">
                <a:highlight>
                  <a:srgbClr val="FFFF00"/>
                </a:highlight>
              </a:rPr>
              <a:t> </a:t>
            </a:r>
            <a:endParaRPr lang="fr-FR" sz="20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/>
              <a:t>SOUTIEN SUR MESURE AUX PAYS : </a:t>
            </a:r>
            <a:r>
              <a:rPr lang="fr-FR" sz="2000" dirty="0">
                <a:highlight>
                  <a:srgbClr val="FFFF00"/>
                </a:highlight>
              </a:rPr>
              <a:t>Approche différenciée de la coopération nationale pour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accélérer les progrès</a:t>
            </a:r>
            <a:r>
              <a:rPr lang="fr-FR" sz="2000" dirty="0">
                <a:highlight>
                  <a:srgbClr val="FFFF00"/>
                </a:highlight>
              </a:rPr>
              <a:t> en matière de santé.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27D462-D88E-E1DE-2933-06DD00177A7C}"/>
              </a:ext>
            </a:extLst>
          </p:cNvPr>
          <p:cNvSpPr/>
          <p:nvPr/>
        </p:nvSpPr>
        <p:spPr>
          <a:xfrm>
            <a:off x="447118" y="3757766"/>
            <a:ext cx="11491548" cy="273639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15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E3CC7-FDF1-E086-22E0-8C7324890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5AD9B4D-C7E4-EFEE-31B2-7748ABFD9621}"/>
              </a:ext>
            </a:extLst>
          </p:cNvPr>
          <p:cNvSpPr txBox="1"/>
          <p:nvPr/>
        </p:nvSpPr>
        <p:spPr>
          <a:xfrm>
            <a:off x="383618" y="161218"/>
            <a:ext cx="1316595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12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8DBF423-72CA-8A03-A925-FD5040516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973" y="129916"/>
            <a:ext cx="8319349" cy="28928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212BD4-CC45-77B6-99CE-ED8348166502}"/>
              </a:ext>
            </a:extLst>
          </p:cNvPr>
          <p:cNvSpPr txBox="1"/>
          <p:nvPr/>
        </p:nvSpPr>
        <p:spPr>
          <a:xfrm>
            <a:off x="245527" y="3503235"/>
            <a:ext cx="11668682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L'ENGAGEMENT POLITIQUE SOUTENU </a:t>
            </a:r>
            <a:r>
              <a:rPr lang="fr-FR" dirty="0">
                <a:highlight>
                  <a:srgbClr val="FFFF00"/>
                </a:highlight>
              </a:rPr>
              <a:t>des États membres et des partenaires pour maintenir la santé au 1er plan et leur </a:t>
            </a:r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engagement envers les ODD </a:t>
            </a:r>
            <a:r>
              <a:rPr lang="fr-FR" dirty="0">
                <a:highlight>
                  <a:srgbClr val="FFFF00"/>
                </a:highlight>
              </a:rPr>
              <a:t>(Agenda 2030).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800" dirty="0">
                <a:highlight>
                  <a:srgbClr val="FFFF00"/>
                </a:highlight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LES URGENCES SANITAIRES SONT MAITRISÉES </a:t>
            </a:r>
            <a:r>
              <a:rPr lang="fr-FR" dirty="0">
                <a:highlight>
                  <a:srgbClr val="FFFF00"/>
                </a:highlight>
              </a:rPr>
              <a:t>et ne nécessitent pas de réorienter l'ensemble de </a:t>
            </a:r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l'architecture sanitaire</a:t>
            </a:r>
            <a:r>
              <a:rPr lang="fr-FR" dirty="0">
                <a:highlight>
                  <a:srgbClr val="FFFF00"/>
                </a:highlight>
              </a:rPr>
              <a:t> mondiale (comme la COVID-19, par exemple).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8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UN FINANCEMENT SUFFISANT </a:t>
            </a:r>
            <a:r>
              <a:rPr lang="fr-FR" dirty="0">
                <a:highlight>
                  <a:srgbClr val="FFFF00"/>
                </a:highlight>
              </a:rPr>
              <a:t>disponible </a:t>
            </a:r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pour les priorités sanitaires </a:t>
            </a:r>
            <a:r>
              <a:rPr lang="fr-FR" dirty="0">
                <a:highlight>
                  <a:srgbClr val="FFFF00"/>
                </a:highlight>
              </a:rPr>
              <a:t>nationales et internationales et pour permettre à l'OMS de jouer son rôle crucial.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8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LE DÉVELOPPEMENT ET L'ÉVOLUTION DES TECHNOLOGIES </a:t>
            </a:r>
            <a:r>
              <a:rPr lang="fr-FR" dirty="0">
                <a:highlight>
                  <a:srgbClr val="FFFF00"/>
                </a:highlight>
              </a:rPr>
              <a:t>pour instaurer la confiance et </a:t>
            </a:r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lutter contre </a:t>
            </a:r>
            <a:r>
              <a:rPr lang="fr-FR" dirty="0">
                <a:highlight>
                  <a:srgbClr val="FFFF00"/>
                </a:highlight>
              </a:rPr>
              <a:t>la propagation de la </a:t>
            </a:r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mésinformation</a:t>
            </a:r>
            <a:r>
              <a:rPr lang="fr-FR" dirty="0">
                <a:highlight>
                  <a:srgbClr val="FFFF00"/>
                </a:highlight>
              </a:rPr>
              <a:t> et de la </a:t>
            </a:r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désinformation</a:t>
            </a:r>
            <a:r>
              <a:rPr lang="fr-FR" dirty="0">
                <a:highlight>
                  <a:srgbClr val="FFFF00"/>
                </a:highlight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8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UN SECRÉTARIAT DE L'OMS OPTIMISÉ </a:t>
            </a:r>
            <a:r>
              <a:rPr lang="fr-FR" dirty="0">
                <a:highlight>
                  <a:srgbClr val="FFFF00"/>
                </a:highlight>
              </a:rPr>
              <a:t>financé de manière durable et géré efficacement, doté d'une supervision et d'une responsabilisation solides et de </a:t>
            </a:r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bureaux de pays renforcés</a:t>
            </a:r>
            <a:r>
              <a:rPr lang="fr-FR" dirty="0">
                <a:highlight>
                  <a:srgbClr val="FFFF00"/>
                </a:highlight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0FBED4-E538-6B7C-1334-38B1741D2F3F}"/>
              </a:ext>
            </a:extLst>
          </p:cNvPr>
          <p:cNvSpPr/>
          <p:nvPr/>
        </p:nvSpPr>
        <p:spPr>
          <a:xfrm>
            <a:off x="256618" y="3453545"/>
            <a:ext cx="11668682" cy="335476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58F9AC-96F3-6DA5-DCFD-18AC30E013AC}"/>
              </a:ext>
            </a:extLst>
          </p:cNvPr>
          <p:cNvSpPr txBox="1"/>
          <p:nvPr/>
        </p:nvSpPr>
        <p:spPr>
          <a:xfrm>
            <a:off x="256617" y="3074639"/>
            <a:ext cx="110846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Gill Sans Ultra Bold" panose="020B0A02020104020203" pitchFamily="34" charset="77"/>
              </a:rPr>
              <a:t>HYPOTHÈSES &amp; FACTEURS FACILITANTS </a:t>
            </a:r>
            <a:r>
              <a:rPr lang="fr-FR" b="1" dirty="0"/>
              <a:t>= ce qui est exigé des pays membres de l’OMS</a:t>
            </a:r>
            <a:endParaRPr lang="fr-FR" dirty="0">
              <a:latin typeface="Gill Sans Ultra Bold" panose="020B0A02020104020203" pitchFamily="34" charset="77"/>
            </a:endParaRPr>
          </a:p>
        </p:txBody>
      </p:sp>
      <p:pic>
        <p:nvPicPr>
          <p:cNvPr id="1026" name="Picture 2" descr="4 - Images et vidéos libres de droits | Adobe Stock">
            <a:extLst>
              <a:ext uri="{FF2B5EF4-FFF2-40B4-BE49-F238E27FC236}">
                <a16:creationId xmlns:a16="http://schemas.microsoft.com/office/drawing/2014/main" id="{A45C618D-4578-7848-7D7B-53F4C1811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51" y="1260675"/>
            <a:ext cx="964157" cy="77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11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75C83-EB21-DA47-B140-B2BDADF22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0CD521-1858-0C6D-84C7-A5EB2E78F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085" y="845646"/>
            <a:ext cx="5176915" cy="5732954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DF7B591-9C48-9348-1ADF-824514E1B018}"/>
              </a:ext>
            </a:extLst>
          </p:cNvPr>
          <p:cNvSpPr txBox="1">
            <a:spLocks/>
          </p:cNvSpPr>
          <p:nvPr/>
        </p:nvSpPr>
        <p:spPr>
          <a:xfrm>
            <a:off x="254725" y="279400"/>
            <a:ext cx="1184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>
                <a:latin typeface="Gill Sans Ultra Bold" panose="020B0A02020104020203" pitchFamily="34" charset="77"/>
              </a:rPr>
              <a:t>Nouvel exercice de simulation de </a:t>
            </a:r>
            <a:r>
              <a:rPr lang="fr-F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Gill Sans Ultra Bold" panose="020B0A02020104020203" pitchFamily="34" charset="77"/>
              </a:rPr>
              <a:t>pandémie</a:t>
            </a:r>
            <a:endParaRPr lang="fr-CH" sz="24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Helvetica Neue" panose="02000503000000020004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3F0EFC-FE7C-7048-383B-514B992F1DB1}"/>
              </a:ext>
            </a:extLst>
          </p:cNvPr>
          <p:cNvSpPr txBox="1"/>
          <p:nvPr/>
        </p:nvSpPr>
        <p:spPr>
          <a:xfrm>
            <a:off x="254725" y="1832105"/>
            <a:ext cx="6617563" cy="163121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L’OMS a réuni 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plus de 15 pays 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 une vingtaine d’organismes régionaux de santé, réseaux d’intervention en cas d’urgence sanitaire et autres partenaires 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pour tester, </a:t>
            </a:r>
            <a:r>
              <a:rPr lang="fr-CH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pour la première fois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, un nouveau mécanisme mondial de coordination en cas d’urgence sanitaire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7FEE0C-C56D-4FFC-4692-2DF5C1C4235B}"/>
              </a:ext>
            </a:extLst>
          </p:cNvPr>
          <p:cNvSpPr txBox="1"/>
          <p:nvPr/>
        </p:nvSpPr>
        <p:spPr>
          <a:xfrm>
            <a:off x="173139" y="3712123"/>
            <a:ext cx="6923533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Cette simulation de deux jours, baptisée 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« Exercice Polaris », 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avait pour objet de tester le Corps mondial pour l’action sanitaire d’urgence de l’OMS</a:t>
            </a:r>
            <a:r>
              <a:rPr lang="fr-CH" sz="2000" dirty="0">
                <a:solidFill>
                  <a:srgbClr val="000000"/>
                </a:solidFill>
                <a:latin typeface="Helvetica Neue" panose="02000503000000020004" pitchFamily="2" charset="0"/>
              </a:rPr>
              <a:t>. </a:t>
            </a:r>
            <a:br>
              <a:rPr lang="fr-CH" sz="2000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sz="8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endParaRPr lang="fr-CH" sz="2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Parmi les pays participants figuraient 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l’Allemagne, le Canada, la Colombie, le Costa Rica, le Danemark, l’Éthiopie, l’Irak, le Mozambique, le Népal, l’Ouganda, le Pakistan, le Qatar, le Royaume d’Arabie saoudite, la Somalie et l’Ukraine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ainsi que d’autres pays qui ont pris part en tant qu’observateurs.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DC7C97F-DD51-1F94-0096-702E2AED1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6324" y="52258"/>
            <a:ext cx="1586776" cy="158677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D6E723-41C7-CC83-0040-D7DE8C997D7F}"/>
              </a:ext>
            </a:extLst>
          </p:cNvPr>
          <p:cNvSpPr txBox="1"/>
          <p:nvPr/>
        </p:nvSpPr>
        <p:spPr>
          <a:xfrm>
            <a:off x="6449086" y="1639034"/>
            <a:ext cx="2558437" cy="523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atin typeface="Arial Rounded MT Bold" panose="020F0704030504030204" pitchFamily="34" charset="77"/>
              </a:rPr>
              <a:t>4 avril 2025</a:t>
            </a:r>
            <a:endParaRPr lang="fr-FR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62782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0ADFC-4363-CC97-A2E5-30D57452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99F5BE-143D-FF04-8E78-1A7E8F5D10E8}"/>
              </a:ext>
            </a:extLst>
          </p:cNvPr>
          <p:cNvSpPr txBox="1">
            <a:spLocks/>
          </p:cNvSpPr>
          <p:nvPr/>
        </p:nvSpPr>
        <p:spPr>
          <a:xfrm>
            <a:off x="254725" y="365125"/>
            <a:ext cx="1184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>
                <a:latin typeface="Gill Sans Ultra Bold" panose="020B0A02020104020203" pitchFamily="34" charset="77"/>
              </a:rPr>
              <a:t>L’Accord sur les pandémies a été </a:t>
            </a:r>
            <a:r>
              <a:rPr lang="fr-FR" sz="5400" b="1" dirty="0">
                <a:solidFill>
                  <a:srgbClr val="FF0000"/>
                </a:solidFill>
                <a:latin typeface="Gill Sans Ultra Bold" panose="020B0A02020104020203" pitchFamily="34" charset="77"/>
              </a:rPr>
              <a:t>signé</a:t>
            </a:r>
            <a:endParaRPr lang="fr-CH" sz="24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8F0F2E5-B72B-16F4-C649-178068010595}"/>
              </a:ext>
            </a:extLst>
          </p:cNvPr>
          <p:cNvSpPr txBox="1"/>
          <p:nvPr/>
        </p:nvSpPr>
        <p:spPr>
          <a:xfrm>
            <a:off x="4759325" y="1027906"/>
            <a:ext cx="8032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😔</a:t>
            </a:r>
            <a:endParaRPr lang="fr-FR" sz="4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F8AA8B-87E6-A799-D893-065B2B3E3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499" y="897300"/>
            <a:ext cx="1586776" cy="158677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57A00C9-375A-C249-BF75-EFF2DA6B3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4" y="4928250"/>
            <a:ext cx="11221183" cy="180368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657593D-4A7E-296E-68D9-1AFAB3293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88" y="1797347"/>
            <a:ext cx="7772400" cy="262290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BB656E3-3134-29BE-B3DD-802F3F768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239" y="2753015"/>
            <a:ext cx="5126761" cy="203721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C856A96-73EE-2A48-D163-14D72CDE5B34}"/>
              </a:ext>
            </a:extLst>
          </p:cNvPr>
          <p:cNvSpPr txBox="1"/>
          <p:nvPr/>
        </p:nvSpPr>
        <p:spPr>
          <a:xfrm>
            <a:off x="7065239" y="1959627"/>
            <a:ext cx="2558437" cy="523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atin typeface="Arial Rounded MT Bold" panose="020F0704030504030204" pitchFamily="34" charset="77"/>
              </a:rPr>
              <a:t>16 avril 2025</a:t>
            </a:r>
            <a:endParaRPr lang="fr-FR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58301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D706-348A-8154-CAC3-5304BE78D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EE87FF4-F413-1F5E-111A-C896AD363857}"/>
              </a:ext>
            </a:extLst>
          </p:cNvPr>
          <p:cNvSpPr txBox="1">
            <a:spLocks/>
          </p:cNvSpPr>
          <p:nvPr/>
        </p:nvSpPr>
        <p:spPr>
          <a:xfrm>
            <a:off x="254725" y="365125"/>
            <a:ext cx="1184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>
                <a:latin typeface="Gill Sans Ultra Bold" panose="020B0A02020104020203" pitchFamily="34" charset="77"/>
              </a:rPr>
              <a:t>L’Accord sur les pandémies a été </a:t>
            </a:r>
            <a:r>
              <a:rPr lang="fr-FR" sz="5400" b="1" dirty="0">
                <a:solidFill>
                  <a:srgbClr val="FF0000"/>
                </a:solidFill>
                <a:latin typeface="Gill Sans Ultra Bold" panose="020B0A02020104020203" pitchFamily="34" charset="77"/>
              </a:rPr>
              <a:t>signé</a:t>
            </a:r>
            <a:endParaRPr lang="fr-CH" sz="24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0B3C09-8BA7-6172-8F71-9871BD51AC43}"/>
              </a:ext>
            </a:extLst>
          </p:cNvPr>
          <p:cNvSpPr txBox="1"/>
          <p:nvPr/>
        </p:nvSpPr>
        <p:spPr>
          <a:xfrm>
            <a:off x="4759325" y="1027906"/>
            <a:ext cx="8032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😔</a:t>
            </a:r>
            <a:endParaRPr lang="fr-FR" sz="4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B490D6-0390-C99F-75CE-B68BA2989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644" y="4081351"/>
            <a:ext cx="4564583" cy="25851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14C4876-9C8B-D7F8-0AE5-D6DEE25B299C}"/>
              </a:ext>
            </a:extLst>
          </p:cNvPr>
          <p:cNvSpPr txBox="1"/>
          <p:nvPr/>
        </p:nvSpPr>
        <p:spPr>
          <a:xfrm>
            <a:off x="380975" y="4727499"/>
            <a:ext cx="6505796" cy="193899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" pitchFamily="2" charset="0"/>
              </a:rPr>
              <a:t>Les pays sont tombés d'accord après une dernière journée et nuit de négociation. « On a topé à 1h58 </a:t>
            </a:r>
            <a:r>
              <a:rPr lang="fr-CH" sz="2400" b="1" dirty="0">
                <a:solidFill>
                  <a:srgbClr val="000000"/>
                </a:solidFill>
                <a:highlight>
                  <a:srgbClr val="FFFF00"/>
                </a:highlight>
                <a:latin typeface="Helvetica" pitchFamily="2" charset="0"/>
              </a:rPr>
              <a:t>»</a:t>
            </a:r>
            <a:r>
              <a:rPr lang="fr-CH" sz="2400" b="1" dirty="0">
                <a:solidFill>
                  <a:srgbClr val="000000"/>
                </a:solidFill>
                <a:effectLst/>
                <a:latin typeface="Helvetica" pitchFamily="2" charset="0"/>
              </a:rPr>
              <a:t>, </a:t>
            </a:r>
            <a:br>
              <a:rPr lang="fr-CH" sz="2400" b="1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r>
              <a:rPr lang="fr-CH" sz="2400" dirty="0">
                <a:solidFill>
                  <a:srgbClr val="000000"/>
                </a:solidFill>
                <a:effectLst/>
                <a:latin typeface="Helvetica" pitchFamily="2" charset="0"/>
              </a:rPr>
              <a:t>a indiqué à l'AFP un délégué, tandis que l'OMS préparait </a:t>
            </a:r>
            <a:r>
              <a:rPr lang="fr-CH" sz="2400" b="1" dirty="0">
                <a:solidFill>
                  <a:srgbClr val="FF0000"/>
                </a:solidFill>
                <a:effectLst/>
                <a:latin typeface="Helvetica" pitchFamily="2" charset="0"/>
              </a:rPr>
              <a:t>le champagne</a:t>
            </a:r>
            <a:r>
              <a:rPr lang="fr-CH" sz="2400" dirty="0">
                <a:solidFill>
                  <a:srgbClr val="000000"/>
                </a:solidFill>
                <a:effectLst/>
                <a:latin typeface="Helvetica" pitchFamily="2" charset="0"/>
              </a:rPr>
              <a:t>.</a:t>
            </a:r>
          </a:p>
        </p:txBody>
      </p:sp>
      <p:sp>
        <p:nvSpPr>
          <p:cNvPr id="19" name="Bulle rectangulaire 18">
            <a:extLst>
              <a:ext uri="{FF2B5EF4-FFF2-40B4-BE49-F238E27FC236}">
                <a16:creationId xmlns:a16="http://schemas.microsoft.com/office/drawing/2014/main" id="{E8274ED7-3BEA-0637-3F11-565E94044425}"/>
              </a:ext>
            </a:extLst>
          </p:cNvPr>
          <p:cNvSpPr/>
          <p:nvPr/>
        </p:nvSpPr>
        <p:spPr>
          <a:xfrm>
            <a:off x="2224716" y="2364080"/>
            <a:ext cx="4824992" cy="1822213"/>
          </a:xfrm>
          <a:prstGeom prst="wedgeRectCallout">
            <a:avLst>
              <a:gd name="adj1" fmla="val 67313"/>
              <a:gd name="adj2" fmla="val 8216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3200" b="1" dirty="0">
                <a:solidFill>
                  <a:srgbClr val="000000"/>
                </a:solidFill>
                <a:latin typeface="Helvetica" pitchFamily="2" charset="0"/>
              </a:rPr>
              <a:t>« Les nations du monde ont écrit l'histoire aujourd'hui à Genève »</a:t>
            </a:r>
            <a:endParaRPr lang="fr-FR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38B62D2-E5EA-5377-EF4D-4139E6C275EB}"/>
              </a:ext>
            </a:extLst>
          </p:cNvPr>
          <p:cNvSpPr txBox="1"/>
          <p:nvPr/>
        </p:nvSpPr>
        <p:spPr>
          <a:xfrm>
            <a:off x="8237604" y="6213592"/>
            <a:ext cx="3865496" cy="58477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r>
              <a:rPr lang="fr-FR" b="1" dirty="0" err="1">
                <a:latin typeface="Arial Rounded MT Bold" panose="020F0704030504030204" pitchFamily="34" charset="77"/>
              </a:rPr>
              <a:t>Tedros</a:t>
            </a:r>
            <a:r>
              <a:rPr lang="fr-FR" b="1" dirty="0">
                <a:latin typeface="Arial Rounded MT Bold" panose="020F0704030504030204" pitchFamily="34" charset="77"/>
              </a:rPr>
              <a:t> </a:t>
            </a:r>
            <a:r>
              <a:rPr lang="fr-FR" b="1" dirty="0" err="1">
                <a:latin typeface="Arial Rounded MT Bold" panose="020F0704030504030204" pitchFamily="34" charset="77"/>
              </a:rPr>
              <a:t>Adhanom</a:t>
            </a:r>
            <a:r>
              <a:rPr lang="fr-FR" b="1" dirty="0">
                <a:latin typeface="Arial Rounded MT Bold" panose="020F0704030504030204" pitchFamily="34" charset="77"/>
              </a:rPr>
              <a:t> </a:t>
            </a:r>
            <a:r>
              <a:rPr lang="fr-FR" b="1" dirty="0" err="1">
                <a:latin typeface="Arial Rounded MT Bold" panose="020F0704030504030204" pitchFamily="34" charset="77"/>
              </a:rPr>
              <a:t>Ghebreyesus</a:t>
            </a:r>
            <a:br>
              <a:rPr lang="fr-FR" sz="1400" b="1" dirty="0">
                <a:latin typeface="Arial Rounded MT Bold" panose="020F0704030504030204" pitchFamily="34" charset="77"/>
              </a:rPr>
            </a:br>
            <a:r>
              <a:rPr lang="fr-FR" sz="1400" b="1" dirty="0">
                <a:latin typeface="Arial Rounded MT Bold" panose="020F0704030504030204" pitchFamily="34" charset="77"/>
              </a:rPr>
              <a:t>Directeur général de l’OMS </a:t>
            </a:r>
            <a:endParaRPr lang="fr-FR" sz="1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F9A3C67-0981-82FF-A1F2-11D66F4A0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8927" y="868476"/>
            <a:ext cx="1088300" cy="10883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0B8283-9867-F89C-D8E9-0D79D0550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73" y="3922131"/>
            <a:ext cx="711200" cy="6985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976913-EDDF-31CF-C8F3-76EB41BCA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73" y="4308399"/>
            <a:ext cx="2146300" cy="342900"/>
          </a:xfrm>
          <a:prstGeom prst="rect">
            <a:avLst/>
          </a:prstGeom>
        </p:spPr>
      </p:pic>
      <p:sp>
        <p:nvSpPr>
          <p:cNvPr id="6" name="Bulle rectangulaire 5">
            <a:extLst>
              <a:ext uri="{FF2B5EF4-FFF2-40B4-BE49-F238E27FC236}">
                <a16:creationId xmlns:a16="http://schemas.microsoft.com/office/drawing/2014/main" id="{ACC6FCE9-7BCB-A5FE-2605-2203B278E146}"/>
              </a:ext>
            </a:extLst>
          </p:cNvPr>
          <p:cNvSpPr/>
          <p:nvPr/>
        </p:nvSpPr>
        <p:spPr>
          <a:xfrm>
            <a:off x="7364695" y="1919612"/>
            <a:ext cx="4514132" cy="1914901"/>
          </a:xfrm>
          <a:prstGeom prst="wedgeRectCallout">
            <a:avLst>
              <a:gd name="adj1" fmla="val 8825"/>
              <a:gd name="adj2" fmla="val 6798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800" b="1" dirty="0">
                <a:solidFill>
                  <a:srgbClr val="000000"/>
                </a:solidFill>
                <a:latin typeface="Helvetica" pitchFamily="2" charset="0"/>
              </a:rPr>
              <a:t>« Ce soir marque une étape importante dans notre voyage commun vers un monde plus sûr » </a:t>
            </a:r>
            <a:endParaRPr lang="fr-FR" sz="2800" b="1" dirty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E26509D-83AC-D2B9-73BE-D8B7FC065569}"/>
              </a:ext>
            </a:extLst>
          </p:cNvPr>
          <p:cNvSpPr txBox="1"/>
          <p:nvPr/>
        </p:nvSpPr>
        <p:spPr>
          <a:xfrm>
            <a:off x="414773" y="1742634"/>
            <a:ext cx="2558437" cy="523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atin typeface="Arial Rounded MT Bold" panose="020F0704030504030204" pitchFamily="34" charset="77"/>
              </a:rPr>
              <a:t>16 avril 2025</a:t>
            </a:r>
            <a:endParaRPr lang="fr-FR" sz="2800" dirty="0">
              <a:latin typeface="Arial Rounded MT Bold" panose="020F0704030504030204" pitchFamily="34" charset="77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5EA5542-36DB-539E-F56A-E052380E28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2273" y="4340149"/>
            <a:ext cx="2184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72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FD11C-FA1F-74CB-6399-79745EF8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AA892625-8192-3DAE-0F7E-66F2A3B22FA6}"/>
              </a:ext>
            </a:extLst>
          </p:cNvPr>
          <p:cNvSpPr txBox="1"/>
          <p:nvPr/>
        </p:nvSpPr>
        <p:spPr>
          <a:xfrm>
            <a:off x="254725" y="2188525"/>
            <a:ext cx="6731504" cy="415498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200" i="1" dirty="0">
                <a:solidFill>
                  <a:srgbClr val="000000"/>
                </a:solidFill>
                <a:latin typeface="Helvetica" pitchFamily="2" charset="0"/>
              </a:rPr>
              <a:t>« </a:t>
            </a:r>
            <a:r>
              <a:rPr lang="fr-CH" sz="2200" i="1" dirty="0">
                <a:solidFill>
                  <a:srgbClr val="000000"/>
                </a:solidFill>
                <a:effectLst/>
                <a:latin typeface="Helvetica" pitchFamily="2" charset="0"/>
              </a:rPr>
              <a:t>La proposition affirme la souveraineté des pays pour traiter les questions de santé publique à l’intérieur de leurs frontières et prévoit que rien dans le projet d’accord ne doit être interprété comme conférant à l’OMS une quelconque autorité pour diriger, ordonner, modifier ou prescrire des lois ou des politiques nationales, ou pour obliger les États à prendre des mesures spécifiques, telles qu’interdire ou accepter des voyageurs, imposer des vaccinations obligatoires ou des mesures thérapeutiques ou diagnostiques ou mettre en œuvre des confinements</a:t>
            </a:r>
            <a:r>
              <a:rPr lang="fr-CH" sz="2200" dirty="0">
                <a:solidFill>
                  <a:srgbClr val="000000"/>
                </a:solidFill>
                <a:effectLst/>
                <a:latin typeface="Helvetica" pitchFamily="2" charset="0"/>
              </a:rPr>
              <a:t>.»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67AD6F7-144D-7A30-29B5-A629BC4B6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8927" y="1146538"/>
            <a:ext cx="1088300" cy="10883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C9271FF-AA6A-8CF6-105A-D13575E3BCB0}"/>
              </a:ext>
            </a:extLst>
          </p:cNvPr>
          <p:cNvSpPr txBox="1">
            <a:spLocks/>
          </p:cNvSpPr>
          <p:nvPr/>
        </p:nvSpPr>
        <p:spPr>
          <a:xfrm>
            <a:off x="254725" y="365125"/>
            <a:ext cx="1184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>
                <a:latin typeface="Gill Sans Ultra Bold" panose="020B0A02020104020203" pitchFamily="34" charset="77"/>
              </a:rPr>
              <a:t>La souveraineté selon l’OMS</a:t>
            </a:r>
            <a:endParaRPr lang="fr-CH" sz="24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5124" name="Picture 4" descr="Dr Tedros Adhanom Ghebreyesus | One Young World">
            <a:extLst>
              <a:ext uri="{FF2B5EF4-FFF2-40B4-BE49-F238E27FC236}">
                <a16:creationId xmlns:a16="http://schemas.microsoft.com/office/drawing/2014/main" id="{70343EA0-9EE3-72F7-2102-696D0EC37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356" y="2188525"/>
            <a:ext cx="4064000" cy="228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2AE48A0-49E5-4823-41AA-36269B9521BD}"/>
              </a:ext>
            </a:extLst>
          </p:cNvPr>
          <p:cNvSpPr txBox="1"/>
          <p:nvPr/>
        </p:nvSpPr>
        <p:spPr>
          <a:xfrm>
            <a:off x="7778987" y="4474525"/>
            <a:ext cx="3865496" cy="58477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r>
              <a:rPr lang="fr-FR" b="1" dirty="0" err="1">
                <a:latin typeface="Arial Rounded MT Bold" panose="020F0704030504030204" pitchFamily="34" charset="77"/>
              </a:rPr>
              <a:t>Tedros</a:t>
            </a:r>
            <a:r>
              <a:rPr lang="fr-FR" b="1" dirty="0">
                <a:latin typeface="Arial Rounded MT Bold" panose="020F0704030504030204" pitchFamily="34" charset="77"/>
              </a:rPr>
              <a:t> </a:t>
            </a:r>
            <a:r>
              <a:rPr lang="fr-FR" b="1" dirty="0" err="1">
                <a:latin typeface="Arial Rounded MT Bold" panose="020F0704030504030204" pitchFamily="34" charset="77"/>
              </a:rPr>
              <a:t>Adhanom</a:t>
            </a:r>
            <a:r>
              <a:rPr lang="fr-FR" b="1" dirty="0">
                <a:latin typeface="Arial Rounded MT Bold" panose="020F0704030504030204" pitchFamily="34" charset="77"/>
              </a:rPr>
              <a:t> </a:t>
            </a:r>
            <a:r>
              <a:rPr lang="fr-FR" b="1" dirty="0" err="1">
                <a:latin typeface="Arial Rounded MT Bold" panose="020F0704030504030204" pitchFamily="34" charset="77"/>
              </a:rPr>
              <a:t>Ghebreyesus</a:t>
            </a:r>
            <a:br>
              <a:rPr lang="fr-FR" sz="1400" b="1" dirty="0">
                <a:latin typeface="Arial Rounded MT Bold" panose="020F0704030504030204" pitchFamily="34" charset="77"/>
              </a:rPr>
            </a:br>
            <a:r>
              <a:rPr lang="fr-FR" sz="1400" b="1" dirty="0">
                <a:latin typeface="Arial Rounded MT Bold" panose="020F0704030504030204" pitchFamily="34" charset="77"/>
              </a:rPr>
              <a:t>Directeur général de l’OMS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72365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D8553-9C2F-5271-795E-877A55B53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A66371F8-03C1-C89E-822C-48872DBBB4F7}"/>
              </a:ext>
            </a:extLst>
          </p:cNvPr>
          <p:cNvSpPr txBox="1"/>
          <p:nvPr/>
        </p:nvSpPr>
        <p:spPr>
          <a:xfrm>
            <a:off x="3643952" y="2994394"/>
            <a:ext cx="7997588" cy="304698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sz="2400" b="0" i="0" dirty="0">
                <a:solidFill>
                  <a:srgbClr val="3C4245"/>
                </a:solidFill>
                <a:effectLst/>
                <a:latin typeface="Noto Sans" panose="020B0502040504020204" pitchFamily="34" charset="0"/>
              </a:rPr>
              <a:t>Il appartiendrait aux États Membres de décider si et quels mécanismes de conformité seront inclus dans le nouvel accord sur la préparation et la réaction à la pandémie. </a:t>
            </a:r>
            <a:r>
              <a:rPr lang="fr-CH" sz="2400" b="1" i="0" dirty="0">
                <a:solidFill>
                  <a:srgbClr val="3C4245"/>
                </a:solidFill>
                <a:effectLst/>
                <a:highlight>
                  <a:srgbClr val="FFFF00"/>
                </a:highlight>
                <a:latin typeface="Noto Sans" panose="020B0502040504020204" pitchFamily="34" charset="0"/>
              </a:rPr>
              <a:t>C'est un principe général du droit international qu'une fois qu'un instrument de droit international est en vigueur, il serait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Noto Sans" panose="020B0502040504020204" pitchFamily="34" charset="0"/>
              </a:rPr>
              <a:t>contraignant</a:t>
            </a:r>
            <a:r>
              <a:rPr lang="fr-CH" sz="2400" b="1" i="0" dirty="0">
                <a:solidFill>
                  <a:srgbClr val="3C4245"/>
                </a:solidFill>
                <a:effectLst/>
                <a:highlight>
                  <a:srgbClr val="FFFF00"/>
                </a:highlight>
                <a:latin typeface="Noto Sans" panose="020B0502040504020204" pitchFamily="34" charset="0"/>
              </a:rPr>
              <a:t> pour les parties à celui-ci, et devrait être exécuté par ces parties </a:t>
            </a:r>
            <a:r>
              <a:rPr lang="fr-CH" sz="2400" b="1" dirty="0">
                <a:solidFill>
                  <a:srgbClr val="3C4245"/>
                </a:solidFill>
                <a:highlight>
                  <a:srgbClr val="FFFF00"/>
                </a:highlight>
                <a:latin typeface="Noto Sans" panose="020B0502040504020204" pitchFamily="34" charset="0"/>
              </a:rPr>
              <a:t>« </a:t>
            </a:r>
            <a:r>
              <a:rPr lang="fr-CH" sz="2400" b="1" i="0" dirty="0">
                <a:solidFill>
                  <a:srgbClr val="3C4245"/>
                </a:solidFill>
                <a:effectLst/>
                <a:highlight>
                  <a:srgbClr val="FFFF00"/>
                </a:highlight>
                <a:latin typeface="Noto Sans" panose="020B0502040504020204" pitchFamily="34" charset="0"/>
              </a:rPr>
              <a:t>de bonne foi ».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1F3425D-C18C-61E3-38B8-78C26994E91A}"/>
              </a:ext>
            </a:extLst>
          </p:cNvPr>
          <p:cNvSpPr txBox="1">
            <a:spLocks/>
          </p:cNvSpPr>
          <p:nvPr/>
        </p:nvSpPr>
        <p:spPr>
          <a:xfrm>
            <a:off x="254725" y="365125"/>
            <a:ext cx="1184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>
                <a:latin typeface="Gill Sans Ultra Bold" panose="020B0A02020104020203" pitchFamily="34" charset="77"/>
              </a:rPr>
              <a:t>La souveraineté selon l’OMS</a:t>
            </a:r>
            <a:endParaRPr lang="fr-CH" sz="24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8D65A96-7ECB-BDD1-ED37-204904AFF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8927" y="1353737"/>
            <a:ext cx="1088300" cy="10883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91EFE65-30CF-1220-9211-D6BC40904802}"/>
              </a:ext>
            </a:extLst>
          </p:cNvPr>
          <p:cNvSpPr txBox="1"/>
          <p:nvPr/>
        </p:nvSpPr>
        <p:spPr>
          <a:xfrm>
            <a:off x="414773" y="1826502"/>
            <a:ext cx="61210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strike="noStrike" dirty="0">
                <a:solidFill>
                  <a:srgbClr val="0071A2"/>
                </a:solidFill>
                <a:effectLst/>
                <a:latin typeface="Noto Sans" panose="020B0502040504020204" pitchFamily="34" charset="0"/>
              </a:rPr>
              <a:t>Que pourrait-il se passer si les pays qui adhèrent ou participent à un nouvel accord ne respectent pas leurs obligations ?</a:t>
            </a:r>
            <a:endParaRPr lang="fr-CH" sz="2000" b="0" i="0" dirty="0">
              <a:solidFill>
                <a:srgbClr val="3C4245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F7F0CA-09A1-E0F3-E7FB-8129A32125EA}"/>
              </a:ext>
            </a:extLst>
          </p:cNvPr>
          <p:cNvSpPr txBox="1"/>
          <p:nvPr/>
        </p:nvSpPr>
        <p:spPr>
          <a:xfrm>
            <a:off x="414773" y="2977979"/>
            <a:ext cx="32291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400" b="1" i="0" strike="noStrike" dirty="0">
                <a:effectLst/>
                <a:latin typeface="Noto Sans" panose="020B0502040504020204" pitchFamily="34" charset="0"/>
              </a:rPr>
              <a:t>Réponse de l’OMS : </a:t>
            </a:r>
            <a:endParaRPr lang="fr-CH" sz="2400" b="0" i="0" dirty="0">
              <a:effectLst/>
              <a:latin typeface="Noto Sans" panose="020B0502040504020204" pitchFamily="34" charset="0"/>
            </a:endParaRPr>
          </a:p>
        </p:txBody>
      </p:sp>
      <p:pic>
        <p:nvPicPr>
          <p:cNvPr id="5" name="Picture 2" descr="WHO chief Tedros says back to work after being discharged from hospital |  Reuters">
            <a:extLst>
              <a:ext uri="{FF2B5EF4-FFF2-40B4-BE49-F238E27FC236}">
                <a16:creationId xmlns:a16="http://schemas.microsoft.com/office/drawing/2014/main" id="{EE192E56-1FDC-3E36-D50F-5519F2649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25" y="3903741"/>
            <a:ext cx="3212302" cy="21376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77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7AA74-1BF0-5B23-675C-67663A64D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DB7275B-3B96-8143-180D-B9615E247C35}"/>
              </a:ext>
            </a:extLst>
          </p:cNvPr>
          <p:cNvSpPr txBox="1">
            <a:spLocks/>
          </p:cNvSpPr>
          <p:nvPr/>
        </p:nvSpPr>
        <p:spPr>
          <a:xfrm>
            <a:off x="254725" y="365125"/>
            <a:ext cx="1184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>
                <a:latin typeface="Gill Sans Ultra Bold" panose="020B0A02020104020203" pitchFamily="34" charset="77"/>
              </a:rPr>
              <a:t>La prochaine pandémie …</a:t>
            </a:r>
            <a:endParaRPr lang="fr-CH" sz="24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1B41433-EC0A-30B5-B518-6A6AEFE02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8927" y="1353737"/>
            <a:ext cx="1088300" cy="10883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3F5EA7-7323-A8D9-21D4-1E69B20DA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654" y="1638091"/>
            <a:ext cx="7772400" cy="263787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E794BD-9ED8-E89C-B2DC-7E2291997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654" y="1316985"/>
            <a:ext cx="4390142" cy="265380"/>
          </a:xfrm>
          <a:prstGeom prst="rect">
            <a:avLst/>
          </a:prstGeom>
        </p:spPr>
      </p:pic>
      <p:sp>
        <p:nvSpPr>
          <p:cNvPr id="13" name="Bulle rectangulaire 12">
            <a:extLst>
              <a:ext uri="{FF2B5EF4-FFF2-40B4-BE49-F238E27FC236}">
                <a16:creationId xmlns:a16="http://schemas.microsoft.com/office/drawing/2014/main" id="{EA737A15-8A81-15D2-71A3-EFEC495727AC}"/>
              </a:ext>
            </a:extLst>
          </p:cNvPr>
          <p:cNvSpPr/>
          <p:nvPr/>
        </p:nvSpPr>
        <p:spPr>
          <a:xfrm>
            <a:off x="3260238" y="4627332"/>
            <a:ext cx="7372506" cy="1879561"/>
          </a:xfrm>
          <a:prstGeom prst="wedgeRectCallout">
            <a:avLst>
              <a:gd name="adj1" fmla="val -31263"/>
              <a:gd name="adj2" fmla="val -10322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400" b="1" dirty="0">
                <a:solidFill>
                  <a:srgbClr val="000000"/>
                </a:solidFill>
                <a:latin typeface="Helvetica" pitchFamily="2" charset="0"/>
              </a:rPr>
              <a:t>« </a:t>
            </a:r>
            <a:r>
              <a:rPr lang="fr-FR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Le projet d'accord constitue une étape majeure dans le renforcement de l'architecture de sécurité sanitaire mondiale afin que les populations du monde soient mieux protégées contre </a:t>
            </a:r>
            <a:r>
              <a:rPr lang="fr-FR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la prochaine pandémie</a:t>
            </a:r>
            <a:r>
              <a:rPr lang="fr-FR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.</a:t>
            </a:r>
            <a:r>
              <a:rPr lang="fr-FR" sz="2400" b="1" dirty="0">
                <a:highlight>
                  <a:srgbClr val="FFFF00"/>
                </a:highlight>
              </a:rPr>
              <a:t>.</a:t>
            </a:r>
            <a:r>
              <a:rPr lang="fr-CH" sz="2400" b="1" dirty="0">
                <a:solidFill>
                  <a:srgbClr val="000000"/>
                </a:solidFill>
                <a:latin typeface="Helvetica" pitchFamily="2" charset="0"/>
              </a:rPr>
              <a:t>»</a:t>
            </a:r>
            <a:endParaRPr lang="fr-FR" sz="24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1EAE23-EC58-D67B-9FBB-900BFAC1B896}"/>
              </a:ext>
            </a:extLst>
          </p:cNvPr>
          <p:cNvSpPr txBox="1"/>
          <p:nvPr/>
        </p:nvSpPr>
        <p:spPr>
          <a:xfrm>
            <a:off x="936707" y="3446060"/>
            <a:ext cx="2323531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1600" b="1" dirty="0">
                <a:latin typeface="Helvetica" pitchFamily="2" charset="0"/>
              </a:rPr>
              <a:t>Anne-Claire </a:t>
            </a:r>
            <a:r>
              <a:rPr lang="fr-FR" sz="1600" b="1" dirty="0" err="1">
                <a:latin typeface="Helvetica" pitchFamily="2" charset="0"/>
              </a:rPr>
              <a:t>Amprou</a:t>
            </a:r>
            <a:endParaRPr lang="fr-FR" sz="1600" b="1" dirty="0">
              <a:latin typeface="Helvetica" pitchFamily="2" charset="0"/>
            </a:endParaRPr>
          </a:p>
          <a:p>
            <a:r>
              <a:rPr lang="fr-FR" sz="1400" dirty="0">
                <a:latin typeface="Helvetica" pitchFamily="2" charset="0"/>
              </a:rPr>
              <a:t>Co-présidente de l'INB</a:t>
            </a:r>
          </a:p>
        </p:txBody>
      </p:sp>
    </p:spTree>
    <p:extLst>
      <p:ext uri="{BB962C8B-B14F-4D97-AF65-F5344CB8AC3E}">
        <p14:creationId xmlns:p14="http://schemas.microsoft.com/office/powerpoint/2010/main" val="1328980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D1520807-CC1B-66CA-5E32-044D27509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7" y="5185197"/>
            <a:ext cx="1526728" cy="1526728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7E1025C-E392-BF41-A19E-920BE5B70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723" y="5009722"/>
            <a:ext cx="1927583" cy="18584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1DFE75-6994-2D42-A6ED-A3E2539B6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7293" y="3894347"/>
            <a:ext cx="2031151" cy="2022124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8268A055-A7EF-3144-9B4E-71B395E3DE76}"/>
              </a:ext>
            </a:extLst>
          </p:cNvPr>
          <p:cNvSpPr txBox="1">
            <a:spLocks/>
          </p:cNvSpPr>
          <p:nvPr/>
        </p:nvSpPr>
        <p:spPr>
          <a:xfrm>
            <a:off x="3384924" y="702091"/>
            <a:ext cx="4111713" cy="1510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>
                <a:latin typeface="+mn-lt"/>
              </a:rPr>
              <a:t>2024/2025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306FBF6-CCC7-8640-89EE-D1C240529AB0}"/>
              </a:ext>
            </a:extLst>
          </p:cNvPr>
          <p:cNvSpPr txBox="1">
            <a:spLocks/>
          </p:cNvSpPr>
          <p:nvPr/>
        </p:nvSpPr>
        <p:spPr>
          <a:xfrm>
            <a:off x="4597620" y="2629869"/>
            <a:ext cx="2694661" cy="945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8000" b="1" dirty="0">
                <a:latin typeface="+mn-lt"/>
              </a:rPr>
              <a:t>2030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7E58AAB-4A12-F944-B218-4982FB40AC14}"/>
              </a:ext>
            </a:extLst>
          </p:cNvPr>
          <p:cNvSpPr txBox="1">
            <a:spLocks/>
          </p:cNvSpPr>
          <p:nvPr/>
        </p:nvSpPr>
        <p:spPr>
          <a:xfrm>
            <a:off x="6313913" y="4236203"/>
            <a:ext cx="3043129" cy="1142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9800" b="1" dirty="0">
                <a:latin typeface="+mn-lt"/>
              </a:rPr>
              <a:t>2050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56E31C83-92C5-A445-9AF9-9E043DAAF022}"/>
              </a:ext>
            </a:extLst>
          </p:cNvPr>
          <p:cNvSpPr txBox="1">
            <a:spLocks/>
          </p:cNvSpPr>
          <p:nvPr/>
        </p:nvSpPr>
        <p:spPr>
          <a:xfrm>
            <a:off x="8404801" y="153151"/>
            <a:ext cx="4076212" cy="4558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000" dirty="0">
                <a:latin typeface="Gill Sans Ultra Bold" panose="020B0A02020104020203" pitchFamily="34" charset="77"/>
              </a:rPr>
              <a:t>C’est toujours </a:t>
            </a:r>
            <a:r>
              <a:rPr lang="fr-FR" sz="50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NON</a:t>
            </a:r>
            <a:r>
              <a:rPr lang="fr-FR" sz="5000" dirty="0">
                <a:latin typeface="Gill Sans Ultra Bold" panose="020B0A02020104020203" pitchFamily="34" charset="77"/>
              </a:rPr>
              <a:t> !</a:t>
            </a:r>
            <a:endParaRPr lang="fr-FR" sz="5000" dirty="0">
              <a:solidFill>
                <a:srgbClr val="FF0000"/>
              </a:solidFill>
              <a:latin typeface="Gill Sans Ultra Bold" panose="020B0A02020104020203" pitchFamily="34" charset="77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6C814E0-3801-8A4D-AD0E-4953C9972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20" y="527385"/>
            <a:ext cx="2798982" cy="2054654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A73D250-4AE0-E541-871D-FEB75C095371}"/>
              </a:ext>
            </a:extLst>
          </p:cNvPr>
          <p:cNvCxnSpPr>
            <a:cxnSpLocks/>
          </p:cNvCxnSpPr>
          <p:nvPr/>
        </p:nvCxnSpPr>
        <p:spPr>
          <a:xfrm flipH="1">
            <a:off x="6797655" y="2857157"/>
            <a:ext cx="1397965" cy="1159869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triangle" w="lg" len="lg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DE34D51-6094-F04A-AF13-0C4197272FAB}"/>
              </a:ext>
            </a:extLst>
          </p:cNvPr>
          <p:cNvCxnSpPr>
            <a:cxnSpLocks/>
          </p:cNvCxnSpPr>
          <p:nvPr/>
        </p:nvCxnSpPr>
        <p:spPr>
          <a:xfrm flipH="1" flipV="1">
            <a:off x="6797655" y="1479437"/>
            <a:ext cx="1090538" cy="190766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triangle" w="lg" len="lg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D966F672-E379-134B-9F82-7FE815D1A6F4}"/>
              </a:ext>
            </a:extLst>
          </p:cNvPr>
          <p:cNvCxnSpPr>
            <a:cxnSpLocks/>
          </p:cNvCxnSpPr>
          <p:nvPr/>
        </p:nvCxnSpPr>
        <p:spPr>
          <a:xfrm flipH="1">
            <a:off x="7022224" y="2512838"/>
            <a:ext cx="926226" cy="377378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triangle" w="lg" len="lg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CB6A8BC5-FD97-174E-A4B7-7CD9BEC102CA}"/>
              </a:ext>
            </a:extLst>
          </p:cNvPr>
          <p:cNvCxnSpPr>
            <a:cxnSpLocks/>
          </p:cNvCxnSpPr>
          <p:nvPr/>
        </p:nvCxnSpPr>
        <p:spPr>
          <a:xfrm flipH="1">
            <a:off x="8261306" y="3580949"/>
            <a:ext cx="207754" cy="725254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triangle" w="lg" len="lg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1A4EFDEF-86DB-BB48-898C-5E367EA7FBD2}"/>
              </a:ext>
            </a:extLst>
          </p:cNvPr>
          <p:cNvCxnSpPr>
            <a:cxnSpLocks/>
          </p:cNvCxnSpPr>
          <p:nvPr/>
        </p:nvCxnSpPr>
        <p:spPr>
          <a:xfrm flipH="1">
            <a:off x="6096000" y="2002374"/>
            <a:ext cx="1852450" cy="210519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triangle" w="lg" len="lg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B0EB1AF6-FAF1-AB15-3704-39DC758190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0673" y="1953297"/>
            <a:ext cx="1529063" cy="2197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587CFEF-9D7F-94CE-DFEA-0C9D910312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5117214"/>
            <a:ext cx="3231585" cy="19089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EB69FF-FF65-E555-EBF1-597BAD1E04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0237" y="3740193"/>
            <a:ext cx="2185819" cy="21858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06F1E9-7D3A-5D34-30D6-1F8EFE13D6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168" y="2778568"/>
            <a:ext cx="2760374" cy="24066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7D2A1F9-AFE2-A3E7-A8EE-7AEB2CB5C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51968" y="1579889"/>
            <a:ext cx="5301724" cy="313182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488D636-79F8-A4AA-C01F-E521C91FB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211" y="3840224"/>
            <a:ext cx="5301724" cy="313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0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43047</TotalTime>
  <Words>1736</Words>
  <Application>Microsoft Macintosh PowerPoint</Application>
  <PresentationFormat>Grand écran</PresentationFormat>
  <Paragraphs>100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5" baseType="lpstr">
      <vt:lpstr>-apple-system</vt:lpstr>
      <vt:lpstr>Arial</vt:lpstr>
      <vt:lpstr>Arial Rounded MT Bold</vt:lpstr>
      <vt:lpstr>Calibri</vt:lpstr>
      <vt:lpstr>Calibri Light</vt:lpstr>
      <vt:lpstr>Gill Sans Ultra Bold</vt:lpstr>
      <vt:lpstr>Helvetica</vt:lpstr>
      <vt:lpstr>Helvetica Neue</vt:lpstr>
      <vt:lpstr>Noto Sans</vt:lpstr>
      <vt:lpstr>Zapfino</vt:lpstr>
      <vt:lpstr>Thème Office</vt:lpstr>
      <vt:lpstr>Organisation Mondiale de la Santé</vt:lpstr>
      <vt:lpstr>L’OMS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WEF &amp; OMS</dc:title>
  <dc:creator>Microsoft Office User</dc:creator>
  <cp:lastModifiedBy>mac</cp:lastModifiedBy>
  <cp:revision>888</cp:revision>
  <dcterms:created xsi:type="dcterms:W3CDTF">2022-06-08T15:52:41Z</dcterms:created>
  <dcterms:modified xsi:type="dcterms:W3CDTF">2025-04-17T17:38:47Z</dcterms:modified>
</cp:coreProperties>
</file>