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27" r:id="rId3"/>
    <p:sldId id="316" r:id="rId4"/>
    <p:sldId id="317" r:id="rId5"/>
    <p:sldId id="318" r:id="rId6"/>
    <p:sldId id="319" r:id="rId7"/>
    <p:sldId id="297" r:id="rId8"/>
    <p:sldId id="325" r:id="rId9"/>
    <p:sldId id="308" r:id="rId10"/>
    <p:sldId id="326" r:id="rId11"/>
    <p:sldId id="324" r:id="rId12"/>
    <p:sldId id="307" r:id="rId13"/>
    <p:sldId id="304" r:id="rId14"/>
    <p:sldId id="313" r:id="rId15"/>
    <p:sldId id="320" r:id="rId16"/>
    <p:sldId id="322" r:id="rId17"/>
    <p:sldId id="311" r:id="rId18"/>
    <p:sldId id="312" r:id="rId19"/>
    <p:sldId id="259" r:id="rId20"/>
    <p:sldId id="314" r:id="rId21"/>
    <p:sldId id="315" r:id="rId22"/>
    <p:sldId id="269" r:id="rId2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388E"/>
    <a:srgbClr val="E878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595"/>
  </p:normalViewPr>
  <p:slideViewPr>
    <p:cSldViewPr snapToGrid="0" snapToObjects="1">
      <p:cViewPr>
        <p:scale>
          <a:sx n="98" d="100"/>
          <a:sy n="98" d="100"/>
        </p:scale>
        <p:origin x="10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73E442-64AB-0542-AE44-8E60B87499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38A4BDB-3AB2-884F-B89B-EF0A86319F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6A086A-02E2-0F42-8249-5A39E7815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29/10/2025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68AA17-1462-5743-9542-C81AB45A6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4AEE3B-DBE3-BE4A-9BE5-A7E4FDDF9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4638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B97BF4-0ED0-DD43-84B7-F55230830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95EA15-664C-D643-9415-DA2FA79CE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9791C-ED3E-1D40-830B-56922F614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29/10/2025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C6CB40-75A0-DB4B-B0C7-A7CF496BF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676D2B-ED9A-9941-8F3F-166C64774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6864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C34AF0-3AFA-234F-BA98-1F36BBD82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9D4E6F-3A3F-364A-9E13-116E38D07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09679B1-9DE3-4F4A-B080-BF46B6B9C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29/10/2025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7DF613-19C9-0448-AD1A-2D5357EA3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13F3C8-7685-4D40-A842-9C7589153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893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7BACF1-1270-3C43-9B56-8F8011A0C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1C8F01-8D90-F24B-915C-7A3AA1B75F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61632D8-6FD2-1847-A548-561118DAD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3992378-04B3-3D4F-B73A-9D6E16B5D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29/10/2025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9969125-A81E-C642-BCF3-C7F03C784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2BC97B4-F87F-5543-82C7-148DB38C8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0776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2C2FF9-5952-C747-86B9-8BF9423E4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792D73-EA1E-7249-83E6-C8C8F61BD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8FE8C8-370A-AD43-869A-12622EE3B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E40C362-A597-E941-B09A-D07F0E7997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C69673F-B8F4-CE49-8492-D3E1B51F3B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385E86D-6252-DD49-B195-7700BBC0D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29/10/2025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00869A1-9F6B-FD4C-80E9-9ED2FD1EC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7363B49-B243-BC4E-A5B2-85718DC3D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3421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9DFF18-171D-0C46-9EE1-E77634D93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0727122-D152-394B-98E5-E12FCD944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29/10/2025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7C9548A-0B0B-3440-A322-B145E81AA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E4137D-8507-4D46-89CF-D76CC7D7F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1456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FAE251D-2B88-D445-BA77-9A700ED1E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29/10/2025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9280C05-6419-A34E-8BD6-B7039C487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0843383-1D0C-7B4C-95F6-299578864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3703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857239-D3C8-C34B-88F2-350CE7217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680C00-5AF7-4F42-832C-C49AF5C98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838D71-BC4B-934A-A6B3-6B45EF5E88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4326D41-5B69-AE4F-A1FA-10C25F110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29/10/2025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2DAAC2-56CC-A44A-8268-0CE615C7E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B7160BD-F0CD-7E47-ABA4-6235CF04B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875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67D7BB-CB19-0547-8D91-BA778EFC4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6E051F7-3AB0-4144-929A-56682525F0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F6FEDDD-7C54-3245-90E1-BE0F5CAC7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8C77595-3054-2B45-B5AC-858FA38AF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29/10/2025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5FF267F-6EBB-1241-977F-0C7E30046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B873098-D20D-0943-AB10-161C00194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677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F849B6-DFDB-2A4A-8020-F8E898F1E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5673C44-FD12-F24C-B4E7-ABB41A170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041E96-234F-5C47-92B6-620062D2D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29/10/2025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445574-08CB-F043-9714-B86DDA558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3CE39B-BB84-DA4F-957D-7E1A661EC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30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E2B15D3-BE5D-CB41-B283-52E2A74DEB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B08DDF3-AB14-9F4E-AE4F-B45B34E24B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3B0476-E27B-B648-B84B-5926B998D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99E9-D313-624F-B232-ECAA68C5AA3E}" type="datetimeFigureOut">
              <a:rPr lang="fr-FR" smtClean="0"/>
              <a:t>29/10/2025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A3E82E-A94A-4946-AE03-57045009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B42412-1E9B-124C-AF91-BA2D78CA8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002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C08AEA-8EFA-FE4F-BD4E-8309A39D6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F1BF683-1836-2146-B5CF-CAFE80AA43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92BFAC-F6E0-A446-8BFB-6CEB75C7B9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199E9-D313-624F-B232-ECAA68C5AA3E}" type="datetimeFigureOut">
              <a:rPr lang="fr-FR" smtClean="0"/>
              <a:t>29/10/2025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DA4206-F9ED-074C-8D68-550DA8DC05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739E81-56A7-F44C-8FBF-B5C5CC72CD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3DEE6-1A2B-6741-BD5F-9E1D1A0E70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2739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40AD09-CAE4-E347-AF66-AC5451148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2930" y="1695419"/>
            <a:ext cx="8726139" cy="1171877"/>
          </a:xfrm>
        </p:spPr>
        <p:txBody>
          <a:bodyPr>
            <a:noAutofit/>
          </a:bodyPr>
          <a:lstStyle/>
          <a:p>
            <a:r>
              <a:rPr lang="fr-FR" sz="9600" b="1" dirty="0">
                <a:latin typeface="American Typewriter" panose="02090604020004020304" pitchFamily="18" charset="77"/>
                <a:cs typeface="Courier New" panose="02070309020205020404" pitchFamily="49" charset="0"/>
              </a:rPr>
              <a:t>Octobre rose </a:t>
            </a:r>
          </a:p>
        </p:txBody>
      </p:sp>
      <p:pic>
        <p:nvPicPr>
          <p:cNvPr id="1030" name="Picture 6" descr="Octobre Rose 2023 - Communauté d'agglomération Paris - Vallée de la Marne">
            <a:extLst>
              <a:ext uri="{FF2B5EF4-FFF2-40B4-BE49-F238E27FC236}">
                <a16:creationId xmlns:a16="http://schemas.microsoft.com/office/drawing/2014/main" id="{91ABF926-954A-A666-B5B0-E85CF3B83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531" y="2714162"/>
            <a:ext cx="5779785" cy="3853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36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8222C-0284-B237-80B2-D64BC8237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30AB01C4-8460-7DE9-6808-3444BF8DED1E}"/>
              </a:ext>
            </a:extLst>
          </p:cNvPr>
          <p:cNvSpPr txBox="1"/>
          <p:nvPr/>
        </p:nvSpPr>
        <p:spPr>
          <a:xfrm>
            <a:off x="623637" y="338299"/>
            <a:ext cx="9055940" cy="702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Préambule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DBE79A4-D18C-60D1-303F-32AC32426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108" y="1449400"/>
            <a:ext cx="7772400" cy="43510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765296-3EE1-EA34-B71F-D9FFA9E60BBF}"/>
              </a:ext>
            </a:extLst>
          </p:cNvPr>
          <p:cNvSpPr txBox="1"/>
          <p:nvPr/>
        </p:nvSpPr>
        <p:spPr>
          <a:xfrm>
            <a:off x="6402976" y="5868875"/>
            <a:ext cx="12518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[Vidéo]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E4CBB3C-AB14-84D2-1A70-021C059797B3}"/>
              </a:ext>
            </a:extLst>
          </p:cNvPr>
          <p:cNvSpPr txBox="1"/>
          <p:nvPr/>
        </p:nvSpPr>
        <p:spPr>
          <a:xfrm>
            <a:off x="875211" y="5610101"/>
            <a:ext cx="4038375" cy="73866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 janvier 2020</a:t>
            </a:r>
            <a:br>
              <a:rPr lang="fr-FR" sz="2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« Qui veut être mon associé » sur M6</a:t>
            </a:r>
            <a:endParaRPr lang="fr-FR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C2C5CEC-3D31-0702-A25B-4BA7E7065B23}"/>
              </a:ext>
            </a:extLst>
          </p:cNvPr>
          <p:cNvSpPr txBox="1"/>
          <p:nvPr/>
        </p:nvSpPr>
        <p:spPr>
          <a:xfrm>
            <a:off x="7278415" y="942998"/>
            <a:ext cx="45042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Marc </a:t>
            </a:r>
            <a:r>
              <a:rPr lang="fr-CH" sz="2400" b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Simoncini</a:t>
            </a:r>
            <a:r>
              <a:rPr lang="fr-CH" sz="24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CH" sz="24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explique </a:t>
            </a:r>
            <a:r>
              <a:rPr lang="fr-CH" sz="24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</a:t>
            </a:r>
            <a:endParaRPr lang="fr-FR" sz="2400" dirty="0"/>
          </a:p>
        </p:txBody>
      </p:sp>
      <p:sp>
        <p:nvSpPr>
          <p:cNvPr id="12" name="Bulle rectangulaire 11">
            <a:extLst>
              <a:ext uri="{FF2B5EF4-FFF2-40B4-BE49-F238E27FC236}">
                <a16:creationId xmlns:a16="http://schemas.microsoft.com/office/drawing/2014/main" id="{BE288AF8-F238-7F3A-113E-682069BDBE5D}"/>
              </a:ext>
            </a:extLst>
          </p:cNvPr>
          <p:cNvSpPr/>
          <p:nvPr/>
        </p:nvSpPr>
        <p:spPr>
          <a:xfrm>
            <a:off x="7393578" y="1564870"/>
            <a:ext cx="4798422" cy="4861605"/>
          </a:xfrm>
          <a:prstGeom prst="wedgeRectCallout">
            <a:avLst>
              <a:gd name="adj1" fmla="val -60040"/>
              <a:gd name="adj2" fmla="val 568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« On a monté une étude qui a duré 8 ans. </a:t>
            </a:r>
            <a:r>
              <a:rPr lang="fr-CH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Pendant 8 ans, on a donné des capsules [de </a:t>
            </a:r>
            <a:r>
              <a:rPr lang="fr-CH" b="1" dirty="0">
                <a:solidFill>
                  <a:srgbClr val="FF0000"/>
                </a:solidFill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vitamines</a:t>
            </a:r>
            <a:r>
              <a:rPr lang="fr-CH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] à des gamins. La moitié en prenait, l’autre moitié prenait un placebo, afin de voir si un groupe était plus malade que l’autre.</a:t>
            </a:r>
            <a:r>
              <a:rPr lang="fr-CH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[…]</a:t>
            </a:r>
          </a:p>
          <a:p>
            <a:endParaRPr lang="fr-CH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fr-CH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« Et je me souviens être allé voir le plus grand patron du plus grand laboratoire français en lui demandant 150 000 francs à l’époque [il y a 20 ans]. </a:t>
            </a:r>
            <a:br>
              <a:rPr lang="fr-CH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9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endParaRPr lang="fr-CH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fr-CH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Il m’a reçu dans son bureau et m’avait dit : « </a:t>
            </a:r>
            <a:r>
              <a:rPr lang="fr-CH" b="1" dirty="0">
                <a:solidFill>
                  <a:srgbClr val="FF0000"/>
                </a:solidFill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Pourquoi voulez-vous que j’évite le cancer des enfants </a:t>
            </a:r>
            <a:r>
              <a:rPr lang="fr-CH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puisque mon métier c’est de vendre des médicaments une fois qu’ils l’ont ? »</a:t>
            </a:r>
          </a:p>
        </p:txBody>
      </p:sp>
    </p:spTree>
    <p:extLst>
      <p:ext uri="{BB962C8B-B14F-4D97-AF65-F5344CB8AC3E}">
        <p14:creationId xmlns:p14="http://schemas.microsoft.com/office/powerpoint/2010/main" val="3127059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55985-49FB-E228-C710-C4A987FD0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89C0229B-C6FF-01D8-82EF-C4336CC5B1FD}"/>
              </a:ext>
            </a:extLst>
          </p:cNvPr>
          <p:cNvSpPr txBox="1"/>
          <p:nvPr/>
        </p:nvSpPr>
        <p:spPr>
          <a:xfrm>
            <a:off x="636700" y="394481"/>
            <a:ext cx="11245170" cy="1272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Le National Cancer </a:t>
            </a:r>
            <a:r>
              <a:rPr lang="fr-CH" sz="4800" b="1" dirty="0" err="1">
                <a:latin typeface="American Typewriter" panose="02090604020004020304" pitchFamily="18" charset="77"/>
              </a:rPr>
              <a:t>Act</a:t>
            </a:r>
            <a:r>
              <a:rPr lang="fr-CH" sz="4800" b="1" dirty="0">
                <a:latin typeface="American Typewriter" panose="02090604020004020304" pitchFamily="18" charset="77"/>
              </a:rPr>
              <a:t> (1971)</a:t>
            </a:r>
          </a:p>
          <a:p>
            <a:pPr>
              <a:lnSpc>
                <a:spcPts val="4560"/>
              </a:lnSpc>
            </a:pPr>
            <a:r>
              <a:rPr lang="fr-CH" sz="4000" b="1" dirty="0">
                <a:latin typeface="Arial Rounded MT Bold" panose="020F0704030504030204" pitchFamily="34" charset="77"/>
              </a:rPr>
              <a:t>Loi nationale (US) sur le cancer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9DC6949-7708-336A-56D5-0D0DE7B3BAED}"/>
              </a:ext>
            </a:extLst>
          </p:cNvPr>
          <p:cNvSpPr txBox="1"/>
          <p:nvPr/>
        </p:nvSpPr>
        <p:spPr>
          <a:xfrm>
            <a:off x="709756" y="2383326"/>
            <a:ext cx="93098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Police système Courant"/>
              <a:buChar char="●"/>
            </a:pPr>
            <a:r>
              <a:rPr lang="fr-CH" sz="2400" b="0" i="0" dirty="0">
                <a:solidFill>
                  <a:srgbClr val="1B1D1F"/>
                </a:solidFill>
                <a:effectLst/>
                <a:latin typeface="Lato" panose="020F0502020204030203" pitchFamily="34" charset="0"/>
              </a:rPr>
              <a:t>En 1971, le président Nixon a signé le </a:t>
            </a:r>
            <a:r>
              <a:rPr lang="fr-CH" sz="2400" b="1" i="0" dirty="0">
                <a:solidFill>
                  <a:srgbClr val="1B1D1F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National Cancer </a:t>
            </a:r>
            <a:r>
              <a:rPr lang="fr-CH" sz="2400" b="1" i="0" dirty="0" err="1">
                <a:solidFill>
                  <a:srgbClr val="1B1D1F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Act</a:t>
            </a:r>
            <a:r>
              <a:rPr lang="fr-CH" sz="2400" b="0" i="0" dirty="0">
                <a:solidFill>
                  <a:srgbClr val="1B1D1F"/>
                </a:solidFill>
                <a:effectLst/>
                <a:latin typeface="Lato" panose="020F0502020204030203" pitchFamily="34" charset="0"/>
              </a:rPr>
              <a:t>, déclarant la guerre au cancer. </a:t>
            </a:r>
            <a:br>
              <a:rPr lang="fr-CH" sz="2400" b="0" i="0" dirty="0">
                <a:solidFill>
                  <a:srgbClr val="1B1D1F"/>
                </a:solidFill>
                <a:effectLst/>
                <a:latin typeface="Lato" panose="020F0502020204030203" pitchFamily="34" charset="0"/>
              </a:rPr>
            </a:br>
            <a:endParaRPr lang="fr-CH" sz="2400" dirty="0">
              <a:solidFill>
                <a:srgbClr val="1B1D1F"/>
              </a:solidFill>
              <a:latin typeface="Lato" panose="020F0502020204030203" pitchFamily="34" charset="0"/>
            </a:endParaRPr>
          </a:p>
          <a:p>
            <a:pPr marL="342900" indent="-342900">
              <a:buFont typeface="Police système Courant"/>
              <a:buChar char="●"/>
            </a:pPr>
            <a:r>
              <a:rPr lang="fr-CH" sz="2400" b="0" i="0" dirty="0">
                <a:solidFill>
                  <a:srgbClr val="1B1D1F"/>
                </a:solidFill>
                <a:effectLst/>
                <a:latin typeface="Lato" panose="020F0502020204030203" pitchFamily="34" charset="0"/>
              </a:rPr>
              <a:t>Cinquante ans et plusieurs milliards de dollars plus tard (2021), le cancer reste </a:t>
            </a:r>
            <a:r>
              <a:rPr lang="fr-CH" sz="2400" b="1" i="0" dirty="0">
                <a:solidFill>
                  <a:srgbClr val="1B1D1F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la </a:t>
            </a:r>
            <a:r>
              <a:rPr lang="fr-CH" sz="2400" b="1" i="0" u="sng" dirty="0">
                <a:solidFill>
                  <a:srgbClr val="1B1D1F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deuxième</a:t>
            </a:r>
            <a:r>
              <a:rPr lang="fr-CH" sz="2400" b="1" i="0" dirty="0">
                <a:solidFill>
                  <a:srgbClr val="1B1D1F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 cause de décès</a:t>
            </a:r>
            <a:r>
              <a:rPr lang="fr-CH" sz="2400" b="1" i="0" dirty="0">
                <a:solidFill>
                  <a:srgbClr val="1B1D1F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fr-CH" sz="2400" b="0" i="0" dirty="0">
                <a:solidFill>
                  <a:srgbClr val="1B1D1F"/>
                </a:solidFill>
                <a:effectLst/>
                <a:latin typeface="Lato" panose="020F0502020204030203" pitchFamily="34" charset="0"/>
              </a:rPr>
              <a:t>à travers la planète. En effet 1 décès sur 6 est attribué au cancer. </a:t>
            </a:r>
            <a:br>
              <a:rPr lang="fr-CH" sz="2400" b="0" i="0" dirty="0">
                <a:solidFill>
                  <a:srgbClr val="1B1D1F"/>
                </a:solidFill>
                <a:effectLst/>
                <a:latin typeface="Lato" panose="020F0502020204030203" pitchFamily="34" charset="0"/>
              </a:rPr>
            </a:br>
            <a:endParaRPr lang="fr-CH" sz="2400" dirty="0">
              <a:solidFill>
                <a:srgbClr val="1B1D1F"/>
              </a:solidFill>
              <a:latin typeface="Lato" panose="020F0502020204030203" pitchFamily="34" charset="0"/>
            </a:endParaRPr>
          </a:p>
          <a:p>
            <a:pPr marL="342900" indent="-342900">
              <a:buFont typeface="Police système Courant"/>
              <a:buChar char="●"/>
            </a:pPr>
            <a:r>
              <a:rPr lang="fr-CH" sz="2400" b="0" i="0" dirty="0">
                <a:solidFill>
                  <a:srgbClr val="1B1D1F"/>
                </a:solidFill>
                <a:effectLst/>
                <a:latin typeface="Lato" panose="020F0502020204030203" pitchFamily="34" charset="0"/>
              </a:rPr>
              <a:t>Selon </a:t>
            </a:r>
            <a:r>
              <a:rPr lang="fr-CH" sz="2400" b="1" i="0" dirty="0">
                <a:solidFill>
                  <a:srgbClr val="1B1D1F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l’Institut national du cancer</a:t>
            </a:r>
            <a:r>
              <a:rPr lang="fr-CH" sz="2400" b="0" i="0" dirty="0">
                <a:solidFill>
                  <a:srgbClr val="1B1D1F"/>
                </a:solidFill>
                <a:effectLst/>
                <a:latin typeface="Lato" panose="020F0502020204030203" pitchFamily="34" charset="0"/>
              </a:rPr>
              <a:t>, en 2018, il y a eu </a:t>
            </a:r>
            <a:r>
              <a:rPr lang="fr-CH" sz="2400" b="1" i="0" dirty="0">
                <a:solidFill>
                  <a:srgbClr val="1B1D1F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18,1 millions de nouveaux cas et 9,5 millions de décès</a:t>
            </a:r>
            <a:r>
              <a:rPr lang="fr-CH" sz="2400" b="1" i="0" dirty="0">
                <a:solidFill>
                  <a:srgbClr val="1B1D1F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fr-CH" sz="2400" b="0" i="0" dirty="0">
                <a:solidFill>
                  <a:srgbClr val="1B1D1F"/>
                </a:solidFill>
                <a:effectLst/>
                <a:latin typeface="Lato" panose="020F0502020204030203" pitchFamily="34" charset="0"/>
              </a:rPr>
              <a:t>liés au cancer dans le monde. </a:t>
            </a:r>
            <a:endParaRPr lang="fr-FR" sz="24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FF8F5FC-B39F-C47E-699B-ABC4111EC83A}"/>
              </a:ext>
            </a:extLst>
          </p:cNvPr>
          <p:cNvSpPr txBox="1"/>
          <p:nvPr/>
        </p:nvSpPr>
        <p:spPr>
          <a:xfrm rot="1422346">
            <a:off x="8656608" y="1875493"/>
            <a:ext cx="3477955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2000" b="1" i="0" dirty="0">
                <a:solidFill>
                  <a:srgbClr val="1B1B1B"/>
                </a:solidFill>
                <a:effectLst/>
                <a:latin typeface="Open Sans" panose="020B0606030504020204" pitchFamily="34" charset="0"/>
              </a:rPr>
              <a:t>400 000 000 $ pour 1972</a:t>
            </a:r>
            <a:br>
              <a:rPr lang="fr-CH" sz="2000" b="1" i="0" dirty="0">
                <a:solidFill>
                  <a:srgbClr val="1B1B1B"/>
                </a:solidFill>
                <a:effectLst/>
                <a:latin typeface="Open Sans" panose="020B0606030504020204" pitchFamily="34" charset="0"/>
              </a:rPr>
            </a:br>
            <a:r>
              <a:rPr lang="fr-CH" sz="2000" b="1" i="0" dirty="0">
                <a:solidFill>
                  <a:srgbClr val="1B1B1B"/>
                </a:solidFill>
                <a:effectLst/>
                <a:latin typeface="Open Sans" panose="020B0606030504020204" pitchFamily="34" charset="0"/>
              </a:rPr>
              <a:t>500 000 000 $ pour 1973</a:t>
            </a:r>
            <a:endParaRPr lang="fr-FR" sz="2000" b="1" dirty="0"/>
          </a:p>
          <a:p>
            <a:pPr algn="ctr"/>
            <a:r>
              <a:rPr lang="fr-CH" sz="2000" b="1" dirty="0">
                <a:solidFill>
                  <a:srgbClr val="1B1B1B"/>
                </a:solidFill>
                <a:latin typeface="Open Sans" panose="020B0606030504020204" pitchFamily="34" charset="0"/>
              </a:rPr>
              <a:t>6</a:t>
            </a:r>
            <a:r>
              <a:rPr lang="fr-CH" sz="2000" b="1" i="0" dirty="0">
                <a:solidFill>
                  <a:srgbClr val="1B1B1B"/>
                </a:solidFill>
                <a:effectLst/>
                <a:latin typeface="Open Sans" panose="020B0606030504020204" pitchFamily="34" charset="0"/>
              </a:rPr>
              <a:t>00 000 000 $ pour 1974</a:t>
            </a:r>
            <a:endParaRPr lang="fr-FR" sz="2000" b="1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0FF6FE-3180-0BEC-DA58-DBE5DC6AD3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172" y="5209167"/>
            <a:ext cx="1651000" cy="965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172" name="Picture 4" descr="logo">
            <a:extLst>
              <a:ext uri="{FF2B5EF4-FFF2-40B4-BE49-F238E27FC236}">
                <a16:creationId xmlns:a16="http://schemas.microsoft.com/office/drawing/2014/main" id="{A14D68A0-A935-725A-28A2-6661F7F7A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9638" y="3641905"/>
            <a:ext cx="1788068" cy="127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5240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6E52B-9847-3A38-E787-1E574B454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199A9AA7-4566-6767-0BD0-9DB9543EADEB}"/>
              </a:ext>
            </a:extLst>
          </p:cNvPr>
          <p:cNvSpPr txBox="1"/>
          <p:nvPr/>
        </p:nvSpPr>
        <p:spPr>
          <a:xfrm>
            <a:off x="636700" y="215498"/>
            <a:ext cx="11245170" cy="702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Quel cancer est le plus fréquent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495813B-CC74-EE3C-C80A-6EA0BDB43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8525" y="2641139"/>
            <a:ext cx="3370582" cy="15757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6B17B15-30CC-444B-4467-0500DE546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8345" y="4362450"/>
            <a:ext cx="3814201" cy="17358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2D9969E-A821-47AF-98B5-33FDBF0598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700" y="1160796"/>
            <a:ext cx="6940746" cy="51581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36422AD-14B2-668B-44CC-6BD4BE889FDA}"/>
              </a:ext>
            </a:extLst>
          </p:cNvPr>
          <p:cNvSpPr/>
          <p:nvPr/>
        </p:nvSpPr>
        <p:spPr>
          <a:xfrm>
            <a:off x="596002" y="4362450"/>
            <a:ext cx="3509401" cy="56124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A04142-7397-DDA9-2034-DE3D1865108A}"/>
              </a:ext>
            </a:extLst>
          </p:cNvPr>
          <p:cNvSpPr/>
          <p:nvPr/>
        </p:nvSpPr>
        <p:spPr>
          <a:xfrm>
            <a:off x="4146101" y="4362450"/>
            <a:ext cx="3509401" cy="56124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83844D-3820-95AD-5739-B1B0F5D94BB4}"/>
              </a:ext>
            </a:extLst>
          </p:cNvPr>
          <p:cNvSpPr/>
          <p:nvPr/>
        </p:nvSpPr>
        <p:spPr>
          <a:xfrm>
            <a:off x="413121" y="1513655"/>
            <a:ext cx="1331273" cy="56124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3B7E84-4CD5-9D66-D3FC-50D72C8DCD14}"/>
              </a:ext>
            </a:extLst>
          </p:cNvPr>
          <p:cNvSpPr/>
          <p:nvPr/>
        </p:nvSpPr>
        <p:spPr>
          <a:xfrm>
            <a:off x="4057992" y="1513655"/>
            <a:ext cx="1331273" cy="56124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EE6B03D-3E55-10C7-9DD5-66BB1E8A08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9316" y="1446593"/>
            <a:ext cx="3429000" cy="100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994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A6B2C-59D2-8F53-03B6-3097AEF5D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EBB2AC2E-E688-79AC-55EF-E4574CC57F71}"/>
              </a:ext>
            </a:extLst>
          </p:cNvPr>
          <p:cNvSpPr txBox="1"/>
          <p:nvPr/>
        </p:nvSpPr>
        <p:spPr>
          <a:xfrm>
            <a:off x="636700" y="215498"/>
            <a:ext cx="11245170" cy="1292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Dans quels pays le cancer </a:t>
            </a:r>
          </a:p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est la </a:t>
            </a:r>
            <a:r>
              <a:rPr lang="fr-CH" sz="4800" b="1" u="sng" dirty="0">
                <a:solidFill>
                  <a:srgbClr val="0070C0"/>
                </a:solidFill>
                <a:latin typeface="American Typewriter" panose="02090604020004020304" pitchFamily="18" charset="77"/>
              </a:rPr>
              <a:t>première</a:t>
            </a:r>
            <a:r>
              <a:rPr lang="fr-CH" sz="4800" b="1" dirty="0">
                <a:latin typeface="American Typewriter" panose="02090604020004020304" pitchFamily="18" charset="77"/>
              </a:rPr>
              <a:t> cause de MORT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591E7DD-4CE7-BA5F-4DD6-C7AD7ACBF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595" y="1417021"/>
            <a:ext cx="8898988" cy="465669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D2D3C99-E7F1-C9C0-3AF8-A35E2CBFB005}"/>
              </a:ext>
            </a:extLst>
          </p:cNvPr>
          <p:cNvSpPr txBox="1"/>
          <p:nvPr/>
        </p:nvSpPr>
        <p:spPr>
          <a:xfrm>
            <a:off x="726613" y="2545038"/>
            <a:ext cx="2119965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1800" b="0" i="0" dirty="0">
                <a:solidFill>
                  <a:srgbClr val="1B1D1F"/>
                </a:solidFill>
                <a:effectLst/>
                <a:latin typeface="Lato" panose="020F0502020204030203" pitchFamily="34" charset="0"/>
              </a:rPr>
              <a:t>Les pays en </a:t>
            </a:r>
            <a:r>
              <a:rPr lang="fr-CH" sz="1800" b="1" i="0" dirty="0">
                <a:solidFill>
                  <a:srgbClr val="0070C0"/>
                </a:solidFill>
                <a:effectLst/>
                <a:latin typeface="Lato" panose="020F0502020204030203" pitchFamily="34" charset="0"/>
              </a:rPr>
              <a:t>bleu</a:t>
            </a:r>
            <a:r>
              <a:rPr lang="fr-CH" sz="1800" b="0" i="0" dirty="0">
                <a:solidFill>
                  <a:srgbClr val="1B1D1F"/>
                </a:solidFill>
                <a:effectLst/>
                <a:latin typeface="Lato" panose="020F0502020204030203" pitchFamily="34" charset="0"/>
              </a:rPr>
              <a:t> ont comme cause première de mort le cancer</a:t>
            </a:r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B9E44C12-BFE5-C352-D95C-186CB5B9BE2E}"/>
              </a:ext>
            </a:extLst>
          </p:cNvPr>
          <p:cNvSpPr/>
          <p:nvPr/>
        </p:nvSpPr>
        <p:spPr>
          <a:xfrm>
            <a:off x="2850078" y="1674421"/>
            <a:ext cx="2458192" cy="1579418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42E36618-DB60-76F7-D5F5-996A92B6833C}"/>
              </a:ext>
            </a:extLst>
          </p:cNvPr>
          <p:cNvSpPr/>
          <p:nvPr/>
        </p:nvSpPr>
        <p:spPr>
          <a:xfrm>
            <a:off x="5546183" y="1759651"/>
            <a:ext cx="1823966" cy="1446167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EB773E6-D0E7-7A87-2CEF-3FD750067593}"/>
              </a:ext>
            </a:extLst>
          </p:cNvPr>
          <p:cNvSpPr/>
          <p:nvPr/>
        </p:nvSpPr>
        <p:spPr>
          <a:xfrm>
            <a:off x="8493479" y="3908062"/>
            <a:ext cx="1926422" cy="1283833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23CCD9D0-90DA-A5F7-E27C-69F37CDE743A}"/>
              </a:ext>
            </a:extLst>
          </p:cNvPr>
          <p:cNvSpPr/>
          <p:nvPr/>
        </p:nvSpPr>
        <p:spPr>
          <a:xfrm>
            <a:off x="4239055" y="3253839"/>
            <a:ext cx="904504" cy="192974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71E997AB-B4B3-A0D7-EEA7-91C3C3567608}"/>
              </a:ext>
            </a:extLst>
          </p:cNvPr>
          <p:cNvSpPr/>
          <p:nvPr/>
        </p:nvSpPr>
        <p:spPr>
          <a:xfrm>
            <a:off x="8989126" y="2372639"/>
            <a:ext cx="629887" cy="833179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8853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7E147-B347-0F9A-4507-9F92DC1CF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F2C6089E-AF31-7876-C23D-5FFCFCD4113A}"/>
              </a:ext>
            </a:extLst>
          </p:cNvPr>
          <p:cNvSpPr txBox="1"/>
          <p:nvPr/>
        </p:nvSpPr>
        <p:spPr>
          <a:xfrm>
            <a:off x="636700" y="215498"/>
            <a:ext cx="11245170" cy="702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Quelles sont les causes de MORT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B5C6061-96A6-128D-3477-BF33BC0B392A}"/>
              </a:ext>
            </a:extLst>
          </p:cNvPr>
          <p:cNvSpPr txBox="1"/>
          <p:nvPr/>
        </p:nvSpPr>
        <p:spPr>
          <a:xfrm>
            <a:off x="1341911" y="1202821"/>
            <a:ext cx="684018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Dans le monde : 57 millions d’humains / an</a:t>
            </a:r>
            <a:br>
              <a:rPr lang="fr-CH" sz="24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fr-CH" sz="24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(2016)</a:t>
            </a:r>
            <a:br>
              <a:rPr lang="fr-CH" sz="20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endParaRPr lang="fr-CH" sz="2000" b="1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marL="225425" indent="-225425"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Maladies infectieuses : 17 millions</a:t>
            </a:r>
          </a:p>
          <a:p>
            <a:pPr marL="225425" indent="-225425"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Maladies cardio-vasculaires : 15,3 millions</a:t>
            </a:r>
          </a:p>
          <a:p>
            <a:pPr marL="225425" indent="-225425"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Drogue : 9,5 millions</a:t>
            </a:r>
            <a:b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(Tabac : 6 millions / Alcool : 3,3 millions)</a:t>
            </a:r>
          </a:p>
          <a:p>
            <a:pPr marL="225425" indent="-225425">
              <a:buFont typeface="Arial" panose="020B0604020202020204" pitchFamily="34" charset="0"/>
              <a:buChar char="•"/>
            </a:pPr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Cancer : 7,6 millions </a:t>
            </a:r>
            <a:b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</a:br>
            <a:r>
              <a:rPr lang="fr-CH" sz="20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(10 millions en 2020 selon l’OMS)</a:t>
            </a:r>
          </a:p>
          <a:p>
            <a:pPr marL="225425" indent="-225425"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Hypercholestérolémie : 3,8 millions </a:t>
            </a:r>
          </a:p>
          <a:p>
            <a:pPr marL="225425" indent="-225425"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Sous-alimentation : 3,4 millions</a:t>
            </a:r>
          </a:p>
          <a:p>
            <a:pPr marL="225425" indent="-225425"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Sucre : 3 millions </a:t>
            </a:r>
          </a:p>
          <a:p>
            <a:pPr marL="225425" indent="-225425"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Obésité : 2,8 millions </a:t>
            </a:r>
          </a:p>
          <a:p>
            <a:pPr marL="225425" indent="-225425"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Travail : 2,1 millions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1E97828-B90E-CA9B-9A45-D9A35F5E97CD}"/>
              </a:ext>
            </a:extLst>
          </p:cNvPr>
          <p:cNvSpPr txBox="1"/>
          <p:nvPr/>
        </p:nvSpPr>
        <p:spPr>
          <a:xfrm>
            <a:off x="7240980" y="2249261"/>
            <a:ext cx="394557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5425" indent="-225425"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Alzheimer : 2 millions </a:t>
            </a:r>
          </a:p>
          <a:p>
            <a:pPr marL="225425" indent="-225425"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Eau : 1,7 millions</a:t>
            </a:r>
          </a:p>
          <a:p>
            <a:pPr marL="225425" indent="-225425"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Diabète sucré : 1,6 millions</a:t>
            </a:r>
          </a:p>
          <a:p>
            <a:pPr marL="225425" indent="-225425"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Accidents de la route : 1,4 millions</a:t>
            </a:r>
          </a:p>
          <a:p>
            <a:pPr marL="225425" indent="-225425"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Suicides : 900 000</a:t>
            </a:r>
          </a:p>
          <a:p>
            <a:pPr marL="225425" indent="-225425"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Violence : 570 000</a:t>
            </a:r>
          </a:p>
          <a:p>
            <a:pPr marL="225425" indent="-225425"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Chutes : 424 000</a:t>
            </a:r>
          </a:p>
          <a:p>
            <a:pPr marL="225425" indent="-225425"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Noyade : 410 000</a:t>
            </a:r>
          </a:p>
          <a:p>
            <a:pPr marL="225425" indent="-225425"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Intoxication : 380 000</a:t>
            </a:r>
          </a:p>
          <a:p>
            <a:pPr marL="225425" indent="-225425"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Guerre : 180 000</a:t>
            </a:r>
          </a:p>
          <a:p>
            <a:pPr marL="225425" indent="-225425"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Accidents d'avion : 569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6B00202-8C0D-8983-4FD5-E7358B6C4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1126" y="5974254"/>
            <a:ext cx="1935430" cy="5969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03AAD2F-3F25-03A1-2ABB-6CBBDA922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720371" flipH="1" flipV="1">
            <a:off x="-149572" y="4631620"/>
            <a:ext cx="1968799" cy="151414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870BD94-9297-DE0C-0C6D-08AD85E2D830}"/>
              </a:ext>
            </a:extLst>
          </p:cNvPr>
          <p:cNvSpPr txBox="1"/>
          <p:nvPr/>
        </p:nvSpPr>
        <p:spPr>
          <a:xfrm>
            <a:off x="341415" y="5754758"/>
            <a:ext cx="3054928" cy="5847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fr-CH" sz="1800" b="1" dirty="0">
                <a:solidFill>
                  <a:srgbClr val="FF0000"/>
                </a:solidFill>
                <a:effectLst/>
                <a:latin typeface="Helvetica Neue" panose="02000503000000020004" pitchFamily="2" charset="0"/>
              </a:rPr>
              <a:t>« Covid-19 » : 2,7 millions</a:t>
            </a:r>
            <a:br>
              <a:rPr lang="fr-CH" sz="1800" b="1" dirty="0">
                <a:solidFill>
                  <a:srgbClr val="FF0000"/>
                </a:solidFill>
                <a:effectLst/>
                <a:latin typeface="Helvetica Neue" panose="02000503000000020004" pitchFamily="2" charset="0"/>
              </a:rPr>
            </a:br>
            <a:r>
              <a:rPr lang="fr-CH" sz="1400" b="1" dirty="0">
                <a:solidFill>
                  <a:srgbClr val="FF0000"/>
                </a:solidFill>
                <a:effectLst/>
                <a:latin typeface="Helvetica Neue" panose="02000503000000020004" pitchFamily="2" charset="0"/>
              </a:rPr>
              <a:t>(mars 2020 - mars 2021) 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320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55A65-E902-A10E-C73E-7AE81180F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F24EF2AD-70DF-6F92-8EC7-461239313259}"/>
              </a:ext>
            </a:extLst>
          </p:cNvPr>
          <p:cNvSpPr txBox="1"/>
          <p:nvPr/>
        </p:nvSpPr>
        <p:spPr>
          <a:xfrm>
            <a:off x="655093" y="476726"/>
            <a:ext cx="100038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L’historique d’Octobre rose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DC6A6E4-51ED-7689-73EF-47AFECCF6B76}"/>
              </a:ext>
            </a:extLst>
          </p:cNvPr>
          <p:cNvSpPr txBox="1"/>
          <p:nvPr/>
        </p:nvSpPr>
        <p:spPr>
          <a:xfrm>
            <a:off x="914944" y="2455618"/>
            <a:ext cx="10362112" cy="280076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2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 campagne [« </a:t>
            </a:r>
            <a:r>
              <a:rPr lang="fr-CH" sz="22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Breast</a:t>
            </a:r>
            <a:r>
              <a:rPr lang="fr-CH" sz="22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Cancer </a:t>
            </a:r>
            <a:r>
              <a:rPr lang="fr-CH" sz="22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Awareness</a:t>
            </a:r>
            <a:r>
              <a:rPr lang="fr-CH" sz="22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fr-CH" sz="2200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Month</a:t>
            </a:r>
            <a:r>
              <a:rPr lang="fr-CH" sz="22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» -</a:t>
            </a:r>
            <a:r>
              <a:rPr lang="fr-CH" sz="2200" i="1" dirty="0">
                <a:solidFill>
                  <a:srgbClr val="000000"/>
                </a:solidFill>
                <a:latin typeface="Helvetica Neue" panose="02000503000000020004" pitchFamily="2" charset="0"/>
              </a:rPr>
              <a:t>M</a:t>
            </a:r>
            <a:r>
              <a:rPr lang="fr-CH" sz="22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ois de la sensibilisation </a:t>
            </a:r>
            <a:r>
              <a:rPr lang="fr-CH" sz="2200" i="1" dirty="0">
                <a:solidFill>
                  <a:srgbClr val="000000"/>
                </a:solidFill>
                <a:latin typeface="Helvetica Neue" panose="02000503000000020004" pitchFamily="2" charset="0"/>
              </a:rPr>
              <a:t>a</a:t>
            </a:r>
            <a:r>
              <a:rPr lang="fr-CH" sz="22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u cancer </a:t>
            </a:r>
            <a:r>
              <a:rPr lang="fr-CH" sz="2200" i="1" dirty="0">
                <a:solidFill>
                  <a:srgbClr val="000000"/>
                </a:solidFill>
                <a:latin typeface="Helvetica Neue" panose="02000503000000020004" pitchFamily="2" charset="0"/>
              </a:rPr>
              <a:t>de sein-</a:t>
            </a:r>
            <a:r>
              <a:rPr lang="fr-CH" sz="2200" dirty="0">
                <a:solidFill>
                  <a:srgbClr val="000000"/>
                </a:solidFill>
                <a:latin typeface="Helvetica Neue" panose="02000503000000020004" pitchFamily="2" charset="0"/>
              </a:rPr>
              <a:t>] </a:t>
            </a:r>
            <a:r>
              <a:rPr lang="fr-CH" sz="22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est </a:t>
            </a:r>
            <a:r>
              <a:rPr lang="fr-CH" sz="22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originaire des États-Unis </a:t>
            </a:r>
            <a:r>
              <a:rPr lang="fr-CH" sz="22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où elle a lieu pour la première fois </a:t>
            </a:r>
            <a:r>
              <a:rPr lang="fr-CH" sz="22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en octobre 1985, soutenue par </a:t>
            </a:r>
            <a:r>
              <a:rPr lang="fr-CH" sz="2200" b="1" u="sng" dirty="0">
                <a:solidFill>
                  <a:srgbClr val="EC388E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l'American Cancer Society</a:t>
            </a:r>
            <a:r>
              <a:rPr lang="fr-CH" sz="2200" b="1" dirty="0">
                <a:solidFill>
                  <a:srgbClr val="EC388E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 </a:t>
            </a:r>
            <a:r>
              <a:rPr lang="fr-CH" sz="22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et l'entreprise </a:t>
            </a:r>
            <a:r>
              <a:rPr lang="fr-CH" sz="2200" b="1" u="sng" dirty="0">
                <a:solidFill>
                  <a:srgbClr val="EC388E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Imperial Chemical Industries</a:t>
            </a:r>
            <a:r>
              <a:rPr lang="fr-CH" sz="2200" b="1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*</a:t>
            </a:r>
            <a:r>
              <a:rPr lang="fr-CH" sz="22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, devenue plus tard </a:t>
            </a:r>
            <a:r>
              <a:rPr lang="fr-CH" sz="2200" b="1" i="1" dirty="0">
                <a:solidFill>
                  <a:srgbClr val="EC388E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AstraZeneca</a:t>
            </a:r>
            <a:r>
              <a:rPr lang="fr-CH" sz="2200" b="1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 </a:t>
            </a:r>
            <a:r>
              <a:rPr lang="fr-CH" sz="22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[6/04/1999]</a:t>
            </a:r>
            <a:r>
              <a:rPr lang="fr-CH" sz="22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. </a:t>
            </a:r>
          </a:p>
          <a:p>
            <a:endParaRPr lang="fr-CH" sz="22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fr-CH" sz="22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La première campagne [et la naissance de l’association « Ruban Rose »] a lieu en France en 1994, à l'initiative du groupe </a:t>
            </a:r>
            <a:r>
              <a:rPr lang="fr-CH" sz="2200" b="1" u="sng" dirty="0">
                <a:solidFill>
                  <a:srgbClr val="EC388E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Estée Lauder</a:t>
            </a:r>
            <a:r>
              <a:rPr lang="fr-CH" sz="2200" b="1" dirty="0">
                <a:solidFill>
                  <a:srgbClr val="EC388E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 </a:t>
            </a:r>
            <a:r>
              <a:rPr lang="fr-CH" sz="22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et du magazine </a:t>
            </a:r>
            <a:r>
              <a:rPr lang="fr-CH" sz="2200" b="1" u="sng" dirty="0">
                <a:solidFill>
                  <a:srgbClr val="EC388E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Marie Claire</a:t>
            </a:r>
            <a:r>
              <a:rPr lang="fr-CH" sz="22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38909C3-34B7-8740-B28A-A15862B489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944" y="1621347"/>
            <a:ext cx="1935430" cy="5969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7762B13-D0BB-B130-A6B8-A68318445AEA}"/>
              </a:ext>
            </a:extLst>
          </p:cNvPr>
          <p:cNvSpPr txBox="1"/>
          <p:nvPr/>
        </p:nvSpPr>
        <p:spPr>
          <a:xfrm>
            <a:off x="914943" y="5493659"/>
            <a:ext cx="1056730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*</a:t>
            </a:r>
            <a:r>
              <a:rPr lang="fr-CH" b="1" dirty="0">
                <a:solidFill>
                  <a:srgbClr val="EC388E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Imperial Chemical Industries </a:t>
            </a:r>
            <a:r>
              <a:rPr lang="fr-CH" b="1" i="0" dirty="0">
                <a:solidFill>
                  <a:srgbClr val="20212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fabrique de la </a:t>
            </a:r>
            <a:r>
              <a:rPr lang="fr-CH" b="1" i="0" u="none" strike="noStrike" dirty="0"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peinture</a:t>
            </a:r>
            <a:r>
              <a:rPr lang="fr-CH" b="1" i="0" dirty="0">
                <a:solidFill>
                  <a:srgbClr val="20212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 et des produits chimiques</a:t>
            </a:r>
            <a:r>
              <a:rPr lang="fr-CH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tels des ingrédients pour les </a:t>
            </a:r>
            <a:r>
              <a:rPr lang="fr-CH" b="1" i="0" u="none" strike="noStrike" dirty="0">
                <a:effectLst/>
                <a:latin typeface="Arial" panose="020B0604020202020204" pitchFamily="34" charset="0"/>
              </a:rPr>
              <a:t>aliments</a:t>
            </a:r>
            <a:r>
              <a:rPr lang="fr-CH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des </a:t>
            </a:r>
            <a:r>
              <a:rPr lang="fr-CH" b="1" i="0" u="none" strike="noStrike" dirty="0">
                <a:effectLst/>
                <a:latin typeface="Arial" panose="020B0604020202020204" pitchFamily="34" charset="0"/>
              </a:rPr>
              <a:t>polymères</a:t>
            </a:r>
            <a:r>
              <a:rPr lang="fr-CH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spéciaux, des produits pour la fabrication de produits électroniques, des </a:t>
            </a:r>
            <a:r>
              <a:rPr lang="fr-CH" b="1" i="0" u="none" strike="noStrike" dirty="0">
                <a:effectLst/>
                <a:latin typeface="Arial" panose="020B0604020202020204" pitchFamily="34" charset="0"/>
              </a:rPr>
              <a:t>odeurs</a:t>
            </a:r>
            <a:r>
              <a:rPr lang="fr-CH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et des saveurs. </a:t>
            </a:r>
            <a:endParaRPr lang="fr-FR" b="1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B6BEF60-03D9-CA56-CD3A-6B2452DE82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9801" y="217771"/>
            <a:ext cx="2358594" cy="166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592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78A27-3808-E52A-6CEF-5EF4AE0EB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4A3B3710-0D56-F80B-D26D-1C6173780241}"/>
              </a:ext>
            </a:extLst>
          </p:cNvPr>
          <p:cNvSpPr txBox="1"/>
          <p:nvPr/>
        </p:nvSpPr>
        <p:spPr>
          <a:xfrm>
            <a:off x="454517" y="296543"/>
            <a:ext cx="1000380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Et qui a fondé l’American Cancer Society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251DB27-7811-79EF-E95A-CE048A8573BE}"/>
              </a:ext>
            </a:extLst>
          </p:cNvPr>
          <p:cNvSpPr txBox="1"/>
          <p:nvPr/>
        </p:nvSpPr>
        <p:spPr>
          <a:xfrm>
            <a:off x="550589" y="1928820"/>
            <a:ext cx="7430816" cy="34778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r-CH" sz="2000" b="1" i="0" dirty="0">
                <a:solidFill>
                  <a:srgbClr val="EC388E"/>
                </a:solidFill>
                <a:effectLst/>
                <a:highlight>
                  <a:srgbClr val="FFFF00"/>
                </a:highlight>
                <a:latin typeface="proxima-nova"/>
              </a:rPr>
              <a:t>En mai 1913</a:t>
            </a:r>
            <a:r>
              <a:rPr lang="fr-CH" sz="2000" b="1" i="0" dirty="0">
                <a:solidFill>
                  <a:srgbClr val="0B272D"/>
                </a:solidFill>
                <a:effectLst/>
                <a:highlight>
                  <a:srgbClr val="FFFF00"/>
                </a:highlight>
                <a:latin typeface="proxima-nova"/>
              </a:rPr>
              <a:t>, un groupe de </a:t>
            </a:r>
            <a:r>
              <a:rPr lang="fr-CH" sz="2000" b="1" i="0" dirty="0">
                <a:solidFill>
                  <a:srgbClr val="EC388E"/>
                </a:solidFill>
                <a:effectLst/>
                <a:highlight>
                  <a:srgbClr val="FFFF00"/>
                </a:highlight>
                <a:latin typeface="proxima-nova"/>
              </a:rPr>
              <a:t>médecins et d’hommes d’affaires </a:t>
            </a:r>
            <a:r>
              <a:rPr lang="fr-CH" sz="2000" b="1" i="0" dirty="0">
                <a:solidFill>
                  <a:srgbClr val="0B272D"/>
                </a:solidFill>
                <a:effectLst/>
                <a:highlight>
                  <a:srgbClr val="FFFF00"/>
                </a:highlight>
                <a:latin typeface="proxima-nova"/>
              </a:rPr>
              <a:t>se réunit au Harvard Club de New York pour lutter contre la stigmatisation liée au cancer et le black-out de l’information.</a:t>
            </a:r>
            <a:r>
              <a:rPr lang="fr-CH" sz="2000" b="1" i="0" dirty="0">
                <a:solidFill>
                  <a:srgbClr val="0B272D"/>
                </a:solidFill>
                <a:effectLst/>
                <a:latin typeface="proxima-nova"/>
              </a:rPr>
              <a:t> </a:t>
            </a:r>
            <a:r>
              <a:rPr lang="fr-CH" sz="2000" b="0" i="0" dirty="0">
                <a:solidFill>
                  <a:srgbClr val="0B272D"/>
                </a:solidFill>
                <a:effectLst/>
                <a:latin typeface="proxima-nova"/>
              </a:rPr>
              <a:t>Ils ont estimé qu’il était important de sensibiliser le public et de réduire les tabous si l’on voulait réaliser des progrès plus larges dans la lutte contre le cancer.</a:t>
            </a:r>
          </a:p>
          <a:p>
            <a:pPr algn="l"/>
            <a:r>
              <a:rPr lang="fr-CH" sz="2000" b="0" i="0" dirty="0">
                <a:solidFill>
                  <a:srgbClr val="0B272D"/>
                </a:solidFill>
                <a:effectLst/>
                <a:latin typeface="proxima-nova"/>
              </a:rPr>
              <a:t>Dirigé par le Dr </a:t>
            </a:r>
            <a:r>
              <a:rPr lang="fr-CH" sz="2000" b="0" i="0" dirty="0" err="1">
                <a:solidFill>
                  <a:srgbClr val="0B272D"/>
                </a:solidFill>
                <a:effectLst/>
                <a:latin typeface="proxima-nova"/>
              </a:rPr>
              <a:t>Clement</a:t>
            </a:r>
            <a:r>
              <a:rPr lang="fr-CH" sz="2000" b="0" i="0" dirty="0">
                <a:solidFill>
                  <a:srgbClr val="0B272D"/>
                </a:solidFill>
                <a:effectLst/>
                <a:latin typeface="proxima-nova"/>
              </a:rPr>
              <a:t> Cleveland, le groupe qui en a résulté a décidé de promouvoir la sensibilisation au cancer à travers une campagne éducative d’articles dans des magazines populaires et des revues professionnelles. Ils ont également produit un bulletin mensuel intitulé “Notes de campagne.” </a:t>
            </a:r>
          </a:p>
        </p:txBody>
      </p:sp>
      <p:pic>
        <p:nvPicPr>
          <p:cNvPr id="13314" name="Picture 2" descr="Biography: John D. Rockefeller, Junior | American Experience ...">
            <a:extLst>
              <a:ext uri="{FF2B5EF4-FFF2-40B4-BE49-F238E27FC236}">
                <a16:creationId xmlns:a16="http://schemas.microsoft.com/office/drawing/2014/main" id="{DD57D00C-5197-1C2B-8F38-07DF1B864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522" y="1902695"/>
            <a:ext cx="3516923" cy="41148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C12A898-55DA-757B-7744-B1535A56AC81}"/>
              </a:ext>
            </a:extLst>
          </p:cNvPr>
          <p:cNvSpPr txBox="1"/>
          <p:nvPr/>
        </p:nvSpPr>
        <p:spPr>
          <a:xfrm>
            <a:off x="529487" y="5528812"/>
            <a:ext cx="8091997" cy="110799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200" b="1" i="0" dirty="0">
                <a:solidFill>
                  <a:srgbClr val="EC388E"/>
                </a:solidFill>
                <a:effectLst/>
                <a:highlight>
                  <a:srgbClr val="FFFF00"/>
                </a:highlight>
                <a:latin typeface="proxima-nova"/>
              </a:rPr>
              <a:t>John Rockefeller Jr</a:t>
            </a:r>
            <a:r>
              <a:rPr lang="fr-CH" sz="2200" i="0" dirty="0">
                <a:solidFill>
                  <a:srgbClr val="EC388E"/>
                </a:solidFill>
                <a:effectLst/>
                <a:highlight>
                  <a:srgbClr val="FFFF00"/>
                </a:highlight>
                <a:latin typeface="proxima-nova"/>
              </a:rPr>
              <a:t>.</a:t>
            </a:r>
            <a:r>
              <a:rPr lang="fr-CH" sz="2200" b="0" i="0" dirty="0">
                <a:solidFill>
                  <a:srgbClr val="EC388E"/>
                </a:solidFill>
                <a:effectLst/>
                <a:highlight>
                  <a:srgbClr val="FFFF00"/>
                </a:highlight>
                <a:latin typeface="proxima-nova"/>
              </a:rPr>
              <a:t> </a:t>
            </a:r>
            <a:r>
              <a:rPr lang="fr-CH" sz="2200" b="0" i="0" dirty="0">
                <a:solidFill>
                  <a:srgbClr val="0B272D"/>
                </a:solidFill>
                <a:effectLst/>
                <a:highlight>
                  <a:srgbClr val="FFFF00"/>
                </a:highlight>
                <a:latin typeface="proxima-nova"/>
              </a:rPr>
              <a:t>a fourni les fonds initiaux à l'organisation, qui a été nommée </a:t>
            </a:r>
            <a:r>
              <a:rPr lang="fr-CH" sz="2200" b="1" i="0" dirty="0">
                <a:solidFill>
                  <a:srgbClr val="0B272D"/>
                </a:solidFill>
                <a:effectLst/>
                <a:highlight>
                  <a:srgbClr val="FFFF00"/>
                </a:highlight>
                <a:latin typeface="proxima-nova"/>
              </a:rPr>
              <a:t>American Society for control of cancer </a:t>
            </a:r>
            <a:r>
              <a:rPr lang="fr-CH" sz="2200" b="0" i="0" dirty="0">
                <a:solidFill>
                  <a:srgbClr val="0B272D"/>
                </a:solidFill>
                <a:effectLst/>
                <a:highlight>
                  <a:srgbClr val="FFFF00"/>
                </a:highlight>
                <a:latin typeface="proxima-nova"/>
              </a:rPr>
              <a:t>(Société américaine pour le contrôle du cancer). </a:t>
            </a:r>
            <a:endParaRPr lang="fr-CH" sz="2200" dirty="0">
              <a:solidFill>
                <a:srgbClr val="000000"/>
              </a:solidFill>
              <a:effectLst/>
              <a:highlight>
                <a:srgbClr val="FFFF00"/>
              </a:highlight>
              <a:latin typeface="Helvetica Neue" panose="02000503000000020004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21DEC5F-7270-6D9F-9C0A-5D1055609A78}"/>
              </a:ext>
            </a:extLst>
          </p:cNvPr>
          <p:cNvSpPr txBox="1"/>
          <p:nvPr/>
        </p:nvSpPr>
        <p:spPr>
          <a:xfrm>
            <a:off x="8699863" y="6053987"/>
            <a:ext cx="35169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John D. Rockefeller et John D. </a:t>
            </a:r>
            <a:r>
              <a:rPr lang="fr-CH" sz="1600" b="0" i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Rockefeller </a:t>
            </a:r>
            <a:r>
              <a:rPr lang="fr-CH" sz="1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Junior (père et fils)</a:t>
            </a:r>
            <a:endParaRPr lang="fr-FR" sz="16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F413EB8-0679-A055-3CF3-CF5C0C726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0805" y="1171095"/>
            <a:ext cx="1476102" cy="69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27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D4235-9EA1-4F30-8AA9-588C05282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962054F0-8C55-A15E-67E5-745715686621}"/>
              </a:ext>
            </a:extLst>
          </p:cNvPr>
          <p:cNvSpPr txBox="1"/>
          <p:nvPr/>
        </p:nvSpPr>
        <p:spPr>
          <a:xfrm>
            <a:off x="655093" y="476726"/>
            <a:ext cx="100038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Pourquoi « Octobre rose »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0F04745-35BD-F8E4-A8CF-201AD927C97F}"/>
              </a:ext>
            </a:extLst>
          </p:cNvPr>
          <p:cNvSpPr txBox="1"/>
          <p:nvPr/>
        </p:nvSpPr>
        <p:spPr>
          <a:xfrm>
            <a:off x="1938880" y="5759465"/>
            <a:ext cx="9228274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b="1" dirty="0">
                <a:solidFill>
                  <a:srgbClr val="000000"/>
                </a:solidFill>
              </a:rPr>
              <a:t>1992</a:t>
            </a:r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fr-CH" dirty="0">
                <a:solidFill>
                  <a:srgbClr val="000000"/>
                </a:solidFill>
                <a:effectLst/>
              </a:rPr>
              <a:t>– </a:t>
            </a:r>
            <a:r>
              <a:rPr lang="fr-CH" dirty="0">
                <a:solidFill>
                  <a:srgbClr val="000000"/>
                </a:solidFill>
              </a:rPr>
              <a:t> </a:t>
            </a:r>
            <a:r>
              <a:rPr lang="fr-CH" dirty="0">
                <a:highlight>
                  <a:srgbClr val="FFFF00"/>
                </a:highlight>
              </a:rPr>
              <a:t>Mrs Evelyn H. Lauder, Senior </a:t>
            </a:r>
            <a:r>
              <a:rPr lang="fr-CH" dirty="0" err="1">
                <a:highlight>
                  <a:srgbClr val="FFFF00"/>
                </a:highlight>
              </a:rPr>
              <a:t>Corporate</a:t>
            </a:r>
            <a:r>
              <a:rPr lang="fr-CH" dirty="0">
                <a:highlight>
                  <a:srgbClr val="FFFF00"/>
                </a:highlight>
              </a:rPr>
              <a:t> Vice </a:t>
            </a:r>
            <a:r>
              <a:rPr lang="fr-CH" dirty="0" err="1">
                <a:highlight>
                  <a:srgbClr val="FFFF00"/>
                </a:highlight>
              </a:rPr>
              <a:t>President</a:t>
            </a:r>
            <a:r>
              <a:rPr lang="fr-CH" dirty="0">
                <a:highlight>
                  <a:srgbClr val="FFFF00"/>
                </a:highlight>
              </a:rPr>
              <a:t> de </a:t>
            </a:r>
            <a:r>
              <a:rPr lang="fr-CH" i="1" dirty="0">
                <a:highlight>
                  <a:srgbClr val="FFFF00"/>
                </a:highlight>
              </a:rPr>
              <a:t>The Estée Lauder </a:t>
            </a:r>
            <a:r>
              <a:rPr lang="fr-CH" i="1" dirty="0" err="1">
                <a:highlight>
                  <a:srgbClr val="FFFF00"/>
                </a:highlight>
              </a:rPr>
              <a:t>Companies</a:t>
            </a:r>
            <a:r>
              <a:rPr lang="fr-CH" dirty="0">
                <a:highlight>
                  <a:srgbClr val="FFFF00"/>
                </a:highlight>
              </a:rPr>
              <a:t>, </a:t>
            </a:r>
            <a:r>
              <a:rPr lang="fr-CH" dirty="0" err="1">
                <a:highlight>
                  <a:srgbClr val="FFFF00"/>
                </a:highlight>
              </a:rPr>
              <a:t>co-créa</a:t>
            </a:r>
            <a:r>
              <a:rPr lang="fr-CH" dirty="0">
                <a:highlight>
                  <a:srgbClr val="FFFF00"/>
                </a:highlight>
              </a:rPr>
              <a:t> le Ruban Rose</a:t>
            </a:r>
            <a:r>
              <a:rPr lang="fr-CH" dirty="0"/>
              <a:t>, reconnu aujourd'hui comme le symbole international de la campagne de sensibilisation sur l'importance du dépistage précoce du cancer du sein.</a:t>
            </a:r>
            <a:endParaRPr lang="fr-CH" dirty="0">
              <a:solidFill>
                <a:srgbClr val="00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C9C703-9ADB-7270-B0D7-E4A97F630F5D}"/>
              </a:ext>
            </a:extLst>
          </p:cNvPr>
          <p:cNvSpPr txBox="1"/>
          <p:nvPr/>
        </p:nvSpPr>
        <p:spPr>
          <a:xfrm>
            <a:off x="928870" y="2012248"/>
            <a:ext cx="503137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Et pourquoi pas ? Il faut aussi savoir que novembre est le mois de sensibilisation du cancer de la prostate, janvier pour la maladie d’Alzheimer, février pour les maladies du cœur etc...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0EB9236-0F24-E3E1-B88A-2907B7436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1120" y="1511978"/>
            <a:ext cx="2166256" cy="69746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3469E1F-6863-7A74-450E-B07EAFCA26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6003" y="2292755"/>
            <a:ext cx="3961151" cy="71853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FD779FD-DC47-6780-3AA5-E61C872C7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6003" y="1867925"/>
            <a:ext cx="1612900" cy="3175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8CEEEC7-8388-9F30-A39F-4AD2B587CBCC}"/>
              </a:ext>
            </a:extLst>
          </p:cNvPr>
          <p:cNvSpPr txBox="1"/>
          <p:nvPr/>
        </p:nvSpPr>
        <p:spPr>
          <a:xfrm>
            <a:off x="4219892" y="4753229"/>
            <a:ext cx="6947262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b="1" dirty="0">
                <a:solidFill>
                  <a:srgbClr val="404040"/>
                </a:solidFill>
                <a:latin typeface="poppins" panose="020B0604020202020204" pitchFamily="34" charset="0"/>
              </a:rPr>
              <a:t>1991 </a:t>
            </a:r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– </a:t>
            </a:r>
            <a:r>
              <a:rPr lang="fr-CH" dirty="0">
                <a:solidFill>
                  <a:srgbClr val="404040"/>
                </a:solidFill>
                <a:highlight>
                  <a:srgbClr val="FFFF00"/>
                </a:highlight>
                <a:latin typeface="poppins" pitchFamily="2" charset="77"/>
              </a:rPr>
              <a:t>La Fondation Susan </a:t>
            </a:r>
            <a:r>
              <a:rPr lang="fr-CH" dirty="0" err="1">
                <a:solidFill>
                  <a:srgbClr val="404040"/>
                </a:solidFill>
                <a:highlight>
                  <a:srgbClr val="FFFF00"/>
                </a:highlight>
                <a:latin typeface="poppins" pitchFamily="2" charset="77"/>
              </a:rPr>
              <a:t>Komen</a:t>
            </a:r>
            <a:r>
              <a:rPr lang="fr-CH" dirty="0">
                <a:solidFill>
                  <a:srgbClr val="404040"/>
                </a:solidFill>
                <a:highlight>
                  <a:srgbClr val="FFFF00"/>
                </a:highlight>
                <a:latin typeface="poppins" pitchFamily="2" charset="77"/>
              </a:rPr>
              <a:t> établit le ruban rose </a:t>
            </a:r>
            <a:r>
              <a:rPr lang="fr-CH" dirty="0">
                <a:solidFill>
                  <a:srgbClr val="404040"/>
                </a:solidFill>
                <a:latin typeface="poppins" pitchFamily="2" charset="77"/>
              </a:rPr>
              <a:t>comme symbole national de la cause en en distribuant un </a:t>
            </a:r>
            <a:r>
              <a:rPr lang="fr-CH" dirty="0">
                <a:solidFill>
                  <a:srgbClr val="404040"/>
                </a:solidFill>
                <a:highlight>
                  <a:srgbClr val="FFFF00"/>
                </a:highlight>
                <a:latin typeface="poppins" pitchFamily="2" charset="77"/>
              </a:rPr>
              <a:t>à chaque participant à la </a:t>
            </a:r>
            <a:r>
              <a:rPr lang="fr-CH" i="1" dirty="0">
                <a:solidFill>
                  <a:srgbClr val="404040"/>
                </a:solidFill>
                <a:highlight>
                  <a:srgbClr val="FFFF00"/>
                </a:highlight>
                <a:latin typeface="poppins" pitchFamily="2" charset="77"/>
              </a:rPr>
              <a:t>NYC Race for the Cure</a:t>
            </a:r>
            <a:r>
              <a:rPr lang="fr-CH" i="1" dirty="0">
                <a:solidFill>
                  <a:srgbClr val="404040"/>
                </a:solidFill>
                <a:latin typeface="poppins" pitchFamily="2" charset="77"/>
              </a:rPr>
              <a:t>.</a:t>
            </a:r>
          </a:p>
        </p:txBody>
      </p:sp>
      <p:pic>
        <p:nvPicPr>
          <p:cNvPr id="15362" name="Picture 2" descr="Estée Lauder Pink Ribbon Photo Award">
            <a:extLst>
              <a:ext uri="{FF2B5EF4-FFF2-40B4-BE49-F238E27FC236}">
                <a16:creationId xmlns:a16="http://schemas.microsoft.com/office/drawing/2014/main" id="{7E81EC74-D4DA-6213-2D51-D2DC22363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48" y="5101312"/>
            <a:ext cx="1595209" cy="1595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Susan G. Komen®">
            <a:extLst>
              <a:ext uri="{FF2B5EF4-FFF2-40B4-BE49-F238E27FC236}">
                <a16:creationId xmlns:a16="http://schemas.microsoft.com/office/drawing/2014/main" id="{423C36A2-E28D-59F9-43DA-24AC350F8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54" y="3483849"/>
            <a:ext cx="2540000" cy="100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127BB20-9A81-33E5-9EBE-BE225C4E3E23}"/>
              </a:ext>
            </a:extLst>
          </p:cNvPr>
          <p:cNvSpPr txBox="1"/>
          <p:nvPr/>
        </p:nvSpPr>
        <p:spPr>
          <a:xfrm>
            <a:off x="4112487" y="3715814"/>
            <a:ext cx="61003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800" b="1" i="0" dirty="0">
                <a:solidFill>
                  <a:srgbClr val="212529"/>
                </a:solidFill>
                <a:effectLst/>
                <a:latin typeface="American Typewriter" panose="02090604020004020304" pitchFamily="18" charset="77"/>
              </a:rPr>
              <a:t>Pourquoi </a:t>
            </a:r>
          </a:p>
          <a:p>
            <a:r>
              <a:rPr lang="fr-CH" sz="2800" b="1" i="0" dirty="0">
                <a:solidFill>
                  <a:srgbClr val="212529"/>
                </a:solidFill>
                <a:effectLst/>
                <a:latin typeface="American Typewriter" panose="02090604020004020304" pitchFamily="18" charset="77"/>
              </a:rPr>
              <a:t>un ruban rose ? </a:t>
            </a:r>
            <a:endParaRPr lang="fr-FR" sz="2800" dirty="0">
              <a:latin typeface="American Typewriter" panose="02090604020004020304" pitchFamily="18" charset="77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7C3CDB7-80A4-7DEF-950F-CA221FE6DCB3}"/>
              </a:ext>
            </a:extLst>
          </p:cNvPr>
          <p:cNvSpPr txBox="1"/>
          <p:nvPr/>
        </p:nvSpPr>
        <p:spPr>
          <a:xfrm>
            <a:off x="963432" y="1538629"/>
            <a:ext cx="61003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800" b="1" dirty="0">
                <a:solidFill>
                  <a:srgbClr val="212529"/>
                </a:solidFill>
                <a:latin typeface="American Typewriter" panose="02090604020004020304" pitchFamily="18" charset="77"/>
              </a:rPr>
              <a:t>Pourquoi octobre ? </a:t>
            </a:r>
            <a:endParaRPr lang="fr-FR" sz="2800" b="1" dirty="0">
              <a:solidFill>
                <a:srgbClr val="212529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207F2FD-C350-CEFC-9D0D-9DDFFC40F01C}"/>
              </a:ext>
            </a:extLst>
          </p:cNvPr>
          <p:cNvSpPr txBox="1"/>
          <p:nvPr/>
        </p:nvSpPr>
        <p:spPr>
          <a:xfrm>
            <a:off x="265748" y="4111331"/>
            <a:ext cx="317881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1" i="0" dirty="0">
                <a:solidFill>
                  <a:srgbClr val="404040"/>
                </a:solidFill>
                <a:effectLst/>
                <a:latin typeface="poppins" panose="020B0604020202020204" pitchFamily="34" charset="0"/>
              </a:rPr>
              <a:t>1969</a:t>
            </a:r>
            <a:r>
              <a:rPr lang="fr-CH" b="0" i="0" dirty="0">
                <a:solidFill>
                  <a:srgbClr val="404040"/>
                </a:solidFill>
                <a:effectLst/>
                <a:latin typeface="poppins" pitchFamily="2" charset="77"/>
              </a:rPr>
              <a:t> – </a:t>
            </a:r>
            <a:r>
              <a:rPr lang="fr-CH" b="1" i="0" dirty="0">
                <a:solidFill>
                  <a:srgbClr val="404040"/>
                </a:solidFill>
                <a:effectLst/>
                <a:latin typeface="poppins" pitchFamily="2" charset="77"/>
              </a:rPr>
              <a:t>La mammographie moderne est inventée.</a:t>
            </a:r>
            <a:endParaRPr lang="fr-FR" b="1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20FECEC-2CAF-1BFF-2A66-EFC04593C5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5596" y="3286108"/>
            <a:ext cx="2836150" cy="200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962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9" grpId="0" animBg="1"/>
      <p:bldP spid="11" grpId="0"/>
      <p:bldP spid="13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ECEBF-F54A-1687-1F6D-C8EF5C5A5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85CA2C24-EEA4-F882-CEA5-E8729FC5BDBB}"/>
              </a:ext>
            </a:extLst>
          </p:cNvPr>
          <p:cNvSpPr txBox="1"/>
          <p:nvPr/>
        </p:nvSpPr>
        <p:spPr>
          <a:xfrm>
            <a:off x="655093" y="476726"/>
            <a:ext cx="100038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Appel à la compassion …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CA2884B-742F-8F86-15FF-7E2B447BD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418" y="1582928"/>
            <a:ext cx="9849163" cy="434760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63C72E7-523D-4409-8A0E-74C99F7A0B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8464" y="95513"/>
            <a:ext cx="2358594" cy="1663899"/>
          </a:xfrm>
          <a:prstGeom prst="rect">
            <a:avLst/>
          </a:prstGeom>
        </p:spPr>
      </p:pic>
      <p:pic>
        <p:nvPicPr>
          <p:cNvPr id="9" name="Picture 4" descr="Susan G. Komen®">
            <a:extLst>
              <a:ext uri="{FF2B5EF4-FFF2-40B4-BE49-F238E27FC236}">
                <a16:creationId xmlns:a16="http://schemas.microsoft.com/office/drawing/2014/main" id="{960A2842-AA72-1317-3DBC-DFD7391AE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901" y="5704092"/>
            <a:ext cx="2540000" cy="100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436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CDF8E-A1E4-57A6-7982-6B1AB7568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4A204155-F379-0DCA-3462-104BFE4E3913}"/>
              </a:ext>
            </a:extLst>
          </p:cNvPr>
          <p:cNvSpPr txBox="1"/>
          <p:nvPr/>
        </p:nvSpPr>
        <p:spPr>
          <a:xfrm>
            <a:off x="824911" y="476726"/>
            <a:ext cx="100038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À fond le rose !!!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830C37B-2BD1-BB18-9AA5-EEBB2D467A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801" y="1975587"/>
            <a:ext cx="5654199" cy="42406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2A11880-1B05-CD6A-B6C5-E5CA6AE2A9AA}"/>
              </a:ext>
            </a:extLst>
          </p:cNvPr>
          <p:cNvSpPr txBox="1"/>
          <p:nvPr/>
        </p:nvSpPr>
        <p:spPr>
          <a:xfrm>
            <a:off x="441801" y="6204758"/>
            <a:ext cx="46852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Départ d'une course organisée à l'occasion d'Octobre rose, à </a:t>
            </a:r>
            <a:r>
              <a:rPr lang="fr-CH" b="0" i="0" u="none" strike="noStrike" dirty="0">
                <a:effectLst/>
                <a:latin typeface="Arial" panose="020B0604020202020204" pitchFamily="34" charset="0"/>
              </a:rPr>
              <a:t>Chambéry</a:t>
            </a:r>
            <a:r>
              <a:rPr lang="fr-CH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en 2015.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784714A-11C0-CB04-CE55-1AE266017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1469" y="0"/>
            <a:ext cx="2358594" cy="1663899"/>
          </a:xfrm>
          <a:prstGeom prst="rect">
            <a:avLst/>
          </a:prstGeom>
        </p:spPr>
      </p:pic>
      <p:pic>
        <p:nvPicPr>
          <p:cNvPr id="12292" name="Picture 4" descr="Octobre Rose 2025 : les évènements à ne pas louper à Paris durant ce mois  de sensibilisation – Paris ZigZag | Insolite &amp; Secret">
            <a:extLst>
              <a:ext uri="{FF2B5EF4-FFF2-40B4-BE49-F238E27FC236}">
                <a16:creationId xmlns:a16="http://schemas.microsoft.com/office/drawing/2014/main" id="{EF1FB03C-40CB-A77E-46D8-0262173EE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560" y="1483527"/>
            <a:ext cx="6246440" cy="4075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3A12413-698E-085F-A837-41E698DFFF91}"/>
              </a:ext>
            </a:extLst>
          </p:cNvPr>
          <p:cNvSpPr txBox="1"/>
          <p:nvPr/>
        </p:nvSpPr>
        <p:spPr>
          <a:xfrm>
            <a:off x="6276544" y="5559138"/>
            <a:ext cx="46852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dirty="0">
                <a:solidFill>
                  <a:srgbClr val="202122"/>
                </a:solidFill>
                <a:latin typeface="Arial" panose="020B0604020202020204" pitchFamily="34" charset="0"/>
              </a:rPr>
              <a:t>Octobre rose à Paris, 2025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4939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F5FEA-BEDB-E4BF-13E6-3EE6BDA71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1907B84C-0237-1DD0-3130-D969DDE44A27}"/>
              </a:ext>
            </a:extLst>
          </p:cNvPr>
          <p:cNvSpPr txBox="1"/>
          <p:nvPr/>
        </p:nvSpPr>
        <p:spPr>
          <a:xfrm>
            <a:off x="655093" y="476726"/>
            <a:ext cx="1000380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À quoi sert le mouvement Octobre rose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0A533CE-9D06-150C-105C-4BF412F4E3D9}"/>
              </a:ext>
            </a:extLst>
          </p:cNvPr>
          <p:cNvSpPr txBox="1"/>
          <p:nvPr/>
        </p:nvSpPr>
        <p:spPr>
          <a:xfrm>
            <a:off x="914943" y="2982807"/>
            <a:ext cx="10362113" cy="34163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r-CH" sz="2400" b="1" i="0" dirty="0">
                <a:solidFill>
                  <a:srgbClr val="212529"/>
                </a:solidFill>
                <a:effectLst/>
                <a:latin typeface="roboto" panose="020F0502020204030204" pitchFamily="34" charset="0"/>
              </a:rPr>
              <a:t>Octobre rose : qu’est-ce c’est ?</a:t>
            </a:r>
          </a:p>
          <a:p>
            <a:r>
              <a:rPr lang="fr-CH" sz="2400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C’est le mois de sensibilisation au cancer du sein à travers le monde. Il a vu le jour en 1985 lors d’un partenariat entre l’American Cancer Society et la société Imperial Chemical Industries. </a:t>
            </a:r>
            <a:br>
              <a:rPr lang="fr-CH" sz="2400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</a:br>
            <a:br>
              <a:rPr lang="fr-CH" sz="2400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</a:br>
            <a:r>
              <a:rPr lang="fr-CH" sz="2400" b="1" i="0" dirty="0">
                <a:solidFill>
                  <a:srgbClr val="212529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Le but de ce mois de sensibilisation est notamment de </a:t>
            </a:r>
            <a:r>
              <a:rPr lang="fr-CH" sz="2400" b="1" i="0" dirty="0">
                <a:solidFill>
                  <a:srgbClr val="EC388E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promouvoir la mammographie comme </a:t>
            </a:r>
            <a:r>
              <a:rPr lang="fr-CH" sz="2400" b="1" dirty="0">
                <a:solidFill>
                  <a:srgbClr val="EC388E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« un moyen efficace de lutte et de prévention contre le cancer du sein »</a:t>
            </a:r>
            <a:r>
              <a:rPr lang="fr-CH" sz="2400" b="1" i="1" dirty="0">
                <a:solidFill>
                  <a:srgbClr val="212529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. </a:t>
            </a:r>
            <a:r>
              <a:rPr lang="fr-CH" sz="2400" b="1" i="0" dirty="0">
                <a:solidFill>
                  <a:srgbClr val="212529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Il s’agit aussi principalement de recueillir des </a:t>
            </a:r>
            <a:r>
              <a:rPr lang="fr-CH" sz="2400" b="1" u="sng" dirty="0">
                <a:solidFill>
                  <a:srgbClr val="212529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fonds</a:t>
            </a:r>
            <a:r>
              <a:rPr lang="fr-CH" sz="2400" b="1" i="0" dirty="0">
                <a:solidFill>
                  <a:srgbClr val="212529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 pour la recherche contre ce cancer. </a:t>
            </a:r>
            <a:endParaRPr lang="fr-CH" sz="2400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AF1247C-DA17-AF5A-C010-D29583956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3335" y="1261556"/>
            <a:ext cx="2944041" cy="9478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7434A99-8DDA-FDF3-5B1E-EACAD49B7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2281393"/>
            <a:ext cx="5031377" cy="91266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0644B7A-80BE-BD6E-6CBD-56F86CD971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017" y="1891948"/>
            <a:ext cx="1612900" cy="3175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0A1ECC-9260-3B59-E3B1-FD2E331975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7700" y="850697"/>
            <a:ext cx="2358594" cy="166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838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55F59-97D8-B64B-67F2-7821A509D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A65604D2-1B35-01E0-93BE-25943AF0B7A0}"/>
              </a:ext>
            </a:extLst>
          </p:cNvPr>
          <p:cNvSpPr txBox="1"/>
          <p:nvPr/>
        </p:nvSpPr>
        <p:spPr>
          <a:xfrm>
            <a:off x="655093" y="476726"/>
            <a:ext cx="100038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4800" b="1" dirty="0">
                <a:latin typeface="American Typewriter" panose="02090604020004020304" pitchFamily="18" charset="77"/>
              </a:rPr>
              <a:t>Les sponsors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1DD475D-B0F2-0626-5EEE-AD4E90625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385" y="1605322"/>
            <a:ext cx="2806552" cy="155919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B2CD7E6-A273-E3C9-B722-3C3626818FF9}"/>
              </a:ext>
            </a:extLst>
          </p:cNvPr>
          <p:cNvSpPr txBox="1"/>
          <p:nvPr/>
        </p:nvSpPr>
        <p:spPr>
          <a:xfrm>
            <a:off x="5005954" y="3713426"/>
            <a:ext cx="6530462" cy="230832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400" b="1" i="1" dirty="0">
                <a:solidFill>
                  <a:srgbClr val="1A1A1A"/>
                </a:solidFill>
                <a:effectLst/>
                <a:latin typeface="Source Sans Pro" panose="020B0503030403020204" pitchFamily="34" charset="0"/>
              </a:rPr>
              <a:t>« Change the </a:t>
            </a:r>
            <a:r>
              <a:rPr lang="fr-CH" sz="2400" b="1" i="1" dirty="0" err="1">
                <a:solidFill>
                  <a:srgbClr val="1A1A1A"/>
                </a:solidFill>
                <a:effectLst/>
                <a:latin typeface="Source Sans Pro" panose="020B0503030403020204" pitchFamily="34" charset="0"/>
              </a:rPr>
              <a:t>Odds</a:t>
            </a:r>
            <a:r>
              <a:rPr lang="fr-CH" sz="2400" b="1" i="1" dirty="0">
                <a:solidFill>
                  <a:srgbClr val="1A1A1A"/>
                </a:solidFill>
                <a:effectLst/>
                <a:latin typeface="Source Sans Pro" panose="020B0503030403020204" pitchFamily="34" charset="0"/>
              </a:rPr>
              <a:t> : </a:t>
            </a:r>
            <a:r>
              <a:rPr lang="fr-CH" sz="2400" b="1" i="1" dirty="0" err="1">
                <a:solidFill>
                  <a:srgbClr val="1A1A1A"/>
                </a:solidFill>
                <a:effectLst/>
                <a:latin typeface="Source Sans Pro" panose="020B0503030403020204" pitchFamily="34" charset="0"/>
              </a:rPr>
              <a:t>Uniting</a:t>
            </a:r>
            <a:r>
              <a:rPr lang="fr-CH" sz="2400" b="1" i="1" dirty="0">
                <a:solidFill>
                  <a:srgbClr val="1A1A1A"/>
                </a:solidFill>
                <a:effectLst/>
                <a:latin typeface="Source Sans Pro" panose="020B0503030403020204" pitchFamily="34" charset="0"/>
              </a:rPr>
              <a:t> to </a:t>
            </a:r>
            <a:r>
              <a:rPr lang="fr-CH" sz="2400" b="1" i="1" dirty="0" err="1">
                <a:solidFill>
                  <a:srgbClr val="1A1A1A"/>
                </a:solidFill>
                <a:effectLst/>
                <a:latin typeface="Source Sans Pro" panose="020B0503030403020204" pitchFamily="34" charset="0"/>
              </a:rPr>
              <a:t>Improve</a:t>
            </a:r>
            <a:r>
              <a:rPr lang="fr-CH" sz="2400" b="1" i="1" dirty="0">
                <a:solidFill>
                  <a:srgbClr val="1A1A1A"/>
                </a:solidFill>
                <a:effectLst/>
                <a:latin typeface="Source Sans Pro" panose="020B0503030403020204" pitchFamily="34" charset="0"/>
              </a:rPr>
              <a:t> Cancer </a:t>
            </a:r>
            <a:r>
              <a:rPr lang="fr-CH" sz="2400" b="1" i="1" dirty="0" err="1">
                <a:solidFill>
                  <a:srgbClr val="1A1A1A"/>
                </a:solidFill>
                <a:effectLst/>
                <a:latin typeface="Source Sans Pro" panose="020B0503030403020204" pitchFamily="34" charset="0"/>
              </a:rPr>
              <a:t>Outcomes</a:t>
            </a:r>
            <a:r>
              <a:rPr lang="fr-CH" sz="2400" b="1" i="1" dirty="0">
                <a:solidFill>
                  <a:srgbClr val="1A1A1A"/>
                </a:solidFill>
                <a:effectLst/>
                <a:latin typeface="Source Sans Pro" panose="020B0503030403020204" pitchFamily="34" charset="0"/>
              </a:rPr>
              <a:t> </a:t>
            </a:r>
            <a:br>
              <a:rPr lang="fr-CH" sz="2400" b="1" i="1" dirty="0">
                <a:solidFill>
                  <a:srgbClr val="1A1A1A"/>
                </a:solidFill>
                <a:effectLst/>
                <a:latin typeface="Source Sans Pro" panose="020B0503030403020204" pitchFamily="34" charset="0"/>
              </a:rPr>
            </a:br>
            <a:r>
              <a:rPr lang="fr-CH" sz="2400" b="1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</a:rPr>
              <a:t>est une </a:t>
            </a:r>
            <a:r>
              <a:rPr lang="fr-CH" sz="2400" b="1" i="0" dirty="0">
                <a:solidFill>
                  <a:srgbClr val="1A1A1A"/>
                </a:solidFill>
                <a:effectLst/>
                <a:highlight>
                  <a:srgbClr val="FFFF00"/>
                </a:highlight>
                <a:latin typeface="Source Sans Pro" panose="020B0503030403020204" pitchFamily="34" charset="0"/>
              </a:rPr>
              <a:t>initiative de l’ACS [American Cancer Society] financée par le parrainage de </a:t>
            </a:r>
            <a:r>
              <a:rPr lang="fr-CH" sz="2400" b="1" i="0" u="sng" dirty="0">
                <a:solidFill>
                  <a:srgbClr val="1A1A1A"/>
                </a:solidFill>
                <a:effectLst/>
                <a:highlight>
                  <a:srgbClr val="FFFF00"/>
                </a:highlight>
                <a:latin typeface="Source Sans Pro" panose="020B0503030403020204" pitchFamily="34" charset="0"/>
              </a:rPr>
              <a:t>Pfizer</a:t>
            </a:r>
            <a:r>
              <a:rPr lang="fr-CH" sz="2400" b="1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fr-CH" sz="2400" b="0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</a:rPr>
              <a:t>et conçue pour combler le fossé dans les disparités en matière de soins contre le cancer. »</a:t>
            </a:r>
            <a:endParaRPr lang="fr-FR" sz="24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19F0652-CE12-43B0-46C5-0AF30292D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5954" y="1509070"/>
            <a:ext cx="5918720" cy="1932017"/>
          </a:xfrm>
          <a:prstGeom prst="rect">
            <a:avLst/>
          </a:prstGeom>
          <a:ln w="28575">
            <a:noFill/>
          </a:ln>
        </p:spPr>
      </p:pic>
      <p:pic>
        <p:nvPicPr>
          <p:cNvPr id="10244" name="Picture 4" descr="La Fondation Gates">
            <a:extLst>
              <a:ext uri="{FF2B5EF4-FFF2-40B4-BE49-F238E27FC236}">
                <a16:creationId xmlns:a16="http://schemas.microsoft.com/office/drawing/2014/main" id="{4A44800A-9C74-79E8-BB0B-1480CD31B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385" y="3769772"/>
            <a:ext cx="2744540" cy="1097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7729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64AB1-0A13-ECDE-3971-F6D5428A2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299DF58-5052-7BF9-8169-1A6709D13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35" y="1519707"/>
            <a:ext cx="2373372" cy="74031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CD55468-C9C3-E0BB-BC2B-CD69AC88081D}"/>
              </a:ext>
            </a:extLst>
          </p:cNvPr>
          <p:cNvSpPr txBox="1"/>
          <p:nvPr/>
        </p:nvSpPr>
        <p:spPr>
          <a:xfrm>
            <a:off x="636700" y="215498"/>
            <a:ext cx="11245170" cy="1292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La campagne de Médecins du Monde (2016)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4C7ED8-1748-B8DD-056A-FCFF9376A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177" y="2103508"/>
            <a:ext cx="1816100" cy="381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A49BCB4-CC93-3A48-A1C1-9748B1CA0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1246" y="1678072"/>
            <a:ext cx="6007234" cy="6483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9F34D49-6EEB-4DE1-93BA-9BDA6AB6B6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1379" y="2618061"/>
            <a:ext cx="2782382" cy="39185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E00AC40-FC7A-0CB4-F888-F72D9E38BB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9285" y="2618061"/>
            <a:ext cx="2769195" cy="39345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0A0C799-BE6A-E68E-376D-4E379CB670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22708" y="2592792"/>
            <a:ext cx="2782382" cy="39880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7C64B6A-FAB2-111E-FF27-DAA974214C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2435" y="2618063"/>
            <a:ext cx="2757903" cy="391852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58853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D54A57E-0392-2BA3-2618-5FEAA8096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8440" y="1755410"/>
            <a:ext cx="4357405" cy="44913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D1ED65F-B423-2041-AF3D-B775BE319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746" y="368730"/>
            <a:ext cx="10515600" cy="1325563"/>
          </a:xfrm>
        </p:spPr>
        <p:txBody>
          <a:bodyPr>
            <a:normAutofit fontScale="90000"/>
          </a:bodyPr>
          <a:lstStyle/>
          <a:p>
            <a:pPr>
              <a:lnSpc>
                <a:spcPts val="4080"/>
              </a:lnSpc>
            </a:pPr>
            <a:r>
              <a:rPr lang="fr-CH" sz="5400" b="1" dirty="0">
                <a:latin typeface="American Typewriter" panose="02090604020004020304" pitchFamily="18" charset="77"/>
              </a:rPr>
              <a:t>Albert </a:t>
            </a:r>
            <a:r>
              <a:rPr lang="fr-CH" sz="5400" b="1" dirty="0" err="1">
                <a:latin typeface="American Typewriter" panose="02090604020004020304" pitchFamily="18" charset="77"/>
              </a:rPr>
              <a:t>Bourla</a:t>
            </a:r>
            <a:r>
              <a:rPr lang="fr-CH" sz="5400" b="1" dirty="0">
                <a:latin typeface="American Typewriter" panose="02090604020004020304" pitchFamily="18" charset="77"/>
              </a:rPr>
              <a:t>, PDG de Pfizer : </a:t>
            </a:r>
            <a:r>
              <a:rPr lang="fr-CH" sz="4000" b="1" dirty="0">
                <a:latin typeface="Arial Rounded MT Bold" panose="020F0704030504030204" pitchFamily="34" charset="77"/>
              </a:rPr>
              <a:t>Nous avons développé </a:t>
            </a:r>
            <a:br>
              <a:rPr lang="fr-CH" sz="4000" b="1" dirty="0">
                <a:latin typeface="Arial Rounded MT Bold" panose="020F0704030504030204" pitchFamily="34" charset="77"/>
              </a:rPr>
            </a:br>
            <a:r>
              <a:rPr lang="fr-CH" sz="4000" b="1" dirty="0">
                <a:latin typeface="Arial Rounded MT Bold" panose="020F0704030504030204" pitchFamily="34" charset="77"/>
              </a:rPr>
              <a:t>des </a:t>
            </a:r>
            <a:r>
              <a:rPr lang="fr-CH" sz="4000" b="1" dirty="0">
                <a:solidFill>
                  <a:srgbClr val="EC388E"/>
                </a:solidFill>
                <a:latin typeface="Arial Rounded MT Bold" panose="020F0704030504030204" pitchFamily="34" charset="77"/>
              </a:rPr>
              <a:t>missiles</a:t>
            </a:r>
            <a:r>
              <a:rPr lang="fr-CH" sz="4000" b="1" dirty="0">
                <a:latin typeface="Arial Rounded MT Bold" panose="020F0704030504030204" pitchFamily="34" charset="77"/>
              </a:rPr>
              <a:t> contre le </a:t>
            </a:r>
            <a:r>
              <a:rPr lang="fr-CH" sz="4000" b="1" dirty="0">
                <a:solidFill>
                  <a:srgbClr val="EC388E"/>
                </a:solidFill>
                <a:latin typeface="Arial Rounded MT Bold" panose="020F0704030504030204" pitchFamily="34" charset="77"/>
              </a:rPr>
              <a:t>cancer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C8D03DC-DBEC-6746-FFA5-84EE7F03A17D}"/>
              </a:ext>
            </a:extLst>
          </p:cNvPr>
          <p:cNvSpPr txBox="1"/>
          <p:nvPr/>
        </p:nvSpPr>
        <p:spPr>
          <a:xfrm>
            <a:off x="8422105" y="1306270"/>
            <a:ext cx="31011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Davos, le 23 janvier 2025</a:t>
            </a:r>
            <a:endParaRPr lang="fr-FR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Bulle rectangulaire 7">
            <a:extLst>
              <a:ext uri="{FF2B5EF4-FFF2-40B4-BE49-F238E27FC236}">
                <a16:creationId xmlns:a16="http://schemas.microsoft.com/office/drawing/2014/main" id="{9DDAADD1-299A-A662-5665-E7E8C5322743}"/>
              </a:ext>
            </a:extLst>
          </p:cNvPr>
          <p:cNvSpPr/>
          <p:nvPr/>
        </p:nvSpPr>
        <p:spPr>
          <a:xfrm>
            <a:off x="212746" y="1946693"/>
            <a:ext cx="7165047" cy="4662815"/>
          </a:xfrm>
          <a:prstGeom prst="wedgeRectCallout">
            <a:avLst>
              <a:gd name="adj1" fmla="val 60464"/>
              <a:gd name="adj2" fmla="val 508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4ABCE2C-27A7-B40E-263F-FB72930ADF90}"/>
              </a:ext>
            </a:extLst>
          </p:cNvPr>
          <p:cNvSpPr txBox="1"/>
          <p:nvPr/>
        </p:nvSpPr>
        <p:spPr>
          <a:xfrm>
            <a:off x="342658" y="1946693"/>
            <a:ext cx="7165047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b="1" dirty="0"/>
              <a:t>Albert </a:t>
            </a:r>
            <a:r>
              <a:rPr lang="fr-CH" sz="2400" b="1" dirty="0" err="1"/>
              <a:t>Bourla</a:t>
            </a:r>
            <a:r>
              <a:rPr lang="fr-CH" sz="2400" b="1" dirty="0"/>
              <a:t>, Président de Pfizer :</a:t>
            </a:r>
          </a:p>
          <a:p>
            <a:r>
              <a:rPr lang="fr-CH" sz="800" b="1" dirty="0"/>
              <a:t> </a:t>
            </a:r>
            <a:endParaRPr lang="fr-CH" sz="2400" b="1" dirty="0"/>
          </a:p>
          <a:p>
            <a:r>
              <a:rPr lang="fr-CH" dirty="0">
                <a:ea typeface="Helvetica Neue" panose="02000503000000020004" pitchFamily="2" charset="0"/>
                <a:cs typeface="Helvetica Neue" panose="02000503000000020004" pitchFamily="2" charset="0"/>
              </a:rPr>
              <a:t>« </a:t>
            </a:r>
            <a:r>
              <a:rPr lang="fr-CH" b="1" dirty="0">
                <a:highlight>
                  <a:srgbClr val="FFFF00"/>
                </a:highlight>
              </a:rPr>
              <a:t>Je vais utiliser des termes militaires pour </a:t>
            </a:r>
            <a:r>
              <a:rPr lang="fr-CH" b="1" dirty="0">
                <a:solidFill>
                  <a:srgbClr val="EC388E"/>
                </a:solidFill>
                <a:highlight>
                  <a:srgbClr val="FFFF00"/>
                </a:highlight>
              </a:rPr>
              <a:t>décrire la guerre que nous menons contre le cancer</a:t>
            </a:r>
            <a:r>
              <a:rPr lang="fr-CH" b="1" dirty="0">
                <a:highlight>
                  <a:srgbClr val="FFFF00"/>
                </a:highlight>
              </a:rPr>
              <a:t>.</a:t>
            </a:r>
            <a:r>
              <a:rPr lang="fr-CH" dirty="0"/>
              <a:t> Lorsque vous utilisez les chimiothérapies qui sont bien connues, vous ne tuez pas seulement les cellules cancéreuses, vous tuez également les cellules saines. Donc il faut être plus ciblé. </a:t>
            </a:r>
            <a:r>
              <a:rPr lang="fr-CH" b="1" dirty="0">
                <a:highlight>
                  <a:srgbClr val="FFFF00"/>
                </a:highlight>
              </a:rPr>
              <a:t>C'est pour cette raison-là que nous avons développé ce qu'on pourrait comparer à des </a:t>
            </a:r>
            <a:r>
              <a:rPr lang="fr-CH" b="1" dirty="0">
                <a:solidFill>
                  <a:srgbClr val="EC388E"/>
                </a:solidFill>
                <a:highlight>
                  <a:srgbClr val="FFFF00"/>
                </a:highlight>
              </a:rPr>
              <a:t>missiles à tête guidée</a:t>
            </a:r>
            <a:r>
              <a:rPr lang="fr-CH" b="1" dirty="0">
                <a:highlight>
                  <a:srgbClr val="FFFF00"/>
                </a:highlight>
              </a:rPr>
              <a:t>. </a:t>
            </a:r>
            <a:r>
              <a:rPr lang="fr-CH" dirty="0"/>
              <a:t>»</a:t>
            </a:r>
            <a:br>
              <a:rPr lang="fr-CH" dirty="0"/>
            </a:br>
            <a:r>
              <a:rPr lang="fr-CH" sz="1000" dirty="0"/>
              <a:t> </a:t>
            </a:r>
            <a:br>
              <a:rPr lang="fr-CH" dirty="0"/>
            </a:br>
            <a:r>
              <a:rPr lang="fr-CH" dirty="0"/>
              <a:t>« L’intelligence artificielle nous permet de faire ce qui nous prenait des années en quelques mois et ça, c'est exponentiel. Une fois que l'on a fait ça, on a besoin d’un mécanisme GPS qui va permettre de venir et s'accrocher sur la cible et donc là c'est un anticorps qui va venir s'agripper à cette protéine [iB4 …] Une fois que vous avez l'anticorps, il faut une tête pour ce missile. </a:t>
            </a:r>
            <a:r>
              <a:rPr lang="fr-CH" b="1" dirty="0">
                <a:highlight>
                  <a:srgbClr val="FFFF00"/>
                </a:highlight>
              </a:rPr>
              <a:t>Le missile n'explose que là où vous souhaitez qu'il explose, donc sur les cellules cancéreuses. Donc </a:t>
            </a:r>
            <a:r>
              <a:rPr lang="fr-CH" b="1" dirty="0">
                <a:solidFill>
                  <a:srgbClr val="EC388E"/>
                </a:solidFill>
                <a:highlight>
                  <a:srgbClr val="FFFF00"/>
                </a:highlight>
              </a:rPr>
              <a:t>l'intelligence artificielle </a:t>
            </a:r>
            <a:r>
              <a:rPr lang="fr-CH" b="1" dirty="0">
                <a:highlight>
                  <a:srgbClr val="FFFF00"/>
                </a:highlight>
              </a:rPr>
              <a:t>va pouvoir faciliter et accélérer toutes les étapes. </a:t>
            </a:r>
            <a:r>
              <a:rPr lang="fr-CH" dirty="0"/>
              <a:t>»</a:t>
            </a:r>
          </a:p>
        </p:txBody>
      </p:sp>
      <p:pic>
        <p:nvPicPr>
          <p:cNvPr id="4" name="Picture 6" descr="Forum économique mondial — Wikipédia">
            <a:extLst>
              <a:ext uri="{FF2B5EF4-FFF2-40B4-BE49-F238E27FC236}">
                <a16:creationId xmlns:a16="http://schemas.microsoft.com/office/drawing/2014/main" id="{C17EC6D8-60F0-3BAB-2CCC-5025993AC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6991" y="276020"/>
            <a:ext cx="1616861" cy="999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070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D5C70-501E-B1E4-E657-6F5115F58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0EA4BB5-2F14-C9D6-31E5-36197503E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999" y="2006045"/>
            <a:ext cx="6163979" cy="371431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251E489-00C5-1CE1-4ED1-AEB811F9A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745" y="368730"/>
            <a:ext cx="11241317" cy="1325563"/>
          </a:xfrm>
        </p:spPr>
        <p:txBody>
          <a:bodyPr>
            <a:normAutofit fontScale="90000"/>
          </a:bodyPr>
          <a:lstStyle/>
          <a:p>
            <a:pPr>
              <a:lnSpc>
                <a:spcPts val="4080"/>
              </a:lnSpc>
            </a:pPr>
            <a:r>
              <a:rPr lang="fr-CH" sz="5400" b="1" dirty="0">
                <a:latin typeface="American Typewriter" panose="02090604020004020304" pitchFamily="18" charset="77"/>
              </a:rPr>
              <a:t>Albert </a:t>
            </a:r>
            <a:r>
              <a:rPr lang="fr-CH" sz="5400" b="1" dirty="0" err="1">
                <a:latin typeface="American Typewriter" panose="02090604020004020304" pitchFamily="18" charset="77"/>
              </a:rPr>
              <a:t>Bourla</a:t>
            </a:r>
            <a:r>
              <a:rPr lang="fr-CH" sz="5400" b="1" dirty="0">
                <a:latin typeface="American Typewriter" panose="02090604020004020304" pitchFamily="18" charset="77"/>
              </a:rPr>
              <a:t>, PDG de Pfizer : </a:t>
            </a:r>
            <a:br>
              <a:rPr lang="fr-CH" sz="4000" b="1" dirty="0">
                <a:latin typeface="Arial Rounded MT Bold" panose="020F0704030504030204" pitchFamily="34" charset="77"/>
              </a:rPr>
            </a:br>
            <a:r>
              <a:rPr lang="fr-CH" sz="4000" b="1" dirty="0">
                <a:latin typeface="Arial Rounded MT Bold" panose="020F0704030504030204" pitchFamily="34" charset="77"/>
              </a:rPr>
              <a:t>« </a:t>
            </a:r>
            <a:r>
              <a:rPr lang="fr-CH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 Covid était pour moi comme une répétition »</a:t>
            </a:r>
            <a:endParaRPr lang="fr-CH" sz="4000" b="1" dirty="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83D56BD-FFB5-D850-BDD5-6E80506F5D7D}"/>
              </a:ext>
            </a:extLst>
          </p:cNvPr>
          <p:cNvSpPr txBox="1"/>
          <p:nvPr/>
        </p:nvSpPr>
        <p:spPr>
          <a:xfrm>
            <a:off x="342658" y="6166104"/>
            <a:ext cx="31011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Economic</a:t>
            </a:r>
            <a:r>
              <a:rPr lang="fr-FR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Club of Chicago</a:t>
            </a:r>
            <a:br>
              <a:rPr lang="fr-FR" sz="18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FR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</a:t>
            </a:r>
            <a:r>
              <a:rPr lang="fr-FR" sz="18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 3 février 2023</a:t>
            </a:r>
            <a:endParaRPr lang="fr-FR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Bulle rectangulaire 7">
            <a:extLst>
              <a:ext uri="{FF2B5EF4-FFF2-40B4-BE49-F238E27FC236}">
                <a16:creationId xmlns:a16="http://schemas.microsoft.com/office/drawing/2014/main" id="{1A32579D-A5CC-31D8-4F6B-9B9E9880CC6A}"/>
              </a:ext>
            </a:extLst>
          </p:cNvPr>
          <p:cNvSpPr/>
          <p:nvPr/>
        </p:nvSpPr>
        <p:spPr>
          <a:xfrm>
            <a:off x="6803427" y="1627664"/>
            <a:ext cx="5079574" cy="4861605"/>
          </a:xfrm>
          <a:prstGeom prst="wedgeRectCallout">
            <a:avLst>
              <a:gd name="adj1" fmla="val -85756"/>
              <a:gd name="adj2" fmla="val 353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C3629D1-DE02-5AA6-B293-914145E9EAD3}"/>
              </a:ext>
            </a:extLst>
          </p:cNvPr>
          <p:cNvSpPr txBox="1"/>
          <p:nvPr/>
        </p:nvSpPr>
        <p:spPr>
          <a:xfrm>
            <a:off x="6890871" y="1785709"/>
            <a:ext cx="4904685" cy="4662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200" b="1" dirty="0"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« </a:t>
            </a:r>
            <a:r>
              <a:rPr lang="fr-CH" dirty="0"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L'année précédant la pandémie, Pfizer fabriquait 200 millions de doses de vaccins par an. […] Dans les 6 premiers mois, nous avons fabriqué 1 milliard de vaccins. Dans les 6 mois suivants, nous avons fabriqué 2 milliards de vaccins supplémentaires. »</a:t>
            </a:r>
            <a:endParaRPr lang="fr-CH" sz="2200" b="1" dirty="0">
              <a:highlight>
                <a:srgbClr val="FFFF00"/>
              </a:highlight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fr-CH" sz="9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fr-CH" sz="2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« </a:t>
            </a:r>
            <a:r>
              <a:rPr lang="fr-CH" sz="2200" b="1" dirty="0"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 Covid était pour moi comme une répétition</a:t>
            </a:r>
            <a:r>
              <a:rPr lang="fr-CH" sz="2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une « </a:t>
            </a:r>
            <a:r>
              <a:rPr lang="fr-CH" sz="22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prova</a:t>
            </a:r>
            <a:r>
              <a:rPr lang="fr-CH" sz="2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CH" sz="22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generale</a:t>
            </a:r>
            <a:r>
              <a:rPr lang="fr-CH" sz="2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», </a:t>
            </a:r>
            <a:r>
              <a:rPr lang="fr-CH" sz="2200" b="1" dirty="0"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pour voir comment on peut mobiliser une population</a:t>
            </a:r>
            <a:r>
              <a:rPr lang="fr-CH" sz="2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CH" sz="2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et rendre l’impossible possible contre une maladie majeure. </a:t>
            </a:r>
            <a:r>
              <a:rPr lang="fr-CH" sz="2200" b="1" dirty="0">
                <a:solidFill>
                  <a:srgbClr val="EC388E"/>
                </a:solidFill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Nous nous occuperons du cancer et de plein d’autres choses</a:t>
            </a:r>
            <a:r>
              <a:rPr lang="fr-CH" sz="2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»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73707DE-72BD-FC77-A7F5-A3B45F320626}"/>
              </a:ext>
            </a:extLst>
          </p:cNvPr>
          <p:cNvSpPr txBox="1"/>
          <p:nvPr/>
        </p:nvSpPr>
        <p:spPr>
          <a:xfrm>
            <a:off x="342658" y="5801276"/>
            <a:ext cx="4604084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fr-CH" sz="2400" b="1" dirty="0"/>
              <a:t>Albert </a:t>
            </a:r>
            <a:r>
              <a:rPr lang="fr-CH" sz="2400" b="1" dirty="0" err="1"/>
              <a:t>Bourla</a:t>
            </a:r>
            <a:r>
              <a:rPr lang="fr-CH" sz="2400" b="1" dirty="0"/>
              <a:t>, Président de Pfizer</a:t>
            </a:r>
          </a:p>
        </p:txBody>
      </p:sp>
    </p:spTree>
    <p:extLst>
      <p:ext uri="{BB962C8B-B14F-4D97-AF65-F5344CB8AC3E}">
        <p14:creationId xmlns:p14="http://schemas.microsoft.com/office/powerpoint/2010/main" val="1681293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A993-249D-6699-F98A-41A82C37A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245EE661-0F26-F43B-666E-3E9606C4F6F1}"/>
              </a:ext>
            </a:extLst>
          </p:cNvPr>
          <p:cNvSpPr txBox="1"/>
          <p:nvPr/>
        </p:nvSpPr>
        <p:spPr>
          <a:xfrm>
            <a:off x="636700" y="215498"/>
            <a:ext cx="9055940" cy="1292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Les labos veulent-ils éviter le cancer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71C43E-7BEE-32A2-772F-6BD47D60F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108" y="1449400"/>
            <a:ext cx="7772400" cy="43510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CF9625D-9F89-6ED2-83AF-971A540901BB}"/>
              </a:ext>
            </a:extLst>
          </p:cNvPr>
          <p:cNvSpPr txBox="1"/>
          <p:nvPr/>
        </p:nvSpPr>
        <p:spPr>
          <a:xfrm>
            <a:off x="6402976" y="5868875"/>
            <a:ext cx="12518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[Vidéo]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F6380D0-C632-6E6C-0099-0C05A1B9CC70}"/>
              </a:ext>
            </a:extLst>
          </p:cNvPr>
          <p:cNvSpPr txBox="1"/>
          <p:nvPr/>
        </p:nvSpPr>
        <p:spPr>
          <a:xfrm>
            <a:off x="875211" y="5610101"/>
            <a:ext cx="4038375" cy="73866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 janvier 2020</a:t>
            </a:r>
            <a:br>
              <a:rPr lang="fr-FR" sz="2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« Qui veut être mon associé » sur M6</a:t>
            </a:r>
            <a:endParaRPr lang="fr-FR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4EAF650-D5F7-DDD1-0D66-2A53F5C693D5}"/>
              </a:ext>
            </a:extLst>
          </p:cNvPr>
          <p:cNvSpPr txBox="1"/>
          <p:nvPr/>
        </p:nvSpPr>
        <p:spPr>
          <a:xfrm>
            <a:off x="7278415" y="942998"/>
            <a:ext cx="45042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Marc </a:t>
            </a:r>
            <a:r>
              <a:rPr lang="fr-CH" sz="2400" b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Simoncini</a:t>
            </a:r>
            <a:r>
              <a:rPr lang="fr-CH" sz="24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CH" sz="24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explique </a:t>
            </a:r>
            <a:r>
              <a:rPr lang="fr-CH" sz="24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</a:t>
            </a:r>
            <a:endParaRPr lang="fr-FR" sz="2400" dirty="0"/>
          </a:p>
        </p:txBody>
      </p:sp>
      <p:sp>
        <p:nvSpPr>
          <p:cNvPr id="12" name="Bulle rectangulaire 11">
            <a:extLst>
              <a:ext uri="{FF2B5EF4-FFF2-40B4-BE49-F238E27FC236}">
                <a16:creationId xmlns:a16="http://schemas.microsoft.com/office/drawing/2014/main" id="{F3C0E359-654A-9DA9-C422-7574417A8CFE}"/>
              </a:ext>
            </a:extLst>
          </p:cNvPr>
          <p:cNvSpPr/>
          <p:nvPr/>
        </p:nvSpPr>
        <p:spPr>
          <a:xfrm>
            <a:off x="7393578" y="1564870"/>
            <a:ext cx="4798422" cy="4861605"/>
          </a:xfrm>
          <a:prstGeom prst="wedgeRectCallout">
            <a:avLst>
              <a:gd name="adj1" fmla="val -60040"/>
              <a:gd name="adj2" fmla="val 568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« On a monté une étude qui a duré 8 ans. </a:t>
            </a:r>
            <a:r>
              <a:rPr lang="fr-CH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Pendant 8 ans, on a donné des capsules [de </a:t>
            </a:r>
            <a:r>
              <a:rPr lang="fr-CH" b="1" dirty="0">
                <a:solidFill>
                  <a:srgbClr val="EC388E"/>
                </a:solidFill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vitamines</a:t>
            </a:r>
            <a:r>
              <a:rPr lang="fr-CH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] à des gamins. La moitié en prenait, l’autre moitié prenait un placebo, afin de voir si un groupe était plus malade que l’autre.</a:t>
            </a:r>
            <a:r>
              <a:rPr lang="fr-CH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[…]</a:t>
            </a:r>
          </a:p>
          <a:p>
            <a:endParaRPr lang="fr-CH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fr-CH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« Et je me souviens être allé voir le plus grand patron du plus grand laboratoire français en lui demandant 150 000 francs à l’époque [il y a 20 ans]. </a:t>
            </a:r>
            <a:br>
              <a:rPr lang="fr-CH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CH" sz="9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endParaRPr lang="fr-CH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fr-CH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Il m’a reçu dans son bureau et m’avait dit : « </a:t>
            </a:r>
            <a:r>
              <a:rPr lang="fr-CH" b="1" dirty="0">
                <a:solidFill>
                  <a:srgbClr val="EC388E"/>
                </a:solidFill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Pourquoi voulez-vous que j’évite le cancer des enfants </a:t>
            </a:r>
            <a:r>
              <a:rPr lang="fr-CH" b="1" dirty="0">
                <a:solidFill>
                  <a:srgbClr val="000000"/>
                </a:solidFill>
                <a:highlight>
                  <a:srgbClr val="FFFF00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puisque mon métier c’est de vendre des médicaments une fois qu’ils l’ont ? »</a:t>
            </a:r>
          </a:p>
        </p:txBody>
      </p:sp>
    </p:spTree>
    <p:extLst>
      <p:ext uri="{BB962C8B-B14F-4D97-AF65-F5344CB8AC3E}">
        <p14:creationId xmlns:p14="http://schemas.microsoft.com/office/powerpoint/2010/main" val="1505382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3E58A-77B6-E18F-8E1D-01B44A951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BA52512-7A0B-BD3D-E762-99BDAD8D5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291" y="1644775"/>
            <a:ext cx="2864146" cy="893403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61FA950-82F2-74DD-7664-99384388064D}"/>
              </a:ext>
            </a:extLst>
          </p:cNvPr>
          <p:cNvSpPr txBox="1"/>
          <p:nvPr/>
        </p:nvSpPr>
        <p:spPr>
          <a:xfrm>
            <a:off x="636700" y="215498"/>
            <a:ext cx="11245170" cy="1292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Les labos veulent-ils éviter le cancer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12DC760-4DA2-CACB-9C65-12F2F8A35696}"/>
              </a:ext>
            </a:extLst>
          </p:cNvPr>
          <p:cNvSpPr txBox="1"/>
          <p:nvPr/>
        </p:nvSpPr>
        <p:spPr>
          <a:xfrm>
            <a:off x="6096000" y="2091476"/>
            <a:ext cx="5549709" cy="175432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3600" b="1" i="0" dirty="0">
                <a:effectLst/>
                <a:latin typeface="var(--font-antiqua-b-bold)"/>
              </a:rPr>
              <a:t>«</a:t>
            </a:r>
            <a:r>
              <a:rPr lang="fr-CH" sz="3600" b="1" i="0" dirty="0">
                <a:solidFill>
                  <a:srgbClr val="EC388E"/>
                </a:solidFill>
                <a:effectLst/>
                <a:latin typeface="var(--font-antiqua-b-bold)"/>
              </a:rPr>
              <a:t> Pfizer</a:t>
            </a:r>
            <a:r>
              <a:rPr lang="fr-CH" sz="3600" b="1" i="0" dirty="0">
                <a:solidFill>
                  <a:srgbClr val="FF0000"/>
                </a:solidFill>
                <a:effectLst/>
                <a:latin typeface="var(--font-antiqua-b-bold)"/>
              </a:rPr>
              <a:t> </a:t>
            </a:r>
            <a:r>
              <a:rPr lang="fr-CH" sz="3600" b="1" i="0" dirty="0">
                <a:effectLst/>
                <a:latin typeface="var(--font-antiqua-b-bold)"/>
              </a:rPr>
              <a:t>s’offre la biotech </a:t>
            </a:r>
            <a:r>
              <a:rPr lang="fr-CH" sz="3600" b="1" i="0" dirty="0" err="1">
                <a:effectLst/>
                <a:latin typeface="var(--font-antiqua-b-bold)"/>
              </a:rPr>
              <a:t>Seagen</a:t>
            </a:r>
            <a:r>
              <a:rPr lang="fr-CH" sz="3600" b="1" i="0" dirty="0">
                <a:effectLst/>
                <a:latin typeface="var(--font-antiqua-b-bold)"/>
              </a:rPr>
              <a:t> pour 43 milliards de dollars »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B704758-0CCA-BD27-7C5C-756CD4AC92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51" y="2397375"/>
            <a:ext cx="1879600" cy="342900"/>
          </a:xfrm>
          <a:prstGeom prst="rect">
            <a:avLst/>
          </a:prstGeom>
        </p:spPr>
      </p:pic>
      <p:pic>
        <p:nvPicPr>
          <p:cNvPr id="2050" name="Picture 2" descr="Une publicité murale vante les innovations de Pfizer, à Thessalonique, en Grèce, en octobre 2021. &#10;">
            <a:extLst>
              <a:ext uri="{FF2B5EF4-FFF2-40B4-BE49-F238E27FC236}">
                <a16:creationId xmlns:a16="http://schemas.microsoft.com/office/drawing/2014/main" id="{055B6C5E-9E54-F2C8-8CB2-C503C8E35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36" y="2922816"/>
            <a:ext cx="5136616" cy="34269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4D023E6-DCBA-FC6B-DFEB-268747399CCA}"/>
              </a:ext>
            </a:extLst>
          </p:cNvPr>
          <p:cNvSpPr txBox="1"/>
          <p:nvPr/>
        </p:nvSpPr>
        <p:spPr>
          <a:xfrm>
            <a:off x="5290457" y="4386332"/>
            <a:ext cx="5904412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400" i="0" dirty="0">
                <a:solidFill>
                  <a:srgbClr val="2A303C"/>
                </a:solidFill>
                <a:effectLst/>
                <a:latin typeface="Marr Sans Medium"/>
              </a:rPr>
              <a:t>Le géant pharmaceutique américain multiplie les achats grâce à la manne de ses vaccins contre le Covid-19. </a:t>
            </a:r>
            <a:br>
              <a:rPr lang="fr-CH" sz="2400" i="0" dirty="0">
                <a:solidFill>
                  <a:srgbClr val="2A303C"/>
                </a:solidFill>
                <a:effectLst/>
                <a:latin typeface="Marr Sans Medium"/>
              </a:rPr>
            </a:br>
            <a:r>
              <a:rPr lang="fr-CH" sz="2400" b="1" i="0" dirty="0" err="1">
                <a:solidFill>
                  <a:srgbClr val="2A303C"/>
                </a:solidFill>
                <a:effectLst/>
                <a:highlight>
                  <a:srgbClr val="FFFF00"/>
                </a:highlight>
                <a:latin typeface="Marr Sans Medium"/>
              </a:rPr>
              <a:t>Seagen</a:t>
            </a:r>
            <a:r>
              <a:rPr lang="fr-CH" sz="2400" b="1" i="0" dirty="0">
                <a:solidFill>
                  <a:srgbClr val="2A303C"/>
                </a:solidFill>
                <a:effectLst/>
                <a:highlight>
                  <a:srgbClr val="FFFF00"/>
                </a:highlight>
                <a:latin typeface="Marr Sans Medium"/>
              </a:rPr>
              <a:t> est spécialisée dans la recherche et le développement de </a:t>
            </a:r>
            <a:r>
              <a:rPr lang="fr-CH" sz="2400" b="1" i="0" dirty="0">
                <a:solidFill>
                  <a:srgbClr val="EC388E"/>
                </a:solidFill>
                <a:effectLst/>
                <a:highlight>
                  <a:srgbClr val="FFFF00"/>
                </a:highlight>
                <a:latin typeface="Marr Sans Medium"/>
              </a:rPr>
              <a:t>traitements anticancéreux</a:t>
            </a:r>
            <a:r>
              <a:rPr lang="fr-CH" sz="2400" b="1" i="0" dirty="0">
                <a:solidFill>
                  <a:srgbClr val="2A303C"/>
                </a:solidFill>
                <a:effectLst/>
                <a:highlight>
                  <a:srgbClr val="FFFF00"/>
                </a:highlight>
                <a:latin typeface="Marr Sans Medium"/>
              </a:rPr>
              <a:t>.</a:t>
            </a:r>
            <a:endParaRPr lang="fr-FR" sz="2400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430677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65574D-26EF-264F-926F-C9E788FB8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13" y="248880"/>
            <a:ext cx="11374174" cy="1325563"/>
          </a:xfrm>
        </p:spPr>
        <p:txBody>
          <a:bodyPr>
            <a:normAutofit fontScale="90000"/>
          </a:bodyPr>
          <a:lstStyle/>
          <a:p>
            <a:r>
              <a:rPr lang="fr-FR" sz="4900" b="1" dirty="0">
                <a:latin typeface="American Typewriter" panose="02090604020004020304" pitchFamily="18" charset="77"/>
              </a:rPr>
              <a:t>PFIZER s’est enrichi de </a:t>
            </a:r>
            <a:br>
              <a:rPr lang="fr-FR" sz="4900" b="1" dirty="0">
                <a:latin typeface="American Typewriter" panose="02090604020004020304" pitchFamily="18" charset="77"/>
              </a:rPr>
            </a:br>
            <a:r>
              <a:rPr lang="fr-FR" sz="4900" b="1" dirty="0">
                <a:latin typeface="American Typewriter" panose="02090604020004020304" pitchFamily="18" charset="77"/>
              </a:rPr>
              <a:t>12,3 milliards de $ </a:t>
            </a:r>
            <a:r>
              <a:rPr lang="fr-FR" b="1" dirty="0">
                <a:latin typeface="American Typewriter" panose="02090604020004020304" pitchFamily="18" charset="77"/>
              </a:rPr>
              <a:t>(entre 2020 et 2021)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D77DD08-68F5-7F47-AA60-8CF3826AD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2795" y="5974120"/>
            <a:ext cx="2743200" cy="635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E6D3125-C1D4-6B47-8AA8-14BEFC782A12}"/>
              </a:ext>
            </a:extLst>
          </p:cNvPr>
          <p:cNvSpPr txBox="1"/>
          <p:nvPr/>
        </p:nvSpPr>
        <p:spPr>
          <a:xfrm>
            <a:off x="3901034" y="6287125"/>
            <a:ext cx="302686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rial Rounded MT Bold" panose="020F0704030504030204" pitchFamily="34" charset="77"/>
              </a:rPr>
              <a:t>+ 12,3 milliards $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202FFFD-20D4-255D-7034-46FF866EF5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8620" y="2196988"/>
            <a:ext cx="6174973" cy="37771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3327D7B-A84D-6BB9-CC29-C6E3EF3C70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4444178" y="5330898"/>
            <a:ext cx="1651822" cy="1514144"/>
          </a:xfrm>
          <a:prstGeom prst="rect">
            <a:avLst/>
          </a:prstGeo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28E7BFD3-74D2-7E4B-D4EF-5066B19844D1}"/>
              </a:ext>
            </a:extLst>
          </p:cNvPr>
          <p:cNvSpPr/>
          <p:nvPr/>
        </p:nvSpPr>
        <p:spPr>
          <a:xfrm>
            <a:off x="5191711" y="2524514"/>
            <a:ext cx="1154282" cy="754264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486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5F63F-100D-8795-6A45-E83B6DBF3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07B2126B-AFA2-3455-A089-00F993F0938D}"/>
              </a:ext>
            </a:extLst>
          </p:cNvPr>
          <p:cNvSpPr txBox="1"/>
          <p:nvPr/>
        </p:nvSpPr>
        <p:spPr>
          <a:xfrm>
            <a:off x="636700" y="215498"/>
            <a:ext cx="11245170" cy="1292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Connaissez-vous </a:t>
            </a:r>
          </a:p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le Dr Raymond </a:t>
            </a:r>
            <a:r>
              <a:rPr lang="fr-CH" sz="4800" b="1" dirty="0" err="1">
                <a:latin typeface="American Typewriter" panose="02090604020004020304" pitchFamily="18" charset="77"/>
              </a:rPr>
              <a:t>Rife</a:t>
            </a:r>
            <a:r>
              <a:rPr lang="fr-CH" sz="4800" b="1" dirty="0">
                <a:latin typeface="American Typewriter" panose="02090604020004020304" pitchFamily="18" charset="77"/>
              </a:rPr>
              <a:t>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24DD26-B7E4-4FBA-782F-0978D25C6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577" y="1948040"/>
            <a:ext cx="6336490" cy="33332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C9D02E2-019E-394C-DAC9-F71EBC36C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509" y="1634169"/>
            <a:ext cx="3554862" cy="26840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2" descr="Docteur. La mort des fusils">
            <a:extLst>
              <a:ext uri="{FF2B5EF4-FFF2-40B4-BE49-F238E27FC236}">
                <a16:creationId xmlns:a16="http://schemas.microsoft.com/office/drawing/2014/main" id="{6A33C181-E149-8E01-7AB1-6B922BF5F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37" y="689271"/>
            <a:ext cx="3586063" cy="395804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408171C-3285-2EE0-42F4-0B27F3C7E807}"/>
              </a:ext>
            </a:extLst>
          </p:cNvPr>
          <p:cNvSpPr txBox="1"/>
          <p:nvPr/>
        </p:nvSpPr>
        <p:spPr>
          <a:xfrm>
            <a:off x="9416340" y="4712581"/>
            <a:ext cx="21923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0" i="0" dirty="0">
                <a:solidFill>
                  <a:srgbClr val="2582A4"/>
                </a:solidFill>
                <a:effectLst/>
                <a:latin typeface="Arial" panose="020B0604020202020204" pitchFamily="34" charset="0"/>
              </a:rPr>
              <a:t>Le Daily Californian</a:t>
            </a:r>
            <a:br>
              <a:rPr lang="fr-CH" dirty="0"/>
            </a:br>
            <a:r>
              <a:rPr lang="fr-CH" b="0" i="0" dirty="0">
                <a:solidFill>
                  <a:srgbClr val="2582A4"/>
                </a:solidFill>
                <a:effectLst/>
                <a:latin typeface="Arial" panose="020B0604020202020204" pitchFamily="34" charset="0"/>
              </a:rPr>
              <a:t>Août 1971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3C5F10-74BC-A036-1C05-5D07BE2D0E5A}"/>
              </a:ext>
            </a:extLst>
          </p:cNvPr>
          <p:cNvSpPr txBox="1"/>
          <p:nvPr/>
        </p:nvSpPr>
        <p:spPr>
          <a:xfrm>
            <a:off x="313509" y="4435582"/>
            <a:ext cx="21923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dirty="0">
                <a:solidFill>
                  <a:srgbClr val="2582A4"/>
                </a:solidFill>
                <a:latin typeface="Arial" panose="020B0604020202020204" pitchFamily="34" charset="0"/>
              </a:rPr>
              <a:t>L'Union-Tribune </a:t>
            </a:r>
          </a:p>
          <a:p>
            <a:r>
              <a:rPr lang="fr-CH" dirty="0">
                <a:solidFill>
                  <a:srgbClr val="2582A4"/>
                </a:solidFill>
                <a:latin typeface="Arial" panose="020B0604020202020204" pitchFamily="34" charset="0"/>
              </a:rPr>
              <a:t>de San Diego</a:t>
            </a:r>
          </a:p>
          <a:p>
            <a:r>
              <a:rPr lang="fr-CH" dirty="0">
                <a:solidFill>
                  <a:srgbClr val="2582A4"/>
                </a:solidFill>
                <a:latin typeface="Arial" panose="020B0604020202020204" pitchFamily="34" charset="0"/>
              </a:rPr>
              <a:t>1938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42B4615-8459-86E2-A3C0-10E927660013}"/>
              </a:ext>
            </a:extLst>
          </p:cNvPr>
          <p:cNvSpPr txBox="1"/>
          <p:nvPr/>
        </p:nvSpPr>
        <p:spPr>
          <a:xfrm>
            <a:off x="1233268" y="5456872"/>
            <a:ext cx="79247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« </a:t>
            </a:r>
            <a:r>
              <a:rPr lang="fr-CH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Acclamé par le monde scientifique dans les années 1930 … </a:t>
            </a:r>
            <a:r>
              <a:rPr lang="fr-CH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»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8A75EC1-5E23-2DF4-EF39-46628755869B}"/>
              </a:ext>
            </a:extLst>
          </p:cNvPr>
          <p:cNvSpPr txBox="1"/>
          <p:nvPr/>
        </p:nvSpPr>
        <p:spPr>
          <a:xfrm>
            <a:off x="1233269" y="5733590"/>
            <a:ext cx="99746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« Il a </a:t>
            </a:r>
            <a:r>
              <a:rPr lang="fr-CH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accusé</a:t>
            </a:r>
            <a:r>
              <a:rPr lang="fr-CH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H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l'American </a:t>
            </a:r>
            <a:r>
              <a:rPr lang="fr-CH" b="1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Medical</a:t>
            </a:r>
            <a:r>
              <a:rPr lang="fr-CH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 Association [AMA] d'avoir rejeté ses découvertes en matière de thérapie électronique</a:t>
            </a:r>
            <a:r>
              <a:rPr lang="fr-CH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H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et a laissé entendre que l'organisation avait lavé le cerveau et intimidé ses collègues ainsi que censuré de manière criminelle la publication de son travail. »</a:t>
            </a:r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B18CC52-5070-5CA3-B214-20B56A8A0DB9}"/>
              </a:ext>
            </a:extLst>
          </p:cNvPr>
          <p:cNvSpPr/>
          <p:nvPr/>
        </p:nvSpPr>
        <p:spPr>
          <a:xfrm>
            <a:off x="1136468" y="5358912"/>
            <a:ext cx="10071463" cy="135026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187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52AB9-2DA6-ED20-E103-583DD07E9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874D5778-2660-5EA2-057A-1DAA54E7FCC4}"/>
              </a:ext>
            </a:extLst>
          </p:cNvPr>
          <p:cNvSpPr txBox="1"/>
          <p:nvPr/>
        </p:nvSpPr>
        <p:spPr>
          <a:xfrm>
            <a:off x="636700" y="215498"/>
            <a:ext cx="11245170" cy="702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60"/>
              </a:lnSpc>
            </a:pPr>
            <a:r>
              <a:rPr lang="fr-CH" sz="4800" b="1" dirty="0">
                <a:latin typeface="American Typewriter" panose="02090604020004020304" pitchFamily="18" charset="77"/>
              </a:rPr>
              <a:t>Connaissez-vous Mirko </a:t>
            </a:r>
            <a:r>
              <a:rPr lang="fr-CH" sz="4800" b="1" dirty="0" err="1">
                <a:latin typeface="American Typewriter" panose="02090604020004020304" pitchFamily="18" charset="77"/>
              </a:rPr>
              <a:t>Beljanski</a:t>
            </a:r>
            <a:r>
              <a:rPr lang="fr-CH" sz="4800" b="1" dirty="0">
                <a:latin typeface="American Typewriter" panose="02090604020004020304" pitchFamily="18" charset="77"/>
              </a:rPr>
              <a:t>?</a:t>
            </a:r>
          </a:p>
        </p:txBody>
      </p:sp>
      <p:pic>
        <p:nvPicPr>
          <p:cNvPr id="4100" name="Picture 4" descr="Site officiel de la Fondation Beljanski®">
            <a:extLst>
              <a:ext uri="{FF2B5EF4-FFF2-40B4-BE49-F238E27FC236}">
                <a16:creationId xmlns:a16="http://schemas.microsoft.com/office/drawing/2014/main" id="{61BF9876-A2B0-24A5-2357-485DC9FC4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169" y="1185029"/>
            <a:ext cx="7208996" cy="485545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D042B0B-7561-A43D-00B9-B27BC55D0127}"/>
              </a:ext>
            </a:extLst>
          </p:cNvPr>
          <p:cNvSpPr txBox="1"/>
          <p:nvPr/>
        </p:nvSpPr>
        <p:spPr>
          <a:xfrm>
            <a:off x="7811801" y="3450877"/>
            <a:ext cx="3729403" cy="313932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b="0" i="0" dirty="0">
                <a:solidFill>
                  <a:srgbClr val="1B1D1F"/>
                </a:solidFill>
                <a:effectLst/>
                <a:latin typeface="Lato" panose="020F0502020204030204" pitchFamily="34" charset="0"/>
              </a:rPr>
              <a:t>« Le Dr Mirko </a:t>
            </a:r>
            <a:r>
              <a:rPr lang="fr-CH" b="0" i="0" dirty="0" err="1">
                <a:solidFill>
                  <a:srgbClr val="1B1D1F"/>
                </a:solidFill>
                <a:effectLst/>
                <a:latin typeface="Lato" panose="020F0502020204030204" pitchFamily="34" charset="0"/>
              </a:rPr>
              <a:t>Beljanski</a:t>
            </a:r>
            <a:r>
              <a:rPr lang="fr-CH" b="0" i="0" dirty="0">
                <a:solidFill>
                  <a:srgbClr val="1B1D1F"/>
                </a:solidFill>
                <a:effectLst/>
                <a:latin typeface="Lato" panose="020F0502020204030204" pitchFamily="34" charset="0"/>
              </a:rPr>
              <a:t> (1923-1998), chercheur à l’Institut Pasteur à Paris en France a fait plusieurs découvertes majeures. </a:t>
            </a:r>
            <a:r>
              <a:rPr lang="fr-CH" b="1" i="0" dirty="0">
                <a:solidFill>
                  <a:srgbClr val="1B1D1F"/>
                </a:solidFill>
                <a:effectLst/>
                <a:highlight>
                  <a:srgbClr val="FFFF00"/>
                </a:highlight>
                <a:latin typeface="Lato" panose="020F0502020204030204" pitchFamily="34" charset="0"/>
              </a:rPr>
              <a:t>Elles ont ouvert une nouvelle voie prometteuse pour lutter contre le cancer avec une approche différente et naturelle</a:t>
            </a:r>
            <a:r>
              <a:rPr lang="fr-CH" b="0" i="0" dirty="0">
                <a:solidFill>
                  <a:srgbClr val="1B1D1F"/>
                </a:solidFill>
                <a:effectLst/>
                <a:latin typeface="Lato" panose="020F0502020204030204" pitchFamily="34" charset="0"/>
              </a:rPr>
              <a:t>, ciblant spécifiquement la duplication de l’ADN cancer. » </a:t>
            </a:r>
            <a:br>
              <a:rPr lang="fr-CH" b="0" i="0" dirty="0">
                <a:solidFill>
                  <a:srgbClr val="1B1D1F"/>
                </a:solidFill>
                <a:effectLst/>
                <a:latin typeface="Lato" panose="020F0502020204030204" pitchFamily="34" charset="0"/>
              </a:rPr>
            </a:br>
            <a:r>
              <a:rPr lang="fr-CH" b="1" i="0" dirty="0">
                <a:solidFill>
                  <a:srgbClr val="1B1D1F"/>
                </a:solidFill>
                <a:effectLst/>
                <a:latin typeface="Lato" panose="020F0502020204030204" pitchFamily="34" charset="0"/>
              </a:rPr>
              <a:t>Fondation </a:t>
            </a:r>
            <a:r>
              <a:rPr lang="fr-CH" b="1" i="0" dirty="0" err="1">
                <a:solidFill>
                  <a:srgbClr val="1B1D1F"/>
                </a:solidFill>
                <a:effectLst/>
                <a:latin typeface="Lato" panose="020F0502020204030204" pitchFamily="34" charset="0"/>
              </a:rPr>
              <a:t>Beljanski</a:t>
            </a:r>
            <a:endParaRPr lang="fr-FR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C45F37A-1AE7-7AE5-E89A-16209F077FCA}"/>
              </a:ext>
            </a:extLst>
          </p:cNvPr>
          <p:cNvSpPr txBox="1"/>
          <p:nvPr/>
        </p:nvSpPr>
        <p:spPr>
          <a:xfrm>
            <a:off x="310130" y="3429000"/>
            <a:ext cx="4453262" cy="313932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dirty="0">
                <a:solidFill>
                  <a:srgbClr val="1B1D1F"/>
                </a:solidFill>
                <a:latin typeface="Lato" panose="020F0502020204030204" pitchFamily="34" charset="0"/>
              </a:rPr>
              <a:t>« </a:t>
            </a:r>
            <a:r>
              <a:rPr lang="fr-CH" b="1" dirty="0">
                <a:solidFill>
                  <a:srgbClr val="1B1D1F"/>
                </a:solidFill>
                <a:highlight>
                  <a:srgbClr val="FFFF00"/>
                </a:highlight>
                <a:latin typeface="Lato" panose="020F0502020204030204" pitchFamily="34" charset="0"/>
              </a:rPr>
              <a:t>Accusant Mirko </a:t>
            </a:r>
            <a:r>
              <a:rPr lang="fr-CH" b="1" dirty="0" err="1">
                <a:solidFill>
                  <a:srgbClr val="1B1D1F"/>
                </a:solidFill>
                <a:highlight>
                  <a:srgbClr val="FFFF00"/>
                </a:highlight>
                <a:latin typeface="Lato" panose="020F0502020204030204" pitchFamily="34" charset="0"/>
              </a:rPr>
              <a:t>Beljanski</a:t>
            </a:r>
            <a:r>
              <a:rPr lang="fr-CH" b="1" dirty="0">
                <a:solidFill>
                  <a:srgbClr val="1B1D1F"/>
                </a:solidFill>
                <a:highlight>
                  <a:srgbClr val="FFFF00"/>
                </a:highlight>
                <a:latin typeface="Lato" panose="020F0502020204030204" pitchFamily="34" charset="0"/>
              </a:rPr>
              <a:t> de travailler avec insuffisamment de rigueur, la direction de l'Institut Pasteur isole progressivement ce chercheur " pas comme les autres ". Le 30 mars 1978, il est contraint de quitter le célèbre Institut et entre dans la marginalité.</a:t>
            </a:r>
            <a:r>
              <a:rPr lang="fr-CH" dirty="0">
                <a:solidFill>
                  <a:srgbClr val="1B1D1F"/>
                </a:solidFill>
                <a:highlight>
                  <a:srgbClr val="FFFF00"/>
                </a:highlight>
                <a:latin typeface="Lato" panose="020F0502020204030204" pitchFamily="34" charset="0"/>
              </a:rPr>
              <a:t> </a:t>
            </a:r>
            <a:r>
              <a:rPr lang="fr-CH" dirty="0">
                <a:solidFill>
                  <a:srgbClr val="1B1D1F"/>
                </a:solidFill>
                <a:latin typeface="Lato" panose="020F0502020204030204" pitchFamily="34" charset="0"/>
              </a:rPr>
              <a:t>Suivent alors divers épisodes au cours desquels M. </a:t>
            </a:r>
            <a:r>
              <a:rPr lang="fr-CH" dirty="0" err="1">
                <a:solidFill>
                  <a:srgbClr val="1B1D1F"/>
                </a:solidFill>
                <a:latin typeface="Lato" panose="020F0502020204030204" pitchFamily="34" charset="0"/>
              </a:rPr>
              <a:t>Beljanski</a:t>
            </a:r>
            <a:r>
              <a:rPr lang="fr-CH" dirty="0">
                <a:solidFill>
                  <a:srgbClr val="1B1D1F"/>
                </a:solidFill>
                <a:latin typeface="Lato" panose="020F0502020204030204" pitchFamily="34" charset="0"/>
              </a:rPr>
              <a:t> va s'entourer de personnages pas toujours très recommandables…»</a:t>
            </a:r>
            <a:br>
              <a:rPr lang="fr-CH" dirty="0">
                <a:solidFill>
                  <a:srgbClr val="1B1D1F"/>
                </a:solidFill>
                <a:latin typeface="Lato" panose="020F0502020204030204" pitchFamily="34" charset="0"/>
              </a:rPr>
            </a:br>
            <a:r>
              <a:rPr lang="fr-CH" b="1" dirty="0">
                <a:solidFill>
                  <a:srgbClr val="1B1D1F"/>
                </a:solidFill>
                <a:latin typeface="Lato" panose="020F0502020204030204" pitchFamily="34" charset="0"/>
              </a:rPr>
              <a:t>Le Monde (25/06/94)</a:t>
            </a:r>
            <a:endParaRPr lang="fr-FR" b="1" dirty="0">
              <a:solidFill>
                <a:srgbClr val="1B1D1F"/>
              </a:solidFill>
              <a:latin typeface="Lato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19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3B358AC8-388B-7EC8-96C6-86498B49C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0751" y="-354352"/>
            <a:ext cx="6394268" cy="639426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6A8ED45-EA04-B066-2B79-C9E1F582A597}"/>
              </a:ext>
            </a:extLst>
          </p:cNvPr>
          <p:cNvSpPr txBox="1"/>
          <p:nvPr/>
        </p:nvSpPr>
        <p:spPr>
          <a:xfrm>
            <a:off x="10811526" y="4984085"/>
            <a:ext cx="168889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9600" dirty="0">
                <a:solidFill>
                  <a:srgbClr val="000000"/>
                </a:solidFill>
                <a:effectLst/>
                <a:latin typeface=".Apple Color Emoji UI"/>
              </a:rPr>
              <a:t>🕊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8F572D4-1A8D-F608-BC0E-92D2148DFADB}"/>
              </a:ext>
            </a:extLst>
          </p:cNvPr>
          <p:cNvSpPr txBox="1"/>
          <p:nvPr/>
        </p:nvSpPr>
        <p:spPr>
          <a:xfrm>
            <a:off x="7485976" y="1613118"/>
            <a:ext cx="409738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/>
              <a:t>C’est un peu comme si Pfizer et </a:t>
            </a:r>
            <a:r>
              <a:rPr lang="fr-FR" sz="2800" b="1" dirty="0" err="1"/>
              <a:t>Astrazeneca</a:t>
            </a:r>
            <a:r>
              <a:rPr lang="fr-FR" sz="2800" b="1" dirty="0"/>
              <a:t> voulaient nous protéger du Covid-19 …  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27AE04E-A6E2-27D4-663F-44F27C84DD3C}"/>
              </a:ext>
            </a:extLst>
          </p:cNvPr>
          <p:cNvSpPr txBox="1"/>
          <p:nvPr/>
        </p:nvSpPr>
        <p:spPr>
          <a:xfrm>
            <a:off x="481223" y="308235"/>
            <a:ext cx="955105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b="1" dirty="0">
                <a:latin typeface="American Typewriter" panose="02090604020004020304" pitchFamily="18" charset="77"/>
              </a:rPr>
              <a:t>La morale de l’histoire</a:t>
            </a:r>
            <a:endParaRPr lang="fr-FR" sz="5400" b="1" dirty="0">
              <a:latin typeface="American Typewriter" panose="02090604020004020304" pitchFamily="18" charset="77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B28B2C7-5D98-6DB7-B313-532709B3CDFD}"/>
              </a:ext>
            </a:extLst>
          </p:cNvPr>
          <p:cNvSpPr txBox="1"/>
          <p:nvPr/>
        </p:nvSpPr>
        <p:spPr>
          <a:xfrm>
            <a:off x="579268" y="5513117"/>
            <a:ext cx="5514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/>
              <a:t>qui voudraient nous protéger du cancer …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5AA449A-BFDC-7E8D-752A-BC9070EFA2A0}"/>
              </a:ext>
            </a:extLst>
          </p:cNvPr>
          <p:cNvSpPr txBox="1"/>
          <p:nvPr/>
        </p:nvSpPr>
        <p:spPr>
          <a:xfrm>
            <a:off x="536027" y="2568892"/>
            <a:ext cx="7918194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600" b="1" dirty="0">
                <a:solidFill>
                  <a:srgbClr val="000000"/>
                </a:solidFill>
                <a:latin typeface="Arial Rounded MT Bold" panose="020F0704030504030204" pitchFamily="34" charset="77"/>
              </a:rPr>
              <a:t>l'American Cancer Society</a:t>
            </a:r>
            <a:br>
              <a:rPr lang="fr-CH" sz="3600" b="1" dirty="0">
                <a:solidFill>
                  <a:srgbClr val="000000"/>
                </a:solidFill>
                <a:latin typeface="Arial Rounded MT Bold" panose="020F0704030504030204" pitchFamily="34" charset="77"/>
              </a:rPr>
            </a:br>
            <a:r>
              <a:rPr lang="fr-CH" sz="2000" b="1" dirty="0">
                <a:solidFill>
                  <a:srgbClr val="000000"/>
                </a:solidFill>
                <a:latin typeface="Arial Rounded MT Bold" panose="020F0704030504030204" pitchFamily="34" charset="77"/>
              </a:rPr>
              <a:t>(fondée par le fils du magnat du pétrole </a:t>
            </a:r>
            <a:br>
              <a:rPr lang="fr-CH" sz="2000" b="1" dirty="0">
                <a:solidFill>
                  <a:srgbClr val="000000"/>
                </a:solidFill>
                <a:latin typeface="Arial Rounded MT Bold" panose="020F0704030504030204" pitchFamily="34" charset="77"/>
              </a:rPr>
            </a:br>
            <a:r>
              <a:rPr lang="fr-CH" sz="2000" b="1" dirty="0">
                <a:solidFill>
                  <a:srgbClr val="000000"/>
                </a:solidFill>
                <a:latin typeface="Arial Rounded MT Bold" panose="020F0704030504030204" pitchFamily="34" charset="77"/>
              </a:rPr>
              <a:t>John D. Rockefeller) </a:t>
            </a:r>
            <a:endParaRPr lang="fr-FR" sz="2000" dirty="0">
              <a:latin typeface="Arial Rounded MT Bold" panose="020F0704030504030204" pitchFamily="34" charset="77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7A8B026-FCAA-6AD6-CEA9-704AED1AD66C}"/>
              </a:ext>
            </a:extLst>
          </p:cNvPr>
          <p:cNvSpPr txBox="1"/>
          <p:nvPr/>
        </p:nvSpPr>
        <p:spPr>
          <a:xfrm>
            <a:off x="536027" y="4215006"/>
            <a:ext cx="687316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600" b="1" dirty="0">
                <a:solidFill>
                  <a:srgbClr val="000000"/>
                </a:solidFill>
                <a:latin typeface="Arial Rounded MT Bold" panose="020F0704030504030204" pitchFamily="34" charset="77"/>
              </a:rPr>
              <a:t>Imperial Chemical Industries</a:t>
            </a:r>
            <a:r>
              <a:rPr lang="fr-FR" sz="3600" b="1" dirty="0">
                <a:latin typeface="Arial Rounded MT Bold" panose="020F0704030504030204" pitchFamily="34" charset="77"/>
              </a:rPr>
              <a:t> </a:t>
            </a:r>
            <a:r>
              <a:rPr lang="fr-FR" sz="2000" b="1" dirty="0">
                <a:latin typeface="Arial Rounded MT Bold" panose="020F0704030504030204" pitchFamily="34" charset="77"/>
              </a:rPr>
              <a:t>(entreprise de peintures et de produits chimiques) </a:t>
            </a:r>
            <a:endParaRPr lang="fr-FR" sz="2000" dirty="0">
              <a:latin typeface="Arial Rounded MT Bold" panose="020F0704030504030204" pitchFamily="34" charset="77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5E7D6FC-391E-9B50-BEC0-3D4345EB95AA}"/>
              </a:ext>
            </a:extLst>
          </p:cNvPr>
          <p:cNvSpPr txBox="1"/>
          <p:nvPr/>
        </p:nvSpPr>
        <p:spPr>
          <a:xfrm>
            <a:off x="536027" y="3740609"/>
            <a:ext cx="7963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800" b="1" dirty="0">
                <a:solidFill>
                  <a:srgbClr val="000000"/>
                </a:solidFill>
                <a:latin typeface="Helvetica Neue" panose="02000503000000020004" pitchFamily="2" charset="0"/>
              </a:rPr>
              <a:t>et</a:t>
            </a:r>
            <a:endParaRPr lang="fr-FR" sz="28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6939CFD-06F8-232D-907F-57DD42D8DD68}"/>
              </a:ext>
            </a:extLst>
          </p:cNvPr>
          <p:cNvSpPr txBox="1"/>
          <p:nvPr/>
        </p:nvSpPr>
        <p:spPr>
          <a:xfrm>
            <a:off x="481223" y="1561674"/>
            <a:ext cx="55146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6000" b="1" dirty="0">
                <a:solidFill>
                  <a:srgbClr val="EC388E"/>
                </a:solidFill>
                <a:latin typeface="Arial Rounded MT Bold" panose="020F0704030504030204" pitchFamily="34" charset="77"/>
              </a:rPr>
              <a:t>Octobre rose </a:t>
            </a:r>
            <a:endParaRPr lang="fr-FR" sz="6000" dirty="0">
              <a:latin typeface="Arial Rounded MT Bold" panose="020F0704030504030204" pitchFamily="34" charset="77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8A356896-01DC-F349-D68B-84EE86C43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6554" y="1346001"/>
            <a:ext cx="2358594" cy="166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08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3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11107</TotalTime>
  <Words>1857</Words>
  <Application>Microsoft Macintosh PowerPoint</Application>
  <PresentationFormat>Grand écran</PresentationFormat>
  <Paragraphs>114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39" baseType="lpstr">
      <vt:lpstr>.Apple Color Emoji UI</vt:lpstr>
      <vt:lpstr>American Typewriter</vt:lpstr>
      <vt:lpstr>Arial</vt:lpstr>
      <vt:lpstr>Arial Rounded MT Bold</vt:lpstr>
      <vt:lpstr>Calibri</vt:lpstr>
      <vt:lpstr>Calibri Light</vt:lpstr>
      <vt:lpstr>Helvetica Neue</vt:lpstr>
      <vt:lpstr>Lato</vt:lpstr>
      <vt:lpstr>Marr Sans Medium</vt:lpstr>
      <vt:lpstr>Open Sans</vt:lpstr>
      <vt:lpstr>Police système Courant</vt:lpstr>
      <vt:lpstr>poppins</vt:lpstr>
      <vt:lpstr>proxima-nova</vt:lpstr>
      <vt:lpstr>roboto</vt:lpstr>
      <vt:lpstr>Source Sans Pro</vt:lpstr>
      <vt:lpstr>var(--font-antiqua-b-bold)</vt:lpstr>
      <vt:lpstr>Thème Office</vt:lpstr>
      <vt:lpstr>Octobre rose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Albert Bourla, PDG de Pfizer : Nous avons développé  des missiles contre le cancer</vt:lpstr>
      <vt:lpstr>Albert Bourla, PDG de Pfizer :  « Le Covid était pour moi comme une répétition »</vt:lpstr>
      <vt:lpstr>Présentation PowerPoint</vt:lpstr>
      <vt:lpstr>Présentation PowerPoint</vt:lpstr>
      <vt:lpstr>PFIZER s’est enrichi de  12,3 milliards de $ (entre 2020 et 2021)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mac</cp:lastModifiedBy>
  <cp:revision>357</cp:revision>
  <dcterms:created xsi:type="dcterms:W3CDTF">2022-09-05T23:16:30Z</dcterms:created>
  <dcterms:modified xsi:type="dcterms:W3CDTF">2025-10-30T21:19:54Z</dcterms:modified>
</cp:coreProperties>
</file>