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481" r:id="rId3"/>
    <p:sldId id="450" r:id="rId4"/>
    <p:sldId id="479" r:id="rId5"/>
    <p:sldId id="494" r:id="rId6"/>
    <p:sldId id="483" r:id="rId7"/>
    <p:sldId id="480" r:id="rId8"/>
    <p:sldId id="497" r:id="rId9"/>
    <p:sldId id="496" r:id="rId10"/>
    <p:sldId id="506" r:id="rId11"/>
    <p:sldId id="495" r:id="rId12"/>
    <p:sldId id="338" r:id="rId13"/>
    <p:sldId id="459" r:id="rId14"/>
    <p:sldId id="465" r:id="rId15"/>
    <p:sldId id="458" r:id="rId16"/>
    <p:sldId id="464" r:id="rId17"/>
    <p:sldId id="457" r:id="rId18"/>
    <p:sldId id="466" r:id="rId19"/>
    <p:sldId id="455" r:id="rId20"/>
    <p:sldId id="467" r:id="rId21"/>
    <p:sldId id="472" r:id="rId22"/>
    <p:sldId id="478" r:id="rId23"/>
    <p:sldId id="476" r:id="rId24"/>
    <p:sldId id="453" r:id="rId25"/>
    <p:sldId id="475" r:id="rId26"/>
    <p:sldId id="301" r:id="rId27"/>
    <p:sldId id="473" r:id="rId28"/>
    <p:sldId id="469" r:id="rId29"/>
    <p:sldId id="493" r:id="rId30"/>
    <p:sldId id="461" r:id="rId31"/>
    <p:sldId id="411" r:id="rId32"/>
    <p:sldId id="470" r:id="rId33"/>
    <p:sldId id="468" r:id="rId34"/>
    <p:sldId id="482" r:id="rId35"/>
    <p:sldId id="474" r:id="rId36"/>
    <p:sldId id="484" r:id="rId37"/>
    <p:sldId id="486" r:id="rId38"/>
    <p:sldId id="498" r:id="rId39"/>
    <p:sldId id="499" r:id="rId40"/>
    <p:sldId id="500" r:id="rId41"/>
    <p:sldId id="501" r:id="rId42"/>
    <p:sldId id="502" r:id="rId43"/>
    <p:sldId id="503" r:id="rId44"/>
    <p:sldId id="504" r:id="rId45"/>
    <p:sldId id="314" r:id="rId46"/>
    <p:sldId id="505" r:id="rId47"/>
    <p:sldId id="463" r:id="rId48"/>
    <p:sldId id="492" r:id="rId4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605"/>
    <a:srgbClr val="FF327F"/>
    <a:srgbClr val="FF2A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64"/>
    <p:restoredTop sz="92716"/>
  </p:normalViewPr>
  <p:slideViewPr>
    <p:cSldViewPr snapToGrid="0" snapToObjects="1">
      <p:cViewPr>
        <p:scale>
          <a:sx n="98" d="100"/>
          <a:sy n="98" d="100"/>
        </p:scale>
        <p:origin x="56" y="248"/>
      </p:cViewPr>
      <p:guideLst/>
    </p:cSldViewPr>
  </p:slideViewPr>
  <p:outlineViewPr>
    <p:cViewPr>
      <p:scale>
        <a:sx n="33" d="100"/>
        <a:sy n="33" d="100"/>
      </p:scale>
      <p:origin x="0" y="-57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15/04/2026</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15/04/2026</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jpeg"/><Relationship Id="rId3" Type="http://schemas.openxmlformats.org/officeDocument/2006/relationships/image" Target="../media/image27.tiff"/><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image" Target="../media/image28.png"/><Relationship Id="rId16"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jpeg"/><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tiff"/><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tiff"/></Relationships>
</file>

<file path=ppt/slides/_rels/slide20.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png"/><Relationship Id="rId2" Type="http://schemas.openxmlformats.org/officeDocument/2006/relationships/image" Target="../media/image74.gif"/><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26.xml.rels><?xml version="1.0" encoding="UTF-8" standalone="yes"?>
<Relationships xmlns="http://schemas.openxmlformats.org/package/2006/relationships"><Relationship Id="rId3" Type="http://schemas.openxmlformats.org/officeDocument/2006/relationships/image" Target="../media/image98.tiff"/><Relationship Id="rId2" Type="http://schemas.openxmlformats.org/officeDocument/2006/relationships/image" Target="../media/image97.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03.png"/></Relationships>
</file>

<file path=ppt/slides/_rels/slide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2.xml"/><Relationship Id="rId5" Type="http://schemas.openxmlformats.org/officeDocument/2006/relationships/image" Target="../media/image107.jpeg"/><Relationship Id="rId4" Type="http://schemas.openxmlformats.org/officeDocument/2006/relationships/image" Target="../media/image106.png"/></Relationships>
</file>

<file path=ppt/slides/_rels/slide3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jpg"/></Relationships>
</file>

<file path=ppt/slides/_rels/slide3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3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6.jpeg"/><Relationship Id="rId1" Type="http://schemas.openxmlformats.org/officeDocument/2006/relationships/slideLayout" Target="../slideLayouts/slideLayout2.xml"/><Relationship Id="rId5" Type="http://schemas.openxmlformats.org/officeDocument/2006/relationships/image" Target="../media/image118.jpeg"/><Relationship Id="rId4" Type="http://schemas.openxmlformats.org/officeDocument/2006/relationships/image" Target="../media/image117.png"/></Relationships>
</file>

<file path=ppt/slides/_rels/slide3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g"/><Relationship Id="rId1" Type="http://schemas.openxmlformats.org/officeDocument/2006/relationships/slideLayout" Target="../slideLayouts/slideLayout2.xml"/><Relationship Id="rId6" Type="http://schemas.openxmlformats.org/officeDocument/2006/relationships/image" Target="../media/image98.tiff"/><Relationship Id="rId5" Type="http://schemas.openxmlformats.org/officeDocument/2006/relationships/image" Target="../media/image122.jpeg"/><Relationship Id="rId4" Type="http://schemas.openxmlformats.org/officeDocument/2006/relationships/image" Target="../media/image121.png"/></Relationships>
</file>

<file path=ppt/slides/_rels/slide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3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8.jpeg"/></Relationships>
</file>

<file path=ppt/slides/_rels/slide3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30.png"/></Relationships>
</file>

<file path=ppt/slides/_rels/slide3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4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34.jpeg"/></Relationships>
</file>

<file path=ppt/slides/_rels/slide4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36.jpeg"/></Relationships>
</file>

<file path=ppt/slides/_rels/slide4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38.jpeg"/></Relationships>
</file>

<file path=ppt/slides/_rels/slide4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40.jpeg"/><Relationship Id="rId4" Type="http://schemas.openxmlformats.org/officeDocument/2006/relationships/image" Target="../media/image126.png"/></Relationships>
</file>

<file path=ppt/slides/_rels/slide4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42.png"/></Relationships>
</file>

<file path=ppt/slides/_rels/slide4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48.png"/></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A80BC51-34CA-0DAC-4D3C-80F603C6D4AD}"/>
              </a:ext>
            </a:extLst>
          </p:cNvPr>
          <p:cNvSpPr txBox="1"/>
          <p:nvPr/>
        </p:nvSpPr>
        <p:spPr>
          <a:xfrm>
            <a:off x="4582222" y="3429000"/>
            <a:ext cx="7380515" cy="1257908"/>
          </a:xfrm>
          <a:prstGeom prst="rect">
            <a:avLst/>
          </a:prstGeom>
          <a:noFill/>
        </p:spPr>
        <p:txBody>
          <a:bodyPr wrap="square">
            <a:spAutoFit/>
          </a:bodyPr>
          <a:lstStyle/>
          <a:p>
            <a:pPr algn="r">
              <a:lnSpc>
                <a:spcPts val="4380"/>
              </a:lnSpc>
            </a:pPr>
            <a:r>
              <a:rPr lang="fr-FR" sz="4800" b="1" cap="all" dirty="0">
                <a:latin typeface="Abadi MT Condensed Extra Bold" panose="020B0306030101010103" pitchFamily="34" charset="77"/>
              </a:rPr>
              <a:t>B</a:t>
            </a:r>
            <a:r>
              <a:rPr lang="fr-FR" sz="4800" b="1" dirty="0">
                <a:latin typeface="Abadi MT Condensed Extra Bold" panose="020B0306030101010103" pitchFamily="34" charset="77"/>
              </a:rPr>
              <a:t>iographie d’une résistante </a:t>
            </a:r>
          </a:p>
          <a:p>
            <a:pPr algn="r">
              <a:lnSpc>
                <a:spcPts val="4380"/>
              </a:lnSpc>
            </a:pPr>
            <a:r>
              <a:rPr lang="fr-FR" sz="4800" b="1" dirty="0">
                <a:latin typeface="Abadi MT Condensed Extra Bold" panose="020B0306030101010103" pitchFamily="34" charset="77"/>
              </a:rPr>
              <a:t>des années 2020</a:t>
            </a:r>
            <a:endParaRPr lang="fr-FR" sz="4800" b="1" cap="all" dirty="0">
              <a:latin typeface="Abadi MT Condensed Extra Bold" panose="020B0306030101010103" pitchFamily="34" charset="77"/>
            </a:endParaRPr>
          </a:p>
        </p:txBody>
      </p:sp>
      <p:pic>
        <p:nvPicPr>
          <p:cNvPr id="4" name="Image 3">
            <a:extLst>
              <a:ext uri="{FF2B5EF4-FFF2-40B4-BE49-F238E27FC236}">
                <a16:creationId xmlns:a16="http://schemas.microsoft.com/office/drawing/2014/main" id="{4AA4962A-72EF-1E22-F0AB-1F872BFDF7E3}"/>
              </a:ext>
            </a:extLst>
          </p:cNvPr>
          <p:cNvPicPr>
            <a:picLocks noChangeAspect="1"/>
          </p:cNvPicPr>
          <p:nvPr/>
        </p:nvPicPr>
        <p:blipFill>
          <a:blip r:embed="rId2"/>
          <a:stretch>
            <a:fillRect/>
          </a:stretch>
        </p:blipFill>
        <p:spPr>
          <a:xfrm>
            <a:off x="5786588" y="4134359"/>
            <a:ext cx="1734829" cy="1729408"/>
          </a:xfrm>
          <a:prstGeom prst="rect">
            <a:avLst/>
          </a:prstGeom>
        </p:spPr>
      </p:pic>
      <p:pic>
        <p:nvPicPr>
          <p:cNvPr id="5" name="Image 4">
            <a:extLst>
              <a:ext uri="{FF2B5EF4-FFF2-40B4-BE49-F238E27FC236}">
                <a16:creationId xmlns:a16="http://schemas.microsoft.com/office/drawing/2014/main" id="{2E64711B-9AB1-6C2B-0DED-2ACCC719AEB4}"/>
              </a:ext>
            </a:extLst>
          </p:cNvPr>
          <p:cNvPicPr>
            <a:picLocks noChangeAspect="1"/>
          </p:cNvPicPr>
          <p:nvPr/>
        </p:nvPicPr>
        <p:blipFill>
          <a:blip r:embed="rId3"/>
          <a:stretch>
            <a:fillRect/>
          </a:stretch>
        </p:blipFill>
        <p:spPr>
          <a:xfrm>
            <a:off x="-493079" y="1097280"/>
            <a:ext cx="5480594" cy="5480594"/>
          </a:xfrm>
          <a:prstGeom prst="rect">
            <a:avLst/>
          </a:prstGeom>
        </p:spPr>
      </p:pic>
      <p:sp>
        <p:nvSpPr>
          <p:cNvPr id="2" name="Titre 1">
            <a:extLst>
              <a:ext uri="{FF2B5EF4-FFF2-40B4-BE49-F238E27FC236}">
                <a16:creationId xmlns:a16="http://schemas.microsoft.com/office/drawing/2014/main" id="{BA55589D-462E-49C6-C637-108A402898AE}"/>
              </a:ext>
            </a:extLst>
          </p:cNvPr>
          <p:cNvSpPr txBox="1">
            <a:spLocks/>
          </p:cNvSpPr>
          <p:nvPr/>
        </p:nvSpPr>
        <p:spPr>
          <a:xfrm>
            <a:off x="8320490" y="4834038"/>
            <a:ext cx="3907971" cy="1596705"/>
          </a:xfrm>
          <a:prstGeom prst="rect">
            <a:avLst/>
          </a:prstGeom>
          <a:no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1600" dirty="0">
                <a:latin typeface="Zapfino" panose="03030300040707070C03" pitchFamily="66" charset="77"/>
              </a:rPr>
              <a:t>Une conférence de </a:t>
            </a:r>
          </a:p>
          <a:p>
            <a:r>
              <a:rPr lang="fr-FR" sz="2800" dirty="0">
                <a:latin typeface="☞ABADI MT PRO COND" panose="020B0806020104020203" pitchFamily="34" charset="0"/>
              </a:rPr>
              <a:t>Chloé </a:t>
            </a:r>
            <a:r>
              <a:rPr lang="fr-FR" sz="2800" dirty="0" err="1">
                <a:latin typeface="☞ABADI MT PRO COND" panose="020B0806020104020203" pitchFamily="34" charset="0"/>
              </a:rPr>
              <a:t>Frammery</a:t>
            </a:r>
            <a:r>
              <a:rPr lang="fr-FR" sz="2800" b="1" dirty="0">
                <a:latin typeface="☞ABADI MT PRO COND" panose="020B0806020104020203" pitchFamily="34" charset="0"/>
                <a:ea typeface="HGMaruGothicMPRO" panose="020F0600000000000000" pitchFamily="34" charset="-128"/>
              </a:rPr>
              <a:t> </a:t>
            </a:r>
          </a:p>
        </p:txBody>
      </p:sp>
      <p:pic>
        <p:nvPicPr>
          <p:cNvPr id="6" name="Image 5">
            <a:extLst>
              <a:ext uri="{FF2B5EF4-FFF2-40B4-BE49-F238E27FC236}">
                <a16:creationId xmlns:a16="http://schemas.microsoft.com/office/drawing/2014/main" id="{3D08B07E-5660-E8A5-A751-640EA6B95487}"/>
              </a:ext>
            </a:extLst>
          </p:cNvPr>
          <p:cNvPicPr>
            <a:picLocks noChangeAspect="1"/>
          </p:cNvPicPr>
          <p:nvPr/>
        </p:nvPicPr>
        <p:blipFill>
          <a:blip r:embed="rId4"/>
          <a:stretch>
            <a:fillRect/>
          </a:stretch>
        </p:blipFill>
        <p:spPr>
          <a:xfrm>
            <a:off x="8686800" y="-1667989"/>
            <a:ext cx="4425502" cy="4425502"/>
          </a:xfrm>
          <a:prstGeom prst="rect">
            <a:avLst/>
          </a:prstGeom>
        </p:spPr>
      </p:pic>
      <p:sp>
        <p:nvSpPr>
          <p:cNvPr id="7" name="ZoneTexte 6">
            <a:extLst>
              <a:ext uri="{FF2B5EF4-FFF2-40B4-BE49-F238E27FC236}">
                <a16:creationId xmlns:a16="http://schemas.microsoft.com/office/drawing/2014/main" id="{ADC7AD4E-2374-B4EB-D91A-074B1148F36C}"/>
              </a:ext>
            </a:extLst>
          </p:cNvPr>
          <p:cNvSpPr txBox="1"/>
          <p:nvPr/>
        </p:nvSpPr>
        <p:spPr>
          <a:xfrm>
            <a:off x="9305109" y="337003"/>
            <a:ext cx="2886891" cy="1031051"/>
          </a:xfrm>
          <a:prstGeom prst="rect">
            <a:avLst/>
          </a:prstGeom>
          <a:noFill/>
        </p:spPr>
        <p:txBody>
          <a:bodyPr wrap="square">
            <a:spAutoFit/>
          </a:bodyPr>
          <a:lstStyle/>
          <a:p>
            <a:pPr algn="ctr"/>
            <a:r>
              <a:rPr lang="fr-CH" sz="4400" dirty="0">
                <a:latin typeface="☞ABADI MT PRO COND" panose="020B0806020104020203" pitchFamily="34" charset="0"/>
                <a:ea typeface="+mj-ea"/>
                <a:cs typeface="+mj-cs"/>
              </a:rPr>
              <a:t>Grenoble</a:t>
            </a:r>
            <a:br>
              <a:rPr lang="fr-CH" dirty="0">
                <a:latin typeface="Impact" panose="020B0806030902050204" pitchFamily="34" charset="0"/>
                <a:ea typeface="+mj-ea"/>
                <a:cs typeface="+mj-cs"/>
              </a:rPr>
            </a:br>
            <a:r>
              <a:rPr lang="fr-CH" sz="1700" dirty="0">
                <a:latin typeface="☞ABADI MT PRO COND" panose="020B0806020104020203" pitchFamily="34" charset="0"/>
                <a:ea typeface="+mj-ea"/>
                <a:cs typeface="+mj-cs"/>
              </a:rPr>
              <a:t>17 avril 2026</a:t>
            </a:r>
            <a:endParaRPr lang="fr-FR" sz="1700" dirty="0">
              <a:latin typeface="☞ABADI MT PRO COND" panose="020B0806020104020203" pitchFamily="34" charset="0"/>
            </a:endParaRPr>
          </a:p>
        </p:txBody>
      </p:sp>
      <p:sp>
        <p:nvSpPr>
          <p:cNvPr id="13" name="ZoneTexte 12">
            <a:extLst>
              <a:ext uri="{FF2B5EF4-FFF2-40B4-BE49-F238E27FC236}">
                <a16:creationId xmlns:a16="http://schemas.microsoft.com/office/drawing/2014/main" id="{366742CB-99D4-A6C1-F1B6-4ECD4D8370F3}"/>
              </a:ext>
            </a:extLst>
          </p:cNvPr>
          <p:cNvSpPr txBox="1"/>
          <p:nvPr/>
        </p:nvSpPr>
        <p:spPr>
          <a:xfrm>
            <a:off x="3703984" y="2244208"/>
            <a:ext cx="8668059" cy="1323439"/>
          </a:xfrm>
          <a:prstGeom prst="rect">
            <a:avLst/>
          </a:prstGeom>
          <a:noFill/>
        </p:spPr>
        <p:txBody>
          <a:bodyPr wrap="square">
            <a:spAutoFit/>
          </a:bodyPr>
          <a:lstStyle/>
          <a:p>
            <a:pPr algn="ctr"/>
            <a:r>
              <a:rPr lang="fr-FR" sz="8000" b="1" cap="all" dirty="0">
                <a:latin typeface="Abadi MT Condensed Extra Bold" panose="020B0306030101010103" pitchFamily="34" charset="77"/>
              </a:rPr>
              <a:t>La Suisse au Cœur</a:t>
            </a:r>
          </a:p>
        </p:txBody>
      </p:sp>
    </p:spTree>
    <p:extLst>
      <p:ext uri="{BB962C8B-B14F-4D97-AF65-F5344CB8AC3E}">
        <p14:creationId xmlns:p14="http://schemas.microsoft.com/office/powerpoint/2010/main" val="42009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0EC32-CA2A-368F-CD3C-174BC5A2FEC9}"/>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753B969-BC59-21E8-BB37-7A992AD00E41}"/>
              </a:ext>
            </a:extLst>
          </p:cNvPr>
          <p:cNvSpPr txBox="1">
            <a:spLocks/>
          </p:cNvSpPr>
          <p:nvPr/>
        </p:nvSpPr>
        <p:spPr>
          <a:xfrm>
            <a:off x="2643440" y="2127379"/>
            <a:ext cx="596847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6000" b="1" dirty="0">
                <a:latin typeface="Abadi MT Condensed Extra Bold" panose="020B0306030101010103" pitchFamily="34" charset="77"/>
              </a:rPr>
              <a:t>Bilan, 1 an après.</a:t>
            </a:r>
          </a:p>
        </p:txBody>
      </p:sp>
      <p:pic>
        <p:nvPicPr>
          <p:cNvPr id="12" name="Image 11">
            <a:extLst>
              <a:ext uri="{FF2B5EF4-FFF2-40B4-BE49-F238E27FC236}">
                <a16:creationId xmlns:a16="http://schemas.microsoft.com/office/drawing/2014/main" id="{EFF26616-39EE-583D-6B3C-BB1C8B09DC04}"/>
              </a:ext>
            </a:extLst>
          </p:cNvPr>
          <p:cNvPicPr>
            <a:picLocks noChangeAspect="1"/>
          </p:cNvPicPr>
          <p:nvPr/>
        </p:nvPicPr>
        <p:blipFill>
          <a:blip r:embed="rId2"/>
          <a:stretch>
            <a:fillRect/>
          </a:stretch>
        </p:blipFill>
        <p:spPr>
          <a:xfrm>
            <a:off x="1679531" y="2309713"/>
            <a:ext cx="963909" cy="960897"/>
          </a:xfrm>
          <a:prstGeom prst="rect">
            <a:avLst/>
          </a:prstGeom>
        </p:spPr>
      </p:pic>
      <p:sp>
        <p:nvSpPr>
          <p:cNvPr id="4" name="ZoneTexte 3">
            <a:extLst>
              <a:ext uri="{FF2B5EF4-FFF2-40B4-BE49-F238E27FC236}">
                <a16:creationId xmlns:a16="http://schemas.microsoft.com/office/drawing/2014/main" id="{8C6C3606-C638-B2FF-021F-E02CC6C61F06}"/>
              </a:ext>
            </a:extLst>
          </p:cNvPr>
          <p:cNvSpPr txBox="1"/>
          <p:nvPr/>
        </p:nvSpPr>
        <p:spPr>
          <a:xfrm>
            <a:off x="3772150" y="3075057"/>
            <a:ext cx="7182719" cy="707886"/>
          </a:xfrm>
          <a:prstGeom prst="rect">
            <a:avLst/>
          </a:prstGeom>
          <a:noFill/>
        </p:spPr>
        <p:txBody>
          <a:bodyPr wrap="square">
            <a:spAutoFit/>
          </a:bodyPr>
          <a:lstStyle/>
          <a:p>
            <a:r>
              <a:rPr lang="fr-FR" sz="4000" b="1" dirty="0">
                <a:latin typeface="☞ABADI MT PRO COND" panose="020B0806020104020203" pitchFamily="34" charset="0"/>
              </a:rPr>
              <a:t>avril 2025 - avril 2026</a:t>
            </a:r>
            <a:endParaRPr lang="fr-FR" sz="4000" dirty="0">
              <a:latin typeface="☞ABADI MT PRO COND" panose="020B0806020104020203" pitchFamily="34" charset="0"/>
            </a:endParaRPr>
          </a:p>
        </p:txBody>
      </p:sp>
      <p:pic>
        <p:nvPicPr>
          <p:cNvPr id="13" name="Image 12">
            <a:extLst>
              <a:ext uri="{FF2B5EF4-FFF2-40B4-BE49-F238E27FC236}">
                <a16:creationId xmlns:a16="http://schemas.microsoft.com/office/drawing/2014/main" id="{801D00D5-0674-5FA3-0331-16A25B0FEFAD}"/>
              </a:ext>
            </a:extLst>
          </p:cNvPr>
          <p:cNvPicPr>
            <a:picLocks noChangeAspect="1"/>
          </p:cNvPicPr>
          <p:nvPr/>
        </p:nvPicPr>
        <p:blipFill>
          <a:blip r:embed="rId3"/>
          <a:stretch>
            <a:fillRect/>
          </a:stretch>
        </p:blipFill>
        <p:spPr>
          <a:xfrm>
            <a:off x="8982853" y="1105342"/>
            <a:ext cx="2404682" cy="3681810"/>
          </a:xfrm>
          <a:prstGeom prst="rect">
            <a:avLst/>
          </a:prstGeom>
        </p:spPr>
      </p:pic>
    </p:spTree>
    <p:extLst>
      <p:ext uri="{BB962C8B-B14F-4D97-AF65-F5344CB8AC3E}">
        <p14:creationId xmlns:p14="http://schemas.microsoft.com/office/powerpoint/2010/main" val="287952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514E6F6-3B4A-7D50-071B-9B85ACE6F16B}"/>
              </a:ext>
            </a:extLst>
          </p:cNvPr>
          <p:cNvPicPr>
            <a:picLocks noChangeAspect="1"/>
          </p:cNvPicPr>
          <p:nvPr/>
        </p:nvPicPr>
        <p:blipFill>
          <a:blip r:embed="rId2"/>
          <a:stretch>
            <a:fillRect/>
          </a:stretch>
        </p:blipFill>
        <p:spPr>
          <a:xfrm>
            <a:off x="5011950" y="925524"/>
            <a:ext cx="3841899" cy="5678557"/>
          </a:xfrm>
          <a:prstGeom prst="rect">
            <a:avLst/>
          </a:prstGeom>
          <a:ln>
            <a:solidFill>
              <a:schemeClr val="tx1"/>
            </a:solidFill>
          </a:ln>
        </p:spPr>
      </p:pic>
      <p:pic>
        <p:nvPicPr>
          <p:cNvPr id="7" name="Image 6">
            <a:extLst>
              <a:ext uri="{FF2B5EF4-FFF2-40B4-BE49-F238E27FC236}">
                <a16:creationId xmlns:a16="http://schemas.microsoft.com/office/drawing/2014/main" id="{313C17FB-98A4-219B-24D0-30C6A5434533}"/>
              </a:ext>
            </a:extLst>
          </p:cNvPr>
          <p:cNvPicPr>
            <a:picLocks noChangeAspect="1"/>
          </p:cNvPicPr>
          <p:nvPr/>
        </p:nvPicPr>
        <p:blipFill>
          <a:blip r:embed="rId3"/>
          <a:stretch>
            <a:fillRect/>
          </a:stretch>
        </p:blipFill>
        <p:spPr>
          <a:xfrm>
            <a:off x="901959" y="1703551"/>
            <a:ext cx="3763710" cy="4891706"/>
          </a:xfrm>
          <a:prstGeom prst="rect">
            <a:avLst/>
          </a:prstGeom>
          <a:ln>
            <a:solidFill>
              <a:schemeClr val="tx1"/>
            </a:solidFill>
          </a:ln>
        </p:spPr>
      </p:pic>
      <p:pic>
        <p:nvPicPr>
          <p:cNvPr id="8" name="Image 7">
            <a:extLst>
              <a:ext uri="{FF2B5EF4-FFF2-40B4-BE49-F238E27FC236}">
                <a16:creationId xmlns:a16="http://schemas.microsoft.com/office/drawing/2014/main" id="{61D42F80-859E-551A-9E80-4CE7B5E47E93}"/>
              </a:ext>
            </a:extLst>
          </p:cNvPr>
          <p:cNvPicPr>
            <a:picLocks noChangeAspect="1"/>
          </p:cNvPicPr>
          <p:nvPr/>
        </p:nvPicPr>
        <p:blipFill>
          <a:blip r:embed="rId4"/>
          <a:stretch>
            <a:fillRect/>
          </a:stretch>
        </p:blipFill>
        <p:spPr>
          <a:xfrm>
            <a:off x="8083098" y="341243"/>
            <a:ext cx="3858672" cy="6097654"/>
          </a:xfrm>
          <a:prstGeom prst="rect">
            <a:avLst/>
          </a:prstGeom>
          <a:ln>
            <a:solidFill>
              <a:schemeClr val="tx1"/>
            </a:solidFill>
          </a:ln>
        </p:spPr>
      </p:pic>
      <p:cxnSp>
        <p:nvCxnSpPr>
          <p:cNvPr id="10" name="Connecteur droit 9">
            <a:extLst>
              <a:ext uri="{FF2B5EF4-FFF2-40B4-BE49-F238E27FC236}">
                <a16:creationId xmlns:a16="http://schemas.microsoft.com/office/drawing/2014/main" id="{62FDA065-E756-6165-B24B-F057738127F3}"/>
              </a:ext>
            </a:extLst>
          </p:cNvPr>
          <p:cNvCxnSpPr/>
          <p:nvPr/>
        </p:nvCxnSpPr>
        <p:spPr>
          <a:xfrm>
            <a:off x="9011479" y="2741541"/>
            <a:ext cx="251791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BD324507-6A2B-C9EC-E650-910098161F9F}"/>
              </a:ext>
            </a:extLst>
          </p:cNvPr>
          <p:cNvCxnSpPr>
            <a:cxnSpLocks/>
          </p:cNvCxnSpPr>
          <p:nvPr/>
        </p:nvCxnSpPr>
        <p:spPr>
          <a:xfrm>
            <a:off x="8264198" y="2978428"/>
            <a:ext cx="131859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9EF4CBB3-EE8A-2522-4644-48F2862EC01E}"/>
              </a:ext>
            </a:extLst>
          </p:cNvPr>
          <p:cNvCxnSpPr>
            <a:cxnSpLocks/>
          </p:cNvCxnSpPr>
          <p:nvPr/>
        </p:nvCxnSpPr>
        <p:spPr>
          <a:xfrm>
            <a:off x="9064487" y="3807872"/>
            <a:ext cx="156375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itre 1">
            <a:extLst>
              <a:ext uri="{FF2B5EF4-FFF2-40B4-BE49-F238E27FC236}">
                <a16:creationId xmlns:a16="http://schemas.microsoft.com/office/drawing/2014/main" id="{4C2FCB24-91BB-FBB7-714E-B51524464732}"/>
              </a:ext>
            </a:extLst>
          </p:cNvPr>
          <p:cNvSpPr txBox="1">
            <a:spLocks/>
          </p:cNvSpPr>
          <p:nvPr/>
        </p:nvSpPr>
        <p:spPr>
          <a:xfrm>
            <a:off x="250230" y="262743"/>
            <a:ext cx="901450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Première séance de dédicaces</a:t>
            </a:r>
          </a:p>
          <a:p>
            <a:r>
              <a:rPr lang="fr-FR" sz="4000" b="1" dirty="0">
                <a:latin typeface="Abadi MT Condensed Extra Bold" panose="020B0306030101010103" pitchFamily="34" charset="77"/>
              </a:rPr>
              <a:t>À Genève (30.04.25)</a:t>
            </a:r>
          </a:p>
        </p:txBody>
      </p:sp>
    </p:spTree>
    <p:extLst>
      <p:ext uri="{BB962C8B-B14F-4D97-AF65-F5344CB8AC3E}">
        <p14:creationId xmlns:p14="http://schemas.microsoft.com/office/powerpoint/2010/main" val="279497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8" dur="1000" fill="hold"/>
                                        <p:tgtEl>
                                          <p:spTgt spid="6"/>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0" dur="1000" fill="hold"/>
                                        <p:tgtEl>
                                          <p:spTgt spid="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strVal val="#ppt_w*0.70"/>
                                          </p:val>
                                        </p:tav>
                                        <p:tav tm="100000">
                                          <p:val>
                                            <p:strVal val="#ppt_w"/>
                                          </p:val>
                                        </p:tav>
                                      </p:tavLst>
                                    </p:anim>
                                    <p:anim calcmode="lin" valueType="num">
                                      <p:cBhvr>
                                        <p:cTn id="50" dur="1000" fill="hold"/>
                                        <p:tgtEl>
                                          <p:spTgt spid="10"/>
                                        </p:tgtEl>
                                        <p:attrNameLst>
                                          <p:attrName>ppt_h</p:attrName>
                                        </p:attrNameLst>
                                      </p:cBhvr>
                                      <p:tavLst>
                                        <p:tav tm="0">
                                          <p:val>
                                            <p:strVal val="#ppt_h"/>
                                          </p:val>
                                        </p:tav>
                                        <p:tav tm="100000">
                                          <p:val>
                                            <p:strVal val="#ppt_h"/>
                                          </p:val>
                                        </p:tav>
                                      </p:tavLst>
                                    </p:anim>
                                    <p:animEffect transition="in" filter="fade">
                                      <p:cBhvr>
                                        <p:cTn id="51" dur="1000"/>
                                        <p:tgtEl>
                                          <p:spTgt spid="10"/>
                                        </p:tgtEl>
                                      </p:cBhvr>
                                    </p:animEffect>
                                  </p:childTnLst>
                                </p:cTn>
                              </p:par>
                              <p:par>
                                <p:cTn id="52" presetID="55" presetClass="entr" presetSubtype="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0.70"/>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5"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1000" fill="hold"/>
                                        <p:tgtEl>
                                          <p:spTgt spid="18"/>
                                        </p:tgtEl>
                                        <p:attrNameLst>
                                          <p:attrName>ppt_w</p:attrName>
                                        </p:attrNameLst>
                                      </p:cBhvr>
                                      <p:tavLst>
                                        <p:tav tm="0">
                                          <p:val>
                                            <p:strVal val="#ppt_w*0.70"/>
                                          </p:val>
                                        </p:tav>
                                        <p:tav tm="100000">
                                          <p:val>
                                            <p:strVal val="#ppt_w"/>
                                          </p:val>
                                        </p:tav>
                                      </p:tavLst>
                                    </p:anim>
                                    <p:anim calcmode="lin" valueType="num">
                                      <p:cBhvr>
                                        <p:cTn id="60" dur="1000" fill="hold"/>
                                        <p:tgtEl>
                                          <p:spTgt spid="18"/>
                                        </p:tgtEl>
                                        <p:attrNameLst>
                                          <p:attrName>ppt_h</p:attrName>
                                        </p:attrNameLst>
                                      </p:cBhvr>
                                      <p:tavLst>
                                        <p:tav tm="0">
                                          <p:val>
                                            <p:strVal val="#ppt_h"/>
                                          </p:val>
                                        </p:tav>
                                        <p:tav tm="100000">
                                          <p:val>
                                            <p:strVal val="#ppt_h"/>
                                          </p:val>
                                        </p:tav>
                                      </p:tavLst>
                                    </p:anim>
                                    <p:animEffect transition="in" filter="fade">
                                      <p:cBhvr>
                                        <p:cTn id="6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546D7-88F5-A635-2E8A-509BBD52D67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1965314-7470-B19A-E540-1A14F2E841BE}"/>
              </a:ext>
            </a:extLst>
          </p:cNvPr>
          <p:cNvPicPr>
            <a:picLocks noChangeAspect="1"/>
          </p:cNvPicPr>
          <p:nvPr/>
        </p:nvPicPr>
        <p:blipFill>
          <a:blip r:embed="rId2"/>
          <a:stretch>
            <a:fillRect/>
          </a:stretch>
        </p:blipFill>
        <p:spPr>
          <a:xfrm>
            <a:off x="732183" y="1843984"/>
            <a:ext cx="6858000" cy="3594100"/>
          </a:xfrm>
          <a:prstGeom prst="rect">
            <a:avLst/>
          </a:prstGeom>
        </p:spPr>
      </p:pic>
      <p:sp>
        <p:nvSpPr>
          <p:cNvPr id="3" name="Titre 1">
            <a:extLst>
              <a:ext uri="{FF2B5EF4-FFF2-40B4-BE49-F238E27FC236}">
                <a16:creationId xmlns:a16="http://schemas.microsoft.com/office/drawing/2014/main" id="{6ECADB15-05D6-7EFD-D6DC-DCE2406C55E0}"/>
              </a:ext>
            </a:extLst>
          </p:cNvPr>
          <p:cNvSpPr txBox="1">
            <a:spLocks/>
          </p:cNvSpPr>
          <p:nvPr/>
        </p:nvSpPr>
        <p:spPr>
          <a:xfrm>
            <a:off x="250230" y="262743"/>
            <a:ext cx="901450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Première séance de dédicaces</a:t>
            </a:r>
          </a:p>
          <a:p>
            <a:r>
              <a:rPr lang="fr-FR" sz="4000" b="1" dirty="0">
                <a:latin typeface="Abadi MT Condensed Extra Bold" panose="020B0306030101010103" pitchFamily="34" charset="77"/>
              </a:rPr>
              <a:t>À Genève (30.04.25)</a:t>
            </a:r>
          </a:p>
        </p:txBody>
      </p:sp>
      <p:pic>
        <p:nvPicPr>
          <p:cNvPr id="4" name="Image 3">
            <a:extLst>
              <a:ext uri="{FF2B5EF4-FFF2-40B4-BE49-F238E27FC236}">
                <a16:creationId xmlns:a16="http://schemas.microsoft.com/office/drawing/2014/main" id="{242F69B0-8AA7-2E5D-4680-B45823664FB1}"/>
              </a:ext>
            </a:extLst>
          </p:cNvPr>
          <p:cNvPicPr>
            <a:picLocks noChangeAspect="1"/>
          </p:cNvPicPr>
          <p:nvPr/>
        </p:nvPicPr>
        <p:blipFill>
          <a:blip r:embed="rId3"/>
          <a:stretch>
            <a:fillRect/>
          </a:stretch>
        </p:blipFill>
        <p:spPr>
          <a:xfrm>
            <a:off x="250230" y="1518732"/>
            <a:ext cx="2910923" cy="5174974"/>
          </a:xfrm>
          <a:prstGeom prst="rect">
            <a:avLst/>
          </a:prstGeom>
          <a:ln>
            <a:solidFill>
              <a:schemeClr val="tx1"/>
            </a:solidFill>
          </a:ln>
        </p:spPr>
      </p:pic>
      <p:pic>
        <p:nvPicPr>
          <p:cNvPr id="5" name="Image 4">
            <a:extLst>
              <a:ext uri="{FF2B5EF4-FFF2-40B4-BE49-F238E27FC236}">
                <a16:creationId xmlns:a16="http://schemas.microsoft.com/office/drawing/2014/main" id="{94A7B43D-15DB-0990-968C-7E54CD29E0BA}"/>
              </a:ext>
            </a:extLst>
          </p:cNvPr>
          <p:cNvPicPr>
            <a:picLocks noChangeAspect="1"/>
          </p:cNvPicPr>
          <p:nvPr/>
        </p:nvPicPr>
        <p:blipFill>
          <a:blip r:embed="rId4"/>
          <a:stretch>
            <a:fillRect/>
          </a:stretch>
        </p:blipFill>
        <p:spPr>
          <a:xfrm>
            <a:off x="3161153" y="1518732"/>
            <a:ext cx="6947367" cy="3907894"/>
          </a:xfrm>
          <a:prstGeom prst="rect">
            <a:avLst/>
          </a:prstGeom>
          <a:ln>
            <a:solidFill>
              <a:schemeClr val="tx1"/>
            </a:solidFill>
          </a:ln>
        </p:spPr>
      </p:pic>
      <p:pic>
        <p:nvPicPr>
          <p:cNvPr id="6" name="Image 5">
            <a:extLst>
              <a:ext uri="{FF2B5EF4-FFF2-40B4-BE49-F238E27FC236}">
                <a16:creationId xmlns:a16="http://schemas.microsoft.com/office/drawing/2014/main" id="{47142421-B924-A41F-947E-3D59F9CDE8D3}"/>
              </a:ext>
            </a:extLst>
          </p:cNvPr>
          <p:cNvPicPr>
            <a:picLocks noChangeAspect="1"/>
          </p:cNvPicPr>
          <p:nvPr/>
        </p:nvPicPr>
        <p:blipFill>
          <a:blip r:embed="rId5"/>
          <a:stretch>
            <a:fillRect/>
          </a:stretch>
        </p:blipFill>
        <p:spPr>
          <a:xfrm>
            <a:off x="7156174" y="3962115"/>
            <a:ext cx="4681140" cy="2633142"/>
          </a:xfrm>
          <a:prstGeom prst="rect">
            <a:avLst/>
          </a:prstGeom>
          <a:ln>
            <a:solidFill>
              <a:schemeClr val="tx1"/>
            </a:solidFill>
          </a:ln>
        </p:spPr>
      </p:pic>
      <p:sp>
        <p:nvSpPr>
          <p:cNvPr id="7" name="Titre 1">
            <a:extLst>
              <a:ext uri="{FF2B5EF4-FFF2-40B4-BE49-F238E27FC236}">
                <a16:creationId xmlns:a16="http://schemas.microsoft.com/office/drawing/2014/main" id="{8BE6B96A-EB85-8821-F8A1-0E0A17576757}"/>
              </a:ext>
            </a:extLst>
          </p:cNvPr>
          <p:cNvSpPr txBox="1">
            <a:spLocks/>
          </p:cNvSpPr>
          <p:nvPr/>
        </p:nvSpPr>
        <p:spPr>
          <a:xfrm rot="1350107">
            <a:off x="7325593" y="1330865"/>
            <a:ext cx="492474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solidFill>
                  <a:srgbClr val="FF0000"/>
                </a:solidFill>
                <a:effectLst>
                  <a:outerShdw blurRad="50800" dist="38100" dir="2700000" algn="tl" rotWithShape="0">
                    <a:prstClr val="black">
                      <a:alpha val="40000"/>
                    </a:prstClr>
                  </a:outerShdw>
                </a:effectLst>
                <a:latin typeface="Abadi MT Condensed Extra Bold" panose="020B0306030101010103" pitchFamily="34" charset="77"/>
              </a:rPr>
              <a:t>Rupture de stock !</a:t>
            </a:r>
            <a:endParaRPr lang="fr-FR" sz="4000" b="1" dirty="0">
              <a:solidFill>
                <a:srgbClr val="FF0000"/>
              </a:solidFill>
              <a:effectLst>
                <a:outerShdw blurRad="50800" dist="38100" dir="2700000" algn="tl" rotWithShape="0">
                  <a:prstClr val="black">
                    <a:alpha val="40000"/>
                  </a:prstClr>
                </a:outerShdw>
              </a:effectLst>
              <a:latin typeface="Abadi MT Condensed Extra Bold" panose="020B0306030101010103" pitchFamily="34" charset="77"/>
            </a:endParaRPr>
          </a:p>
        </p:txBody>
      </p:sp>
    </p:spTree>
    <p:extLst>
      <p:ext uri="{BB962C8B-B14F-4D97-AF65-F5344CB8AC3E}">
        <p14:creationId xmlns:p14="http://schemas.microsoft.com/office/powerpoint/2010/main" val="354699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strVal val="#ppt_w*0.70"/>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C4AE8-E9F2-E985-AA0E-A7D1544C7BE2}"/>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92BC1BF0-DD6C-D661-9FFC-D184805899C0}"/>
              </a:ext>
            </a:extLst>
          </p:cNvPr>
          <p:cNvSpPr txBox="1">
            <a:spLocks/>
          </p:cNvSpPr>
          <p:nvPr/>
        </p:nvSpPr>
        <p:spPr>
          <a:xfrm>
            <a:off x="250230" y="122066"/>
            <a:ext cx="901450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16 séances de dédicaces en 2025 !</a:t>
            </a:r>
          </a:p>
        </p:txBody>
      </p:sp>
      <p:sp>
        <p:nvSpPr>
          <p:cNvPr id="9" name="ZoneTexte 8">
            <a:extLst>
              <a:ext uri="{FF2B5EF4-FFF2-40B4-BE49-F238E27FC236}">
                <a16:creationId xmlns:a16="http://schemas.microsoft.com/office/drawing/2014/main" id="{13503B19-430A-86B9-80B2-34095B815646}"/>
              </a:ext>
            </a:extLst>
          </p:cNvPr>
          <p:cNvSpPr txBox="1"/>
          <p:nvPr/>
        </p:nvSpPr>
        <p:spPr>
          <a:xfrm>
            <a:off x="380998" y="1264090"/>
            <a:ext cx="6518565" cy="2369880"/>
          </a:xfrm>
          <a:prstGeom prst="rect">
            <a:avLst/>
          </a:prstGeom>
          <a:noFill/>
        </p:spPr>
        <p:txBody>
          <a:bodyPr wrap="square">
            <a:spAutoFit/>
          </a:bodyPr>
          <a:lstStyle/>
          <a:p>
            <a:pPr algn="l" fontAlgn="base"/>
            <a:r>
              <a:rPr lang="fr-CH" sz="2800" b="1" i="0" dirty="0">
                <a:effectLst/>
                <a:latin typeface="Nunito" pitchFamily="2" charset="77"/>
              </a:rPr>
              <a:t>SUISSE </a:t>
            </a:r>
          </a:p>
          <a:p>
            <a:pPr marL="285750" indent="-285750" algn="l" fontAlgn="base">
              <a:buFont typeface="Arial" panose="020B0604020202020204" pitchFamily="34" charset="0"/>
              <a:buChar char="•"/>
            </a:pPr>
            <a:r>
              <a:rPr lang="fr-CH" sz="2000" b="1" i="0" dirty="0">
                <a:effectLst/>
                <a:latin typeface="Nunito" pitchFamily="2" charset="77"/>
              </a:rPr>
              <a:t>Genève</a:t>
            </a:r>
            <a:r>
              <a:rPr lang="fr-CH" sz="2000" b="0" i="0" dirty="0">
                <a:effectLst/>
                <a:latin typeface="Nunito" pitchFamily="2" charset="77"/>
              </a:rPr>
              <a:t> - 30 avril</a:t>
            </a:r>
          </a:p>
          <a:p>
            <a:pPr marL="285750" indent="-285750" algn="l" fontAlgn="base">
              <a:buFont typeface="Arial" panose="020B0604020202020204" pitchFamily="34" charset="0"/>
              <a:buChar char="•"/>
            </a:pPr>
            <a:r>
              <a:rPr lang="fr-CH" sz="2000" b="1" i="0" dirty="0">
                <a:effectLst/>
                <a:latin typeface="Nunito" pitchFamily="2" charset="77"/>
              </a:rPr>
              <a:t>Martigny</a:t>
            </a:r>
            <a:r>
              <a:rPr lang="fr-CH" sz="2000" b="0" i="0" dirty="0">
                <a:effectLst/>
                <a:latin typeface="Nunito" pitchFamily="2" charset="77"/>
              </a:rPr>
              <a:t> </a:t>
            </a:r>
            <a:r>
              <a:rPr lang="fr-CH" sz="2000" dirty="0">
                <a:latin typeface="Nunito" pitchFamily="2" charset="77"/>
              </a:rPr>
              <a:t>-</a:t>
            </a:r>
            <a:r>
              <a:rPr lang="fr-CH" sz="2000" b="0" i="0" dirty="0">
                <a:effectLst/>
                <a:latin typeface="Nunito" pitchFamily="2" charset="77"/>
              </a:rPr>
              <a:t> 1er mai</a:t>
            </a:r>
          </a:p>
          <a:p>
            <a:pPr marL="285750" indent="-285750" algn="l" fontAlgn="base">
              <a:buFont typeface="Arial" panose="020B0604020202020204" pitchFamily="34" charset="0"/>
              <a:buChar char="•"/>
            </a:pPr>
            <a:r>
              <a:rPr lang="fr-CH" sz="2000" b="1" i="0" dirty="0">
                <a:effectLst/>
                <a:latin typeface="Nunito" pitchFamily="2" charset="77"/>
              </a:rPr>
              <a:t>Saint-Gall</a:t>
            </a:r>
            <a:r>
              <a:rPr lang="fr-CH" sz="2000" b="0" i="0" dirty="0">
                <a:effectLst/>
                <a:latin typeface="Nunito" pitchFamily="2" charset="77"/>
              </a:rPr>
              <a:t> - 25 mai </a:t>
            </a:r>
            <a:endParaRPr lang="fr-CH" sz="2000" dirty="0">
              <a:latin typeface="Nunito" pitchFamily="2" charset="77"/>
            </a:endParaRPr>
          </a:p>
          <a:p>
            <a:pPr marL="285750" indent="-285750" algn="l" fontAlgn="base">
              <a:buFont typeface="Arial" panose="020B0604020202020204" pitchFamily="34" charset="0"/>
              <a:buChar char="•"/>
            </a:pPr>
            <a:r>
              <a:rPr lang="fr-CH" sz="2000" b="1" i="0" dirty="0">
                <a:effectLst/>
                <a:latin typeface="Nunito" pitchFamily="2" charset="77"/>
              </a:rPr>
              <a:t>Lausanne</a:t>
            </a:r>
            <a:r>
              <a:rPr lang="fr-CH" sz="2000" b="0" i="0" dirty="0">
                <a:effectLst/>
                <a:latin typeface="Nunito" pitchFamily="2" charset="77"/>
              </a:rPr>
              <a:t> - 27 mai</a:t>
            </a:r>
          </a:p>
          <a:p>
            <a:pPr marL="285750" indent="-285750" fontAlgn="base">
              <a:buFont typeface="Arial" panose="020B0604020202020204" pitchFamily="34" charset="0"/>
              <a:buChar char="•"/>
            </a:pPr>
            <a:r>
              <a:rPr lang="fr-CH" sz="2000" b="1" i="0" dirty="0">
                <a:effectLst/>
                <a:latin typeface="Nunito" pitchFamily="2" charset="77"/>
              </a:rPr>
              <a:t>Bex</a:t>
            </a:r>
            <a:r>
              <a:rPr lang="fr-CH" sz="2000" i="0" dirty="0">
                <a:effectLst/>
                <a:latin typeface="Nunito" pitchFamily="2" charset="77"/>
              </a:rPr>
              <a:t> - 29 septembre</a:t>
            </a:r>
            <a:endParaRPr lang="fr-CH" sz="2000" i="1" dirty="0">
              <a:latin typeface="Nunito" pitchFamily="2" charset="77"/>
            </a:endParaRPr>
          </a:p>
          <a:p>
            <a:pPr marL="285750" indent="-285750" fontAlgn="base">
              <a:buFont typeface="Arial" panose="020B0604020202020204" pitchFamily="34" charset="0"/>
              <a:buChar char="•"/>
            </a:pPr>
            <a:r>
              <a:rPr lang="fr-CH" sz="2000" b="1" i="0" dirty="0">
                <a:effectLst/>
                <a:latin typeface="Nunito" pitchFamily="2" charset="77"/>
              </a:rPr>
              <a:t>La</a:t>
            </a:r>
            <a:r>
              <a:rPr lang="fr-CH" sz="2000" i="0" dirty="0">
                <a:effectLst/>
                <a:latin typeface="Nunito" pitchFamily="2" charset="77"/>
              </a:rPr>
              <a:t> </a:t>
            </a:r>
            <a:r>
              <a:rPr lang="fr-CH" sz="2000" b="1" i="0" dirty="0">
                <a:effectLst/>
                <a:latin typeface="Nunito" pitchFamily="2" charset="77"/>
              </a:rPr>
              <a:t>Neuveville</a:t>
            </a:r>
            <a:r>
              <a:rPr lang="fr-CH" sz="2000" i="0" dirty="0">
                <a:effectLst/>
                <a:latin typeface="Nunito" pitchFamily="2" charset="77"/>
              </a:rPr>
              <a:t> - 31 octobre</a:t>
            </a:r>
            <a:endParaRPr lang="fr-CH" sz="2000" dirty="0">
              <a:latin typeface="Nunito" pitchFamily="2" charset="77"/>
            </a:endParaRPr>
          </a:p>
        </p:txBody>
      </p:sp>
      <p:sp>
        <p:nvSpPr>
          <p:cNvPr id="11" name="ZoneTexte 10">
            <a:extLst>
              <a:ext uri="{FF2B5EF4-FFF2-40B4-BE49-F238E27FC236}">
                <a16:creationId xmlns:a16="http://schemas.microsoft.com/office/drawing/2014/main" id="{14CFE1EB-6D8A-9955-8476-675015211186}"/>
              </a:ext>
            </a:extLst>
          </p:cNvPr>
          <p:cNvSpPr txBox="1"/>
          <p:nvPr/>
        </p:nvSpPr>
        <p:spPr>
          <a:xfrm>
            <a:off x="4357253" y="2449030"/>
            <a:ext cx="4646323" cy="3293209"/>
          </a:xfrm>
          <a:prstGeom prst="rect">
            <a:avLst/>
          </a:prstGeom>
          <a:noFill/>
        </p:spPr>
        <p:txBody>
          <a:bodyPr wrap="square">
            <a:spAutoFit/>
          </a:bodyPr>
          <a:lstStyle/>
          <a:p>
            <a:pPr fontAlgn="base"/>
            <a:r>
              <a:rPr lang="fr-CH" sz="2800" b="1" i="0" dirty="0">
                <a:effectLst/>
                <a:latin typeface="Nunito" pitchFamily="2" charset="77"/>
              </a:rPr>
              <a:t>FRANCE</a:t>
            </a:r>
            <a:endParaRPr lang="fr-CH" sz="2800" b="0" i="0" dirty="0">
              <a:effectLst/>
              <a:latin typeface="Nunito" pitchFamily="2" charset="77"/>
            </a:endParaRPr>
          </a:p>
          <a:p>
            <a:pPr marL="285750" indent="-285750" algn="l" fontAlgn="base">
              <a:buFont typeface="Arial" panose="020B0604020202020204" pitchFamily="34" charset="0"/>
              <a:buChar char="•"/>
            </a:pPr>
            <a:r>
              <a:rPr lang="fr-CH" sz="2000" b="1" i="0" dirty="0">
                <a:effectLst/>
                <a:latin typeface="Nunito" pitchFamily="2" charset="77"/>
              </a:rPr>
              <a:t>Paris</a:t>
            </a:r>
            <a:r>
              <a:rPr lang="fr-CH" sz="2000" b="0" i="0" dirty="0">
                <a:effectLst/>
                <a:latin typeface="Nunito" pitchFamily="2" charset="77"/>
              </a:rPr>
              <a:t> - 17 mai </a:t>
            </a:r>
          </a:p>
          <a:p>
            <a:pPr marL="285750" indent="-285750" algn="l" fontAlgn="base">
              <a:buFont typeface="Arial" panose="020B0604020202020204" pitchFamily="34" charset="0"/>
              <a:buChar char="•"/>
            </a:pPr>
            <a:r>
              <a:rPr lang="fr-CH" sz="2000" b="1" i="0" dirty="0">
                <a:effectLst/>
                <a:latin typeface="Nunito" pitchFamily="2" charset="77"/>
              </a:rPr>
              <a:t>Nantes</a:t>
            </a:r>
            <a:r>
              <a:rPr lang="fr-CH" sz="2000" b="0" i="0" dirty="0">
                <a:effectLst/>
                <a:latin typeface="Nunito" pitchFamily="2" charset="77"/>
              </a:rPr>
              <a:t> - 23 mai </a:t>
            </a:r>
          </a:p>
          <a:p>
            <a:pPr marL="285750" indent="-285750" algn="l" fontAlgn="base">
              <a:buFont typeface="Arial" panose="020B0604020202020204" pitchFamily="34" charset="0"/>
              <a:buChar char="•"/>
            </a:pPr>
            <a:r>
              <a:rPr lang="fr-CH" sz="2000" b="1" i="0" dirty="0">
                <a:effectLst/>
                <a:latin typeface="Nunito" pitchFamily="2" charset="77"/>
              </a:rPr>
              <a:t>Le Puy en Velay -</a:t>
            </a:r>
            <a:r>
              <a:rPr lang="fr-CH" sz="2000" b="0" i="0" dirty="0">
                <a:effectLst/>
                <a:latin typeface="Nunito" pitchFamily="2" charset="77"/>
              </a:rPr>
              <a:t> 5 juillet </a:t>
            </a:r>
          </a:p>
          <a:p>
            <a:pPr marL="285750" indent="-285750" algn="l" fontAlgn="base">
              <a:buFont typeface="Arial" panose="020B0604020202020204" pitchFamily="34" charset="0"/>
              <a:buChar char="•"/>
            </a:pPr>
            <a:r>
              <a:rPr lang="fr-CH" sz="2000" b="1" i="0" dirty="0">
                <a:effectLst/>
                <a:latin typeface="Nunito" pitchFamily="2" charset="77"/>
              </a:rPr>
              <a:t>Avignon</a:t>
            </a:r>
            <a:r>
              <a:rPr lang="fr-CH" sz="2000" b="0" i="0" dirty="0">
                <a:effectLst/>
                <a:latin typeface="Nunito" pitchFamily="2" charset="77"/>
              </a:rPr>
              <a:t> - 18 juillet </a:t>
            </a:r>
          </a:p>
          <a:p>
            <a:pPr marL="285750" indent="-285750" algn="l" fontAlgn="base">
              <a:buFont typeface="Arial" panose="020B0604020202020204" pitchFamily="34" charset="0"/>
              <a:buChar char="•"/>
            </a:pPr>
            <a:r>
              <a:rPr lang="fr-CH" sz="2000" b="1" i="0" dirty="0">
                <a:effectLst/>
                <a:latin typeface="Nunito" pitchFamily="2" charset="77"/>
              </a:rPr>
              <a:t>Castres </a:t>
            </a:r>
            <a:r>
              <a:rPr lang="fr-CH" sz="2000" i="0" dirty="0">
                <a:effectLst/>
                <a:latin typeface="Nunito" pitchFamily="2" charset="77"/>
              </a:rPr>
              <a:t>- 13 &amp; 14 septembre (UER)</a:t>
            </a:r>
          </a:p>
          <a:p>
            <a:pPr marL="285750" indent="-285750" algn="l" fontAlgn="base">
              <a:buFont typeface="Arial" panose="020B0604020202020204" pitchFamily="34" charset="0"/>
              <a:buChar char="•"/>
            </a:pPr>
            <a:r>
              <a:rPr lang="fr-CH" sz="2000" b="1" i="0" dirty="0">
                <a:effectLst/>
                <a:latin typeface="Nunito" pitchFamily="2" charset="77"/>
              </a:rPr>
              <a:t>Chambéry</a:t>
            </a:r>
            <a:r>
              <a:rPr lang="fr-CH" sz="2000" i="0" dirty="0">
                <a:effectLst/>
                <a:latin typeface="Nunito" pitchFamily="2" charset="77"/>
              </a:rPr>
              <a:t> - 4 octobre</a:t>
            </a:r>
          </a:p>
          <a:p>
            <a:pPr marL="285750" indent="-285750" algn="l" fontAlgn="base">
              <a:buFont typeface="Arial" panose="020B0604020202020204" pitchFamily="34" charset="0"/>
              <a:buChar char="•"/>
            </a:pPr>
            <a:r>
              <a:rPr lang="fr-CH" sz="2000" b="1" i="0" dirty="0">
                <a:effectLst/>
                <a:latin typeface="Nunito" pitchFamily="2" charset="77"/>
              </a:rPr>
              <a:t>Manosque</a:t>
            </a:r>
            <a:r>
              <a:rPr lang="fr-CH" sz="2000" i="0" dirty="0">
                <a:effectLst/>
                <a:latin typeface="Nunito" pitchFamily="2" charset="77"/>
              </a:rPr>
              <a:t> </a:t>
            </a:r>
            <a:r>
              <a:rPr lang="fr-CH" sz="2000" dirty="0">
                <a:latin typeface="Nunito" pitchFamily="2" charset="77"/>
              </a:rPr>
              <a:t>-</a:t>
            </a:r>
            <a:r>
              <a:rPr lang="fr-CH" sz="2000" i="0" dirty="0">
                <a:effectLst/>
                <a:latin typeface="Nunito" pitchFamily="2" charset="77"/>
              </a:rPr>
              <a:t> 7 octobre </a:t>
            </a:r>
          </a:p>
          <a:p>
            <a:pPr marL="285750" indent="-285750" algn="l" fontAlgn="base">
              <a:buFont typeface="Arial" panose="020B0604020202020204" pitchFamily="34" charset="0"/>
              <a:buChar char="•"/>
            </a:pPr>
            <a:r>
              <a:rPr lang="fr-CH" sz="2000" b="1" i="0" dirty="0">
                <a:effectLst/>
                <a:latin typeface="Nunito" pitchFamily="2" charset="77"/>
              </a:rPr>
              <a:t>Paris </a:t>
            </a:r>
            <a:r>
              <a:rPr lang="fr-CH" sz="2000" b="1" dirty="0">
                <a:latin typeface="Nunito" pitchFamily="2" charset="77"/>
              </a:rPr>
              <a:t>-</a:t>
            </a:r>
            <a:r>
              <a:rPr lang="fr-CH" sz="2000" i="0" dirty="0">
                <a:effectLst/>
                <a:latin typeface="Nunito" pitchFamily="2" charset="77"/>
              </a:rPr>
              <a:t> 25 octobre</a:t>
            </a:r>
          </a:p>
          <a:p>
            <a:pPr marL="285750" indent="-285750" algn="l" fontAlgn="base">
              <a:buFont typeface="Arial" panose="020B0604020202020204" pitchFamily="34" charset="0"/>
              <a:buChar char="•"/>
            </a:pPr>
            <a:r>
              <a:rPr lang="fr-CH" sz="2000" b="1" i="0" dirty="0">
                <a:effectLst/>
                <a:latin typeface="Nunito" pitchFamily="2" charset="77"/>
              </a:rPr>
              <a:t>Paris </a:t>
            </a:r>
            <a:r>
              <a:rPr lang="fr-CH" sz="2000" b="1" dirty="0">
                <a:latin typeface="Nunito" pitchFamily="2" charset="77"/>
              </a:rPr>
              <a:t>-</a:t>
            </a:r>
            <a:r>
              <a:rPr lang="fr-CH" sz="2000" i="0" dirty="0">
                <a:effectLst/>
                <a:latin typeface="Nunito" pitchFamily="2" charset="77"/>
              </a:rPr>
              <a:t> 15 novembre</a:t>
            </a:r>
          </a:p>
        </p:txBody>
      </p:sp>
      <p:sp>
        <p:nvSpPr>
          <p:cNvPr id="13" name="ZoneTexte 12">
            <a:extLst>
              <a:ext uri="{FF2B5EF4-FFF2-40B4-BE49-F238E27FC236}">
                <a16:creationId xmlns:a16="http://schemas.microsoft.com/office/drawing/2014/main" id="{E271F873-2DCF-400D-938F-37856E587A12}"/>
              </a:ext>
            </a:extLst>
          </p:cNvPr>
          <p:cNvSpPr txBox="1"/>
          <p:nvPr/>
        </p:nvSpPr>
        <p:spPr>
          <a:xfrm>
            <a:off x="5831916" y="1171308"/>
            <a:ext cx="6109854" cy="830997"/>
          </a:xfrm>
          <a:prstGeom prst="rect">
            <a:avLst/>
          </a:prstGeom>
          <a:noFill/>
        </p:spPr>
        <p:txBody>
          <a:bodyPr wrap="square">
            <a:spAutoFit/>
          </a:bodyPr>
          <a:lstStyle/>
          <a:p>
            <a:pPr algn="l" fontAlgn="base"/>
            <a:r>
              <a:rPr lang="fr-CH" sz="2800" b="1" i="0" dirty="0">
                <a:effectLst/>
                <a:latin typeface="Nunito" pitchFamily="2" charset="77"/>
              </a:rPr>
              <a:t>BELGIQUE</a:t>
            </a:r>
            <a:endParaRPr lang="fr-CH" sz="2800" i="0" dirty="0">
              <a:effectLst/>
              <a:latin typeface="Nunito" pitchFamily="2" charset="77"/>
            </a:endParaRPr>
          </a:p>
          <a:p>
            <a:pPr algn="l" fontAlgn="base"/>
            <a:r>
              <a:rPr lang="fr-CH" sz="2000" b="1" i="0" dirty="0">
                <a:effectLst/>
                <a:latin typeface="Nunito" pitchFamily="2" charset="77"/>
              </a:rPr>
              <a:t>Liège</a:t>
            </a:r>
            <a:r>
              <a:rPr lang="fr-CH" sz="2000" i="0" dirty="0">
                <a:effectLst/>
                <a:latin typeface="Nunito" pitchFamily="2" charset="77"/>
              </a:rPr>
              <a:t> - 18 octobre (Palais des Congrès)</a:t>
            </a:r>
          </a:p>
        </p:txBody>
      </p:sp>
      <p:sp>
        <p:nvSpPr>
          <p:cNvPr id="14" name="ZoneTexte 13">
            <a:extLst>
              <a:ext uri="{FF2B5EF4-FFF2-40B4-BE49-F238E27FC236}">
                <a16:creationId xmlns:a16="http://schemas.microsoft.com/office/drawing/2014/main" id="{8DE9C0F2-1CB2-3A50-BAFC-D05624CAFF56}"/>
              </a:ext>
            </a:extLst>
          </p:cNvPr>
          <p:cNvSpPr txBox="1"/>
          <p:nvPr/>
        </p:nvSpPr>
        <p:spPr>
          <a:xfrm>
            <a:off x="8309263" y="5448634"/>
            <a:ext cx="4086243" cy="1138773"/>
          </a:xfrm>
          <a:prstGeom prst="rect">
            <a:avLst/>
          </a:prstGeom>
          <a:noFill/>
        </p:spPr>
        <p:txBody>
          <a:bodyPr wrap="square">
            <a:spAutoFit/>
          </a:bodyPr>
          <a:lstStyle/>
          <a:p>
            <a:pPr algn="l" fontAlgn="base"/>
            <a:r>
              <a:rPr lang="fr-CH" sz="4000" b="1" i="0" dirty="0">
                <a:effectLst/>
                <a:latin typeface="☞ABADI MT PRO COND" panose="020B0806020104020203" pitchFamily="34" charset="0"/>
              </a:rPr>
              <a:t>Les dates 2026 :</a:t>
            </a:r>
          </a:p>
          <a:p>
            <a:pPr algn="l" fontAlgn="base"/>
            <a:r>
              <a:rPr lang="fr-CH" sz="2800" b="1" u="sng" dirty="0" err="1">
                <a:solidFill>
                  <a:schemeClr val="accent1"/>
                </a:solidFill>
                <a:latin typeface="Nunito" pitchFamily="2" charset="77"/>
              </a:rPr>
              <a:t>lasuisseaucoeur.ch</a:t>
            </a:r>
            <a:endParaRPr lang="fr-CH" sz="2000" i="0" u="sng" dirty="0">
              <a:solidFill>
                <a:schemeClr val="accent1"/>
              </a:solidFill>
              <a:effectLst/>
              <a:latin typeface="Nunito" pitchFamily="2" charset="77"/>
            </a:endParaRPr>
          </a:p>
        </p:txBody>
      </p:sp>
      <p:pic>
        <p:nvPicPr>
          <p:cNvPr id="15" name="Image 14">
            <a:extLst>
              <a:ext uri="{FF2B5EF4-FFF2-40B4-BE49-F238E27FC236}">
                <a16:creationId xmlns:a16="http://schemas.microsoft.com/office/drawing/2014/main" id="{33D9FB0A-63D2-81AB-B293-34A67CC4FE8D}"/>
              </a:ext>
            </a:extLst>
          </p:cNvPr>
          <p:cNvPicPr>
            <a:picLocks noChangeAspect="1"/>
          </p:cNvPicPr>
          <p:nvPr/>
        </p:nvPicPr>
        <p:blipFill>
          <a:blip r:embed="rId2"/>
          <a:stretch>
            <a:fillRect/>
          </a:stretch>
        </p:blipFill>
        <p:spPr>
          <a:xfrm>
            <a:off x="9003576" y="2091836"/>
            <a:ext cx="2350077" cy="3133436"/>
          </a:xfrm>
          <a:prstGeom prst="rect">
            <a:avLst/>
          </a:prstGeom>
        </p:spPr>
      </p:pic>
      <p:pic>
        <p:nvPicPr>
          <p:cNvPr id="20" name="Image 19">
            <a:extLst>
              <a:ext uri="{FF2B5EF4-FFF2-40B4-BE49-F238E27FC236}">
                <a16:creationId xmlns:a16="http://schemas.microsoft.com/office/drawing/2014/main" id="{B5E27900-C1AE-3B02-7089-ABB39F0E837A}"/>
              </a:ext>
            </a:extLst>
          </p:cNvPr>
          <p:cNvPicPr>
            <a:picLocks noChangeAspect="1"/>
          </p:cNvPicPr>
          <p:nvPr/>
        </p:nvPicPr>
        <p:blipFill>
          <a:blip r:embed="rId3"/>
          <a:stretch>
            <a:fillRect/>
          </a:stretch>
        </p:blipFill>
        <p:spPr>
          <a:xfrm>
            <a:off x="481116" y="3726752"/>
            <a:ext cx="2830120" cy="2800639"/>
          </a:xfrm>
          <a:prstGeom prst="rect">
            <a:avLst/>
          </a:prstGeom>
        </p:spPr>
      </p:pic>
      <p:sp>
        <p:nvSpPr>
          <p:cNvPr id="22" name="ZoneTexte 21">
            <a:extLst>
              <a:ext uri="{FF2B5EF4-FFF2-40B4-BE49-F238E27FC236}">
                <a16:creationId xmlns:a16="http://schemas.microsoft.com/office/drawing/2014/main" id="{6C4D725C-671F-3C54-33AD-89ABCAFBABCF}"/>
              </a:ext>
            </a:extLst>
          </p:cNvPr>
          <p:cNvSpPr txBox="1"/>
          <p:nvPr/>
        </p:nvSpPr>
        <p:spPr>
          <a:xfrm>
            <a:off x="3311236" y="6250841"/>
            <a:ext cx="1385455" cy="369332"/>
          </a:xfrm>
          <a:prstGeom prst="rect">
            <a:avLst/>
          </a:prstGeom>
          <a:noFill/>
        </p:spPr>
        <p:txBody>
          <a:bodyPr wrap="square">
            <a:spAutoFit/>
          </a:bodyPr>
          <a:lstStyle/>
          <a:p>
            <a:r>
              <a:rPr lang="fr-CH" sz="1800" b="1" i="0" dirty="0">
                <a:effectLst/>
                <a:latin typeface="Nunito" pitchFamily="2" charset="77"/>
              </a:rPr>
              <a:t>Manosque</a:t>
            </a:r>
            <a:endParaRPr lang="fr-FR" dirty="0"/>
          </a:p>
        </p:txBody>
      </p:sp>
      <p:sp>
        <p:nvSpPr>
          <p:cNvPr id="24" name="ZoneTexte 23">
            <a:extLst>
              <a:ext uri="{FF2B5EF4-FFF2-40B4-BE49-F238E27FC236}">
                <a16:creationId xmlns:a16="http://schemas.microsoft.com/office/drawing/2014/main" id="{B7BDC432-E51E-11EB-A629-958F1E27C895}"/>
              </a:ext>
            </a:extLst>
          </p:cNvPr>
          <p:cNvSpPr txBox="1"/>
          <p:nvPr/>
        </p:nvSpPr>
        <p:spPr>
          <a:xfrm>
            <a:off x="10668222" y="5225272"/>
            <a:ext cx="878734" cy="369332"/>
          </a:xfrm>
          <a:prstGeom prst="rect">
            <a:avLst/>
          </a:prstGeom>
          <a:noFill/>
        </p:spPr>
        <p:txBody>
          <a:bodyPr wrap="square">
            <a:spAutoFit/>
          </a:bodyPr>
          <a:lstStyle/>
          <a:p>
            <a:r>
              <a:rPr lang="fr-CH" sz="1800" b="1" i="0" dirty="0">
                <a:effectLst/>
                <a:latin typeface="Nunito" pitchFamily="2" charset="77"/>
              </a:rPr>
              <a:t>Paris</a:t>
            </a:r>
            <a:endParaRPr lang="fr-FR" dirty="0"/>
          </a:p>
        </p:txBody>
      </p:sp>
    </p:spTree>
    <p:extLst>
      <p:ext uri="{BB962C8B-B14F-4D97-AF65-F5344CB8AC3E}">
        <p14:creationId xmlns:p14="http://schemas.microsoft.com/office/powerpoint/2010/main" val="13102102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strVal val="#ppt_w*0.70"/>
                                          </p:val>
                                        </p:tav>
                                        <p:tav tm="100000">
                                          <p:val>
                                            <p:strVal val="#ppt_w"/>
                                          </p:val>
                                        </p:tav>
                                      </p:tavLst>
                                    </p:anim>
                                    <p:anim calcmode="lin" valueType="num">
                                      <p:cBhvr>
                                        <p:cTn id="22" dur="1000" fill="hold"/>
                                        <p:tgtEl>
                                          <p:spTgt spid="13"/>
                                        </p:tgtEl>
                                        <p:attrNameLst>
                                          <p:attrName>ppt_h</p:attrName>
                                        </p:attrNameLst>
                                      </p:cBhvr>
                                      <p:tavLst>
                                        <p:tav tm="0">
                                          <p:val>
                                            <p:strVal val="#ppt_h"/>
                                          </p:val>
                                        </p:tav>
                                        <p:tav tm="100000">
                                          <p:val>
                                            <p:strVal val="#ppt_h"/>
                                          </p:val>
                                        </p:tav>
                                      </p:tavLst>
                                    </p:anim>
                                    <p:animEffect transition="in" filter="fade">
                                      <p:cBhvr>
                                        <p:cTn id="23" dur="1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strVal val="#ppt_w*0.70"/>
                                          </p:val>
                                        </p:tav>
                                        <p:tav tm="100000">
                                          <p:val>
                                            <p:strVal val="#ppt_w"/>
                                          </p:val>
                                        </p:tav>
                                      </p:tavLst>
                                    </p:anim>
                                    <p:anim calcmode="lin" valueType="num">
                                      <p:cBhvr>
                                        <p:cTn id="29" dur="1000" fill="hold"/>
                                        <p:tgtEl>
                                          <p:spTgt spid="20"/>
                                        </p:tgtEl>
                                        <p:attrNameLst>
                                          <p:attrName>ppt_h</p:attrName>
                                        </p:attrNameLst>
                                      </p:cBhvr>
                                      <p:tavLst>
                                        <p:tav tm="0">
                                          <p:val>
                                            <p:strVal val="#ppt_h"/>
                                          </p:val>
                                        </p:tav>
                                        <p:tav tm="100000">
                                          <p:val>
                                            <p:strVal val="#ppt_h"/>
                                          </p:val>
                                        </p:tav>
                                      </p:tavLst>
                                    </p:anim>
                                    <p:animEffect transition="in" filter="fade">
                                      <p:cBhvr>
                                        <p:cTn id="30" dur="1000"/>
                                        <p:tgtEl>
                                          <p:spTgt spid="20"/>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1000" fill="hold"/>
                                        <p:tgtEl>
                                          <p:spTgt spid="22"/>
                                        </p:tgtEl>
                                        <p:attrNameLst>
                                          <p:attrName>ppt_w</p:attrName>
                                        </p:attrNameLst>
                                      </p:cBhvr>
                                      <p:tavLst>
                                        <p:tav tm="0">
                                          <p:val>
                                            <p:strVal val="#ppt_w*0.70"/>
                                          </p:val>
                                        </p:tav>
                                        <p:tav tm="100000">
                                          <p:val>
                                            <p:strVal val="#ppt_w"/>
                                          </p:val>
                                        </p:tav>
                                      </p:tavLst>
                                    </p:anim>
                                    <p:anim calcmode="lin" valueType="num">
                                      <p:cBhvr>
                                        <p:cTn id="34" dur="1000" fill="hold"/>
                                        <p:tgtEl>
                                          <p:spTgt spid="22"/>
                                        </p:tgtEl>
                                        <p:attrNameLst>
                                          <p:attrName>ppt_h</p:attrName>
                                        </p:attrNameLst>
                                      </p:cBhvr>
                                      <p:tavLst>
                                        <p:tav tm="0">
                                          <p:val>
                                            <p:strVal val="#ppt_h"/>
                                          </p:val>
                                        </p:tav>
                                        <p:tav tm="100000">
                                          <p:val>
                                            <p:strVal val="#ppt_h"/>
                                          </p:val>
                                        </p:tav>
                                      </p:tavLst>
                                    </p:anim>
                                    <p:animEffect transition="in" filter="fade">
                                      <p:cBhvr>
                                        <p:cTn id="35" dur="10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000" fill="hold"/>
                                        <p:tgtEl>
                                          <p:spTgt spid="15"/>
                                        </p:tgtEl>
                                        <p:attrNameLst>
                                          <p:attrName>ppt_w</p:attrName>
                                        </p:attrNameLst>
                                      </p:cBhvr>
                                      <p:tavLst>
                                        <p:tav tm="0">
                                          <p:val>
                                            <p:strVal val="#ppt_w*0.70"/>
                                          </p:val>
                                        </p:tav>
                                        <p:tav tm="100000">
                                          <p:val>
                                            <p:strVal val="#ppt_w"/>
                                          </p:val>
                                        </p:tav>
                                      </p:tavLst>
                                    </p:anim>
                                    <p:anim calcmode="lin" valueType="num">
                                      <p:cBhvr>
                                        <p:cTn id="41" dur="1000" fill="hold"/>
                                        <p:tgtEl>
                                          <p:spTgt spid="15"/>
                                        </p:tgtEl>
                                        <p:attrNameLst>
                                          <p:attrName>ppt_h</p:attrName>
                                        </p:attrNameLst>
                                      </p:cBhvr>
                                      <p:tavLst>
                                        <p:tav tm="0">
                                          <p:val>
                                            <p:strVal val="#ppt_h"/>
                                          </p:val>
                                        </p:tav>
                                        <p:tav tm="100000">
                                          <p:val>
                                            <p:strVal val="#ppt_h"/>
                                          </p:val>
                                        </p:tav>
                                      </p:tavLst>
                                    </p:anim>
                                    <p:animEffect transition="in" filter="fade">
                                      <p:cBhvr>
                                        <p:cTn id="42" dur="1000"/>
                                        <p:tgtEl>
                                          <p:spTgt spid="15"/>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1000" fill="hold"/>
                                        <p:tgtEl>
                                          <p:spTgt spid="24"/>
                                        </p:tgtEl>
                                        <p:attrNameLst>
                                          <p:attrName>ppt_w</p:attrName>
                                        </p:attrNameLst>
                                      </p:cBhvr>
                                      <p:tavLst>
                                        <p:tav tm="0">
                                          <p:val>
                                            <p:strVal val="#ppt_w*0.70"/>
                                          </p:val>
                                        </p:tav>
                                        <p:tav tm="100000">
                                          <p:val>
                                            <p:strVal val="#ppt_w"/>
                                          </p:val>
                                        </p:tav>
                                      </p:tavLst>
                                    </p:anim>
                                    <p:anim calcmode="lin" valueType="num">
                                      <p:cBhvr>
                                        <p:cTn id="46" dur="1000" fill="hold"/>
                                        <p:tgtEl>
                                          <p:spTgt spid="24"/>
                                        </p:tgtEl>
                                        <p:attrNameLst>
                                          <p:attrName>ppt_h</p:attrName>
                                        </p:attrNameLst>
                                      </p:cBhvr>
                                      <p:tavLst>
                                        <p:tav tm="0">
                                          <p:val>
                                            <p:strVal val="#ppt_h"/>
                                          </p:val>
                                        </p:tav>
                                        <p:tav tm="100000">
                                          <p:val>
                                            <p:strVal val="#ppt_h"/>
                                          </p:val>
                                        </p:tav>
                                      </p:tavLst>
                                    </p:anim>
                                    <p:animEffect transition="in" filter="fade">
                                      <p:cBhvr>
                                        <p:cTn id="4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22"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F90EE-04B5-6D3A-1810-87DE554CB7FD}"/>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573E179B-5001-0F4E-18AD-D840FAEDC170}"/>
              </a:ext>
            </a:extLst>
          </p:cNvPr>
          <p:cNvSpPr txBox="1">
            <a:spLocks/>
          </p:cNvSpPr>
          <p:nvPr/>
        </p:nvSpPr>
        <p:spPr>
          <a:xfrm>
            <a:off x="250230" y="484811"/>
            <a:ext cx="1029149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La </a:t>
            </a:r>
            <a:r>
              <a:rPr lang="fr-FR" sz="4800" b="1" dirty="0">
                <a:solidFill>
                  <a:srgbClr val="FF0000"/>
                </a:solidFill>
                <a:latin typeface="Abadi MT Condensed Extra Bold" panose="020B0306030101010103" pitchFamily="34" charset="77"/>
              </a:rPr>
              <a:t>Poste</a:t>
            </a:r>
            <a:r>
              <a:rPr lang="fr-FR" sz="4800" b="1" dirty="0">
                <a:latin typeface="Abadi MT Condensed Extra Bold" panose="020B0306030101010103" pitchFamily="34" charset="77"/>
              </a:rPr>
              <a:t> </a:t>
            </a:r>
            <a:r>
              <a:rPr lang="fr-FR" sz="4800" b="1" dirty="0">
                <a:solidFill>
                  <a:srgbClr val="FF0000"/>
                </a:solidFill>
                <a:latin typeface="Abadi MT Condensed Extra Bold" panose="020B0306030101010103" pitchFamily="34" charset="77"/>
              </a:rPr>
              <a:t>suisse</a:t>
            </a:r>
            <a:r>
              <a:rPr lang="fr-FR" sz="4800" b="1" dirty="0">
                <a:latin typeface="Abadi MT Condensed Extra Bold" panose="020B0306030101010103" pitchFamily="34" charset="77"/>
              </a:rPr>
              <a:t> retourne sa veste</a:t>
            </a:r>
            <a:br>
              <a:rPr lang="fr-FR" sz="4800" b="1" dirty="0">
                <a:latin typeface="Abadi MT Condensed Extra Bold" panose="020B0306030101010103" pitchFamily="34" charset="77"/>
              </a:rPr>
            </a:br>
            <a:r>
              <a:rPr lang="fr-FR" sz="4000" b="1" dirty="0">
                <a:latin typeface="Abadi MT Condensed Extra Bold" panose="020B0306030101010103" pitchFamily="34" charset="77"/>
              </a:rPr>
              <a:t>Pas d’exposition de mon livre à Genève !</a:t>
            </a:r>
          </a:p>
        </p:txBody>
      </p:sp>
      <p:pic>
        <p:nvPicPr>
          <p:cNvPr id="1026" name="Picture 2">
            <a:extLst>
              <a:ext uri="{FF2B5EF4-FFF2-40B4-BE49-F238E27FC236}">
                <a16:creationId xmlns:a16="http://schemas.microsoft.com/office/drawing/2014/main" id="{6E81FFDC-CADC-7666-6C5D-DCE66E52C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850" y="1773034"/>
            <a:ext cx="4241598" cy="161973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F6B3A5B-EA64-1BB4-FEEE-C946E84C2374}"/>
              </a:ext>
            </a:extLst>
          </p:cNvPr>
          <p:cNvPicPr>
            <a:picLocks noChangeAspect="1"/>
          </p:cNvPicPr>
          <p:nvPr/>
        </p:nvPicPr>
        <p:blipFill>
          <a:blip r:embed="rId3"/>
          <a:stretch>
            <a:fillRect/>
          </a:stretch>
        </p:blipFill>
        <p:spPr>
          <a:xfrm>
            <a:off x="8549640" y="241300"/>
            <a:ext cx="3505200" cy="6375400"/>
          </a:xfrm>
          <a:prstGeom prst="rect">
            <a:avLst/>
          </a:prstGeom>
        </p:spPr>
      </p:pic>
      <p:pic>
        <p:nvPicPr>
          <p:cNvPr id="10" name="Image 9">
            <a:extLst>
              <a:ext uri="{FF2B5EF4-FFF2-40B4-BE49-F238E27FC236}">
                <a16:creationId xmlns:a16="http://schemas.microsoft.com/office/drawing/2014/main" id="{CE510936-CABD-FA90-36DA-99C0F1142C0A}"/>
              </a:ext>
            </a:extLst>
          </p:cNvPr>
          <p:cNvPicPr>
            <a:picLocks noChangeAspect="1"/>
          </p:cNvPicPr>
          <p:nvPr/>
        </p:nvPicPr>
        <p:blipFill>
          <a:blip r:embed="rId4"/>
          <a:stretch>
            <a:fillRect/>
          </a:stretch>
        </p:blipFill>
        <p:spPr>
          <a:xfrm>
            <a:off x="4144039" y="3653141"/>
            <a:ext cx="2766829" cy="2766829"/>
          </a:xfrm>
          <a:prstGeom prst="rect">
            <a:avLst/>
          </a:prstGeom>
        </p:spPr>
      </p:pic>
      <p:pic>
        <p:nvPicPr>
          <p:cNvPr id="11" name="Image 10">
            <a:extLst>
              <a:ext uri="{FF2B5EF4-FFF2-40B4-BE49-F238E27FC236}">
                <a16:creationId xmlns:a16="http://schemas.microsoft.com/office/drawing/2014/main" id="{A534F425-61DC-2D37-BD70-A6691EB8738E}"/>
              </a:ext>
            </a:extLst>
          </p:cNvPr>
          <p:cNvPicPr>
            <a:picLocks noChangeAspect="1"/>
          </p:cNvPicPr>
          <p:nvPr/>
        </p:nvPicPr>
        <p:blipFill>
          <a:blip r:embed="rId5"/>
          <a:stretch>
            <a:fillRect/>
          </a:stretch>
        </p:blipFill>
        <p:spPr>
          <a:xfrm>
            <a:off x="2792207" y="3357215"/>
            <a:ext cx="5301724" cy="3131820"/>
          </a:xfrm>
          <a:prstGeom prst="rect">
            <a:avLst/>
          </a:prstGeom>
        </p:spPr>
      </p:pic>
      <p:sp>
        <p:nvSpPr>
          <p:cNvPr id="4" name="ZoneTexte 3">
            <a:extLst>
              <a:ext uri="{FF2B5EF4-FFF2-40B4-BE49-F238E27FC236}">
                <a16:creationId xmlns:a16="http://schemas.microsoft.com/office/drawing/2014/main" id="{BFBB2004-1810-6B6D-B9D5-DEFE4E6D0631}"/>
              </a:ext>
            </a:extLst>
          </p:cNvPr>
          <p:cNvSpPr txBox="1"/>
          <p:nvPr/>
        </p:nvSpPr>
        <p:spPr>
          <a:xfrm>
            <a:off x="250230" y="4630737"/>
            <a:ext cx="3893809" cy="584775"/>
          </a:xfrm>
          <a:prstGeom prst="rect">
            <a:avLst/>
          </a:prstGeom>
          <a:noFill/>
        </p:spPr>
        <p:txBody>
          <a:bodyPr wrap="square">
            <a:spAutoFit/>
          </a:bodyPr>
          <a:lstStyle/>
          <a:p>
            <a:r>
              <a:rPr lang="fr-FR" sz="3200" b="1" dirty="0">
                <a:latin typeface="Abadi MT Condensed Extra Bold" panose="020B0306030101010103" pitchFamily="34" charset="77"/>
              </a:rPr>
              <a:t>Le 11.06.25 c’est non.</a:t>
            </a:r>
            <a:endParaRPr lang="fr-FR" sz="3200" dirty="0"/>
          </a:p>
        </p:txBody>
      </p:sp>
      <p:sp>
        <p:nvSpPr>
          <p:cNvPr id="6" name="ZoneTexte 5">
            <a:extLst>
              <a:ext uri="{FF2B5EF4-FFF2-40B4-BE49-F238E27FC236}">
                <a16:creationId xmlns:a16="http://schemas.microsoft.com/office/drawing/2014/main" id="{048F655E-8A93-3F77-61A6-048163CE1947}"/>
              </a:ext>
            </a:extLst>
          </p:cNvPr>
          <p:cNvSpPr txBox="1"/>
          <p:nvPr/>
        </p:nvSpPr>
        <p:spPr>
          <a:xfrm>
            <a:off x="4818918" y="2309182"/>
            <a:ext cx="3730722" cy="584775"/>
          </a:xfrm>
          <a:prstGeom prst="rect">
            <a:avLst/>
          </a:prstGeom>
          <a:noFill/>
        </p:spPr>
        <p:txBody>
          <a:bodyPr wrap="square">
            <a:spAutoFit/>
          </a:bodyPr>
          <a:lstStyle/>
          <a:p>
            <a:r>
              <a:rPr lang="fr-FR" sz="3200" b="1" dirty="0">
                <a:latin typeface="Abadi MT Condensed Extra Bold" panose="020B0306030101010103" pitchFamily="34" charset="77"/>
              </a:rPr>
              <a:t>Le 6.06.25 c’est oui.  </a:t>
            </a:r>
            <a:endParaRPr lang="fr-FR" sz="3200" dirty="0"/>
          </a:p>
        </p:txBody>
      </p:sp>
    </p:spTree>
    <p:extLst>
      <p:ext uri="{BB962C8B-B14F-4D97-AF65-F5344CB8AC3E}">
        <p14:creationId xmlns:p14="http://schemas.microsoft.com/office/powerpoint/2010/main" val="165033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p:tgtEl>
                                          <p:spTgt spid="1026"/>
                                        </p:tgtEl>
                                        <p:attrNameLst>
                                          <p:attrName>ppt_x</p:attrName>
                                        </p:attrNameLst>
                                      </p:cBhvr>
                                      <p:tavLst>
                                        <p:tav tm="0">
                                          <p:val>
                                            <p:strVal val="#ppt_x-#ppt_w*1.125000"/>
                                          </p:val>
                                        </p:tav>
                                        <p:tav tm="100000">
                                          <p:val>
                                            <p:strVal val="#ppt_x"/>
                                          </p:val>
                                        </p:tav>
                                      </p:tavLst>
                                    </p:anim>
                                    <p:animEffect transition="in" filter="wipe(right)">
                                      <p:cBhvr>
                                        <p:cTn id="8" dur="500"/>
                                        <p:tgtEl>
                                          <p:spTgt spid="102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73123-EB2B-535F-2D28-28063094EE5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EC018FF-C5C3-A48A-254A-E0886341B6F2}"/>
              </a:ext>
            </a:extLst>
          </p:cNvPr>
          <p:cNvSpPr txBox="1"/>
          <p:nvPr/>
        </p:nvSpPr>
        <p:spPr>
          <a:xfrm>
            <a:off x="405383" y="252939"/>
            <a:ext cx="9208880" cy="830997"/>
          </a:xfrm>
          <a:prstGeom prst="rect">
            <a:avLst/>
          </a:prstGeom>
          <a:noFill/>
        </p:spPr>
        <p:txBody>
          <a:bodyPr wrap="square">
            <a:spAutoFit/>
          </a:bodyPr>
          <a:lstStyle/>
          <a:p>
            <a:r>
              <a:rPr lang="fr-FR" sz="4800" b="1" dirty="0">
                <a:latin typeface="Abadi MT Condensed Extra Bold" panose="020B0306030101010103" pitchFamily="34" charset="77"/>
              </a:rPr>
              <a:t>J’enregistre ma voix, une première ! </a:t>
            </a:r>
            <a:endParaRPr lang="fr-FR" sz="4800" u="sng" dirty="0"/>
          </a:p>
        </p:txBody>
      </p:sp>
      <p:pic>
        <p:nvPicPr>
          <p:cNvPr id="7" name="Image 6">
            <a:extLst>
              <a:ext uri="{FF2B5EF4-FFF2-40B4-BE49-F238E27FC236}">
                <a16:creationId xmlns:a16="http://schemas.microsoft.com/office/drawing/2014/main" id="{74E56A88-A827-0890-DE44-570E947EDB0E}"/>
              </a:ext>
            </a:extLst>
          </p:cNvPr>
          <p:cNvPicPr>
            <a:picLocks noChangeAspect="1"/>
          </p:cNvPicPr>
          <p:nvPr/>
        </p:nvPicPr>
        <p:blipFill>
          <a:blip r:embed="rId2"/>
          <a:stretch>
            <a:fillRect/>
          </a:stretch>
        </p:blipFill>
        <p:spPr>
          <a:xfrm>
            <a:off x="6543744" y="1623917"/>
            <a:ext cx="4872263" cy="3450088"/>
          </a:xfrm>
          <a:prstGeom prst="rect">
            <a:avLst/>
          </a:prstGeom>
        </p:spPr>
      </p:pic>
      <p:pic>
        <p:nvPicPr>
          <p:cNvPr id="9" name="Image 8">
            <a:extLst>
              <a:ext uri="{FF2B5EF4-FFF2-40B4-BE49-F238E27FC236}">
                <a16:creationId xmlns:a16="http://schemas.microsoft.com/office/drawing/2014/main" id="{B2B2B017-E1E4-CF44-262B-C8F276EA4EA0}"/>
              </a:ext>
            </a:extLst>
          </p:cNvPr>
          <p:cNvPicPr>
            <a:picLocks noChangeAspect="1"/>
          </p:cNvPicPr>
          <p:nvPr/>
        </p:nvPicPr>
        <p:blipFill>
          <a:blip r:embed="rId3"/>
          <a:stretch>
            <a:fillRect/>
          </a:stretch>
        </p:blipFill>
        <p:spPr>
          <a:xfrm>
            <a:off x="3069913" y="1083936"/>
            <a:ext cx="2578344" cy="4583723"/>
          </a:xfrm>
          <a:prstGeom prst="rect">
            <a:avLst/>
          </a:prstGeom>
        </p:spPr>
      </p:pic>
      <p:sp>
        <p:nvSpPr>
          <p:cNvPr id="10" name="ZoneTexte 9">
            <a:extLst>
              <a:ext uri="{FF2B5EF4-FFF2-40B4-BE49-F238E27FC236}">
                <a16:creationId xmlns:a16="http://schemas.microsoft.com/office/drawing/2014/main" id="{4E134259-E0B2-EF40-A843-0B436AC1B074}"/>
              </a:ext>
            </a:extLst>
          </p:cNvPr>
          <p:cNvSpPr txBox="1"/>
          <p:nvPr/>
        </p:nvSpPr>
        <p:spPr>
          <a:xfrm>
            <a:off x="7350470" y="5633284"/>
            <a:ext cx="4236286" cy="707886"/>
          </a:xfrm>
          <a:prstGeom prst="rect">
            <a:avLst/>
          </a:prstGeom>
          <a:noFill/>
        </p:spPr>
        <p:txBody>
          <a:bodyPr wrap="square">
            <a:spAutoFit/>
          </a:bodyPr>
          <a:lstStyle/>
          <a:p>
            <a:r>
              <a:rPr lang="fr-FR" sz="4000" b="1" dirty="0">
                <a:latin typeface="Abadi MT Condensed Extra Bold" panose="020B0306030101010103" pitchFamily="34" charset="77"/>
              </a:rPr>
              <a:t>en version </a:t>
            </a:r>
            <a:r>
              <a:rPr lang="fr-FR" sz="4000" b="1" u="sng" dirty="0">
                <a:latin typeface="Abadi MT Condensed Extra Bold" panose="020B0306030101010103" pitchFamily="34" charset="77"/>
              </a:rPr>
              <a:t>audio</a:t>
            </a:r>
            <a:endParaRPr lang="fr-FR" sz="4000" u="sng" dirty="0"/>
          </a:p>
        </p:txBody>
      </p:sp>
      <p:sp>
        <p:nvSpPr>
          <p:cNvPr id="12" name="ZoneTexte 11">
            <a:extLst>
              <a:ext uri="{FF2B5EF4-FFF2-40B4-BE49-F238E27FC236}">
                <a16:creationId xmlns:a16="http://schemas.microsoft.com/office/drawing/2014/main" id="{4D15FD81-A729-7692-A2D7-A4CB12174547}"/>
              </a:ext>
            </a:extLst>
          </p:cNvPr>
          <p:cNvSpPr txBox="1"/>
          <p:nvPr/>
        </p:nvSpPr>
        <p:spPr>
          <a:xfrm>
            <a:off x="7350470" y="5074005"/>
            <a:ext cx="6100354" cy="707886"/>
          </a:xfrm>
          <a:prstGeom prst="rect">
            <a:avLst/>
          </a:prstGeom>
          <a:noFill/>
        </p:spPr>
        <p:txBody>
          <a:bodyPr wrap="square">
            <a:spAutoFit/>
          </a:bodyPr>
          <a:lstStyle/>
          <a:p>
            <a:r>
              <a:rPr lang="fr-FR" sz="4000" b="1" dirty="0">
                <a:latin typeface="Abadi MT Condensed Extra Bold" panose="020B0306030101010103" pitchFamily="34" charset="77"/>
              </a:rPr>
              <a:t>Mon livre</a:t>
            </a:r>
            <a:endParaRPr lang="fr-FR" sz="4000" dirty="0"/>
          </a:p>
        </p:txBody>
      </p:sp>
      <p:sp>
        <p:nvSpPr>
          <p:cNvPr id="15" name="ZoneTexte 14">
            <a:extLst>
              <a:ext uri="{FF2B5EF4-FFF2-40B4-BE49-F238E27FC236}">
                <a16:creationId xmlns:a16="http://schemas.microsoft.com/office/drawing/2014/main" id="{3AA54307-6F07-7F5E-69A1-7F402F1938BA}"/>
              </a:ext>
            </a:extLst>
          </p:cNvPr>
          <p:cNvSpPr txBox="1"/>
          <p:nvPr/>
        </p:nvSpPr>
        <p:spPr>
          <a:xfrm>
            <a:off x="2753794" y="5746826"/>
            <a:ext cx="2256029" cy="523220"/>
          </a:xfrm>
          <a:prstGeom prst="rect">
            <a:avLst/>
          </a:prstGeom>
          <a:solidFill>
            <a:schemeClr val="bg1"/>
          </a:solidFill>
          <a:ln w="28575">
            <a:noFill/>
          </a:ln>
        </p:spPr>
        <p:txBody>
          <a:bodyPr wrap="square">
            <a:spAutoFit/>
          </a:bodyPr>
          <a:lstStyle/>
          <a:p>
            <a:pPr algn="ctr"/>
            <a:r>
              <a:rPr lang="fr-FR" sz="2800" b="1" dirty="0"/>
              <a:t>Été 2025</a:t>
            </a:r>
          </a:p>
        </p:txBody>
      </p:sp>
    </p:spTree>
    <p:extLst>
      <p:ext uri="{BB962C8B-B14F-4D97-AF65-F5344CB8AC3E}">
        <p14:creationId xmlns:p14="http://schemas.microsoft.com/office/powerpoint/2010/main" val="289059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E037-BAAE-714E-3C67-089253CD18F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A6FBA322-E7B2-C069-D283-BD5AEE02D6C1}"/>
              </a:ext>
            </a:extLst>
          </p:cNvPr>
          <p:cNvSpPr txBox="1"/>
          <p:nvPr/>
        </p:nvSpPr>
        <p:spPr>
          <a:xfrm>
            <a:off x="405382" y="252939"/>
            <a:ext cx="11651635" cy="830997"/>
          </a:xfrm>
          <a:prstGeom prst="rect">
            <a:avLst/>
          </a:prstGeom>
          <a:noFill/>
        </p:spPr>
        <p:txBody>
          <a:bodyPr wrap="square">
            <a:spAutoFit/>
          </a:bodyPr>
          <a:lstStyle/>
          <a:p>
            <a:r>
              <a:rPr lang="fr-FR" sz="4800" b="1" dirty="0">
                <a:latin typeface="Abadi MT Condensed Extra Bold" panose="020B0306030101010103" pitchFamily="34" charset="77"/>
              </a:rPr>
              <a:t>Record du monde Guinness, dans un bain froid </a:t>
            </a:r>
            <a:endParaRPr lang="fr-FR" sz="4800" u="sng" dirty="0"/>
          </a:p>
        </p:txBody>
      </p:sp>
      <p:sp>
        <p:nvSpPr>
          <p:cNvPr id="12" name="ZoneTexte 11">
            <a:extLst>
              <a:ext uri="{FF2B5EF4-FFF2-40B4-BE49-F238E27FC236}">
                <a16:creationId xmlns:a16="http://schemas.microsoft.com/office/drawing/2014/main" id="{83289154-BC88-5E0D-140A-FCA3604BF236}"/>
              </a:ext>
            </a:extLst>
          </p:cNvPr>
          <p:cNvSpPr txBox="1"/>
          <p:nvPr/>
        </p:nvSpPr>
        <p:spPr>
          <a:xfrm>
            <a:off x="405382" y="805823"/>
            <a:ext cx="6100354" cy="707886"/>
          </a:xfrm>
          <a:prstGeom prst="rect">
            <a:avLst/>
          </a:prstGeom>
          <a:noFill/>
        </p:spPr>
        <p:txBody>
          <a:bodyPr wrap="square">
            <a:spAutoFit/>
          </a:bodyPr>
          <a:lstStyle/>
          <a:p>
            <a:r>
              <a:rPr lang="fr-FR" sz="4000" b="1" dirty="0">
                <a:latin typeface="Abadi MT Condensed Extra Bold" panose="020B0306030101010103" pitchFamily="34" charset="77"/>
              </a:rPr>
              <a:t>avec Steven K</a:t>
            </a:r>
            <a:endParaRPr lang="fr-FR" sz="4000" dirty="0"/>
          </a:p>
        </p:txBody>
      </p:sp>
      <p:pic>
        <p:nvPicPr>
          <p:cNvPr id="1026" name="Picture 2" descr="Steven et Chloé dans les bains">
            <a:extLst>
              <a:ext uri="{FF2B5EF4-FFF2-40B4-BE49-F238E27FC236}">
                <a16:creationId xmlns:a16="http://schemas.microsoft.com/office/drawing/2014/main" id="{00F1EB24-E2D2-3917-4DD6-64CCA1AB3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583" y="1513709"/>
            <a:ext cx="6611110" cy="434941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47C1D49-5A55-8083-0A2D-4245F47F2926}"/>
              </a:ext>
            </a:extLst>
          </p:cNvPr>
          <p:cNvPicPr>
            <a:picLocks noChangeAspect="1"/>
          </p:cNvPicPr>
          <p:nvPr/>
        </p:nvPicPr>
        <p:blipFill>
          <a:blip r:embed="rId3"/>
          <a:stretch>
            <a:fillRect/>
          </a:stretch>
        </p:blipFill>
        <p:spPr>
          <a:xfrm>
            <a:off x="405382" y="4834810"/>
            <a:ext cx="3886200" cy="880467"/>
          </a:xfrm>
          <a:prstGeom prst="rect">
            <a:avLst/>
          </a:prstGeom>
        </p:spPr>
      </p:pic>
      <p:sp>
        <p:nvSpPr>
          <p:cNvPr id="13" name="ZoneTexte 12">
            <a:extLst>
              <a:ext uri="{FF2B5EF4-FFF2-40B4-BE49-F238E27FC236}">
                <a16:creationId xmlns:a16="http://schemas.microsoft.com/office/drawing/2014/main" id="{376F4592-97E0-18CD-98B6-920EE54C0321}"/>
              </a:ext>
            </a:extLst>
          </p:cNvPr>
          <p:cNvSpPr txBox="1"/>
          <p:nvPr/>
        </p:nvSpPr>
        <p:spPr>
          <a:xfrm>
            <a:off x="8671127" y="5601513"/>
            <a:ext cx="2833405" cy="523220"/>
          </a:xfrm>
          <a:prstGeom prst="rect">
            <a:avLst/>
          </a:prstGeom>
          <a:solidFill>
            <a:schemeClr val="bg1"/>
          </a:solidFill>
          <a:ln w="28575">
            <a:solidFill>
              <a:schemeClr val="tx1"/>
            </a:solidFill>
          </a:ln>
        </p:spPr>
        <p:txBody>
          <a:bodyPr wrap="square">
            <a:spAutoFit/>
          </a:bodyPr>
          <a:lstStyle/>
          <a:p>
            <a:pPr algn="ctr"/>
            <a:r>
              <a:rPr lang="fr-FR" sz="2800" b="1" dirty="0"/>
              <a:t>Octobre 2025</a:t>
            </a:r>
          </a:p>
        </p:txBody>
      </p:sp>
    </p:spTree>
    <p:extLst>
      <p:ext uri="{BB962C8B-B14F-4D97-AF65-F5344CB8AC3E}">
        <p14:creationId xmlns:p14="http://schemas.microsoft.com/office/powerpoint/2010/main" val="139419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2A31D-B2C4-6966-37F5-2C8B6042AF91}"/>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8F4B501-13AD-44EE-5800-CCA7C675F77F}"/>
              </a:ext>
            </a:extLst>
          </p:cNvPr>
          <p:cNvSpPr txBox="1"/>
          <p:nvPr/>
        </p:nvSpPr>
        <p:spPr>
          <a:xfrm>
            <a:off x="405383" y="252939"/>
            <a:ext cx="9061346" cy="830997"/>
          </a:xfrm>
          <a:prstGeom prst="rect">
            <a:avLst/>
          </a:prstGeom>
          <a:noFill/>
        </p:spPr>
        <p:txBody>
          <a:bodyPr wrap="square">
            <a:spAutoFit/>
          </a:bodyPr>
          <a:lstStyle/>
          <a:p>
            <a:r>
              <a:rPr lang="fr-FR" sz="4800" b="1" dirty="0">
                <a:latin typeface="Abadi MT Condensed Extra Bold" panose="020B0306030101010103" pitchFamily="34" charset="77"/>
              </a:rPr>
              <a:t>Débat organisé par </a:t>
            </a:r>
            <a:r>
              <a:rPr lang="fr-FR" sz="4800" b="1" i="1" dirty="0">
                <a:latin typeface="Abadi MT Condensed Extra Bold" panose="020B0306030101010103" pitchFamily="34" charset="77"/>
              </a:rPr>
              <a:t>Le Crayon</a:t>
            </a:r>
            <a:endParaRPr lang="fr-FR" sz="4800" i="1" u="sng" dirty="0"/>
          </a:p>
        </p:txBody>
      </p:sp>
      <p:pic>
        <p:nvPicPr>
          <p:cNvPr id="5" name="Image 4">
            <a:extLst>
              <a:ext uri="{FF2B5EF4-FFF2-40B4-BE49-F238E27FC236}">
                <a16:creationId xmlns:a16="http://schemas.microsoft.com/office/drawing/2014/main" id="{44ADD146-0E80-AAE0-C1F9-7424981FE267}"/>
              </a:ext>
            </a:extLst>
          </p:cNvPr>
          <p:cNvPicPr>
            <a:picLocks noChangeAspect="1"/>
          </p:cNvPicPr>
          <p:nvPr/>
        </p:nvPicPr>
        <p:blipFill>
          <a:blip r:embed="rId2"/>
          <a:stretch>
            <a:fillRect/>
          </a:stretch>
        </p:blipFill>
        <p:spPr>
          <a:xfrm>
            <a:off x="3312974" y="2276374"/>
            <a:ext cx="6368490" cy="3554506"/>
          </a:xfrm>
          <a:prstGeom prst="rect">
            <a:avLst/>
          </a:prstGeom>
        </p:spPr>
      </p:pic>
      <p:sp>
        <p:nvSpPr>
          <p:cNvPr id="7" name="ZoneTexte 6">
            <a:extLst>
              <a:ext uri="{FF2B5EF4-FFF2-40B4-BE49-F238E27FC236}">
                <a16:creationId xmlns:a16="http://schemas.microsoft.com/office/drawing/2014/main" id="{8EE75B17-4AA0-E830-DB40-2DBDEF579FB2}"/>
              </a:ext>
            </a:extLst>
          </p:cNvPr>
          <p:cNvSpPr txBox="1"/>
          <p:nvPr/>
        </p:nvSpPr>
        <p:spPr>
          <a:xfrm>
            <a:off x="3312974" y="5830880"/>
            <a:ext cx="2256029" cy="523220"/>
          </a:xfrm>
          <a:prstGeom prst="rect">
            <a:avLst/>
          </a:prstGeom>
          <a:solidFill>
            <a:schemeClr val="bg1"/>
          </a:solidFill>
          <a:ln w="28575">
            <a:noFill/>
          </a:ln>
        </p:spPr>
        <p:txBody>
          <a:bodyPr wrap="square">
            <a:spAutoFit/>
          </a:bodyPr>
          <a:lstStyle/>
          <a:p>
            <a:pPr algn="ctr"/>
            <a:r>
              <a:rPr lang="fr-FR" sz="2800" b="1" dirty="0"/>
              <a:t>2 février 2026</a:t>
            </a:r>
          </a:p>
        </p:txBody>
      </p:sp>
      <p:pic>
        <p:nvPicPr>
          <p:cNvPr id="8" name="Image 7">
            <a:extLst>
              <a:ext uri="{FF2B5EF4-FFF2-40B4-BE49-F238E27FC236}">
                <a16:creationId xmlns:a16="http://schemas.microsoft.com/office/drawing/2014/main" id="{C7FE930F-DE69-B894-85F4-63E69BBF1861}"/>
              </a:ext>
            </a:extLst>
          </p:cNvPr>
          <p:cNvPicPr>
            <a:picLocks noChangeAspect="1"/>
          </p:cNvPicPr>
          <p:nvPr/>
        </p:nvPicPr>
        <p:blipFill>
          <a:blip r:embed="rId3"/>
          <a:stretch>
            <a:fillRect/>
          </a:stretch>
        </p:blipFill>
        <p:spPr>
          <a:xfrm>
            <a:off x="599380" y="1126503"/>
            <a:ext cx="3565330" cy="1993216"/>
          </a:xfrm>
          <a:prstGeom prst="rect">
            <a:avLst/>
          </a:prstGeom>
        </p:spPr>
      </p:pic>
      <p:pic>
        <p:nvPicPr>
          <p:cNvPr id="9" name="Image 8">
            <a:extLst>
              <a:ext uri="{FF2B5EF4-FFF2-40B4-BE49-F238E27FC236}">
                <a16:creationId xmlns:a16="http://schemas.microsoft.com/office/drawing/2014/main" id="{32F17A01-056A-5714-DF73-D070CE59D8E9}"/>
              </a:ext>
            </a:extLst>
          </p:cNvPr>
          <p:cNvPicPr>
            <a:picLocks noChangeAspect="1"/>
          </p:cNvPicPr>
          <p:nvPr/>
        </p:nvPicPr>
        <p:blipFill>
          <a:blip r:embed="rId4"/>
          <a:stretch>
            <a:fillRect/>
          </a:stretch>
        </p:blipFill>
        <p:spPr>
          <a:xfrm>
            <a:off x="8214839" y="4482353"/>
            <a:ext cx="3690290" cy="2066178"/>
          </a:xfrm>
          <a:prstGeom prst="rect">
            <a:avLst/>
          </a:prstGeom>
        </p:spPr>
      </p:pic>
      <p:sp>
        <p:nvSpPr>
          <p:cNvPr id="11" name="ZoneTexte 10">
            <a:extLst>
              <a:ext uri="{FF2B5EF4-FFF2-40B4-BE49-F238E27FC236}">
                <a16:creationId xmlns:a16="http://schemas.microsoft.com/office/drawing/2014/main" id="{22A5091B-77FE-6DE3-254D-57A208D63D93}"/>
              </a:ext>
            </a:extLst>
          </p:cNvPr>
          <p:cNvSpPr txBox="1"/>
          <p:nvPr/>
        </p:nvSpPr>
        <p:spPr>
          <a:xfrm>
            <a:off x="434077" y="3191025"/>
            <a:ext cx="2832847" cy="2923877"/>
          </a:xfrm>
          <a:prstGeom prst="rect">
            <a:avLst/>
          </a:prstGeom>
          <a:noFill/>
        </p:spPr>
        <p:txBody>
          <a:bodyPr wrap="square">
            <a:spAutoFit/>
          </a:bodyPr>
          <a:lstStyle/>
          <a:p>
            <a:r>
              <a:rPr lang="fr-CH" sz="2200" b="1" i="0" dirty="0">
                <a:solidFill>
                  <a:srgbClr val="131313"/>
                </a:solidFill>
                <a:effectLst/>
                <a:latin typeface="Roboto" panose="020F0502020204030204" pitchFamily="34" charset="0"/>
              </a:rPr>
              <a:t>Chloé </a:t>
            </a:r>
            <a:r>
              <a:rPr lang="fr-CH" sz="2200" b="1" i="0" dirty="0" err="1">
                <a:solidFill>
                  <a:srgbClr val="131313"/>
                </a:solidFill>
                <a:effectLst/>
                <a:latin typeface="Roboto" panose="020F0502020204030204" pitchFamily="34" charset="0"/>
              </a:rPr>
              <a:t>Frammery</a:t>
            </a:r>
            <a:r>
              <a:rPr lang="fr-CH" sz="2200" b="0" i="0" dirty="0">
                <a:solidFill>
                  <a:srgbClr val="131313"/>
                </a:solidFill>
                <a:effectLst/>
                <a:latin typeface="Roboto" panose="020F0502020204030204" pitchFamily="34" charset="0"/>
              </a:rPr>
              <a:t> </a:t>
            </a:r>
            <a:r>
              <a:rPr lang="fr-CH" b="0" i="0" dirty="0">
                <a:solidFill>
                  <a:srgbClr val="131313"/>
                </a:solidFill>
                <a:effectLst/>
                <a:latin typeface="Roboto" panose="020F0502020204030204" pitchFamily="34" charset="0"/>
              </a:rPr>
              <a:t>Mathématicienne, co-présidente du groupe de maths pour le canton de Genève (2017-2020), responsable des évaluations cantonales et de la démarche scientifique au collège (Genève).</a:t>
            </a:r>
            <a:endParaRPr lang="fr-FR" dirty="0"/>
          </a:p>
        </p:txBody>
      </p:sp>
      <p:sp>
        <p:nvSpPr>
          <p:cNvPr id="13" name="ZoneTexte 12">
            <a:extLst>
              <a:ext uri="{FF2B5EF4-FFF2-40B4-BE49-F238E27FC236}">
                <a16:creationId xmlns:a16="http://schemas.microsoft.com/office/drawing/2014/main" id="{846A1F46-EFED-BBFE-9F47-A4D85ED2FE5E}"/>
              </a:ext>
            </a:extLst>
          </p:cNvPr>
          <p:cNvSpPr txBox="1"/>
          <p:nvPr/>
        </p:nvSpPr>
        <p:spPr>
          <a:xfrm>
            <a:off x="9773564" y="450480"/>
            <a:ext cx="2406759" cy="4031873"/>
          </a:xfrm>
          <a:prstGeom prst="rect">
            <a:avLst/>
          </a:prstGeom>
          <a:noFill/>
        </p:spPr>
        <p:txBody>
          <a:bodyPr wrap="square">
            <a:spAutoFit/>
          </a:bodyPr>
          <a:lstStyle/>
          <a:p>
            <a:r>
              <a:rPr lang="fr-CH" sz="2200" b="1" i="0" dirty="0">
                <a:solidFill>
                  <a:srgbClr val="131313"/>
                </a:solidFill>
                <a:effectLst/>
                <a:latin typeface="Roboto" panose="02000000000000000000" pitchFamily="2" charset="0"/>
              </a:rPr>
              <a:t>David Smadja </a:t>
            </a:r>
            <a:r>
              <a:rPr lang="fr-CH" b="0" i="0" dirty="0">
                <a:solidFill>
                  <a:srgbClr val="131313"/>
                </a:solidFill>
                <a:effectLst/>
                <a:latin typeface="Roboto" panose="02000000000000000000" pitchFamily="2" charset="0"/>
              </a:rPr>
              <a:t>Médecin hématologue, professeur expert de l’OMS pour les effets des « vaccins » Covid concernant les thromboses, professeur à l’Université Paris Cité et praticien hospitalier en hématologie biologique.</a:t>
            </a:r>
            <a:endParaRPr lang="fr-FR" dirty="0"/>
          </a:p>
        </p:txBody>
      </p:sp>
      <p:sp>
        <p:nvSpPr>
          <p:cNvPr id="15" name="ZoneTexte 14">
            <a:extLst>
              <a:ext uri="{FF2B5EF4-FFF2-40B4-BE49-F238E27FC236}">
                <a16:creationId xmlns:a16="http://schemas.microsoft.com/office/drawing/2014/main" id="{A7B1B00E-FA52-9956-DE62-350F9410AB1A}"/>
              </a:ext>
            </a:extLst>
          </p:cNvPr>
          <p:cNvSpPr txBox="1"/>
          <p:nvPr/>
        </p:nvSpPr>
        <p:spPr>
          <a:xfrm>
            <a:off x="4333412" y="1136923"/>
            <a:ext cx="6113928" cy="954107"/>
          </a:xfrm>
          <a:prstGeom prst="rect">
            <a:avLst/>
          </a:prstGeom>
          <a:noFill/>
        </p:spPr>
        <p:txBody>
          <a:bodyPr wrap="square">
            <a:spAutoFit/>
          </a:bodyPr>
          <a:lstStyle/>
          <a:p>
            <a:r>
              <a:rPr lang="fr-FR" sz="2800" b="1" dirty="0">
                <a:solidFill>
                  <a:srgbClr val="FF0000"/>
                </a:solidFill>
                <a:latin typeface="☞ABADI MT PRO COND" panose="020B0806020104020203" pitchFamily="34" charset="0"/>
              </a:rPr>
              <a:t>L’Etat doit-il nous imposer </a:t>
            </a:r>
          </a:p>
          <a:p>
            <a:r>
              <a:rPr lang="fr-FR" sz="2800" b="1" dirty="0">
                <a:solidFill>
                  <a:srgbClr val="FF0000"/>
                </a:solidFill>
                <a:latin typeface="☞ABADI MT PRO COND" panose="020B0806020104020203" pitchFamily="34" charset="0"/>
              </a:rPr>
              <a:t>des choix de santé ?</a:t>
            </a:r>
            <a:endParaRPr lang="fr-FR" sz="2800" dirty="0">
              <a:solidFill>
                <a:srgbClr val="FF0000"/>
              </a:solidFill>
              <a:latin typeface="☞ABADI MT PRO COND" panose="020B0806020104020203" pitchFamily="34" charset="0"/>
            </a:endParaRPr>
          </a:p>
        </p:txBody>
      </p:sp>
    </p:spTree>
    <p:extLst>
      <p:ext uri="{BB962C8B-B14F-4D97-AF65-F5344CB8AC3E}">
        <p14:creationId xmlns:p14="http://schemas.microsoft.com/office/powerpoint/2010/main" val="10661864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0.70"/>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7010B-FE84-8ED7-90D5-3474EAE8078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09C606A-7AB2-B040-A35F-C4F7DFA7E7E9}"/>
              </a:ext>
            </a:extLst>
          </p:cNvPr>
          <p:cNvSpPr txBox="1"/>
          <p:nvPr/>
        </p:nvSpPr>
        <p:spPr>
          <a:xfrm>
            <a:off x="405383" y="252939"/>
            <a:ext cx="2698431" cy="1569660"/>
          </a:xfrm>
          <a:prstGeom prst="rect">
            <a:avLst/>
          </a:prstGeom>
          <a:noFill/>
        </p:spPr>
        <p:txBody>
          <a:bodyPr wrap="square">
            <a:spAutoFit/>
          </a:bodyPr>
          <a:lstStyle/>
          <a:p>
            <a:r>
              <a:rPr lang="fr-FR" sz="4800" b="1" dirty="0">
                <a:latin typeface="Abadi MT Condensed Extra Bold" panose="020B0306030101010103" pitchFamily="34" charset="77"/>
              </a:rPr>
              <a:t>La version </a:t>
            </a:r>
            <a:r>
              <a:rPr lang="fr-FR" sz="4800" b="1" u="sng" dirty="0">
                <a:latin typeface="Abadi MT Condensed Extra Bold" panose="020B0306030101010103" pitchFamily="34" charset="77"/>
              </a:rPr>
              <a:t>éditée</a:t>
            </a:r>
            <a:endParaRPr lang="fr-FR" sz="4800" u="sng" dirty="0"/>
          </a:p>
        </p:txBody>
      </p:sp>
      <p:pic>
        <p:nvPicPr>
          <p:cNvPr id="2" name="Image 1">
            <a:extLst>
              <a:ext uri="{FF2B5EF4-FFF2-40B4-BE49-F238E27FC236}">
                <a16:creationId xmlns:a16="http://schemas.microsoft.com/office/drawing/2014/main" id="{69DAA1A2-3543-6BFD-BE09-49CA15473E34}"/>
              </a:ext>
            </a:extLst>
          </p:cNvPr>
          <p:cNvPicPr>
            <a:picLocks noChangeAspect="1"/>
          </p:cNvPicPr>
          <p:nvPr/>
        </p:nvPicPr>
        <p:blipFill>
          <a:blip r:embed="rId2"/>
          <a:stretch>
            <a:fillRect/>
          </a:stretch>
        </p:blipFill>
        <p:spPr>
          <a:xfrm>
            <a:off x="4167187" y="0"/>
            <a:ext cx="3857625" cy="6858000"/>
          </a:xfrm>
          <a:prstGeom prst="rect">
            <a:avLst/>
          </a:prstGeom>
        </p:spPr>
      </p:pic>
      <p:sp>
        <p:nvSpPr>
          <p:cNvPr id="4" name="ZoneTexte 3">
            <a:extLst>
              <a:ext uri="{FF2B5EF4-FFF2-40B4-BE49-F238E27FC236}">
                <a16:creationId xmlns:a16="http://schemas.microsoft.com/office/drawing/2014/main" id="{45430FBD-ACE2-7EDA-321A-A731C1081FD4}"/>
              </a:ext>
            </a:extLst>
          </p:cNvPr>
          <p:cNvSpPr txBox="1"/>
          <p:nvPr/>
        </p:nvSpPr>
        <p:spPr>
          <a:xfrm>
            <a:off x="8773529" y="2367171"/>
            <a:ext cx="2698431" cy="2123658"/>
          </a:xfrm>
          <a:prstGeom prst="rect">
            <a:avLst/>
          </a:prstGeom>
          <a:noFill/>
        </p:spPr>
        <p:txBody>
          <a:bodyPr wrap="square">
            <a:spAutoFit/>
          </a:bodyPr>
          <a:lstStyle/>
          <a:p>
            <a:r>
              <a:rPr lang="fr-FR" sz="6600" b="1" dirty="0">
                <a:latin typeface="Abadi MT Condensed Extra Bold" panose="020B0306030101010103" pitchFamily="34" charset="77"/>
              </a:rPr>
              <a:t>est à la Fnac !</a:t>
            </a:r>
            <a:endParaRPr lang="fr-FR" sz="6600" dirty="0"/>
          </a:p>
        </p:txBody>
      </p:sp>
      <p:pic>
        <p:nvPicPr>
          <p:cNvPr id="6" name="Image 5">
            <a:extLst>
              <a:ext uri="{FF2B5EF4-FFF2-40B4-BE49-F238E27FC236}">
                <a16:creationId xmlns:a16="http://schemas.microsoft.com/office/drawing/2014/main" id="{6C4181AD-4F4B-52AD-570A-8329F7F75755}"/>
              </a:ext>
            </a:extLst>
          </p:cNvPr>
          <p:cNvPicPr>
            <a:picLocks noChangeAspect="1"/>
          </p:cNvPicPr>
          <p:nvPr/>
        </p:nvPicPr>
        <p:blipFill>
          <a:blip r:embed="rId3"/>
          <a:stretch>
            <a:fillRect/>
          </a:stretch>
        </p:blipFill>
        <p:spPr>
          <a:xfrm>
            <a:off x="1437692" y="2264493"/>
            <a:ext cx="1840057" cy="2770909"/>
          </a:xfrm>
          <a:prstGeom prst="rect">
            <a:avLst/>
          </a:prstGeom>
          <a:ln>
            <a:solidFill>
              <a:schemeClr val="tx1"/>
            </a:solidFill>
          </a:ln>
        </p:spPr>
      </p:pic>
      <p:sp>
        <p:nvSpPr>
          <p:cNvPr id="5" name="ZoneTexte 4">
            <a:extLst>
              <a:ext uri="{FF2B5EF4-FFF2-40B4-BE49-F238E27FC236}">
                <a16:creationId xmlns:a16="http://schemas.microsoft.com/office/drawing/2014/main" id="{44FEE5D0-F54B-B2DC-B5CD-6E31E5616DDB}"/>
              </a:ext>
            </a:extLst>
          </p:cNvPr>
          <p:cNvSpPr txBox="1"/>
          <p:nvPr/>
        </p:nvSpPr>
        <p:spPr>
          <a:xfrm>
            <a:off x="8168247" y="6207399"/>
            <a:ext cx="2256029" cy="523220"/>
          </a:xfrm>
          <a:prstGeom prst="rect">
            <a:avLst/>
          </a:prstGeom>
          <a:solidFill>
            <a:schemeClr val="bg1"/>
          </a:solidFill>
          <a:ln w="28575">
            <a:noFill/>
          </a:ln>
        </p:spPr>
        <p:txBody>
          <a:bodyPr wrap="square">
            <a:spAutoFit/>
          </a:bodyPr>
          <a:lstStyle/>
          <a:p>
            <a:r>
              <a:rPr lang="fr-FR" sz="2800" b="1" dirty="0"/>
              <a:t>mars 2026</a:t>
            </a:r>
          </a:p>
        </p:txBody>
      </p:sp>
    </p:spTree>
    <p:extLst>
      <p:ext uri="{BB962C8B-B14F-4D97-AF65-F5344CB8AC3E}">
        <p14:creationId xmlns:p14="http://schemas.microsoft.com/office/powerpoint/2010/main" val="31805647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strVal val="#ppt_w*0.70"/>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A8356-06A5-C79C-789D-4B1D88A0DA12}"/>
            </a:ext>
          </a:extLst>
        </p:cNvPr>
        <p:cNvGrpSpPr/>
        <p:nvPr/>
      </p:nvGrpSpPr>
      <p:grpSpPr>
        <a:xfrm>
          <a:off x="0" y="0"/>
          <a:ext cx="0" cy="0"/>
          <a:chOff x="0" y="0"/>
          <a:chExt cx="0" cy="0"/>
        </a:xfrm>
      </p:grpSpPr>
      <p:pic>
        <p:nvPicPr>
          <p:cNvPr id="11266" name="Picture 2" descr="Six éditeurs suisses qui publient des auteurs belges - Le Carnet et les  Instants">
            <a:extLst>
              <a:ext uri="{FF2B5EF4-FFF2-40B4-BE49-F238E27FC236}">
                <a16:creationId xmlns:a16="http://schemas.microsoft.com/office/drawing/2014/main" id="{77C4197A-BEDD-B2DB-F115-55C8188A64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0750" y="142127"/>
            <a:ext cx="6232885" cy="65737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BAF21119-3A3C-F0D8-68AA-D2FEC2D7C336}"/>
              </a:ext>
            </a:extLst>
          </p:cNvPr>
          <p:cNvPicPr>
            <a:picLocks noChangeAspect="1"/>
          </p:cNvPicPr>
          <p:nvPr/>
        </p:nvPicPr>
        <p:blipFill>
          <a:blip r:embed="rId3"/>
          <a:stretch>
            <a:fillRect/>
          </a:stretch>
        </p:blipFill>
        <p:spPr>
          <a:xfrm>
            <a:off x="7720148" y="2015335"/>
            <a:ext cx="3237895" cy="2319142"/>
          </a:xfrm>
          <a:prstGeom prst="rect">
            <a:avLst/>
          </a:prstGeom>
          <a:ln>
            <a:solidFill>
              <a:schemeClr val="tx1"/>
            </a:solidFill>
          </a:ln>
        </p:spPr>
      </p:pic>
      <p:sp>
        <p:nvSpPr>
          <p:cNvPr id="3" name="ZoneTexte 2">
            <a:extLst>
              <a:ext uri="{FF2B5EF4-FFF2-40B4-BE49-F238E27FC236}">
                <a16:creationId xmlns:a16="http://schemas.microsoft.com/office/drawing/2014/main" id="{7B024E6D-F19E-4EB6-F937-0F01630914E2}"/>
              </a:ext>
            </a:extLst>
          </p:cNvPr>
          <p:cNvSpPr txBox="1"/>
          <p:nvPr/>
        </p:nvSpPr>
        <p:spPr>
          <a:xfrm>
            <a:off x="266838" y="252939"/>
            <a:ext cx="2698431" cy="830997"/>
          </a:xfrm>
          <a:prstGeom prst="rect">
            <a:avLst/>
          </a:prstGeom>
          <a:noFill/>
        </p:spPr>
        <p:txBody>
          <a:bodyPr wrap="square">
            <a:spAutoFit/>
          </a:bodyPr>
          <a:lstStyle/>
          <a:p>
            <a:r>
              <a:rPr lang="fr-FR" sz="4800" b="1" dirty="0">
                <a:latin typeface="Abadi MT Condensed Extra Bold" panose="020B0306030101010103" pitchFamily="34" charset="77"/>
              </a:rPr>
              <a:t>La Suisse </a:t>
            </a:r>
            <a:endParaRPr lang="fr-FR" sz="4800" dirty="0"/>
          </a:p>
        </p:txBody>
      </p:sp>
      <p:cxnSp>
        <p:nvCxnSpPr>
          <p:cNvPr id="5" name="Connecteur droit avec flèche 4">
            <a:extLst>
              <a:ext uri="{FF2B5EF4-FFF2-40B4-BE49-F238E27FC236}">
                <a16:creationId xmlns:a16="http://schemas.microsoft.com/office/drawing/2014/main" id="{9F32224E-8FFD-4C88-7A96-2A1B3DAB7ED7}"/>
              </a:ext>
            </a:extLst>
          </p:cNvPr>
          <p:cNvCxnSpPr>
            <a:cxnSpLocks/>
          </p:cNvCxnSpPr>
          <p:nvPr/>
        </p:nvCxnSpPr>
        <p:spPr>
          <a:xfrm flipH="1">
            <a:off x="6191794" y="3553097"/>
            <a:ext cx="1528354" cy="1058092"/>
          </a:xfrm>
          <a:prstGeom prst="straightConnector1">
            <a:avLst/>
          </a:prstGeom>
          <a:ln w="508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9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Gavi, l'Alliance du Vaccin - Gavi | Genève internationale">
            <a:extLst>
              <a:ext uri="{FF2B5EF4-FFF2-40B4-BE49-F238E27FC236}">
                <a16:creationId xmlns:a16="http://schemas.microsoft.com/office/drawing/2014/main" id="{CA4F8A8F-6304-E49F-9976-D81C738D5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220" y="5796525"/>
            <a:ext cx="1110415" cy="1110415"/>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DCE4A25A-7EA9-D94B-8EF2-638F931928F0}"/>
              </a:ext>
            </a:extLst>
          </p:cNvPr>
          <p:cNvPicPr>
            <a:picLocks noChangeAspect="1"/>
          </p:cNvPicPr>
          <p:nvPr/>
        </p:nvPicPr>
        <p:blipFill>
          <a:blip r:embed="rId3"/>
          <a:stretch>
            <a:fillRect/>
          </a:stretch>
        </p:blipFill>
        <p:spPr>
          <a:xfrm>
            <a:off x="3350444" y="1947521"/>
            <a:ext cx="5859938" cy="4197180"/>
          </a:xfrm>
          <a:prstGeom prst="rect">
            <a:avLst/>
          </a:prstGeom>
        </p:spPr>
      </p:pic>
      <p:sp>
        <p:nvSpPr>
          <p:cNvPr id="14" name="Titre 1">
            <a:extLst>
              <a:ext uri="{FF2B5EF4-FFF2-40B4-BE49-F238E27FC236}">
                <a16:creationId xmlns:a16="http://schemas.microsoft.com/office/drawing/2014/main" id="{16D82865-CB00-A44B-B5AA-FB5F467E2F6A}"/>
              </a:ext>
            </a:extLst>
          </p:cNvPr>
          <p:cNvSpPr txBox="1">
            <a:spLocks/>
          </p:cNvSpPr>
          <p:nvPr/>
        </p:nvSpPr>
        <p:spPr>
          <a:xfrm>
            <a:off x="2880610" y="5948574"/>
            <a:ext cx="3434861" cy="7973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400" b="1" dirty="0">
                <a:latin typeface="Gill Sans Ultra Bold" panose="020B0A02020104020203" pitchFamily="34" charset="77"/>
              </a:rPr>
              <a:t>Genève</a:t>
            </a:r>
          </a:p>
        </p:txBody>
      </p:sp>
      <p:cxnSp>
        <p:nvCxnSpPr>
          <p:cNvPr id="11" name="Connecteur droit avec flèche 10">
            <a:extLst>
              <a:ext uri="{FF2B5EF4-FFF2-40B4-BE49-F238E27FC236}">
                <a16:creationId xmlns:a16="http://schemas.microsoft.com/office/drawing/2014/main" id="{14C33D8D-1F4C-8C4F-9FD9-B189D2B94D0B}"/>
              </a:ext>
            </a:extLst>
          </p:cNvPr>
          <p:cNvCxnSpPr>
            <a:cxnSpLocks/>
          </p:cNvCxnSpPr>
          <p:nvPr/>
        </p:nvCxnSpPr>
        <p:spPr>
          <a:xfrm flipH="1" flipV="1">
            <a:off x="3895570" y="5510870"/>
            <a:ext cx="173986" cy="505045"/>
          </a:xfrm>
          <a:prstGeom prst="straightConnector1">
            <a:avLst/>
          </a:prstGeom>
          <a:ln w="38100">
            <a:solidFill>
              <a:schemeClr val="tx1"/>
            </a:solidFill>
            <a:headEnd type="none"/>
            <a:tailEnd type="triangle" w="lg" len="lg"/>
          </a:ln>
          <a:effectLst/>
        </p:spPr>
        <p:style>
          <a:lnRef idx="1">
            <a:schemeClr val="accent2"/>
          </a:lnRef>
          <a:fillRef idx="0">
            <a:schemeClr val="accent2"/>
          </a:fillRef>
          <a:effectRef idx="0">
            <a:schemeClr val="accent2"/>
          </a:effectRef>
          <a:fontRef idx="minor">
            <a:schemeClr val="tx1"/>
          </a:fontRef>
        </p:style>
      </p:cxnSp>
      <p:sp>
        <p:nvSpPr>
          <p:cNvPr id="5" name="Ellipse 4">
            <a:extLst>
              <a:ext uri="{FF2B5EF4-FFF2-40B4-BE49-F238E27FC236}">
                <a16:creationId xmlns:a16="http://schemas.microsoft.com/office/drawing/2014/main" id="{3E894EAE-CD27-9846-BD60-EC76B5F91950}"/>
              </a:ext>
            </a:extLst>
          </p:cNvPr>
          <p:cNvSpPr/>
          <p:nvPr/>
        </p:nvSpPr>
        <p:spPr>
          <a:xfrm>
            <a:off x="3350444" y="4660380"/>
            <a:ext cx="763285" cy="778849"/>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itre 1">
            <a:extLst>
              <a:ext uri="{FF2B5EF4-FFF2-40B4-BE49-F238E27FC236}">
                <a16:creationId xmlns:a16="http://schemas.microsoft.com/office/drawing/2014/main" id="{0ECA6375-09FB-5215-7A4F-2D961392674B}"/>
              </a:ext>
            </a:extLst>
          </p:cNvPr>
          <p:cNvSpPr txBox="1">
            <a:spLocks/>
          </p:cNvSpPr>
          <p:nvPr/>
        </p:nvSpPr>
        <p:spPr>
          <a:xfrm>
            <a:off x="250230" y="262743"/>
            <a:ext cx="901450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800" b="1" dirty="0">
                <a:latin typeface="Abadi MT Condensed Extra Bold" panose="020B0306030101010103" pitchFamily="34" charset="77"/>
              </a:rPr>
              <a:t>La Suisse au cœur … </a:t>
            </a:r>
            <a:br>
              <a:rPr lang="fr-FR" sz="4800" b="1" dirty="0">
                <a:latin typeface="Abadi MT Condensed Extra Bold" panose="020B0306030101010103" pitchFamily="34" charset="77"/>
              </a:rPr>
            </a:br>
            <a:r>
              <a:rPr lang="fr-FR" sz="3600" b="1" dirty="0">
                <a:latin typeface="Abadi MT Condensed Extra Bold" panose="020B0306030101010103" pitchFamily="34" charset="77"/>
              </a:rPr>
              <a:t>(à compléter)</a:t>
            </a:r>
          </a:p>
        </p:txBody>
      </p:sp>
      <p:pic>
        <p:nvPicPr>
          <p:cNvPr id="7170" name="Picture 2" descr="Davos 2022: 'Trust-based and action-oriented cooperation' | World Economic  Forum">
            <a:extLst>
              <a:ext uri="{FF2B5EF4-FFF2-40B4-BE49-F238E27FC236}">
                <a16:creationId xmlns:a16="http://schemas.microsoft.com/office/drawing/2014/main" id="{12E5DF4E-3EAA-00D2-77F5-344CCB4F14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00" y="3703381"/>
            <a:ext cx="1874224" cy="12472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72" name="Picture 4" descr="Coronavirus: La OMS declara el brote de Covid-19 pandemia">
            <a:extLst>
              <a:ext uri="{FF2B5EF4-FFF2-40B4-BE49-F238E27FC236}">
                <a16:creationId xmlns:a16="http://schemas.microsoft.com/office/drawing/2014/main" id="{10B6A267-2CE6-6F3D-4B44-05B8DFBB33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86" y="5023678"/>
            <a:ext cx="1874224" cy="11104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AD2AEA2-E4DE-2A96-2A7D-240F78524F1B}"/>
              </a:ext>
            </a:extLst>
          </p:cNvPr>
          <p:cNvPicPr>
            <a:picLocks noChangeAspect="1"/>
          </p:cNvPicPr>
          <p:nvPr/>
        </p:nvPicPr>
        <p:blipFill>
          <a:blip r:embed="rId6"/>
          <a:stretch>
            <a:fillRect/>
          </a:stretch>
        </p:blipFill>
        <p:spPr>
          <a:xfrm>
            <a:off x="5666922" y="5430570"/>
            <a:ext cx="1739900" cy="1155700"/>
          </a:xfrm>
          <a:prstGeom prst="rect">
            <a:avLst/>
          </a:prstGeom>
        </p:spPr>
      </p:pic>
      <p:pic>
        <p:nvPicPr>
          <p:cNvPr id="7176" name="Picture 8" descr="Chef de l'ONU, Antonio Guterres réclame « un dialogue » avec les talibans  et craint pour le Sahel">
            <a:extLst>
              <a:ext uri="{FF2B5EF4-FFF2-40B4-BE49-F238E27FC236}">
                <a16:creationId xmlns:a16="http://schemas.microsoft.com/office/drawing/2014/main" id="{98DACA01-1ED4-AD87-642F-5FEACBB691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13593" y="5363229"/>
            <a:ext cx="1759232" cy="11706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2" name="Titre 1">
            <a:extLst>
              <a:ext uri="{FF2B5EF4-FFF2-40B4-BE49-F238E27FC236}">
                <a16:creationId xmlns:a16="http://schemas.microsoft.com/office/drawing/2014/main" id="{51FD28F0-7EE8-ABA3-18AF-FA639BD01779}"/>
              </a:ext>
            </a:extLst>
          </p:cNvPr>
          <p:cNvSpPr txBox="1">
            <a:spLocks/>
          </p:cNvSpPr>
          <p:nvPr/>
        </p:nvSpPr>
        <p:spPr>
          <a:xfrm>
            <a:off x="3344543" y="1249439"/>
            <a:ext cx="3434861" cy="7973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400" b="1" dirty="0">
                <a:latin typeface="Gill Sans Ultra Bold" panose="020B0A02020104020203" pitchFamily="34" charset="77"/>
              </a:rPr>
              <a:t>Bâle</a:t>
            </a:r>
          </a:p>
        </p:txBody>
      </p:sp>
      <p:sp>
        <p:nvSpPr>
          <p:cNvPr id="24" name="Ellipse 23">
            <a:extLst>
              <a:ext uri="{FF2B5EF4-FFF2-40B4-BE49-F238E27FC236}">
                <a16:creationId xmlns:a16="http://schemas.microsoft.com/office/drawing/2014/main" id="{F4C7F3E3-7159-1895-5F60-869F1A72342E}"/>
              </a:ext>
            </a:extLst>
          </p:cNvPr>
          <p:cNvSpPr/>
          <p:nvPr/>
        </p:nvSpPr>
        <p:spPr>
          <a:xfrm>
            <a:off x="5237514" y="2569807"/>
            <a:ext cx="542507" cy="559771"/>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EBF2FCAB-7F40-0157-6E11-945FC95CB857}"/>
              </a:ext>
            </a:extLst>
          </p:cNvPr>
          <p:cNvPicPr>
            <a:picLocks noChangeAspect="1"/>
          </p:cNvPicPr>
          <p:nvPr/>
        </p:nvPicPr>
        <p:blipFill>
          <a:blip r:embed="rId8"/>
          <a:stretch>
            <a:fillRect/>
          </a:stretch>
        </p:blipFill>
        <p:spPr>
          <a:xfrm>
            <a:off x="982040" y="1572269"/>
            <a:ext cx="2373045" cy="1312872"/>
          </a:xfrm>
          <a:prstGeom prst="rect">
            <a:avLst/>
          </a:prstGeom>
          <a:ln>
            <a:solidFill>
              <a:schemeClr val="tx1"/>
            </a:solidFill>
          </a:ln>
        </p:spPr>
      </p:pic>
      <p:sp>
        <p:nvSpPr>
          <p:cNvPr id="29" name="ZoneTexte 28">
            <a:extLst>
              <a:ext uri="{FF2B5EF4-FFF2-40B4-BE49-F238E27FC236}">
                <a16:creationId xmlns:a16="http://schemas.microsoft.com/office/drawing/2014/main" id="{9424CE9C-7F97-EAAF-9630-3D032B100B50}"/>
              </a:ext>
            </a:extLst>
          </p:cNvPr>
          <p:cNvSpPr txBox="1"/>
          <p:nvPr/>
        </p:nvSpPr>
        <p:spPr>
          <a:xfrm>
            <a:off x="90439" y="2965528"/>
            <a:ext cx="4303314" cy="738664"/>
          </a:xfrm>
          <a:prstGeom prst="rect">
            <a:avLst/>
          </a:prstGeom>
          <a:noFill/>
        </p:spPr>
        <p:txBody>
          <a:bodyPr wrap="square">
            <a:spAutoFit/>
          </a:bodyPr>
          <a:lstStyle/>
          <a:p>
            <a:pPr algn="ctr"/>
            <a:r>
              <a:rPr lang="fr-CH" sz="1400" b="1" dirty="0">
                <a:solidFill>
                  <a:schemeClr val="tx1"/>
                </a:solidFill>
              </a:rPr>
              <a:t>Agustín Carstens</a:t>
            </a:r>
          </a:p>
          <a:p>
            <a:pPr algn="ctr"/>
            <a:r>
              <a:rPr lang="fr-CH" sz="1400" b="1" dirty="0"/>
              <a:t>BRI / BIS</a:t>
            </a:r>
            <a:br>
              <a:rPr lang="fr-CH" sz="1400" b="1" dirty="0"/>
            </a:br>
            <a:r>
              <a:rPr lang="fr-CH" sz="1400" b="1" dirty="0"/>
              <a:t>(Banque des règlements internationaux)</a:t>
            </a:r>
            <a:endParaRPr lang="fr-FR" sz="1400" b="1" dirty="0"/>
          </a:p>
        </p:txBody>
      </p:sp>
      <p:pic>
        <p:nvPicPr>
          <p:cNvPr id="7178" name="Picture 10" descr="Fabiola Gianotti — Wikipédia">
            <a:extLst>
              <a:ext uri="{FF2B5EF4-FFF2-40B4-BE49-F238E27FC236}">
                <a16:creationId xmlns:a16="http://schemas.microsoft.com/office/drawing/2014/main" id="{983781CD-B6AE-F2B3-6FBB-7924D39F582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45913" y="4589832"/>
            <a:ext cx="1121704" cy="157038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80" name="Picture 12" descr="GIEC : comment l'étude du climat est confiée à des militants - IREF Europe  FR">
            <a:extLst>
              <a:ext uri="{FF2B5EF4-FFF2-40B4-BE49-F238E27FC236}">
                <a16:creationId xmlns:a16="http://schemas.microsoft.com/office/drawing/2014/main" id="{DFD10E40-0A72-8FA6-8DE0-8B4004DD26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94791" y="917244"/>
            <a:ext cx="1683554" cy="94279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182" name="Picture 14" descr="OMC: réunion lundi pour valider Ngozi comme patronne - RTN votre radio  régionale">
            <a:extLst>
              <a:ext uri="{FF2B5EF4-FFF2-40B4-BE49-F238E27FC236}">
                <a16:creationId xmlns:a16="http://schemas.microsoft.com/office/drawing/2014/main" id="{D047CDBB-67AF-61E8-B0E6-4EE8F31B19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41442" y="3707824"/>
            <a:ext cx="1095954" cy="8209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84" name="Picture 16" descr="Le GESDA lance un cursus de diplomatie scientifique et s'étoffe | Radio Lac">
            <a:extLst>
              <a:ext uri="{FF2B5EF4-FFF2-40B4-BE49-F238E27FC236}">
                <a16:creationId xmlns:a16="http://schemas.microsoft.com/office/drawing/2014/main" id="{5D853D21-8F4F-E1D9-A8C8-BF4D90892FF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24409" y="546813"/>
            <a:ext cx="1769695" cy="1325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86" name="Picture 18" descr="Bientôt un bureau à Genève: l'OTAN arrive en Suisse | blue News">
            <a:extLst>
              <a:ext uri="{FF2B5EF4-FFF2-40B4-BE49-F238E27FC236}">
                <a16:creationId xmlns:a16="http://schemas.microsoft.com/office/drawing/2014/main" id="{4D3B3CAA-D24E-C023-A9D4-D5F34F9FFE7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49804" y="546813"/>
            <a:ext cx="1991966" cy="1325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4EAB16BF-2560-E9CB-FBAA-C9AFBF710BC5}"/>
              </a:ext>
            </a:extLst>
          </p:cNvPr>
          <p:cNvSpPr/>
          <p:nvPr/>
        </p:nvSpPr>
        <p:spPr>
          <a:xfrm>
            <a:off x="5080954" y="3534632"/>
            <a:ext cx="763285" cy="778849"/>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 name="Connecteur droit avec flèche 37">
            <a:extLst>
              <a:ext uri="{FF2B5EF4-FFF2-40B4-BE49-F238E27FC236}">
                <a16:creationId xmlns:a16="http://schemas.microsoft.com/office/drawing/2014/main" id="{FD8541F5-BDD4-9153-E190-4AFFBED7431F}"/>
              </a:ext>
            </a:extLst>
          </p:cNvPr>
          <p:cNvCxnSpPr>
            <a:cxnSpLocks/>
          </p:cNvCxnSpPr>
          <p:nvPr/>
        </p:nvCxnSpPr>
        <p:spPr>
          <a:xfrm flipH="1">
            <a:off x="5868058" y="2484451"/>
            <a:ext cx="3109155" cy="1146995"/>
          </a:xfrm>
          <a:prstGeom prst="straightConnector1">
            <a:avLst/>
          </a:prstGeom>
          <a:ln w="38100">
            <a:solidFill>
              <a:schemeClr val="tx1"/>
            </a:solidFill>
            <a:headEnd type="none"/>
            <a:tailEnd type="triangle" w="lg" len="lg"/>
          </a:ln>
          <a:effectLst/>
        </p:spPr>
        <p:style>
          <a:lnRef idx="1">
            <a:schemeClr val="accent2"/>
          </a:lnRef>
          <a:fillRef idx="0">
            <a:schemeClr val="accent2"/>
          </a:fillRef>
          <a:effectRef idx="0">
            <a:schemeClr val="accent2"/>
          </a:effectRef>
          <a:fontRef idx="minor">
            <a:schemeClr val="tx1"/>
          </a:fontRef>
        </p:style>
      </p:cxnSp>
      <p:sp>
        <p:nvSpPr>
          <p:cNvPr id="41" name="Titre 1">
            <a:extLst>
              <a:ext uri="{FF2B5EF4-FFF2-40B4-BE49-F238E27FC236}">
                <a16:creationId xmlns:a16="http://schemas.microsoft.com/office/drawing/2014/main" id="{1A78EE80-AF3E-AC34-71FF-FD31B23E769A}"/>
              </a:ext>
            </a:extLst>
          </p:cNvPr>
          <p:cNvSpPr txBox="1">
            <a:spLocks/>
          </p:cNvSpPr>
          <p:nvPr/>
        </p:nvSpPr>
        <p:spPr>
          <a:xfrm>
            <a:off x="8633571" y="2226613"/>
            <a:ext cx="2899812" cy="7973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000" b="1" dirty="0">
                <a:latin typeface="Gill Sans Ultra Bold" panose="020B0A02020104020203" pitchFamily="34" charset="77"/>
              </a:rPr>
              <a:t>Berne</a:t>
            </a:r>
            <a:r>
              <a:rPr lang="fr-FR" sz="2400" b="1" dirty="0">
                <a:latin typeface="Gill Sans Ultra Bold" panose="020B0A02020104020203" pitchFamily="34" charset="77"/>
              </a:rPr>
              <a:t> (capitale)</a:t>
            </a:r>
          </a:p>
        </p:txBody>
      </p:sp>
      <p:sp>
        <p:nvSpPr>
          <p:cNvPr id="52" name="ZoneTexte 51">
            <a:extLst>
              <a:ext uri="{FF2B5EF4-FFF2-40B4-BE49-F238E27FC236}">
                <a16:creationId xmlns:a16="http://schemas.microsoft.com/office/drawing/2014/main" id="{2373F8D2-37A4-A3DF-BDF5-77415CF08496}"/>
              </a:ext>
            </a:extLst>
          </p:cNvPr>
          <p:cNvSpPr txBox="1"/>
          <p:nvPr/>
        </p:nvSpPr>
        <p:spPr>
          <a:xfrm>
            <a:off x="11128593" y="1709804"/>
            <a:ext cx="846887" cy="369332"/>
          </a:xfrm>
          <a:prstGeom prst="rect">
            <a:avLst/>
          </a:prstGeom>
          <a:solidFill>
            <a:schemeClr val="bg1"/>
          </a:solidFill>
          <a:ln>
            <a:solidFill>
              <a:schemeClr val="tx1"/>
            </a:solidFill>
          </a:ln>
        </p:spPr>
        <p:txBody>
          <a:bodyPr wrap="square">
            <a:spAutoFit/>
          </a:bodyPr>
          <a:lstStyle/>
          <a:p>
            <a:pPr algn="ctr"/>
            <a:r>
              <a:rPr lang="fr-CH" b="1" dirty="0">
                <a:solidFill>
                  <a:schemeClr val="tx1"/>
                </a:solidFill>
              </a:rPr>
              <a:t>OTAN</a:t>
            </a:r>
            <a:endParaRPr lang="fr-FR" b="1" dirty="0"/>
          </a:p>
        </p:txBody>
      </p:sp>
      <p:pic>
        <p:nvPicPr>
          <p:cNvPr id="2" name="Image 1">
            <a:extLst>
              <a:ext uri="{FF2B5EF4-FFF2-40B4-BE49-F238E27FC236}">
                <a16:creationId xmlns:a16="http://schemas.microsoft.com/office/drawing/2014/main" id="{33033D29-2AC0-D34E-D27A-53278A1AF679}"/>
              </a:ext>
            </a:extLst>
          </p:cNvPr>
          <p:cNvPicPr>
            <a:picLocks noChangeAspect="1"/>
          </p:cNvPicPr>
          <p:nvPr/>
        </p:nvPicPr>
        <p:blipFill>
          <a:blip r:embed="rId14"/>
          <a:stretch>
            <a:fillRect/>
          </a:stretch>
        </p:blipFill>
        <p:spPr>
          <a:xfrm>
            <a:off x="10004239" y="5796525"/>
            <a:ext cx="1006484" cy="1006484"/>
          </a:xfrm>
          <a:prstGeom prst="rect">
            <a:avLst/>
          </a:prstGeom>
        </p:spPr>
      </p:pic>
      <p:pic>
        <p:nvPicPr>
          <p:cNvPr id="30" name="Picture 2" descr="La Place fédérale à Berne avec ses jeux d’eau et le Palais fédéral. ">
            <a:extLst>
              <a:ext uri="{FF2B5EF4-FFF2-40B4-BE49-F238E27FC236}">
                <a16:creationId xmlns:a16="http://schemas.microsoft.com/office/drawing/2014/main" id="{DDA03708-D3E0-8DCE-ECAA-158138ED1F8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34201" y="3169126"/>
            <a:ext cx="2358160" cy="14758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5" name="Forme libre 34">
            <a:extLst>
              <a:ext uri="{FF2B5EF4-FFF2-40B4-BE49-F238E27FC236}">
                <a16:creationId xmlns:a16="http://schemas.microsoft.com/office/drawing/2014/main" id="{CACDBBA4-A64F-17A3-883D-9960C7493CC9}"/>
              </a:ext>
            </a:extLst>
          </p:cNvPr>
          <p:cNvSpPr/>
          <p:nvPr/>
        </p:nvSpPr>
        <p:spPr>
          <a:xfrm rot="11797405" flipH="1">
            <a:off x="5799894" y="1724205"/>
            <a:ext cx="503624" cy="957584"/>
          </a:xfrm>
          <a:custGeom>
            <a:avLst/>
            <a:gdLst>
              <a:gd name="connsiteX0" fmla="*/ 139379 w 649301"/>
              <a:gd name="connsiteY0" fmla="*/ 0 h 1039285"/>
              <a:gd name="connsiteX1" fmla="*/ 648831 w 649301"/>
              <a:gd name="connsiteY1" fmla="*/ 509452 h 1039285"/>
              <a:gd name="connsiteX2" fmla="*/ 61002 w 649301"/>
              <a:gd name="connsiteY2" fmla="*/ 992778 h 1039285"/>
              <a:gd name="connsiteX3" fmla="*/ 47939 w 649301"/>
              <a:gd name="connsiteY3" fmla="*/ 992778 h 1039285"/>
            </a:gdLst>
            <a:ahLst/>
            <a:cxnLst>
              <a:cxn ang="0">
                <a:pos x="connsiteX0" y="connsiteY0"/>
              </a:cxn>
              <a:cxn ang="0">
                <a:pos x="connsiteX1" y="connsiteY1"/>
              </a:cxn>
              <a:cxn ang="0">
                <a:pos x="connsiteX2" y="connsiteY2"/>
              </a:cxn>
              <a:cxn ang="0">
                <a:pos x="connsiteX3" y="connsiteY3"/>
              </a:cxn>
            </a:cxnLst>
            <a:rect l="l" t="t" r="r" b="b"/>
            <a:pathLst>
              <a:path w="649301" h="1039285">
                <a:moveTo>
                  <a:pt x="139379" y="0"/>
                </a:moveTo>
                <a:cubicBezTo>
                  <a:pt x="400636" y="171994"/>
                  <a:pt x="661894" y="343989"/>
                  <a:pt x="648831" y="509452"/>
                </a:cubicBezTo>
                <a:cubicBezTo>
                  <a:pt x="635768" y="674915"/>
                  <a:pt x="161151" y="912224"/>
                  <a:pt x="61002" y="992778"/>
                </a:cubicBezTo>
                <a:cubicBezTo>
                  <a:pt x="-39147" y="1073332"/>
                  <a:pt x="4396" y="1033055"/>
                  <a:pt x="47939" y="992778"/>
                </a:cubicBezTo>
              </a:path>
            </a:pathLst>
          </a:custGeom>
          <a:noFill/>
          <a:ln w="44450">
            <a:headEnd type="triangle" w="lg" len="lg"/>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Pas de vacances pour la BNS - Centre Patronal">
            <a:extLst>
              <a:ext uri="{FF2B5EF4-FFF2-40B4-BE49-F238E27FC236}">
                <a16:creationId xmlns:a16="http://schemas.microsoft.com/office/drawing/2014/main" id="{61B76787-C315-A0E2-2BD2-E3217810B7E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488041" y="4265333"/>
            <a:ext cx="1686829" cy="1079250"/>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id="{E747C25C-CE74-E63A-6DEE-F3A2F4C4BB0D}"/>
              </a:ext>
            </a:extLst>
          </p:cNvPr>
          <p:cNvSpPr txBox="1"/>
          <p:nvPr/>
        </p:nvSpPr>
        <p:spPr>
          <a:xfrm>
            <a:off x="7799646" y="1778388"/>
            <a:ext cx="818478" cy="369332"/>
          </a:xfrm>
          <a:prstGeom prst="rect">
            <a:avLst/>
          </a:prstGeom>
          <a:solidFill>
            <a:schemeClr val="bg1"/>
          </a:solidFill>
          <a:ln>
            <a:solidFill>
              <a:schemeClr val="tx1"/>
            </a:solidFill>
          </a:ln>
        </p:spPr>
        <p:txBody>
          <a:bodyPr wrap="square">
            <a:spAutoFit/>
          </a:bodyPr>
          <a:lstStyle/>
          <a:p>
            <a:pPr algn="ctr"/>
            <a:r>
              <a:rPr lang="fr-CH" b="1" dirty="0" err="1">
                <a:solidFill>
                  <a:schemeClr val="tx1"/>
                </a:solidFill>
              </a:rPr>
              <a:t>Gesda</a:t>
            </a:r>
            <a:endParaRPr lang="fr-FR" b="1" dirty="0"/>
          </a:p>
        </p:txBody>
      </p:sp>
    </p:spTree>
    <p:extLst>
      <p:ext uri="{BB962C8B-B14F-4D97-AF65-F5344CB8AC3E}">
        <p14:creationId xmlns:p14="http://schemas.microsoft.com/office/powerpoint/2010/main" val="54039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strVal val="#ppt_w*0.70"/>
                                          </p:val>
                                        </p:tav>
                                        <p:tav tm="100000">
                                          <p:val>
                                            <p:strVal val="#ppt_w"/>
                                          </p:val>
                                        </p:tav>
                                      </p:tavLst>
                                    </p:anim>
                                    <p:anim calcmode="lin" valueType="num">
                                      <p:cBhvr>
                                        <p:cTn id="8" dur="1000" fill="hold"/>
                                        <p:tgtEl>
                                          <p:spTgt spid="37"/>
                                        </p:tgtEl>
                                        <p:attrNameLst>
                                          <p:attrName>ppt_h</p:attrName>
                                        </p:attrNameLst>
                                      </p:cBhvr>
                                      <p:tavLst>
                                        <p:tav tm="0">
                                          <p:val>
                                            <p:strVal val="#ppt_h"/>
                                          </p:val>
                                        </p:tav>
                                        <p:tav tm="100000">
                                          <p:val>
                                            <p:strVal val="#ppt_h"/>
                                          </p:val>
                                        </p:tav>
                                      </p:tavLst>
                                    </p:anim>
                                    <p:animEffect transition="in" filter="fade">
                                      <p:cBhvr>
                                        <p:cTn id="9" dur="1000"/>
                                        <p:tgtEl>
                                          <p:spTgt spid="37"/>
                                        </p:tgtEl>
                                      </p:cBhvr>
                                    </p:animEffect>
                                  </p:childTnLst>
                                </p:cTn>
                              </p:par>
                              <p:par>
                                <p:cTn id="10" presetID="55"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1000" fill="hold"/>
                                        <p:tgtEl>
                                          <p:spTgt spid="38"/>
                                        </p:tgtEl>
                                        <p:attrNameLst>
                                          <p:attrName>ppt_w</p:attrName>
                                        </p:attrNameLst>
                                      </p:cBhvr>
                                      <p:tavLst>
                                        <p:tav tm="0">
                                          <p:val>
                                            <p:strVal val="#ppt_w*0.70"/>
                                          </p:val>
                                        </p:tav>
                                        <p:tav tm="100000">
                                          <p:val>
                                            <p:strVal val="#ppt_w"/>
                                          </p:val>
                                        </p:tav>
                                      </p:tavLst>
                                    </p:anim>
                                    <p:anim calcmode="lin" valueType="num">
                                      <p:cBhvr>
                                        <p:cTn id="13" dur="1000" fill="hold"/>
                                        <p:tgtEl>
                                          <p:spTgt spid="38"/>
                                        </p:tgtEl>
                                        <p:attrNameLst>
                                          <p:attrName>ppt_h</p:attrName>
                                        </p:attrNameLst>
                                      </p:cBhvr>
                                      <p:tavLst>
                                        <p:tav tm="0">
                                          <p:val>
                                            <p:strVal val="#ppt_h"/>
                                          </p:val>
                                        </p:tav>
                                        <p:tav tm="100000">
                                          <p:val>
                                            <p:strVal val="#ppt_h"/>
                                          </p:val>
                                        </p:tav>
                                      </p:tavLst>
                                    </p:anim>
                                    <p:animEffect transition="in" filter="fade">
                                      <p:cBhvr>
                                        <p:cTn id="14" dur="1000"/>
                                        <p:tgtEl>
                                          <p:spTgt spid="3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1000" fill="hold"/>
                                        <p:tgtEl>
                                          <p:spTgt spid="41"/>
                                        </p:tgtEl>
                                        <p:attrNameLst>
                                          <p:attrName>ppt_w</p:attrName>
                                        </p:attrNameLst>
                                      </p:cBhvr>
                                      <p:tavLst>
                                        <p:tav tm="0">
                                          <p:val>
                                            <p:strVal val="#ppt_w*0.70"/>
                                          </p:val>
                                        </p:tav>
                                        <p:tav tm="100000">
                                          <p:val>
                                            <p:strVal val="#ppt_w"/>
                                          </p:val>
                                        </p:tav>
                                      </p:tavLst>
                                    </p:anim>
                                    <p:anim calcmode="lin" valueType="num">
                                      <p:cBhvr>
                                        <p:cTn id="18" dur="1000" fill="hold"/>
                                        <p:tgtEl>
                                          <p:spTgt spid="41"/>
                                        </p:tgtEl>
                                        <p:attrNameLst>
                                          <p:attrName>ppt_h</p:attrName>
                                        </p:attrNameLst>
                                      </p:cBhvr>
                                      <p:tavLst>
                                        <p:tav tm="0">
                                          <p:val>
                                            <p:strVal val="#ppt_h"/>
                                          </p:val>
                                        </p:tav>
                                        <p:tav tm="100000">
                                          <p:val>
                                            <p:strVal val="#ppt_h"/>
                                          </p:val>
                                        </p:tav>
                                      </p:tavLst>
                                    </p:anim>
                                    <p:animEffect transition="in" filter="fade">
                                      <p:cBhvr>
                                        <p:cTn id="19" dur="10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strVal val="#ppt_w*0.70"/>
                                          </p:val>
                                        </p:tav>
                                        <p:tav tm="100000">
                                          <p:val>
                                            <p:strVal val="#ppt_w"/>
                                          </p:val>
                                        </p:tav>
                                      </p:tavLst>
                                    </p:anim>
                                    <p:anim calcmode="lin" valueType="num">
                                      <p:cBhvr>
                                        <p:cTn id="25" dur="1000" fill="hold"/>
                                        <p:tgtEl>
                                          <p:spTgt spid="30"/>
                                        </p:tgtEl>
                                        <p:attrNameLst>
                                          <p:attrName>ppt_h</p:attrName>
                                        </p:attrNameLst>
                                      </p:cBhvr>
                                      <p:tavLst>
                                        <p:tav tm="0">
                                          <p:val>
                                            <p:strVal val="#ppt_h"/>
                                          </p:val>
                                        </p:tav>
                                        <p:tav tm="100000">
                                          <p:val>
                                            <p:strVal val="#ppt_h"/>
                                          </p:val>
                                        </p:tav>
                                      </p:tavLst>
                                    </p:anim>
                                    <p:animEffect transition="in" filter="fade">
                                      <p:cBhvr>
                                        <p:cTn id="26" dur="10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strVal val="#ppt_w*0.70"/>
                                          </p:val>
                                        </p:tav>
                                        <p:tav tm="100000">
                                          <p:val>
                                            <p:strVal val="#ppt_w"/>
                                          </p:val>
                                        </p:tav>
                                      </p:tavLst>
                                    </p:anim>
                                    <p:anim calcmode="lin" valueType="num">
                                      <p:cBhvr>
                                        <p:cTn id="32" dur="1000" fill="hold"/>
                                        <p:tgtEl>
                                          <p:spTgt spid="1026"/>
                                        </p:tgtEl>
                                        <p:attrNameLst>
                                          <p:attrName>ppt_h</p:attrName>
                                        </p:attrNameLst>
                                      </p:cBhvr>
                                      <p:tavLst>
                                        <p:tav tm="0">
                                          <p:val>
                                            <p:strVal val="#ppt_h"/>
                                          </p:val>
                                        </p:tav>
                                        <p:tav tm="100000">
                                          <p:val>
                                            <p:strVal val="#ppt_h"/>
                                          </p:val>
                                        </p:tav>
                                      </p:tavLst>
                                    </p:anim>
                                    <p:animEffect transition="in" filter="fade">
                                      <p:cBhvr>
                                        <p:cTn id="33" dur="1000"/>
                                        <p:tgtEl>
                                          <p:spTgt spid="1026"/>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1000" fill="hold"/>
                                        <p:tgtEl>
                                          <p:spTgt spid="35"/>
                                        </p:tgtEl>
                                        <p:attrNameLst>
                                          <p:attrName>ppt_w</p:attrName>
                                        </p:attrNameLst>
                                      </p:cBhvr>
                                      <p:tavLst>
                                        <p:tav tm="0">
                                          <p:val>
                                            <p:strVal val="#ppt_w*0.70"/>
                                          </p:val>
                                        </p:tav>
                                        <p:tav tm="100000">
                                          <p:val>
                                            <p:strVal val="#ppt_w"/>
                                          </p:val>
                                        </p:tav>
                                      </p:tavLst>
                                    </p:anim>
                                    <p:anim calcmode="lin" valueType="num">
                                      <p:cBhvr>
                                        <p:cTn id="39" dur="1000" fill="hold"/>
                                        <p:tgtEl>
                                          <p:spTgt spid="35"/>
                                        </p:tgtEl>
                                        <p:attrNameLst>
                                          <p:attrName>ppt_h</p:attrName>
                                        </p:attrNameLst>
                                      </p:cBhvr>
                                      <p:tavLst>
                                        <p:tav tm="0">
                                          <p:val>
                                            <p:strVal val="#ppt_h"/>
                                          </p:val>
                                        </p:tav>
                                        <p:tav tm="100000">
                                          <p:val>
                                            <p:strVal val="#ppt_h"/>
                                          </p:val>
                                        </p:tav>
                                      </p:tavLst>
                                    </p:anim>
                                    <p:animEffect transition="in" filter="fade">
                                      <p:cBhvr>
                                        <p:cTn id="40" dur="1000"/>
                                        <p:tgtEl>
                                          <p:spTgt spid="35"/>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strVal val="#ppt_w*0.70"/>
                                          </p:val>
                                        </p:tav>
                                        <p:tav tm="100000">
                                          <p:val>
                                            <p:strVal val="#ppt_w"/>
                                          </p:val>
                                        </p:tav>
                                      </p:tavLst>
                                    </p:anim>
                                    <p:anim calcmode="lin" valueType="num">
                                      <p:cBhvr>
                                        <p:cTn id="44" dur="1000" fill="hold"/>
                                        <p:tgtEl>
                                          <p:spTgt spid="24"/>
                                        </p:tgtEl>
                                        <p:attrNameLst>
                                          <p:attrName>ppt_h</p:attrName>
                                        </p:attrNameLst>
                                      </p:cBhvr>
                                      <p:tavLst>
                                        <p:tav tm="0">
                                          <p:val>
                                            <p:strVal val="#ppt_h"/>
                                          </p:val>
                                        </p:tav>
                                        <p:tav tm="100000">
                                          <p:val>
                                            <p:strVal val="#ppt_h"/>
                                          </p:val>
                                        </p:tav>
                                      </p:tavLst>
                                    </p:anim>
                                    <p:animEffect transition="in" filter="fade">
                                      <p:cBhvr>
                                        <p:cTn id="45" dur="1000"/>
                                        <p:tgtEl>
                                          <p:spTgt spid="24"/>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1000" fill="hold"/>
                                        <p:tgtEl>
                                          <p:spTgt spid="22"/>
                                        </p:tgtEl>
                                        <p:attrNameLst>
                                          <p:attrName>ppt_w</p:attrName>
                                        </p:attrNameLst>
                                      </p:cBhvr>
                                      <p:tavLst>
                                        <p:tav tm="0">
                                          <p:val>
                                            <p:strVal val="#ppt_w*0.70"/>
                                          </p:val>
                                        </p:tav>
                                        <p:tav tm="100000">
                                          <p:val>
                                            <p:strVal val="#ppt_w"/>
                                          </p:val>
                                        </p:tav>
                                      </p:tavLst>
                                    </p:anim>
                                    <p:anim calcmode="lin" valueType="num">
                                      <p:cBhvr>
                                        <p:cTn id="49" dur="1000" fill="hold"/>
                                        <p:tgtEl>
                                          <p:spTgt spid="22"/>
                                        </p:tgtEl>
                                        <p:attrNameLst>
                                          <p:attrName>ppt_h</p:attrName>
                                        </p:attrNameLst>
                                      </p:cBhvr>
                                      <p:tavLst>
                                        <p:tav tm="0">
                                          <p:val>
                                            <p:strVal val="#ppt_h"/>
                                          </p:val>
                                        </p:tav>
                                        <p:tav tm="100000">
                                          <p:val>
                                            <p:strVal val="#ppt_h"/>
                                          </p:val>
                                        </p:tav>
                                      </p:tavLst>
                                    </p:anim>
                                    <p:animEffect transition="in" filter="fade">
                                      <p:cBhvr>
                                        <p:cTn id="50" dur="10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1000" fill="hold"/>
                                        <p:tgtEl>
                                          <p:spTgt spid="27"/>
                                        </p:tgtEl>
                                        <p:attrNameLst>
                                          <p:attrName>ppt_w</p:attrName>
                                        </p:attrNameLst>
                                      </p:cBhvr>
                                      <p:tavLst>
                                        <p:tav tm="0">
                                          <p:val>
                                            <p:strVal val="#ppt_w*0.70"/>
                                          </p:val>
                                        </p:tav>
                                        <p:tav tm="100000">
                                          <p:val>
                                            <p:strVal val="#ppt_w"/>
                                          </p:val>
                                        </p:tav>
                                      </p:tavLst>
                                    </p:anim>
                                    <p:anim calcmode="lin" valueType="num">
                                      <p:cBhvr>
                                        <p:cTn id="56" dur="1000" fill="hold"/>
                                        <p:tgtEl>
                                          <p:spTgt spid="27"/>
                                        </p:tgtEl>
                                        <p:attrNameLst>
                                          <p:attrName>ppt_h</p:attrName>
                                        </p:attrNameLst>
                                      </p:cBhvr>
                                      <p:tavLst>
                                        <p:tav tm="0">
                                          <p:val>
                                            <p:strVal val="#ppt_h"/>
                                          </p:val>
                                        </p:tav>
                                        <p:tav tm="100000">
                                          <p:val>
                                            <p:strVal val="#ppt_h"/>
                                          </p:val>
                                        </p:tav>
                                      </p:tavLst>
                                    </p:anim>
                                    <p:animEffect transition="in" filter="fade">
                                      <p:cBhvr>
                                        <p:cTn id="57" dur="1000"/>
                                        <p:tgtEl>
                                          <p:spTgt spid="27"/>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1000" fill="hold"/>
                                        <p:tgtEl>
                                          <p:spTgt spid="29"/>
                                        </p:tgtEl>
                                        <p:attrNameLst>
                                          <p:attrName>ppt_w</p:attrName>
                                        </p:attrNameLst>
                                      </p:cBhvr>
                                      <p:tavLst>
                                        <p:tav tm="0">
                                          <p:val>
                                            <p:strVal val="#ppt_w*0.70"/>
                                          </p:val>
                                        </p:tav>
                                        <p:tav tm="100000">
                                          <p:val>
                                            <p:strVal val="#ppt_w"/>
                                          </p:val>
                                        </p:tav>
                                      </p:tavLst>
                                    </p:anim>
                                    <p:anim calcmode="lin" valueType="num">
                                      <p:cBhvr>
                                        <p:cTn id="61" dur="1000" fill="hold"/>
                                        <p:tgtEl>
                                          <p:spTgt spid="29"/>
                                        </p:tgtEl>
                                        <p:attrNameLst>
                                          <p:attrName>ppt_h</p:attrName>
                                        </p:attrNameLst>
                                      </p:cBhvr>
                                      <p:tavLst>
                                        <p:tav tm="0">
                                          <p:val>
                                            <p:strVal val="#ppt_h"/>
                                          </p:val>
                                        </p:tav>
                                        <p:tav tm="100000">
                                          <p:val>
                                            <p:strVal val="#ppt_h"/>
                                          </p:val>
                                        </p:tav>
                                      </p:tavLst>
                                    </p:anim>
                                    <p:animEffect transition="in" filter="fade">
                                      <p:cBhvr>
                                        <p:cTn id="62" dur="10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55"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1000" fill="hold"/>
                                        <p:tgtEl>
                                          <p:spTgt spid="5"/>
                                        </p:tgtEl>
                                        <p:attrNameLst>
                                          <p:attrName>ppt_w</p:attrName>
                                        </p:attrNameLst>
                                      </p:cBhvr>
                                      <p:tavLst>
                                        <p:tav tm="0">
                                          <p:val>
                                            <p:strVal val="#ppt_w*0.70"/>
                                          </p:val>
                                        </p:tav>
                                        <p:tav tm="100000">
                                          <p:val>
                                            <p:strVal val="#ppt_w"/>
                                          </p:val>
                                        </p:tav>
                                      </p:tavLst>
                                    </p:anim>
                                    <p:anim calcmode="lin" valueType="num">
                                      <p:cBhvr>
                                        <p:cTn id="68" dur="1000" fill="hold"/>
                                        <p:tgtEl>
                                          <p:spTgt spid="5"/>
                                        </p:tgtEl>
                                        <p:attrNameLst>
                                          <p:attrName>ppt_h</p:attrName>
                                        </p:attrNameLst>
                                      </p:cBhvr>
                                      <p:tavLst>
                                        <p:tav tm="0">
                                          <p:val>
                                            <p:strVal val="#ppt_h"/>
                                          </p:val>
                                        </p:tav>
                                        <p:tav tm="100000">
                                          <p:val>
                                            <p:strVal val="#ppt_h"/>
                                          </p:val>
                                        </p:tav>
                                      </p:tavLst>
                                    </p:anim>
                                    <p:animEffect transition="in" filter="fade">
                                      <p:cBhvr>
                                        <p:cTn id="69" dur="1000"/>
                                        <p:tgtEl>
                                          <p:spTgt spid="5"/>
                                        </p:tgtEl>
                                      </p:cBhvr>
                                    </p:animEffect>
                                  </p:childTnLst>
                                </p:cTn>
                              </p:par>
                              <p:par>
                                <p:cTn id="70" presetID="55"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1000" fill="hold"/>
                                        <p:tgtEl>
                                          <p:spTgt spid="14"/>
                                        </p:tgtEl>
                                        <p:attrNameLst>
                                          <p:attrName>ppt_w</p:attrName>
                                        </p:attrNameLst>
                                      </p:cBhvr>
                                      <p:tavLst>
                                        <p:tav tm="0">
                                          <p:val>
                                            <p:strVal val="#ppt_w*0.70"/>
                                          </p:val>
                                        </p:tav>
                                        <p:tav tm="100000">
                                          <p:val>
                                            <p:strVal val="#ppt_w"/>
                                          </p:val>
                                        </p:tav>
                                      </p:tavLst>
                                    </p:anim>
                                    <p:anim calcmode="lin" valueType="num">
                                      <p:cBhvr>
                                        <p:cTn id="73" dur="1000" fill="hold"/>
                                        <p:tgtEl>
                                          <p:spTgt spid="14"/>
                                        </p:tgtEl>
                                        <p:attrNameLst>
                                          <p:attrName>ppt_h</p:attrName>
                                        </p:attrNameLst>
                                      </p:cBhvr>
                                      <p:tavLst>
                                        <p:tav tm="0">
                                          <p:val>
                                            <p:strVal val="#ppt_h"/>
                                          </p:val>
                                        </p:tav>
                                        <p:tav tm="100000">
                                          <p:val>
                                            <p:strVal val="#ppt_h"/>
                                          </p:val>
                                        </p:tav>
                                      </p:tavLst>
                                    </p:anim>
                                    <p:animEffect transition="in" filter="fade">
                                      <p:cBhvr>
                                        <p:cTn id="74" dur="1000"/>
                                        <p:tgtEl>
                                          <p:spTgt spid="14"/>
                                        </p:tgtEl>
                                      </p:cBhvr>
                                    </p:animEffect>
                                  </p:childTnLst>
                                </p:cTn>
                              </p:par>
                              <p:par>
                                <p:cTn id="75" presetID="55" presetClass="entr" presetSubtype="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1000" fill="hold"/>
                                        <p:tgtEl>
                                          <p:spTgt spid="11"/>
                                        </p:tgtEl>
                                        <p:attrNameLst>
                                          <p:attrName>ppt_w</p:attrName>
                                        </p:attrNameLst>
                                      </p:cBhvr>
                                      <p:tavLst>
                                        <p:tav tm="0">
                                          <p:val>
                                            <p:strVal val="#ppt_w*0.70"/>
                                          </p:val>
                                        </p:tav>
                                        <p:tav tm="100000">
                                          <p:val>
                                            <p:strVal val="#ppt_w"/>
                                          </p:val>
                                        </p:tav>
                                      </p:tavLst>
                                    </p:anim>
                                    <p:anim calcmode="lin" valueType="num">
                                      <p:cBhvr>
                                        <p:cTn id="78" dur="1000" fill="hold"/>
                                        <p:tgtEl>
                                          <p:spTgt spid="11"/>
                                        </p:tgtEl>
                                        <p:attrNameLst>
                                          <p:attrName>ppt_h</p:attrName>
                                        </p:attrNameLst>
                                      </p:cBhvr>
                                      <p:tavLst>
                                        <p:tav tm="0">
                                          <p:val>
                                            <p:strVal val="#ppt_h"/>
                                          </p:val>
                                        </p:tav>
                                        <p:tav tm="100000">
                                          <p:val>
                                            <p:strVal val="#ppt_h"/>
                                          </p:val>
                                        </p:tav>
                                      </p:tavLst>
                                    </p:anim>
                                    <p:animEffect transition="in" filter="fade">
                                      <p:cBhvr>
                                        <p:cTn id="79" dur="1000"/>
                                        <p:tgtEl>
                                          <p:spTgt spid="11"/>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nodeType="clickEffect">
                                  <p:stCondLst>
                                    <p:cond delay="0"/>
                                  </p:stCondLst>
                                  <p:childTnLst>
                                    <p:set>
                                      <p:cBhvr>
                                        <p:cTn id="83" dur="1" fill="hold">
                                          <p:stCondLst>
                                            <p:cond delay="0"/>
                                          </p:stCondLst>
                                        </p:cTn>
                                        <p:tgtEl>
                                          <p:spTgt spid="7176"/>
                                        </p:tgtEl>
                                        <p:attrNameLst>
                                          <p:attrName>style.visibility</p:attrName>
                                        </p:attrNameLst>
                                      </p:cBhvr>
                                      <p:to>
                                        <p:strVal val="visible"/>
                                      </p:to>
                                    </p:set>
                                    <p:anim calcmode="lin" valueType="num">
                                      <p:cBhvr>
                                        <p:cTn id="84" dur="1000" fill="hold"/>
                                        <p:tgtEl>
                                          <p:spTgt spid="7176"/>
                                        </p:tgtEl>
                                        <p:attrNameLst>
                                          <p:attrName>ppt_w</p:attrName>
                                        </p:attrNameLst>
                                      </p:cBhvr>
                                      <p:tavLst>
                                        <p:tav tm="0">
                                          <p:val>
                                            <p:strVal val="#ppt_w*0.70"/>
                                          </p:val>
                                        </p:tav>
                                        <p:tav tm="100000">
                                          <p:val>
                                            <p:strVal val="#ppt_w"/>
                                          </p:val>
                                        </p:tav>
                                      </p:tavLst>
                                    </p:anim>
                                    <p:anim calcmode="lin" valueType="num">
                                      <p:cBhvr>
                                        <p:cTn id="85" dur="1000" fill="hold"/>
                                        <p:tgtEl>
                                          <p:spTgt spid="7176"/>
                                        </p:tgtEl>
                                        <p:attrNameLst>
                                          <p:attrName>ppt_h</p:attrName>
                                        </p:attrNameLst>
                                      </p:cBhvr>
                                      <p:tavLst>
                                        <p:tav tm="0">
                                          <p:val>
                                            <p:strVal val="#ppt_h"/>
                                          </p:val>
                                        </p:tav>
                                        <p:tav tm="100000">
                                          <p:val>
                                            <p:strVal val="#ppt_h"/>
                                          </p:val>
                                        </p:tav>
                                      </p:tavLst>
                                    </p:anim>
                                    <p:animEffect transition="in" filter="fade">
                                      <p:cBhvr>
                                        <p:cTn id="86" dur="1000"/>
                                        <p:tgtEl>
                                          <p:spTgt spid="7176"/>
                                        </p:tgtEl>
                                      </p:cBhvr>
                                    </p:animEffect>
                                  </p:childTnLst>
                                </p:cTn>
                              </p:par>
                              <p:par>
                                <p:cTn id="87" presetID="55" presetClass="entr" presetSubtype="0" fill="hold" nodeType="withEffect">
                                  <p:stCondLst>
                                    <p:cond delay="0"/>
                                  </p:stCondLst>
                                  <p:childTnLst>
                                    <p:set>
                                      <p:cBhvr>
                                        <p:cTn id="88" dur="1" fill="hold">
                                          <p:stCondLst>
                                            <p:cond delay="0"/>
                                          </p:stCondLst>
                                        </p:cTn>
                                        <p:tgtEl>
                                          <p:spTgt spid="2"/>
                                        </p:tgtEl>
                                        <p:attrNameLst>
                                          <p:attrName>style.visibility</p:attrName>
                                        </p:attrNameLst>
                                      </p:cBhvr>
                                      <p:to>
                                        <p:strVal val="visible"/>
                                      </p:to>
                                    </p:set>
                                    <p:anim calcmode="lin" valueType="num">
                                      <p:cBhvr>
                                        <p:cTn id="89" dur="1000" fill="hold"/>
                                        <p:tgtEl>
                                          <p:spTgt spid="2"/>
                                        </p:tgtEl>
                                        <p:attrNameLst>
                                          <p:attrName>ppt_w</p:attrName>
                                        </p:attrNameLst>
                                      </p:cBhvr>
                                      <p:tavLst>
                                        <p:tav tm="0">
                                          <p:val>
                                            <p:strVal val="#ppt_w*0.70"/>
                                          </p:val>
                                        </p:tav>
                                        <p:tav tm="100000">
                                          <p:val>
                                            <p:strVal val="#ppt_w"/>
                                          </p:val>
                                        </p:tav>
                                      </p:tavLst>
                                    </p:anim>
                                    <p:anim calcmode="lin" valueType="num">
                                      <p:cBhvr>
                                        <p:cTn id="90" dur="1000" fill="hold"/>
                                        <p:tgtEl>
                                          <p:spTgt spid="2"/>
                                        </p:tgtEl>
                                        <p:attrNameLst>
                                          <p:attrName>ppt_h</p:attrName>
                                        </p:attrNameLst>
                                      </p:cBhvr>
                                      <p:tavLst>
                                        <p:tav tm="0">
                                          <p:val>
                                            <p:strVal val="#ppt_h"/>
                                          </p:val>
                                        </p:tav>
                                        <p:tav tm="100000">
                                          <p:val>
                                            <p:strVal val="#ppt_h"/>
                                          </p:val>
                                        </p:tav>
                                      </p:tavLst>
                                    </p:anim>
                                    <p:animEffect transition="in" filter="fade">
                                      <p:cBhvr>
                                        <p:cTn id="91" dur="1000"/>
                                        <p:tgtEl>
                                          <p:spTgt spid="2"/>
                                        </p:tgtEl>
                                      </p:cBhvr>
                                    </p:animEffect>
                                  </p:childTnLst>
                                </p:cTn>
                              </p:par>
                            </p:childTnLst>
                          </p:cTn>
                        </p:par>
                      </p:childTnLst>
                    </p:cTn>
                  </p:par>
                  <p:par>
                    <p:cTn id="92" fill="hold">
                      <p:stCondLst>
                        <p:cond delay="indefinite"/>
                      </p:stCondLst>
                      <p:childTnLst>
                        <p:par>
                          <p:cTn id="93" fill="hold">
                            <p:stCondLst>
                              <p:cond delay="0"/>
                            </p:stCondLst>
                            <p:childTnLst>
                              <p:par>
                                <p:cTn id="94" presetID="55" presetClass="entr" presetSubtype="0" fill="hold" nodeType="click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p:cTn id="96" dur="1000" fill="hold"/>
                                        <p:tgtEl>
                                          <p:spTgt spid="6"/>
                                        </p:tgtEl>
                                        <p:attrNameLst>
                                          <p:attrName>ppt_w</p:attrName>
                                        </p:attrNameLst>
                                      </p:cBhvr>
                                      <p:tavLst>
                                        <p:tav tm="0">
                                          <p:val>
                                            <p:strVal val="#ppt_w*0.70"/>
                                          </p:val>
                                        </p:tav>
                                        <p:tav tm="100000">
                                          <p:val>
                                            <p:strVal val="#ppt_w"/>
                                          </p:val>
                                        </p:tav>
                                      </p:tavLst>
                                    </p:anim>
                                    <p:anim calcmode="lin" valueType="num">
                                      <p:cBhvr>
                                        <p:cTn id="97" dur="1000" fill="hold"/>
                                        <p:tgtEl>
                                          <p:spTgt spid="6"/>
                                        </p:tgtEl>
                                        <p:attrNameLst>
                                          <p:attrName>ppt_h</p:attrName>
                                        </p:attrNameLst>
                                      </p:cBhvr>
                                      <p:tavLst>
                                        <p:tav tm="0">
                                          <p:val>
                                            <p:strVal val="#ppt_h"/>
                                          </p:val>
                                        </p:tav>
                                        <p:tav tm="100000">
                                          <p:val>
                                            <p:strVal val="#ppt_h"/>
                                          </p:val>
                                        </p:tav>
                                      </p:tavLst>
                                    </p:anim>
                                    <p:animEffect transition="in" filter="fade">
                                      <p:cBhvr>
                                        <p:cTn id="98" dur="1000"/>
                                        <p:tgtEl>
                                          <p:spTgt spid="6"/>
                                        </p:tgtEl>
                                      </p:cBhvr>
                                    </p:animEffect>
                                  </p:childTnLst>
                                </p:cTn>
                              </p:par>
                              <p:par>
                                <p:cTn id="99" presetID="55" presetClass="entr" presetSubtype="0" fill="hold" nodeType="withEffect">
                                  <p:stCondLst>
                                    <p:cond delay="0"/>
                                  </p:stCondLst>
                                  <p:childTnLst>
                                    <p:set>
                                      <p:cBhvr>
                                        <p:cTn id="100" dur="1" fill="hold">
                                          <p:stCondLst>
                                            <p:cond delay="0"/>
                                          </p:stCondLst>
                                        </p:cTn>
                                        <p:tgtEl>
                                          <p:spTgt spid="7174"/>
                                        </p:tgtEl>
                                        <p:attrNameLst>
                                          <p:attrName>style.visibility</p:attrName>
                                        </p:attrNameLst>
                                      </p:cBhvr>
                                      <p:to>
                                        <p:strVal val="visible"/>
                                      </p:to>
                                    </p:set>
                                    <p:anim calcmode="lin" valueType="num">
                                      <p:cBhvr>
                                        <p:cTn id="101" dur="1000" fill="hold"/>
                                        <p:tgtEl>
                                          <p:spTgt spid="7174"/>
                                        </p:tgtEl>
                                        <p:attrNameLst>
                                          <p:attrName>ppt_w</p:attrName>
                                        </p:attrNameLst>
                                      </p:cBhvr>
                                      <p:tavLst>
                                        <p:tav tm="0">
                                          <p:val>
                                            <p:strVal val="#ppt_w*0.70"/>
                                          </p:val>
                                        </p:tav>
                                        <p:tav tm="100000">
                                          <p:val>
                                            <p:strVal val="#ppt_w"/>
                                          </p:val>
                                        </p:tav>
                                      </p:tavLst>
                                    </p:anim>
                                    <p:anim calcmode="lin" valueType="num">
                                      <p:cBhvr>
                                        <p:cTn id="102" dur="1000" fill="hold"/>
                                        <p:tgtEl>
                                          <p:spTgt spid="7174"/>
                                        </p:tgtEl>
                                        <p:attrNameLst>
                                          <p:attrName>ppt_h</p:attrName>
                                        </p:attrNameLst>
                                      </p:cBhvr>
                                      <p:tavLst>
                                        <p:tav tm="0">
                                          <p:val>
                                            <p:strVal val="#ppt_h"/>
                                          </p:val>
                                        </p:tav>
                                        <p:tav tm="100000">
                                          <p:val>
                                            <p:strVal val="#ppt_h"/>
                                          </p:val>
                                        </p:tav>
                                      </p:tavLst>
                                    </p:anim>
                                    <p:animEffect transition="in" filter="fade">
                                      <p:cBhvr>
                                        <p:cTn id="103" dur="1000"/>
                                        <p:tgtEl>
                                          <p:spTgt spid="7174"/>
                                        </p:tgtEl>
                                      </p:cBhvr>
                                    </p:animEffect>
                                  </p:childTnLst>
                                </p:cTn>
                              </p:par>
                            </p:childTnLst>
                          </p:cTn>
                        </p:par>
                      </p:childTnLst>
                    </p:cTn>
                  </p:par>
                  <p:par>
                    <p:cTn id="104" fill="hold">
                      <p:stCondLst>
                        <p:cond delay="indefinite"/>
                      </p:stCondLst>
                      <p:childTnLst>
                        <p:par>
                          <p:cTn id="105" fill="hold">
                            <p:stCondLst>
                              <p:cond delay="0"/>
                            </p:stCondLst>
                            <p:childTnLst>
                              <p:par>
                                <p:cTn id="106" presetID="55" presetClass="entr" presetSubtype="0" fill="hold" nodeType="clickEffect">
                                  <p:stCondLst>
                                    <p:cond delay="0"/>
                                  </p:stCondLst>
                                  <p:childTnLst>
                                    <p:set>
                                      <p:cBhvr>
                                        <p:cTn id="107" dur="1" fill="hold">
                                          <p:stCondLst>
                                            <p:cond delay="0"/>
                                          </p:stCondLst>
                                        </p:cTn>
                                        <p:tgtEl>
                                          <p:spTgt spid="7170"/>
                                        </p:tgtEl>
                                        <p:attrNameLst>
                                          <p:attrName>style.visibility</p:attrName>
                                        </p:attrNameLst>
                                      </p:cBhvr>
                                      <p:to>
                                        <p:strVal val="visible"/>
                                      </p:to>
                                    </p:set>
                                    <p:anim calcmode="lin" valueType="num">
                                      <p:cBhvr>
                                        <p:cTn id="108" dur="1000" fill="hold"/>
                                        <p:tgtEl>
                                          <p:spTgt spid="7170"/>
                                        </p:tgtEl>
                                        <p:attrNameLst>
                                          <p:attrName>ppt_w</p:attrName>
                                        </p:attrNameLst>
                                      </p:cBhvr>
                                      <p:tavLst>
                                        <p:tav tm="0">
                                          <p:val>
                                            <p:strVal val="#ppt_w*0.70"/>
                                          </p:val>
                                        </p:tav>
                                        <p:tav tm="100000">
                                          <p:val>
                                            <p:strVal val="#ppt_w"/>
                                          </p:val>
                                        </p:tav>
                                      </p:tavLst>
                                    </p:anim>
                                    <p:anim calcmode="lin" valueType="num">
                                      <p:cBhvr>
                                        <p:cTn id="109" dur="1000" fill="hold"/>
                                        <p:tgtEl>
                                          <p:spTgt spid="7170"/>
                                        </p:tgtEl>
                                        <p:attrNameLst>
                                          <p:attrName>ppt_h</p:attrName>
                                        </p:attrNameLst>
                                      </p:cBhvr>
                                      <p:tavLst>
                                        <p:tav tm="0">
                                          <p:val>
                                            <p:strVal val="#ppt_h"/>
                                          </p:val>
                                        </p:tav>
                                        <p:tav tm="100000">
                                          <p:val>
                                            <p:strVal val="#ppt_h"/>
                                          </p:val>
                                        </p:tav>
                                      </p:tavLst>
                                    </p:anim>
                                    <p:animEffect transition="in" filter="fade">
                                      <p:cBhvr>
                                        <p:cTn id="110" dur="1000"/>
                                        <p:tgtEl>
                                          <p:spTgt spid="7170"/>
                                        </p:tgtEl>
                                      </p:cBhvr>
                                    </p:animEffect>
                                  </p:childTnLst>
                                </p:cTn>
                              </p:par>
                              <p:par>
                                <p:cTn id="111" presetID="55" presetClass="entr" presetSubtype="0" fill="hold" nodeType="withEffect">
                                  <p:stCondLst>
                                    <p:cond delay="0"/>
                                  </p:stCondLst>
                                  <p:childTnLst>
                                    <p:set>
                                      <p:cBhvr>
                                        <p:cTn id="112" dur="1" fill="hold">
                                          <p:stCondLst>
                                            <p:cond delay="0"/>
                                          </p:stCondLst>
                                        </p:cTn>
                                        <p:tgtEl>
                                          <p:spTgt spid="7172"/>
                                        </p:tgtEl>
                                        <p:attrNameLst>
                                          <p:attrName>style.visibility</p:attrName>
                                        </p:attrNameLst>
                                      </p:cBhvr>
                                      <p:to>
                                        <p:strVal val="visible"/>
                                      </p:to>
                                    </p:set>
                                    <p:anim calcmode="lin" valueType="num">
                                      <p:cBhvr>
                                        <p:cTn id="113" dur="1000" fill="hold"/>
                                        <p:tgtEl>
                                          <p:spTgt spid="7172"/>
                                        </p:tgtEl>
                                        <p:attrNameLst>
                                          <p:attrName>ppt_w</p:attrName>
                                        </p:attrNameLst>
                                      </p:cBhvr>
                                      <p:tavLst>
                                        <p:tav tm="0">
                                          <p:val>
                                            <p:strVal val="#ppt_w*0.70"/>
                                          </p:val>
                                        </p:tav>
                                        <p:tav tm="100000">
                                          <p:val>
                                            <p:strVal val="#ppt_w"/>
                                          </p:val>
                                        </p:tav>
                                      </p:tavLst>
                                    </p:anim>
                                    <p:anim calcmode="lin" valueType="num">
                                      <p:cBhvr>
                                        <p:cTn id="114" dur="1000" fill="hold"/>
                                        <p:tgtEl>
                                          <p:spTgt spid="7172"/>
                                        </p:tgtEl>
                                        <p:attrNameLst>
                                          <p:attrName>ppt_h</p:attrName>
                                        </p:attrNameLst>
                                      </p:cBhvr>
                                      <p:tavLst>
                                        <p:tav tm="0">
                                          <p:val>
                                            <p:strVal val="#ppt_h"/>
                                          </p:val>
                                        </p:tav>
                                        <p:tav tm="100000">
                                          <p:val>
                                            <p:strVal val="#ppt_h"/>
                                          </p:val>
                                        </p:tav>
                                      </p:tavLst>
                                    </p:anim>
                                    <p:animEffect transition="in" filter="fade">
                                      <p:cBhvr>
                                        <p:cTn id="115" dur="1000"/>
                                        <p:tgtEl>
                                          <p:spTgt spid="7172"/>
                                        </p:tgtEl>
                                      </p:cBhvr>
                                    </p:animEffect>
                                  </p:childTnLst>
                                </p:cTn>
                              </p:par>
                              <p:par>
                                <p:cTn id="116" presetID="55" presetClass="entr" presetSubtype="0" fill="hold" nodeType="withEffect">
                                  <p:stCondLst>
                                    <p:cond delay="0"/>
                                  </p:stCondLst>
                                  <p:childTnLst>
                                    <p:set>
                                      <p:cBhvr>
                                        <p:cTn id="117" dur="1" fill="hold">
                                          <p:stCondLst>
                                            <p:cond delay="0"/>
                                          </p:stCondLst>
                                        </p:cTn>
                                        <p:tgtEl>
                                          <p:spTgt spid="7178"/>
                                        </p:tgtEl>
                                        <p:attrNameLst>
                                          <p:attrName>style.visibility</p:attrName>
                                        </p:attrNameLst>
                                      </p:cBhvr>
                                      <p:to>
                                        <p:strVal val="visible"/>
                                      </p:to>
                                    </p:set>
                                    <p:anim calcmode="lin" valueType="num">
                                      <p:cBhvr>
                                        <p:cTn id="118" dur="1000" fill="hold"/>
                                        <p:tgtEl>
                                          <p:spTgt spid="7178"/>
                                        </p:tgtEl>
                                        <p:attrNameLst>
                                          <p:attrName>ppt_w</p:attrName>
                                        </p:attrNameLst>
                                      </p:cBhvr>
                                      <p:tavLst>
                                        <p:tav tm="0">
                                          <p:val>
                                            <p:strVal val="#ppt_w*0.70"/>
                                          </p:val>
                                        </p:tav>
                                        <p:tav tm="100000">
                                          <p:val>
                                            <p:strVal val="#ppt_w"/>
                                          </p:val>
                                        </p:tav>
                                      </p:tavLst>
                                    </p:anim>
                                    <p:anim calcmode="lin" valueType="num">
                                      <p:cBhvr>
                                        <p:cTn id="119" dur="1000" fill="hold"/>
                                        <p:tgtEl>
                                          <p:spTgt spid="7178"/>
                                        </p:tgtEl>
                                        <p:attrNameLst>
                                          <p:attrName>ppt_h</p:attrName>
                                        </p:attrNameLst>
                                      </p:cBhvr>
                                      <p:tavLst>
                                        <p:tav tm="0">
                                          <p:val>
                                            <p:strVal val="#ppt_h"/>
                                          </p:val>
                                        </p:tav>
                                        <p:tav tm="100000">
                                          <p:val>
                                            <p:strVal val="#ppt_h"/>
                                          </p:val>
                                        </p:tav>
                                      </p:tavLst>
                                    </p:anim>
                                    <p:animEffect transition="in" filter="fade">
                                      <p:cBhvr>
                                        <p:cTn id="120" dur="1000"/>
                                        <p:tgtEl>
                                          <p:spTgt spid="7178"/>
                                        </p:tgtEl>
                                      </p:cBhvr>
                                    </p:animEffect>
                                  </p:childTnLst>
                                </p:cTn>
                              </p:par>
                              <p:par>
                                <p:cTn id="121" presetID="55" presetClass="entr" presetSubtype="0" fill="hold" nodeType="withEffect">
                                  <p:stCondLst>
                                    <p:cond delay="0"/>
                                  </p:stCondLst>
                                  <p:childTnLst>
                                    <p:set>
                                      <p:cBhvr>
                                        <p:cTn id="122" dur="1" fill="hold">
                                          <p:stCondLst>
                                            <p:cond delay="0"/>
                                          </p:stCondLst>
                                        </p:cTn>
                                        <p:tgtEl>
                                          <p:spTgt spid="7182"/>
                                        </p:tgtEl>
                                        <p:attrNameLst>
                                          <p:attrName>style.visibility</p:attrName>
                                        </p:attrNameLst>
                                      </p:cBhvr>
                                      <p:to>
                                        <p:strVal val="visible"/>
                                      </p:to>
                                    </p:set>
                                    <p:anim calcmode="lin" valueType="num">
                                      <p:cBhvr>
                                        <p:cTn id="123" dur="1000" fill="hold"/>
                                        <p:tgtEl>
                                          <p:spTgt spid="7182"/>
                                        </p:tgtEl>
                                        <p:attrNameLst>
                                          <p:attrName>ppt_w</p:attrName>
                                        </p:attrNameLst>
                                      </p:cBhvr>
                                      <p:tavLst>
                                        <p:tav tm="0">
                                          <p:val>
                                            <p:strVal val="#ppt_w*0.70"/>
                                          </p:val>
                                        </p:tav>
                                        <p:tav tm="100000">
                                          <p:val>
                                            <p:strVal val="#ppt_w"/>
                                          </p:val>
                                        </p:tav>
                                      </p:tavLst>
                                    </p:anim>
                                    <p:anim calcmode="lin" valueType="num">
                                      <p:cBhvr>
                                        <p:cTn id="124" dur="1000" fill="hold"/>
                                        <p:tgtEl>
                                          <p:spTgt spid="7182"/>
                                        </p:tgtEl>
                                        <p:attrNameLst>
                                          <p:attrName>ppt_h</p:attrName>
                                        </p:attrNameLst>
                                      </p:cBhvr>
                                      <p:tavLst>
                                        <p:tav tm="0">
                                          <p:val>
                                            <p:strVal val="#ppt_h"/>
                                          </p:val>
                                        </p:tav>
                                        <p:tav tm="100000">
                                          <p:val>
                                            <p:strVal val="#ppt_h"/>
                                          </p:val>
                                        </p:tav>
                                      </p:tavLst>
                                    </p:anim>
                                    <p:animEffect transition="in" filter="fade">
                                      <p:cBhvr>
                                        <p:cTn id="125" dur="1000"/>
                                        <p:tgtEl>
                                          <p:spTgt spid="7182"/>
                                        </p:tgtEl>
                                      </p:cBhvr>
                                    </p:animEffect>
                                  </p:childTnLst>
                                </p:cTn>
                              </p:par>
                            </p:childTnLst>
                          </p:cTn>
                        </p:par>
                      </p:childTnLst>
                    </p:cTn>
                  </p:par>
                  <p:par>
                    <p:cTn id="126" fill="hold">
                      <p:stCondLst>
                        <p:cond delay="indefinite"/>
                      </p:stCondLst>
                      <p:childTnLst>
                        <p:par>
                          <p:cTn id="127" fill="hold">
                            <p:stCondLst>
                              <p:cond delay="0"/>
                            </p:stCondLst>
                            <p:childTnLst>
                              <p:par>
                                <p:cTn id="128" presetID="55" presetClass="entr" presetSubtype="0" fill="hold" nodeType="clickEffect">
                                  <p:stCondLst>
                                    <p:cond delay="0"/>
                                  </p:stCondLst>
                                  <p:childTnLst>
                                    <p:set>
                                      <p:cBhvr>
                                        <p:cTn id="129" dur="1" fill="hold">
                                          <p:stCondLst>
                                            <p:cond delay="0"/>
                                          </p:stCondLst>
                                        </p:cTn>
                                        <p:tgtEl>
                                          <p:spTgt spid="7180"/>
                                        </p:tgtEl>
                                        <p:attrNameLst>
                                          <p:attrName>style.visibility</p:attrName>
                                        </p:attrNameLst>
                                      </p:cBhvr>
                                      <p:to>
                                        <p:strVal val="visible"/>
                                      </p:to>
                                    </p:set>
                                    <p:anim calcmode="lin" valueType="num">
                                      <p:cBhvr>
                                        <p:cTn id="130" dur="1000" fill="hold"/>
                                        <p:tgtEl>
                                          <p:spTgt spid="7180"/>
                                        </p:tgtEl>
                                        <p:attrNameLst>
                                          <p:attrName>ppt_w</p:attrName>
                                        </p:attrNameLst>
                                      </p:cBhvr>
                                      <p:tavLst>
                                        <p:tav tm="0">
                                          <p:val>
                                            <p:strVal val="#ppt_w*0.70"/>
                                          </p:val>
                                        </p:tav>
                                        <p:tav tm="100000">
                                          <p:val>
                                            <p:strVal val="#ppt_w"/>
                                          </p:val>
                                        </p:tav>
                                      </p:tavLst>
                                    </p:anim>
                                    <p:anim calcmode="lin" valueType="num">
                                      <p:cBhvr>
                                        <p:cTn id="131" dur="1000" fill="hold"/>
                                        <p:tgtEl>
                                          <p:spTgt spid="7180"/>
                                        </p:tgtEl>
                                        <p:attrNameLst>
                                          <p:attrName>ppt_h</p:attrName>
                                        </p:attrNameLst>
                                      </p:cBhvr>
                                      <p:tavLst>
                                        <p:tav tm="0">
                                          <p:val>
                                            <p:strVal val="#ppt_h"/>
                                          </p:val>
                                        </p:tav>
                                        <p:tav tm="100000">
                                          <p:val>
                                            <p:strVal val="#ppt_h"/>
                                          </p:val>
                                        </p:tav>
                                      </p:tavLst>
                                    </p:anim>
                                    <p:animEffect transition="in" filter="fade">
                                      <p:cBhvr>
                                        <p:cTn id="132" dur="1000"/>
                                        <p:tgtEl>
                                          <p:spTgt spid="7180"/>
                                        </p:tgtEl>
                                      </p:cBhvr>
                                    </p:animEffect>
                                  </p:childTnLst>
                                </p:cTn>
                              </p:par>
                              <p:par>
                                <p:cTn id="133" presetID="55" presetClass="entr" presetSubtype="0" fill="hold" nodeType="withEffect">
                                  <p:stCondLst>
                                    <p:cond delay="0"/>
                                  </p:stCondLst>
                                  <p:childTnLst>
                                    <p:set>
                                      <p:cBhvr>
                                        <p:cTn id="134" dur="1" fill="hold">
                                          <p:stCondLst>
                                            <p:cond delay="0"/>
                                          </p:stCondLst>
                                        </p:cTn>
                                        <p:tgtEl>
                                          <p:spTgt spid="7184"/>
                                        </p:tgtEl>
                                        <p:attrNameLst>
                                          <p:attrName>style.visibility</p:attrName>
                                        </p:attrNameLst>
                                      </p:cBhvr>
                                      <p:to>
                                        <p:strVal val="visible"/>
                                      </p:to>
                                    </p:set>
                                    <p:anim calcmode="lin" valueType="num">
                                      <p:cBhvr>
                                        <p:cTn id="135" dur="1000" fill="hold"/>
                                        <p:tgtEl>
                                          <p:spTgt spid="7184"/>
                                        </p:tgtEl>
                                        <p:attrNameLst>
                                          <p:attrName>ppt_w</p:attrName>
                                        </p:attrNameLst>
                                      </p:cBhvr>
                                      <p:tavLst>
                                        <p:tav tm="0">
                                          <p:val>
                                            <p:strVal val="#ppt_w*0.70"/>
                                          </p:val>
                                        </p:tav>
                                        <p:tav tm="100000">
                                          <p:val>
                                            <p:strVal val="#ppt_w"/>
                                          </p:val>
                                        </p:tav>
                                      </p:tavLst>
                                    </p:anim>
                                    <p:anim calcmode="lin" valueType="num">
                                      <p:cBhvr>
                                        <p:cTn id="136" dur="1000" fill="hold"/>
                                        <p:tgtEl>
                                          <p:spTgt spid="7184"/>
                                        </p:tgtEl>
                                        <p:attrNameLst>
                                          <p:attrName>ppt_h</p:attrName>
                                        </p:attrNameLst>
                                      </p:cBhvr>
                                      <p:tavLst>
                                        <p:tav tm="0">
                                          <p:val>
                                            <p:strVal val="#ppt_h"/>
                                          </p:val>
                                        </p:tav>
                                        <p:tav tm="100000">
                                          <p:val>
                                            <p:strVal val="#ppt_h"/>
                                          </p:val>
                                        </p:tav>
                                      </p:tavLst>
                                    </p:anim>
                                    <p:animEffect transition="in" filter="fade">
                                      <p:cBhvr>
                                        <p:cTn id="137" dur="1000"/>
                                        <p:tgtEl>
                                          <p:spTgt spid="7184"/>
                                        </p:tgtEl>
                                      </p:cBhvr>
                                    </p:animEffect>
                                  </p:childTnLst>
                                </p:cTn>
                              </p:par>
                              <p:par>
                                <p:cTn id="138" presetID="55" presetClass="entr" presetSubtype="0" fill="hold" grpId="0" nodeType="withEffect">
                                  <p:stCondLst>
                                    <p:cond delay="0"/>
                                  </p:stCondLst>
                                  <p:childTnLst>
                                    <p:set>
                                      <p:cBhvr>
                                        <p:cTn id="139" dur="1" fill="hold">
                                          <p:stCondLst>
                                            <p:cond delay="0"/>
                                          </p:stCondLst>
                                        </p:cTn>
                                        <p:tgtEl>
                                          <p:spTgt spid="39"/>
                                        </p:tgtEl>
                                        <p:attrNameLst>
                                          <p:attrName>style.visibility</p:attrName>
                                        </p:attrNameLst>
                                      </p:cBhvr>
                                      <p:to>
                                        <p:strVal val="visible"/>
                                      </p:to>
                                    </p:set>
                                    <p:anim calcmode="lin" valueType="num">
                                      <p:cBhvr>
                                        <p:cTn id="140" dur="1000" fill="hold"/>
                                        <p:tgtEl>
                                          <p:spTgt spid="39"/>
                                        </p:tgtEl>
                                        <p:attrNameLst>
                                          <p:attrName>ppt_w</p:attrName>
                                        </p:attrNameLst>
                                      </p:cBhvr>
                                      <p:tavLst>
                                        <p:tav tm="0">
                                          <p:val>
                                            <p:strVal val="#ppt_w*0.70"/>
                                          </p:val>
                                        </p:tav>
                                        <p:tav tm="100000">
                                          <p:val>
                                            <p:strVal val="#ppt_w"/>
                                          </p:val>
                                        </p:tav>
                                      </p:tavLst>
                                    </p:anim>
                                    <p:anim calcmode="lin" valueType="num">
                                      <p:cBhvr>
                                        <p:cTn id="141" dur="1000" fill="hold"/>
                                        <p:tgtEl>
                                          <p:spTgt spid="39"/>
                                        </p:tgtEl>
                                        <p:attrNameLst>
                                          <p:attrName>ppt_h</p:attrName>
                                        </p:attrNameLst>
                                      </p:cBhvr>
                                      <p:tavLst>
                                        <p:tav tm="0">
                                          <p:val>
                                            <p:strVal val="#ppt_h"/>
                                          </p:val>
                                        </p:tav>
                                        <p:tav tm="100000">
                                          <p:val>
                                            <p:strVal val="#ppt_h"/>
                                          </p:val>
                                        </p:tav>
                                      </p:tavLst>
                                    </p:anim>
                                    <p:animEffect transition="in" filter="fade">
                                      <p:cBhvr>
                                        <p:cTn id="142" dur="1000"/>
                                        <p:tgtEl>
                                          <p:spTgt spid="39"/>
                                        </p:tgtEl>
                                      </p:cBhvr>
                                    </p:animEffect>
                                  </p:childTnLst>
                                </p:cTn>
                              </p:par>
                              <p:par>
                                <p:cTn id="143" presetID="55" presetClass="entr" presetSubtype="0" fill="hold" nodeType="withEffect">
                                  <p:stCondLst>
                                    <p:cond delay="0"/>
                                  </p:stCondLst>
                                  <p:childTnLst>
                                    <p:set>
                                      <p:cBhvr>
                                        <p:cTn id="144" dur="1" fill="hold">
                                          <p:stCondLst>
                                            <p:cond delay="0"/>
                                          </p:stCondLst>
                                        </p:cTn>
                                        <p:tgtEl>
                                          <p:spTgt spid="7186"/>
                                        </p:tgtEl>
                                        <p:attrNameLst>
                                          <p:attrName>style.visibility</p:attrName>
                                        </p:attrNameLst>
                                      </p:cBhvr>
                                      <p:to>
                                        <p:strVal val="visible"/>
                                      </p:to>
                                    </p:set>
                                    <p:anim calcmode="lin" valueType="num">
                                      <p:cBhvr>
                                        <p:cTn id="145" dur="1000" fill="hold"/>
                                        <p:tgtEl>
                                          <p:spTgt spid="7186"/>
                                        </p:tgtEl>
                                        <p:attrNameLst>
                                          <p:attrName>ppt_w</p:attrName>
                                        </p:attrNameLst>
                                      </p:cBhvr>
                                      <p:tavLst>
                                        <p:tav tm="0">
                                          <p:val>
                                            <p:strVal val="#ppt_w*0.70"/>
                                          </p:val>
                                        </p:tav>
                                        <p:tav tm="100000">
                                          <p:val>
                                            <p:strVal val="#ppt_w"/>
                                          </p:val>
                                        </p:tav>
                                      </p:tavLst>
                                    </p:anim>
                                    <p:anim calcmode="lin" valueType="num">
                                      <p:cBhvr>
                                        <p:cTn id="146" dur="1000" fill="hold"/>
                                        <p:tgtEl>
                                          <p:spTgt spid="7186"/>
                                        </p:tgtEl>
                                        <p:attrNameLst>
                                          <p:attrName>ppt_h</p:attrName>
                                        </p:attrNameLst>
                                      </p:cBhvr>
                                      <p:tavLst>
                                        <p:tav tm="0">
                                          <p:val>
                                            <p:strVal val="#ppt_h"/>
                                          </p:val>
                                        </p:tav>
                                        <p:tav tm="100000">
                                          <p:val>
                                            <p:strVal val="#ppt_h"/>
                                          </p:val>
                                        </p:tav>
                                      </p:tavLst>
                                    </p:anim>
                                    <p:animEffect transition="in" filter="fade">
                                      <p:cBhvr>
                                        <p:cTn id="147" dur="1000"/>
                                        <p:tgtEl>
                                          <p:spTgt spid="7186"/>
                                        </p:tgtEl>
                                      </p:cBhvr>
                                    </p:animEffect>
                                  </p:childTnLst>
                                </p:cTn>
                              </p:par>
                              <p:par>
                                <p:cTn id="148" presetID="55" presetClass="entr" presetSubtype="0" fill="hold" grpId="0" nodeType="withEffect">
                                  <p:stCondLst>
                                    <p:cond delay="0"/>
                                  </p:stCondLst>
                                  <p:childTnLst>
                                    <p:set>
                                      <p:cBhvr>
                                        <p:cTn id="149" dur="1" fill="hold">
                                          <p:stCondLst>
                                            <p:cond delay="0"/>
                                          </p:stCondLst>
                                        </p:cTn>
                                        <p:tgtEl>
                                          <p:spTgt spid="52"/>
                                        </p:tgtEl>
                                        <p:attrNameLst>
                                          <p:attrName>style.visibility</p:attrName>
                                        </p:attrNameLst>
                                      </p:cBhvr>
                                      <p:to>
                                        <p:strVal val="visible"/>
                                      </p:to>
                                    </p:set>
                                    <p:anim calcmode="lin" valueType="num">
                                      <p:cBhvr>
                                        <p:cTn id="150" dur="1000" fill="hold"/>
                                        <p:tgtEl>
                                          <p:spTgt spid="52"/>
                                        </p:tgtEl>
                                        <p:attrNameLst>
                                          <p:attrName>ppt_w</p:attrName>
                                        </p:attrNameLst>
                                      </p:cBhvr>
                                      <p:tavLst>
                                        <p:tav tm="0">
                                          <p:val>
                                            <p:strVal val="#ppt_w*0.70"/>
                                          </p:val>
                                        </p:tav>
                                        <p:tav tm="100000">
                                          <p:val>
                                            <p:strVal val="#ppt_w"/>
                                          </p:val>
                                        </p:tav>
                                      </p:tavLst>
                                    </p:anim>
                                    <p:anim calcmode="lin" valueType="num">
                                      <p:cBhvr>
                                        <p:cTn id="151" dur="1000" fill="hold"/>
                                        <p:tgtEl>
                                          <p:spTgt spid="52"/>
                                        </p:tgtEl>
                                        <p:attrNameLst>
                                          <p:attrName>ppt_h</p:attrName>
                                        </p:attrNameLst>
                                      </p:cBhvr>
                                      <p:tavLst>
                                        <p:tav tm="0">
                                          <p:val>
                                            <p:strVal val="#ppt_h"/>
                                          </p:val>
                                        </p:tav>
                                        <p:tav tm="100000">
                                          <p:val>
                                            <p:strVal val="#ppt_h"/>
                                          </p:val>
                                        </p:tav>
                                      </p:tavLst>
                                    </p:anim>
                                    <p:animEffect transition="in" filter="fade">
                                      <p:cBhvr>
                                        <p:cTn id="152"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2" grpId="0"/>
      <p:bldP spid="24" grpId="0" animBg="1"/>
      <p:bldP spid="29" grpId="0"/>
      <p:bldP spid="37" grpId="0" animBg="1"/>
      <p:bldP spid="41" grpId="0"/>
      <p:bldP spid="52" grpId="0" animBg="1"/>
      <p:bldP spid="35"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8364F-37C4-EF41-4C07-02D68D7A4C40}"/>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78F94F2-E6B5-CF20-7F80-54302E846CEC}"/>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2</a:t>
            </a:r>
            <a:br>
              <a:rPr lang="fr-FR" sz="4800" b="1" dirty="0">
                <a:latin typeface="Abadi MT Condensed Extra Bold" panose="020B0306030101010103" pitchFamily="34" charset="77"/>
              </a:rPr>
            </a:br>
            <a:r>
              <a:rPr lang="fr-CH" b="1" dirty="0">
                <a:latin typeface="Abadi MT Condensed Extra Bold" panose="020B0306030101010103" pitchFamily="34" charset="77"/>
              </a:rPr>
              <a:t>Le chemin de l’école </a:t>
            </a:r>
            <a:endParaRPr lang="fr-FR" sz="4800" b="1" dirty="0">
              <a:latin typeface="Abadi MT Condensed Extra Bold" panose="020B0306030101010103" pitchFamily="34" charset="77"/>
            </a:endParaRPr>
          </a:p>
        </p:txBody>
      </p:sp>
      <p:pic>
        <p:nvPicPr>
          <p:cNvPr id="6" name="Image 5">
            <a:extLst>
              <a:ext uri="{FF2B5EF4-FFF2-40B4-BE49-F238E27FC236}">
                <a16:creationId xmlns:a16="http://schemas.microsoft.com/office/drawing/2014/main" id="{B5E02530-EA1E-5996-7DB7-CEF0CAF485B1}"/>
              </a:ext>
            </a:extLst>
          </p:cNvPr>
          <p:cNvPicPr>
            <a:picLocks noChangeAspect="1"/>
          </p:cNvPicPr>
          <p:nvPr/>
        </p:nvPicPr>
        <p:blipFill>
          <a:blip r:embed="rId2"/>
          <a:stretch>
            <a:fillRect/>
          </a:stretch>
        </p:blipFill>
        <p:spPr>
          <a:xfrm>
            <a:off x="55232" y="953642"/>
            <a:ext cx="3406866" cy="2271244"/>
          </a:xfrm>
          <a:prstGeom prst="rect">
            <a:avLst/>
          </a:prstGeom>
          <a:ln>
            <a:solidFill>
              <a:schemeClr val="tx1"/>
            </a:solidFill>
          </a:ln>
        </p:spPr>
      </p:pic>
      <p:sp>
        <p:nvSpPr>
          <p:cNvPr id="7" name="ZoneTexte 6">
            <a:extLst>
              <a:ext uri="{FF2B5EF4-FFF2-40B4-BE49-F238E27FC236}">
                <a16:creationId xmlns:a16="http://schemas.microsoft.com/office/drawing/2014/main" id="{11B930D7-25BF-5915-A720-D38F3AD27522}"/>
              </a:ext>
            </a:extLst>
          </p:cNvPr>
          <p:cNvSpPr txBox="1"/>
          <p:nvPr/>
        </p:nvSpPr>
        <p:spPr>
          <a:xfrm>
            <a:off x="514767" y="3105834"/>
            <a:ext cx="1657863" cy="646331"/>
          </a:xfrm>
          <a:prstGeom prst="rect">
            <a:avLst/>
          </a:prstGeom>
          <a:solidFill>
            <a:schemeClr val="bg1"/>
          </a:solidFill>
          <a:ln w="25400">
            <a:solidFill>
              <a:schemeClr val="tx1"/>
            </a:solidFill>
          </a:ln>
        </p:spPr>
        <p:txBody>
          <a:bodyPr wrap="square">
            <a:spAutoFit/>
          </a:bodyPr>
          <a:lstStyle/>
          <a:p>
            <a:pPr algn="ctr"/>
            <a:r>
              <a:rPr lang="fr-CH" sz="3600" b="1" dirty="0"/>
              <a:t>1982</a:t>
            </a:r>
            <a:endParaRPr lang="fr-FR" sz="3600" b="1" dirty="0"/>
          </a:p>
        </p:txBody>
      </p:sp>
      <p:sp>
        <p:nvSpPr>
          <p:cNvPr id="10" name="Ellipse 9">
            <a:extLst>
              <a:ext uri="{FF2B5EF4-FFF2-40B4-BE49-F238E27FC236}">
                <a16:creationId xmlns:a16="http://schemas.microsoft.com/office/drawing/2014/main" id="{A058A039-C9BC-3264-E55E-6F8A22EDA844}"/>
              </a:ext>
            </a:extLst>
          </p:cNvPr>
          <p:cNvSpPr/>
          <p:nvPr/>
        </p:nvSpPr>
        <p:spPr>
          <a:xfrm>
            <a:off x="2397035" y="1379334"/>
            <a:ext cx="670015" cy="605171"/>
          </a:xfrm>
          <a:prstGeom prst="ellipse">
            <a:avLst/>
          </a:prstGeom>
          <a:noFill/>
          <a:ln w="508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D804EE46-D44A-A8AA-4B6D-25EDF70B3952}"/>
              </a:ext>
            </a:extLst>
          </p:cNvPr>
          <p:cNvPicPr>
            <a:picLocks noChangeAspect="1"/>
          </p:cNvPicPr>
          <p:nvPr/>
        </p:nvPicPr>
        <p:blipFill>
          <a:blip r:embed="rId3"/>
          <a:stretch>
            <a:fillRect/>
          </a:stretch>
        </p:blipFill>
        <p:spPr>
          <a:xfrm>
            <a:off x="3137182" y="2089264"/>
            <a:ext cx="6278872" cy="4654736"/>
          </a:xfrm>
          <a:prstGeom prst="rect">
            <a:avLst/>
          </a:prstGeom>
          <a:ln>
            <a:solidFill>
              <a:schemeClr val="tx1"/>
            </a:solidFill>
          </a:ln>
        </p:spPr>
      </p:pic>
      <p:sp>
        <p:nvSpPr>
          <p:cNvPr id="9" name="Ellipse 8">
            <a:extLst>
              <a:ext uri="{FF2B5EF4-FFF2-40B4-BE49-F238E27FC236}">
                <a16:creationId xmlns:a16="http://schemas.microsoft.com/office/drawing/2014/main" id="{B3D787BC-A0B0-C51F-4FD3-7B4BAF5712B1}"/>
              </a:ext>
            </a:extLst>
          </p:cNvPr>
          <p:cNvSpPr/>
          <p:nvPr/>
        </p:nvSpPr>
        <p:spPr>
          <a:xfrm>
            <a:off x="6206653" y="3085376"/>
            <a:ext cx="836023" cy="801545"/>
          </a:xfrm>
          <a:prstGeom prst="ellipse">
            <a:avLst/>
          </a:prstGeom>
          <a:noFill/>
          <a:ln w="508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C89057D6-9D02-FA72-00B3-DF0E8572A257}"/>
              </a:ext>
            </a:extLst>
          </p:cNvPr>
          <p:cNvSpPr txBox="1"/>
          <p:nvPr/>
        </p:nvSpPr>
        <p:spPr>
          <a:xfrm>
            <a:off x="8966033" y="5796267"/>
            <a:ext cx="1657863" cy="646331"/>
          </a:xfrm>
          <a:prstGeom prst="rect">
            <a:avLst/>
          </a:prstGeom>
          <a:solidFill>
            <a:schemeClr val="bg1"/>
          </a:solidFill>
          <a:ln w="25400">
            <a:solidFill>
              <a:schemeClr val="tx1"/>
            </a:solidFill>
          </a:ln>
        </p:spPr>
        <p:txBody>
          <a:bodyPr wrap="square">
            <a:spAutoFit/>
          </a:bodyPr>
          <a:lstStyle/>
          <a:p>
            <a:pPr algn="ctr"/>
            <a:r>
              <a:rPr lang="fr-CH" sz="3600" b="1" dirty="0"/>
              <a:t>1992</a:t>
            </a:r>
            <a:endParaRPr lang="fr-FR" sz="3600" b="1" dirty="0"/>
          </a:p>
        </p:txBody>
      </p:sp>
      <p:pic>
        <p:nvPicPr>
          <p:cNvPr id="4" name="Image 3">
            <a:extLst>
              <a:ext uri="{FF2B5EF4-FFF2-40B4-BE49-F238E27FC236}">
                <a16:creationId xmlns:a16="http://schemas.microsoft.com/office/drawing/2014/main" id="{ED9CD047-93F7-D9F2-68ED-635F207C9C0F}"/>
              </a:ext>
            </a:extLst>
          </p:cNvPr>
          <p:cNvPicPr>
            <a:picLocks noChangeAspect="1"/>
          </p:cNvPicPr>
          <p:nvPr/>
        </p:nvPicPr>
        <p:blipFill>
          <a:blip r:embed="rId4"/>
          <a:stretch>
            <a:fillRect/>
          </a:stretch>
        </p:blipFill>
        <p:spPr>
          <a:xfrm>
            <a:off x="8577607" y="645693"/>
            <a:ext cx="3406866" cy="2268828"/>
          </a:xfrm>
          <a:prstGeom prst="rect">
            <a:avLst/>
          </a:prstGeom>
          <a:ln>
            <a:solidFill>
              <a:schemeClr val="tx1"/>
            </a:solidFill>
          </a:ln>
        </p:spPr>
      </p:pic>
      <p:sp>
        <p:nvSpPr>
          <p:cNvPr id="8" name="ZoneTexte 7">
            <a:extLst>
              <a:ext uri="{FF2B5EF4-FFF2-40B4-BE49-F238E27FC236}">
                <a16:creationId xmlns:a16="http://schemas.microsoft.com/office/drawing/2014/main" id="{C1C97C79-AE82-6A1F-4398-ABE61AEFE4EB}"/>
              </a:ext>
            </a:extLst>
          </p:cNvPr>
          <p:cNvSpPr txBox="1"/>
          <p:nvPr/>
        </p:nvSpPr>
        <p:spPr>
          <a:xfrm>
            <a:off x="10254500" y="2680085"/>
            <a:ext cx="1657863" cy="646331"/>
          </a:xfrm>
          <a:prstGeom prst="rect">
            <a:avLst/>
          </a:prstGeom>
          <a:solidFill>
            <a:schemeClr val="bg1"/>
          </a:solidFill>
          <a:ln w="25400">
            <a:solidFill>
              <a:schemeClr val="tx1"/>
            </a:solidFill>
          </a:ln>
        </p:spPr>
        <p:txBody>
          <a:bodyPr wrap="square">
            <a:spAutoFit/>
          </a:bodyPr>
          <a:lstStyle/>
          <a:p>
            <a:pPr algn="ctr"/>
            <a:r>
              <a:rPr lang="fr-CH" sz="3600" b="1" dirty="0"/>
              <a:t>1993</a:t>
            </a:r>
            <a:endParaRPr lang="fr-FR" sz="3600" b="1" dirty="0"/>
          </a:p>
        </p:txBody>
      </p:sp>
    </p:spTree>
    <p:extLst>
      <p:ext uri="{BB962C8B-B14F-4D97-AF65-F5344CB8AC3E}">
        <p14:creationId xmlns:p14="http://schemas.microsoft.com/office/powerpoint/2010/main" val="113470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ppt_x</p:attrName>
                                        </p:attrNameLst>
                                      </p:cBhvr>
                                      <p:tavLst>
                                        <p:tav tm="0">
                                          <p:val>
                                            <p:strVal val="#ppt_x-#ppt_w*1.125000"/>
                                          </p:val>
                                        </p:tav>
                                        <p:tav tm="100000">
                                          <p:val>
                                            <p:strVal val="#ppt_x"/>
                                          </p:val>
                                        </p:tav>
                                      </p:tavLst>
                                    </p:anim>
                                    <p:animEffect transition="in" filter="wipe(righ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0.70"/>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0.70"/>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p:tgtEl>
                                          <p:spTgt spid="5"/>
                                        </p:tgtEl>
                                        <p:attrNameLst>
                                          <p:attrName>ppt_x</p:attrName>
                                        </p:attrNameLst>
                                      </p:cBhvr>
                                      <p:tavLst>
                                        <p:tav tm="0">
                                          <p:val>
                                            <p:strVal val="#ppt_x-#ppt_w*1.125000"/>
                                          </p:val>
                                        </p:tav>
                                        <p:tav tm="100000">
                                          <p:val>
                                            <p:strVal val="#ppt_x"/>
                                          </p:val>
                                        </p:tav>
                                      </p:tavLst>
                                    </p:anim>
                                    <p:animEffect transition="in" filter="wipe(right)">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ppt_w*0.70"/>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Effect transition="in" filter="fade">
                                      <p:cBhvr>
                                        <p:cTn id="42" dur="1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0" fill="hold"/>
                                        <p:tgtEl>
                                          <p:spTgt spid="4"/>
                                        </p:tgtEl>
                                        <p:attrNameLst>
                                          <p:attrName>ppt_w</p:attrName>
                                        </p:attrNameLst>
                                      </p:cBhvr>
                                      <p:tavLst>
                                        <p:tav tm="0">
                                          <p:val>
                                            <p:strVal val="#ppt_w*0.70"/>
                                          </p:val>
                                        </p:tav>
                                        <p:tav tm="100000">
                                          <p:val>
                                            <p:strVal val="#ppt_w"/>
                                          </p:val>
                                        </p:tav>
                                      </p:tavLst>
                                    </p:anim>
                                    <p:anim calcmode="lin" valueType="num">
                                      <p:cBhvr>
                                        <p:cTn id="48" dur="1000" fill="hold"/>
                                        <p:tgtEl>
                                          <p:spTgt spid="4"/>
                                        </p:tgtEl>
                                        <p:attrNameLst>
                                          <p:attrName>ppt_h</p:attrName>
                                        </p:attrNameLst>
                                      </p:cBhvr>
                                      <p:tavLst>
                                        <p:tav tm="0">
                                          <p:val>
                                            <p:strVal val="#ppt_h"/>
                                          </p:val>
                                        </p:tav>
                                        <p:tav tm="100000">
                                          <p:val>
                                            <p:strVal val="#ppt_h"/>
                                          </p:val>
                                        </p:tav>
                                      </p:tavLst>
                                    </p:anim>
                                    <p:animEffect transition="in" filter="fade">
                                      <p:cBhvr>
                                        <p:cTn id="49" dur="10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p:tgtEl>
                                          <p:spTgt spid="8"/>
                                        </p:tgtEl>
                                        <p:attrNameLst>
                                          <p:attrName>ppt_x</p:attrName>
                                        </p:attrNameLst>
                                      </p:cBhvr>
                                      <p:tavLst>
                                        <p:tav tm="0">
                                          <p:val>
                                            <p:strVal val="#ppt_x-#ppt_w*1.125000"/>
                                          </p:val>
                                        </p:tav>
                                        <p:tav tm="100000">
                                          <p:val>
                                            <p:strVal val="#ppt_x"/>
                                          </p:val>
                                        </p:tav>
                                      </p:tavLst>
                                    </p:anim>
                                    <p:animEffect transition="in" filter="wipe(right)">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9" grpId="0" animBg="1"/>
      <p:bldP spid="5"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8DED9-BDCA-BD31-DD63-E0FB63CB7058}"/>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F5B9948-6BBE-9EF9-CD44-620299BADA6E}"/>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2</a:t>
            </a:r>
            <a:br>
              <a:rPr lang="fr-FR" sz="4800" b="1" dirty="0">
                <a:latin typeface="Abadi MT Condensed Extra Bold" panose="020B0306030101010103" pitchFamily="34" charset="77"/>
              </a:rPr>
            </a:br>
            <a:r>
              <a:rPr lang="fr-CH" b="1" dirty="0">
                <a:latin typeface="Abadi MT Condensed Extra Bold" panose="020B0306030101010103" pitchFamily="34" charset="77"/>
              </a:rPr>
              <a:t>Le chemin de l’école </a:t>
            </a:r>
            <a:endParaRPr lang="fr-FR" sz="4800" b="1" dirty="0">
              <a:latin typeface="Abadi MT Condensed Extra Bold" panose="020B0306030101010103" pitchFamily="34" charset="77"/>
            </a:endParaRPr>
          </a:p>
        </p:txBody>
      </p:sp>
      <p:pic>
        <p:nvPicPr>
          <p:cNvPr id="12" name="Image 11">
            <a:extLst>
              <a:ext uri="{FF2B5EF4-FFF2-40B4-BE49-F238E27FC236}">
                <a16:creationId xmlns:a16="http://schemas.microsoft.com/office/drawing/2014/main" id="{EDE7AEC6-4DB2-BB88-4E45-91213CE75369}"/>
              </a:ext>
            </a:extLst>
          </p:cNvPr>
          <p:cNvPicPr>
            <a:picLocks noChangeAspect="1"/>
          </p:cNvPicPr>
          <p:nvPr/>
        </p:nvPicPr>
        <p:blipFill>
          <a:blip r:embed="rId2"/>
          <a:stretch>
            <a:fillRect/>
          </a:stretch>
        </p:blipFill>
        <p:spPr>
          <a:xfrm>
            <a:off x="4026872" y="1512758"/>
            <a:ext cx="4366853" cy="5259084"/>
          </a:xfrm>
          <a:prstGeom prst="rect">
            <a:avLst/>
          </a:prstGeom>
          <a:ln>
            <a:solidFill>
              <a:schemeClr val="tx1"/>
            </a:solidFill>
          </a:ln>
        </p:spPr>
      </p:pic>
      <p:sp>
        <p:nvSpPr>
          <p:cNvPr id="7" name="ZoneTexte 6">
            <a:extLst>
              <a:ext uri="{FF2B5EF4-FFF2-40B4-BE49-F238E27FC236}">
                <a16:creationId xmlns:a16="http://schemas.microsoft.com/office/drawing/2014/main" id="{BCEE5599-8639-4248-9ECA-00B1243975FB}"/>
              </a:ext>
            </a:extLst>
          </p:cNvPr>
          <p:cNvSpPr txBox="1"/>
          <p:nvPr/>
        </p:nvSpPr>
        <p:spPr>
          <a:xfrm>
            <a:off x="7955575" y="5948274"/>
            <a:ext cx="1657863" cy="646331"/>
          </a:xfrm>
          <a:prstGeom prst="rect">
            <a:avLst/>
          </a:prstGeom>
          <a:solidFill>
            <a:schemeClr val="bg1"/>
          </a:solidFill>
          <a:ln w="25400">
            <a:solidFill>
              <a:schemeClr val="tx1"/>
            </a:solidFill>
          </a:ln>
        </p:spPr>
        <p:txBody>
          <a:bodyPr wrap="square">
            <a:spAutoFit/>
          </a:bodyPr>
          <a:lstStyle/>
          <a:p>
            <a:pPr algn="ctr"/>
            <a:r>
              <a:rPr lang="fr-CH" sz="3600" b="1" dirty="0"/>
              <a:t>2014</a:t>
            </a:r>
            <a:endParaRPr lang="fr-FR" sz="3600" b="1" dirty="0"/>
          </a:p>
        </p:txBody>
      </p:sp>
      <p:pic>
        <p:nvPicPr>
          <p:cNvPr id="22529" name="Picture 1" descr="page1image38587440">
            <a:extLst>
              <a:ext uri="{FF2B5EF4-FFF2-40B4-BE49-F238E27FC236}">
                <a16:creationId xmlns:a16="http://schemas.microsoft.com/office/drawing/2014/main" id="{7C1F95B9-12C3-D03C-9143-847B5063F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8941" y="2603287"/>
            <a:ext cx="3324814" cy="23306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04EABD1D-D4BA-1BB2-ABAE-694218B4AE46}"/>
              </a:ext>
            </a:extLst>
          </p:cNvPr>
          <p:cNvSpPr txBox="1"/>
          <p:nvPr/>
        </p:nvSpPr>
        <p:spPr>
          <a:xfrm>
            <a:off x="10045905" y="4794778"/>
            <a:ext cx="1657863" cy="646331"/>
          </a:xfrm>
          <a:prstGeom prst="rect">
            <a:avLst/>
          </a:prstGeom>
          <a:solidFill>
            <a:schemeClr val="bg1"/>
          </a:solidFill>
          <a:ln w="25400">
            <a:solidFill>
              <a:schemeClr val="tx1"/>
            </a:solidFill>
          </a:ln>
        </p:spPr>
        <p:txBody>
          <a:bodyPr wrap="square">
            <a:spAutoFit/>
          </a:bodyPr>
          <a:lstStyle/>
          <a:p>
            <a:pPr algn="ctr"/>
            <a:r>
              <a:rPr lang="fr-CH" sz="3600" b="1" dirty="0"/>
              <a:t>2016</a:t>
            </a:r>
            <a:endParaRPr lang="fr-FR" sz="3600" b="1" dirty="0"/>
          </a:p>
        </p:txBody>
      </p:sp>
      <p:pic>
        <p:nvPicPr>
          <p:cNvPr id="14" name="Image 13">
            <a:extLst>
              <a:ext uri="{FF2B5EF4-FFF2-40B4-BE49-F238E27FC236}">
                <a16:creationId xmlns:a16="http://schemas.microsoft.com/office/drawing/2014/main" id="{F058DA85-800C-B3EB-98E3-557D5551E0EA}"/>
              </a:ext>
            </a:extLst>
          </p:cNvPr>
          <p:cNvPicPr>
            <a:picLocks noChangeAspect="1"/>
          </p:cNvPicPr>
          <p:nvPr/>
        </p:nvPicPr>
        <p:blipFill>
          <a:blip r:embed="rId4"/>
          <a:stretch>
            <a:fillRect/>
          </a:stretch>
        </p:blipFill>
        <p:spPr>
          <a:xfrm>
            <a:off x="104415" y="1494479"/>
            <a:ext cx="3778154" cy="2105971"/>
          </a:xfrm>
          <a:prstGeom prst="rect">
            <a:avLst/>
          </a:prstGeom>
          <a:ln>
            <a:solidFill>
              <a:schemeClr val="tx1"/>
            </a:solidFill>
          </a:ln>
        </p:spPr>
      </p:pic>
      <p:sp>
        <p:nvSpPr>
          <p:cNvPr id="15" name="ZoneTexte 14">
            <a:extLst>
              <a:ext uri="{FF2B5EF4-FFF2-40B4-BE49-F238E27FC236}">
                <a16:creationId xmlns:a16="http://schemas.microsoft.com/office/drawing/2014/main" id="{3E378DC7-CE0F-263A-859C-DF7E62BCD5F4}"/>
              </a:ext>
            </a:extLst>
          </p:cNvPr>
          <p:cNvSpPr txBox="1"/>
          <p:nvPr/>
        </p:nvSpPr>
        <p:spPr>
          <a:xfrm>
            <a:off x="386737" y="3425716"/>
            <a:ext cx="1657863" cy="646331"/>
          </a:xfrm>
          <a:prstGeom prst="rect">
            <a:avLst/>
          </a:prstGeom>
          <a:solidFill>
            <a:schemeClr val="bg1"/>
          </a:solidFill>
          <a:ln w="25400">
            <a:solidFill>
              <a:schemeClr val="tx1"/>
            </a:solidFill>
          </a:ln>
        </p:spPr>
        <p:txBody>
          <a:bodyPr wrap="square">
            <a:spAutoFit/>
          </a:bodyPr>
          <a:lstStyle/>
          <a:p>
            <a:pPr algn="ctr"/>
            <a:r>
              <a:rPr lang="fr-CH" sz="3600" b="1" dirty="0"/>
              <a:t>2011</a:t>
            </a:r>
            <a:endParaRPr lang="fr-FR" sz="3600" b="1" dirty="0"/>
          </a:p>
        </p:txBody>
      </p:sp>
      <p:pic>
        <p:nvPicPr>
          <p:cNvPr id="16" name="Image 15">
            <a:extLst>
              <a:ext uri="{FF2B5EF4-FFF2-40B4-BE49-F238E27FC236}">
                <a16:creationId xmlns:a16="http://schemas.microsoft.com/office/drawing/2014/main" id="{D6A408AF-17D4-0C7C-1216-0889114A261D}"/>
              </a:ext>
            </a:extLst>
          </p:cNvPr>
          <p:cNvPicPr>
            <a:picLocks noChangeAspect="1"/>
          </p:cNvPicPr>
          <p:nvPr/>
        </p:nvPicPr>
        <p:blipFill>
          <a:blip r:embed="rId5"/>
          <a:stretch>
            <a:fillRect/>
          </a:stretch>
        </p:blipFill>
        <p:spPr>
          <a:xfrm>
            <a:off x="370550" y="4210638"/>
            <a:ext cx="3466335" cy="2305766"/>
          </a:xfrm>
          <a:prstGeom prst="rect">
            <a:avLst/>
          </a:prstGeom>
        </p:spPr>
      </p:pic>
      <p:sp>
        <p:nvSpPr>
          <p:cNvPr id="17" name="ZoneTexte 16">
            <a:extLst>
              <a:ext uri="{FF2B5EF4-FFF2-40B4-BE49-F238E27FC236}">
                <a16:creationId xmlns:a16="http://schemas.microsoft.com/office/drawing/2014/main" id="{5320292F-89C7-3EBB-E1B4-A7B22E0BCC77}"/>
              </a:ext>
            </a:extLst>
          </p:cNvPr>
          <p:cNvSpPr txBox="1"/>
          <p:nvPr/>
        </p:nvSpPr>
        <p:spPr>
          <a:xfrm>
            <a:off x="195334" y="6016532"/>
            <a:ext cx="1657863" cy="646331"/>
          </a:xfrm>
          <a:prstGeom prst="rect">
            <a:avLst/>
          </a:prstGeom>
          <a:solidFill>
            <a:schemeClr val="bg1"/>
          </a:solidFill>
          <a:ln w="25400">
            <a:solidFill>
              <a:schemeClr val="tx1"/>
            </a:solidFill>
          </a:ln>
        </p:spPr>
        <p:txBody>
          <a:bodyPr wrap="square">
            <a:spAutoFit/>
          </a:bodyPr>
          <a:lstStyle/>
          <a:p>
            <a:pPr algn="ctr"/>
            <a:r>
              <a:rPr lang="fr-CH" sz="3600" b="1" dirty="0"/>
              <a:t>2015</a:t>
            </a:r>
            <a:endParaRPr lang="fr-FR" sz="3600" b="1" dirty="0"/>
          </a:p>
        </p:txBody>
      </p:sp>
      <p:pic>
        <p:nvPicPr>
          <p:cNvPr id="18" name="Image 17">
            <a:extLst>
              <a:ext uri="{FF2B5EF4-FFF2-40B4-BE49-F238E27FC236}">
                <a16:creationId xmlns:a16="http://schemas.microsoft.com/office/drawing/2014/main" id="{E75F2C93-00CF-E51F-0DA0-F22B6BAE5145}"/>
              </a:ext>
            </a:extLst>
          </p:cNvPr>
          <p:cNvPicPr>
            <a:picLocks noChangeAspect="1"/>
          </p:cNvPicPr>
          <p:nvPr/>
        </p:nvPicPr>
        <p:blipFill>
          <a:blip r:embed="rId6"/>
          <a:stretch>
            <a:fillRect/>
          </a:stretch>
        </p:blipFill>
        <p:spPr>
          <a:xfrm>
            <a:off x="8506180" y="356041"/>
            <a:ext cx="3548500" cy="2105971"/>
          </a:xfrm>
          <a:prstGeom prst="rect">
            <a:avLst/>
          </a:prstGeom>
          <a:ln>
            <a:solidFill>
              <a:schemeClr val="tx1"/>
            </a:solidFill>
          </a:ln>
        </p:spPr>
      </p:pic>
      <p:sp>
        <p:nvSpPr>
          <p:cNvPr id="19" name="ZoneTexte 18">
            <a:extLst>
              <a:ext uri="{FF2B5EF4-FFF2-40B4-BE49-F238E27FC236}">
                <a16:creationId xmlns:a16="http://schemas.microsoft.com/office/drawing/2014/main" id="{5FC49D86-844A-E500-D6DD-392BC7EF32BB}"/>
              </a:ext>
            </a:extLst>
          </p:cNvPr>
          <p:cNvSpPr txBox="1"/>
          <p:nvPr/>
        </p:nvSpPr>
        <p:spPr>
          <a:xfrm>
            <a:off x="10467667" y="1619867"/>
            <a:ext cx="1657863" cy="646331"/>
          </a:xfrm>
          <a:prstGeom prst="rect">
            <a:avLst/>
          </a:prstGeom>
          <a:solidFill>
            <a:schemeClr val="bg1"/>
          </a:solidFill>
          <a:ln w="25400">
            <a:solidFill>
              <a:schemeClr val="tx1"/>
            </a:solidFill>
          </a:ln>
        </p:spPr>
        <p:txBody>
          <a:bodyPr wrap="square">
            <a:spAutoFit/>
          </a:bodyPr>
          <a:lstStyle/>
          <a:p>
            <a:pPr algn="ctr"/>
            <a:r>
              <a:rPr lang="fr-CH" sz="3600" b="1" dirty="0"/>
              <a:t>2018</a:t>
            </a:r>
            <a:endParaRPr lang="fr-FR" sz="3600" b="1" dirty="0"/>
          </a:p>
        </p:txBody>
      </p:sp>
    </p:spTree>
    <p:extLst>
      <p:ext uri="{BB962C8B-B14F-4D97-AF65-F5344CB8AC3E}">
        <p14:creationId xmlns:p14="http://schemas.microsoft.com/office/powerpoint/2010/main" val="142651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strVal val="#ppt_w*0.70"/>
                                          </p:val>
                                        </p:tav>
                                        <p:tav tm="100000">
                                          <p:val>
                                            <p:strVal val="#ppt_w"/>
                                          </p:val>
                                        </p:tav>
                                      </p:tavLst>
                                    </p:anim>
                                    <p:anim calcmode="lin" valueType="num">
                                      <p:cBhvr>
                                        <p:cTn id="21" dur="1000" fill="hold"/>
                                        <p:tgtEl>
                                          <p:spTgt spid="12"/>
                                        </p:tgtEl>
                                        <p:attrNameLst>
                                          <p:attrName>ppt_h</p:attrName>
                                        </p:attrNameLst>
                                      </p:cBhvr>
                                      <p:tavLst>
                                        <p:tav tm="0">
                                          <p:val>
                                            <p:strVal val="#ppt_h"/>
                                          </p:val>
                                        </p:tav>
                                        <p:tav tm="100000">
                                          <p:val>
                                            <p:strVal val="#ppt_h"/>
                                          </p:val>
                                        </p:tav>
                                      </p:tavLst>
                                    </p:anim>
                                    <p:animEffect transition="in" filter="fade">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strVal val="#ppt_w*0.70"/>
                                          </p:val>
                                        </p:tav>
                                        <p:tav tm="100000">
                                          <p:val>
                                            <p:strVal val="#ppt_w"/>
                                          </p:val>
                                        </p:tav>
                                      </p:tavLst>
                                    </p:anim>
                                    <p:anim calcmode="lin" valueType="num">
                                      <p:cBhvr>
                                        <p:cTn id="34" dur="1000" fill="hold"/>
                                        <p:tgtEl>
                                          <p:spTgt spid="16"/>
                                        </p:tgtEl>
                                        <p:attrNameLst>
                                          <p:attrName>ppt_h</p:attrName>
                                        </p:attrNameLst>
                                      </p:cBhvr>
                                      <p:tavLst>
                                        <p:tav tm="0">
                                          <p:val>
                                            <p:strVal val="#ppt_h"/>
                                          </p:val>
                                        </p:tav>
                                        <p:tav tm="100000">
                                          <p:val>
                                            <p:strVal val="#ppt_h"/>
                                          </p:val>
                                        </p:tav>
                                      </p:tavLst>
                                    </p:anim>
                                    <p:animEffect transition="in" filter="fade">
                                      <p:cBhvr>
                                        <p:cTn id="35" dur="1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ppt_x</p:attrName>
                                        </p:attrNameLst>
                                      </p:cBhvr>
                                      <p:tavLst>
                                        <p:tav tm="0">
                                          <p:val>
                                            <p:strVal val="#ppt_x-#ppt_w*1.125000"/>
                                          </p:val>
                                        </p:tav>
                                        <p:tav tm="100000">
                                          <p:val>
                                            <p:strVal val="#ppt_x"/>
                                          </p:val>
                                        </p:tav>
                                      </p:tavLst>
                                    </p:anim>
                                    <p:animEffect transition="in" filter="wipe(right)">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22529"/>
                                        </p:tgtEl>
                                        <p:attrNameLst>
                                          <p:attrName>style.visibility</p:attrName>
                                        </p:attrNameLst>
                                      </p:cBhvr>
                                      <p:to>
                                        <p:strVal val="visible"/>
                                      </p:to>
                                    </p:set>
                                    <p:anim calcmode="lin" valueType="num">
                                      <p:cBhvr>
                                        <p:cTn id="46" dur="1000" fill="hold"/>
                                        <p:tgtEl>
                                          <p:spTgt spid="22529"/>
                                        </p:tgtEl>
                                        <p:attrNameLst>
                                          <p:attrName>ppt_w</p:attrName>
                                        </p:attrNameLst>
                                      </p:cBhvr>
                                      <p:tavLst>
                                        <p:tav tm="0">
                                          <p:val>
                                            <p:strVal val="#ppt_w*0.70"/>
                                          </p:val>
                                        </p:tav>
                                        <p:tav tm="100000">
                                          <p:val>
                                            <p:strVal val="#ppt_w"/>
                                          </p:val>
                                        </p:tav>
                                      </p:tavLst>
                                    </p:anim>
                                    <p:anim calcmode="lin" valueType="num">
                                      <p:cBhvr>
                                        <p:cTn id="47" dur="1000" fill="hold"/>
                                        <p:tgtEl>
                                          <p:spTgt spid="22529"/>
                                        </p:tgtEl>
                                        <p:attrNameLst>
                                          <p:attrName>ppt_h</p:attrName>
                                        </p:attrNameLst>
                                      </p:cBhvr>
                                      <p:tavLst>
                                        <p:tav tm="0">
                                          <p:val>
                                            <p:strVal val="#ppt_h"/>
                                          </p:val>
                                        </p:tav>
                                        <p:tav tm="100000">
                                          <p:val>
                                            <p:strVal val="#ppt_h"/>
                                          </p:val>
                                        </p:tav>
                                      </p:tavLst>
                                    </p:anim>
                                    <p:animEffect transition="in" filter="fade">
                                      <p:cBhvr>
                                        <p:cTn id="48" dur="1000"/>
                                        <p:tgtEl>
                                          <p:spTgt spid="22529"/>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ppt_x</p:attrName>
                                        </p:attrNameLst>
                                      </p:cBhvr>
                                      <p:tavLst>
                                        <p:tav tm="0">
                                          <p:val>
                                            <p:strVal val="#ppt_x-#ppt_w*1.125000"/>
                                          </p:val>
                                        </p:tav>
                                        <p:tav tm="100000">
                                          <p:val>
                                            <p:strVal val="#ppt_x"/>
                                          </p:val>
                                        </p:tav>
                                      </p:tavLst>
                                    </p:anim>
                                    <p:animEffect transition="in" filter="wipe(right)">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1000" fill="hold"/>
                                        <p:tgtEl>
                                          <p:spTgt spid="18"/>
                                        </p:tgtEl>
                                        <p:attrNameLst>
                                          <p:attrName>ppt_w</p:attrName>
                                        </p:attrNameLst>
                                      </p:cBhvr>
                                      <p:tavLst>
                                        <p:tav tm="0">
                                          <p:val>
                                            <p:strVal val="#ppt_w*0.70"/>
                                          </p:val>
                                        </p:tav>
                                        <p:tav tm="100000">
                                          <p:val>
                                            <p:strVal val="#ppt_w"/>
                                          </p:val>
                                        </p:tav>
                                      </p:tavLst>
                                    </p:anim>
                                    <p:anim calcmode="lin" valueType="num">
                                      <p:cBhvr>
                                        <p:cTn id="60" dur="1000" fill="hold"/>
                                        <p:tgtEl>
                                          <p:spTgt spid="18"/>
                                        </p:tgtEl>
                                        <p:attrNameLst>
                                          <p:attrName>ppt_h</p:attrName>
                                        </p:attrNameLst>
                                      </p:cBhvr>
                                      <p:tavLst>
                                        <p:tav tm="0">
                                          <p:val>
                                            <p:strVal val="#ppt_h"/>
                                          </p:val>
                                        </p:tav>
                                        <p:tav tm="100000">
                                          <p:val>
                                            <p:strVal val="#ppt_h"/>
                                          </p:val>
                                        </p:tav>
                                      </p:tavLst>
                                    </p:anim>
                                    <p:animEffect transition="in" filter="fade">
                                      <p:cBhvr>
                                        <p:cTn id="61" dur="1000"/>
                                        <p:tgtEl>
                                          <p:spTgt spid="18"/>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8"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5" grpId="0" animBg="1"/>
      <p:bldP spid="17"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29127-5091-DCD1-D980-64F3216F883A}"/>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28E962DF-F977-0F25-9D13-9D2F72116D8A}"/>
              </a:ext>
            </a:extLst>
          </p:cNvPr>
          <p:cNvPicPr>
            <a:picLocks noChangeAspect="1"/>
          </p:cNvPicPr>
          <p:nvPr/>
        </p:nvPicPr>
        <p:blipFill>
          <a:blip r:embed="rId2"/>
          <a:stretch>
            <a:fillRect/>
          </a:stretch>
        </p:blipFill>
        <p:spPr>
          <a:xfrm>
            <a:off x="818470" y="2217607"/>
            <a:ext cx="5002406" cy="3625774"/>
          </a:xfrm>
          <a:prstGeom prst="rect">
            <a:avLst/>
          </a:prstGeom>
          <a:ln>
            <a:solidFill>
              <a:schemeClr val="tx1"/>
            </a:solidFill>
          </a:ln>
        </p:spPr>
      </p:pic>
      <p:sp>
        <p:nvSpPr>
          <p:cNvPr id="3" name="Titre 1">
            <a:extLst>
              <a:ext uri="{FF2B5EF4-FFF2-40B4-BE49-F238E27FC236}">
                <a16:creationId xmlns:a16="http://schemas.microsoft.com/office/drawing/2014/main" id="{404E6180-9403-5582-2EEF-869A7B970D4E}"/>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3</a:t>
            </a:r>
            <a:br>
              <a:rPr lang="fr-FR" sz="4800" b="1" dirty="0">
                <a:latin typeface="Abadi MT Condensed Extra Bold" panose="020B0306030101010103" pitchFamily="34" charset="77"/>
              </a:rPr>
            </a:br>
            <a:r>
              <a:rPr lang="fr-CH" b="1" dirty="0">
                <a:latin typeface="Abadi MT Condensed Extra Bold" panose="020B0306030101010103" pitchFamily="34" charset="77"/>
              </a:rPr>
              <a:t>Mes débuts militants</a:t>
            </a:r>
            <a:endParaRPr lang="fr-FR" sz="4800" b="1" dirty="0">
              <a:latin typeface="Abadi MT Condensed Extra Bold" panose="020B0306030101010103" pitchFamily="34" charset="77"/>
            </a:endParaRPr>
          </a:p>
        </p:txBody>
      </p:sp>
      <p:pic>
        <p:nvPicPr>
          <p:cNvPr id="12290" name="Picture 2">
            <a:extLst>
              <a:ext uri="{FF2B5EF4-FFF2-40B4-BE49-F238E27FC236}">
                <a16:creationId xmlns:a16="http://schemas.microsoft.com/office/drawing/2014/main" id="{FEB7FFE2-DA6B-5E55-52DE-589FBA428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2217607"/>
            <a:ext cx="5441179" cy="36257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F32E923D-5F57-7043-C922-E0F7A1BCFB5D}"/>
              </a:ext>
            </a:extLst>
          </p:cNvPr>
          <p:cNvSpPr txBox="1"/>
          <p:nvPr/>
        </p:nvSpPr>
        <p:spPr>
          <a:xfrm>
            <a:off x="277442" y="5038312"/>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2013</a:t>
            </a:r>
            <a:endParaRPr lang="fr-FR" sz="3600" b="1" dirty="0"/>
          </a:p>
        </p:txBody>
      </p:sp>
      <p:pic>
        <p:nvPicPr>
          <p:cNvPr id="7" name="Image 6">
            <a:extLst>
              <a:ext uri="{FF2B5EF4-FFF2-40B4-BE49-F238E27FC236}">
                <a16:creationId xmlns:a16="http://schemas.microsoft.com/office/drawing/2014/main" id="{12D52D59-BE77-1B49-BA80-C3731210F8E1}"/>
              </a:ext>
            </a:extLst>
          </p:cNvPr>
          <p:cNvPicPr>
            <a:picLocks noChangeAspect="1"/>
          </p:cNvPicPr>
          <p:nvPr/>
        </p:nvPicPr>
        <p:blipFill>
          <a:blip r:embed="rId4"/>
          <a:stretch>
            <a:fillRect/>
          </a:stretch>
        </p:blipFill>
        <p:spPr>
          <a:xfrm>
            <a:off x="5238205" y="5084144"/>
            <a:ext cx="2808515" cy="1575889"/>
          </a:xfrm>
          <a:prstGeom prst="rect">
            <a:avLst/>
          </a:prstGeom>
          <a:ln>
            <a:solidFill>
              <a:schemeClr val="tx1"/>
            </a:solidFill>
          </a:ln>
        </p:spPr>
      </p:pic>
      <p:sp>
        <p:nvSpPr>
          <p:cNvPr id="4" name="ZoneTexte 3">
            <a:extLst>
              <a:ext uri="{FF2B5EF4-FFF2-40B4-BE49-F238E27FC236}">
                <a16:creationId xmlns:a16="http://schemas.microsoft.com/office/drawing/2014/main" id="{75E7ED50-B991-7905-0C33-C5D0A81FC421}"/>
              </a:ext>
            </a:extLst>
          </p:cNvPr>
          <p:cNvSpPr txBox="1"/>
          <p:nvPr/>
        </p:nvSpPr>
        <p:spPr>
          <a:xfrm>
            <a:off x="7829249" y="5684643"/>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2015</a:t>
            </a:r>
            <a:endParaRPr lang="fr-FR" sz="3600" b="1" dirty="0"/>
          </a:p>
        </p:txBody>
      </p:sp>
    </p:spTree>
    <p:extLst>
      <p:ext uri="{BB962C8B-B14F-4D97-AF65-F5344CB8AC3E}">
        <p14:creationId xmlns:p14="http://schemas.microsoft.com/office/powerpoint/2010/main" val="232161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2290"/>
                                        </p:tgtEl>
                                        <p:attrNameLst>
                                          <p:attrName>style.visibility</p:attrName>
                                        </p:attrNameLst>
                                      </p:cBhvr>
                                      <p:to>
                                        <p:strVal val="visible"/>
                                      </p:to>
                                    </p:set>
                                    <p:anim calcmode="lin" valueType="num">
                                      <p:cBhvr>
                                        <p:cTn id="20" dur="1000" fill="hold"/>
                                        <p:tgtEl>
                                          <p:spTgt spid="12290"/>
                                        </p:tgtEl>
                                        <p:attrNameLst>
                                          <p:attrName>ppt_w</p:attrName>
                                        </p:attrNameLst>
                                      </p:cBhvr>
                                      <p:tavLst>
                                        <p:tav tm="0">
                                          <p:val>
                                            <p:strVal val="#ppt_w*0.70"/>
                                          </p:val>
                                        </p:tav>
                                        <p:tav tm="100000">
                                          <p:val>
                                            <p:strVal val="#ppt_w"/>
                                          </p:val>
                                        </p:tav>
                                      </p:tavLst>
                                    </p:anim>
                                    <p:anim calcmode="lin" valueType="num">
                                      <p:cBhvr>
                                        <p:cTn id="21" dur="1000" fill="hold"/>
                                        <p:tgtEl>
                                          <p:spTgt spid="12290"/>
                                        </p:tgtEl>
                                        <p:attrNameLst>
                                          <p:attrName>ppt_h</p:attrName>
                                        </p:attrNameLst>
                                      </p:cBhvr>
                                      <p:tavLst>
                                        <p:tav tm="0">
                                          <p:val>
                                            <p:strVal val="#ppt_h"/>
                                          </p:val>
                                        </p:tav>
                                        <p:tav tm="100000">
                                          <p:val>
                                            <p:strVal val="#ppt_h"/>
                                          </p:val>
                                        </p:tav>
                                      </p:tavLst>
                                    </p:anim>
                                    <p:animEffect transition="in" filter="fade">
                                      <p:cBhvr>
                                        <p:cTn id="22" dur="1000"/>
                                        <p:tgtEl>
                                          <p:spTgt spid="12290"/>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0.70"/>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p:tgtEl>
                                          <p:spTgt spid="4"/>
                                        </p:tgtEl>
                                        <p:attrNameLst>
                                          <p:attrName>ppt_x</p:attrName>
                                        </p:attrNameLst>
                                      </p:cBhvr>
                                      <p:tavLst>
                                        <p:tav tm="0">
                                          <p:val>
                                            <p:strVal val="#ppt_x-#ppt_w*1.125000"/>
                                          </p:val>
                                        </p:tav>
                                        <p:tav tm="100000">
                                          <p:val>
                                            <p:strVal val="#ppt_x"/>
                                          </p:val>
                                        </p:tav>
                                      </p:tavLst>
                                    </p:anim>
                                    <p:animEffect transition="in" filter="wipe(right)">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8A076-F4D0-0E70-AC3F-ED24C70337D5}"/>
            </a:ext>
          </a:extLst>
        </p:cNvPr>
        <p:cNvGrpSpPr/>
        <p:nvPr/>
      </p:nvGrpSpPr>
      <p:grpSpPr>
        <a:xfrm>
          <a:off x="0" y="0"/>
          <a:ext cx="0" cy="0"/>
          <a:chOff x="0" y="0"/>
          <a:chExt cx="0" cy="0"/>
        </a:xfrm>
      </p:grpSpPr>
      <p:pic>
        <p:nvPicPr>
          <p:cNvPr id="20483" name="Picture 3" descr="page1image41431648">
            <a:extLst>
              <a:ext uri="{FF2B5EF4-FFF2-40B4-BE49-F238E27FC236}">
                <a16:creationId xmlns:a16="http://schemas.microsoft.com/office/drawing/2014/main" id="{69DE9D1E-3A97-82BF-1037-57D2A2F48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4601" y="2632565"/>
            <a:ext cx="1323157" cy="1894629"/>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BD11DE76-0A48-DD41-07B2-00152670D1D0}"/>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3</a:t>
            </a:r>
            <a:br>
              <a:rPr lang="fr-FR" sz="4800" b="1" dirty="0">
                <a:latin typeface="Abadi MT Condensed Extra Bold" panose="020B0306030101010103" pitchFamily="34" charset="77"/>
              </a:rPr>
            </a:br>
            <a:r>
              <a:rPr lang="fr-CH" b="1" dirty="0">
                <a:latin typeface="Abadi MT Condensed Extra Bold" panose="020B0306030101010103" pitchFamily="34" charset="77"/>
              </a:rPr>
              <a:t>Mes débuts militants</a:t>
            </a:r>
            <a:endParaRPr lang="fr-FR" sz="4800" b="1" dirty="0">
              <a:latin typeface="Abadi MT Condensed Extra Bold" panose="020B0306030101010103" pitchFamily="34" charset="77"/>
            </a:endParaRPr>
          </a:p>
        </p:txBody>
      </p:sp>
      <p:pic>
        <p:nvPicPr>
          <p:cNvPr id="12298" name="Picture 10">
            <a:extLst>
              <a:ext uri="{FF2B5EF4-FFF2-40B4-BE49-F238E27FC236}">
                <a16:creationId xmlns:a16="http://schemas.microsoft.com/office/drawing/2014/main" id="{AE0143E2-0319-30BE-6360-9B1BC9705B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7758" y="1553310"/>
            <a:ext cx="4359865" cy="32698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33C054BD-12A5-B6D2-67DC-F8AEA95F6B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7324" y="3915877"/>
            <a:ext cx="5740607" cy="27895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26801BB5-8F70-D83A-4AB5-453F46665158}"/>
              </a:ext>
            </a:extLst>
          </p:cNvPr>
          <p:cNvSpPr txBox="1"/>
          <p:nvPr/>
        </p:nvSpPr>
        <p:spPr>
          <a:xfrm>
            <a:off x="10306043" y="1265792"/>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2017</a:t>
            </a:r>
            <a:endParaRPr lang="fr-FR" sz="3600" b="1" dirty="0"/>
          </a:p>
        </p:txBody>
      </p:sp>
      <p:sp>
        <p:nvSpPr>
          <p:cNvPr id="5" name="ZoneTexte 4">
            <a:extLst>
              <a:ext uri="{FF2B5EF4-FFF2-40B4-BE49-F238E27FC236}">
                <a16:creationId xmlns:a16="http://schemas.microsoft.com/office/drawing/2014/main" id="{405AA8A3-334E-A204-EFCA-6B994BCFD4A5}"/>
              </a:ext>
            </a:extLst>
          </p:cNvPr>
          <p:cNvSpPr txBox="1"/>
          <p:nvPr/>
        </p:nvSpPr>
        <p:spPr>
          <a:xfrm>
            <a:off x="9997006" y="5921501"/>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2019</a:t>
            </a:r>
            <a:endParaRPr lang="fr-FR" sz="3600" b="1" dirty="0"/>
          </a:p>
        </p:txBody>
      </p:sp>
      <p:pic>
        <p:nvPicPr>
          <p:cNvPr id="8" name="Image 7">
            <a:extLst>
              <a:ext uri="{FF2B5EF4-FFF2-40B4-BE49-F238E27FC236}">
                <a16:creationId xmlns:a16="http://schemas.microsoft.com/office/drawing/2014/main" id="{F82DBC65-E3D7-4E0C-6760-BB7DD8F16B11}"/>
              </a:ext>
            </a:extLst>
          </p:cNvPr>
          <p:cNvPicPr>
            <a:picLocks noChangeAspect="1"/>
          </p:cNvPicPr>
          <p:nvPr/>
        </p:nvPicPr>
        <p:blipFill>
          <a:blip r:embed="rId5"/>
          <a:stretch>
            <a:fillRect/>
          </a:stretch>
        </p:blipFill>
        <p:spPr>
          <a:xfrm>
            <a:off x="394811" y="1560252"/>
            <a:ext cx="4523434" cy="3448052"/>
          </a:xfrm>
          <a:prstGeom prst="rect">
            <a:avLst/>
          </a:prstGeom>
          <a:ln>
            <a:solidFill>
              <a:schemeClr val="tx1"/>
            </a:solidFill>
          </a:ln>
        </p:spPr>
      </p:pic>
      <p:sp>
        <p:nvSpPr>
          <p:cNvPr id="9" name="ZoneTexte 8">
            <a:extLst>
              <a:ext uri="{FF2B5EF4-FFF2-40B4-BE49-F238E27FC236}">
                <a16:creationId xmlns:a16="http://schemas.microsoft.com/office/drawing/2014/main" id="{E82BA7B0-4BB6-8DC3-3910-4738233456E4}"/>
              </a:ext>
            </a:extLst>
          </p:cNvPr>
          <p:cNvSpPr txBox="1"/>
          <p:nvPr/>
        </p:nvSpPr>
        <p:spPr>
          <a:xfrm>
            <a:off x="3999385" y="1818937"/>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2016</a:t>
            </a:r>
            <a:endParaRPr lang="fr-FR" sz="3600" b="1" dirty="0"/>
          </a:p>
        </p:txBody>
      </p:sp>
      <p:pic>
        <p:nvPicPr>
          <p:cNvPr id="20482" name="Picture 2">
            <a:extLst>
              <a:ext uri="{FF2B5EF4-FFF2-40B4-BE49-F238E27FC236}">
                <a16:creationId xmlns:a16="http://schemas.microsoft.com/office/drawing/2014/main" id="{D5E87E59-6D59-7CD6-2511-BC83DE3834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732" y="3990205"/>
            <a:ext cx="3336625" cy="250246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7E52204D-5F49-24CE-3C3A-6DCBEFD42D8F}"/>
              </a:ext>
            </a:extLst>
          </p:cNvPr>
          <p:cNvSpPr txBox="1"/>
          <p:nvPr/>
        </p:nvSpPr>
        <p:spPr>
          <a:xfrm>
            <a:off x="3086895" y="5128198"/>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2018</a:t>
            </a:r>
            <a:endParaRPr lang="fr-FR" sz="3600" b="1" dirty="0"/>
          </a:p>
        </p:txBody>
      </p:sp>
      <p:pic>
        <p:nvPicPr>
          <p:cNvPr id="12" name="Image 11">
            <a:extLst>
              <a:ext uri="{FF2B5EF4-FFF2-40B4-BE49-F238E27FC236}">
                <a16:creationId xmlns:a16="http://schemas.microsoft.com/office/drawing/2014/main" id="{C41EEEFE-D329-8706-95BF-C56D435776F6}"/>
              </a:ext>
            </a:extLst>
          </p:cNvPr>
          <p:cNvPicPr>
            <a:picLocks noChangeAspect="1"/>
          </p:cNvPicPr>
          <p:nvPr/>
        </p:nvPicPr>
        <p:blipFill>
          <a:blip r:embed="rId7"/>
          <a:stretch>
            <a:fillRect/>
          </a:stretch>
        </p:blipFill>
        <p:spPr>
          <a:xfrm>
            <a:off x="10903523" y="4297195"/>
            <a:ext cx="1060383" cy="1590575"/>
          </a:xfrm>
          <a:prstGeom prst="rect">
            <a:avLst/>
          </a:prstGeom>
          <a:ln>
            <a:solidFill>
              <a:schemeClr val="tx1"/>
            </a:solidFill>
          </a:ln>
        </p:spPr>
      </p:pic>
      <p:pic>
        <p:nvPicPr>
          <p:cNvPr id="20485" name="Picture 5" descr="page2image37880432">
            <a:extLst>
              <a:ext uri="{FF2B5EF4-FFF2-40B4-BE49-F238E27FC236}">
                <a16:creationId xmlns:a16="http://schemas.microsoft.com/office/drawing/2014/main" id="{C9818387-71C4-7393-FEB0-04F4A779D4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2187575"/>
            <a:ext cx="67056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0487" name="Picture 7" descr="page2image37885632">
            <a:extLst>
              <a:ext uri="{FF2B5EF4-FFF2-40B4-BE49-F238E27FC236}">
                <a16:creationId xmlns:a16="http://schemas.microsoft.com/office/drawing/2014/main" id="{E08241CB-49A2-A7E0-D60A-A679C51312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5200" y="-296863"/>
            <a:ext cx="67056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page2image37881888">
            <a:extLst>
              <a:ext uri="{FF2B5EF4-FFF2-40B4-BE49-F238E27FC236}">
                <a16:creationId xmlns:a16="http://schemas.microsoft.com/office/drawing/2014/main" id="{E02FA6C6-079F-58A3-15B7-5CE2FF44AE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5200" y="4595813"/>
            <a:ext cx="32004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0489" name="Picture 9" descr="page2image37885216">
            <a:extLst>
              <a:ext uri="{FF2B5EF4-FFF2-40B4-BE49-F238E27FC236}">
                <a16:creationId xmlns:a16="http://schemas.microsoft.com/office/drawing/2014/main" id="{CB03AB69-9ED3-94AD-4171-217FDD38A9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94200" y="4595813"/>
            <a:ext cx="32004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0490" name="Picture 10" descr="page2image37884176">
            <a:extLst>
              <a:ext uri="{FF2B5EF4-FFF2-40B4-BE49-F238E27FC236}">
                <a16:creationId xmlns:a16="http://schemas.microsoft.com/office/drawing/2014/main" id="{0EDE2A4D-77DC-1F79-3A13-E54A81EB81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23200" y="4595813"/>
            <a:ext cx="3200400" cy="12700"/>
          </a:xfrm>
          <a:prstGeom prst="rect">
            <a:avLst/>
          </a:prstGeom>
          <a:noFill/>
          <a:extLst>
            <a:ext uri="{909E8E84-426E-40DD-AFC4-6F175D3DCCD1}">
              <a14:hiddenFill xmlns:a14="http://schemas.microsoft.com/office/drawing/2010/main">
                <a:solidFill>
                  <a:srgbClr val="FFFFFF"/>
                </a:solidFill>
              </a14:hiddenFill>
            </a:ext>
          </a:extLst>
        </p:spPr>
      </p:pic>
      <p:pic>
        <p:nvPicPr>
          <p:cNvPr id="20491" name="Picture 11" descr="page2image37881472">
            <a:extLst>
              <a:ext uri="{FF2B5EF4-FFF2-40B4-BE49-F238E27FC236}">
                <a16:creationId xmlns:a16="http://schemas.microsoft.com/office/drawing/2014/main" id="{DD785820-9487-859E-1B17-F468B0BAE88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52200" y="4595813"/>
            <a:ext cx="32004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3AA4D579-9AB5-ED3D-F332-F0733FAD292C}"/>
              </a:ext>
            </a:extLst>
          </p:cNvPr>
          <p:cNvPicPr>
            <a:picLocks noChangeAspect="1"/>
          </p:cNvPicPr>
          <p:nvPr/>
        </p:nvPicPr>
        <p:blipFill>
          <a:blip r:embed="rId11"/>
          <a:stretch>
            <a:fillRect/>
          </a:stretch>
        </p:blipFill>
        <p:spPr>
          <a:xfrm>
            <a:off x="4361622" y="5976325"/>
            <a:ext cx="1240889" cy="657671"/>
          </a:xfrm>
          <a:prstGeom prst="rect">
            <a:avLst/>
          </a:prstGeom>
          <a:ln>
            <a:solidFill>
              <a:schemeClr val="tx1"/>
            </a:solidFill>
          </a:ln>
        </p:spPr>
      </p:pic>
    </p:spTree>
    <p:extLst>
      <p:ext uri="{BB962C8B-B14F-4D97-AF65-F5344CB8AC3E}">
        <p14:creationId xmlns:p14="http://schemas.microsoft.com/office/powerpoint/2010/main" val="256710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2298"/>
                                        </p:tgtEl>
                                        <p:attrNameLst>
                                          <p:attrName>style.visibility</p:attrName>
                                        </p:attrNameLst>
                                      </p:cBhvr>
                                      <p:to>
                                        <p:strVal val="visible"/>
                                      </p:to>
                                    </p:set>
                                    <p:anim calcmode="lin" valueType="num">
                                      <p:cBhvr>
                                        <p:cTn id="20" dur="1000" fill="hold"/>
                                        <p:tgtEl>
                                          <p:spTgt spid="12298"/>
                                        </p:tgtEl>
                                        <p:attrNameLst>
                                          <p:attrName>ppt_w</p:attrName>
                                        </p:attrNameLst>
                                      </p:cBhvr>
                                      <p:tavLst>
                                        <p:tav tm="0">
                                          <p:val>
                                            <p:strVal val="#ppt_w*0.70"/>
                                          </p:val>
                                        </p:tav>
                                        <p:tav tm="100000">
                                          <p:val>
                                            <p:strVal val="#ppt_w"/>
                                          </p:val>
                                        </p:tav>
                                      </p:tavLst>
                                    </p:anim>
                                    <p:anim calcmode="lin" valueType="num">
                                      <p:cBhvr>
                                        <p:cTn id="21" dur="1000" fill="hold"/>
                                        <p:tgtEl>
                                          <p:spTgt spid="12298"/>
                                        </p:tgtEl>
                                        <p:attrNameLst>
                                          <p:attrName>ppt_h</p:attrName>
                                        </p:attrNameLst>
                                      </p:cBhvr>
                                      <p:tavLst>
                                        <p:tav tm="0">
                                          <p:val>
                                            <p:strVal val="#ppt_h"/>
                                          </p:val>
                                        </p:tav>
                                        <p:tav tm="100000">
                                          <p:val>
                                            <p:strVal val="#ppt_h"/>
                                          </p:val>
                                        </p:tav>
                                      </p:tavLst>
                                    </p:anim>
                                    <p:animEffect transition="in" filter="fade">
                                      <p:cBhvr>
                                        <p:cTn id="22" dur="1000"/>
                                        <p:tgtEl>
                                          <p:spTgt spid="1229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20483"/>
                                        </p:tgtEl>
                                        <p:attrNameLst>
                                          <p:attrName>style.visibility</p:attrName>
                                        </p:attrNameLst>
                                      </p:cBhvr>
                                      <p:to>
                                        <p:strVal val="visible"/>
                                      </p:to>
                                    </p:set>
                                    <p:anim calcmode="lin" valueType="num">
                                      <p:cBhvr>
                                        <p:cTn id="27" dur="1000" fill="hold"/>
                                        <p:tgtEl>
                                          <p:spTgt spid="20483"/>
                                        </p:tgtEl>
                                        <p:attrNameLst>
                                          <p:attrName>ppt_w</p:attrName>
                                        </p:attrNameLst>
                                      </p:cBhvr>
                                      <p:tavLst>
                                        <p:tav tm="0">
                                          <p:val>
                                            <p:strVal val="#ppt_w*0.70"/>
                                          </p:val>
                                        </p:tav>
                                        <p:tav tm="100000">
                                          <p:val>
                                            <p:strVal val="#ppt_w"/>
                                          </p:val>
                                        </p:tav>
                                      </p:tavLst>
                                    </p:anim>
                                    <p:anim calcmode="lin" valueType="num">
                                      <p:cBhvr>
                                        <p:cTn id="28" dur="1000" fill="hold"/>
                                        <p:tgtEl>
                                          <p:spTgt spid="20483"/>
                                        </p:tgtEl>
                                        <p:attrNameLst>
                                          <p:attrName>ppt_h</p:attrName>
                                        </p:attrNameLst>
                                      </p:cBhvr>
                                      <p:tavLst>
                                        <p:tav tm="0">
                                          <p:val>
                                            <p:strVal val="#ppt_h"/>
                                          </p:val>
                                        </p:tav>
                                        <p:tav tm="100000">
                                          <p:val>
                                            <p:strVal val="#ppt_h"/>
                                          </p:val>
                                        </p:tav>
                                      </p:tavLst>
                                    </p:anim>
                                    <p:animEffect transition="in" filter="fade">
                                      <p:cBhvr>
                                        <p:cTn id="29" dur="1000"/>
                                        <p:tgtEl>
                                          <p:spTgt spid="20483"/>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p:tgtEl>
                                          <p:spTgt spid="4"/>
                                        </p:tgtEl>
                                        <p:attrNameLst>
                                          <p:attrName>ppt_x</p:attrName>
                                        </p:attrNameLst>
                                      </p:cBhvr>
                                      <p:tavLst>
                                        <p:tav tm="0">
                                          <p:val>
                                            <p:strVal val="#ppt_x-#ppt_w*1.125000"/>
                                          </p:val>
                                        </p:tav>
                                        <p:tav tm="100000">
                                          <p:val>
                                            <p:strVal val="#ppt_x"/>
                                          </p:val>
                                        </p:tav>
                                      </p:tavLst>
                                    </p:anim>
                                    <p:animEffect transition="in" filter="wipe(righ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20482"/>
                                        </p:tgtEl>
                                        <p:attrNameLst>
                                          <p:attrName>style.visibility</p:attrName>
                                        </p:attrNameLst>
                                      </p:cBhvr>
                                      <p:to>
                                        <p:strVal val="visible"/>
                                      </p:to>
                                    </p:set>
                                    <p:anim calcmode="lin" valueType="num">
                                      <p:cBhvr>
                                        <p:cTn id="40" dur="1000" fill="hold"/>
                                        <p:tgtEl>
                                          <p:spTgt spid="20482"/>
                                        </p:tgtEl>
                                        <p:attrNameLst>
                                          <p:attrName>ppt_w</p:attrName>
                                        </p:attrNameLst>
                                      </p:cBhvr>
                                      <p:tavLst>
                                        <p:tav tm="0">
                                          <p:val>
                                            <p:strVal val="#ppt_w*0.70"/>
                                          </p:val>
                                        </p:tav>
                                        <p:tav tm="100000">
                                          <p:val>
                                            <p:strVal val="#ppt_w"/>
                                          </p:val>
                                        </p:tav>
                                      </p:tavLst>
                                    </p:anim>
                                    <p:anim calcmode="lin" valueType="num">
                                      <p:cBhvr>
                                        <p:cTn id="41" dur="1000" fill="hold"/>
                                        <p:tgtEl>
                                          <p:spTgt spid="20482"/>
                                        </p:tgtEl>
                                        <p:attrNameLst>
                                          <p:attrName>ppt_h</p:attrName>
                                        </p:attrNameLst>
                                      </p:cBhvr>
                                      <p:tavLst>
                                        <p:tav tm="0">
                                          <p:val>
                                            <p:strVal val="#ppt_h"/>
                                          </p:val>
                                        </p:tav>
                                        <p:tav tm="100000">
                                          <p:val>
                                            <p:strVal val="#ppt_h"/>
                                          </p:val>
                                        </p:tav>
                                      </p:tavLst>
                                    </p:anim>
                                    <p:animEffect transition="in" filter="fade">
                                      <p:cBhvr>
                                        <p:cTn id="42" dur="1000"/>
                                        <p:tgtEl>
                                          <p:spTgt spid="2048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ppt_x</p:attrName>
                                        </p:attrNameLst>
                                      </p:cBhvr>
                                      <p:tavLst>
                                        <p:tav tm="0">
                                          <p:val>
                                            <p:strVal val="#ppt_x-#ppt_w*1.125000"/>
                                          </p:val>
                                        </p:tav>
                                        <p:tav tm="100000">
                                          <p:val>
                                            <p:strVal val="#ppt_x"/>
                                          </p:val>
                                        </p:tav>
                                      </p:tavLst>
                                    </p:anim>
                                    <p:animEffect transition="in" filter="wipe(right)">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nodeType="clickEffect">
                                  <p:stCondLst>
                                    <p:cond delay="0"/>
                                  </p:stCondLst>
                                  <p:childTnLst>
                                    <p:set>
                                      <p:cBhvr>
                                        <p:cTn id="52" dur="1" fill="hold">
                                          <p:stCondLst>
                                            <p:cond delay="0"/>
                                          </p:stCondLst>
                                        </p:cTn>
                                        <p:tgtEl>
                                          <p:spTgt spid="12294"/>
                                        </p:tgtEl>
                                        <p:attrNameLst>
                                          <p:attrName>style.visibility</p:attrName>
                                        </p:attrNameLst>
                                      </p:cBhvr>
                                      <p:to>
                                        <p:strVal val="visible"/>
                                      </p:to>
                                    </p:set>
                                    <p:anim calcmode="lin" valueType="num">
                                      <p:cBhvr>
                                        <p:cTn id="53" dur="1000" fill="hold"/>
                                        <p:tgtEl>
                                          <p:spTgt spid="12294"/>
                                        </p:tgtEl>
                                        <p:attrNameLst>
                                          <p:attrName>ppt_w</p:attrName>
                                        </p:attrNameLst>
                                      </p:cBhvr>
                                      <p:tavLst>
                                        <p:tav tm="0">
                                          <p:val>
                                            <p:strVal val="#ppt_w*0.70"/>
                                          </p:val>
                                        </p:tav>
                                        <p:tav tm="100000">
                                          <p:val>
                                            <p:strVal val="#ppt_w"/>
                                          </p:val>
                                        </p:tav>
                                      </p:tavLst>
                                    </p:anim>
                                    <p:anim calcmode="lin" valueType="num">
                                      <p:cBhvr>
                                        <p:cTn id="54" dur="1000" fill="hold"/>
                                        <p:tgtEl>
                                          <p:spTgt spid="12294"/>
                                        </p:tgtEl>
                                        <p:attrNameLst>
                                          <p:attrName>ppt_h</p:attrName>
                                        </p:attrNameLst>
                                      </p:cBhvr>
                                      <p:tavLst>
                                        <p:tav tm="0">
                                          <p:val>
                                            <p:strVal val="#ppt_h"/>
                                          </p:val>
                                        </p:tav>
                                        <p:tav tm="100000">
                                          <p:val>
                                            <p:strVal val="#ppt_h"/>
                                          </p:val>
                                        </p:tav>
                                      </p:tavLst>
                                    </p:anim>
                                    <p:animEffect transition="in" filter="fade">
                                      <p:cBhvr>
                                        <p:cTn id="55" dur="1000"/>
                                        <p:tgtEl>
                                          <p:spTgt spid="12294"/>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1000" fill="hold"/>
                                        <p:tgtEl>
                                          <p:spTgt spid="16"/>
                                        </p:tgtEl>
                                        <p:attrNameLst>
                                          <p:attrName>ppt_w</p:attrName>
                                        </p:attrNameLst>
                                      </p:cBhvr>
                                      <p:tavLst>
                                        <p:tav tm="0">
                                          <p:val>
                                            <p:strVal val="#ppt_w*0.70"/>
                                          </p:val>
                                        </p:tav>
                                        <p:tav tm="100000">
                                          <p:val>
                                            <p:strVal val="#ppt_w"/>
                                          </p:val>
                                        </p:tav>
                                      </p:tavLst>
                                    </p:anim>
                                    <p:anim calcmode="lin" valueType="num">
                                      <p:cBhvr>
                                        <p:cTn id="61" dur="1000" fill="hold"/>
                                        <p:tgtEl>
                                          <p:spTgt spid="16"/>
                                        </p:tgtEl>
                                        <p:attrNameLst>
                                          <p:attrName>ppt_h</p:attrName>
                                        </p:attrNameLst>
                                      </p:cBhvr>
                                      <p:tavLst>
                                        <p:tav tm="0">
                                          <p:val>
                                            <p:strVal val="#ppt_h"/>
                                          </p:val>
                                        </p:tav>
                                        <p:tav tm="100000">
                                          <p:val>
                                            <p:strVal val="#ppt_h"/>
                                          </p:val>
                                        </p:tav>
                                      </p:tavLst>
                                    </p:anim>
                                    <p:animEffect transition="in" filter="fade">
                                      <p:cBhvr>
                                        <p:cTn id="62" dur="10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55"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1000" fill="hold"/>
                                        <p:tgtEl>
                                          <p:spTgt spid="12"/>
                                        </p:tgtEl>
                                        <p:attrNameLst>
                                          <p:attrName>ppt_w</p:attrName>
                                        </p:attrNameLst>
                                      </p:cBhvr>
                                      <p:tavLst>
                                        <p:tav tm="0">
                                          <p:val>
                                            <p:strVal val="#ppt_w*0.70"/>
                                          </p:val>
                                        </p:tav>
                                        <p:tav tm="100000">
                                          <p:val>
                                            <p:strVal val="#ppt_w"/>
                                          </p:val>
                                        </p:tav>
                                      </p:tavLst>
                                    </p:anim>
                                    <p:anim calcmode="lin" valueType="num">
                                      <p:cBhvr>
                                        <p:cTn id="68" dur="1000" fill="hold"/>
                                        <p:tgtEl>
                                          <p:spTgt spid="12"/>
                                        </p:tgtEl>
                                        <p:attrNameLst>
                                          <p:attrName>ppt_h</p:attrName>
                                        </p:attrNameLst>
                                      </p:cBhvr>
                                      <p:tavLst>
                                        <p:tav tm="0">
                                          <p:val>
                                            <p:strVal val="#ppt_h"/>
                                          </p:val>
                                        </p:tav>
                                        <p:tav tm="100000">
                                          <p:val>
                                            <p:strVal val="#ppt_h"/>
                                          </p:val>
                                        </p:tav>
                                      </p:tavLst>
                                    </p:anim>
                                    <p:animEffect transition="in" filter="fade">
                                      <p:cBhvr>
                                        <p:cTn id="69" dur="10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8" fill="hold" grpId="0" nodeType="click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additive="base">
                                        <p:cTn id="74" dur="500"/>
                                        <p:tgtEl>
                                          <p:spTgt spid="5"/>
                                        </p:tgtEl>
                                        <p:attrNameLst>
                                          <p:attrName>ppt_x</p:attrName>
                                        </p:attrNameLst>
                                      </p:cBhvr>
                                      <p:tavLst>
                                        <p:tav tm="0">
                                          <p:val>
                                            <p:strVal val="#ppt_x-#ppt_w*1.125000"/>
                                          </p:val>
                                        </p:tav>
                                        <p:tav tm="100000">
                                          <p:val>
                                            <p:strVal val="#ppt_x"/>
                                          </p:val>
                                        </p:tav>
                                      </p:tavLst>
                                    </p:anim>
                                    <p:animEffect transition="in" filter="wipe(right)">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14D45-7F84-7C4D-AFD3-7543E858387B}"/>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6715C7DE-84C7-04F9-1E89-FBDB2A947C94}"/>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4</a:t>
            </a:r>
            <a:br>
              <a:rPr lang="fr-FR" sz="4800" b="1" dirty="0">
                <a:latin typeface="Abadi MT Condensed Extra Bold" panose="020B0306030101010103" pitchFamily="34" charset="77"/>
              </a:rPr>
            </a:br>
            <a:r>
              <a:rPr lang="fr-CH" b="1" dirty="0" err="1">
                <a:latin typeface="Abadi MT Condensed Extra Bold" panose="020B0306030101010103" pitchFamily="34" charset="77"/>
              </a:rPr>
              <a:t>Dieudo</a:t>
            </a:r>
            <a:r>
              <a:rPr lang="fr-CH" b="1" dirty="0">
                <a:latin typeface="Abadi MT Condensed Extra Bold" panose="020B0306030101010103" pitchFamily="34" charset="77"/>
              </a:rPr>
              <a:t>, l’homme au short</a:t>
            </a:r>
            <a:endParaRPr lang="fr-FR" sz="48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DD0B9CBE-6CE3-43EF-EE75-EFCA7B0A3A89}"/>
              </a:ext>
            </a:extLst>
          </p:cNvPr>
          <p:cNvPicPr>
            <a:picLocks noChangeAspect="1"/>
          </p:cNvPicPr>
          <p:nvPr/>
        </p:nvPicPr>
        <p:blipFill>
          <a:blip r:embed="rId2"/>
          <a:stretch>
            <a:fillRect/>
          </a:stretch>
        </p:blipFill>
        <p:spPr>
          <a:xfrm>
            <a:off x="3069679" y="1588958"/>
            <a:ext cx="6052639" cy="4300276"/>
          </a:xfrm>
          <a:prstGeom prst="rect">
            <a:avLst/>
          </a:prstGeom>
        </p:spPr>
      </p:pic>
      <p:sp>
        <p:nvSpPr>
          <p:cNvPr id="9" name="ZoneTexte 8">
            <a:extLst>
              <a:ext uri="{FF2B5EF4-FFF2-40B4-BE49-F238E27FC236}">
                <a16:creationId xmlns:a16="http://schemas.microsoft.com/office/drawing/2014/main" id="{74CE6B42-1CAD-A944-BE61-EADE45188334}"/>
              </a:ext>
            </a:extLst>
          </p:cNvPr>
          <p:cNvSpPr txBox="1"/>
          <p:nvPr/>
        </p:nvSpPr>
        <p:spPr>
          <a:xfrm>
            <a:off x="2516776" y="5566068"/>
            <a:ext cx="2539318"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Juin 2018</a:t>
            </a:r>
            <a:endParaRPr lang="fr-FR" sz="3600" b="1" dirty="0"/>
          </a:p>
        </p:txBody>
      </p:sp>
    </p:spTree>
    <p:extLst>
      <p:ext uri="{BB962C8B-B14F-4D97-AF65-F5344CB8AC3E}">
        <p14:creationId xmlns:p14="http://schemas.microsoft.com/office/powerpoint/2010/main" val="1659733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1B502-EC51-0FB6-3AE4-A2744CE403D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1196D99-CC0D-4C47-EC13-ECC842465871}"/>
              </a:ext>
            </a:extLst>
          </p:cNvPr>
          <p:cNvPicPr>
            <a:picLocks noChangeAspect="1"/>
          </p:cNvPicPr>
          <p:nvPr/>
        </p:nvPicPr>
        <p:blipFill>
          <a:blip r:embed="rId2"/>
          <a:stretch>
            <a:fillRect/>
          </a:stretch>
        </p:blipFill>
        <p:spPr>
          <a:xfrm>
            <a:off x="3411650" y="1592222"/>
            <a:ext cx="6858000" cy="5067300"/>
          </a:xfrm>
          <a:prstGeom prst="rect">
            <a:avLst/>
          </a:prstGeom>
          <a:ln>
            <a:solidFill>
              <a:schemeClr val="tx1"/>
            </a:solidFill>
          </a:ln>
        </p:spPr>
      </p:pic>
      <p:sp>
        <p:nvSpPr>
          <p:cNvPr id="3" name="Titre 1">
            <a:extLst>
              <a:ext uri="{FF2B5EF4-FFF2-40B4-BE49-F238E27FC236}">
                <a16:creationId xmlns:a16="http://schemas.microsoft.com/office/drawing/2014/main" id="{C1F5E360-82E2-1D80-845C-32F06A0623A4}"/>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4</a:t>
            </a:r>
            <a:br>
              <a:rPr lang="fr-FR" sz="4800" b="1" dirty="0">
                <a:latin typeface="Abadi MT Condensed Extra Bold" panose="020B0306030101010103" pitchFamily="34" charset="77"/>
              </a:rPr>
            </a:br>
            <a:r>
              <a:rPr lang="fr-CH" b="1" dirty="0" err="1">
                <a:latin typeface="Abadi MT Condensed Extra Bold" panose="020B0306030101010103" pitchFamily="34" charset="77"/>
              </a:rPr>
              <a:t>Dieudo</a:t>
            </a:r>
            <a:r>
              <a:rPr lang="fr-CH" b="1" dirty="0">
                <a:latin typeface="Abadi MT Condensed Extra Bold" panose="020B0306030101010103" pitchFamily="34" charset="77"/>
              </a:rPr>
              <a:t>, l’homme au short</a:t>
            </a:r>
            <a:endParaRPr lang="fr-FR" sz="4800" b="1" dirty="0">
              <a:latin typeface="Abadi MT Condensed Extra Bold" panose="020B0306030101010103" pitchFamily="34" charset="77"/>
            </a:endParaRPr>
          </a:p>
        </p:txBody>
      </p:sp>
      <p:pic>
        <p:nvPicPr>
          <p:cNvPr id="6" name="Image 5">
            <a:extLst>
              <a:ext uri="{FF2B5EF4-FFF2-40B4-BE49-F238E27FC236}">
                <a16:creationId xmlns:a16="http://schemas.microsoft.com/office/drawing/2014/main" id="{01106EC4-9803-8415-6C0C-6B230798C255}"/>
              </a:ext>
            </a:extLst>
          </p:cNvPr>
          <p:cNvPicPr>
            <a:picLocks noChangeAspect="1"/>
          </p:cNvPicPr>
          <p:nvPr/>
        </p:nvPicPr>
        <p:blipFill>
          <a:blip r:embed="rId3"/>
          <a:stretch>
            <a:fillRect/>
          </a:stretch>
        </p:blipFill>
        <p:spPr>
          <a:xfrm>
            <a:off x="383936" y="1088759"/>
            <a:ext cx="2379489" cy="3033849"/>
          </a:xfrm>
          <a:prstGeom prst="rect">
            <a:avLst/>
          </a:prstGeom>
          <a:ln>
            <a:solidFill>
              <a:schemeClr val="tx1"/>
            </a:solidFill>
          </a:ln>
        </p:spPr>
      </p:pic>
      <p:pic>
        <p:nvPicPr>
          <p:cNvPr id="7" name="Image 6">
            <a:extLst>
              <a:ext uri="{FF2B5EF4-FFF2-40B4-BE49-F238E27FC236}">
                <a16:creationId xmlns:a16="http://schemas.microsoft.com/office/drawing/2014/main" id="{25939ACB-B9F7-7149-AA28-C92C64445934}"/>
              </a:ext>
            </a:extLst>
          </p:cNvPr>
          <p:cNvPicPr>
            <a:picLocks noChangeAspect="1"/>
          </p:cNvPicPr>
          <p:nvPr/>
        </p:nvPicPr>
        <p:blipFill>
          <a:blip r:embed="rId4"/>
          <a:stretch>
            <a:fillRect/>
          </a:stretch>
        </p:blipFill>
        <p:spPr>
          <a:xfrm>
            <a:off x="343388" y="4409843"/>
            <a:ext cx="3662689" cy="2184762"/>
          </a:xfrm>
          <a:prstGeom prst="rect">
            <a:avLst/>
          </a:prstGeom>
          <a:ln>
            <a:solidFill>
              <a:schemeClr val="tx1"/>
            </a:solidFill>
          </a:ln>
        </p:spPr>
      </p:pic>
      <p:pic>
        <p:nvPicPr>
          <p:cNvPr id="8" name="Image 7">
            <a:extLst>
              <a:ext uri="{FF2B5EF4-FFF2-40B4-BE49-F238E27FC236}">
                <a16:creationId xmlns:a16="http://schemas.microsoft.com/office/drawing/2014/main" id="{FECF8C2B-A2AD-0DAF-0503-3D1E8A8ECD0E}"/>
              </a:ext>
            </a:extLst>
          </p:cNvPr>
          <p:cNvPicPr>
            <a:picLocks noChangeAspect="1"/>
          </p:cNvPicPr>
          <p:nvPr/>
        </p:nvPicPr>
        <p:blipFill>
          <a:blip r:embed="rId5"/>
          <a:stretch>
            <a:fillRect/>
          </a:stretch>
        </p:blipFill>
        <p:spPr>
          <a:xfrm>
            <a:off x="9675222" y="3659374"/>
            <a:ext cx="1869806" cy="2996884"/>
          </a:xfrm>
          <a:prstGeom prst="rect">
            <a:avLst/>
          </a:prstGeom>
          <a:ln>
            <a:solidFill>
              <a:schemeClr val="tx1"/>
            </a:solidFill>
          </a:ln>
        </p:spPr>
      </p:pic>
      <p:sp>
        <p:nvSpPr>
          <p:cNvPr id="9" name="ZoneTexte 8">
            <a:extLst>
              <a:ext uri="{FF2B5EF4-FFF2-40B4-BE49-F238E27FC236}">
                <a16:creationId xmlns:a16="http://schemas.microsoft.com/office/drawing/2014/main" id="{F51F41A2-7ABA-306C-F662-975FC45BE34D}"/>
              </a:ext>
            </a:extLst>
          </p:cNvPr>
          <p:cNvSpPr txBox="1"/>
          <p:nvPr/>
        </p:nvSpPr>
        <p:spPr>
          <a:xfrm>
            <a:off x="5898777" y="5817276"/>
            <a:ext cx="3475392"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Novembre 2018</a:t>
            </a:r>
            <a:endParaRPr lang="fr-FR" sz="3600" b="1" dirty="0"/>
          </a:p>
        </p:txBody>
      </p:sp>
      <p:sp>
        <p:nvSpPr>
          <p:cNvPr id="10" name="ZoneTexte 9">
            <a:extLst>
              <a:ext uri="{FF2B5EF4-FFF2-40B4-BE49-F238E27FC236}">
                <a16:creationId xmlns:a16="http://schemas.microsoft.com/office/drawing/2014/main" id="{0295AD21-4F18-1938-3447-41B45DB7001A}"/>
              </a:ext>
            </a:extLst>
          </p:cNvPr>
          <p:cNvSpPr txBox="1"/>
          <p:nvPr/>
        </p:nvSpPr>
        <p:spPr>
          <a:xfrm>
            <a:off x="57690" y="498245"/>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2019</a:t>
            </a:r>
          </a:p>
        </p:txBody>
      </p:sp>
      <p:sp>
        <p:nvSpPr>
          <p:cNvPr id="2" name="ZoneTexte 1">
            <a:extLst>
              <a:ext uri="{FF2B5EF4-FFF2-40B4-BE49-F238E27FC236}">
                <a16:creationId xmlns:a16="http://schemas.microsoft.com/office/drawing/2014/main" id="{F4CBB40F-F4B2-77FC-1FDD-1636669CD096}"/>
              </a:ext>
            </a:extLst>
          </p:cNvPr>
          <p:cNvSpPr txBox="1"/>
          <p:nvPr/>
        </p:nvSpPr>
        <p:spPr>
          <a:xfrm>
            <a:off x="10405856" y="2935466"/>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2019</a:t>
            </a:r>
          </a:p>
        </p:txBody>
      </p:sp>
      <p:pic>
        <p:nvPicPr>
          <p:cNvPr id="6148" name="Picture 4" descr="Amazon.fr - Les secrets de la monnaie - Foucher, Gérard - Livres">
            <a:extLst>
              <a:ext uri="{FF2B5EF4-FFF2-40B4-BE49-F238E27FC236}">
                <a16:creationId xmlns:a16="http://schemas.microsoft.com/office/drawing/2014/main" id="{01681B07-EEFE-9344-A010-7A1BAF5CB8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3929" y="821411"/>
            <a:ext cx="1311881" cy="19549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93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p:cTn id="13" dur="1000" fill="hold"/>
                                        <p:tgtEl>
                                          <p:spTgt spid="6148"/>
                                        </p:tgtEl>
                                        <p:attrNameLst>
                                          <p:attrName>ppt_w</p:attrName>
                                        </p:attrNameLst>
                                      </p:cBhvr>
                                      <p:tavLst>
                                        <p:tav tm="0">
                                          <p:val>
                                            <p:strVal val="#ppt_w*0.70"/>
                                          </p:val>
                                        </p:tav>
                                        <p:tav tm="100000">
                                          <p:val>
                                            <p:strVal val="#ppt_w"/>
                                          </p:val>
                                        </p:tav>
                                      </p:tavLst>
                                    </p:anim>
                                    <p:anim calcmode="lin" valueType="num">
                                      <p:cBhvr>
                                        <p:cTn id="14" dur="1000" fill="hold"/>
                                        <p:tgtEl>
                                          <p:spTgt spid="6148"/>
                                        </p:tgtEl>
                                        <p:attrNameLst>
                                          <p:attrName>ppt_h</p:attrName>
                                        </p:attrNameLst>
                                      </p:cBhvr>
                                      <p:tavLst>
                                        <p:tav tm="0">
                                          <p:val>
                                            <p:strVal val="#ppt_h"/>
                                          </p:val>
                                        </p:tav>
                                        <p:tav tm="100000">
                                          <p:val>
                                            <p:strVal val="#ppt_h"/>
                                          </p:val>
                                        </p:tav>
                                      </p:tavLst>
                                    </p:anim>
                                    <p:animEffect transition="in" filter="fade">
                                      <p:cBhvr>
                                        <p:cTn id="15" dur="1000"/>
                                        <p:tgtEl>
                                          <p:spTgt spid="6148"/>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ppt_x</p:attrName>
                                        </p:attrNameLst>
                                      </p:cBhvr>
                                      <p:tavLst>
                                        <p:tav tm="0">
                                          <p:val>
                                            <p:strVal val="#ppt_x-#ppt_w*1.125000"/>
                                          </p:val>
                                        </p:tav>
                                        <p:tav tm="100000">
                                          <p:val>
                                            <p:strVal val="#ppt_x"/>
                                          </p:val>
                                        </p:tav>
                                      </p:tavLst>
                                    </p:anim>
                                    <p:animEffect transition="in" filter="wipe(right)">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0.70"/>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1000" fill="hold"/>
                                        <p:tgtEl>
                                          <p:spTgt spid="2"/>
                                        </p:tgtEl>
                                        <p:attrNameLst>
                                          <p:attrName>ppt_w</p:attrName>
                                        </p:attrNameLst>
                                      </p:cBhvr>
                                      <p:tavLst>
                                        <p:tav tm="0">
                                          <p:val>
                                            <p:strVal val="#ppt_w*0.70"/>
                                          </p:val>
                                        </p:tav>
                                        <p:tav tm="100000">
                                          <p:val>
                                            <p:strVal val="#ppt_w"/>
                                          </p:val>
                                        </p:tav>
                                      </p:tavLst>
                                    </p:anim>
                                    <p:anim calcmode="lin" valueType="num">
                                      <p:cBhvr>
                                        <p:cTn id="41" dur="1000" fill="hold"/>
                                        <p:tgtEl>
                                          <p:spTgt spid="2"/>
                                        </p:tgtEl>
                                        <p:attrNameLst>
                                          <p:attrName>ppt_h</p:attrName>
                                        </p:attrNameLst>
                                      </p:cBhvr>
                                      <p:tavLst>
                                        <p:tav tm="0">
                                          <p:val>
                                            <p:strVal val="#ppt_h"/>
                                          </p:val>
                                        </p:tav>
                                        <p:tav tm="100000">
                                          <p:val>
                                            <p:strVal val="#ppt_h"/>
                                          </p:val>
                                        </p:tav>
                                      </p:tavLst>
                                    </p:anim>
                                    <p:animEffect transition="in" filter="fade">
                                      <p:cBhvr>
                                        <p:cTn id="42" dur="1000"/>
                                        <p:tgtEl>
                                          <p:spTgt spid="2"/>
                                        </p:tgtEl>
                                      </p:cBhvr>
                                    </p:animEffect>
                                  </p:childTnLst>
                                </p:cTn>
                              </p:par>
                              <p:par>
                                <p:cTn id="43" presetID="55"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1000" fill="hold"/>
                                        <p:tgtEl>
                                          <p:spTgt spid="8"/>
                                        </p:tgtEl>
                                        <p:attrNameLst>
                                          <p:attrName>ppt_w</p:attrName>
                                        </p:attrNameLst>
                                      </p:cBhvr>
                                      <p:tavLst>
                                        <p:tav tm="0">
                                          <p:val>
                                            <p:strVal val="#ppt_w*0.70"/>
                                          </p:val>
                                        </p:tav>
                                        <p:tav tm="100000">
                                          <p:val>
                                            <p:strVal val="#ppt_w"/>
                                          </p:val>
                                        </p:tav>
                                      </p:tavLst>
                                    </p:anim>
                                    <p:anim calcmode="lin" valueType="num">
                                      <p:cBhvr>
                                        <p:cTn id="46" dur="1000" fill="hold"/>
                                        <p:tgtEl>
                                          <p:spTgt spid="8"/>
                                        </p:tgtEl>
                                        <p:attrNameLst>
                                          <p:attrName>ppt_h</p:attrName>
                                        </p:attrNameLst>
                                      </p:cBhvr>
                                      <p:tavLst>
                                        <p:tav tm="0">
                                          <p:val>
                                            <p:strVal val="#ppt_h"/>
                                          </p:val>
                                        </p:tav>
                                        <p:tav tm="100000">
                                          <p:val>
                                            <p:strVal val="#ppt_h"/>
                                          </p:val>
                                        </p:tav>
                                      </p:tavLst>
                                    </p:anim>
                                    <p:animEffect transition="in" filter="fade">
                                      <p:cBhvr>
                                        <p:cTn id="4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66E8F-24CE-9BA6-90BE-26A385A6B048}"/>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5CFBA6D0-AE97-C496-9005-66BCE854DCA2}"/>
              </a:ext>
            </a:extLst>
          </p:cNvPr>
          <p:cNvPicPr>
            <a:picLocks noChangeAspect="1"/>
          </p:cNvPicPr>
          <p:nvPr/>
        </p:nvPicPr>
        <p:blipFill>
          <a:blip r:embed="rId2"/>
          <a:stretch>
            <a:fillRect/>
          </a:stretch>
        </p:blipFill>
        <p:spPr>
          <a:xfrm>
            <a:off x="8508406" y="5003285"/>
            <a:ext cx="3058327" cy="1608087"/>
          </a:xfrm>
          <a:prstGeom prst="rect">
            <a:avLst/>
          </a:prstGeom>
        </p:spPr>
      </p:pic>
      <p:sp>
        <p:nvSpPr>
          <p:cNvPr id="3" name="Titre 1">
            <a:extLst>
              <a:ext uri="{FF2B5EF4-FFF2-40B4-BE49-F238E27FC236}">
                <a16:creationId xmlns:a16="http://schemas.microsoft.com/office/drawing/2014/main" id="{2C95C00D-E0EF-211C-7D08-37294B484E1B}"/>
              </a:ext>
            </a:extLst>
          </p:cNvPr>
          <p:cNvSpPr txBox="1">
            <a:spLocks/>
          </p:cNvSpPr>
          <p:nvPr/>
        </p:nvSpPr>
        <p:spPr>
          <a:xfrm>
            <a:off x="1741143" y="550778"/>
            <a:ext cx="920553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6</a:t>
            </a:r>
            <a:br>
              <a:rPr lang="fr-FR" sz="4800" b="1" dirty="0">
                <a:latin typeface="Abadi MT Condensed Extra Bold" panose="020B0306030101010103" pitchFamily="34" charset="77"/>
              </a:rPr>
            </a:br>
            <a:r>
              <a:rPr lang="fr-CH" b="1" dirty="0">
                <a:latin typeface="Abadi MT Condensed Extra Bold" panose="020B0306030101010103" pitchFamily="34" charset="77"/>
              </a:rPr>
              <a:t>La chasse aux complotistes est ouverte !</a:t>
            </a:r>
            <a:br>
              <a:rPr lang="fr-CH" b="1" dirty="0">
                <a:latin typeface="Abadi MT Condensed Extra Bold" panose="020B0306030101010103" pitchFamily="34" charset="77"/>
              </a:rPr>
            </a:br>
            <a:r>
              <a:rPr lang="fr-CH" b="1" dirty="0">
                <a:latin typeface="Abadi MT Condensed Extra Bold" panose="020B0306030101010103" pitchFamily="34" charset="77"/>
              </a:rPr>
              <a:t>(2020)</a:t>
            </a:r>
            <a:endParaRPr lang="fr-FR" sz="48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2C791B84-9E04-2619-360C-B4820A2F3AEE}"/>
              </a:ext>
            </a:extLst>
          </p:cNvPr>
          <p:cNvPicPr>
            <a:picLocks noChangeAspect="1"/>
          </p:cNvPicPr>
          <p:nvPr/>
        </p:nvPicPr>
        <p:blipFill>
          <a:blip r:embed="rId3"/>
          <a:stretch>
            <a:fillRect/>
          </a:stretch>
        </p:blipFill>
        <p:spPr>
          <a:xfrm>
            <a:off x="337801" y="2183064"/>
            <a:ext cx="5164766" cy="4428308"/>
          </a:xfrm>
          <a:prstGeom prst="rect">
            <a:avLst/>
          </a:prstGeom>
          <a:ln>
            <a:solidFill>
              <a:schemeClr val="tx1"/>
            </a:solidFill>
          </a:ln>
        </p:spPr>
      </p:pic>
      <p:sp>
        <p:nvSpPr>
          <p:cNvPr id="8" name="ZoneTexte 7">
            <a:extLst>
              <a:ext uri="{FF2B5EF4-FFF2-40B4-BE49-F238E27FC236}">
                <a16:creationId xmlns:a16="http://schemas.microsoft.com/office/drawing/2014/main" id="{9B62C986-38F0-FBB8-B515-E2A45CD9A4E8}"/>
              </a:ext>
            </a:extLst>
          </p:cNvPr>
          <p:cNvSpPr txBox="1"/>
          <p:nvPr/>
        </p:nvSpPr>
        <p:spPr>
          <a:xfrm>
            <a:off x="4728171" y="5557564"/>
            <a:ext cx="323147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13 avril 2020</a:t>
            </a:r>
            <a:endParaRPr lang="fr-FR" sz="3600" b="1" dirty="0"/>
          </a:p>
        </p:txBody>
      </p:sp>
      <p:pic>
        <p:nvPicPr>
          <p:cNvPr id="12" name="Image 11">
            <a:extLst>
              <a:ext uri="{FF2B5EF4-FFF2-40B4-BE49-F238E27FC236}">
                <a16:creationId xmlns:a16="http://schemas.microsoft.com/office/drawing/2014/main" id="{423F53F1-F26E-E0D0-94B4-935731547778}"/>
              </a:ext>
            </a:extLst>
          </p:cNvPr>
          <p:cNvPicPr>
            <a:picLocks noChangeAspect="1"/>
          </p:cNvPicPr>
          <p:nvPr/>
        </p:nvPicPr>
        <p:blipFill>
          <a:blip r:embed="rId4"/>
          <a:stretch>
            <a:fillRect/>
          </a:stretch>
        </p:blipFill>
        <p:spPr>
          <a:xfrm>
            <a:off x="6072251" y="3791084"/>
            <a:ext cx="2351895" cy="1317061"/>
          </a:xfrm>
          <a:prstGeom prst="rect">
            <a:avLst/>
          </a:prstGeom>
        </p:spPr>
      </p:pic>
      <p:pic>
        <p:nvPicPr>
          <p:cNvPr id="5122" name="Picture 2" descr="Gavi, l'Alliance du Vaccin - Gavi | Genève internationale">
            <a:extLst>
              <a:ext uri="{FF2B5EF4-FFF2-40B4-BE49-F238E27FC236}">
                <a16:creationId xmlns:a16="http://schemas.microsoft.com/office/drawing/2014/main" id="{FB23F6E0-68AC-0713-EBAD-AFE0C696F5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960021"/>
            <a:ext cx="2191220" cy="219122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F2C70811-3EC6-0EAF-0DC1-43CF17A918AC}"/>
              </a:ext>
            </a:extLst>
          </p:cNvPr>
          <p:cNvPicPr>
            <a:picLocks noChangeAspect="1"/>
          </p:cNvPicPr>
          <p:nvPr/>
        </p:nvPicPr>
        <p:blipFill>
          <a:blip r:embed="rId6"/>
          <a:stretch>
            <a:fillRect/>
          </a:stretch>
        </p:blipFill>
        <p:spPr>
          <a:xfrm>
            <a:off x="8880653" y="2591080"/>
            <a:ext cx="2504842" cy="2504842"/>
          </a:xfrm>
          <a:prstGeom prst="rect">
            <a:avLst/>
          </a:prstGeom>
        </p:spPr>
      </p:pic>
    </p:spTree>
    <p:extLst>
      <p:ext uri="{BB962C8B-B14F-4D97-AF65-F5344CB8AC3E}">
        <p14:creationId xmlns:p14="http://schemas.microsoft.com/office/powerpoint/2010/main" val="329048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122"/>
                                        </p:tgtEl>
                                        <p:attrNameLst>
                                          <p:attrName>style.visibility</p:attrName>
                                        </p:attrNameLst>
                                      </p:cBhvr>
                                      <p:to>
                                        <p:strVal val="visible"/>
                                      </p:to>
                                    </p:set>
                                    <p:anim calcmode="lin" valueType="num">
                                      <p:cBhvr>
                                        <p:cTn id="21" dur="1000" fill="hold"/>
                                        <p:tgtEl>
                                          <p:spTgt spid="5122"/>
                                        </p:tgtEl>
                                        <p:attrNameLst>
                                          <p:attrName>ppt_w</p:attrName>
                                        </p:attrNameLst>
                                      </p:cBhvr>
                                      <p:tavLst>
                                        <p:tav tm="0">
                                          <p:val>
                                            <p:strVal val="#ppt_w*0.70"/>
                                          </p:val>
                                        </p:tav>
                                        <p:tav tm="100000">
                                          <p:val>
                                            <p:strVal val="#ppt_w"/>
                                          </p:val>
                                        </p:tav>
                                      </p:tavLst>
                                    </p:anim>
                                    <p:anim calcmode="lin" valueType="num">
                                      <p:cBhvr>
                                        <p:cTn id="22" dur="1000" fill="hold"/>
                                        <p:tgtEl>
                                          <p:spTgt spid="5122"/>
                                        </p:tgtEl>
                                        <p:attrNameLst>
                                          <p:attrName>ppt_h</p:attrName>
                                        </p:attrNameLst>
                                      </p:cBhvr>
                                      <p:tavLst>
                                        <p:tav tm="0">
                                          <p:val>
                                            <p:strVal val="#ppt_h"/>
                                          </p:val>
                                        </p:tav>
                                        <p:tav tm="100000">
                                          <p:val>
                                            <p:strVal val="#ppt_h"/>
                                          </p:val>
                                        </p:tav>
                                      </p:tavLst>
                                    </p:anim>
                                    <p:animEffect transition="in" filter="fade">
                                      <p:cBhvr>
                                        <p:cTn id="23" dur="1000"/>
                                        <p:tgtEl>
                                          <p:spTgt spid="5122"/>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0.70"/>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par>
                                <p:cTn id="31" presetID="12" presetClass="entr" presetSubtype="8"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p:tgtEl>
                                          <p:spTgt spid="11"/>
                                        </p:tgtEl>
                                        <p:attrNameLst>
                                          <p:attrName>ppt_x</p:attrName>
                                        </p:attrNameLst>
                                      </p:cBhvr>
                                      <p:tavLst>
                                        <p:tav tm="0">
                                          <p:val>
                                            <p:strVal val="#ppt_x-#ppt_w*1.125000"/>
                                          </p:val>
                                        </p:tav>
                                        <p:tav tm="100000">
                                          <p:val>
                                            <p:strVal val="#ppt_x"/>
                                          </p:val>
                                        </p:tav>
                                      </p:tavLst>
                                    </p:anim>
                                    <p:animEffect transition="in" filter="wipe(right)">
                                      <p:cBhvr>
                                        <p:cTn id="34" dur="500"/>
                                        <p:tgtEl>
                                          <p:spTgt spid="11"/>
                                        </p:tgtEl>
                                      </p:cBhvr>
                                    </p:animEffect>
                                  </p:childTnLst>
                                </p:cTn>
                              </p:par>
                              <p:par>
                                <p:cTn id="35" presetID="1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670E6-A87A-332D-DE6B-5356A5A94173}"/>
            </a:ext>
          </a:extLst>
        </p:cNvPr>
        <p:cNvGrpSpPr/>
        <p:nvPr/>
      </p:nvGrpSpPr>
      <p:grpSpPr>
        <a:xfrm>
          <a:off x="0" y="0"/>
          <a:ext cx="0" cy="0"/>
          <a:chOff x="0" y="0"/>
          <a:chExt cx="0" cy="0"/>
        </a:xfrm>
      </p:grpSpPr>
      <p:pic>
        <p:nvPicPr>
          <p:cNvPr id="26630" name="Picture 6">
            <a:extLst>
              <a:ext uri="{FF2B5EF4-FFF2-40B4-BE49-F238E27FC236}">
                <a16:creationId xmlns:a16="http://schemas.microsoft.com/office/drawing/2014/main" id="{D9C11757-DDD7-3945-46CA-0A05E88E3E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2821" y="4144914"/>
            <a:ext cx="1730734" cy="2412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932AEF17-620E-A4C0-0132-72BBBFF678EA}"/>
              </a:ext>
            </a:extLst>
          </p:cNvPr>
          <p:cNvSpPr txBox="1">
            <a:spLocks/>
          </p:cNvSpPr>
          <p:nvPr/>
        </p:nvSpPr>
        <p:spPr>
          <a:xfrm>
            <a:off x="1741143" y="550778"/>
            <a:ext cx="920553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6</a:t>
            </a:r>
            <a:br>
              <a:rPr lang="fr-FR" sz="4800" b="1" dirty="0">
                <a:latin typeface="Abadi MT Condensed Extra Bold" panose="020B0306030101010103" pitchFamily="34" charset="77"/>
              </a:rPr>
            </a:br>
            <a:r>
              <a:rPr lang="fr-CH" b="1" dirty="0">
                <a:latin typeface="Abadi MT Condensed Extra Bold" panose="020B0306030101010103" pitchFamily="34" charset="77"/>
              </a:rPr>
              <a:t>La chasse aux complotistes est ouverte !</a:t>
            </a:r>
            <a:br>
              <a:rPr lang="fr-CH" b="1" dirty="0">
                <a:latin typeface="Abadi MT Condensed Extra Bold" panose="020B0306030101010103" pitchFamily="34" charset="77"/>
              </a:rPr>
            </a:br>
            <a:r>
              <a:rPr lang="fr-CH" b="1" dirty="0">
                <a:latin typeface="Abadi MT Condensed Extra Bold" panose="020B0306030101010103" pitchFamily="34" charset="77"/>
              </a:rPr>
              <a:t>(2020)</a:t>
            </a:r>
            <a:endParaRPr lang="fr-FR" sz="4800" b="1" dirty="0">
              <a:latin typeface="Abadi MT Condensed Extra Bold" panose="020B0306030101010103" pitchFamily="34" charset="77"/>
            </a:endParaRPr>
          </a:p>
        </p:txBody>
      </p:sp>
      <p:pic>
        <p:nvPicPr>
          <p:cNvPr id="26626" name="Picture 2" descr="Chloé Frammery, professeur de mathématique à Genève, s’est sentie trahie par le journaliste de «Heidi.news». On la voit ici le 21 juillet à Berne, lors du lancement du référendum contre l’application Swiss Covid.">
            <a:extLst>
              <a:ext uri="{FF2B5EF4-FFF2-40B4-BE49-F238E27FC236}">
                <a16:creationId xmlns:a16="http://schemas.microsoft.com/office/drawing/2014/main" id="{87BD3B20-C1C3-7BAB-E48B-FCE0469BE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3644" y="2199738"/>
            <a:ext cx="6533696" cy="43578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CBB229E0-62A0-9013-1DC1-DBFBA07FFC91}"/>
              </a:ext>
            </a:extLst>
          </p:cNvPr>
          <p:cNvSpPr txBox="1"/>
          <p:nvPr/>
        </p:nvSpPr>
        <p:spPr>
          <a:xfrm>
            <a:off x="6740436" y="6008665"/>
            <a:ext cx="2786432" cy="769441"/>
          </a:xfrm>
          <a:prstGeom prst="rect">
            <a:avLst/>
          </a:prstGeom>
          <a:solidFill>
            <a:schemeClr val="bg1"/>
          </a:solidFill>
          <a:ln w="25400">
            <a:solidFill>
              <a:schemeClr val="tx1"/>
            </a:solidFill>
          </a:ln>
        </p:spPr>
        <p:txBody>
          <a:bodyPr wrap="square">
            <a:spAutoFit/>
          </a:bodyPr>
          <a:lstStyle/>
          <a:p>
            <a:pPr algn="ctr"/>
            <a:r>
              <a:rPr lang="fr-CH" sz="2200" b="1" dirty="0">
                <a:solidFill>
                  <a:schemeClr val="tx1"/>
                </a:solidFill>
              </a:rPr>
              <a:t>La photo préférée </a:t>
            </a:r>
          </a:p>
          <a:p>
            <a:pPr algn="ctr"/>
            <a:r>
              <a:rPr lang="fr-CH" sz="2200" b="1" dirty="0">
                <a:solidFill>
                  <a:schemeClr val="tx1"/>
                </a:solidFill>
              </a:rPr>
              <a:t>des médias </a:t>
            </a:r>
            <a:r>
              <a:rPr lang="fr-CH" sz="2200" b="1" dirty="0">
                <a:solidFill>
                  <a:srgbClr val="FF0000"/>
                </a:solidFill>
              </a:rPr>
              <a:t>!</a:t>
            </a:r>
            <a:endParaRPr lang="fr-FR" sz="2200" b="1" dirty="0">
              <a:solidFill>
                <a:srgbClr val="FF0000"/>
              </a:solidFill>
            </a:endParaRPr>
          </a:p>
        </p:txBody>
      </p:sp>
      <p:pic>
        <p:nvPicPr>
          <p:cNvPr id="11" name="Image 10">
            <a:extLst>
              <a:ext uri="{FF2B5EF4-FFF2-40B4-BE49-F238E27FC236}">
                <a16:creationId xmlns:a16="http://schemas.microsoft.com/office/drawing/2014/main" id="{F809A432-238A-1BA5-6F27-3531453FE4E7}"/>
              </a:ext>
            </a:extLst>
          </p:cNvPr>
          <p:cNvPicPr>
            <a:picLocks noChangeAspect="1"/>
          </p:cNvPicPr>
          <p:nvPr/>
        </p:nvPicPr>
        <p:blipFill>
          <a:blip r:embed="rId4"/>
          <a:stretch>
            <a:fillRect/>
          </a:stretch>
        </p:blipFill>
        <p:spPr>
          <a:xfrm>
            <a:off x="370115" y="1733671"/>
            <a:ext cx="4265749" cy="2194400"/>
          </a:xfrm>
          <a:prstGeom prst="rect">
            <a:avLst/>
          </a:prstGeom>
          <a:ln>
            <a:solidFill>
              <a:schemeClr val="tx1"/>
            </a:solidFill>
          </a:ln>
        </p:spPr>
      </p:pic>
      <p:pic>
        <p:nvPicPr>
          <p:cNvPr id="12" name="Image 11">
            <a:extLst>
              <a:ext uri="{FF2B5EF4-FFF2-40B4-BE49-F238E27FC236}">
                <a16:creationId xmlns:a16="http://schemas.microsoft.com/office/drawing/2014/main" id="{F145D1A1-D56C-1074-0E64-D676FD1DEECB}"/>
              </a:ext>
            </a:extLst>
          </p:cNvPr>
          <p:cNvPicPr>
            <a:picLocks noChangeAspect="1"/>
          </p:cNvPicPr>
          <p:nvPr/>
        </p:nvPicPr>
        <p:blipFill>
          <a:blip r:embed="rId5"/>
          <a:stretch>
            <a:fillRect/>
          </a:stretch>
        </p:blipFill>
        <p:spPr>
          <a:xfrm>
            <a:off x="601547" y="3592429"/>
            <a:ext cx="2898862" cy="2194400"/>
          </a:xfrm>
          <a:prstGeom prst="rect">
            <a:avLst/>
          </a:prstGeom>
          <a:ln>
            <a:solidFill>
              <a:schemeClr val="tx1"/>
            </a:solidFill>
          </a:ln>
        </p:spPr>
      </p:pic>
      <p:pic>
        <p:nvPicPr>
          <p:cNvPr id="14" name="Image 13">
            <a:extLst>
              <a:ext uri="{FF2B5EF4-FFF2-40B4-BE49-F238E27FC236}">
                <a16:creationId xmlns:a16="http://schemas.microsoft.com/office/drawing/2014/main" id="{073E5EFA-A752-6808-13EF-5380E9304FF0}"/>
              </a:ext>
            </a:extLst>
          </p:cNvPr>
          <p:cNvPicPr>
            <a:picLocks noChangeAspect="1"/>
          </p:cNvPicPr>
          <p:nvPr/>
        </p:nvPicPr>
        <p:blipFill>
          <a:blip r:embed="rId6"/>
          <a:stretch>
            <a:fillRect/>
          </a:stretch>
        </p:blipFill>
        <p:spPr>
          <a:xfrm>
            <a:off x="7359393" y="1548224"/>
            <a:ext cx="4649644" cy="2096313"/>
          </a:xfrm>
          <a:prstGeom prst="rect">
            <a:avLst/>
          </a:prstGeom>
          <a:ln>
            <a:solidFill>
              <a:schemeClr val="tx1"/>
            </a:solidFill>
          </a:ln>
        </p:spPr>
      </p:pic>
      <p:sp>
        <p:nvSpPr>
          <p:cNvPr id="16" name="ZoneTexte 15">
            <a:extLst>
              <a:ext uri="{FF2B5EF4-FFF2-40B4-BE49-F238E27FC236}">
                <a16:creationId xmlns:a16="http://schemas.microsoft.com/office/drawing/2014/main" id="{C3CEBF2B-3AF5-B56B-ACE6-FB6E722E4293}"/>
              </a:ext>
            </a:extLst>
          </p:cNvPr>
          <p:cNvSpPr txBox="1"/>
          <p:nvPr/>
        </p:nvSpPr>
        <p:spPr>
          <a:xfrm>
            <a:off x="156753" y="5984056"/>
            <a:ext cx="2555967" cy="646331"/>
          </a:xfrm>
          <a:prstGeom prst="rect">
            <a:avLst/>
          </a:prstGeom>
          <a:solidFill>
            <a:schemeClr val="bg1"/>
          </a:solidFill>
          <a:ln w="25400">
            <a:solidFill>
              <a:schemeClr val="tx1"/>
            </a:solidFill>
          </a:ln>
        </p:spPr>
        <p:txBody>
          <a:bodyPr wrap="square">
            <a:spAutoFit/>
          </a:bodyPr>
          <a:lstStyle/>
          <a:p>
            <a:pPr algn="ctr"/>
            <a:r>
              <a:rPr lang="fr-CH" sz="3600" b="1" dirty="0"/>
              <a:t>m</a:t>
            </a:r>
            <a:r>
              <a:rPr lang="fr-CH" sz="3600" b="1" dirty="0">
                <a:solidFill>
                  <a:schemeClr val="tx1"/>
                </a:solidFill>
              </a:rPr>
              <a:t>ai</a:t>
            </a:r>
            <a:endParaRPr lang="fr-FR" sz="3600" b="1" dirty="0"/>
          </a:p>
        </p:txBody>
      </p:sp>
      <p:pic>
        <p:nvPicPr>
          <p:cNvPr id="18" name="Image 17">
            <a:extLst>
              <a:ext uri="{FF2B5EF4-FFF2-40B4-BE49-F238E27FC236}">
                <a16:creationId xmlns:a16="http://schemas.microsoft.com/office/drawing/2014/main" id="{2C611C09-3263-E3AF-A7C7-A2E7A1AF65E3}"/>
              </a:ext>
            </a:extLst>
          </p:cNvPr>
          <p:cNvPicPr>
            <a:picLocks noChangeAspect="1"/>
          </p:cNvPicPr>
          <p:nvPr/>
        </p:nvPicPr>
        <p:blipFill>
          <a:blip r:embed="rId7"/>
          <a:stretch>
            <a:fillRect/>
          </a:stretch>
        </p:blipFill>
        <p:spPr>
          <a:xfrm>
            <a:off x="7842817" y="3706732"/>
            <a:ext cx="1724451" cy="2227416"/>
          </a:xfrm>
          <a:prstGeom prst="rect">
            <a:avLst/>
          </a:prstGeom>
          <a:ln>
            <a:solidFill>
              <a:schemeClr val="tx1"/>
            </a:solidFill>
          </a:ln>
        </p:spPr>
      </p:pic>
      <p:sp>
        <p:nvSpPr>
          <p:cNvPr id="15" name="ZoneTexte 14">
            <a:extLst>
              <a:ext uri="{FF2B5EF4-FFF2-40B4-BE49-F238E27FC236}">
                <a16:creationId xmlns:a16="http://schemas.microsoft.com/office/drawing/2014/main" id="{4A21B2E4-9286-D3CA-1890-E66F457E269A}"/>
              </a:ext>
            </a:extLst>
          </p:cNvPr>
          <p:cNvSpPr txBox="1"/>
          <p:nvPr/>
        </p:nvSpPr>
        <p:spPr>
          <a:xfrm>
            <a:off x="9265918" y="3383567"/>
            <a:ext cx="2555967"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septembre</a:t>
            </a:r>
            <a:endParaRPr lang="fr-FR" sz="3600" b="1" dirty="0"/>
          </a:p>
        </p:txBody>
      </p:sp>
    </p:spTree>
    <p:extLst>
      <p:ext uri="{BB962C8B-B14F-4D97-AF65-F5344CB8AC3E}">
        <p14:creationId xmlns:p14="http://schemas.microsoft.com/office/powerpoint/2010/main" val="298850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ppt_x</p:attrName>
                                        </p:attrNameLst>
                                      </p:cBhvr>
                                      <p:tavLst>
                                        <p:tav tm="0">
                                          <p:val>
                                            <p:strVal val="#ppt_x-#ppt_w*1.125000"/>
                                          </p:val>
                                        </p:tav>
                                        <p:tav tm="100000">
                                          <p:val>
                                            <p:strVal val="#ppt_x"/>
                                          </p:val>
                                        </p:tav>
                                      </p:tavLst>
                                    </p:anim>
                                    <p:animEffect transition="in" filter="wipe(righ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6626"/>
                                        </p:tgtEl>
                                        <p:attrNameLst>
                                          <p:attrName>style.visibility</p:attrName>
                                        </p:attrNameLst>
                                      </p:cBhvr>
                                      <p:to>
                                        <p:strVal val="visible"/>
                                      </p:to>
                                    </p:set>
                                    <p:animEffect transition="in" filter="randombar(horizontal)">
                                      <p:cBhvr>
                                        <p:cTn id="23" dur="2000"/>
                                        <p:tgtEl>
                                          <p:spTgt spid="26626"/>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2"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lef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strVal val="#ppt_w*0.70"/>
                                          </p:val>
                                        </p:tav>
                                        <p:tav tm="100000">
                                          <p:val>
                                            <p:strVal val="#ppt_w"/>
                                          </p:val>
                                        </p:tav>
                                      </p:tavLst>
                                    </p:anim>
                                    <p:anim calcmode="lin" valueType="num">
                                      <p:cBhvr>
                                        <p:cTn id="35" dur="1000" fill="hold"/>
                                        <p:tgtEl>
                                          <p:spTgt spid="14"/>
                                        </p:tgtEl>
                                        <p:attrNameLst>
                                          <p:attrName>ppt_h</p:attrName>
                                        </p:attrNameLst>
                                      </p:cBhvr>
                                      <p:tavLst>
                                        <p:tav tm="0">
                                          <p:val>
                                            <p:strVal val="#ppt_h"/>
                                          </p:val>
                                        </p:tav>
                                        <p:tav tm="100000">
                                          <p:val>
                                            <p:strVal val="#ppt_h"/>
                                          </p:val>
                                        </p:tav>
                                      </p:tavLst>
                                    </p:anim>
                                    <p:animEffect transition="in" filter="fade">
                                      <p:cBhvr>
                                        <p:cTn id="36" dur="1000"/>
                                        <p:tgtEl>
                                          <p:spTgt spid="14"/>
                                        </p:tgtEl>
                                      </p:cBhvr>
                                    </p:animEffect>
                                  </p:childTnLst>
                                </p:cTn>
                              </p:par>
                              <p:par>
                                <p:cTn id="37" presetID="55" presetClass="entr" presetSubtype="0" fill="hold" nodeType="withEffect">
                                  <p:stCondLst>
                                    <p:cond delay="0"/>
                                  </p:stCondLst>
                                  <p:childTnLst>
                                    <p:set>
                                      <p:cBhvr>
                                        <p:cTn id="38" dur="1" fill="hold">
                                          <p:stCondLst>
                                            <p:cond delay="0"/>
                                          </p:stCondLst>
                                        </p:cTn>
                                        <p:tgtEl>
                                          <p:spTgt spid="26630"/>
                                        </p:tgtEl>
                                        <p:attrNameLst>
                                          <p:attrName>style.visibility</p:attrName>
                                        </p:attrNameLst>
                                      </p:cBhvr>
                                      <p:to>
                                        <p:strVal val="visible"/>
                                      </p:to>
                                    </p:set>
                                    <p:anim calcmode="lin" valueType="num">
                                      <p:cBhvr>
                                        <p:cTn id="39" dur="1000" fill="hold"/>
                                        <p:tgtEl>
                                          <p:spTgt spid="26630"/>
                                        </p:tgtEl>
                                        <p:attrNameLst>
                                          <p:attrName>ppt_w</p:attrName>
                                        </p:attrNameLst>
                                      </p:cBhvr>
                                      <p:tavLst>
                                        <p:tav tm="0">
                                          <p:val>
                                            <p:strVal val="#ppt_w*0.70"/>
                                          </p:val>
                                        </p:tav>
                                        <p:tav tm="100000">
                                          <p:val>
                                            <p:strVal val="#ppt_w"/>
                                          </p:val>
                                        </p:tav>
                                      </p:tavLst>
                                    </p:anim>
                                    <p:anim calcmode="lin" valueType="num">
                                      <p:cBhvr>
                                        <p:cTn id="40" dur="1000" fill="hold"/>
                                        <p:tgtEl>
                                          <p:spTgt spid="26630"/>
                                        </p:tgtEl>
                                        <p:attrNameLst>
                                          <p:attrName>ppt_h</p:attrName>
                                        </p:attrNameLst>
                                      </p:cBhvr>
                                      <p:tavLst>
                                        <p:tav tm="0">
                                          <p:val>
                                            <p:strVal val="#ppt_h"/>
                                          </p:val>
                                        </p:tav>
                                        <p:tav tm="100000">
                                          <p:val>
                                            <p:strVal val="#ppt_h"/>
                                          </p:val>
                                        </p:tav>
                                      </p:tavLst>
                                    </p:anim>
                                    <p:animEffect transition="in" filter="fade">
                                      <p:cBhvr>
                                        <p:cTn id="41" dur="1000"/>
                                        <p:tgtEl>
                                          <p:spTgt spid="26630"/>
                                        </p:tgtEl>
                                      </p:cBhvr>
                                    </p:animEffect>
                                  </p:childTnLst>
                                </p:cTn>
                              </p:par>
                              <p:par>
                                <p:cTn id="42" presetID="55" presetClass="entr" presetSubtype="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ppt_w</p:attrName>
                                        </p:attrNameLst>
                                      </p:cBhvr>
                                      <p:tavLst>
                                        <p:tav tm="0">
                                          <p:val>
                                            <p:strVal val="#ppt_w*0.70"/>
                                          </p:val>
                                        </p:tav>
                                        <p:tav tm="100000">
                                          <p:val>
                                            <p:strVal val="#ppt_w"/>
                                          </p:val>
                                        </p:tav>
                                      </p:tavLst>
                                    </p:anim>
                                    <p:anim calcmode="lin" valueType="num">
                                      <p:cBhvr>
                                        <p:cTn id="45" dur="1000" fill="hold"/>
                                        <p:tgtEl>
                                          <p:spTgt spid="18"/>
                                        </p:tgtEl>
                                        <p:attrNameLst>
                                          <p:attrName>ppt_h</p:attrName>
                                        </p:attrNameLst>
                                      </p:cBhvr>
                                      <p:tavLst>
                                        <p:tav tm="0">
                                          <p:val>
                                            <p:strVal val="#ppt_h"/>
                                          </p:val>
                                        </p:tav>
                                        <p:tav tm="100000">
                                          <p:val>
                                            <p:strVal val="#ppt_h"/>
                                          </p:val>
                                        </p:tav>
                                      </p:tavLst>
                                    </p:anim>
                                    <p:animEffect transition="in" filter="fade">
                                      <p:cBhvr>
                                        <p:cTn id="46" dur="1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ppt_x</p:attrName>
                                        </p:attrNameLst>
                                      </p:cBhvr>
                                      <p:tavLst>
                                        <p:tav tm="0">
                                          <p:val>
                                            <p:strVal val="#ppt_x-#ppt_w*1.125000"/>
                                          </p:val>
                                        </p:tav>
                                        <p:tav tm="100000">
                                          <p:val>
                                            <p:strVal val="#ppt_x"/>
                                          </p:val>
                                        </p:tav>
                                      </p:tavLst>
                                    </p:anim>
                                    <p:animEffect transition="in" filter="wipe(right)">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665C0-BD32-1A35-E156-BBEDFC85237C}"/>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C851CACB-6B0B-6459-BE8F-808DABE79EC5}"/>
              </a:ext>
            </a:extLst>
          </p:cNvPr>
          <p:cNvPicPr>
            <a:picLocks noChangeAspect="1"/>
          </p:cNvPicPr>
          <p:nvPr/>
        </p:nvPicPr>
        <p:blipFill>
          <a:blip r:embed="rId2"/>
          <a:stretch>
            <a:fillRect/>
          </a:stretch>
        </p:blipFill>
        <p:spPr>
          <a:xfrm>
            <a:off x="7753662" y="274983"/>
            <a:ext cx="2451271" cy="4357815"/>
          </a:xfrm>
          <a:prstGeom prst="rect">
            <a:avLst/>
          </a:prstGeom>
          <a:ln>
            <a:solidFill>
              <a:schemeClr val="tx1"/>
            </a:solidFill>
          </a:ln>
        </p:spPr>
      </p:pic>
      <p:pic>
        <p:nvPicPr>
          <p:cNvPr id="4" name="Image 3">
            <a:extLst>
              <a:ext uri="{FF2B5EF4-FFF2-40B4-BE49-F238E27FC236}">
                <a16:creationId xmlns:a16="http://schemas.microsoft.com/office/drawing/2014/main" id="{78B4B876-B09D-5285-5AC1-A8E1AD31831A}"/>
              </a:ext>
            </a:extLst>
          </p:cNvPr>
          <p:cNvPicPr>
            <a:picLocks noChangeAspect="1"/>
          </p:cNvPicPr>
          <p:nvPr/>
        </p:nvPicPr>
        <p:blipFill>
          <a:blip r:embed="rId3"/>
          <a:stretch>
            <a:fillRect/>
          </a:stretch>
        </p:blipFill>
        <p:spPr>
          <a:xfrm>
            <a:off x="9349544" y="1475336"/>
            <a:ext cx="2696909" cy="4754880"/>
          </a:xfrm>
          <a:prstGeom prst="rect">
            <a:avLst/>
          </a:prstGeom>
          <a:ln>
            <a:solidFill>
              <a:schemeClr val="tx1"/>
            </a:solidFill>
          </a:ln>
        </p:spPr>
      </p:pic>
      <p:pic>
        <p:nvPicPr>
          <p:cNvPr id="5" name="Image 4">
            <a:extLst>
              <a:ext uri="{FF2B5EF4-FFF2-40B4-BE49-F238E27FC236}">
                <a16:creationId xmlns:a16="http://schemas.microsoft.com/office/drawing/2014/main" id="{D7305B4C-32E2-3379-DE30-153CBB8EAC6D}"/>
              </a:ext>
            </a:extLst>
          </p:cNvPr>
          <p:cNvPicPr>
            <a:picLocks noChangeAspect="1"/>
          </p:cNvPicPr>
          <p:nvPr/>
        </p:nvPicPr>
        <p:blipFill>
          <a:blip r:embed="rId4"/>
          <a:stretch>
            <a:fillRect/>
          </a:stretch>
        </p:blipFill>
        <p:spPr>
          <a:xfrm>
            <a:off x="4967252" y="2354960"/>
            <a:ext cx="2517138" cy="4141306"/>
          </a:xfrm>
          <a:prstGeom prst="rect">
            <a:avLst/>
          </a:prstGeom>
          <a:ln>
            <a:solidFill>
              <a:schemeClr val="tx1"/>
            </a:solidFill>
          </a:ln>
        </p:spPr>
      </p:pic>
      <p:pic>
        <p:nvPicPr>
          <p:cNvPr id="6" name="Image 5">
            <a:extLst>
              <a:ext uri="{FF2B5EF4-FFF2-40B4-BE49-F238E27FC236}">
                <a16:creationId xmlns:a16="http://schemas.microsoft.com/office/drawing/2014/main" id="{2D0AFBE1-4FBA-6512-3535-A3C42424AC13}"/>
              </a:ext>
            </a:extLst>
          </p:cNvPr>
          <p:cNvPicPr>
            <a:picLocks noChangeAspect="1"/>
          </p:cNvPicPr>
          <p:nvPr/>
        </p:nvPicPr>
        <p:blipFill>
          <a:blip r:embed="rId5"/>
          <a:stretch>
            <a:fillRect/>
          </a:stretch>
        </p:blipFill>
        <p:spPr>
          <a:xfrm>
            <a:off x="197210" y="274983"/>
            <a:ext cx="2614198" cy="4141304"/>
          </a:xfrm>
          <a:prstGeom prst="rect">
            <a:avLst/>
          </a:prstGeom>
          <a:ln>
            <a:solidFill>
              <a:schemeClr val="tx1"/>
            </a:solidFill>
          </a:ln>
        </p:spPr>
      </p:pic>
      <p:pic>
        <p:nvPicPr>
          <p:cNvPr id="7" name="Image 6">
            <a:extLst>
              <a:ext uri="{FF2B5EF4-FFF2-40B4-BE49-F238E27FC236}">
                <a16:creationId xmlns:a16="http://schemas.microsoft.com/office/drawing/2014/main" id="{BBDCF9D6-910E-2721-7984-A24B1068FE6C}"/>
              </a:ext>
            </a:extLst>
          </p:cNvPr>
          <p:cNvPicPr>
            <a:picLocks noChangeAspect="1"/>
          </p:cNvPicPr>
          <p:nvPr/>
        </p:nvPicPr>
        <p:blipFill>
          <a:blip r:embed="rId6"/>
          <a:stretch>
            <a:fillRect/>
          </a:stretch>
        </p:blipFill>
        <p:spPr>
          <a:xfrm>
            <a:off x="1959839" y="2354961"/>
            <a:ext cx="2672436" cy="4141305"/>
          </a:xfrm>
          <a:prstGeom prst="rect">
            <a:avLst/>
          </a:prstGeom>
          <a:ln>
            <a:solidFill>
              <a:schemeClr val="tx1"/>
            </a:solidFill>
          </a:ln>
        </p:spPr>
      </p:pic>
      <p:sp>
        <p:nvSpPr>
          <p:cNvPr id="8" name="Titre 1">
            <a:extLst>
              <a:ext uri="{FF2B5EF4-FFF2-40B4-BE49-F238E27FC236}">
                <a16:creationId xmlns:a16="http://schemas.microsoft.com/office/drawing/2014/main" id="{DC780964-3D1A-FD4E-9F0A-C404D0AA6FA9}"/>
              </a:ext>
            </a:extLst>
          </p:cNvPr>
          <p:cNvSpPr txBox="1">
            <a:spLocks/>
          </p:cNvSpPr>
          <p:nvPr/>
        </p:nvSpPr>
        <p:spPr>
          <a:xfrm>
            <a:off x="679770" y="553204"/>
            <a:ext cx="920553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dirty="0">
                <a:latin typeface="Abadi MT Condensed Extra Bold" panose="020B0306030101010103" pitchFamily="34" charset="77"/>
              </a:rPr>
              <a:t>Chapitre 6</a:t>
            </a:r>
            <a:br>
              <a:rPr lang="fr-FR" sz="3200" b="1" dirty="0">
                <a:latin typeface="Abadi MT Condensed Extra Bold" panose="020B0306030101010103" pitchFamily="34" charset="77"/>
              </a:rPr>
            </a:br>
            <a:r>
              <a:rPr lang="fr-CH" sz="3200" b="1" dirty="0">
                <a:latin typeface="Abadi MT Condensed Extra Bold" panose="020B0306030101010103" pitchFamily="34" charset="77"/>
              </a:rPr>
              <a:t>La chasse aux complotistes </a:t>
            </a:r>
          </a:p>
          <a:p>
            <a:pPr algn="ctr"/>
            <a:r>
              <a:rPr lang="fr-CH" sz="3200" b="1" dirty="0">
                <a:latin typeface="Abadi MT Condensed Extra Bold" panose="020B0306030101010103" pitchFamily="34" charset="77"/>
              </a:rPr>
              <a:t>est ouverte !</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(2020)</a:t>
            </a:r>
            <a:endParaRPr lang="fr-FR" sz="3200" b="1" dirty="0">
              <a:latin typeface="Abadi MT Condensed Extra Bold" panose="020B0306030101010103" pitchFamily="34" charset="77"/>
            </a:endParaRPr>
          </a:p>
        </p:txBody>
      </p:sp>
    </p:spTree>
    <p:extLst>
      <p:ext uri="{BB962C8B-B14F-4D97-AF65-F5344CB8AC3E}">
        <p14:creationId xmlns:p14="http://schemas.microsoft.com/office/powerpoint/2010/main" val="2102705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DC98-2826-325F-D35C-C64C8F1058A0}"/>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CC8F207F-50E0-EC46-21C9-B2C3640500D9}"/>
              </a:ext>
            </a:extLst>
          </p:cNvPr>
          <p:cNvSpPr txBox="1">
            <a:spLocks/>
          </p:cNvSpPr>
          <p:nvPr/>
        </p:nvSpPr>
        <p:spPr>
          <a:xfrm>
            <a:off x="2146092" y="472401"/>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7</a:t>
            </a:r>
            <a:br>
              <a:rPr lang="fr-FR" sz="4800" b="1" dirty="0">
                <a:latin typeface="Abadi MT Condensed Extra Bold" panose="020B0306030101010103" pitchFamily="34" charset="77"/>
              </a:rPr>
            </a:br>
            <a:r>
              <a:rPr lang="fr-CH" b="1" dirty="0">
                <a:latin typeface="Abadi MT Condensed Extra Bold" panose="020B0306030101010103" pitchFamily="34" charset="77"/>
              </a:rPr>
              <a:t>Le </a:t>
            </a:r>
            <a:r>
              <a:rPr lang="fr-CH" b="1" dirty="0" err="1">
                <a:latin typeface="Abadi MT Condensed Extra Bold" panose="020B0306030101010103" pitchFamily="34" charset="77"/>
              </a:rPr>
              <a:t>pass</a:t>
            </a:r>
            <a:r>
              <a:rPr lang="fr-CH" b="1" dirty="0">
                <a:latin typeface="Abadi MT Condensed Extra Bold" panose="020B0306030101010103" pitchFamily="34" charset="77"/>
              </a:rPr>
              <a:t> à tout prix</a:t>
            </a:r>
            <a:br>
              <a:rPr lang="fr-CH" b="1" dirty="0">
                <a:latin typeface="Abadi MT Condensed Extra Bold" panose="020B0306030101010103" pitchFamily="34" charset="77"/>
              </a:rPr>
            </a:br>
            <a:r>
              <a:rPr lang="fr-CH" b="1" dirty="0">
                <a:latin typeface="Abadi MT Condensed Extra Bold" panose="020B0306030101010103" pitchFamily="34" charset="77"/>
              </a:rPr>
              <a:t>(2021) </a:t>
            </a:r>
            <a:endParaRPr lang="fr-FR" sz="48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B8A41795-3614-2E37-007A-E49D15E5A133}"/>
              </a:ext>
            </a:extLst>
          </p:cNvPr>
          <p:cNvPicPr>
            <a:picLocks noChangeAspect="1"/>
          </p:cNvPicPr>
          <p:nvPr/>
        </p:nvPicPr>
        <p:blipFill>
          <a:blip r:embed="rId2"/>
          <a:stretch>
            <a:fillRect/>
          </a:stretch>
        </p:blipFill>
        <p:spPr>
          <a:xfrm>
            <a:off x="463598" y="2151257"/>
            <a:ext cx="7772400" cy="3801189"/>
          </a:xfrm>
          <a:prstGeom prst="rect">
            <a:avLst/>
          </a:prstGeom>
          <a:ln>
            <a:solidFill>
              <a:schemeClr val="tx1"/>
            </a:solidFill>
          </a:ln>
        </p:spPr>
      </p:pic>
      <p:sp>
        <p:nvSpPr>
          <p:cNvPr id="7" name="ZoneTexte 6">
            <a:extLst>
              <a:ext uri="{FF2B5EF4-FFF2-40B4-BE49-F238E27FC236}">
                <a16:creationId xmlns:a16="http://schemas.microsoft.com/office/drawing/2014/main" id="{903A553E-58A6-F3FA-5FAF-8A6001377F02}"/>
              </a:ext>
            </a:extLst>
          </p:cNvPr>
          <p:cNvSpPr txBox="1"/>
          <p:nvPr/>
        </p:nvSpPr>
        <p:spPr>
          <a:xfrm>
            <a:off x="5515578" y="5462248"/>
            <a:ext cx="3081185" cy="584775"/>
          </a:xfrm>
          <a:prstGeom prst="rect">
            <a:avLst/>
          </a:prstGeom>
          <a:solidFill>
            <a:schemeClr val="bg1"/>
          </a:solidFill>
          <a:ln w="25400">
            <a:solidFill>
              <a:schemeClr val="tx1"/>
            </a:solidFill>
          </a:ln>
        </p:spPr>
        <p:txBody>
          <a:bodyPr wrap="square">
            <a:spAutoFit/>
          </a:bodyPr>
          <a:lstStyle/>
          <a:p>
            <a:pPr algn="ctr"/>
            <a:r>
              <a:rPr lang="fr-CH" sz="3200" b="1" dirty="0"/>
              <a:t>4 février 2021</a:t>
            </a:r>
            <a:endParaRPr lang="fr-FR" sz="3200" b="1" dirty="0"/>
          </a:p>
        </p:txBody>
      </p:sp>
      <p:pic>
        <p:nvPicPr>
          <p:cNvPr id="4" name="Image 3">
            <a:extLst>
              <a:ext uri="{FF2B5EF4-FFF2-40B4-BE49-F238E27FC236}">
                <a16:creationId xmlns:a16="http://schemas.microsoft.com/office/drawing/2014/main" id="{1B6CCDD0-DD76-E0ED-BDBC-1AF42EF0A701}"/>
              </a:ext>
            </a:extLst>
          </p:cNvPr>
          <p:cNvPicPr>
            <a:picLocks noChangeAspect="1"/>
          </p:cNvPicPr>
          <p:nvPr/>
        </p:nvPicPr>
        <p:blipFill>
          <a:blip r:embed="rId3"/>
          <a:stretch>
            <a:fillRect/>
          </a:stretch>
        </p:blipFill>
        <p:spPr>
          <a:xfrm>
            <a:off x="8957528" y="547672"/>
            <a:ext cx="2770874" cy="4512365"/>
          </a:xfrm>
          <a:prstGeom prst="rect">
            <a:avLst/>
          </a:prstGeom>
          <a:ln>
            <a:solidFill>
              <a:schemeClr val="tx1"/>
            </a:solidFill>
          </a:ln>
        </p:spPr>
      </p:pic>
      <p:pic>
        <p:nvPicPr>
          <p:cNvPr id="5" name="Image 4">
            <a:extLst>
              <a:ext uri="{FF2B5EF4-FFF2-40B4-BE49-F238E27FC236}">
                <a16:creationId xmlns:a16="http://schemas.microsoft.com/office/drawing/2014/main" id="{A1DDB711-C4C7-3715-4317-E934689E1AEC}"/>
              </a:ext>
            </a:extLst>
          </p:cNvPr>
          <p:cNvPicPr>
            <a:picLocks noChangeAspect="1"/>
          </p:cNvPicPr>
          <p:nvPr/>
        </p:nvPicPr>
        <p:blipFill>
          <a:blip r:embed="rId4"/>
          <a:stretch>
            <a:fillRect/>
          </a:stretch>
        </p:blipFill>
        <p:spPr>
          <a:xfrm>
            <a:off x="8957528" y="5133369"/>
            <a:ext cx="2770874" cy="748737"/>
          </a:xfrm>
          <a:prstGeom prst="rect">
            <a:avLst/>
          </a:prstGeom>
          <a:ln>
            <a:solidFill>
              <a:schemeClr val="tx1"/>
            </a:solidFill>
          </a:ln>
        </p:spPr>
      </p:pic>
      <p:sp>
        <p:nvSpPr>
          <p:cNvPr id="8" name="ZoneTexte 7">
            <a:extLst>
              <a:ext uri="{FF2B5EF4-FFF2-40B4-BE49-F238E27FC236}">
                <a16:creationId xmlns:a16="http://schemas.microsoft.com/office/drawing/2014/main" id="{F09BA763-E110-797E-9C5C-E4C37D3091C2}"/>
              </a:ext>
            </a:extLst>
          </p:cNvPr>
          <p:cNvSpPr txBox="1"/>
          <p:nvPr/>
        </p:nvSpPr>
        <p:spPr>
          <a:xfrm>
            <a:off x="8980163" y="6042021"/>
            <a:ext cx="2770874" cy="584775"/>
          </a:xfrm>
          <a:prstGeom prst="rect">
            <a:avLst/>
          </a:prstGeom>
          <a:solidFill>
            <a:schemeClr val="bg1"/>
          </a:solidFill>
          <a:ln w="25400">
            <a:solidFill>
              <a:schemeClr val="tx1"/>
            </a:solidFill>
          </a:ln>
        </p:spPr>
        <p:txBody>
          <a:bodyPr wrap="square">
            <a:spAutoFit/>
          </a:bodyPr>
          <a:lstStyle/>
          <a:p>
            <a:pPr algn="ctr"/>
            <a:r>
              <a:rPr lang="fr-CH" sz="3200" b="1" dirty="0"/>
              <a:t>3 février </a:t>
            </a:r>
            <a:r>
              <a:rPr lang="fr-CH" sz="3200" b="1" dirty="0">
                <a:solidFill>
                  <a:schemeClr val="tx1"/>
                </a:solidFill>
              </a:rPr>
              <a:t>2021</a:t>
            </a:r>
            <a:endParaRPr lang="fr-FR" sz="3200" b="1" dirty="0"/>
          </a:p>
        </p:txBody>
      </p:sp>
      <p:sp>
        <p:nvSpPr>
          <p:cNvPr id="6" name="ZoneTexte 5">
            <a:extLst>
              <a:ext uri="{FF2B5EF4-FFF2-40B4-BE49-F238E27FC236}">
                <a16:creationId xmlns:a16="http://schemas.microsoft.com/office/drawing/2014/main" id="{019FAE7E-C185-FA60-A120-19142BA1DAE3}"/>
              </a:ext>
            </a:extLst>
          </p:cNvPr>
          <p:cNvSpPr txBox="1"/>
          <p:nvPr/>
        </p:nvSpPr>
        <p:spPr>
          <a:xfrm>
            <a:off x="69969" y="5952446"/>
            <a:ext cx="5253909" cy="461665"/>
          </a:xfrm>
          <a:prstGeom prst="rect">
            <a:avLst/>
          </a:prstGeom>
          <a:solidFill>
            <a:schemeClr val="bg1"/>
          </a:solidFill>
          <a:ln w="25400">
            <a:noFill/>
          </a:ln>
        </p:spPr>
        <p:txBody>
          <a:bodyPr wrap="square">
            <a:spAutoFit/>
          </a:bodyPr>
          <a:lstStyle/>
          <a:p>
            <a:pPr algn="ctr"/>
            <a:r>
              <a:rPr lang="fr-CH" sz="2400" b="1" dirty="0"/>
              <a:t>2</a:t>
            </a:r>
            <a:r>
              <a:rPr lang="fr-CH" sz="2400" b="1" baseline="30000" dirty="0"/>
              <a:t>ème</a:t>
            </a:r>
            <a:r>
              <a:rPr lang="fr-CH" sz="2400" b="1" dirty="0"/>
              <a:t> entretien de service à la DGEO</a:t>
            </a:r>
            <a:endParaRPr lang="fr-FR" sz="2400" b="1" dirty="0"/>
          </a:p>
        </p:txBody>
      </p:sp>
    </p:spTree>
    <p:extLst>
      <p:ext uri="{BB962C8B-B14F-4D97-AF65-F5344CB8AC3E}">
        <p14:creationId xmlns:p14="http://schemas.microsoft.com/office/powerpoint/2010/main" val="165916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p:tgtEl>
                                          <p:spTgt spid="8"/>
                                        </p:tgtEl>
                                        <p:attrNameLst>
                                          <p:attrName>ppt_x</p:attrName>
                                        </p:attrNameLst>
                                      </p:cBhvr>
                                      <p:tavLst>
                                        <p:tav tm="0">
                                          <p:val>
                                            <p:strVal val="#ppt_x+#ppt_w*1.125000"/>
                                          </p:val>
                                        </p:tav>
                                        <p:tav tm="100000">
                                          <p:val>
                                            <p:strVal val="#ppt_x"/>
                                          </p:val>
                                        </p:tav>
                                      </p:tavLst>
                                    </p:anim>
                                    <p:animEffect transition="in" filter="wipe(left)">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0119F-90FA-B8FB-2414-20C61675C5E7}"/>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A83F6525-6A6B-2D5E-3564-CF001A21533A}"/>
              </a:ext>
            </a:extLst>
          </p:cNvPr>
          <p:cNvPicPr>
            <a:picLocks noChangeAspect="1"/>
          </p:cNvPicPr>
          <p:nvPr/>
        </p:nvPicPr>
        <p:blipFill>
          <a:blip r:embed="rId2"/>
          <a:stretch>
            <a:fillRect/>
          </a:stretch>
        </p:blipFill>
        <p:spPr>
          <a:xfrm>
            <a:off x="6292355" y="3228829"/>
            <a:ext cx="5587189" cy="3105148"/>
          </a:xfrm>
          <a:prstGeom prst="rect">
            <a:avLst/>
          </a:prstGeom>
          <a:ln>
            <a:solidFill>
              <a:schemeClr val="tx1"/>
            </a:solidFill>
          </a:ln>
        </p:spPr>
      </p:pic>
      <p:sp>
        <p:nvSpPr>
          <p:cNvPr id="3" name="Titre 1">
            <a:extLst>
              <a:ext uri="{FF2B5EF4-FFF2-40B4-BE49-F238E27FC236}">
                <a16:creationId xmlns:a16="http://schemas.microsoft.com/office/drawing/2014/main" id="{87DE7AB6-60E2-9A77-C0B7-26AB74CBC584}"/>
              </a:ext>
            </a:extLst>
          </p:cNvPr>
          <p:cNvSpPr txBox="1">
            <a:spLocks/>
          </p:cNvSpPr>
          <p:nvPr/>
        </p:nvSpPr>
        <p:spPr>
          <a:xfrm>
            <a:off x="1006405" y="269763"/>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7</a:t>
            </a:r>
            <a:br>
              <a:rPr lang="fr-FR" sz="4800" b="1" dirty="0">
                <a:latin typeface="Abadi MT Condensed Extra Bold" panose="020B0306030101010103" pitchFamily="34" charset="77"/>
              </a:rPr>
            </a:br>
            <a:r>
              <a:rPr lang="fr-CH" b="1" dirty="0">
                <a:latin typeface="Abadi MT Condensed Extra Bold" panose="020B0306030101010103" pitchFamily="34" charset="77"/>
              </a:rPr>
              <a:t>Le </a:t>
            </a:r>
            <a:r>
              <a:rPr lang="fr-CH" b="1" dirty="0" err="1">
                <a:latin typeface="Abadi MT Condensed Extra Bold" panose="020B0306030101010103" pitchFamily="34" charset="77"/>
              </a:rPr>
              <a:t>pass</a:t>
            </a:r>
            <a:r>
              <a:rPr lang="fr-CH" b="1" dirty="0">
                <a:latin typeface="Abadi MT Condensed Extra Bold" panose="020B0306030101010103" pitchFamily="34" charset="77"/>
              </a:rPr>
              <a:t> à tout prix</a:t>
            </a:r>
            <a:br>
              <a:rPr lang="fr-CH" b="1" dirty="0">
                <a:latin typeface="Abadi MT Condensed Extra Bold" panose="020B0306030101010103" pitchFamily="34" charset="77"/>
              </a:rPr>
            </a:br>
            <a:r>
              <a:rPr lang="fr-CH" b="1" dirty="0">
                <a:latin typeface="Abadi MT Condensed Extra Bold" panose="020B0306030101010103" pitchFamily="34" charset="77"/>
              </a:rPr>
              <a:t>(2021) </a:t>
            </a:r>
            <a:endParaRPr lang="fr-FR" sz="48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E674B32E-2E74-EE0F-346F-143B171BCDD6}"/>
              </a:ext>
            </a:extLst>
          </p:cNvPr>
          <p:cNvPicPr>
            <a:picLocks noChangeAspect="1"/>
          </p:cNvPicPr>
          <p:nvPr/>
        </p:nvPicPr>
        <p:blipFill>
          <a:blip r:embed="rId3"/>
          <a:stretch>
            <a:fillRect/>
          </a:stretch>
        </p:blipFill>
        <p:spPr>
          <a:xfrm>
            <a:off x="354495" y="1315602"/>
            <a:ext cx="3713015" cy="2784762"/>
          </a:xfrm>
          <a:prstGeom prst="rect">
            <a:avLst/>
          </a:prstGeom>
          <a:ln>
            <a:solidFill>
              <a:schemeClr val="tx1"/>
            </a:solidFill>
          </a:ln>
        </p:spPr>
      </p:pic>
      <p:pic>
        <p:nvPicPr>
          <p:cNvPr id="4" name="Image 3">
            <a:extLst>
              <a:ext uri="{FF2B5EF4-FFF2-40B4-BE49-F238E27FC236}">
                <a16:creationId xmlns:a16="http://schemas.microsoft.com/office/drawing/2014/main" id="{63F7C488-1044-5BD5-71A8-4DB1EC094599}"/>
              </a:ext>
            </a:extLst>
          </p:cNvPr>
          <p:cNvPicPr>
            <a:picLocks noChangeAspect="1"/>
          </p:cNvPicPr>
          <p:nvPr/>
        </p:nvPicPr>
        <p:blipFill>
          <a:blip r:embed="rId4"/>
          <a:stretch>
            <a:fillRect/>
          </a:stretch>
        </p:blipFill>
        <p:spPr>
          <a:xfrm>
            <a:off x="354495" y="4206727"/>
            <a:ext cx="5741504" cy="2538821"/>
          </a:xfrm>
          <a:prstGeom prst="rect">
            <a:avLst/>
          </a:prstGeom>
          <a:ln>
            <a:solidFill>
              <a:schemeClr val="tx1"/>
            </a:solidFill>
          </a:ln>
        </p:spPr>
      </p:pic>
      <p:sp>
        <p:nvSpPr>
          <p:cNvPr id="5" name="ZoneTexte 4">
            <a:extLst>
              <a:ext uri="{FF2B5EF4-FFF2-40B4-BE49-F238E27FC236}">
                <a16:creationId xmlns:a16="http://schemas.microsoft.com/office/drawing/2014/main" id="{E0738F17-BCEB-019A-88C7-3692EFD03178}"/>
              </a:ext>
            </a:extLst>
          </p:cNvPr>
          <p:cNvSpPr txBox="1"/>
          <p:nvPr/>
        </p:nvSpPr>
        <p:spPr>
          <a:xfrm>
            <a:off x="3328044" y="3105834"/>
            <a:ext cx="226435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Toulon</a:t>
            </a:r>
            <a:endParaRPr lang="fr-FR" sz="3600" b="1" dirty="0"/>
          </a:p>
        </p:txBody>
      </p:sp>
      <p:sp>
        <p:nvSpPr>
          <p:cNvPr id="6" name="ZoneTexte 5">
            <a:extLst>
              <a:ext uri="{FF2B5EF4-FFF2-40B4-BE49-F238E27FC236}">
                <a16:creationId xmlns:a16="http://schemas.microsoft.com/office/drawing/2014/main" id="{9CF295F8-1FEB-86C6-DB67-84E5FECE0FA6}"/>
              </a:ext>
            </a:extLst>
          </p:cNvPr>
          <p:cNvSpPr txBox="1"/>
          <p:nvPr/>
        </p:nvSpPr>
        <p:spPr>
          <a:xfrm>
            <a:off x="3293547" y="6201853"/>
            <a:ext cx="2897142"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Annemasse</a:t>
            </a:r>
            <a:endParaRPr lang="fr-FR" sz="3600" b="1" dirty="0"/>
          </a:p>
        </p:txBody>
      </p:sp>
      <p:sp>
        <p:nvSpPr>
          <p:cNvPr id="9" name="ZoneTexte 8">
            <a:extLst>
              <a:ext uri="{FF2B5EF4-FFF2-40B4-BE49-F238E27FC236}">
                <a16:creationId xmlns:a16="http://schemas.microsoft.com/office/drawing/2014/main" id="{00CB37F7-CF14-C20E-F093-AA96E4C6DC4A}"/>
              </a:ext>
            </a:extLst>
          </p:cNvPr>
          <p:cNvSpPr txBox="1"/>
          <p:nvPr/>
        </p:nvSpPr>
        <p:spPr>
          <a:xfrm>
            <a:off x="9613668" y="6128132"/>
            <a:ext cx="226435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Grenoble</a:t>
            </a:r>
            <a:endParaRPr lang="fr-FR" sz="3600" b="1" dirty="0"/>
          </a:p>
        </p:txBody>
      </p:sp>
      <p:pic>
        <p:nvPicPr>
          <p:cNvPr id="10" name="Image 9">
            <a:extLst>
              <a:ext uri="{FF2B5EF4-FFF2-40B4-BE49-F238E27FC236}">
                <a16:creationId xmlns:a16="http://schemas.microsoft.com/office/drawing/2014/main" id="{84D6C4E9-693B-06CB-BB33-796B27B274C4}"/>
              </a:ext>
            </a:extLst>
          </p:cNvPr>
          <p:cNvPicPr>
            <a:picLocks noChangeAspect="1"/>
          </p:cNvPicPr>
          <p:nvPr/>
        </p:nvPicPr>
        <p:blipFill>
          <a:blip r:embed="rId5"/>
          <a:stretch>
            <a:fillRect/>
          </a:stretch>
        </p:blipFill>
        <p:spPr>
          <a:xfrm>
            <a:off x="7159534" y="384314"/>
            <a:ext cx="4621379" cy="2595082"/>
          </a:xfrm>
          <a:prstGeom prst="rect">
            <a:avLst/>
          </a:prstGeom>
          <a:ln>
            <a:solidFill>
              <a:schemeClr val="tx1"/>
            </a:solidFill>
          </a:ln>
        </p:spPr>
      </p:pic>
      <p:sp>
        <p:nvSpPr>
          <p:cNvPr id="11" name="ZoneTexte 10">
            <a:extLst>
              <a:ext uri="{FF2B5EF4-FFF2-40B4-BE49-F238E27FC236}">
                <a16:creationId xmlns:a16="http://schemas.microsoft.com/office/drawing/2014/main" id="{D76A1EB5-AE4E-A2BB-07D6-3D2B6CABC31E}"/>
              </a:ext>
            </a:extLst>
          </p:cNvPr>
          <p:cNvSpPr txBox="1"/>
          <p:nvPr/>
        </p:nvSpPr>
        <p:spPr>
          <a:xfrm>
            <a:off x="5356533" y="1878348"/>
            <a:ext cx="226435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Genève</a:t>
            </a:r>
            <a:endParaRPr lang="fr-FR" sz="3600" b="1" dirty="0"/>
          </a:p>
        </p:txBody>
      </p:sp>
      <p:sp>
        <p:nvSpPr>
          <p:cNvPr id="12" name="ZoneTexte 11">
            <a:extLst>
              <a:ext uri="{FF2B5EF4-FFF2-40B4-BE49-F238E27FC236}">
                <a16:creationId xmlns:a16="http://schemas.microsoft.com/office/drawing/2014/main" id="{E7755589-7004-9260-3198-7482FC193DAE}"/>
              </a:ext>
            </a:extLst>
          </p:cNvPr>
          <p:cNvSpPr txBox="1"/>
          <p:nvPr/>
        </p:nvSpPr>
        <p:spPr>
          <a:xfrm>
            <a:off x="77402" y="837219"/>
            <a:ext cx="2133600" cy="461665"/>
          </a:xfrm>
          <a:prstGeom prst="rect">
            <a:avLst/>
          </a:prstGeom>
          <a:solidFill>
            <a:schemeClr val="bg1"/>
          </a:solidFill>
          <a:ln w="25400">
            <a:noFill/>
          </a:ln>
        </p:spPr>
        <p:txBody>
          <a:bodyPr wrap="square">
            <a:spAutoFit/>
          </a:bodyPr>
          <a:lstStyle/>
          <a:p>
            <a:pPr algn="ctr"/>
            <a:r>
              <a:rPr lang="fr-CH" sz="2400" b="1" dirty="0"/>
              <a:t>Les manifs</a:t>
            </a:r>
            <a:endParaRPr lang="fr-FR" sz="2400" b="1" dirty="0"/>
          </a:p>
        </p:txBody>
      </p:sp>
    </p:spTree>
    <p:extLst>
      <p:ext uri="{BB962C8B-B14F-4D97-AF65-F5344CB8AC3E}">
        <p14:creationId xmlns:p14="http://schemas.microsoft.com/office/powerpoint/2010/main" val="291974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strVal val="#ppt_w*0.70"/>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Effect transition="in" filter="fade">
                                      <p:cBhvr>
                                        <p:cTn id="33" dur="1000"/>
                                        <p:tgtEl>
                                          <p:spTgt spid="2"/>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strVal val="#ppt_w*0.70"/>
                                          </p:val>
                                        </p:tav>
                                        <p:tav tm="100000">
                                          <p:val>
                                            <p:strVal val="#ppt_w"/>
                                          </p:val>
                                        </p:tav>
                                      </p:tavLst>
                                    </p:anim>
                                    <p:anim calcmode="lin" valueType="num">
                                      <p:cBhvr>
                                        <p:cTn id="37" dur="1000" fill="hold"/>
                                        <p:tgtEl>
                                          <p:spTgt spid="5"/>
                                        </p:tgtEl>
                                        <p:attrNameLst>
                                          <p:attrName>ppt_h</p:attrName>
                                        </p:attrNameLst>
                                      </p:cBhvr>
                                      <p:tavLst>
                                        <p:tav tm="0">
                                          <p:val>
                                            <p:strVal val="#ppt_h"/>
                                          </p:val>
                                        </p:tav>
                                        <p:tav tm="100000">
                                          <p:val>
                                            <p:strVal val="#ppt_h"/>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strVal val="#ppt_w*0.70"/>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Effect transition="in" filter="fade">
                                      <p:cBhvr>
                                        <p:cTn id="45" dur="1000"/>
                                        <p:tgtEl>
                                          <p:spTgt spid="10"/>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1000" fill="hold"/>
                                        <p:tgtEl>
                                          <p:spTgt spid="11"/>
                                        </p:tgtEl>
                                        <p:attrNameLst>
                                          <p:attrName>ppt_w</p:attrName>
                                        </p:attrNameLst>
                                      </p:cBhvr>
                                      <p:tavLst>
                                        <p:tav tm="0">
                                          <p:val>
                                            <p:strVal val="#ppt_w*0.70"/>
                                          </p:val>
                                        </p:tav>
                                        <p:tav tm="100000">
                                          <p:val>
                                            <p:strVal val="#ppt_w"/>
                                          </p:val>
                                        </p:tav>
                                      </p:tavLst>
                                    </p:anim>
                                    <p:anim calcmode="lin" valueType="num">
                                      <p:cBhvr>
                                        <p:cTn id="49" dur="1000" fill="hold"/>
                                        <p:tgtEl>
                                          <p:spTgt spid="11"/>
                                        </p:tgtEl>
                                        <p:attrNameLst>
                                          <p:attrName>ppt_h</p:attrName>
                                        </p:attrNameLst>
                                      </p:cBhvr>
                                      <p:tavLst>
                                        <p:tav tm="0">
                                          <p:val>
                                            <p:strVal val="#ppt_h"/>
                                          </p:val>
                                        </p:tav>
                                        <p:tav tm="100000">
                                          <p:val>
                                            <p:strVal val="#ppt_h"/>
                                          </p:val>
                                        </p:tav>
                                      </p:tavLst>
                                    </p:anim>
                                    <p:animEffect transition="in" filter="fade">
                                      <p:cBhvr>
                                        <p:cTn id="5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E7C30-4C1D-313D-01C8-362EF3AD8A25}"/>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FF8F16E9-1B4F-4465-2226-373A9D722688}"/>
              </a:ext>
            </a:extLst>
          </p:cNvPr>
          <p:cNvSpPr txBox="1">
            <a:spLocks/>
          </p:cNvSpPr>
          <p:nvPr/>
        </p:nvSpPr>
        <p:spPr>
          <a:xfrm>
            <a:off x="2146092" y="437079"/>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8</a:t>
            </a:r>
            <a:br>
              <a:rPr lang="fr-FR" sz="4800" b="1" dirty="0">
                <a:latin typeface="Abadi MT Condensed Extra Bold" panose="020B0306030101010103" pitchFamily="34" charset="77"/>
              </a:rPr>
            </a:br>
            <a:r>
              <a:rPr lang="fr-CH" b="1" dirty="0">
                <a:latin typeface="Abadi MT Condensed Extra Bold" panose="020B0306030101010103" pitchFamily="34" charset="77"/>
              </a:rPr>
              <a:t>Enfin libres !</a:t>
            </a:r>
            <a:br>
              <a:rPr lang="fr-CH" b="1" dirty="0">
                <a:latin typeface="Abadi MT Condensed Extra Bold" panose="020B0306030101010103" pitchFamily="34" charset="77"/>
              </a:rPr>
            </a:br>
            <a:r>
              <a:rPr lang="fr-CH" b="1" dirty="0">
                <a:latin typeface="Abadi MT Condensed Extra Bold" panose="020B0306030101010103" pitchFamily="34" charset="77"/>
              </a:rPr>
              <a:t>(2022)</a:t>
            </a:r>
            <a:endParaRPr lang="fr-FR" sz="4800" b="1" dirty="0">
              <a:latin typeface="Abadi MT Condensed Extra Bold" panose="020B0306030101010103" pitchFamily="34" charset="77"/>
            </a:endParaRPr>
          </a:p>
        </p:txBody>
      </p:sp>
      <p:pic>
        <p:nvPicPr>
          <p:cNvPr id="9" name="Image 8">
            <a:extLst>
              <a:ext uri="{FF2B5EF4-FFF2-40B4-BE49-F238E27FC236}">
                <a16:creationId xmlns:a16="http://schemas.microsoft.com/office/drawing/2014/main" id="{A705C1BC-A3A1-6F74-C0AE-447EEB37F32F}"/>
              </a:ext>
            </a:extLst>
          </p:cNvPr>
          <p:cNvPicPr>
            <a:picLocks noChangeAspect="1"/>
          </p:cNvPicPr>
          <p:nvPr/>
        </p:nvPicPr>
        <p:blipFill>
          <a:blip r:embed="rId2"/>
          <a:stretch>
            <a:fillRect/>
          </a:stretch>
        </p:blipFill>
        <p:spPr>
          <a:xfrm>
            <a:off x="2273507" y="2326818"/>
            <a:ext cx="7772400" cy="3582590"/>
          </a:xfrm>
          <a:prstGeom prst="rect">
            <a:avLst/>
          </a:prstGeom>
          <a:ln>
            <a:solidFill>
              <a:schemeClr val="tx1"/>
            </a:solidFill>
          </a:ln>
        </p:spPr>
      </p:pic>
    </p:spTree>
    <p:extLst>
      <p:ext uri="{BB962C8B-B14F-4D97-AF65-F5344CB8AC3E}">
        <p14:creationId xmlns:p14="http://schemas.microsoft.com/office/powerpoint/2010/main" val="1117950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E2774-4435-9FCF-5CBE-DEA708FE1A63}"/>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40D3EC6E-FADF-0215-D99F-1E29D5F00BD8}"/>
              </a:ext>
            </a:extLst>
          </p:cNvPr>
          <p:cNvSpPr txBox="1">
            <a:spLocks/>
          </p:cNvSpPr>
          <p:nvPr/>
        </p:nvSpPr>
        <p:spPr>
          <a:xfrm>
            <a:off x="2146092" y="437079"/>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8</a:t>
            </a:r>
            <a:br>
              <a:rPr lang="fr-FR" sz="4800" b="1" dirty="0">
                <a:latin typeface="Abadi MT Condensed Extra Bold" panose="020B0306030101010103" pitchFamily="34" charset="77"/>
              </a:rPr>
            </a:br>
            <a:r>
              <a:rPr lang="fr-CH" b="1" dirty="0">
                <a:latin typeface="Abadi MT Condensed Extra Bold" panose="020B0306030101010103" pitchFamily="34" charset="77"/>
              </a:rPr>
              <a:t>Enfin libres !</a:t>
            </a:r>
            <a:br>
              <a:rPr lang="fr-CH" b="1" dirty="0">
                <a:latin typeface="Abadi MT Condensed Extra Bold" panose="020B0306030101010103" pitchFamily="34" charset="77"/>
              </a:rPr>
            </a:br>
            <a:r>
              <a:rPr lang="fr-CH" b="1" dirty="0">
                <a:latin typeface="Abadi MT Condensed Extra Bold" panose="020B0306030101010103" pitchFamily="34" charset="77"/>
              </a:rPr>
              <a:t>(2022)</a:t>
            </a:r>
            <a:endParaRPr lang="fr-FR" sz="48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1093D69C-D55B-8E91-0073-88AF613E01AA}"/>
              </a:ext>
            </a:extLst>
          </p:cNvPr>
          <p:cNvPicPr>
            <a:picLocks noChangeAspect="1"/>
          </p:cNvPicPr>
          <p:nvPr/>
        </p:nvPicPr>
        <p:blipFill>
          <a:blip r:embed="rId2"/>
          <a:stretch>
            <a:fillRect/>
          </a:stretch>
        </p:blipFill>
        <p:spPr>
          <a:xfrm>
            <a:off x="3161211" y="2033736"/>
            <a:ext cx="6207034" cy="4325527"/>
          </a:xfrm>
          <a:prstGeom prst="rect">
            <a:avLst/>
          </a:prstGeom>
          <a:ln>
            <a:solidFill>
              <a:schemeClr val="tx1"/>
            </a:solidFill>
          </a:ln>
        </p:spPr>
      </p:pic>
      <p:pic>
        <p:nvPicPr>
          <p:cNvPr id="6" name="Image 5">
            <a:extLst>
              <a:ext uri="{FF2B5EF4-FFF2-40B4-BE49-F238E27FC236}">
                <a16:creationId xmlns:a16="http://schemas.microsoft.com/office/drawing/2014/main" id="{81107588-8F41-7762-528A-4C232C1113D7}"/>
              </a:ext>
            </a:extLst>
          </p:cNvPr>
          <p:cNvPicPr>
            <a:picLocks noChangeAspect="1"/>
          </p:cNvPicPr>
          <p:nvPr/>
        </p:nvPicPr>
        <p:blipFill>
          <a:blip r:embed="rId3"/>
          <a:stretch>
            <a:fillRect/>
          </a:stretch>
        </p:blipFill>
        <p:spPr>
          <a:xfrm>
            <a:off x="182106" y="263395"/>
            <a:ext cx="3260023" cy="4325528"/>
          </a:xfrm>
          <a:prstGeom prst="rect">
            <a:avLst/>
          </a:prstGeom>
          <a:ln>
            <a:solidFill>
              <a:schemeClr val="tx1"/>
            </a:solidFill>
          </a:ln>
        </p:spPr>
      </p:pic>
      <p:pic>
        <p:nvPicPr>
          <p:cNvPr id="7" name="Image 6">
            <a:extLst>
              <a:ext uri="{FF2B5EF4-FFF2-40B4-BE49-F238E27FC236}">
                <a16:creationId xmlns:a16="http://schemas.microsoft.com/office/drawing/2014/main" id="{00E22EF2-6C24-90BE-043E-2B6629DC0228}"/>
              </a:ext>
            </a:extLst>
          </p:cNvPr>
          <p:cNvPicPr>
            <a:picLocks noChangeAspect="1"/>
          </p:cNvPicPr>
          <p:nvPr/>
        </p:nvPicPr>
        <p:blipFill>
          <a:blip r:embed="rId4"/>
          <a:stretch>
            <a:fillRect/>
          </a:stretch>
        </p:blipFill>
        <p:spPr>
          <a:xfrm>
            <a:off x="8532968" y="165985"/>
            <a:ext cx="3476925" cy="4030514"/>
          </a:xfrm>
          <a:prstGeom prst="rect">
            <a:avLst/>
          </a:prstGeom>
          <a:ln>
            <a:solidFill>
              <a:schemeClr val="tx1"/>
            </a:solidFill>
          </a:ln>
        </p:spPr>
      </p:pic>
      <p:sp>
        <p:nvSpPr>
          <p:cNvPr id="8" name="ZoneTexte 7">
            <a:extLst>
              <a:ext uri="{FF2B5EF4-FFF2-40B4-BE49-F238E27FC236}">
                <a16:creationId xmlns:a16="http://schemas.microsoft.com/office/drawing/2014/main" id="{C54DE062-1164-0BCA-7CA1-8CB13F471694}"/>
              </a:ext>
            </a:extLst>
          </p:cNvPr>
          <p:cNvSpPr txBox="1"/>
          <p:nvPr/>
        </p:nvSpPr>
        <p:spPr>
          <a:xfrm>
            <a:off x="335565" y="4699147"/>
            <a:ext cx="2672187" cy="954107"/>
          </a:xfrm>
          <a:prstGeom prst="rect">
            <a:avLst/>
          </a:prstGeom>
          <a:solidFill>
            <a:schemeClr val="bg1"/>
          </a:solidFill>
          <a:ln w="25400">
            <a:solidFill>
              <a:schemeClr val="tx1"/>
            </a:solidFill>
          </a:ln>
        </p:spPr>
        <p:txBody>
          <a:bodyPr wrap="square">
            <a:spAutoFit/>
          </a:bodyPr>
          <a:lstStyle/>
          <a:p>
            <a:pPr algn="ctr"/>
            <a:r>
              <a:rPr lang="fr-CH" sz="2800" b="1" dirty="0"/>
              <a:t>Décédée </a:t>
            </a:r>
          </a:p>
          <a:p>
            <a:pPr algn="ctr"/>
            <a:r>
              <a:rPr lang="fr-CH" sz="2800" b="1" dirty="0"/>
              <a:t>le 4 mai 2022</a:t>
            </a:r>
            <a:endParaRPr lang="fr-FR" sz="2800" b="1" dirty="0"/>
          </a:p>
        </p:txBody>
      </p:sp>
      <p:pic>
        <p:nvPicPr>
          <p:cNvPr id="2" name="Image 1">
            <a:extLst>
              <a:ext uri="{FF2B5EF4-FFF2-40B4-BE49-F238E27FC236}">
                <a16:creationId xmlns:a16="http://schemas.microsoft.com/office/drawing/2014/main" id="{58156168-A9F0-72C4-FFC0-767E98D725CF}"/>
              </a:ext>
            </a:extLst>
          </p:cNvPr>
          <p:cNvPicPr>
            <a:picLocks noChangeAspect="1"/>
          </p:cNvPicPr>
          <p:nvPr/>
        </p:nvPicPr>
        <p:blipFill>
          <a:blip r:embed="rId5"/>
          <a:stretch>
            <a:fillRect/>
          </a:stretch>
        </p:blipFill>
        <p:spPr>
          <a:xfrm>
            <a:off x="9144995" y="4439145"/>
            <a:ext cx="2252870" cy="2252870"/>
          </a:xfrm>
          <a:prstGeom prst="rect">
            <a:avLst/>
          </a:prstGeom>
          <a:ln>
            <a:solidFill>
              <a:schemeClr val="tx1"/>
            </a:solidFill>
          </a:ln>
        </p:spPr>
      </p:pic>
    </p:spTree>
    <p:extLst>
      <p:ext uri="{BB962C8B-B14F-4D97-AF65-F5344CB8AC3E}">
        <p14:creationId xmlns:p14="http://schemas.microsoft.com/office/powerpoint/2010/main" val="288007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A52FA6E5-7BF1-0D45-B1BB-EC5DA327CF2D}"/>
              </a:ext>
            </a:extLst>
          </p:cNvPr>
          <p:cNvPicPr>
            <a:picLocks noChangeAspect="1"/>
          </p:cNvPicPr>
          <p:nvPr/>
        </p:nvPicPr>
        <p:blipFill>
          <a:blip r:embed="rId2"/>
          <a:stretch>
            <a:fillRect/>
          </a:stretch>
        </p:blipFill>
        <p:spPr>
          <a:xfrm>
            <a:off x="201797" y="2338454"/>
            <a:ext cx="5519735" cy="4317690"/>
          </a:xfrm>
          <a:prstGeom prst="rect">
            <a:avLst/>
          </a:prstGeom>
        </p:spPr>
      </p:pic>
      <p:sp>
        <p:nvSpPr>
          <p:cNvPr id="2" name="Titre 1">
            <a:extLst>
              <a:ext uri="{FF2B5EF4-FFF2-40B4-BE49-F238E27FC236}">
                <a16:creationId xmlns:a16="http://schemas.microsoft.com/office/drawing/2014/main" id="{CD1ED65F-B423-2041-AF3D-B775BE319C53}"/>
              </a:ext>
            </a:extLst>
          </p:cNvPr>
          <p:cNvSpPr>
            <a:spLocks noGrp="1"/>
          </p:cNvSpPr>
          <p:nvPr>
            <p:ph type="title"/>
          </p:nvPr>
        </p:nvSpPr>
        <p:spPr>
          <a:xfrm>
            <a:off x="201797" y="938150"/>
            <a:ext cx="4507635" cy="1325563"/>
          </a:xfrm>
        </p:spPr>
        <p:txBody>
          <a:bodyPr>
            <a:noAutofit/>
          </a:bodyPr>
          <a:lstStyle/>
          <a:p>
            <a:r>
              <a:rPr lang="fr-CH" sz="2800" b="1" dirty="0" err="1">
                <a:latin typeface="Abadi MT Condensed Extra Bold" panose="020B0306030101010103" pitchFamily="34" charset="77"/>
              </a:rPr>
              <a:t>Ignazio</a:t>
            </a:r>
            <a:r>
              <a:rPr lang="fr-CH" sz="2800" b="1" dirty="0">
                <a:latin typeface="Abadi MT Condensed Extra Bold" panose="020B0306030101010103" pitchFamily="34" charset="77"/>
              </a:rPr>
              <a:t> Cassis </a:t>
            </a:r>
            <a:br>
              <a:rPr lang="fr-CH" sz="2800" b="1" dirty="0">
                <a:latin typeface="Abadi MT Condensed Extra Bold" panose="020B0306030101010103" pitchFamily="34" charset="77"/>
              </a:rPr>
            </a:br>
            <a:r>
              <a:rPr lang="fr-CH" sz="2800" b="1" dirty="0">
                <a:latin typeface="Abadi MT Condensed Extra Bold" panose="020B0306030101010103" pitchFamily="34" charset="77"/>
              </a:rPr>
              <a:t>et la « neutralité coopérative » de la Suisse</a:t>
            </a:r>
          </a:p>
        </p:txBody>
      </p:sp>
      <p:sp>
        <p:nvSpPr>
          <p:cNvPr id="3" name="Bulle rectangulaire 2">
            <a:extLst>
              <a:ext uri="{FF2B5EF4-FFF2-40B4-BE49-F238E27FC236}">
                <a16:creationId xmlns:a16="http://schemas.microsoft.com/office/drawing/2014/main" id="{D0C151D3-B7BE-21DD-7820-5DC962FB6A2F}"/>
              </a:ext>
            </a:extLst>
          </p:cNvPr>
          <p:cNvSpPr/>
          <p:nvPr/>
        </p:nvSpPr>
        <p:spPr>
          <a:xfrm>
            <a:off x="5925843" y="1882753"/>
            <a:ext cx="5940535" cy="4657100"/>
          </a:xfrm>
          <a:prstGeom prst="wedgeRectCallout">
            <a:avLst>
              <a:gd name="adj1" fmla="val -94879"/>
              <a:gd name="adj2" fmla="val 227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400" b="1" dirty="0" err="1">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Ignazio</a:t>
            </a:r>
            <a:r>
              <a:rPr lang="fr-CH" sz="24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 Cassis </a:t>
            </a:r>
            <a:br>
              <a:rPr lang="fr-CH" sz="24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br>
            <a:r>
              <a:rPr lang="fr-CH" sz="2000" b="1" dirty="0">
                <a:solidFill>
                  <a:schemeClr val="tx1"/>
                </a:solidFill>
                <a:latin typeface="Abadi MT Condensed Extra Bold" panose="020B0306030101010103" pitchFamily="34" charset="77"/>
                <a:ea typeface="Helvetica Neue" panose="02000503000000020004" pitchFamily="2" charset="0"/>
                <a:cs typeface="Helvetica Neue" panose="02000503000000020004" pitchFamily="2" charset="0"/>
              </a:rPr>
              <a:t>(Président 2022 de la Suisse)</a:t>
            </a:r>
          </a:p>
          <a:p>
            <a:r>
              <a:rPr lang="fr-CH" dirty="0">
                <a:solidFill>
                  <a:schemeClr val="tx1"/>
                </a:solidFill>
              </a:rPr>
              <a:t>« La position sans équivoque de la Suisse a surpris beaucoup de monde. Ici comme à l'étranger, </a:t>
            </a:r>
            <a:r>
              <a:rPr lang="fr-CH" b="1" dirty="0">
                <a:solidFill>
                  <a:schemeClr val="tx1"/>
                </a:solidFill>
                <a:highlight>
                  <a:srgbClr val="FFFF00"/>
                </a:highlight>
              </a:rPr>
              <a:t>certains se sont demandé dans quelle mesure cela est compatible avec la fameuse neutralité helvétique</a:t>
            </a:r>
            <a:r>
              <a:rPr lang="fr-CH" dirty="0">
                <a:solidFill>
                  <a:schemeClr val="tx1"/>
                </a:solidFill>
                <a:highlight>
                  <a:srgbClr val="FFFF00"/>
                </a:highlight>
              </a:rPr>
              <a:t>. </a:t>
            </a:r>
          </a:p>
          <a:p>
            <a:r>
              <a:rPr lang="fr-CH" b="1" dirty="0">
                <a:solidFill>
                  <a:schemeClr val="tx1"/>
                </a:solidFill>
                <a:highlight>
                  <a:srgbClr val="FFFF00"/>
                </a:highlight>
              </a:rPr>
              <a:t>Face à la violation brutale de valeurs fondamentales qui sont aussi les nôtres, aucune neutralité ne saurait être de mise</a:t>
            </a:r>
            <a:r>
              <a:rPr lang="fr-CH" dirty="0">
                <a:solidFill>
                  <a:schemeClr val="tx1"/>
                </a:solidFill>
              </a:rPr>
              <a:t> car ces valeurs représentent la liberté par excellence. </a:t>
            </a:r>
            <a:r>
              <a:rPr lang="fr-CH" b="1" dirty="0">
                <a:solidFill>
                  <a:schemeClr val="tx1"/>
                </a:solidFill>
                <a:highlight>
                  <a:srgbClr val="FFFF00"/>
                </a:highlight>
              </a:rPr>
              <a:t>Rester passif, c'est tolérer que le droit soit violé, ce qui peut faire le jeu de l'agresseur.</a:t>
            </a:r>
            <a:r>
              <a:rPr lang="fr-CH" b="1" dirty="0">
                <a:solidFill>
                  <a:schemeClr val="tx1"/>
                </a:solidFill>
              </a:rPr>
              <a:t> </a:t>
            </a:r>
            <a:r>
              <a:rPr lang="fr-CH" dirty="0">
                <a:solidFill>
                  <a:schemeClr val="tx1"/>
                </a:solidFill>
              </a:rPr>
              <a:t>C'est pourquoi la Suisse reste aux côtés des pays qui ne restent pas les bras croisés quand les fondements-mêmes de la démocratie sont pris d'assaut. </a:t>
            </a:r>
            <a:br>
              <a:rPr lang="fr-CH" dirty="0">
                <a:solidFill>
                  <a:schemeClr val="tx1"/>
                </a:solidFill>
              </a:rPr>
            </a:br>
            <a:r>
              <a:rPr lang="fr-CH" sz="2400" b="1" dirty="0">
                <a:solidFill>
                  <a:schemeClr val="tx1"/>
                </a:solidFill>
                <a:highlight>
                  <a:srgbClr val="FFFF00"/>
                </a:highlight>
              </a:rPr>
              <a:t>C'est bien cette </a:t>
            </a:r>
            <a:r>
              <a:rPr lang="fr-CH" sz="2400" b="1" dirty="0">
                <a:solidFill>
                  <a:srgbClr val="FF0000"/>
                </a:solidFill>
                <a:highlight>
                  <a:srgbClr val="FFFF00"/>
                </a:highlight>
              </a:rPr>
              <a:t>neutralité coopérative </a:t>
            </a:r>
            <a:r>
              <a:rPr lang="fr-CH" sz="2400" b="1" dirty="0">
                <a:solidFill>
                  <a:schemeClr val="tx1"/>
                </a:solidFill>
                <a:highlight>
                  <a:srgbClr val="FFFF00"/>
                </a:highlight>
              </a:rPr>
              <a:t>qu'incarne la Suisse.</a:t>
            </a:r>
            <a:r>
              <a:rPr lang="fr-CH" sz="2400" b="1" dirty="0">
                <a:solidFill>
                  <a:schemeClr val="tx1"/>
                </a:solidFill>
              </a:rPr>
              <a:t> </a:t>
            </a:r>
            <a:r>
              <a:rPr lang="fr-CH" sz="2400" dirty="0">
                <a:solidFill>
                  <a:schemeClr val="tx1"/>
                </a:solidFill>
              </a:rPr>
              <a:t>»</a:t>
            </a:r>
          </a:p>
        </p:txBody>
      </p:sp>
      <p:sp>
        <p:nvSpPr>
          <p:cNvPr id="8" name="ZoneTexte 7">
            <a:extLst>
              <a:ext uri="{FF2B5EF4-FFF2-40B4-BE49-F238E27FC236}">
                <a16:creationId xmlns:a16="http://schemas.microsoft.com/office/drawing/2014/main" id="{7BB7A578-29D1-434D-8E49-6378682DC490}"/>
              </a:ext>
            </a:extLst>
          </p:cNvPr>
          <p:cNvSpPr txBox="1"/>
          <p:nvPr/>
        </p:nvSpPr>
        <p:spPr>
          <a:xfrm>
            <a:off x="42022" y="4947684"/>
            <a:ext cx="2104070" cy="646331"/>
          </a:xfrm>
          <a:prstGeom prst="rect">
            <a:avLst/>
          </a:prstGeom>
          <a:solidFill>
            <a:schemeClr val="bg1"/>
          </a:solidFill>
          <a:ln w="25400">
            <a:solidFill>
              <a:schemeClr val="tx1"/>
            </a:solidFill>
          </a:ln>
        </p:spPr>
        <p:txBody>
          <a:bodyPr wrap="square">
            <a:spAutoFit/>
          </a:bodyPr>
          <a:lstStyle/>
          <a:p>
            <a:r>
              <a:rPr lang="fr-FR" sz="1800" b="1" dirty="0">
                <a:latin typeface="Helvetica Neue" panose="02000503000000020004" pitchFamily="2" charset="0"/>
                <a:ea typeface="Helvetica Neue" panose="02000503000000020004" pitchFamily="2" charset="0"/>
                <a:cs typeface="Helvetica Neue" panose="02000503000000020004" pitchFamily="2" charset="0"/>
              </a:rPr>
              <a:t>Le 23 mai 2022</a:t>
            </a:r>
          </a:p>
          <a:p>
            <a:r>
              <a:rPr lang="fr-FR" b="1" dirty="0">
                <a:latin typeface="Helvetica Neue" panose="02000503000000020004" pitchFamily="2" charset="0"/>
                <a:ea typeface="Helvetica Neue" panose="02000503000000020004" pitchFamily="2" charset="0"/>
                <a:cs typeface="Helvetica Neue" panose="02000503000000020004" pitchFamily="2" charset="0"/>
              </a:rPr>
              <a:t>A Davos</a:t>
            </a:r>
          </a:p>
        </p:txBody>
      </p:sp>
      <p:sp>
        <p:nvSpPr>
          <p:cNvPr id="4" name="Titre 1">
            <a:extLst>
              <a:ext uri="{FF2B5EF4-FFF2-40B4-BE49-F238E27FC236}">
                <a16:creationId xmlns:a16="http://schemas.microsoft.com/office/drawing/2014/main" id="{8631CA1A-4177-1F8E-85D3-22F0EF051D82}"/>
              </a:ext>
            </a:extLst>
          </p:cNvPr>
          <p:cNvSpPr txBox="1">
            <a:spLocks/>
          </p:cNvSpPr>
          <p:nvPr/>
        </p:nvSpPr>
        <p:spPr>
          <a:xfrm>
            <a:off x="2146092" y="407086"/>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8</a:t>
            </a:r>
            <a:br>
              <a:rPr lang="fr-FR" sz="4800" b="1" dirty="0">
                <a:latin typeface="Abadi MT Condensed Extra Bold" panose="020B0306030101010103" pitchFamily="34" charset="77"/>
              </a:rPr>
            </a:br>
            <a:r>
              <a:rPr lang="fr-CH" b="1" dirty="0">
                <a:latin typeface="Abadi MT Condensed Extra Bold" panose="020B0306030101010103" pitchFamily="34" charset="77"/>
              </a:rPr>
              <a:t>Enfin libres !</a:t>
            </a:r>
            <a:br>
              <a:rPr lang="fr-CH" b="1" dirty="0">
                <a:latin typeface="Abadi MT Condensed Extra Bold" panose="020B0306030101010103" pitchFamily="34" charset="77"/>
              </a:rPr>
            </a:br>
            <a:r>
              <a:rPr lang="fr-CH" b="1" dirty="0">
                <a:latin typeface="Abadi MT Condensed Extra Bold" panose="020B0306030101010103" pitchFamily="34" charset="77"/>
              </a:rPr>
              <a:t>(2022)</a:t>
            </a:r>
            <a:endParaRPr lang="fr-FR" sz="4800" b="1" dirty="0">
              <a:latin typeface="Abadi MT Condensed Extra Bold" panose="020B0306030101010103" pitchFamily="34" charset="77"/>
            </a:endParaRPr>
          </a:p>
        </p:txBody>
      </p:sp>
      <p:pic>
        <p:nvPicPr>
          <p:cNvPr id="9" name="Image 8">
            <a:extLst>
              <a:ext uri="{FF2B5EF4-FFF2-40B4-BE49-F238E27FC236}">
                <a16:creationId xmlns:a16="http://schemas.microsoft.com/office/drawing/2014/main" id="{D40E403E-ED3E-D94B-8B1D-80D1178A02D6}"/>
              </a:ext>
            </a:extLst>
          </p:cNvPr>
          <p:cNvPicPr>
            <a:picLocks noChangeAspect="1"/>
          </p:cNvPicPr>
          <p:nvPr/>
        </p:nvPicPr>
        <p:blipFill>
          <a:blip r:embed="rId3"/>
          <a:stretch>
            <a:fillRect/>
          </a:stretch>
        </p:blipFill>
        <p:spPr>
          <a:xfrm>
            <a:off x="10401092" y="1417799"/>
            <a:ext cx="923144" cy="929907"/>
          </a:xfrm>
          <a:prstGeom prst="rect">
            <a:avLst/>
          </a:prstGeom>
        </p:spPr>
      </p:pic>
    </p:spTree>
    <p:extLst>
      <p:ext uri="{BB962C8B-B14F-4D97-AF65-F5344CB8AC3E}">
        <p14:creationId xmlns:p14="http://schemas.microsoft.com/office/powerpoint/2010/main" val="195462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0.70"/>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10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strVal val="#ppt_w*0.70"/>
                                          </p:val>
                                        </p:tav>
                                        <p:tav tm="100000">
                                          <p:val>
                                            <p:strVal val="#ppt_w"/>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72701-E65D-C23F-D1EB-8E034047A6C9}"/>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45EF0D65-A03F-9198-56FD-BBCDF9AC3885}"/>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9</a:t>
            </a:r>
            <a:br>
              <a:rPr lang="fr-FR" sz="4800" b="1" dirty="0">
                <a:latin typeface="Abadi MT Condensed Extra Bold" panose="020B0306030101010103" pitchFamily="34" charset="77"/>
              </a:rPr>
            </a:br>
            <a:r>
              <a:rPr lang="fr-CH" b="1" dirty="0">
                <a:latin typeface="Abadi MT Condensed Extra Bold" panose="020B0306030101010103" pitchFamily="34" charset="77"/>
              </a:rPr>
              <a:t>Licenciée pour un ananas</a:t>
            </a:r>
            <a:endParaRPr lang="fr-FR" sz="4800" b="1" dirty="0">
              <a:latin typeface="Abadi MT Condensed Extra Bold" panose="020B0306030101010103" pitchFamily="34" charset="77"/>
            </a:endParaRPr>
          </a:p>
        </p:txBody>
      </p:sp>
      <p:pic>
        <p:nvPicPr>
          <p:cNvPr id="15362" name="Picture 2" descr="Ce que Chloé Frammery, complotiste et enseignante à Genève, raconte à ses  élèves - Heidi.news">
            <a:extLst>
              <a:ext uri="{FF2B5EF4-FFF2-40B4-BE49-F238E27FC236}">
                <a16:creationId xmlns:a16="http://schemas.microsoft.com/office/drawing/2014/main" id="{8EF602E6-2703-5BC3-67DD-65B748E42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828" y="1582220"/>
            <a:ext cx="6567846" cy="36935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5A23FEBE-0BCF-ED65-54EC-8933829C5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269" y="2934714"/>
            <a:ext cx="4543697" cy="342291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811F48B7-133F-19C9-B8AA-3EE2E5D603B5}"/>
              </a:ext>
            </a:extLst>
          </p:cNvPr>
          <p:cNvSpPr txBox="1"/>
          <p:nvPr/>
        </p:nvSpPr>
        <p:spPr>
          <a:xfrm>
            <a:off x="7545637" y="1582220"/>
            <a:ext cx="2336602" cy="1015663"/>
          </a:xfrm>
          <a:prstGeom prst="rect">
            <a:avLst/>
          </a:prstGeom>
          <a:solidFill>
            <a:schemeClr val="bg1"/>
          </a:solidFill>
          <a:ln w="25400">
            <a:solidFill>
              <a:schemeClr val="tx1"/>
            </a:solidFill>
          </a:ln>
        </p:spPr>
        <p:txBody>
          <a:bodyPr wrap="square">
            <a:spAutoFit/>
          </a:bodyPr>
          <a:lstStyle/>
          <a:p>
            <a:pPr algn="ctr"/>
            <a:r>
              <a:rPr lang="fr-CH" sz="2400" b="1" dirty="0">
                <a:solidFill>
                  <a:schemeClr val="tx1"/>
                </a:solidFill>
              </a:rPr>
              <a:t>Archives</a:t>
            </a:r>
            <a:br>
              <a:rPr lang="fr-CH" sz="3600" b="1" dirty="0">
                <a:solidFill>
                  <a:schemeClr val="tx1"/>
                </a:solidFill>
              </a:rPr>
            </a:br>
            <a:r>
              <a:rPr lang="fr-CH" sz="3600" b="1" dirty="0">
                <a:solidFill>
                  <a:schemeClr val="tx1"/>
                </a:solidFill>
              </a:rPr>
              <a:t>mai 2019</a:t>
            </a:r>
            <a:endParaRPr lang="fr-FR" sz="3600" b="1" dirty="0"/>
          </a:p>
        </p:txBody>
      </p:sp>
      <p:sp>
        <p:nvSpPr>
          <p:cNvPr id="4" name="ZoneTexte 3">
            <a:extLst>
              <a:ext uri="{FF2B5EF4-FFF2-40B4-BE49-F238E27FC236}">
                <a16:creationId xmlns:a16="http://schemas.microsoft.com/office/drawing/2014/main" id="{986CB3AB-35B6-940D-DFE3-F0D062E9294C}"/>
              </a:ext>
            </a:extLst>
          </p:cNvPr>
          <p:cNvSpPr txBox="1"/>
          <p:nvPr/>
        </p:nvSpPr>
        <p:spPr>
          <a:xfrm>
            <a:off x="420489" y="5275779"/>
            <a:ext cx="5253909" cy="461665"/>
          </a:xfrm>
          <a:prstGeom prst="rect">
            <a:avLst/>
          </a:prstGeom>
          <a:solidFill>
            <a:schemeClr val="bg1"/>
          </a:solidFill>
          <a:ln w="25400">
            <a:noFill/>
          </a:ln>
        </p:spPr>
        <p:txBody>
          <a:bodyPr wrap="square">
            <a:spAutoFit/>
          </a:bodyPr>
          <a:lstStyle/>
          <a:p>
            <a:pPr algn="ctr"/>
            <a:r>
              <a:rPr lang="fr-CH" sz="2400" b="1" dirty="0"/>
              <a:t>Vidéo avec Dieudonné sur la monnaie</a:t>
            </a:r>
            <a:endParaRPr lang="fr-FR" sz="2400" b="1" dirty="0"/>
          </a:p>
        </p:txBody>
      </p:sp>
    </p:spTree>
    <p:extLst>
      <p:ext uri="{BB962C8B-B14F-4D97-AF65-F5344CB8AC3E}">
        <p14:creationId xmlns:p14="http://schemas.microsoft.com/office/powerpoint/2010/main" val="195336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strVal val="#ppt_w*0.70"/>
                                          </p:val>
                                        </p:tav>
                                        <p:tav tm="100000">
                                          <p:val>
                                            <p:strVal val="#ppt_w"/>
                                          </p:val>
                                        </p:tav>
                                      </p:tavLst>
                                    </p:anim>
                                    <p:anim calcmode="lin" valueType="num">
                                      <p:cBhvr>
                                        <p:cTn id="8" dur="1000" fill="hold"/>
                                        <p:tgtEl>
                                          <p:spTgt spid="15362"/>
                                        </p:tgtEl>
                                        <p:attrNameLst>
                                          <p:attrName>ppt_h</p:attrName>
                                        </p:attrNameLst>
                                      </p:cBhvr>
                                      <p:tavLst>
                                        <p:tav tm="0">
                                          <p:val>
                                            <p:strVal val="#ppt_h"/>
                                          </p:val>
                                        </p:tav>
                                        <p:tav tm="100000">
                                          <p:val>
                                            <p:strVal val="#ppt_h"/>
                                          </p:val>
                                        </p:tav>
                                      </p:tavLst>
                                    </p:anim>
                                    <p:animEffect transition="in" filter="fade">
                                      <p:cBhvr>
                                        <p:cTn id="9" dur="10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p:cTn id="14" dur="1000" fill="hold"/>
                                        <p:tgtEl>
                                          <p:spTgt spid="15364"/>
                                        </p:tgtEl>
                                        <p:attrNameLst>
                                          <p:attrName>ppt_w</p:attrName>
                                        </p:attrNameLst>
                                      </p:cBhvr>
                                      <p:tavLst>
                                        <p:tav tm="0">
                                          <p:val>
                                            <p:strVal val="#ppt_w*0.70"/>
                                          </p:val>
                                        </p:tav>
                                        <p:tav tm="100000">
                                          <p:val>
                                            <p:strVal val="#ppt_w"/>
                                          </p:val>
                                        </p:tav>
                                      </p:tavLst>
                                    </p:anim>
                                    <p:anim calcmode="lin" valueType="num">
                                      <p:cBhvr>
                                        <p:cTn id="15" dur="1000" fill="hold"/>
                                        <p:tgtEl>
                                          <p:spTgt spid="15364"/>
                                        </p:tgtEl>
                                        <p:attrNameLst>
                                          <p:attrName>ppt_h</p:attrName>
                                        </p:attrNameLst>
                                      </p:cBhvr>
                                      <p:tavLst>
                                        <p:tav tm="0">
                                          <p:val>
                                            <p:strVal val="#ppt_h"/>
                                          </p:val>
                                        </p:tav>
                                        <p:tav tm="100000">
                                          <p:val>
                                            <p:strVal val="#ppt_h"/>
                                          </p:val>
                                        </p:tav>
                                      </p:tavLst>
                                    </p:anim>
                                    <p:animEffect transition="in" filter="fade">
                                      <p:cBhvr>
                                        <p:cTn id="16" dur="1000"/>
                                        <p:tgtEl>
                                          <p:spTgt spid="1536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ppt_x</p:attrName>
                                        </p:attrNameLst>
                                      </p:cBhvr>
                                      <p:tavLst>
                                        <p:tav tm="0">
                                          <p:val>
                                            <p:strVal val="#ppt_x-#ppt_w*1.125000"/>
                                          </p:val>
                                        </p:tav>
                                        <p:tav tm="100000">
                                          <p:val>
                                            <p:strVal val="#ppt_x"/>
                                          </p:val>
                                        </p:tav>
                                      </p:tavLst>
                                    </p:anim>
                                    <p:animEffect transition="in" filter="wipe(right)">
                                      <p:cBhvr>
                                        <p:cTn id="22" dur="500"/>
                                        <p:tgtEl>
                                          <p:spTgt spid="2"/>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strVal val="#ppt_w*0.70"/>
                                          </p:val>
                                        </p:tav>
                                        <p:tav tm="100000">
                                          <p:val>
                                            <p:strVal val="#ppt_w"/>
                                          </p:val>
                                        </p:tav>
                                      </p:tavLst>
                                    </p:anim>
                                    <p:anim calcmode="lin" valueType="num">
                                      <p:cBhvr>
                                        <p:cTn id="26" dur="1000" fill="hold"/>
                                        <p:tgtEl>
                                          <p:spTgt spid="4"/>
                                        </p:tgtEl>
                                        <p:attrNameLst>
                                          <p:attrName>ppt_h</p:attrName>
                                        </p:attrNameLst>
                                      </p:cBhvr>
                                      <p:tavLst>
                                        <p:tav tm="0">
                                          <p:val>
                                            <p:strVal val="#ppt_h"/>
                                          </p:val>
                                        </p:tav>
                                        <p:tav tm="100000">
                                          <p:val>
                                            <p:strVal val="#ppt_h"/>
                                          </p:val>
                                        </p:tav>
                                      </p:tavLst>
                                    </p:anim>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493F3-2558-144B-DCEA-99A15A3BB0D3}"/>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A3DF0B3A-5DC9-051C-C2B1-8CD4EB6FB127}"/>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9</a:t>
            </a:r>
            <a:br>
              <a:rPr lang="fr-FR" sz="4800" b="1" dirty="0">
                <a:latin typeface="Abadi MT Condensed Extra Bold" panose="020B0306030101010103" pitchFamily="34" charset="77"/>
              </a:rPr>
            </a:br>
            <a:r>
              <a:rPr lang="fr-CH" b="1" dirty="0">
                <a:latin typeface="Abadi MT Condensed Extra Bold" panose="020B0306030101010103" pitchFamily="34" charset="77"/>
              </a:rPr>
              <a:t>Licenciée pour un ananas</a:t>
            </a:r>
            <a:endParaRPr lang="fr-FR" sz="4800" b="1" dirty="0">
              <a:latin typeface="Abadi MT Condensed Extra Bold" panose="020B0306030101010103" pitchFamily="34" charset="77"/>
            </a:endParaRPr>
          </a:p>
        </p:txBody>
      </p:sp>
      <p:sp>
        <p:nvSpPr>
          <p:cNvPr id="7" name="ZoneTexte 6">
            <a:extLst>
              <a:ext uri="{FF2B5EF4-FFF2-40B4-BE49-F238E27FC236}">
                <a16:creationId xmlns:a16="http://schemas.microsoft.com/office/drawing/2014/main" id="{9B49D800-12EF-9A55-A813-47B8A5AD3FEE}"/>
              </a:ext>
            </a:extLst>
          </p:cNvPr>
          <p:cNvSpPr txBox="1"/>
          <p:nvPr/>
        </p:nvSpPr>
        <p:spPr>
          <a:xfrm>
            <a:off x="198120" y="1421318"/>
            <a:ext cx="11567160" cy="5324535"/>
          </a:xfrm>
          <a:prstGeom prst="rect">
            <a:avLst/>
          </a:prstGeom>
          <a:noFill/>
        </p:spPr>
        <p:txBody>
          <a:bodyPr wrap="square">
            <a:spAutoFit/>
          </a:bodyPr>
          <a:lstStyle/>
          <a:p>
            <a:pPr algn="l" fontAlgn="base"/>
            <a:r>
              <a:rPr lang="fr-CH" sz="2800" b="1" i="0" dirty="0">
                <a:solidFill>
                  <a:srgbClr val="111111"/>
                </a:solidFill>
                <a:effectLst/>
                <a:latin typeface="Nunito" pitchFamily="2" charset="77"/>
              </a:rPr>
              <a:t>Chloé </a:t>
            </a:r>
            <a:r>
              <a:rPr lang="fr-CH" sz="2800" b="1" i="0" dirty="0" err="1">
                <a:solidFill>
                  <a:srgbClr val="111111"/>
                </a:solidFill>
                <a:effectLst/>
                <a:latin typeface="Nunito" pitchFamily="2" charset="77"/>
              </a:rPr>
              <a:t>Frammery</a:t>
            </a:r>
            <a:r>
              <a:rPr lang="fr-CH" sz="2800" b="1" i="0" dirty="0">
                <a:solidFill>
                  <a:srgbClr val="111111"/>
                </a:solidFill>
                <a:effectLst/>
                <a:latin typeface="Nunito" pitchFamily="2" charset="77"/>
              </a:rPr>
              <a:t> a :</a:t>
            </a:r>
          </a:p>
          <a:p>
            <a:pPr algn="l" fontAlgn="base"/>
            <a:endParaRPr lang="fr-CH" sz="1200" b="1" i="0" dirty="0">
              <a:solidFill>
                <a:srgbClr val="111111"/>
              </a:solidFill>
              <a:effectLst/>
              <a:latin typeface="Nunito" pitchFamily="2" charset="77"/>
            </a:endParaRP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porté un gilet Jaune avec un ananas flocké sur son gilet</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évoqué la procédure du DIP en cours contre elle</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publié le courrier du DIP du 6.12.21 destiné aux élèves de 8 à 12 ans sur l’obligation du port du masque à l’école</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remis en question la régularité des votations du 28 novembre 2021 sur la loi Covid-19 qui introduisait le certificat covid (</a:t>
            </a:r>
            <a:r>
              <a:rPr lang="fr-CH" sz="2000" b="0" i="0" dirty="0" err="1">
                <a:solidFill>
                  <a:srgbClr val="111111"/>
                </a:solidFill>
                <a:effectLst/>
                <a:latin typeface="Nunito" pitchFamily="2" charset="77"/>
              </a:rPr>
              <a:t>pass</a:t>
            </a:r>
            <a:r>
              <a:rPr lang="fr-CH" sz="2000" b="0" i="0" dirty="0">
                <a:solidFill>
                  <a:srgbClr val="111111"/>
                </a:solidFill>
                <a:effectLst/>
                <a:latin typeface="Nunito" pitchFamily="2" charset="77"/>
              </a:rPr>
              <a:t> sanitaire)</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évoqué le statut vaccinal de Mauro </a:t>
            </a:r>
            <a:r>
              <a:rPr lang="fr-CH" sz="2000" b="0" i="0" dirty="0" err="1">
                <a:solidFill>
                  <a:srgbClr val="111111"/>
                </a:solidFill>
                <a:effectLst/>
                <a:latin typeface="Nunito" pitchFamily="2" charset="77"/>
              </a:rPr>
              <a:t>Poggia</a:t>
            </a:r>
            <a:r>
              <a:rPr lang="fr-CH" sz="2000" b="0" i="0" dirty="0">
                <a:solidFill>
                  <a:srgbClr val="111111"/>
                </a:solidFill>
                <a:effectLst/>
                <a:latin typeface="Nunito" pitchFamily="2" charset="77"/>
              </a:rPr>
              <a:t>, le Conseiller d’état en charge de la santé dans le canton de Genève durant les années covid</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interviewé Stan </a:t>
            </a:r>
            <a:r>
              <a:rPr lang="fr-CH" sz="2000" b="0" i="0" dirty="0" err="1">
                <a:solidFill>
                  <a:srgbClr val="111111"/>
                </a:solidFill>
                <a:effectLst/>
                <a:latin typeface="Nunito" pitchFamily="2" charset="77"/>
              </a:rPr>
              <a:t>Maillaud</a:t>
            </a:r>
            <a:r>
              <a:rPr lang="fr-CH" sz="2000" b="0" i="0" dirty="0">
                <a:solidFill>
                  <a:srgbClr val="111111"/>
                </a:solidFill>
                <a:effectLst/>
                <a:latin typeface="Nunito" pitchFamily="2" charset="77"/>
              </a:rPr>
              <a:t>, un alerteur sur la </a:t>
            </a:r>
            <a:r>
              <a:rPr lang="fr-CH" sz="2000" b="0" i="0" dirty="0" err="1">
                <a:solidFill>
                  <a:srgbClr val="111111"/>
                </a:solidFill>
                <a:effectLst/>
                <a:latin typeface="Nunito" pitchFamily="2" charset="77"/>
              </a:rPr>
              <a:t>pédocriminalité</a:t>
            </a:r>
            <a:r>
              <a:rPr lang="fr-CH" sz="2000" b="0" i="0" dirty="0">
                <a:solidFill>
                  <a:srgbClr val="111111"/>
                </a:solidFill>
                <a:effectLst/>
                <a:latin typeface="Nunito" pitchFamily="2" charset="77"/>
              </a:rPr>
              <a:t> de réseaux</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évoqué la liberté vaccinale en vigueur en Suisse en classe, durant une séance de vaccination, en soulignant le fait que la liberté vaccinale existait en Suisse, afin que ses élèves et leurs parents disposent d’un réel libre arbitre</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montré en vidéo ses deux quenelles d’or reçues de la part de Dieudonné</a:t>
            </a:r>
          </a:p>
          <a:p>
            <a:pPr marL="742950" lvl="1" indent="-285750" algn="l" fontAlgn="base">
              <a:buFont typeface="Arial" panose="020B0604020202020204" pitchFamily="34" charset="0"/>
              <a:buChar char="•"/>
            </a:pPr>
            <a:r>
              <a:rPr lang="fr-CH" sz="2000" b="0" i="0" dirty="0">
                <a:solidFill>
                  <a:srgbClr val="111111"/>
                </a:solidFill>
                <a:effectLst/>
                <a:latin typeface="Nunito" pitchFamily="2" charset="77"/>
              </a:rPr>
              <a:t>relayé des témoignages de victimes de la Shoah, qui faisaient des comparaisons entre mesures sanitaires &amp; mesures nazies</a:t>
            </a:r>
          </a:p>
        </p:txBody>
      </p:sp>
    </p:spTree>
    <p:extLst>
      <p:ext uri="{BB962C8B-B14F-4D97-AF65-F5344CB8AC3E}">
        <p14:creationId xmlns:p14="http://schemas.microsoft.com/office/powerpoint/2010/main" val="119810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p:tgtEl>
                                          <p:spTgt spid="7">
                                            <p:txEl>
                                              <p:pRg st="2" end="2"/>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7">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p:tgtEl>
                                          <p:spTgt spid="7">
                                            <p:txEl>
                                              <p:pRg st="3" end="3"/>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p:tgtEl>
                                          <p:spTgt spid="7">
                                            <p:txEl>
                                              <p:pRg st="4" end="4"/>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p:tgtEl>
                                          <p:spTgt spid="7">
                                            <p:txEl>
                                              <p:pRg st="5" end="5"/>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p:tgtEl>
                                          <p:spTgt spid="7">
                                            <p:txEl>
                                              <p:pRg st="6" end="6"/>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7">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anim calcmode="lin" valueType="num">
                                      <p:cBhvr additive="base">
                                        <p:cTn id="43" dur="500"/>
                                        <p:tgtEl>
                                          <p:spTgt spid="7">
                                            <p:txEl>
                                              <p:pRg st="7" end="7"/>
                                            </p:txEl>
                                          </p:spTgt>
                                        </p:tgtEl>
                                        <p:attrNameLst>
                                          <p:attrName>ppt_x</p:attrName>
                                        </p:attrNameLst>
                                      </p:cBhvr>
                                      <p:tavLst>
                                        <p:tav tm="0">
                                          <p:val>
                                            <p:strVal val="#ppt_x-#ppt_w*1.125000"/>
                                          </p:val>
                                        </p:tav>
                                        <p:tav tm="100000">
                                          <p:val>
                                            <p:strVal val="#ppt_x"/>
                                          </p:val>
                                        </p:tav>
                                      </p:tavLst>
                                    </p:anim>
                                    <p:animEffect transition="in" filter="wipe(right)">
                                      <p:cBhvr>
                                        <p:cTn id="44" dur="500"/>
                                        <p:tgtEl>
                                          <p:spTgt spid="7">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grpId="0" nodeType="clickEffect">
                                  <p:stCondLst>
                                    <p:cond delay="0"/>
                                  </p:stCondLst>
                                  <p:childTnLst>
                                    <p:set>
                                      <p:cBhvr>
                                        <p:cTn id="48" dur="1" fill="hold">
                                          <p:stCondLst>
                                            <p:cond delay="0"/>
                                          </p:stCondLst>
                                        </p:cTn>
                                        <p:tgtEl>
                                          <p:spTgt spid="7">
                                            <p:txEl>
                                              <p:pRg st="8" end="8"/>
                                            </p:txEl>
                                          </p:spTgt>
                                        </p:tgtEl>
                                        <p:attrNameLst>
                                          <p:attrName>style.visibility</p:attrName>
                                        </p:attrNameLst>
                                      </p:cBhvr>
                                      <p:to>
                                        <p:strVal val="visible"/>
                                      </p:to>
                                    </p:set>
                                    <p:anim calcmode="lin" valueType="num">
                                      <p:cBhvr additive="base">
                                        <p:cTn id="49" dur="500"/>
                                        <p:tgtEl>
                                          <p:spTgt spid="7">
                                            <p:txEl>
                                              <p:pRg st="8" end="8"/>
                                            </p:txEl>
                                          </p:spTgt>
                                        </p:tgtEl>
                                        <p:attrNameLst>
                                          <p:attrName>ppt_x</p:attrName>
                                        </p:attrNameLst>
                                      </p:cBhvr>
                                      <p:tavLst>
                                        <p:tav tm="0">
                                          <p:val>
                                            <p:strVal val="#ppt_x-#ppt_w*1.125000"/>
                                          </p:val>
                                        </p:tav>
                                        <p:tav tm="100000">
                                          <p:val>
                                            <p:strVal val="#ppt_x"/>
                                          </p:val>
                                        </p:tav>
                                      </p:tavLst>
                                    </p:anim>
                                    <p:animEffect transition="in" filter="wipe(right)">
                                      <p:cBhvr>
                                        <p:cTn id="50" dur="500"/>
                                        <p:tgtEl>
                                          <p:spTgt spid="7">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8" fill="hold" grpId="0" nodeType="clickEffect">
                                  <p:stCondLst>
                                    <p:cond delay="0"/>
                                  </p:stCondLst>
                                  <p:childTnLst>
                                    <p:set>
                                      <p:cBhvr>
                                        <p:cTn id="54" dur="1" fill="hold">
                                          <p:stCondLst>
                                            <p:cond delay="0"/>
                                          </p:stCondLst>
                                        </p:cTn>
                                        <p:tgtEl>
                                          <p:spTgt spid="7">
                                            <p:txEl>
                                              <p:pRg st="9" end="9"/>
                                            </p:txEl>
                                          </p:spTgt>
                                        </p:tgtEl>
                                        <p:attrNameLst>
                                          <p:attrName>style.visibility</p:attrName>
                                        </p:attrNameLst>
                                      </p:cBhvr>
                                      <p:to>
                                        <p:strVal val="visible"/>
                                      </p:to>
                                    </p:set>
                                    <p:anim calcmode="lin" valueType="num">
                                      <p:cBhvr additive="base">
                                        <p:cTn id="55" dur="500"/>
                                        <p:tgtEl>
                                          <p:spTgt spid="7">
                                            <p:txEl>
                                              <p:pRg st="9" end="9"/>
                                            </p:txEl>
                                          </p:spTgt>
                                        </p:tgtEl>
                                        <p:attrNameLst>
                                          <p:attrName>ppt_x</p:attrName>
                                        </p:attrNameLst>
                                      </p:cBhvr>
                                      <p:tavLst>
                                        <p:tav tm="0">
                                          <p:val>
                                            <p:strVal val="#ppt_x-#ppt_w*1.125000"/>
                                          </p:val>
                                        </p:tav>
                                        <p:tav tm="100000">
                                          <p:val>
                                            <p:strVal val="#ppt_x"/>
                                          </p:val>
                                        </p:tav>
                                      </p:tavLst>
                                    </p:anim>
                                    <p:animEffect transition="in" filter="wipe(right)">
                                      <p:cBhvr>
                                        <p:cTn id="56" dur="500"/>
                                        <p:tgtEl>
                                          <p:spTgt spid="7">
                                            <p:txEl>
                                              <p:pRg st="9" end="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8" fill="hold" grpId="0" nodeType="clickEffect">
                                  <p:stCondLst>
                                    <p:cond delay="0"/>
                                  </p:stCondLst>
                                  <p:childTnLst>
                                    <p:set>
                                      <p:cBhvr>
                                        <p:cTn id="60" dur="1" fill="hold">
                                          <p:stCondLst>
                                            <p:cond delay="0"/>
                                          </p:stCondLst>
                                        </p:cTn>
                                        <p:tgtEl>
                                          <p:spTgt spid="7">
                                            <p:txEl>
                                              <p:pRg st="10" end="10"/>
                                            </p:txEl>
                                          </p:spTgt>
                                        </p:tgtEl>
                                        <p:attrNameLst>
                                          <p:attrName>style.visibility</p:attrName>
                                        </p:attrNameLst>
                                      </p:cBhvr>
                                      <p:to>
                                        <p:strVal val="visible"/>
                                      </p:to>
                                    </p:set>
                                    <p:anim calcmode="lin" valueType="num">
                                      <p:cBhvr additive="base">
                                        <p:cTn id="61" dur="500"/>
                                        <p:tgtEl>
                                          <p:spTgt spid="7">
                                            <p:txEl>
                                              <p:pRg st="10" end="10"/>
                                            </p:txEl>
                                          </p:spTgt>
                                        </p:tgtEl>
                                        <p:attrNameLst>
                                          <p:attrName>ppt_x</p:attrName>
                                        </p:attrNameLst>
                                      </p:cBhvr>
                                      <p:tavLst>
                                        <p:tav tm="0">
                                          <p:val>
                                            <p:strVal val="#ppt_x-#ppt_w*1.125000"/>
                                          </p:val>
                                        </p:tav>
                                        <p:tav tm="100000">
                                          <p:val>
                                            <p:strVal val="#ppt_x"/>
                                          </p:val>
                                        </p:tav>
                                      </p:tavLst>
                                    </p:anim>
                                    <p:animEffect transition="in" filter="wipe(right)">
                                      <p:cBhvr>
                                        <p:cTn id="6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3000D-6627-C137-62EB-926C9CD613D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DD24CBCA-F783-40C4-1D9E-BE787344DE0D}"/>
              </a:ext>
            </a:extLst>
          </p:cNvPr>
          <p:cNvPicPr>
            <a:picLocks noChangeAspect="1"/>
          </p:cNvPicPr>
          <p:nvPr/>
        </p:nvPicPr>
        <p:blipFill>
          <a:blip r:embed="rId2"/>
          <a:stretch>
            <a:fillRect/>
          </a:stretch>
        </p:blipFill>
        <p:spPr>
          <a:xfrm>
            <a:off x="3558760" y="1891196"/>
            <a:ext cx="4533900" cy="3632200"/>
          </a:xfrm>
          <a:prstGeom prst="rect">
            <a:avLst/>
          </a:prstGeom>
          <a:ln>
            <a:solidFill>
              <a:schemeClr val="tx1"/>
            </a:solidFill>
          </a:ln>
        </p:spPr>
      </p:pic>
      <p:sp>
        <p:nvSpPr>
          <p:cNvPr id="6" name="Titre 1">
            <a:extLst>
              <a:ext uri="{FF2B5EF4-FFF2-40B4-BE49-F238E27FC236}">
                <a16:creationId xmlns:a16="http://schemas.microsoft.com/office/drawing/2014/main" id="{358F1FE3-20C5-D8F4-06A0-F223A99068EA}"/>
              </a:ext>
            </a:extLst>
          </p:cNvPr>
          <p:cNvSpPr txBox="1">
            <a:spLocks/>
          </p:cNvSpPr>
          <p:nvPr/>
        </p:nvSpPr>
        <p:spPr>
          <a:xfrm>
            <a:off x="4034506" y="236239"/>
            <a:ext cx="303630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latin typeface="Abadi MT Condensed Extra Bold" panose="020B0306030101010103" pitchFamily="34" charset="77"/>
              </a:rPr>
              <a:t>Hommage</a:t>
            </a:r>
            <a:endParaRPr lang="fr-FR" sz="4000" b="1" dirty="0">
              <a:latin typeface="Abadi MT Condensed Extra Bold" panose="020B0306030101010103" pitchFamily="34" charset="77"/>
            </a:endParaRPr>
          </a:p>
        </p:txBody>
      </p:sp>
      <p:pic>
        <p:nvPicPr>
          <p:cNvPr id="7" name="Image 6">
            <a:extLst>
              <a:ext uri="{FF2B5EF4-FFF2-40B4-BE49-F238E27FC236}">
                <a16:creationId xmlns:a16="http://schemas.microsoft.com/office/drawing/2014/main" id="{F2B0BCB3-40AF-C39D-2538-2E5552D24CF4}"/>
              </a:ext>
            </a:extLst>
          </p:cNvPr>
          <p:cNvPicPr>
            <a:picLocks noChangeAspect="1"/>
          </p:cNvPicPr>
          <p:nvPr/>
        </p:nvPicPr>
        <p:blipFill>
          <a:blip r:embed="rId3"/>
          <a:stretch>
            <a:fillRect/>
          </a:stretch>
        </p:blipFill>
        <p:spPr>
          <a:xfrm>
            <a:off x="8311787" y="1891196"/>
            <a:ext cx="3662018" cy="3662018"/>
          </a:xfrm>
          <a:prstGeom prst="rect">
            <a:avLst/>
          </a:prstGeom>
          <a:ln>
            <a:solidFill>
              <a:schemeClr val="tx1"/>
            </a:solidFill>
          </a:ln>
        </p:spPr>
      </p:pic>
      <p:sp>
        <p:nvSpPr>
          <p:cNvPr id="8" name="ZoneTexte 7">
            <a:extLst>
              <a:ext uri="{FF2B5EF4-FFF2-40B4-BE49-F238E27FC236}">
                <a16:creationId xmlns:a16="http://schemas.microsoft.com/office/drawing/2014/main" id="{4D3BDC4C-ADED-FCC4-AA3F-19F720BDA9B3}"/>
              </a:ext>
            </a:extLst>
          </p:cNvPr>
          <p:cNvSpPr txBox="1"/>
          <p:nvPr/>
        </p:nvSpPr>
        <p:spPr>
          <a:xfrm>
            <a:off x="3792790" y="5117514"/>
            <a:ext cx="3519739" cy="1317027"/>
          </a:xfrm>
          <a:prstGeom prst="rect">
            <a:avLst/>
          </a:prstGeom>
          <a:solidFill>
            <a:schemeClr val="bg1"/>
          </a:solidFill>
          <a:ln w="25400">
            <a:solidFill>
              <a:schemeClr val="tx1"/>
            </a:solidFill>
          </a:ln>
        </p:spPr>
        <p:txBody>
          <a:bodyPr wrap="square">
            <a:spAutoFit/>
          </a:bodyPr>
          <a:lstStyle/>
          <a:p>
            <a:pPr algn="ctr">
              <a:lnSpc>
                <a:spcPts val="3320"/>
              </a:lnSpc>
            </a:pPr>
            <a:r>
              <a:rPr lang="fr-CH" sz="3600" b="1" dirty="0"/>
              <a:t>François </a:t>
            </a:r>
          </a:p>
          <a:p>
            <a:pPr algn="ctr">
              <a:lnSpc>
                <a:spcPts val="3320"/>
              </a:lnSpc>
            </a:pPr>
            <a:r>
              <a:rPr lang="fr-CH" sz="3600" b="1" dirty="0"/>
              <a:t>de </a:t>
            </a:r>
            <a:r>
              <a:rPr lang="fr-CH" sz="3600" b="1" dirty="0" err="1"/>
              <a:t>Siebenthal</a:t>
            </a:r>
            <a:br>
              <a:rPr lang="fr-CH" sz="3600" b="1" dirty="0"/>
            </a:br>
            <a:r>
              <a:rPr lang="fr-CH" b="1" dirty="0"/>
              <a:t>(1955 - 2024)</a:t>
            </a:r>
            <a:endParaRPr lang="fr-FR" sz="3600" b="1" dirty="0"/>
          </a:p>
        </p:txBody>
      </p:sp>
      <p:sp>
        <p:nvSpPr>
          <p:cNvPr id="9" name="ZoneTexte 8">
            <a:extLst>
              <a:ext uri="{FF2B5EF4-FFF2-40B4-BE49-F238E27FC236}">
                <a16:creationId xmlns:a16="http://schemas.microsoft.com/office/drawing/2014/main" id="{D5F8B2F5-42E2-3B61-0EA5-D3C0384A03EC}"/>
              </a:ext>
            </a:extLst>
          </p:cNvPr>
          <p:cNvSpPr txBox="1"/>
          <p:nvPr/>
        </p:nvSpPr>
        <p:spPr>
          <a:xfrm>
            <a:off x="9204009" y="5117514"/>
            <a:ext cx="2162688" cy="1317027"/>
          </a:xfrm>
          <a:prstGeom prst="rect">
            <a:avLst/>
          </a:prstGeom>
          <a:solidFill>
            <a:schemeClr val="bg1"/>
          </a:solidFill>
          <a:ln w="25400">
            <a:solidFill>
              <a:schemeClr val="tx1"/>
            </a:solidFill>
          </a:ln>
        </p:spPr>
        <p:txBody>
          <a:bodyPr wrap="square">
            <a:spAutoFit/>
          </a:bodyPr>
          <a:lstStyle/>
          <a:p>
            <a:pPr algn="ctr">
              <a:lnSpc>
                <a:spcPts val="3320"/>
              </a:lnSpc>
            </a:pPr>
            <a:r>
              <a:rPr lang="fr-CH" sz="3600" b="1" dirty="0"/>
              <a:t>Mike</a:t>
            </a:r>
          </a:p>
          <a:p>
            <a:pPr algn="ctr">
              <a:lnSpc>
                <a:spcPts val="3320"/>
              </a:lnSpc>
            </a:pPr>
            <a:r>
              <a:rPr lang="fr-CH" sz="3600" b="1" dirty="0"/>
              <a:t>Sylva</a:t>
            </a:r>
          </a:p>
          <a:p>
            <a:pPr algn="ctr">
              <a:lnSpc>
                <a:spcPts val="3320"/>
              </a:lnSpc>
            </a:pPr>
            <a:r>
              <a:rPr lang="fr-CH" sz="1800" b="1" dirty="0">
                <a:effectLst/>
                <a:latin typeface="Calibri" panose="020F0502020204030204" pitchFamily="34" charset="0"/>
                <a:ea typeface="Times New Roman" panose="02020603050405020304" pitchFamily="18" charset="0"/>
              </a:rPr>
              <a:t>(1960 - 2023)</a:t>
            </a:r>
            <a:endParaRPr lang="fr-FR" sz="3600" b="1" dirty="0"/>
          </a:p>
        </p:txBody>
      </p:sp>
      <p:pic>
        <p:nvPicPr>
          <p:cNvPr id="10" name="Image 9">
            <a:extLst>
              <a:ext uri="{FF2B5EF4-FFF2-40B4-BE49-F238E27FC236}">
                <a16:creationId xmlns:a16="http://schemas.microsoft.com/office/drawing/2014/main" id="{BFBED917-5025-18EB-BB5E-B43185455525}"/>
              </a:ext>
            </a:extLst>
          </p:cNvPr>
          <p:cNvPicPr>
            <a:picLocks noChangeAspect="1"/>
          </p:cNvPicPr>
          <p:nvPr/>
        </p:nvPicPr>
        <p:blipFill>
          <a:blip r:embed="rId4"/>
          <a:stretch>
            <a:fillRect/>
          </a:stretch>
        </p:blipFill>
        <p:spPr>
          <a:xfrm>
            <a:off x="405008" y="1891196"/>
            <a:ext cx="2934625" cy="3632200"/>
          </a:xfrm>
          <a:prstGeom prst="rect">
            <a:avLst/>
          </a:prstGeom>
        </p:spPr>
      </p:pic>
      <p:sp>
        <p:nvSpPr>
          <p:cNvPr id="11" name="ZoneTexte 10">
            <a:extLst>
              <a:ext uri="{FF2B5EF4-FFF2-40B4-BE49-F238E27FC236}">
                <a16:creationId xmlns:a16="http://schemas.microsoft.com/office/drawing/2014/main" id="{3F682795-D78F-5DC8-F775-675E921712DD}"/>
              </a:ext>
            </a:extLst>
          </p:cNvPr>
          <p:cNvSpPr txBox="1"/>
          <p:nvPr/>
        </p:nvSpPr>
        <p:spPr>
          <a:xfrm>
            <a:off x="804160" y="5124100"/>
            <a:ext cx="2042890" cy="1317027"/>
          </a:xfrm>
          <a:prstGeom prst="rect">
            <a:avLst/>
          </a:prstGeom>
          <a:solidFill>
            <a:schemeClr val="bg1"/>
          </a:solidFill>
          <a:ln w="25400">
            <a:solidFill>
              <a:schemeClr val="tx1"/>
            </a:solidFill>
          </a:ln>
        </p:spPr>
        <p:txBody>
          <a:bodyPr wrap="square">
            <a:spAutoFit/>
          </a:bodyPr>
          <a:lstStyle/>
          <a:p>
            <a:pPr algn="ctr">
              <a:lnSpc>
                <a:spcPts val="3320"/>
              </a:lnSpc>
            </a:pPr>
            <a:r>
              <a:rPr lang="fr-CH" sz="3600" b="1" dirty="0"/>
              <a:t>Yan </a:t>
            </a:r>
          </a:p>
          <a:p>
            <a:pPr algn="ctr">
              <a:lnSpc>
                <a:spcPts val="3320"/>
              </a:lnSpc>
            </a:pPr>
            <a:r>
              <a:rPr lang="fr-CH" sz="3600" b="1" dirty="0"/>
              <a:t>Lopez</a:t>
            </a:r>
          </a:p>
          <a:p>
            <a:pPr algn="ctr">
              <a:lnSpc>
                <a:spcPts val="3320"/>
              </a:lnSpc>
            </a:pPr>
            <a:r>
              <a:rPr lang="fr-CH" sz="1800" b="1" dirty="0">
                <a:effectLst/>
                <a:latin typeface="Calibri" panose="020F0502020204030204" pitchFamily="34" charset="0"/>
                <a:ea typeface="Times New Roman" panose="02020603050405020304" pitchFamily="18" charset="0"/>
              </a:rPr>
              <a:t>(1967 - 2023)</a:t>
            </a:r>
            <a:endParaRPr lang="fr-FR" sz="3600" b="1" dirty="0"/>
          </a:p>
        </p:txBody>
      </p:sp>
      <p:pic>
        <p:nvPicPr>
          <p:cNvPr id="12" name="Image 11">
            <a:extLst>
              <a:ext uri="{FF2B5EF4-FFF2-40B4-BE49-F238E27FC236}">
                <a16:creationId xmlns:a16="http://schemas.microsoft.com/office/drawing/2014/main" id="{C8D5FBC3-7A80-FEFC-85AE-6E0B76FFAE4C}"/>
              </a:ext>
            </a:extLst>
          </p:cNvPr>
          <p:cNvPicPr>
            <a:picLocks noChangeAspect="1"/>
          </p:cNvPicPr>
          <p:nvPr/>
        </p:nvPicPr>
        <p:blipFill>
          <a:blip r:embed="rId5"/>
          <a:stretch>
            <a:fillRect/>
          </a:stretch>
        </p:blipFill>
        <p:spPr>
          <a:xfrm>
            <a:off x="7070815" y="423459"/>
            <a:ext cx="963909" cy="960897"/>
          </a:xfrm>
          <a:prstGeom prst="rect">
            <a:avLst/>
          </a:prstGeom>
        </p:spPr>
      </p:pic>
    </p:spTree>
    <p:extLst>
      <p:ext uri="{BB962C8B-B14F-4D97-AF65-F5344CB8AC3E}">
        <p14:creationId xmlns:p14="http://schemas.microsoft.com/office/powerpoint/2010/main" val="1449749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0.70"/>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strVal val="#ppt_w*0.70"/>
                                          </p:val>
                                        </p:tav>
                                        <p:tav tm="100000">
                                          <p:val>
                                            <p:strVal val="#ppt_w"/>
                                          </p:val>
                                        </p:tav>
                                      </p:tavLst>
                                    </p:anim>
                                    <p:anim calcmode="lin" valueType="num">
                                      <p:cBhvr>
                                        <p:cTn id="29" dur="1000" fill="hold"/>
                                        <p:tgtEl>
                                          <p:spTgt spid="11"/>
                                        </p:tgtEl>
                                        <p:attrNameLst>
                                          <p:attrName>ppt_h</p:attrName>
                                        </p:attrNameLst>
                                      </p:cBhvr>
                                      <p:tavLst>
                                        <p:tav tm="0">
                                          <p:val>
                                            <p:strVal val="#ppt_h"/>
                                          </p:val>
                                        </p:tav>
                                        <p:tav tm="100000">
                                          <p:val>
                                            <p:strVal val="#ppt_h"/>
                                          </p:val>
                                        </p:tav>
                                      </p:tavLst>
                                    </p:anim>
                                    <p:animEffect transition="in" filter="fade">
                                      <p:cBhvr>
                                        <p:cTn id="30" dur="1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strVal val="#ppt_w*0.70"/>
                                          </p:val>
                                        </p:tav>
                                        <p:tav tm="100000">
                                          <p:val>
                                            <p:strVal val="#ppt_w"/>
                                          </p:val>
                                        </p:tav>
                                      </p:tavLst>
                                    </p:anim>
                                    <p:anim calcmode="lin" valueType="num">
                                      <p:cBhvr>
                                        <p:cTn id="36" dur="1000" fill="hold"/>
                                        <p:tgtEl>
                                          <p:spTgt spid="5"/>
                                        </p:tgtEl>
                                        <p:attrNameLst>
                                          <p:attrName>ppt_h</p:attrName>
                                        </p:attrNameLst>
                                      </p:cBhvr>
                                      <p:tavLst>
                                        <p:tav tm="0">
                                          <p:val>
                                            <p:strVal val="#ppt_h"/>
                                          </p:val>
                                        </p:tav>
                                        <p:tav tm="100000">
                                          <p:val>
                                            <p:strVal val="#ppt_h"/>
                                          </p:val>
                                        </p:tav>
                                      </p:tavLst>
                                    </p:anim>
                                    <p:animEffect transition="in" filter="fade">
                                      <p:cBhvr>
                                        <p:cTn id="37" dur="10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1000" fill="hold"/>
                                        <p:tgtEl>
                                          <p:spTgt spid="8"/>
                                        </p:tgtEl>
                                        <p:attrNameLst>
                                          <p:attrName>ppt_w</p:attrName>
                                        </p:attrNameLst>
                                      </p:cBhvr>
                                      <p:tavLst>
                                        <p:tav tm="0">
                                          <p:val>
                                            <p:strVal val="#ppt_w*0.70"/>
                                          </p:val>
                                        </p:tav>
                                        <p:tav tm="100000">
                                          <p:val>
                                            <p:strVal val="#ppt_w"/>
                                          </p:val>
                                        </p:tav>
                                      </p:tavLst>
                                    </p:anim>
                                    <p:anim calcmode="lin" valueType="num">
                                      <p:cBhvr>
                                        <p:cTn id="43" dur="1000" fill="hold"/>
                                        <p:tgtEl>
                                          <p:spTgt spid="8"/>
                                        </p:tgtEl>
                                        <p:attrNameLst>
                                          <p:attrName>ppt_h</p:attrName>
                                        </p:attrNameLst>
                                      </p:cBhvr>
                                      <p:tavLst>
                                        <p:tav tm="0">
                                          <p:val>
                                            <p:strVal val="#ppt_h"/>
                                          </p:val>
                                        </p:tav>
                                        <p:tav tm="100000">
                                          <p:val>
                                            <p:strVal val="#ppt_h"/>
                                          </p:val>
                                        </p:tav>
                                      </p:tavLst>
                                    </p:anim>
                                    <p:animEffect transition="in" filter="fade">
                                      <p:cBhvr>
                                        <p:cTn id="4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7ACCE-03AE-B46C-481D-76ED49D99321}"/>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2B1BCDEF-D229-F800-6F5C-46A13875C1E1}"/>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11</a:t>
            </a:r>
            <a:br>
              <a:rPr lang="fr-FR" sz="4800" b="1" dirty="0">
                <a:latin typeface="Abadi MT Condensed Extra Bold" panose="020B0306030101010103" pitchFamily="34" charset="77"/>
              </a:rPr>
            </a:br>
            <a:r>
              <a:rPr lang="fr-CH" b="1" dirty="0">
                <a:latin typeface="Abadi MT Condensed Extra Bold" panose="020B0306030101010103" pitchFamily="34" charset="77"/>
              </a:rPr>
              <a:t>Tentatives politiques</a:t>
            </a:r>
            <a:endParaRPr lang="fr-FR" sz="4800" b="1" dirty="0">
              <a:latin typeface="Abadi MT Condensed Extra Bold" panose="020B0306030101010103" pitchFamily="34" charset="77"/>
            </a:endParaRPr>
          </a:p>
        </p:txBody>
      </p:sp>
      <p:pic>
        <p:nvPicPr>
          <p:cNvPr id="13314" name="Picture 2">
            <a:extLst>
              <a:ext uri="{FF2B5EF4-FFF2-40B4-BE49-F238E27FC236}">
                <a16:creationId xmlns:a16="http://schemas.microsoft.com/office/drawing/2014/main" id="{4585D3E1-FB81-EEEC-F04C-191D309A6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3651" y="2300628"/>
            <a:ext cx="3220482" cy="42939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B9807FBB-0FB1-889E-894E-1FA87B23FD58}"/>
              </a:ext>
            </a:extLst>
          </p:cNvPr>
          <p:cNvSpPr txBox="1"/>
          <p:nvPr/>
        </p:nvSpPr>
        <p:spPr>
          <a:xfrm>
            <a:off x="387775" y="5253732"/>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2018</a:t>
            </a:r>
            <a:endParaRPr lang="fr-FR" sz="3600" b="1" dirty="0"/>
          </a:p>
        </p:txBody>
      </p:sp>
      <p:sp>
        <p:nvSpPr>
          <p:cNvPr id="4" name="ZoneTexte 3">
            <a:extLst>
              <a:ext uri="{FF2B5EF4-FFF2-40B4-BE49-F238E27FC236}">
                <a16:creationId xmlns:a16="http://schemas.microsoft.com/office/drawing/2014/main" id="{7D459C1E-763A-4092-6CF4-BDC060F31233}"/>
              </a:ext>
            </a:extLst>
          </p:cNvPr>
          <p:cNvSpPr txBox="1"/>
          <p:nvPr/>
        </p:nvSpPr>
        <p:spPr>
          <a:xfrm>
            <a:off x="9631441" y="5253733"/>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2023</a:t>
            </a:r>
            <a:endParaRPr lang="fr-FR" sz="3600" b="1" dirty="0"/>
          </a:p>
        </p:txBody>
      </p:sp>
      <p:pic>
        <p:nvPicPr>
          <p:cNvPr id="8" name="Image 7">
            <a:extLst>
              <a:ext uri="{FF2B5EF4-FFF2-40B4-BE49-F238E27FC236}">
                <a16:creationId xmlns:a16="http://schemas.microsoft.com/office/drawing/2014/main" id="{AB81E371-B9A8-A0C3-5C66-200A036D3D8D}"/>
              </a:ext>
            </a:extLst>
          </p:cNvPr>
          <p:cNvPicPr>
            <a:picLocks noChangeAspect="1"/>
          </p:cNvPicPr>
          <p:nvPr/>
        </p:nvPicPr>
        <p:blipFill>
          <a:blip r:embed="rId3"/>
          <a:stretch>
            <a:fillRect/>
          </a:stretch>
        </p:blipFill>
        <p:spPr>
          <a:xfrm>
            <a:off x="147429" y="263396"/>
            <a:ext cx="2585060" cy="3929782"/>
          </a:xfrm>
          <a:prstGeom prst="rect">
            <a:avLst/>
          </a:prstGeom>
          <a:ln>
            <a:solidFill>
              <a:schemeClr val="tx1"/>
            </a:solidFill>
          </a:ln>
        </p:spPr>
      </p:pic>
      <p:pic>
        <p:nvPicPr>
          <p:cNvPr id="9" name="Image 8">
            <a:extLst>
              <a:ext uri="{FF2B5EF4-FFF2-40B4-BE49-F238E27FC236}">
                <a16:creationId xmlns:a16="http://schemas.microsoft.com/office/drawing/2014/main" id="{DE5B3BFE-F0E3-6E83-33E3-A279E4F43A4D}"/>
              </a:ext>
            </a:extLst>
          </p:cNvPr>
          <p:cNvPicPr>
            <a:picLocks noChangeAspect="1"/>
          </p:cNvPicPr>
          <p:nvPr/>
        </p:nvPicPr>
        <p:blipFill>
          <a:blip r:embed="rId4"/>
          <a:stretch>
            <a:fillRect/>
          </a:stretch>
        </p:blipFill>
        <p:spPr>
          <a:xfrm>
            <a:off x="5770159" y="1691433"/>
            <a:ext cx="3677379" cy="4903172"/>
          </a:xfrm>
          <a:prstGeom prst="rect">
            <a:avLst/>
          </a:prstGeom>
          <a:ln>
            <a:solidFill>
              <a:schemeClr val="tx1"/>
            </a:solidFill>
          </a:ln>
        </p:spPr>
      </p:pic>
      <p:pic>
        <p:nvPicPr>
          <p:cNvPr id="5" name="Picture 4">
            <a:extLst>
              <a:ext uri="{FF2B5EF4-FFF2-40B4-BE49-F238E27FC236}">
                <a16:creationId xmlns:a16="http://schemas.microsoft.com/office/drawing/2014/main" id="{BA53287F-F544-79C4-24F8-AFA663B709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8200" y="263395"/>
            <a:ext cx="2804346" cy="31656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F6531BE1-7BC4-F898-581C-94ED3F7D2D20}"/>
              </a:ext>
            </a:extLst>
          </p:cNvPr>
          <p:cNvSpPr txBox="1"/>
          <p:nvPr/>
        </p:nvSpPr>
        <p:spPr>
          <a:xfrm>
            <a:off x="9885956" y="3202328"/>
            <a:ext cx="2158615"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Vigousse</a:t>
            </a:r>
            <a:endParaRPr lang="fr-FR" sz="3600" b="1" dirty="0"/>
          </a:p>
        </p:txBody>
      </p:sp>
    </p:spTree>
    <p:extLst>
      <p:ext uri="{BB962C8B-B14F-4D97-AF65-F5344CB8AC3E}">
        <p14:creationId xmlns:p14="http://schemas.microsoft.com/office/powerpoint/2010/main" val="408151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strVal val="#ppt_w*0.70"/>
                                          </p:val>
                                        </p:tav>
                                        <p:tav tm="100000">
                                          <p:val>
                                            <p:strVal val="#ppt_w"/>
                                          </p:val>
                                        </p:tav>
                                      </p:tavLst>
                                    </p:anim>
                                    <p:anim calcmode="lin" valueType="num">
                                      <p:cBhvr>
                                        <p:cTn id="8" dur="1000" fill="hold"/>
                                        <p:tgtEl>
                                          <p:spTgt spid="13314"/>
                                        </p:tgtEl>
                                        <p:attrNameLst>
                                          <p:attrName>ppt_h</p:attrName>
                                        </p:attrNameLst>
                                      </p:cBhvr>
                                      <p:tavLst>
                                        <p:tav tm="0">
                                          <p:val>
                                            <p:strVal val="#ppt_h"/>
                                          </p:val>
                                        </p:tav>
                                        <p:tav tm="100000">
                                          <p:val>
                                            <p:strVal val="#ppt_h"/>
                                          </p:val>
                                        </p:tav>
                                      </p:tavLst>
                                    </p:anim>
                                    <p:animEffect transition="in" filter="fade">
                                      <p:cBhvr>
                                        <p:cTn id="9" dur="1000"/>
                                        <p:tgtEl>
                                          <p:spTgt spid="1331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strVal val="#ppt_w*0.70"/>
                                          </p:val>
                                        </p:tav>
                                        <p:tav tm="100000">
                                          <p:val>
                                            <p:strVal val="#ppt_w"/>
                                          </p:val>
                                        </p:tav>
                                      </p:tavLst>
                                    </p:anim>
                                    <p:anim calcmode="lin" valueType="num">
                                      <p:cBhvr>
                                        <p:cTn id="21" dur="1000" fill="hold"/>
                                        <p:tgtEl>
                                          <p:spTgt spid="9"/>
                                        </p:tgtEl>
                                        <p:attrNameLst>
                                          <p:attrName>ppt_h</p:attrName>
                                        </p:attrNameLst>
                                      </p:cBhvr>
                                      <p:tavLst>
                                        <p:tav tm="0">
                                          <p:val>
                                            <p:strVal val="#ppt_h"/>
                                          </p:val>
                                        </p:tav>
                                        <p:tav tm="100000">
                                          <p:val>
                                            <p:strVal val="#ppt_h"/>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lef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2"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p:tgtEl>
                                          <p:spTgt spid="6"/>
                                        </p:tgtEl>
                                        <p:attrNameLst>
                                          <p:attrName>ppt_x</p:attrName>
                                        </p:attrNameLst>
                                      </p:cBhvr>
                                      <p:tavLst>
                                        <p:tav tm="0">
                                          <p:val>
                                            <p:strVal val="#ppt_x+#ppt_w*1.125000"/>
                                          </p:val>
                                        </p:tav>
                                        <p:tav tm="100000">
                                          <p:val>
                                            <p:strVal val="#ppt_x"/>
                                          </p:val>
                                        </p:tav>
                                      </p:tavLst>
                                    </p:anim>
                                    <p:animEffect transition="in" filter="wipe(lef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4A1CC9C-4321-C5C8-E4D0-ECFEB2C7525F}"/>
              </a:ext>
            </a:extLst>
          </p:cNvPr>
          <p:cNvPicPr>
            <a:picLocks noChangeAspect="1"/>
          </p:cNvPicPr>
          <p:nvPr/>
        </p:nvPicPr>
        <p:blipFill>
          <a:blip r:embed="rId2"/>
          <a:stretch>
            <a:fillRect/>
          </a:stretch>
        </p:blipFill>
        <p:spPr>
          <a:xfrm>
            <a:off x="4202714" y="1587706"/>
            <a:ext cx="3448050" cy="4597400"/>
          </a:xfrm>
          <a:prstGeom prst="rect">
            <a:avLst/>
          </a:prstGeom>
          <a:ln>
            <a:solidFill>
              <a:schemeClr val="tx1"/>
            </a:solidFill>
          </a:ln>
        </p:spPr>
      </p:pic>
      <p:sp>
        <p:nvSpPr>
          <p:cNvPr id="5" name="ZoneTexte 4">
            <a:extLst>
              <a:ext uri="{FF2B5EF4-FFF2-40B4-BE49-F238E27FC236}">
                <a16:creationId xmlns:a16="http://schemas.microsoft.com/office/drawing/2014/main" id="{8D3D73D0-C0AB-B82C-FC65-E14322019BBF}"/>
              </a:ext>
            </a:extLst>
          </p:cNvPr>
          <p:cNvSpPr txBox="1"/>
          <p:nvPr/>
        </p:nvSpPr>
        <p:spPr>
          <a:xfrm>
            <a:off x="4323364" y="5311164"/>
            <a:ext cx="1603375" cy="738664"/>
          </a:xfrm>
          <a:prstGeom prst="rect">
            <a:avLst/>
          </a:prstGeom>
          <a:solidFill>
            <a:schemeClr val="bg1"/>
          </a:solidFill>
          <a:ln>
            <a:solidFill>
              <a:schemeClr val="tx1"/>
            </a:solidFill>
          </a:ln>
        </p:spPr>
        <p:txBody>
          <a:bodyPr wrap="square">
            <a:spAutoFit/>
          </a:bodyPr>
          <a:lstStyle/>
          <a:p>
            <a:r>
              <a:rPr lang="fr-FR" sz="2400" b="1" dirty="0"/>
              <a:t>Satigny</a:t>
            </a:r>
            <a:br>
              <a:rPr lang="fr-FR" dirty="0"/>
            </a:br>
            <a:r>
              <a:rPr lang="fr-FR" dirty="0"/>
              <a:t>7 octobre 2023</a:t>
            </a:r>
          </a:p>
        </p:txBody>
      </p:sp>
      <p:pic>
        <p:nvPicPr>
          <p:cNvPr id="6" name="Image 5">
            <a:extLst>
              <a:ext uri="{FF2B5EF4-FFF2-40B4-BE49-F238E27FC236}">
                <a16:creationId xmlns:a16="http://schemas.microsoft.com/office/drawing/2014/main" id="{9BF5CB2C-FF3A-9E6B-8545-161EF94E4F05}"/>
              </a:ext>
            </a:extLst>
          </p:cNvPr>
          <p:cNvPicPr>
            <a:picLocks noChangeAspect="1"/>
          </p:cNvPicPr>
          <p:nvPr/>
        </p:nvPicPr>
        <p:blipFill>
          <a:blip r:embed="rId3"/>
          <a:stretch>
            <a:fillRect/>
          </a:stretch>
        </p:blipFill>
        <p:spPr>
          <a:xfrm>
            <a:off x="381602" y="3403806"/>
            <a:ext cx="3708400" cy="2781300"/>
          </a:xfrm>
          <a:prstGeom prst="rect">
            <a:avLst/>
          </a:prstGeom>
          <a:ln>
            <a:solidFill>
              <a:schemeClr val="tx1"/>
            </a:solidFill>
          </a:ln>
        </p:spPr>
      </p:pic>
      <p:sp>
        <p:nvSpPr>
          <p:cNvPr id="8" name="ZoneTexte 7">
            <a:extLst>
              <a:ext uri="{FF2B5EF4-FFF2-40B4-BE49-F238E27FC236}">
                <a16:creationId xmlns:a16="http://schemas.microsoft.com/office/drawing/2014/main" id="{86903D31-2627-1267-C294-B80E13E3CA84}"/>
              </a:ext>
            </a:extLst>
          </p:cNvPr>
          <p:cNvSpPr txBox="1"/>
          <p:nvPr/>
        </p:nvSpPr>
        <p:spPr>
          <a:xfrm>
            <a:off x="534733" y="2960704"/>
            <a:ext cx="2155825" cy="738664"/>
          </a:xfrm>
          <a:prstGeom prst="rect">
            <a:avLst/>
          </a:prstGeom>
          <a:solidFill>
            <a:schemeClr val="bg1"/>
          </a:solidFill>
          <a:ln>
            <a:solidFill>
              <a:schemeClr val="tx1"/>
            </a:solidFill>
          </a:ln>
        </p:spPr>
        <p:txBody>
          <a:bodyPr wrap="square">
            <a:spAutoFit/>
          </a:bodyPr>
          <a:lstStyle/>
          <a:p>
            <a:r>
              <a:rPr lang="fr-FR" sz="2400" b="1" dirty="0" err="1"/>
              <a:t>Troinex</a:t>
            </a:r>
            <a:br>
              <a:rPr lang="fr-FR" dirty="0"/>
            </a:br>
            <a:r>
              <a:rPr lang="fr-FR" dirty="0"/>
              <a:t>29 septembre 2023</a:t>
            </a:r>
          </a:p>
        </p:txBody>
      </p:sp>
      <p:sp>
        <p:nvSpPr>
          <p:cNvPr id="7" name="Ellipse 6">
            <a:extLst>
              <a:ext uri="{FF2B5EF4-FFF2-40B4-BE49-F238E27FC236}">
                <a16:creationId xmlns:a16="http://schemas.microsoft.com/office/drawing/2014/main" id="{15536D47-F908-D5FC-CA99-AE6B48AC754D}"/>
              </a:ext>
            </a:extLst>
          </p:cNvPr>
          <p:cNvSpPr/>
          <p:nvPr/>
        </p:nvSpPr>
        <p:spPr>
          <a:xfrm>
            <a:off x="2703521" y="4242006"/>
            <a:ext cx="1190625" cy="1104900"/>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a:extLst>
              <a:ext uri="{FF2B5EF4-FFF2-40B4-BE49-F238E27FC236}">
                <a16:creationId xmlns:a16="http://schemas.microsoft.com/office/drawing/2014/main" id="{F5A72DA5-D147-4E0C-3F82-2E42009EF01C}"/>
              </a:ext>
            </a:extLst>
          </p:cNvPr>
          <p:cNvPicPr>
            <a:picLocks noChangeAspect="1"/>
          </p:cNvPicPr>
          <p:nvPr/>
        </p:nvPicPr>
        <p:blipFill>
          <a:blip r:embed="rId4"/>
          <a:stretch>
            <a:fillRect/>
          </a:stretch>
        </p:blipFill>
        <p:spPr>
          <a:xfrm>
            <a:off x="7803766" y="1574800"/>
            <a:ext cx="4127063" cy="2805113"/>
          </a:xfrm>
          <a:prstGeom prst="rect">
            <a:avLst/>
          </a:prstGeom>
          <a:ln>
            <a:solidFill>
              <a:schemeClr val="tx1"/>
            </a:solidFill>
          </a:ln>
        </p:spPr>
      </p:pic>
      <p:sp>
        <p:nvSpPr>
          <p:cNvPr id="12" name="ZoneTexte 11">
            <a:extLst>
              <a:ext uri="{FF2B5EF4-FFF2-40B4-BE49-F238E27FC236}">
                <a16:creationId xmlns:a16="http://schemas.microsoft.com/office/drawing/2014/main" id="{FA76C6FE-6D7B-79E7-AAC9-561A0E7EAC90}"/>
              </a:ext>
            </a:extLst>
          </p:cNvPr>
          <p:cNvSpPr txBox="1"/>
          <p:nvPr/>
        </p:nvSpPr>
        <p:spPr>
          <a:xfrm>
            <a:off x="9615271" y="4197983"/>
            <a:ext cx="2235417" cy="738664"/>
          </a:xfrm>
          <a:prstGeom prst="rect">
            <a:avLst/>
          </a:prstGeom>
          <a:solidFill>
            <a:schemeClr val="bg1"/>
          </a:solidFill>
          <a:ln>
            <a:solidFill>
              <a:schemeClr val="tx1"/>
            </a:solidFill>
          </a:ln>
        </p:spPr>
        <p:txBody>
          <a:bodyPr wrap="square">
            <a:spAutoFit/>
          </a:bodyPr>
          <a:lstStyle/>
          <a:p>
            <a:r>
              <a:rPr lang="fr-FR" sz="2400" b="1" dirty="0"/>
              <a:t>Grand Saconnex</a:t>
            </a:r>
            <a:br>
              <a:rPr lang="fr-FR" dirty="0"/>
            </a:br>
            <a:r>
              <a:rPr lang="fr-FR" dirty="0"/>
              <a:t>12 octobre 2023</a:t>
            </a:r>
          </a:p>
        </p:txBody>
      </p:sp>
      <p:sp>
        <p:nvSpPr>
          <p:cNvPr id="13" name="Ellipse 12">
            <a:extLst>
              <a:ext uri="{FF2B5EF4-FFF2-40B4-BE49-F238E27FC236}">
                <a16:creationId xmlns:a16="http://schemas.microsoft.com/office/drawing/2014/main" id="{36C92959-17C2-879F-F5FA-61C80D240CAD}"/>
              </a:ext>
            </a:extLst>
          </p:cNvPr>
          <p:cNvSpPr/>
          <p:nvPr/>
        </p:nvSpPr>
        <p:spPr>
          <a:xfrm>
            <a:off x="10898187" y="2562264"/>
            <a:ext cx="1190625" cy="1463119"/>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274361A2-AE99-3935-02E5-24CA9F1D7644}"/>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11</a:t>
            </a:r>
            <a:br>
              <a:rPr lang="fr-FR" sz="4800" b="1" dirty="0">
                <a:latin typeface="Abadi MT Condensed Extra Bold" panose="020B0306030101010103" pitchFamily="34" charset="77"/>
              </a:rPr>
            </a:br>
            <a:r>
              <a:rPr lang="fr-CH" b="1" dirty="0">
                <a:latin typeface="Abadi MT Condensed Extra Bold" panose="020B0306030101010103" pitchFamily="34" charset="77"/>
              </a:rPr>
              <a:t>Tentatives politiques</a:t>
            </a:r>
            <a:endParaRPr lang="fr-FR" sz="4800" b="1" dirty="0">
              <a:latin typeface="Abadi MT Condensed Extra Bold" panose="020B0306030101010103" pitchFamily="34" charset="77"/>
            </a:endParaRPr>
          </a:p>
        </p:txBody>
      </p:sp>
      <p:pic>
        <p:nvPicPr>
          <p:cNvPr id="9" name="Image 8">
            <a:extLst>
              <a:ext uri="{FF2B5EF4-FFF2-40B4-BE49-F238E27FC236}">
                <a16:creationId xmlns:a16="http://schemas.microsoft.com/office/drawing/2014/main" id="{A715B603-9B1A-6D97-F4CD-369516420FE9}"/>
              </a:ext>
            </a:extLst>
          </p:cNvPr>
          <p:cNvPicPr>
            <a:picLocks noChangeAspect="1"/>
          </p:cNvPicPr>
          <p:nvPr/>
        </p:nvPicPr>
        <p:blipFill>
          <a:blip r:embed="rId5"/>
          <a:stretch>
            <a:fillRect/>
          </a:stretch>
        </p:blipFill>
        <p:spPr>
          <a:xfrm>
            <a:off x="580038" y="574007"/>
            <a:ext cx="1952673" cy="1952673"/>
          </a:xfrm>
          <a:prstGeom prst="rect">
            <a:avLst/>
          </a:prstGeom>
        </p:spPr>
      </p:pic>
      <p:sp>
        <p:nvSpPr>
          <p:cNvPr id="11" name="Ellipse 10">
            <a:extLst>
              <a:ext uri="{FF2B5EF4-FFF2-40B4-BE49-F238E27FC236}">
                <a16:creationId xmlns:a16="http://schemas.microsoft.com/office/drawing/2014/main" id="{104FDDFB-1391-AB94-9CA8-5FD3C36199A7}"/>
              </a:ext>
            </a:extLst>
          </p:cNvPr>
          <p:cNvSpPr/>
          <p:nvPr/>
        </p:nvSpPr>
        <p:spPr>
          <a:xfrm>
            <a:off x="5465339" y="3146918"/>
            <a:ext cx="2261926" cy="1104900"/>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89208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ppt_x</p:attrName>
                                        </p:attrNameLst>
                                      </p:cBhvr>
                                      <p:tavLst>
                                        <p:tav tm="0">
                                          <p:val>
                                            <p:strVal val="#ppt_x-#ppt_w*1.125000"/>
                                          </p:val>
                                        </p:tav>
                                        <p:tav tm="100000">
                                          <p:val>
                                            <p:strVal val="#ppt_x"/>
                                          </p:val>
                                        </p:tav>
                                      </p:tavLst>
                                    </p:anim>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strVal val="#ppt_w*0.70"/>
                                          </p:val>
                                        </p:tav>
                                        <p:tav tm="100000">
                                          <p:val>
                                            <p:strVal val="#ppt_w"/>
                                          </p:val>
                                        </p:tav>
                                      </p:tavLst>
                                    </p:anim>
                                    <p:anim calcmode="lin" valueType="num">
                                      <p:cBhvr>
                                        <p:cTn id="21" dur="1000" fill="hold"/>
                                        <p:tgtEl>
                                          <p:spTgt spid="7"/>
                                        </p:tgtEl>
                                        <p:attrNameLst>
                                          <p:attrName>ppt_h</p:attrName>
                                        </p:attrNameLst>
                                      </p:cBhvr>
                                      <p:tavLst>
                                        <p:tav tm="0">
                                          <p:val>
                                            <p:strVal val="#ppt_h"/>
                                          </p:val>
                                        </p:tav>
                                        <p:tav tm="100000">
                                          <p:val>
                                            <p:strVal val="#ppt_h"/>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p:tgtEl>
                                          <p:spTgt spid="5"/>
                                        </p:tgtEl>
                                        <p:attrNameLst>
                                          <p:attrName>ppt_x</p:attrName>
                                        </p:attrNameLst>
                                      </p:cBhvr>
                                      <p:tavLst>
                                        <p:tav tm="0">
                                          <p:val>
                                            <p:strVal val="#ppt_x+#ppt_w*1.125000"/>
                                          </p:val>
                                        </p:tav>
                                        <p:tav tm="100000">
                                          <p:val>
                                            <p:strVal val="#ppt_x"/>
                                          </p:val>
                                        </p:tav>
                                      </p:tavLst>
                                    </p:anim>
                                    <p:animEffect transition="in" filter="wipe(left)">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strVal val="#ppt_w*0.70"/>
                                          </p:val>
                                        </p:tav>
                                        <p:tav tm="100000">
                                          <p:val>
                                            <p:strVal val="#ppt_w"/>
                                          </p:val>
                                        </p:tav>
                                      </p:tavLst>
                                    </p:anim>
                                    <p:anim calcmode="lin" valueType="num">
                                      <p:cBhvr>
                                        <p:cTn id="41" dur="1000" fill="hold"/>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strVal val="#ppt_w*0.70"/>
                                          </p:val>
                                        </p:tav>
                                        <p:tav tm="100000">
                                          <p:val>
                                            <p:strVal val="#ppt_w"/>
                                          </p:val>
                                        </p:tav>
                                      </p:tavLst>
                                    </p:anim>
                                    <p:anim calcmode="lin" valueType="num">
                                      <p:cBhvr>
                                        <p:cTn id="48" dur="1000" fill="hold"/>
                                        <p:tgtEl>
                                          <p:spTgt spid="10"/>
                                        </p:tgtEl>
                                        <p:attrNameLst>
                                          <p:attrName>ppt_h</p:attrName>
                                        </p:attrNameLst>
                                      </p:cBhvr>
                                      <p:tavLst>
                                        <p:tav tm="0">
                                          <p:val>
                                            <p:strVal val="#ppt_h"/>
                                          </p:val>
                                        </p:tav>
                                        <p:tav tm="100000">
                                          <p:val>
                                            <p:strVal val="#ppt_h"/>
                                          </p:val>
                                        </p:tav>
                                      </p:tavLst>
                                    </p:anim>
                                    <p:animEffect transition="in" filter="fade">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2"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p:tgtEl>
                                          <p:spTgt spid="12"/>
                                        </p:tgtEl>
                                        <p:attrNameLst>
                                          <p:attrName>ppt_x</p:attrName>
                                        </p:attrNameLst>
                                      </p:cBhvr>
                                      <p:tavLst>
                                        <p:tav tm="0">
                                          <p:val>
                                            <p:strVal val="#ppt_x+#ppt_w*1.125000"/>
                                          </p:val>
                                        </p:tav>
                                        <p:tav tm="100000">
                                          <p:val>
                                            <p:strVal val="#ppt_x"/>
                                          </p:val>
                                        </p:tav>
                                      </p:tavLst>
                                    </p:anim>
                                    <p:animEffect transition="in" filter="wipe(left)">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1000" fill="hold"/>
                                        <p:tgtEl>
                                          <p:spTgt spid="13"/>
                                        </p:tgtEl>
                                        <p:attrNameLst>
                                          <p:attrName>ppt_w</p:attrName>
                                        </p:attrNameLst>
                                      </p:cBhvr>
                                      <p:tavLst>
                                        <p:tav tm="0">
                                          <p:val>
                                            <p:strVal val="#ppt_w*0.70"/>
                                          </p:val>
                                        </p:tav>
                                        <p:tav tm="100000">
                                          <p:val>
                                            <p:strVal val="#ppt_w"/>
                                          </p:val>
                                        </p:tav>
                                      </p:tavLst>
                                    </p:anim>
                                    <p:anim calcmode="lin" valueType="num">
                                      <p:cBhvr>
                                        <p:cTn id="61" dur="1000" fill="hold"/>
                                        <p:tgtEl>
                                          <p:spTgt spid="13"/>
                                        </p:tgtEl>
                                        <p:attrNameLst>
                                          <p:attrName>ppt_h</p:attrName>
                                        </p:attrNameLst>
                                      </p:cBhvr>
                                      <p:tavLst>
                                        <p:tav tm="0">
                                          <p:val>
                                            <p:strVal val="#ppt_h"/>
                                          </p:val>
                                        </p:tav>
                                        <p:tav tm="100000">
                                          <p:val>
                                            <p:strVal val="#ppt_h"/>
                                          </p:val>
                                        </p:tav>
                                      </p:tavLst>
                                    </p:anim>
                                    <p:animEffect transition="in" filter="fade">
                                      <p:cBhvr>
                                        <p:cTn id="6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7" grpId="0" animBg="1"/>
      <p:bldP spid="12" grpId="0" animBg="1"/>
      <p:bldP spid="13"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B901C-CB29-0F58-F4D0-CD8B73EC6F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236A86-33AA-AF0F-63B0-CE2A8DDA9684}"/>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11</a:t>
            </a:r>
            <a:br>
              <a:rPr lang="fr-FR" sz="4800" b="1" dirty="0">
                <a:latin typeface="Abadi MT Condensed Extra Bold" panose="020B0306030101010103" pitchFamily="34" charset="77"/>
              </a:rPr>
            </a:br>
            <a:r>
              <a:rPr lang="fr-CH" b="1" dirty="0">
                <a:latin typeface="Abadi MT Condensed Extra Bold" panose="020B0306030101010103" pitchFamily="34" charset="77"/>
              </a:rPr>
              <a:t>Tentatives politiques</a:t>
            </a:r>
            <a:endParaRPr lang="fr-FR" sz="4800" b="1" dirty="0">
              <a:latin typeface="Abadi MT Condensed Extra Bold" panose="020B0306030101010103" pitchFamily="34" charset="77"/>
            </a:endParaRPr>
          </a:p>
        </p:txBody>
      </p:sp>
      <p:pic>
        <p:nvPicPr>
          <p:cNvPr id="9" name="Image 8">
            <a:extLst>
              <a:ext uri="{FF2B5EF4-FFF2-40B4-BE49-F238E27FC236}">
                <a16:creationId xmlns:a16="http://schemas.microsoft.com/office/drawing/2014/main" id="{7DB457E1-0165-D072-71E6-A20C01E57CD6}"/>
              </a:ext>
            </a:extLst>
          </p:cNvPr>
          <p:cNvPicPr>
            <a:picLocks noChangeAspect="1"/>
          </p:cNvPicPr>
          <p:nvPr/>
        </p:nvPicPr>
        <p:blipFill>
          <a:blip r:embed="rId2"/>
          <a:stretch>
            <a:fillRect/>
          </a:stretch>
        </p:blipFill>
        <p:spPr>
          <a:xfrm>
            <a:off x="9619535" y="263395"/>
            <a:ext cx="1952673" cy="1952673"/>
          </a:xfrm>
          <a:prstGeom prst="rect">
            <a:avLst/>
          </a:prstGeom>
        </p:spPr>
      </p:pic>
      <p:pic>
        <p:nvPicPr>
          <p:cNvPr id="4" name="Image 3">
            <a:extLst>
              <a:ext uri="{FF2B5EF4-FFF2-40B4-BE49-F238E27FC236}">
                <a16:creationId xmlns:a16="http://schemas.microsoft.com/office/drawing/2014/main" id="{934DB475-A658-90B1-9437-9E4922CD068F}"/>
              </a:ext>
            </a:extLst>
          </p:cNvPr>
          <p:cNvPicPr>
            <a:picLocks noChangeAspect="1"/>
          </p:cNvPicPr>
          <p:nvPr/>
        </p:nvPicPr>
        <p:blipFill>
          <a:blip r:embed="rId3"/>
          <a:stretch>
            <a:fillRect/>
          </a:stretch>
        </p:blipFill>
        <p:spPr>
          <a:xfrm>
            <a:off x="619791" y="1588958"/>
            <a:ext cx="3756116" cy="5008155"/>
          </a:xfrm>
          <a:prstGeom prst="rect">
            <a:avLst/>
          </a:prstGeom>
          <a:ln>
            <a:solidFill>
              <a:schemeClr val="tx1"/>
            </a:solidFill>
          </a:ln>
        </p:spPr>
      </p:pic>
      <p:pic>
        <p:nvPicPr>
          <p:cNvPr id="11" name="Image 10">
            <a:extLst>
              <a:ext uri="{FF2B5EF4-FFF2-40B4-BE49-F238E27FC236}">
                <a16:creationId xmlns:a16="http://schemas.microsoft.com/office/drawing/2014/main" id="{DB4253D6-FD27-F4FC-BF3E-AF230DA5387E}"/>
              </a:ext>
            </a:extLst>
          </p:cNvPr>
          <p:cNvPicPr>
            <a:picLocks noChangeAspect="1"/>
          </p:cNvPicPr>
          <p:nvPr/>
        </p:nvPicPr>
        <p:blipFill>
          <a:blip r:embed="rId4"/>
          <a:stretch>
            <a:fillRect/>
          </a:stretch>
        </p:blipFill>
        <p:spPr>
          <a:xfrm>
            <a:off x="8477754" y="2555616"/>
            <a:ext cx="3485985" cy="3958046"/>
          </a:xfrm>
          <a:prstGeom prst="rect">
            <a:avLst/>
          </a:prstGeom>
          <a:ln>
            <a:solidFill>
              <a:schemeClr val="tx1"/>
            </a:solidFill>
          </a:ln>
        </p:spPr>
      </p:pic>
      <p:sp>
        <p:nvSpPr>
          <p:cNvPr id="16" name="ZoneTexte 15">
            <a:extLst>
              <a:ext uri="{FF2B5EF4-FFF2-40B4-BE49-F238E27FC236}">
                <a16:creationId xmlns:a16="http://schemas.microsoft.com/office/drawing/2014/main" id="{A893F3EC-2B20-CDE0-4117-338B2A92F3A2}"/>
              </a:ext>
            </a:extLst>
          </p:cNvPr>
          <p:cNvSpPr txBox="1"/>
          <p:nvPr/>
        </p:nvSpPr>
        <p:spPr>
          <a:xfrm>
            <a:off x="4902632" y="5530500"/>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2023</a:t>
            </a:r>
            <a:endParaRPr lang="fr-FR" sz="3600" b="1" dirty="0"/>
          </a:p>
        </p:txBody>
      </p:sp>
      <p:pic>
        <p:nvPicPr>
          <p:cNvPr id="14" name="Image 13">
            <a:extLst>
              <a:ext uri="{FF2B5EF4-FFF2-40B4-BE49-F238E27FC236}">
                <a16:creationId xmlns:a16="http://schemas.microsoft.com/office/drawing/2014/main" id="{42CE6FAC-A316-5E7E-B7DA-ABD63841C770}"/>
              </a:ext>
            </a:extLst>
          </p:cNvPr>
          <p:cNvPicPr>
            <a:picLocks noChangeAspect="1"/>
          </p:cNvPicPr>
          <p:nvPr/>
        </p:nvPicPr>
        <p:blipFill>
          <a:blip r:embed="rId5"/>
          <a:stretch>
            <a:fillRect/>
          </a:stretch>
        </p:blipFill>
        <p:spPr>
          <a:xfrm>
            <a:off x="3895956" y="1908912"/>
            <a:ext cx="4916885" cy="3226704"/>
          </a:xfrm>
          <a:prstGeom prst="rect">
            <a:avLst/>
          </a:prstGeom>
          <a:ln>
            <a:solidFill>
              <a:schemeClr val="tx1"/>
            </a:solidFill>
          </a:ln>
        </p:spPr>
      </p:pic>
    </p:spTree>
    <p:extLst>
      <p:ext uri="{BB962C8B-B14F-4D97-AF65-F5344CB8AC3E}">
        <p14:creationId xmlns:p14="http://schemas.microsoft.com/office/powerpoint/2010/main" val="4183108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left)">
                                      <p:cBhvr>
                                        <p:cTn id="8" dur="500"/>
                                        <p:tgtEl>
                                          <p:spTgt spid="16"/>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ppt_w*0.70"/>
                                          </p:val>
                                        </p:tav>
                                        <p:tav tm="100000">
                                          <p:val>
                                            <p:strVal val="#ppt_w"/>
                                          </p:val>
                                        </p:tav>
                                      </p:tavLst>
                                    </p:anim>
                                    <p:anim calcmode="lin" valueType="num">
                                      <p:cBhvr>
                                        <p:cTn id="14" dur="1000" fill="hold"/>
                                        <p:tgtEl>
                                          <p:spTgt spid="11"/>
                                        </p:tgtEl>
                                        <p:attrNameLst>
                                          <p:attrName>ppt_h</p:attrName>
                                        </p:attrNameLst>
                                      </p:cBhvr>
                                      <p:tavLst>
                                        <p:tav tm="0">
                                          <p:val>
                                            <p:strVal val="#ppt_h"/>
                                          </p:val>
                                        </p:tav>
                                        <p:tav tm="100000">
                                          <p:val>
                                            <p:strVal val="#ppt_h"/>
                                          </p:val>
                                        </p:tav>
                                      </p:tavLst>
                                    </p:anim>
                                    <p:animEffect transition="in" filter="fade">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strVal val="#ppt_w*0.70"/>
                                          </p:val>
                                        </p:tav>
                                        <p:tav tm="100000">
                                          <p:val>
                                            <p:strVal val="#ppt_w"/>
                                          </p:val>
                                        </p:tav>
                                      </p:tavLst>
                                    </p:anim>
                                    <p:anim calcmode="lin" valueType="num">
                                      <p:cBhvr>
                                        <p:cTn id="21" dur="1000" fill="hold"/>
                                        <p:tgtEl>
                                          <p:spTgt spid="14"/>
                                        </p:tgtEl>
                                        <p:attrNameLst>
                                          <p:attrName>ppt_h</p:attrName>
                                        </p:attrNameLst>
                                      </p:cBhvr>
                                      <p:tavLst>
                                        <p:tav tm="0">
                                          <p:val>
                                            <p:strVal val="#ppt_h"/>
                                          </p:val>
                                        </p:tav>
                                        <p:tav tm="100000">
                                          <p:val>
                                            <p:strVal val="#ppt_h"/>
                                          </p:val>
                                        </p:tav>
                                      </p:tavLst>
                                    </p:anim>
                                    <p:animEffect transition="in" filter="fade">
                                      <p:cBhvr>
                                        <p:cTn id="2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A42F3-EA79-C915-8735-AE98CB2E30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CE402B-F4E5-A056-2D50-B4CA21E59D46}"/>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11</a:t>
            </a:r>
            <a:br>
              <a:rPr lang="fr-FR" sz="4800" b="1" dirty="0">
                <a:latin typeface="Abadi MT Condensed Extra Bold" panose="020B0306030101010103" pitchFamily="34" charset="77"/>
              </a:rPr>
            </a:br>
            <a:r>
              <a:rPr lang="fr-CH" b="1" dirty="0">
                <a:latin typeface="Abadi MT Condensed Extra Bold" panose="020B0306030101010103" pitchFamily="34" charset="77"/>
              </a:rPr>
              <a:t>Tentatives politiques</a:t>
            </a:r>
            <a:endParaRPr lang="fr-FR" sz="4800" b="1" dirty="0">
              <a:latin typeface="Abadi MT Condensed Extra Bold" panose="020B0306030101010103" pitchFamily="34" charset="77"/>
            </a:endParaRPr>
          </a:p>
        </p:txBody>
      </p:sp>
      <p:pic>
        <p:nvPicPr>
          <p:cNvPr id="4" name="Image 3">
            <a:extLst>
              <a:ext uri="{FF2B5EF4-FFF2-40B4-BE49-F238E27FC236}">
                <a16:creationId xmlns:a16="http://schemas.microsoft.com/office/drawing/2014/main" id="{4C559A67-EE99-9488-9054-D7C95DC21014}"/>
              </a:ext>
            </a:extLst>
          </p:cNvPr>
          <p:cNvPicPr>
            <a:picLocks noChangeAspect="1"/>
          </p:cNvPicPr>
          <p:nvPr/>
        </p:nvPicPr>
        <p:blipFill>
          <a:blip r:embed="rId2"/>
          <a:stretch>
            <a:fillRect/>
          </a:stretch>
        </p:blipFill>
        <p:spPr>
          <a:xfrm>
            <a:off x="74671" y="2164235"/>
            <a:ext cx="12042654" cy="1731130"/>
          </a:xfrm>
          <a:prstGeom prst="rect">
            <a:avLst/>
          </a:prstGeom>
        </p:spPr>
      </p:pic>
      <p:pic>
        <p:nvPicPr>
          <p:cNvPr id="9" name="Image 8">
            <a:extLst>
              <a:ext uri="{FF2B5EF4-FFF2-40B4-BE49-F238E27FC236}">
                <a16:creationId xmlns:a16="http://schemas.microsoft.com/office/drawing/2014/main" id="{B74CB11F-3D1D-F382-7D99-2557A498B40E}"/>
              </a:ext>
            </a:extLst>
          </p:cNvPr>
          <p:cNvPicPr>
            <a:picLocks noChangeAspect="1"/>
          </p:cNvPicPr>
          <p:nvPr/>
        </p:nvPicPr>
        <p:blipFill>
          <a:blip r:embed="rId3"/>
          <a:stretch>
            <a:fillRect/>
          </a:stretch>
        </p:blipFill>
        <p:spPr>
          <a:xfrm>
            <a:off x="8850863" y="263395"/>
            <a:ext cx="1664737" cy="1664737"/>
          </a:xfrm>
          <a:prstGeom prst="rect">
            <a:avLst/>
          </a:prstGeom>
        </p:spPr>
      </p:pic>
      <p:sp>
        <p:nvSpPr>
          <p:cNvPr id="16" name="ZoneTexte 15">
            <a:extLst>
              <a:ext uri="{FF2B5EF4-FFF2-40B4-BE49-F238E27FC236}">
                <a16:creationId xmlns:a16="http://schemas.microsoft.com/office/drawing/2014/main" id="{07300B60-A707-7CC2-B02C-0C0876A37D50}"/>
              </a:ext>
            </a:extLst>
          </p:cNvPr>
          <p:cNvSpPr txBox="1"/>
          <p:nvPr/>
        </p:nvSpPr>
        <p:spPr>
          <a:xfrm>
            <a:off x="4555011" y="4068611"/>
            <a:ext cx="3081975"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Le tram 12 !</a:t>
            </a:r>
            <a:endParaRPr lang="fr-FR" sz="3600" b="1" dirty="0"/>
          </a:p>
        </p:txBody>
      </p:sp>
    </p:spTree>
    <p:extLst>
      <p:ext uri="{BB962C8B-B14F-4D97-AF65-F5344CB8AC3E}">
        <p14:creationId xmlns:p14="http://schemas.microsoft.com/office/powerpoint/2010/main" val="220947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ppt_x</p:attrName>
                                        </p:attrNameLst>
                                      </p:cBhvr>
                                      <p:tavLst>
                                        <p:tav tm="0">
                                          <p:val>
                                            <p:strVal val="#ppt_x+#ppt_w*1.125000"/>
                                          </p:val>
                                        </p:tav>
                                        <p:tav tm="100000">
                                          <p:val>
                                            <p:strVal val="#ppt_x"/>
                                          </p:val>
                                        </p:tav>
                                      </p:tavLst>
                                    </p:anim>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12242-22D4-466A-8791-D3E2203CEC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05C2D9-64CD-9319-0086-454875EED4F1}"/>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11</a:t>
            </a:r>
            <a:br>
              <a:rPr lang="fr-FR" sz="4800" b="1" dirty="0">
                <a:latin typeface="Abadi MT Condensed Extra Bold" panose="020B0306030101010103" pitchFamily="34" charset="77"/>
              </a:rPr>
            </a:br>
            <a:r>
              <a:rPr lang="fr-CH" b="1" dirty="0">
                <a:latin typeface="Abadi MT Condensed Extra Bold" panose="020B0306030101010103" pitchFamily="34" charset="77"/>
              </a:rPr>
              <a:t>Tentatives politiques</a:t>
            </a:r>
            <a:endParaRPr lang="fr-FR" sz="4800" b="1" dirty="0">
              <a:latin typeface="Abadi MT Condensed Extra Bold" panose="020B0306030101010103" pitchFamily="34" charset="77"/>
            </a:endParaRPr>
          </a:p>
        </p:txBody>
      </p:sp>
      <p:pic>
        <p:nvPicPr>
          <p:cNvPr id="28674" name="Picture 2">
            <a:extLst>
              <a:ext uri="{FF2B5EF4-FFF2-40B4-BE49-F238E27FC236}">
                <a16:creationId xmlns:a16="http://schemas.microsoft.com/office/drawing/2014/main" id="{3F50C906-0532-60F4-FDB1-42541FE54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085" y="1872650"/>
            <a:ext cx="6510915" cy="488318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9A297973-55ED-C59C-B48E-BF38CBF8F0B8}"/>
              </a:ext>
            </a:extLst>
          </p:cNvPr>
          <p:cNvPicPr>
            <a:picLocks noChangeAspect="1"/>
          </p:cNvPicPr>
          <p:nvPr/>
        </p:nvPicPr>
        <p:blipFill>
          <a:blip r:embed="rId3"/>
          <a:stretch>
            <a:fillRect/>
          </a:stretch>
        </p:blipFill>
        <p:spPr>
          <a:xfrm>
            <a:off x="8850863" y="263395"/>
            <a:ext cx="1664737" cy="1664737"/>
          </a:xfrm>
          <a:prstGeom prst="rect">
            <a:avLst/>
          </a:prstGeom>
        </p:spPr>
      </p:pic>
      <p:sp>
        <p:nvSpPr>
          <p:cNvPr id="14" name="ZoneTexte 13">
            <a:extLst>
              <a:ext uri="{FF2B5EF4-FFF2-40B4-BE49-F238E27FC236}">
                <a16:creationId xmlns:a16="http://schemas.microsoft.com/office/drawing/2014/main" id="{EAC47AA1-17FE-B9E1-3B81-B58AEC6F27CF}"/>
              </a:ext>
            </a:extLst>
          </p:cNvPr>
          <p:cNvSpPr txBox="1"/>
          <p:nvPr/>
        </p:nvSpPr>
        <p:spPr>
          <a:xfrm>
            <a:off x="8627777" y="2198761"/>
            <a:ext cx="1657863" cy="646331"/>
          </a:xfrm>
          <a:prstGeom prst="rect">
            <a:avLst/>
          </a:prstGeom>
          <a:solidFill>
            <a:schemeClr val="bg1"/>
          </a:solidFill>
          <a:ln w="25400">
            <a:solidFill>
              <a:schemeClr val="tx1"/>
            </a:solidFill>
          </a:ln>
        </p:spPr>
        <p:txBody>
          <a:bodyPr wrap="square">
            <a:spAutoFit/>
          </a:bodyPr>
          <a:lstStyle/>
          <a:p>
            <a:pPr algn="ctr"/>
            <a:r>
              <a:rPr lang="fr-CH" sz="3600" b="1" dirty="0">
                <a:solidFill>
                  <a:schemeClr val="tx1"/>
                </a:solidFill>
              </a:rPr>
              <a:t>2023</a:t>
            </a:r>
            <a:endParaRPr lang="fr-FR" sz="3600" b="1" dirty="0"/>
          </a:p>
        </p:txBody>
      </p:sp>
      <p:pic>
        <p:nvPicPr>
          <p:cNvPr id="15" name="Image 14">
            <a:extLst>
              <a:ext uri="{FF2B5EF4-FFF2-40B4-BE49-F238E27FC236}">
                <a16:creationId xmlns:a16="http://schemas.microsoft.com/office/drawing/2014/main" id="{853C07E9-F9E0-4B04-1AF8-C6788114B747}"/>
              </a:ext>
            </a:extLst>
          </p:cNvPr>
          <p:cNvPicPr>
            <a:picLocks noChangeAspect="1"/>
          </p:cNvPicPr>
          <p:nvPr/>
        </p:nvPicPr>
        <p:blipFill>
          <a:blip r:embed="rId4"/>
          <a:stretch>
            <a:fillRect/>
          </a:stretch>
        </p:blipFill>
        <p:spPr>
          <a:xfrm>
            <a:off x="314897" y="1859587"/>
            <a:ext cx="3662390" cy="4883186"/>
          </a:xfrm>
          <a:prstGeom prst="rect">
            <a:avLst/>
          </a:prstGeom>
          <a:ln>
            <a:solidFill>
              <a:schemeClr val="tx1"/>
            </a:solidFill>
          </a:ln>
        </p:spPr>
      </p:pic>
      <p:pic>
        <p:nvPicPr>
          <p:cNvPr id="11" name="Picture 4">
            <a:extLst>
              <a:ext uri="{FF2B5EF4-FFF2-40B4-BE49-F238E27FC236}">
                <a16:creationId xmlns:a16="http://schemas.microsoft.com/office/drawing/2014/main" id="{3446B8E6-2FD9-7606-1A3B-E99BCC9AAA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0538" y="1588958"/>
            <a:ext cx="4558671" cy="34190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57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8674"/>
                                        </p:tgtEl>
                                        <p:attrNameLst>
                                          <p:attrName>style.visibility</p:attrName>
                                        </p:attrNameLst>
                                      </p:cBhvr>
                                      <p:to>
                                        <p:strVal val="visible"/>
                                      </p:to>
                                    </p:set>
                                    <p:anim calcmode="lin" valueType="num">
                                      <p:cBhvr>
                                        <p:cTn id="14" dur="1000" fill="hold"/>
                                        <p:tgtEl>
                                          <p:spTgt spid="28674"/>
                                        </p:tgtEl>
                                        <p:attrNameLst>
                                          <p:attrName>ppt_w</p:attrName>
                                        </p:attrNameLst>
                                      </p:cBhvr>
                                      <p:tavLst>
                                        <p:tav tm="0">
                                          <p:val>
                                            <p:strVal val="#ppt_w*0.70"/>
                                          </p:val>
                                        </p:tav>
                                        <p:tav tm="100000">
                                          <p:val>
                                            <p:strVal val="#ppt_w"/>
                                          </p:val>
                                        </p:tav>
                                      </p:tavLst>
                                    </p:anim>
                                    <p:anim calcmode="lin" valueType="num">
                                      <p:cBhvr>
                                        <p:cTn id="15" dur="1000" fill="hold"/>
                                        <p:tgtEl>
                                          <p:spTgt spid="28674"/>
                                        </p:tgtEl>
                                        <p:attrNameLst>
                                          <p:attrName>ppt_h</p:attrName>
                                        </p:attrNameLst>
                                      </p:cBhvr>
                                      <p:tavLst>
                                        <p:tav tm="0">
                                          <p:val>
                                            <p:strVal val="#ppt_h"/>
                                          </p:val>
                                        </p:tav>
                                        <p:tav tm="100000">
                                          <p:val>
                                            <p:strVal val="#ppt_h"/>
                                          </p:val>
                                        </p:tav>
                                      </p:tavLst>
                                    </p:anim>
                                    <p:animEffect transition="in" filter="fade">
                                      <p:cBhvr>
                                        <p:cTn id="16" dur="1000"/>
                                        <p:tgtEl>
                                          <p:spTgt spid="2867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2"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ppt_x</p:attrName>
                                        </p:attrNameLst>
                                      </p:cBhvr>
                                      <p:tavLst>
                                        <p:tav tm="0">
                                          <p:val>
                                            <p:strVal val="#ppt_x+#ppt_w*1.125000"/>
                                          </p:val>
                                        </p:tav>
                                        <p:tav tm="100000">
                                          <p:val>
                                            <p:strVal val="#ppt_x"/>
                                          </p:val>
                                        </p:tav>
                                      </p:tavLst>
                                    </p:anim>
                                    <p:animEffect transition="in" filter="wipe(left)">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FA6CE-FA93-41EA-9152-0611CB8B99B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163C65C-7042-1AE5-71D2-A397D031D25E}"/>
              </a:ext>
            </a:extLst>
          </p:cNvPr>
          <p:cNvPicPr>
            <a:picLocks noChangeAspect="1"/>
          </p:cNvPicPr>
          <p:nvPr/>
        </p:nvPicPr>
        <p:blipFill>
          <a:blip r:embed="rId2"/>
          <a:stretch>
            <a:fillRect/>
          </a:stretch>
        </p:blipFill>
        <p:spPr>
          <a:xfrm>
            <a:off x="5903494" y="4200210"/>
            <a:ext cx="5648325" cy="2508064"/>
          </a:xfrm>
          <a:prstGeom prst="rect">
            <a:avLst/>
          </a:prstGeom>
          <a:ln>
            <a:solidFill>
              <a:schemeClr val="tx1"/>
            </a:solidFill>
          </a:ln>
        </p:spPr>
      </p:pic>
      <p:pic>
        <p:nvPicPr>
          <p:cNvPr id="5" name="Image 4">
            <a:extLst>
              <a:ext uri="{FF2B5EF4-FFF2-40B4-BE49-F238E27FC236}">
                <a16:creationId xmlns:a16="http://schemas.microsoft.com/office/drawing/2014/main" id="{B6716BFE-8872-E8E5-387D-38F2536F7253}"/>
              </a:ext>
            </a:extLst>
          </p:cNvPr>
          <p:cNvPicPr>
            <a:picLocks noChangeAspect="1"/>
          </p:cNvPicPr>
          <p:nvPr/>
        </p:nvPicPr>
        <p:blipFill>
          <a:blip r:embed="rId3"/>
          <a:stretch>
            <a:fillRect/>
          </a:stretch>
        </p:blipFill>
        <p:spPr>
          <a:xfrm>
            <a:off x="2995653" y="1932274"/>
            <a:ext cx="2760259" cy="3728899"/>
          </a:xfrm>
          <a:prstGeom prst="rect">
            <a:avLst/>
          </a:prstGeom>
          <a:ln>
            <a:solidFill>
              <a:schemeClr val="tx1"/>
            </a:solidFill>
          </a:ln>
        </p:spPr>
      </p:pic>
      <p:sp>
        <p:nvSpPr>
          <p:cNvPr id="7" name="ZoneTexte 6">
            <a:extLst>
              <a:ext uri="{FF2B5EF4-FFF2-40B4-BE49-F238E27FC236}">
                <a16:creationId xmlns:a16="http://schemas.microsoft.com/office/drawing/2014/main" id="{C5E65675-E5DB-C405-E259-DD9FA5069237}"/>
              </a:ext>
            </a:extLst>
          </p:cNvPr>
          <p:cNvSpPr txBox="1"/>
          <p:nvPr/>
        </p:nvSpPr>
        <p:spPr>
          <a:xfrm>
            <a:off x="5903494" y="2610568"/>
            <a:ext cx="5126632" cy="3693319"/>
          </a:xfrm>
          <a:prstGeom prst="rect">
            <a:avLst/>
          </a:prstGeom>
          <a:noFill/>
        </p:spPr>
        <p:txBody>
          <a:bodyPr wrap="square" numCol="2">
            <a:spAutoFit/>
          </a:bodyPr>
          <a:lstStyle/>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2012</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2013</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2015</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2016</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2017</a:t>
            </a: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endParaRPr lang="fr-FR" b="1" dirty="0">
              <a:latin typeface="Arial Rounded MT Bold" panose="020F0704030504030204" pitchFamily="34" charset="77"/>
            </a:endParaRPr>
          </a:p>
          <a:p>
            <a:pPr marL="11113">
              <a:lnSpc>
                <a:spcPct val="100000"/>
              </a:lnSpc>
            </a:pPr>
            <a:endParaRPr lang="fr-FR" b="1" dirty="0">
              <a:latin typeface="Arial Rounded MT Bold" panose="020F0704030504030204" pitchFamily="34" charset="77"/>
            </a:endParaRP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2018</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2019</a:t>
            </a:r>
          </a:p>
          <a:p>
            <a:pPr marL="185738" indent="-174625">
              <a:lnSpc>
                <a:spcPct val="100000"/>
              </a:lnSpc>
              <a:buFont typeface="Arial" panose="020B0604020202020204" pitchFamily="34" charset="0"/>
              <a:buChar char="•"/>
            </a:pPr>
            <a:r>
              <a:rPr lang="fr-FR" b="1" dirty="0">
                <a:latin typeface="Arial Rounded MT Bold" panose="020F0704030504030204" pitchFamily="34" charset="77"/>
              </a:rPr>
              <a:t>2020</a:t>
            </a:r>
          </a:p>
          <a:p>
            <a:pPr marL="185738" indent="-185738">
              <a:lnSpc>
                <a:spcPct val="100000"/>
              </a:lnSpc>
              <a:buFont typeface="Arial" panose="020B0604020202020204" pitchFamily="34" charset="0"/>
              <a:buChar char="•"/>
            </a:pPr>
            <a:r>
              <a:rPr lang="fr-FR" sz="1800" b="1" dirty="0">
                <a:latin typeface="Arial Rounded MT Bold" panose="020F0704030504030204" pitchFamily="34" charset="77"/>
              </a:rPr>
              <a:t>2023</a:t>
            </a:r>
          </a:p>
          <a:p>
            <a:pPr>
              <a:lnSpc>
                <a:spcPct val="100000"/>
              </a:lnSpc>
            </a:pPr>
            <a:endParaRPr lang="fr-FR" sz="1800" b="1" dirty="0">
              <a:latin typeface="Arial Rounded MT Bold" panose="020F0704030504030204" pitchFamily="34" charset="77"/>
            </a:endParaRPr>
          </a:p>
        </p:txBody>
      </p:sp>
      <p:sp>
        <p:nvSpPr>
          <p:cNvPr id="9" name="ZoneTexte 8">
            <a:extLst>
              <a:ext uri="{FF2B5EF4-FFF2-40B4-BE49-F238E27FC236}">
                <a16:creationId xmlns:a16="http://schemas.microsoft.com/office/drawing/2014/main" id="{9A5BF113-A701-A3E1-6CC3-B5A462CB98E6}"/>
              </a:ext>
            </a:extLst>
          </p:cNvPr>
          <p:cNvSpPr txBox="1"/>
          <p:nvPr/>
        </p:nvSpPr>
        <p:spPr>
          <a:xfrm>
            <a:off x="182311" y="6381146"/>
            <a:ext cx="8186023" cy="369332"/>
          </a:xfrm>
          <a:prstGeom prst="rect">
            <a:avLst/>
          </a:prstGeom>
          <a:noFill/>
        </p:spPr>
        <p:txBody>
          <a:bodyPr wrap="square">
            <a:spAutoFit/>
          </a:bodyPr>
          <a:lstStyle/>
          <a:p>
            <a:pPr>
              <a:lnSpc>
                <a:spcPct val="100000"/>
              </a:lnSpc>
            </a:pPr>
            <a:r>
              <a:rPr lang="fr-FR" sz="1800" b="1" dirty="0">
                <a:latin typeface="Arial Rounded MT Bold" panose="020F0704030504030204" pitchFamily="34" charset="77"/>
              </a:rPr>
              <a:t>Déjeuner de Klaus Schwab avec le Conseil d’état </a:t>
            </a:r>
            <a:r>
              <a:rPr lang="fr-FR" sz="1800" b="1" dirty="0">
                <a:solidFill>
                  <a:schemeClr val="bg1"/>
                </a:solidFill>
                <a:latin typeface="Arial Rounded MT Bold" panose="020F0704030504030204" pitchFamily="34" charset="77"/>
              </a:rPr>
              <a:t>genevois le 4.10.23</a:t>
            </a:r>
          </a:p>
        </p:txBody>
      </p:sp>
      <p:sp>
        <p:nvSpPr>
          <p:cNvPr id="12" name="Bulle rectangulaire 11">
            <a:extLst>
              <a:ext uri="{FF2B5EF4-FFF2-40B4-BE49-F238E27FC236}">
                <a16:creationId xmlns:a16="http://schemas.microsoft.com/office/drawing/2014/main" id="{325BE968-92B8-D4DD-063C-5AFDE1B1D27E}"/>
              </a:ext>
            </a:extLst>
          </p:cNvPr>
          <p:cNvSpPr/>
          <p:nvPr/>
        </p:nvSpPr>
        <p:spPr>
          <a:xfrm>
            <a:off x="282728" y="3699348"/>
            <a:ext cx="3102102" cy="2611252"/>
          </a:xfrm>
          <a:prstGeom prst="wedgeRectCallout">
            <a:avLst>
              <a:gd name="adj1" fmla="val 57550"/>
              <a:gd name="adj2" fmla="val -5344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dirty="0">
                <a:solidFill>
                  <a:srgbClr val="222325"/>
                </a:solidFill>
                <a:latin typeface="Arial Rounded MT Bold" panose="020F0704030504030204" pitchFamily="34" charset="77"/>
              </a:rPr>
              <a:t>« </a:t>
            </a:r>
            <a:r>
              <a:rPr lang="fr-CH" b="1" dirty="0">
                <a:solidFill>
                  <a:srgbClr val="222325"/>
                </a:solidFill>
                <a:latin typeface="Arial Rounded MT Bold" panose="020F0704030504030204" pitchFamily="34" charset="77"/>
              </a:rPr>
              <a:t>En 2012, lorsque j’ai participé pour la première fois au WEF, le thème du forum était « </a:t>
            </a:r>
            <a:r>
              <a:rPr lang="fr-CH" b="1" dirty="0">
                <a:solidFill>
                  <a:srgbClr val="222325"/>
                </a:solidFill>
                <a:highlight>
                  <a:srgbClr val="FFFF00"/>
                </a:highlight>
                <a:latin typeface="Arial Rounded MT Bold" panose="020F0704030504030204" pitchFamily="34" charset="77"/>
              </a:rPr>
              <a:t>The </a:t>
            </a:r>
            <a:r>
              <a:rPr lang="fr-CH" b="1" dirty="0" err="1">
                <a:solidFill>
                  <a:srgbClr val="222325"/>
                </a:solidFill>
                <a:highlight>
                  <a:srgbClr val="FFFF00"/>
                </a:highlight>
                <a:latin typeface="Arial Rounded MT Bold" panose="020F0704030504030204" pitchFamily="34" charset="77"/>
              </a:rPr>
              <a:t>great</a:t>
            </a:r>
            <a:r>
              <a:rPr lang="fr-CH" b="1" dirty="0">
                <a:solidFill>
                  <a:srgbClr val="222325"/>
                </a:solidFill>
                <a:highlight>
                  <a:srgbClr val="FFFF00"/>
                </a:highlight>
                <a:latin typeface="Arial Rounded MT Bold" panose="020F0704030504030204" pitchFamily="34" charset="77"/>
              </a:rPr>
              <a:t> transformation : </a:t>
            </a:r>
            <a:r>
              <a:rPr lang="fr-CH" b="1" dirty="0" err="1">
                <a:solidFill>
                  <a:srgbClr val="222325"/>
                </a:solidFill>
                <a:highlight>
                  <a:srgbClr val="FFFF00"/>
                </a:highlight>
                <a:latin typeface="Arial Rounded MT Bold" panose="020F0704030504030204" pitchFamily="34" charset="77"/>
              </a:rPr>
              <a:t>shaping</a:t>
            </a:r>
            <a:r>
              <a:rPr lang="fr-CH" b="1" dirty="0">
                <a:solidFill>
                  <a:srgbClr val="222325"/>
                </a:solidFill>
                <a:highlight>
                  <a:srgbClr val="FFFF00"/>
                </a:highlight>
                <a:latin typeface="Arial Rounded MT Bold" panose="020F0704030504030204" pitchFamily="34" charset="77"/>
              </a:rPr>
              <a:t> new </a:t>
            </a:r>
            <a:r>
              <a:rPr lang="fr-CH" b="1" dirty="0" err="1">
                <a:solidFill>
                  <a:srgbClr val="222325"/>
                </a:solidFill>
                <a:highlight>
                  <a:srgbClr val="FFFF00"/>
                </a:highlight>
                <a:latin typeface="Arial Rounded MT Bold" panose="020F0704030504030204" pitchFamily="34" charset="77"/>
              </a:rPr>
              <a:t>models</a:t>
            </a:r>
            <a:r>
              <a:rPr lang="fr-CH" b="1" dirty="0">
                <a:solidFill>
                  <a:srgbClr val="222325"/>
                </a:solidFill>
                <a:highlight>
                  <a:srgbClr val="FFFF00"/>
                </a:highlight>
                <a:latin typeface="Arial Rounded MT Bold" panose="020F0704030504030204" pitchFamily="34" charset="77"/>
              </a:rPr>
              <a:t> </a:t>
            </a:r>
            <a:r>
              <a:rPr lang="fr-CH" b="1" dirty="0">
                <a:solidFill>
                  <a:srgbClr val="222325"/>
                </a:solidFill>
                <a:latin typeface="Arial Rounded MT Bold" panose="020F0704030504030204" pitchFamily="34" charset="77"/>
              </a:rPr>
              <a:t>» </a:t>
            </a:r>
            <a:r>
              <a:rPr lang="fr-CH" dirty="0">
                <a:solidFill>
                  <a:srgbClr val="222325"/>
                </a:solidFill>
                <a:latin typeface="Arial Rounded MT Bold" panose="020F0704030504030204" pitchFamily="34" charset="77"/>
              </a:rPr>
              <a:t>(« La grande transformation, élaborer de nouveaux modèles »).</a:t>
            </a:r>
            <a:r>
              <a:rPr lang="fr-CH" b="1" dirty="0">
                <a:solidFill>
                  <a:srgbClr val="222325"/>
                </a:solidFill>
                <a:latin typeface="Arial Rounded MT Bold" panose="020F0704030504030204" pitchFamily="34" charset="77"/>
              </a:rPr>
              <a:t>»</a:t>
            </a:r>
            <a:endParaRPr lang="fr-FR" b="1" dirty="0">
              <a:latin typeface="Arial Rounded MT Bold" panose="020F0704030504030204" pitchFamily="34" charset="77"/>
            </a:endParaRPr>
          </a:p>
        </p:txBody>
      </p:sp>
      <p:sp>
        <p:nvSpPr>
          <p:cNvPr id="14" name="ZoneTexte 13">
            <a:extLst>
              <a:ext uri="{FF2B5EF4-FFF2-40B4-BE49-F238E27FC236}">
                <a16:creationId xmlns:a16="http://schemas.microsoft.com/office/drawing/2014/main" id="{3BA043EA-2EAC-02BB-34A3-B64C394541A7}"/>
              </a:ext>
            </a:extLst>
          </p:cNvPr>
          <p:cNvSpPr txBox="1"/>
          <p:nvPr/>
        </p:nvSpPr>
        <p:spPr>
          <a:xfrm>
            <a:off x="5910054" y="1840952"/>
            <a:ext cx="6100354" cy="738664"/>
          </a:xfrm>
          <a:prstGeom prst="rect">
            <a:avLst/>
          </a:prstGeom>
          <a:noFill/>
        </p:spPr>
        <p:txBody>
          <a:bodyPr wrap="square">
            <a:spAutoFit/>
          </a:bodyPr>
          <a:lstStyle/>
          <a:p>
            <a:pPr>
              <a:lnSpc>
                <a:spcPct val="100000"/>
              </a:lnSpc>
            </a:pPr>
            <a:r>
              <a:rPr lang="fr-FR" sz="2400" b="1" dirty="0">
                <a:latin typeface="Arial Rounded MT Bold" panose="020F0704030504030204" pitchFamily="34" charset="77"/>
              </a:rPr>
              <a:t>Alain Berset à Davos :</a:t>
            </a:r>
          </a:p>
          <a:p>
            <a:pPr>
              <a:lnSpc>
                <a:spcPct val="100000"/>
              </a:lnSpc>
            </a:pPr>
            <a:r>
              <a:rPr lang="fr-FR" sz="1800" b="1" dirty="0">
                <a:latin typeface="Arial Rounded MT Bold" panose="020F0704030504030204" pitchFamily="34" charset="77"/>
              </a:rPr>
              <a:t>Forum économique mondial WEF  </a:t>
            </a:r>
          </a:p>
        </p:txBody>
      </p:sp>
      <p:sp>
        <p:nvSpPr>
          <p:cNvPr id="2" name="Titre 1">
            <a:extLst>
              <a:ext uri="{FF2B5EF4-FFF2-40B4-BE49-F238E27FC236}">
                <a16:creationId xmlns:a16="http://schemas.microsoft.com/office/drawing/2014/main" id="{B6D25CF1-0891-A67D-1800-A58368A4282C}"/>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12</a:t>
            </a:r>
            <a:br>
              <a:rPr lang="fr-FR" sz="4800" b="1" dirty="0">
                <a:latin typeface="Abadi MT Condensed Extra Bold" panose="020B0306030101010103" pitchFamily="34" charset="77"/>
              </a:rPr>
            </a:br>
            <a:r>
              <a:rPr lang="fr-CH" b="1" dirty="0">
                <a:latin typeface="Abadi MT Condensed Extra Bold" panose="020B0306030101010103" pitchFamily="34" charset="77"/>
              </a:rPr>
              <a:t>Le monde selon Klaus Schwab</a:t>
            </a:r>
            <a:endParaRPr lang="fr-FR" sz="4800" b="1" dirty="0">
              <a:latin typeface="Abadi MT Condensed Extra Bold" panose="020B0306030101010103" pitchFamily="34" charset="77"/>
            </a:endParaRPr>
          </a:p>
        </p:txBody>
      </p:sp>
      <p:pic>
        <p:nvPicPr>
          <p:cNvPr id="6" name="Image 5">
            <a:extLst>
              <a:ext uri="{FF2B5EF4-FFF2-40B4-BE49-F238E27FC236}">
                <a16:creationId xmlns:a16="http://schemas.microsoft.com/office/drawing/2014/main" id="{6415CAB4-0107-0CF9-5181-53DC4065DC41}"/>
              </a:ext>
            </a:extLst>
          </p:cNvPr>
          <p:cNvPicPr>
            <a:picLocks noChangeAspect="1"/>
          </p:cNvPicPr>
          <p:nvPr/>
        </p:nvPicPr>
        <p:blipFill>
          <a:blip r:embed="rId4"/>
          <a:stretch>
            <a:fillRect/>
          </a:stretch>
        </p:blipFill>
        <p:spPr>
          <a:xfrm>
            <a:off x="9516102" y="204554"/>
            <a:ext cx="2675898" cy="3200835"/>
          </a:xfrm>
          <a:prstGeom prst="rect">
            <a:avLst/>
          </a:prstGeom>
        </p:spPr>
      </p:pic>
      <p:pic>
        <p:nvPicPr>
          <p:cNvPr id="51204" name="Picture 4" descr="COVID-19: The Great Reset : Schwab, Klaus, Malleret, Thierry: Amazon.fr:  Livres">
            <a:extLst>
              <a:ext uri="{FF2B5EF4-FFF2-40B4-BE49-F238E27FC236}">
                <a16:creationId xmlns:a16="http://schemas.microsoft.com/office/drawing/2014/main" id="{DC35173C-432E-BEC1-F378-B056B31A94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308" y="389310"/>
            <a:ext cx="2071652" cy="320083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276A2B02-69DC-08F9-D13D-B61E46DEE96F}"/>
              </a:ext>
            </a:extLst>
          </p:cNvPr>
          <p:cNvPicPr>
            <a:picLocks noChangeAspect="1"/>
          </p:cNvPicPr>
          <p:nvPr/>
        </p:nvPicPr>
        <p:blipFill>
          <a:blip r:embed="rId6"/>
          <a:stretch>
            <a:fillRect/>
          </a:stretch>
        </p:blipFill>
        <p:spPr>
          <a:xfrm>
            <a:off x="2623862" y="1588958"/>
            <a:ext cx="923144" cy="929907"/>
          </a:xfrm>
          <a:prstGeom prst="rect">
            <a:avLst/>
          </a:prstGeom>
        </p:spPr>
      </p:pic>
    </p:spTree>
    <p:extLst>
      <p:ext uri="{BB962C8B-B14F-4D97-AF65-F5344CB8AC3E}">
        <p14:creationId xmlns:p14="http://schemas.microsoft.com/office/powerpoint/2010/main" val="14977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51204"/>
                                        </p:tgtEl>
                                        <p:attrNameLst>
                                          <p:attrName>style.visibility</p:attrName>
                                        </p:attrNameLst>
                                      </p:cBhvr>
                                      <p:to>
                                        <p:strVal val="visible"/>
                                      </p:to>
                                    </p:set>
                                    <p:animEffect transition="in" filter="randombar(horizontal)">
                                      <p:cBhvr>
                                        <p:cTn id="14" dur="500"/>
                                        <p:tgtEl>
                                          <p:spTgt spid="5120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strVal val="#ppt_w*0.70"/>
                                          </p:val>
                                        </p:tav>
                                        <p:tav tm="100000">
                                          <p:val>
                                            <p:strVal val="#ppt_w"/>
                                          </p:val>
                                        </p:tav>
                                      </p:tavLst>
                                    </p:anim>
                                    <p:anim calcmode="lin" valueType="num">
                                      <p:cBhvr>
                                        <p:cTn id="31" dur="1000" fill="hold"/>
                                        <p:tgtEl>
                                          <p:spTgt spid="14"/>
                                        </p:tgtEl>
                                        <p:attrNameLst>
                                          <p:attrName>ppt_h</p:attrName>
                                        </p:attrNameLst>
                                      </p:cBhvr>
                                      <p:tavLst>
                                        <p:tav tm="0">
                                          <p:val>
                                            <p:strVal val="#ppt_h"/>
                                          </p:val>
                                        </p:tav>
                                        <p:tav tm="100000">
                                          <p:val>
                                            <p:strVal val="#ppt_h"/>
                                          </p:val>
                                        </p:tav>
                                      </p:tavLst>
                                    </p:anim>
                                    <p:animEffect transition="in" filter="fade">
                                      <p:cBhvr>
                                        <p:cTn id="32" dur="1000"/>
                                        <p:tgtEl>
                                          <p:spTgt spid="14"/>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2"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p:tgtEl>
                                          <p:spTgt spid="4"/>
                                        </p:tgtEl>
                                        <p:attrNameLst>
                                          <p:attrName>ppt_x</p:attrName>
                                        </p:attrNameLst>
                                      </p:cBhvr>
                                      <p:tavLst>
                                        <p:tav tm="0">
                                          <p:val>
                                            <p:strVal val="#ppt_x+#ppt_w*1.125000"/>
                                          </p:val>
                                        </p:tav>
                                        <p:tav tm="100000">
                                          <p:val>
                                            <p:strVal val="#ppt_x"/>
                                          </p:val>
                                        </p:tav>
                                      </p:tavLst>
                                    </p:anim>
                                    <p:animEffect transition="in" filter="wipe(left)">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2"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1000"/>
                                        <p:tgtEl>
                                          <p:spTgt spid="9"/>
                                        </p:tgtEl>
                                        <p:attrNameLst>
                                          <p:attrName>ppt_x</p:attrName>
                                        </p:attrNameLst>
                                      </p:cBhvr>
                                      <p:tavLst>
                                        <p:tav tm="0">
                                          <p:val>
                                            <p:strVal val="#ppt_x+#ppt_w*1.125000"/>
                                          </p:val>
                                        </p:tav>
                                        <p:tav tm="100000">
                                          <p:val>
                                            <p:strVal val="#ppt_x"/>
                                          </p:val>
                                        </p:tav>
                                      </p:tavLst>
                                    </p:anim>
                                    <p:animEffect transition="in" filter="wipe(left)">
                                      <p:cBhvr>
                                        <p:cTn id="4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animBg="1"/>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3CF20-99B0-30A5-9A56-E27F946F5E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201AB3-84D4-8F50-EE96-F91938A2C31D}"/>
              </a:ext>
            </a:extLst>
          </p:cNvPr>
          <p:cNvSpPr txBox="1">
            <a:spLocks/>
          </p:cNvSpPr>
          <p:nvPr/>
        </p:nvSpPr>
        <p:spPr>
          <a:xfrm>
            <a:off x="2146092" y="0"/>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000" b="1" dirty="0">
                <a:latin typeface="Abadi MT Condensed Extra Bold" panose="020B0306030101010103" pitchFamily="34" charset="77"/>
              </a:rPr>
              <a:t>Chapitre 12</a:t>
            </a:r>
            <a:br>
              <a:rPr lang="fr-FR" sz="2000" b="1" dirty="0">
                <a:latin typeface="Abadi MT Condensed Extra Bold" panose="020B0306030101010103" pitchFamily="34" charset="77"/>
              </a:rPr>
            </a:br>
            <a:r>
              <a:rPr lang="fr-CH" sz="2400" b="1" dirty="0">
                <a:latin typeface="Abadi MT Condensed Extra Bold" panose="020B0306030101010103" pitchFamily="34" charset="77"/>
              </a:rPr>
              <a:t>Le monde selon Klaus Schwab</a:t>
            </a:r>
            <a:endParaRPr lang="fr-FR" sz="2400" b="1" dirty="0">
              <a:latin typeface="Abadi MT Condensed Extra Bold" panose="020B0306030101010103" pitchFamily="34" charset="77"/>
            </a:endParaRPr>
          </a:p>
        </p:txBody>
      </p:sp>
      <p:sp>
        <p:nvSpPr>
          <p:cNvPr id="8" name="ZoneTexte 7">
            <a:extLst>
              <a:ext uri="{FF2B5EF4-FFF2-40B4-BE49-F238E27FC236}">
                <a16:creationId xmlns:a16="http://schemas.microsoft.com/office/drawing/2014/main" id="{3ECAFB28-865D-8382-73A0-E459D5F0C7F3}"/>
              </a:ext>
            </a:extLst>
          </p:cNvPr>
          <p:cNvSpPr txBox="1"/>
          <p:nvPr/>
        </p:nvSpPr>
        <p:spPr>
          <a:xfrm>
            <a:off x="95794" y="1127645"/>
            <a:ext cx="12096206" cy="584775"/>
          </a:xfrm>
          <a:prstGeom prst="rect">
            <a:avLst/>
          </a:prstGeom>
          <a:noFill/>
        </p:spPr>
        <p:txBody>
          <a:bodyPr wrap="square">
            <a:spAutoFit/>
          </a:bodyPr>
          <a:lstStyle/>
          <a:p>
            <a:pPr algn="ctr"/>
            <a:r>
              <a:rPr lang="fr-CH" sz="3200" b="1" dirty="0">
                <a:latin typeface="Abadi MT Condensed Extra Bold" panose="020B0306030101010103" pitchFamily="34" charset="77"/>
              </a:rPr>
              <a:t>Les membres du </a:t>
            </a:r>
            <a:r>
              <a:rPr lang="fr-CH" sz="3200" b="1" dirty="0">
                <a:solidFill>
                  <a:srgbClr val="FF0000"/>
                </a:solidFill>
                <a:latin typeface="Abadi MT Condensed Extra Bold" panose="020B0306030101010103" pitchFamily="34" charset="77"/>
              </a:rPr>
              <a:t>Conseil de Fondation </a:t>
            </a:r>
            <a:r>
              <a:rPr lang="fr-CH" sz="3200" b="1" dirty="0">
                <a:latin typeface="Abadi MT Condensed Extra Bold" panose="020B0306030101010103" pitchFamily="34" charset="77"/>
              </a:rPr>
              <a:t>du Forum économique mondial</a:t>
            </a:r>
            <a:endParaRPr lang="fr-FR" sz="3200" dirty="0"/>
          </a:p>
        </p:txBody>
      </p:sp>
      <p:pic>
        <p:nvPicPr>
          <p:cNvPr id="2050" name="Picture 2" descr="Ursula, Bill et Albert, petits arrangements entre amis ? - Valeurs actuelles">
            <a:extLst>
              <a:ext uri="{FF2B5EF4-FFF2-40B4-BE49-F238E27FC236}">
                <a16:creationId xmlns:a16="http://schemas.microsoft.com/office/drawing/2014/main" id="{3DA65A70-4898-12F2-A78B-72337FA69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964" y="1984905"/>
            <a:ext cx="5033168" cy="25709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rsula von der Leyen seeks closer economic ties across EU as new Trump era  begins | Davos 2025 | The Guardian">
            <a:extLst>
              <a:ext uri="{FF2B5EF4-FFF2-40B4-BE49-F238E27FC236}">
                <a16:creationId xmlns:a16="http://schemas.microsoft.com/office/drawing/2014/main" id="{4E1037FE-2C5A-0ED4-2BFF-621AA45A45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930" y="3270394"/>
            <a:ext cx="3862251" cy="2896688"/>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DD5CE136-776A-7938-6577-BD409C209A25}"/>
              </a:ext>
            </a:extLst>
          </p:cNvPr>
          <p:cNvSpPr txBox="1"/>
          <p:nvPr/>
        </p:nvSpPr>
        <p:spPr>
          <a:xfrm>
            <a:off x="5701936" y="1798909"/>
            <a:ext cx="6642463" cy="1384995"/>
          </a:xfrm>
          <a:prstGeom prst="rect">
            <a:avLst/>
          </a:prstGeom>
          <a:noFill/>
        </p:spPr>
        <p:txBody>
          <a:bodyPr wrap="square">
            <a:spAutoFit/>
          </a:bodyPr>
          <a:lstStyle/>
          <a:p>
            <a:r>
              <a:rPr lang="fr-CH" sz="6000" b="1" dirty="0">
                <a:latin typeface="Abadi MT Condensed Extra Bold" panose="020B0306030101010103" pitchFamily="34" charset="77"/>
              </a:rPr>
              <a:t>Ursula von der </a:t>
            </a:r>
            <a:r>
              <a:rPr lang="fr-CH" sz="6000" b="1" dirty="0" err="1">
                <a:latin typeface="Abadi MT Condensed Extra Bold" panose="020B0306030101010103" pitchFamily="34" charset="77"/>
              </a:rPr>
              <a:t>Leyen</a:t>
            </a:r>
            <a:endParaRPr lang="fr-CH" sz="6000" b="1" dirty="0">
              <a:latin typeface="Abadi MT Condensed Extra Bold" panose="020B0306030101010103" pitchFamily="34" charset="77"/>
            </a:endParaRPr>
          </a:p>
          <a:p>
            <a:r>
              <a:rPr lang="fr-CH" sz="2400" b="1" dirty="0">
                <a:latin typeface="Abadi MT Condensed Extra Bold" panose="020B0306030101010103" pitchFamily="34" charset="77"/>
              </a:rPr>
              <a:t>Présidente de la </a:t>
            </a:r>
            <a:r>
              <a:rPr lang="fr-CH" sz="2400" b="1" dirty="0">
                <a:solidFill>
                  <a:srgbClr val="FF0000"/>
                </a:solidFill>
                <a:latin typeface="Abadi MT Condensed Extra Bold" panose="020B0306030101010103" pitchFamily="34" charset="77"/>
              </a:rPr>
              <a:t>Commission européenne </a:t>
            </a:r>
            <a:endParaRPr lang="fr-FR" sz="2400" dirty="0">
              <a:solidFill>
                <a:srgbClr val="FF0000"/>
              </a:solidFill>
            </a:endParaRPr>
          </a:p>
        </p:txBody>
      </p:sp>
      <p:sp>
        <p:nvSpPr>
          <p:cNvPr id="15" name="ZoneTexte 14">
            <a:extLst>
              <a:ext uri="{FF2B5EF4-FFF2-40B4-BE49-F238E27FC236}">
                <a16:creationId xmlns:a16="http://schemas.microsoft.com/office/drawing/2014/main" id="{D3FC11CE-A4B3-3D00-40E6-DAB5DFF071E2}"/>
              </a:ext>
            </a:extLst>
          </p:cNvPr>
          <p:cNvSpPr txBox="1"/>
          <p:nvPr/>
        </p:nvSpPr>
        <p:spPr>
          <a:xfrm>
            <a:off x="8490857" y="3771054"/>
            <a:ext cx="2403566" cy="1569660"/>
          </a:xfrm>
          <a:prstGeom prst="rect">
            <a:avLst/>
          </a:prstGeom>
          <a:noFill/>
        </p:spPr>
        <p:txBody>
          <a:bodyPr wrap="square">
            <a:spAutoFit/>
          </a:bodyPr>
          <a:lstStyle/>
          <a:p>
            <a:r>
              <a:rPr lang="fr-CH" sz="3200" b="1" dirty="0">
                <a:latin typeface="Abadi MT Condensed Extra Bold" panose="020B0306030101010103" pitchFamily="34" charset="77"/>
              </a:rPr>
              <a:t>2017</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2018</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2019</a:t>
            </a:r>
            <a:endParaRPr lang="fr-FR" dirty="0"/>
          </a:p>
        </p:txBody>
      </p:sp>
      <p:pic>
        <p:nvPicPr>
          <p:cNvPr id="2054" name="Picture 6" descr="Forum économique mondial — Wikipédia">
            <a:extLst>
              <a:ext uri="{FF2B5EF4-FFF2-40B4-BE49-F238E27FC236}">
                <a16:creationId xmlns:a16="http://schemas.microsoft.com/office/drawing/2014/main" id="{10074551-A5FF-F2A1-3295-E4A15ABB90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396" y="4840054"/>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E25C88C1-E0CD-2D64-BB48-27F1BF7448D9}"/>
              </a:ext>
            </a:extLst>
          </p:cNvPr>
          <p:cNvPicPr>
            <a:picLocks noChangeAspect="1"/>
          </p:cNvPicPr>
          <p:nvPr/>
        </p:nvPicPr>
        <p:blipFill>
          <a:blip r:embed="rId5"/>
          <a:stretch>
            <a:fillRect/>
          </a:stretch>
        </p:blipFill>
        <p:spPr>
          <a:xfrm>
            <a:off x="9692640" y="-163249"/>
            <a:ext cx="1583281" cy="1583281"/>
          </a:xfrm>
          <a:prstGeom prst="rect">
            <a:avLst/>
          </a:prstGeom>
        </p:spPr>
      </p:pic>
    </p:spTree>
    <p:extLst>
      <p:ext uri="{BB962C8B-B14F-4D97-AF65-F5344CB8AC3E}">
        <p14:creationId xmlns:p14="http://schemas.microsoft.com/office/powerpoint/2010/main" val="315073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500"/>
                                        <p:tgtEl>
                                          <p:spTgt spid="2052"/>
                                        </p:tgtEl>
                                        <p:attrNameLst>
                                          <p:attrName>ppt_x</p:attrName>
                                        </p:attrNameLst>
                                      </p:cBhvr>
                                      <p:tavLst>
                                        <p:tav tm="0">
                                          <p:val>
                                            <p:strVal val="#ppt_x+#ppt_w*1.125000"/>
                                          </p:val>
                                        </p:tav>
                                        <p:tav tm="100000">
                                          <p:val>
                                            <p:strVal val="#ppt_x"/>
                                          </p:val>
                                        </p:tav>
                                      </p:tavLst>
                                    </p:anim>
                                    <p:animEffect transition="in" filter="wipe(left)">
                                      <p:cBhvr>
                                        <p:cTn id="14" dur="500"/>
                                        <p:tgtEl>
                                          <p:spTgt spid="2052"/>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 calcmode="lin" valueType="num">
                                      <p:cBhvr additive="base">
                                        <p:cTn id="19" dur="500"/>
                                        <p:tgtEl>
                                          <p:spTgt spid="15">
                                            <p:txEl>
                                              <p:pRg st="0" end="0"/>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72FA-98C0-E54A-0379-9098B2F161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7B8D21-3770-7260-1B68-8BA8BF73EAD7}"/>
              </a:ext>
            </a:extLst>
          </p:cNvPr>
          <p:cNvSpPr txBox="1">
            <a:spLocks/>
          </p:cNvSpPr>
          <p:nvPr/>
        </p:nvSpPr>
        <p:spPr>
          <a:xfrm>
            <a:off x="2146092" y="0"/>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000" b="1" dirty="0">
                <a:latin typeface="Abadi MT Condensed Extra Bold" panose="020B0306030101010103" pitchFamily="34" charset="77"/>
              </a:rPr>
              <a:t>Chapitre 12</a:t>
            </a:r>
            <a:br>
              <a:rPr lang="fr-FR" sz="2000" b="1" dirty="0">
                <a:latin typeface="Abadi MT Condensed Extra Bold" panose="020B0306030101010103" pitchFamily="34" charset="77"/>
              </a:rPr>
            </a:br>
            <a:r>
              <a:rPr lang="fr-CH" sz="2400" b="1" dirty="0">
                <a:latin typeface="Abadi MT Condensed Extra Bold" panose="020B0306030101010103" pitchFamily="34" charset="77"/>
              </a:rPr>
              <a:t>Le monde selon Klaus Schwab</a:t>
            </a:r>
            <a:endParaRPr lang="fr-FR" sz="2400" b="1" dirty="0">
              <a:latin typeface="Abadi MT Condensed Extra Bold" panose="020B0306030101010103" pitchFamily="34" charset="77"/>
            </a:endParaRPr>
          </a:p>
        </p:txBody>
      </p:sp>
      <p:sp>
        <p:nvSpPr>
          <p:cNvPr id="8" name="ZoneTexte 7">
            <a:extLst>
              <a:ext uri="{FF2B5EF4-FFF2-40B4-BE49-F238E27FC236}">
                <a16:creationId xmlns:a16="http://schemas.microsoft.com/office/drawing/2014/main" id="{C6B037DC-1725-FB1D-C500-5685AE65C79D}"/>
              </a:ext>
            </a:extLst>
          </p:cNvPr>
          <p:cNvSpPr txBox="1"/>
          <p:nvPr/>
        </p:nvSpPr>
        <p:spPr>
          <a:xfrm>
            <a:off x="95794" y="1127645"/>
            <a:ext cx="12096206" cy="584775"/>
          </a:xfrm>
          <a:prstGeom prst="rect">
            <a:avLst/>
          </a:prstGeom>
          <a:noFill/>
        </p:spPr>
        <p:txBody>
          <a:bodyPr wrap="square">
            <a:spAutoFit/>
          </a:bodyPr>
          <a:lstStyle/>
          <a:p>
            <a:pPr algn="ctr"/>
            <a:r>
              <a:rPr lang="fr-CH" sz="3200" b="1" dirty="0">
                <a:latin typeface="Abadi MT Condensed Extra Bold" panose="020B0306030101010103" pitchFamily="34" charset="77"/>
              </a:rPr>
              <a:t>Les membres du </a:t>
            </a:r>
            <a:r>
              <a:rPr lang="fr-CH" sz="3200" b="1" dirty="0">
                <a:solidFill>
                  <a:srgbClr val="FF0000"/>
                </a:solidFill>
                <a:latin typeface="Abadi MT Condensed Extra Bold" panose="020B0306030101010103" pitchFamily="34" charset="77"/>
              </a:rPr>
              <a:t>Conseil de Fondation </a:t>
            </a:r>
            <a:r>
              <a:rPr lang="fr-CH" sz="3200" b="1" dirty="0">
                <a:latin typeface="Abadi MT Condensed Extra Bold" panose="020B0306030101010103" pitchFamily="34" charset="77"/>
              </a:rPr>
              <a:t>du Forum économique mondial</a:t>
            </a:r>
            <a:endParaRPr lang="fr-FR" sz="3200" dirty="0"/>
          </a:p>
        </p:txBody>
      </p:sp>
      <p:sp>
        <p:nvSpPr>
          <p:cNvPr id="13" name="ZoneTexte 12">
            <a:extLst>
              <a:ext uri="{FF2B5EF4-FFF2-40B4-BE49-F238E27FC236}">
                <a16:creationId xmlns:a16="http://schemas.microsoft.com/office/drawing/2014/main" id="{EBC8F74A-5525-99A1-E8FE-BFD4FDF7BC2B}"/>
              </a:ext>
            </a:extLst>
          </p:cNvPr>
          <p:cNvSpPr txBox="1"/>
          <p:nvPr/>
        </p:nvSpPr>
        <p:spPr>
          <a:xfrm>
            <a:off x="5636623" y="1808523"/>
            <a:ext cx="6100354" cy="1877437"/>
          </a:xfrm>
          <a:prstGeom prst="rect">
            <a:avLst/>
          </a:prstGeom>
          <a:noFill/>
        </p:spPr>
        <p:txBody>
          <a:bodyPr wrap="square">
            <a:spAutoFit/>
          </a:bodyPr>
          <a:lstStyle/>
          <a:p>
            <a:r>
              <a:rPr lang="fr-CH" sz="6000" b="1" dirty="0">
                <a:latin typeface="Abadi MT Condensed Extra Bold" panose="020B0306030101010103" pitchFamily="34" charset="77"/>
              </a:rPr>
              <a:t>Larry Fink</a:t>
            </a:r>
          </a:p>
          <a:p>
            <a:pPr marL="369888" indent="-369888">
              <a:buFont typeface="Arial" panose="020B0604020202020204" pitchFamily="34" charset="0"/>
              <a:buChar char="•"/>
            </a:pPr>
            <a:r>
              <a:rPr lang="fr-CH" sz="2800" b="1" dirty="0">
                <a:latin typeface="Abadi MT Condensed Extra Bold" panose="020B0306030101010103" pitchFamily="34" charset="77"/>
              </a:rPr>
              <a:t>Président de </a:t>
            </a:r>
            <a:r>
              <a:rPr lang="fr-CH" sz="2800" b="1" dirty="0" err="1">
                <a:solidFill>
                  <a:srgbClr val="FF0000"/>
                </a:solidFill>
                <a:latin typeface="Abadi MT Condensed Extra Bold" panose="020B0306030101010103" pitchFamily="34" charset="77"/>
              </a:rPr>
              <a:t>BlackRock</a:t>
            </a:r>
            <a:endParaRPr lang="fr-CH" sz="2800" b="1" dirty="0">
              <a:solidFill>
                <a:srgbClr val="FF0000"/>
              </a:solidFill>
              <a:latin typeface="Abadi MT Condensed Extra Bold" panose="020B0306030101010103" pitchFamily="34" charset="77"/>
            </a:endParaRPr>
          </a:p>
          <a:p>
            <a:pPr marL="369888" indent="-369888">
              <a:buFont typeface="Arial" panose="020B0604020202020204" pitchFamily="34" charset="0"/>
              <a:buChar char="•"/>
            </a:pPr>
            <a:r>
              <a:rPr lang="fr-CH" sz="2800" b="1" dirty="0">
                <a:solidFill>
                  <a:srgbClr val="FF0000"/>
                </a:solidFill>
                <a:latin typeface="Abadi MT Condensed Extra Bold" panose="020B0306030101010103" pitchFamily="34" charset="77"/>
              </a:rPr>
              <a:t>Co-président du WEF </a:t>
            </a:r>
            <a:r>
              <a:rPr lang="fr-CH" sz="2800" b="1" dirty="0">
                <a:latin typeface="Abadi MT Condensed Extra Bold" panose="020B0306030101010103" pitchFamily="34" charset="77"/>
              </a:rPr>
              <a:t>depuis août 2025 </a:t>
            </a:r>
            <a:endParaRPr lang="fr-FR" sz="2800" dirty="0"/>
          </a:p>
        </p:txBody>
      </p:sp>
      <p:sp>
        <p:nvSpPr>
          <p:cNvPr id="15" name="ZoneTexte 14">
            <a:extLst>
              <a:ext uri="{FF2B5EF4-FFF2-40B4-BE49-F238E27FC236}">
                <a16:creationId xmlns:a16="http://schemas.microsoft.com/office/drawing/2014/main" id="{99982C06-6A46-3FFE-0304-707D471BA467}"/>
              </a:ext>
            </a:extLst>
          </p:cNvPr>
          <p:cNvSpPr txBox="1"/>
          <p:nvPr/>
        </p:nvSpPr>
        <p:spPr>
          <a:xfrm>
            <a:off x="8314716" y="4301445"/>
            <a:ext cx="2403566" cy="1077218"/>
          </a:xfrm>
          <a:prstGeom prst="rect">
            <a:avLst/>
          </a:prstGeom>
          <a:noFill/>
        </p:spPr>
        <p:txBody>
          <a:bodyPr wrap="square">
            <a:spAutoFit/>
          </a:bodyPr>
          <a:lstStyle/>
          <a:p>
            <a:r>
              <a:rPr lang="fr-CH" sz="3200" b="1" dirty="0">
                <a:latin typeface="Abadi MT Condensed Extra Bold" panose="020B0306030101010103" pitchFamily="34" charset="77"/>
              </a:rPr>
              <a:t>Membre depuis 2019</a:t>
            </a:r>
            <a:endParaRPr lang="fr-FR" dirty="0"/>
          </a:p>
        </p:txBody>
      </p:sp>
      <p:pic>
        <p:nvPicPr>
          <p:cNvPr id="2054" name="Picture 6" descr="Forum économique mondial — Wikipédia">
            <a:extLst>
              <a:ext uri="{FF2B5EF4-FFF2-40B4-BE49-F238E27FC236}">
                <a16:creationId xmlns:a16="http://schemas.microsoft.com/office/drawing/2014/main" id="{EF4C2971-B442-5555-236E-808AD0338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4840054"/>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Is Larry Fink Preaching Water, but Drinking Wine?">
            <a:extLst>
              <a:ext uri="{FF2B5EF4-FFF2-40B4-BE49-F238E27FC236}">
                <a16:creationId xmlns:a16="http://schemas.microsoft.com/office/drawing/2014/main" id="{0CF74F54-4F2A-DC44-7B48-0AE894605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11" y="1808523"/>
            <a:ext cx="4892377" cy="293542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Les 5 Points Clés de la Lettre Annuelle de Larry Fink, CEO de BlackRock">
            <a:extLst>
              <a:ext uri="{FF2B5EF4-FFF2-40B4-BE49-F238E27FC236}">
                <a16:creationId xmlns:a16="http://schemas.microsoft.com/office/drawing/2014/main" id="{15CAB51F-6F82-FE48-6ACF-58C270FA12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122" y="3793757"/>
            <a:ext cx="3492500" cy="23241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32CCB66-8526-89C7-F9EC-899D7D8DD9AF}"/>
              </a:ext>
            </a:extLst>
          </p:cNvPr>
          <p:cNvPicPr>
            <a:picLocks noChangeAspect="1"/>
          </p:cNvPicPr>
          <p:nvPr/>
        </p:nvPicPr>
        <p:blipFill>
          <a:blip r:embed="rId5"/>
          <a:stretch>
            <a:fillRect/>
          </a:stretch>
        </p:blipFill>
        <p:spPr>
          <a:xfrm>
            <a:off x="9731103" y="-227818"/>
            <a:ext cx="1583281" cy="1583281"/>
          </a:xfrm>
          <a:prstGeom prst="rect">
            <a:avLst/>
          </a:prstGeom>
        </p:spPr>
      </p:pic>
    </p:spTree>
    <p:extLst>
      <p:ext uri="{BB962C8B-B14F-4D97-AF65-F5344CB8AC3E}">
        <p14:creationId xmlns:p14="http://schemas.microsoft.com/office/powerpoint/2010/main" val="422723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p:tgtEl>
                                          <p:spTgt spid="9220"/>
                                        </p:tgtEl>
                                        <p:attrNameLst>
                                          <p:attrName>ppt_x</p:attrName>
                                        </p:attrNameLst>
                                      </p:cBhvr>
                                      <p:tavLst>
                                        <p:tav tm="0">
                                          <p:val>
                                            <p:strVal val="#ppt_x+#ppt_w*1.125000"/>
                                          </p:val>
                                        </p:tav>
                                        <p:tav tm="100000">
                                          <p:val>
                                            <p:strVal val="#ppt_x"/>
                                          </p:val>
                                        </p:tav>
                                      </p:tavLst>
                                    </p:anim>
                                    <p:animEffect transition="in" filter="wipe(left)">
                                      <p:cBhvr>
                                        <p:cTn id="8" dur="500"/>
                                        <p:tgtEl>
                                          <p:spTgt spid="92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 calcmode="lin" valueType="num">
                                      <p:cBhvr additive="base">
                                        <p:cTn id="19" dur="500"/>
                                        <p:tgtEl>
                                          <p:spTgt spid="15">
                                            <p:txEl>
                                              <p:pRg st="0" end="0"/>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8A78-3DA0-35F9-B816-155D85ED7F63}"/>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542EEAFB-C196-10B0-AE38-A5177E3D5BFA}"/>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
        <p:nvSpPr>
          <p:cNvPr id="13" name="ZoneTexte 12">
            <a:extLst>
              <a:ext uri="{FF2B5EF4-FFF2-40B4-BE49-F238E27FC236}">
                <a16:creationId xmlns:a16="http://schemas.microsoft.com/office/drawing/2014/main" id="{546E9703-4F92-95E0-76BE-7E047A73D7C7}"/>
              </a:ext>
            </a:extLst>
          </p:cNvPr>
          <p:cNvSpPr txBox="1"/>
          <p:nvPr/>
        </p:nvSpPr>
        <p:spPr>
          <a:xfrm>
            <a:off x="5515476" y="1784488"/>
            <a:ext cx="6420710" cy="1754326"/>
          </a:xfrm>
          <a:prstGeom prst="rect">
            <a:avLst/>
          </a:prstGeom>
          <a:noFill/>
        </p:spPr>
        <p:txBody>
          <a:bodyPr wrap="square">
            <a:spAutoFit/>
          </a:bodyPr>
          <a:lstStyle/>
          <a:p>
            <a:r>
              <a:rPr lang="fr-CH" sz="6000" b="1" dirty="0">
                <a:latin typeface="Abadi MT Condensed Extra Bold" panose="020B0306030101010103" pitchFamily="34" charset="77"/>
              </a:rPr>
              <a:t>Peter </a:t>
            </a:r>
            <a:r>
              <a:rPr lang="fr-CH" sz="6000" b="1" dirty="0" err="1">
                <a:latin typeface="Abadi MT Condensed Extra Bold" panose="020B0306030101010103" pitchFamily="34" charset="77"/>
              </a:rPr>
              <a:t>Brabeck</a:t>
            </a:r>
            <a:endParaRPr lang="fr-CH" sz="6000" b="1" dirty="0">
              <a:latin typeface="Abadi MT Condensed Extra Bold" panose="020B0306030101010103" pitchFamily="34" charset="77"/>
            </a:endParaRPr>
          </a:p>
          <a:p>
            <a:r>
              <a:rPr lang="fr-CH" sz="2400" b="1" dirty="0">
                <a:latin typeface="Abadi MT Condensed Extra Bold" panose="020B0306030101010103" pitchFamily="34" charset="77"/>
              </a:rPr>
              <a:t>Président de </a:t>
            </a:r>
            <a:r>
              <a:rPr lang="fr-CH" sz="2400" b="1" dirty="0" err="1">
                <a:solidFill>
                  <a:srgbClr val="FF0000"/>
                </a:solidFill>
                <a:latin typeface="Abadi MT Condensed Extra Bold" panose="020B0306030101010103" pitchFamily="34" charset="77"/>
              </a:rPr>
              <a:t>Gesda</a:t>
            </a:r>
            <a:r>
              <a:rPr lang="fr-CH" sz="2400" b="1" dirty="0">
                <a:latin typeface="Abadi MT Condensed Extra Bold" panose="020B0306030101010103" pitchFamily="34" charset="77"/>
              </a:rPr>
              <a:t>, Ex-Président de </a:t>
            </a:r>
            <a:r>
              <a:rPr lang="fr-CH" sz="2400" b="1" dirty="0">
                <a:solidFill>
                  <a:srgbClr val="FF0000"/>
                </a:solidFill>
                <a:latin typeface="Abadi MT Condensed Extra Bold" panose="020B0306030101010103" pitchFamily="34" charset="77"/>
              </a:rPr>
              <a:t>Nestlé</a:t>
            </a:r>
            <a:r>
              <a:rPr lang="fr-CH" sz="2400" b="1" dirty="0">
                <a:latin typeface="Abadi MT Condensed Extra Bold" panose="020B0306030101010103" pitchFamily="34" charset="77"/>
              </a:rPr>
              <a:t>, membre de la Commission </a:t>
            </a:r>
            <a:r>
              <a:rPr lang="fr-CH" sz="2400" b="1" dirty="0">
                <a:solidFill>
                  <a:srgbClr val="FF0000"/>
                </a:solidFill>
                <a:latin typeface="Abadi MT Condensed Extra Bold" panose="020B0306030101010103" pitchFamily="34" charset="77"/>
              </a:rPr>
              <a:t>Attali</a:t>
            </a:r>
            <a:r>
              <a:rPr lang="fr-CH" sz="2400" b="1" dirty="0">
                <a:latin typeface="Abadi MT Condensed Extra Bold" panose="020B0306030101010103" pitchFamily="34" charset="77"/>
              </a:rPr>
              <a:t> en 2007</a:t>
            </a:r>
          </a:p>
        </p:txBody>
      </p:sp>
      <p:sp>
        <p:nvSpPr>
          <p:cNvPr id="15" name="ZoneTexte 14">
            <a:extLst>
              <a:ext uri="{FF2B5EF4-FFF2-40B4-BE49-F238E27FC236}">
                <a16:creationId xmlns:a16="http://schemas.microsoft.com/office/drawing/2014/main" id="{958214A9-F049-AF6C-F5EB-912F628DF83C}"/>
              </a:ext>
            </a:extLst>
          </p:cNvPr>
          <p:cNvSpPr txBox="1"/>
          <p:nvPr/>
        </p:nvSpPr>
        <p:spPr>
          <a:xfrm>
            <a:off x="7588583" y="4362592"/>
            <a:ext cx="3842297" cy="1846659"/>
          </a:xfrm>
          <a:prstGeom prst="rect">
            <a:avLst/>
          </a:prstGeom>
          <a:noFill/>
        </p:spPr>
        <p:txBody>
          <a:bodyPr wrap="square">
            <a:spAutoFit/>
          </a:bodyPr>
          <a:lstStyle/>
          <a:p>
            <a:r>
              <a:rPr lang="fr-CH" sz="3200" b="1" dirty="0">
                <a:latin typeface="Abadi MT Condensed Extra Bold" panose="020B0306030101010103" pitchFamily="34" charset="77"/>
              </a:rPr>
              <a:t>Membre depuis au moins 2016</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 jusqu’à août 2025.</a:t>
            </a:r>
            <a:br>
              <a:rPr lang="fr-CH" sz="3200" b="1" dirty="0">
                <a:latin typeface="Abadi MT Condensed Extra Bold" panose="020B0306030101010103" pitchFamily="34" charset="77"/>
              </a:rPr>
            </a:br>
            <a:endParaRPr lang="fr-FR" dirty="0"/>
          </a:p>
        </p:txBody>
      </p:sp>
      <p:pic>
        <p:nvPicPr>
          <p:cNvPr id="4" name="Picture 6" descr="Forum économique mondial — Wikipédia">
            <a:extLst>
              <a:ext uri="{FF2B5EF4-FFF2-40B4-BE49-F238E27FC236}">
                <a16:creationId xmlns:a16="http://schemas.microsoft.com/office/drawing/2014/main" id="{BB3BB3F9-E3B8-F623-D921-CE4A6F344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465" y="5192708"/>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World Economic Forum Annual Meeting | Peter Brabeck-Letmathe… | Flickr">
            <a:extLst>
              <a:ext uri="{FF2B5EF4-FFF2-40B4-BE49-F238E27FC236}">
                <a16:creationId xmlns:a16="http://schemas.microsoft.com/office/drawing/2014/main" id="{FBE3A344-15F5-FF3A-EFA3-002526998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29" y="1865427"/>
            <a:ext cx="4759206" cy="31742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196" name="Picture 4" descr="Peter Brabeck : «La curiosité m'amène vers les pionniers technologiques» |  Agefi.com">
            <a:extLst>
              <a:ext uri="{FF2B5EF4-FFF2-40B4-BE49-F238E27FC236}">
                <a16:creationId xmlns:a16="http://schemas.microsoft.com/office/drawing/2014/main" id="{CCBDFC41-E1D8-0EE5-3FFF-FEEE39D9D5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194" y="3538057"/>
            <a:ext cx="2002192" cy="30032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2FF61D51-47AB-32B2-4986-382764C56BF1}"/>
              </a:ext>
            </a:extLst>
          </p:cNvPr>
          <p:cNvPicPr>
            <a:picLocks noChangeAspect="1"/>
          </p:cNvPicPr>
          <p:nvPr/>
        </p:nvPicPr>
        <p:blipFill>
          <a:blip r:embed="rId5"/>
          <a:stretch>
            <a:fillRect/>
          </a:stretch>
        </p:blipFill>
        <p:spPr>
          <a:xfrm>
            <a:off x="9652726" y="109801"/>
            <a:ext cx="1583281" cy="1583281"/>
          </a:xfrm>
          <a:prstGeom prst="rect">
            <a:avLst/>
          </a:prstGeom>
        </p:spPr>
      </p:pic>
      <p:sp>
        <p:nvSpPr>
          <p:cNvPr id="6" name="ZoneTexte 5">
            <a:extLst>
              <a:ext uri="{FF2B5EF4-FFF2-40B4-BE49-F238E27FC236}">
                <a16:creationId xmlns:a16="http://schemas.microsoft.com/office/drawing/2014/main" id="{C9E35CE7-0CF9-1394-C3CC-415E7C928D0B}"/>
              </a:ext>
            </a:extLst>
          </p:cNvPr>
          <p:cNvSpPr txBox="1"/>
          <p:nvPr/>
        </p:nvSpPr>
        <p:spPr>
          <a:xfrm>
            <a:off x="6719937" y="3556653"/>
            <a:ext cx="5114925" cy="707886"/>
          </a:xfrm>
          <a:prstGeom prst="rect">
            <a:avLst/>
          </a:prstGeom>
          <a:noFill/>
        </p:spPr>
        <p:txBody>
          <a:bodyPr wrap="square">
            <a:spAutoFit/>
          </a:bodyPr>
          <a:lstStyle/>
          <a:p>
            <a:r>
              <a:rPr lang="fr-CH" sz="2000" b="1" dirty="0">
                <a:solidFill>
                  <a:srgbClr val="000000"/>
                </a:solidFill>
                <a:latin typeface="Source Sans Pro" panose="020F0502020204030204" pitchFamily="34" charset="0"/>
              </a:rPr>
              <a:t>En 2005 : </a:t>
            </a:r>
            <a:r>
              <a:rPr lang="fr-CH" sz="2000" b="1" i="1" dirty="0">
                <a:solidFill>
                  <a:srgbClr val="000000"/>
                </a:solidFill>
                <a:latin typeface="Source Sans Pro" panose="020F0502020204030204" pitchFamily="34" charset="0"/>
              </a:rPr>
              <a:t>« </a:t>
            </a:r>
            <a:r>
              <a:rPr lang="fr-CH" sz="2000" b="1" i="1" dirty="0">
                <a:solidFill>
                  <a:srgbClr val="000000"/>
                </a:solidFill>
                <a:effectLst/>
                <a:latin typeface="Source Sans Pro" panose="020F0502020204030204" pitchFamily="34" charset="0"/>
              </a:rPr>
              <a:t>La question est de savoir s'il faut privatiser l'alimentation en eau</a:t>
            </a:r>
            <a:r>
              <a:rPr lang="fr-CH" sz="2000" b="1" i="1" dirty="0">
                <a:solidFill>
                  <a:srgbClr val="000000"/>
                </a:solidFill>
                <a:latin typeface="Source Sans Pro" panose="020F0502020204030204" pitchFamily="34" charset="0"/>
              </a:rPr>
              <a:t> </a:t>
            </a:r>
            <a:r>
              <a:rPr lang="fr-CH" sz="2000" b="1" i="1" dirty="0">
                <a:solidFill>
                  <a:srgbClr val="000000"/>
                </a:solidFill>
                <a:effectLst/>
                <a:latin typeface="Source Sans Pro" panose="020F0502020204030204" pitchFamily="34" charset="0"/>
              </a:rPr>
              <a:t>»</a:t>
            </a:r>
            <a:endParaRPr lang="fr-FR" sz="2000" b="1" dirty="0"/>
          </a:p>
        </p:txBody>
      </p:sp>
    </p:spTree>
    <p:extLst>
      <p:ext uri="{BB962C8B-B14F-4D97-AF65-F5344CB8AC3E}">
        <p14:creationId xmlns:p14="http://schemas.microsoft.com/office/powerpoint/2010/main" val="149912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500"/>
                                        <p:tgtEl>
                                          <p:spTgt spid="8196"/>
                                        </p:tgtEl>
                                        <p:attrNameLst>
                                          <p:attrName>ppt_x</p:attrName>
                                        </p:attrNameLst>
                                      </p:cBhvr>
                                      <p:tavLst>
                                        <p:tav tm="0">
                                          <p:val>
                                            <p:strVal val="#ppt_x+#ppt_w*1.125000"/>
                                          </p:val>
                                        </p:tav>
                                        <p:tav tm="100000">
                                          <p:val>
                                            <p:strVal val="#ppt_x"/>
                                          </p:val>
                                        </p:tav>
                                      </p:tavLst>
                                    </p:anim>
                                    <p:animEffect transition="in" filter="wipe(left)">
                                      <p:cBhvr>
                                        <p:cTn id="8" dur="500"/>
                                        <p:tgtEl>
                                          <p:spTgt spid="819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AB89E-B77C-C2EB-EF75-BAF604F1F694}"/>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509184C1-C699-9118-AEC2-F93BE1F0B755}"/>
              </a:ext>
            </a:extLst>
          </p:cNvPr>
          <p:cNvSpPr txBox="1"/>
          <p:nvPr/>
        </p:nvSpPr>
        <p:spPr>
          <a:xfrm>
            <a:off x="5379720" y="1772033"/>
            <a:ext cx="6100354" cy="1754326"/>
          </a:xfrm>
          <a:prstGeom prst="rect">
            <a:avLst/>
          </a:prstGeom>
          <a:noFill/>
        </p:spPr>
        <p:txBody>
          <a:bodyPr wrap="square">
            <a:spAutoFit/>
          </a:bodyPr>
          <a:lstStyle/>
          <a:p>
            <a:r>
              <a:rPr lang="fr-CH" sz="6000" b="1" dirty="0">
                <a:latin typeface="Abadi MT Condensed Extra Bold" panose="020B0306030101010103" pitchFamily="34" charset="77"/>
              </a:rPr>
              <a:t>Christine Lagarde</a:t>
            </a:r>
          </a:p>
          <a:p>
            <a:pPr marL="342900" indent="-342900">
              <a:buFont typeface="Arial" panose="020B0604020202020204" pitchFamily="34" charset="0"/>
              <a:buChar char="•"/>
            </a:pPr>
            <a:r>
              <a:rPr lang="fr-CH" sz="2400" b="1" dirty="0">
                <a:latin typeface="Abadi MT Condensed Extra Bold" panose="020B0306030101010103" pitchFamily="34" charset="77"/>
              </a:rPr>
              <a:t>Présidente de la </a:t>
            </a:r>
            <a:r>
              <a:rPr lang="fr-CH" sz="2400" b="1" dirty="0">
                <a:solidFill>
                  <a:srgbClr val="FF0000"/>
                </a:solidFill>
                <a:latin typeface="Abadi MT Condensed Extra Bold" panose="020B0306030101010103" pitchFamily="34" charset="77"/>
              </a:rPr>
              <a:t>Banque centrale européenne</a:t>
            </a:r>
          </a:p>
          <a:p>
            <a:pPr marL="342900" indent="-342900">
              <a:buFont typeface="Arial" panose="020B0604020202020204" pitchFamily="34" charset="0"/>
              <a:buChar char="•"/>
            </a:pPr>
            <a:r>
              <a:rPr lang="fr-CH" sz="2400" b="1" dirty="0" err="1">
                <a:latin typeface="Abadi MT Condensed Extra Bold" panose="020B0306030101010103" pitchFamily="34" charset="77"/>
              </a:rPr>
              <a:t>Ex-Présidente</a:t>
            </a:r>
            <a:r>
              <a:rPr lang="fr-CH" sz="2400" b="1" dirty="0">
                <a:latin typeface="Abadi MT Condensed Extra Bold" panose="020B0306030101010103" pitchFamily="34" charset="77"/>
              </a:rPr>
              <a:t> du </a:t>
            </a:r>
            <a:r>
              <a:rPr lang="fr-CH" sz="2400" b="1" dirty="0">
                <a:solidFill>
                  <a:srgbClr val="FF0000"/>
                </a:solidFill>
                <a:latin typeface="Abadi MT Condensed Extra Bold" panose="020B0306030101010103" pitchFamily="34" charset="77"/>
              </a:rPr>
              <a:t>FMI </a:t>
            </a:r>
            <a:r>
              <a:rPr lang="fr-CH" sz="2400" b="1" dirty="0">
                <a:latin typeface="Abadi MT Condensed Extra Bold" panose="020B0306030101010103" pitchFamily="34" charset="77"/>
              </a:rPr>
              <a:t>(2011-2019)</a:t>
            </a:r>
            <a:endParaRPr lang="fr-FR" sz="2400" dirty="0"/>
          </a:p>
        </p:txBody>
      </p:sp>
      <p:sp>
        <p:nvSpPr>
          <p:cNvPr id="15" name="ZoneTexte 14">
            <a:extLst>
              <a:ext uri="{FF2B5EF4-FFF2-40B4-BE49-F238E27FC236}">
                <a16:creationId xmlns:a16="http://schemas.microsoft.com/office/drawing/2014/main" id="{884B7120-7971-172F-2C85-224F8DAC5B01}"/>
              </a:ext>
            </a:extLst>
          </p:cNvPr>
          <p:cNvSpPr txBox="1"/>
          <p:nvPr/>
        </p:nvSpPr>
        <p:spPr>
          <a:xfrm>
            <a:off x="7017089" y="4382052"/>
            <a:ext cx="3842297" cy="1354217"/>
          </a:xfrm>
          <a:prstGeom prst="rect">
            <a:avLst/>
          </a:prstGeom>
          <a:noFill/>
        </p:spPr>
        <p:txBody>
          <a:bodyPr wrap="square">
            <a:spAutoFit/>
          </a:bodyPr>
          <a:lstStyle/>
          <a:p>
            <a:r>
              <a:rPr lang="fr-CH" sz="3200" b="1" dirty="0">
                <a:latin typeface="Abadi MT Condensed Extra Bold" panose="020B0306030101010103" pitchFamily="34" charset="77"/>
              </a:rPr>
              <a:t>Membre depuis</a:t>
            </a:r>
          </a:p>
          <a:p>
            <a:r>
              <a:rPr lang="fr-CH" sz="3200" b="1" dirty="0">
                <a:latin typeface="Abadi MT Condensed Extra Bold" panose="020B0306030101010103" pitchFamily="34" charset="77"/>
              </a:rPr>
              <a:t>au moins 2016</a:t>
            </a:r>
            <a:br>
              <a:rPr lang="fr-CH" sz="3200" b="1" dirty="0">
                <a:latin typeface="Abadi MT Condensed Extra Bold" panose="020B0306030101010103" pitchFamily="34" charset="77"/>
              </a:rPr>
            </a:br>
            <a:endParaRPr lang="fr-FR" dirty="0"/>
          </a:p>
        </p:txBody>
      </p:sp>
      <p:pic>
        <p:nvPicPr>
          <p:cNvPr id="3" name="Image 2">
            <a:extLst>
              <a:ext uri="{FF2B5EF4-FFF2-40B4-BE49-F238E27FC236}">
                <a16:creationId xmlns:a16="http://schemas.microsoft.com/office/drawing/2014/main" id="{8F9B04A0-48BF-3342-D071-9D89E12F9E4C}"/>
              </a:ext>
            </a:extLst>
          </p:cNvPr>
          <p:cNvPicPr>
            <a:picLocks noChangeAspect="1"/>
          </p:cNvPicPr>
          <p:nvPr/>
        </p:nvPicPr>
        <p:blipFill>
          <a:blip r:embed="rId2"/>
          <a:stretch>
            <a:fillRect/>
          </a:stretch>
        </p:blipFill>
        <p:spPr>
          <a:xfrm>
            <a:off x="861993" y="1952631"/>
            <a:ext cx="4365171" cy="3082482"/>
          </a:xfrm>
          <a:prstGeom prst="rect">
            <a:avLst/>
          </a:prstGeom>
          <a:ln>
            <a:solidFill>
              <a:schemeClr val="tx1"/>
            </a:solidFill>
          </a:ln>
        </p:spPr>
      </p:pic>
      <p:pic>
        <p:nvPicPr>
          <p:cNvPr id="4100" name="Picture 4" descr="Christine Lagarde - Wikimedia Commons">
            <a:extLst>
              <a:ext uri="{FF2B5EF4-FFF2-40B4-BE49-F238E27FC236}">
                <a16:creationId xmlns:a16="http://schemas.microsoft.com/office/drawing/2014/main" id="{A2D68A33-A247-5D73-6BDA-392582F4E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3140" y="3600898"/>
            <a:ext cx="2619546" cy="30331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6" descr="Forum économique mondial — Wikipédia">
            <a:extLst>
              <a:ext uri="{FF2B5EF4-FFF2-40B4-BE49-F238E27FC236}">
                <a16:creationId xmlns:a16="http://schemas.microsoft.com/office/drawing/2014/main" id="{3BBE2990-94B5-F6A1-ECDF-9AFE252EA9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465" y="5192708"/>
            <a:ext cx="2387392" cy="147610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2AD9E232-9106-A1F2-D571-CB33193C9113}"/>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pic>
        <p:nvPicPr>
          <p:cNvPr id="10" name="Image 9">
            <a:extLst>
              <a:ext uri="{FF2B5EF4-FFF2-40B4-BE49-F238E27FC236}">
                <a16:creationId xmlns:a16="http://schemas.microsoft.com/office/drawing/2014/main" id="{CFA48A67-0B83-29CF-2067-A8744C60EB74}"/>
              </a:ext>
            </a:extLst>
          </p:cNvPr>
          <p:cNvPicPr>
            <a:picLocks noChangeAspect="1"/>
          </p:cNvPicPr>
          <p:nvPr/>
        </p:nvPicPr>
        <p:blipFill>
          <a:blip r:embed="rId5"/>
          <a:stretch>
            <a:fillRect/>
          </a:stretch>
        </p:blipFill>
        <p:spPr>
          <a:xfrm>
            <a:off x="9652726" y="109801"/>
            <a:ext cx="1583281" cy="1583281"/>
          </a:xfrm>
          <a:prstGeom prst="rect">
            <a:avLst/>
          </a:prstGeom>
        </p:spPr>
      </p:pic>
    </p:spTree>
    <p:extLst>
      <p:ext uri="{BB962C8B-B14F-4D97-AF65-F5344CB8AC3E}">
        <p14:creationId xmlns:p14="http://schemas.microsoft.com/office/powerpoint/2010/main" val="309133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p:tgtEl>
                                          <p:spTgt spid="4100"/>
                                        </p:tgtEl>
                                        <p:attrNameLst>
                                          <p:attrName>ppt_x</p:attrName>
                                        </p:attrNameLst>
                                      </p:cBhvr>
                                      <p:tavLst>
                                        <p:tav tm="0">
                                          <p:val>
                                            <p:strVal val="#ppt_x+#ppt_w*1.125000"/>
                                          </p:val>
                                        </p:tav>
                                        <p:tav tm="100000">
                                          <p:val>
                                            <p:strVal val="#ppt_x"/>
                                          </p:val>
                                        </p:tav>
                                      </p:tavLst>
                                    </p:anim>
                                    <p:animEffect transition="in" filter="wipe(left)">
                                      <p:cBhvr>
                                        <p:cTn id="8" dur="500"/>
                                        <p:tgtEl>
                                          <p:spTgt spid="410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B44C-AC3A-54B2-877C-1588E8DFF50F}"/>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201C57D4-F5EC-4A39-CF2C-43BC8F7BA2A5}"/>
              </a:ext>
            </a:extLst>
          </p:cNvPr>
          <p:cNvSpPr txBox="1"/>
          <p:nvPr/>
        </p:nvSpPr>
        <p:spPr>
          <a:xfrm>
            <a:off x="5832566" y="1702975"/>
            <a:ext cx="6100354" cy="1384995"/>
          </a:xfrm>
          <a:prstGeom prst="rect">
            <a:avLst/>
          </a:prstGeom>
          <a:noFill/>
        </p:spPr>
        <p:txBody>
          <a:bodyPr wrap="square">
            <a:spAutoFit/>
          </a:bodyPr>
          <a:lstStyle/>
          <a:p>
            <a:r>
              <a:rPr lang="fr-CH" sz="6000" b="1" dirty="0">
                <a:latin typeface="Abadi MT Condensed Extra Bold" panose="020B0306030101010103" pitchFamily="34" charset="77"/>
              </a:rPr>
              <a:t>Fabiola </a:t>
            </a:r>
            <a:r>
              <a:rPr lang="fr-CH" sz="6000" b="1" dirty="0" err="1">
                <a:latin typeface="Abadi MT Condensed Extra Bold" panose="020B0306030101010103" pitchFamily="34" charset="77"/>
              </a:rPr>
              <a:t>Gianotti</a:t>
            </a:r>
            <a:endParaRPr lang="fr-CH" sz="6000" b="1" dirty="0">
              <a:latin typeface="Abadi MT Condensed Extra Bold" panose="020B0306030101010103" pitchFamily="34" charset="77"/>
            </a:endParaRPr>
          </a:p>
          <a:p>
            <a:r>
              <a:rPr lang="fr-CH" sz="2400" b="1" dirty="0">
                <a:latin typeface="Abadi MT Condensed Extra Bold" panose="020B0306030101010103" pitchFamily="34" charset="77"/>
              </a:rPr>
              <a:t>Directrice générale du </a:t>
            </a:r>
            <a:r>
              <a:rPr lang="fr-CH" sz="2400" b="1" dirty="0">
                <a:solidFill>
                  <a:srgbClr val="FF0000"/>
                </a:solidFill>
                <a:latin typeface="Abadi MT Condensed Extra Bold" panose="020B0306030101010103" pitchFamily="34" charset="77"/>
              </a:rPr>
              <a:t>CERN </a:t>
            </a:r>
            <a:r>
              <a:rPr lang="fr-CH" sz="2400" b="1" dirty="0">
                <a:latin typeface="Abadi MT Condensed Extra Bold" panose="020B0306030101010103" pitchFamily="34" charset="77"/>
              </a:rPr>
              <a:t>jusqu’au 31/12/25 </a:t>
            </a:r>
            <a:endParaRPr lang="fr-FR" sz="2400" dirty="0"/>
          </a:p>
        </p:txBody>
      </p:sp>
      <p:sp>
        <p:nvSpPr>
          <p:cNvPr id="15" name="ZoneTexte 14">
            <a:extLst>
              <a:ext uri="{FF2B5EF4-FFF2-40B4-BE49-F238E27FC236}">
                <a16:creationId xmlns:a16="http://schemas.microsoft.com/office/drawing/2014/main" id="{97981A0E-331B-A84E-14BA-BA41216D5578}"/>
              </a:ext>
            </a:extLst>
          </p:cNvPr>
          <p:cNvSpPr txBox="1"/>
          <p:nvPr/>
        </p:nvSpPr>
        <p:spPr>
          <a:xfrm>
            <a:off x="7080861" y="3770031"/>
            <a:ext cx="1162594" cy="2062103"/>
          </a:xfrm>
          <a:prstGeom prst="rect">
            <a:avLst/>
          </a:prstGeom>
          <a:noFill/>
        </p:spPr>
        <p:txBody>
          <a:bodyPr wrap="square">
            <a:spAutoFit/>
          </a:bodyPr>
          <a:lstStyle/>
          <a:p>
            <a:r>
              <a:rPr lang="fr-CH" sz="3200" b="1" dirty="0">
                <a:latin typeface="Abadi MT Condensed Extra Bold" panose="020B0306030101010103" pitchFamily="34" charset="77"/>
              </a:rPr>
              <a:t>2019</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2020</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2021</a:t>
            </a:r>
          </a:p>
          <a:p>
            <a:r>
              <a:rPr lang="fr-CH" sz="3200" b="1" dirty="0">
                <a:latin typeface="Abadi MT Condensed Extra Bold" panose="020B0306030101010103" pitchFamily="34" charset="77"/>
              </a:rPr>
              <a:t>2022</a:t>
            </a:r>
          </a:p>
        </p:txBody>
      </p:sp>
      <p:pic>
        <p:nvPicPr>
          <p:cNvPr id="2054" name="Picture 6" descr="Forum économique mondial — Wikipédia">
            <a:extLst>
              <a:ext uri="{FF2B5EF4-FFF2-40B4-BE49-F238E27FC236}">
                <a16:creationId xmlns:a16="http://schemas.microsoft.com/office/drawing/2014/main" id="{1A6D9C59-9CD7-9308-B6D1-CE02B177B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5120637"/>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Fabiola Gianotti, director general of the European Organization for... News  Photo - Getty Images">
            <a:extLst>
              <a:ext uri="{FF2B5EF4-FFF2-40B4-BE49-F238E27FC236}">
                <a16:creationId xmlns:a16="http://schemas.microsoft.com/office/drawing/2014/main" id="{95AD721E-C45E-85BF-EFBE-2F9ECDF61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21" y="1702975"/>
            <a:ext cx="4811473" cy="320913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292" name="Picture 4" descr="Fabiola Gianotti - Wikipedia">
            <a:extLst>
              <a:ext uri="{FF2B5EF4-FFF2-40B4-BE49-F238E27FC236}">
                <a16:creationId xmlns:a16="http://schemas.microsoft.com/office/drawing/2014/main" id="{CE7A396E-9C09-ADF5-8F3C-DD0AE50506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7797" y="3159139"/>
            <a:ext cx="2413000" cy="3378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ED2DA1FA-9CF7-9C5F-3A18-17948BCA2488}"/>
              </a:ext>
            </a:extLst>
          </p:cNvPr>
          <p:cNvPicPr>
            <a:picLocks noChangeAspect="1"/>
          </p:cNvPicPr>
          <p:nvPr/>
        </p:nvPicPr>
        <p:blipFill>
          <a:blip r:embed="rId5"/>
          <a:stretch>
            <a:fillRect/>
          </a:stretch>
        </p:blipFill>
        <p:spPr>
          <a:xfrm>
            <a:off x="9634358" y="119694"/>
            <a:ext cx="1583281" cy="1583281"/>
          </a:xfrm>
          <a:prstGeom prst="rect">
            <a:avLst/>
          </a:prstGeom>
        </p:spPr>
      </p:pic>
      <p:sp>
        <p:nvSpPr>
          <p:cNvPr id="4" name="ZoneTexte 3">
            <a:extLst>
              <a:ext uri="{FF2B5EF4-FFF2-40B4-BE49-F238E27FC236}">
                <a16:creationId xmlns:a16="http://schemas.microsoft.com/office/drawing/2014/main" id="{7BC35C3C-4179-7ABC-D46D-927FFB411421}"/>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
        <p:nvSpPr>
          <p:cNvPr id="2" name="ZoneTexte 1">
            <a:extLst>
              <a:ext uri="{FF2B5EF4-FFF2-40B4-BE49-F238E27FC236}">
                <a16:creationId xmlns:a16="http://schemas.microsoft.com/office/drawing/2014/main" id="{692CA424-1F50-68DB-C20F-0B84C630F0A2}"/>
              </a:ext>
            </a:extLst>
          </p:cNvPr>
          <p:cNvSpPr txBox="1"/>
          <p:nvPr/>
        </p:nvSpPr>
        <p:spPr>
          <a:xfrm>
            <a:off x="8243455" y="3770030"/>
            <a:ext cx="1474948" cy="2062103"/>
          </a:xfrm>
          <a:prstGeom prst="rect">
            <a:avLst/>
          </a:prstGeom>
          <a:noFill/>
        </p:spPr>
        <p:txBody>
          <a:bodyPr wrap="square">
            <a:spAutoFit/>
          </a:bodyPr>
          <a:lstStyle/>
          <a:p>
            <a:r>
              <a:rPr lang="fr-CH" sz="3200" b="1" dirty="0">
                <a:latin typeface="Abadi MT Condensed Extra Bold" panose="020B0306030101010103" pitchFamily="34" charset="77"/>
              </a:rPr>
              <a:t>2023</a:t>
            </a:r>
          </a:p>
          <a:p>
            <a:r>
              <a:rPr lang="fr-CH" sz="3200" b="1" dirty="0">
                <a:latin typeface="Abadi MT Condensed Extra Bold" panose="020B0306030101010103" pitchFamily="34" charset="77"/>
              </a:rPr>
              <a:t>2024</a:t>
            </a:r>
          </a:p>
          <a:p>
            <a:r>
              <a:rPr lang="fr-CH" sz="3200" b="1" dirty="0">
                <a:latin typeface="Abadi MT Condensed Extra Bold" panose="020B0306030101010103" pitchFamily="34" charset="77"/>
              </a:rPr>
              <a:t>2025</a:t>
            </a:r>
          </a:p>
          <a:p>
            <a:r>
              <a:rPr lang="fr-CH" sz="3200" b="1" dirty="0">
                <a:latin typeface="Abadi MT Condensed Extra Bold" panose="020B0306030101010103" pitchFamily="34" charset="77"/>
              </a:rPr>
              <a:t>2026</a:t>
            </a:r>
            <a:endParaRPr lang="fr-FR" sz="3200" dirty="0"/>
          </a:p>
        </p:txBody>
      </p:sp>
    </p:spTree>
    <p:extLst>
      <p:ext uri="{BB962C8B-B14F-4D97-AF65-F5344CB8AC3E}">
        <p14:creationId xmlns:p14="http://schemas.microsoft.com/office/powerpoint/2010/main" val="257578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additive="base">
                                        <p:cTn id="7" dur="500"/>
                                        <p:tgtEl>
                                          <p:spTgt spid="12292"/>
                                        </p:tgtEl>
                                        <p:attrNameLst>
                                          <p:attrName>ppt_x</p:attrName>
                                        </p:attrNameLst>
                                      </p:cBhvr>
                                      <p:tavLst>
                                        <p:tav tm="0">
                                          <p:val>
                                            <p:strVal val="#ppt_x+#ppt_w*1.125000"/>
                                          </p:val>
                                        </p:tav>
                                        <p:tav tm="100000">
                                          <p:val>
                                            <p:strVal val="#ppt_x"/>
                                          </p:val>
                                        </p:tav>
                                      </p:tavLst>
                                    </p:anim>
                                    <p:animEffect transition="in" filter="wipe(left)">
                                      <p:cBhvr>
                                        <p:cTn id="8" dur="500"/>
                                        <p:tgtEl>
                                          <p:spTgt spid="1229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strVal val="#ppt_w*0.70"/>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Effect transition="in" filter="fade">
                                      <p:cBhvr>
                                        <p:cTn id="21" dur="10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strVal val="#ppt_w*0.70"/>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62E5-4B48-3F81-3A06-513F71F4B68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E0B18F2C-1891-A35C-A03A-C930E7D39119}"/>
              </a:ext>
            </a:extLst>
          </p:cNvPr>
          <p:cNvSpPr txBox="1"/>
          <p:nvPr/>
        </p:nvSpPr>
        <p:spPr>
          <a:xfrm>
            <a:off x="5884819" y="1924277"/>
            <a:ext cx="6100354" cy="1754326"/>
          </a:xfrm>
          <a:prstGeom prst="rect">
            <a:avLst/>
          </a:prstGeom>
          <a:noFill/>
        </p:spPr>
        <p:txBody>
          <a:bodyPr wrap="square">
            <a:spAutoFit/>
          </a:bodyPr>
          <a:lstStyle/>
          <a:p>
            <a:r>
              <a:rPr lang="fr-CH" sz="6000" b="1" dirty="0" err="1">
                <a:latin typeface="Abadi MT Condensed Extra Bold" panose="020B0306030101010103" pitchFamily="34" charset="77"/>
              </a:rPr>
              <a:t>Philipp</a:t>
            </a:r>
            <a:r>
              <a:rPr lang="fr-CH" sz="6000" b="1" dirty="0">
                <a:latin typeface="Abadi MT Condensed Extra Bold" panose="020B0306030101010103" pitchFamily="34" charset="77"/>
              </a:rPr>
              <a:t> Hildebrand</a:t>
            </a:r>
          </a:p>
          <a:p>
            <a:pPr marL="342900" indent="-342900">
              <a:buFont typeface="Arial" panose="020B0604020202020204" pitchFamily="34" charset="0"/>
              <a:buChar char="•"/>
            </a:pPr>
            <a:r>
              <a:rPr lang="fr-CH" sz="2400" b="1" dirty="0">
                <a:latin typeface="Abadi MT Condensed Extra Bold" panose="020B0306030101010103" pitchFamily="34" charset="77"/>
              </a:rPr>
              <a:t>Vice-Président de </a:t>
            </a:r>
            <a:r>
              <a:rPr lang="fr-CH" sz="2400" b="1" dirty="0" err="1">
                <a:solidFill>
                  <a:srgbClr val="FF0000"/>
                </a:solidFill>
                <a:latin typeface="Abadi MT Condensed Extra Bold" panose="020B0306030101010103" pitchFamily="34" charset="77"/>
              </a:rPr>
              <a:t>BlackRock</a:t>
            </a:r>
            <a:r>
              <a:rPr lang="fr-CH" sz="2400" b="1" dirty="0">
                <a:solidFill>
                  <a:srgbClr val="FF0000"/>
                </a:solidFill>
                <a:latin typeface="Abadi MT Condensed Extra Bold" panose="020B0306030101010103" pitchFamily="34" charset="77"/>
              </a:rPr>
              <a:t> </a:t>
            </a:r>
          </a:p>
          <a:p>
            <a:pPr marL="342900" indent="-342900">
              <a:buFont typeface="Arial" panose="020B0604020202020204" pitchFamily="34" charset="0"/>
              <a:buChar char="•"/>
            </a:pPr>
            <a:r>
              <a:rPr lang="fr-CH" sz="2400" b="1" dirty="0">
                <a:latin typeface="Abadi MT Condensed Extra Bold" panose="020B0306030101010103" pitchFamily="34" charset="77"/>
              </a:rPr>
              <a:t>Ex-Président de la </a:t>
            </a:r>
            <a:r>
              <a:rPr lang="fr-CH" sz="2400" b="1" dirty="0">
                <a:solidFill>
                  <a:srgbClr val="FF0000"/>
                </a:solidFill>
                <a:latin typeface="Abadi MT Condensed Extra Bold" panose="020B0306030101010103" pitchFamily="34" charset="77"/>
              </a:rPr>
              <a:t>Banque nationale Suisse</a:t>
            </a:r>
            <a:endParaRPr lang="fr-FR" sz="2400" dirty="0">
              <a:solidFill>
                <a:srgbClr val="FF0000"/>
              </a:solidFill>
            </a:endParaRPr>
          </a:p>
        </p:txBody>
      </p:sp>
      <p:sp>
        <p:nvSpPr>
          <p:cNvPr id="15" name="ZoneTexte 14">
            <a:extLst>
              <a:ext uri="{FF2B5EF4-FFF2-40B4-BE49-F238E27FC236}">
                <a16:creationId xmlns:a16="http://schemas.microsoft.com/office/drawing/2014/main" id="{9CCC2D77-86B5-EC65-EB4E-BC87B2FFB5D2}"/>
              </a:ext>
            </a:extLst>
          </p:cNvPr>
          <p:cNvSpPr txBox="1"/>
          <p:nvPr/>
        </p:nvSpPr>
        <p:spPr>
          <a:xfrm>
            <a:off x="7060056" y="4744015"/>
            <a:ext cx="3683156" cy="1569660"/>
          </a:xfrm>
          <a:prstGeom prst="rect">
            <a:avLst/>
          </a:prstGeom>
          <a:noFill/>
        </p:spPr>
        <p:txBody>
          <a:bodyPr wrap="square">
            <a:spAutoFit/>
          </a:bodyPr>
          <a:lstStyle/>
          <a:p>
            <a:r>
              <a:rPr lang="fr-CH" sz="3200" b="1" dirty="0">
                <a:latin typeface="Abadi MT Condensed Extra Bold" panose="020B0306030101010103" pitchFamily="34" charset="77"/>
              </a:rPr>
              <a:t>Un petit nouveau !</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Il entre dans </a:t>
            </a:r>
            <a:r>
              <a:rPr lang="fr-CH" sz="3200" b="1" i="1" dirty="0">
                <a:latin typeface="Abadi MT Condensed Extra Bold" panose="020B0306030101010103" pitchFamily="34" charset="77"/>
              </a:rPr>
              <a:t>le club </a:t>
            </a:r>
            <a:r>
              <a:rPr lang="fr-CH" sz="3200" b="1" dirty="0">
                <a:latin typeface="Abadi MT Condensed Extra Bold" panose="020B0306030101010103" pitchFamily="34" charset="77"/>
              </a:rPr>
              <a:t>en mai 2025 !</a:t>
            </a:r>
            <a:endParaRPr lang="fr-FR" dirty="0"/>
          </a:p>
        </p:txBody>
      </p:sp>
      <p:pic>
        <p:nvPicPr>
          <p:cNvPr id="2054" name="Picture 6" descr="Forum économique mondial — Wikipédia">
            <a:extLst>
              <a:ext uri="{FF2B5EF4-FFF2-40B4-BE49-F238E27FC236}">
                <a16:creationId xmlns:a16="http://schemas.microsoft.com/office/drawing/2014/main" id="{DEB4F80A-5703-48FF-C956-C1A1403E8C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5140499"/>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Swiss Want Philipp Hildebrand at OECD">
            <a:extLst>
              <a:ext uri="{FF2B5EF4-FFF2-40B4-BE49-F238E27FC236}">
                <a16:creationId xmlns:a16="http://schemas.microsoft.com/office/drawing/2014/main" id="{2C687174-8C8F-CC8B-BC16-AB40EA7C85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04" y="1765763"/>
            <a:ext cx="5143137" cy="30858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1C886C7F-DB9D-7AE9-B639-1142851DD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572" y="3678603"/>
            <a:ext cx="2396880" cy="30179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4A1C8516-2172-6691-D4AE-2ECF497A15C8}"/>
              </a:ext>
            </a:extLst>
          </p:cNvPr>
          <p:cNvSpPr txBox="1"/>
          <p:nvPr/>
        </p:nvSpPr>
        <p:spPr>
          <a:xfrm>
            <a:off x="6850225" y="3597549"/>
            <a:ext cx="6096000" cy="830997"/>
          </a:xfrm>
          <a:prstGeom prst="rect">
            <a:avLst/>
          </a:prstGeom>
          <a:noFill/>
        </p:spPr>
        <p:txBody>
          <a:bodyPr wrap="square">
            <a:spAutoFit/>
          </a:bodyPr>
          <a:lstStyle/>
          <a:p>
            <a:pPr marL="342900" indent="-342900">
              <a:buFont typeface="Arial" panose="020B0604020202020204" pitchFamily="34" charset="0"/>
              <a:buChar char="•"/>
            </a:pPr>
            <a:r>
              <a:rPr lang="fr-CH" sz="2400" b="1" dirty="0">
                <a:latin typeface="Abadi MT Condensed Extra Bold" panose="020B0306030101010103" pitchFamily="34" charset="77"/>
              </a:rPr>
              <a:t>Gouverneur suisse du </a:t>
            </a:r>
            <a:r>
              <a:rPr lang="fr-CH" sz="2400" b="1" dirty="0">
                <a:solidFill>
                  <a:srgbClr val="FF0000"/>
                </a:solidFill>
                <a:latin typeface="Abadi MT Condensed Extra Bold" panose="020B0306030101010103" pitchFamily="34" charset="77"/>
              </a:rPr>
              <a:t>Fonds monétaire international</a:t>
            </a:r>
            <a:r>
              <a:rPr lang="fr-CH" sz="2400" b="1" dirty="0">
                <a:latin typeface="Abadi MT Condensed Extra Bold" panose="020B0306030101010103" pitchFamily="34" charset="77"/>
              </a:rPr>
              <a:t> (FMI)</a:t>
            </a:r>
            <a:endParaRPr lang="fr-FR" sz="2400" b="1" dirty="0">
              <a:latin typeface="Abadi MT Condensed Extra Bold" panose="020B0306030101010103" pitchFamily="34" charset="77"/>
            </a:endParaRPr>
          </a:p>
        </p:txBody>
      </p:sp>
      <p:pic>
        <p:nvPicPr>
          <p:cNvPr id="5" name="Image 4">
            <a:extLst>
              <a:ext uri="{FF2B5EF4-FFF2-40B4-BE49-F238E27FC236}">
                <a16:creationId xmlns:a16="http://schemas.microsoft.com/office/drawing/2014/main" id="{782326FB-539E-3B07-54E3-198A6B194F70}"/>
              </a:ext>
            </a:extLst>
          </p:cNvPr>
          <p:cNvPicPr>
            <a:picLocks noChangeAspect="1"/>
          </p:cNvPicPr>
          <p:nvPr/>
        </p:nvPicPr>
        <p:blipFill>
          <a:blip r:embed="rId5"/>
          <a:stretch>
            <a:fillRect/>
          </a:stretch>
        </p:blipFill>
        <p:spPr>
          <a:xfrm>
            <a:off x="9629003" y="109087"/>
            <a:ext cx="1583281" cy="1583281"/>
          </a:xfrm>
          <a:prstGeom prst="rect">
            <a:avLst/>
          </a:prstGeom>
        </p:spPr>
      </p:pic>
      <p:sp>
        <p:nvSpPr>
          <p:cNvPr id="6" name="ZoneTexte 5">
            <a:extLst>
              <a:ext uri="{FF2B5EF4-FFF2-40B4-BE49-F238E27FC236}">
                <a16:creationId xmlns:a16="http://schemas.microsoft.com/office/drawing/2014/main" id="{44E9F4CE-377F-CD9D-EB36-1CDEA3F2B143}"/>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Tree>
    <p:extLst>
      <p:ext uri="{BB962C8B-B14F-4D97-AF65-F5344CB8AC3E}">
        <p14:creationId xmlns:p14="http://schemas.microsoft.com/office/powerpoint/2010/main" val="1349707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additive="base">
                                        <p:cTn id="7" dur="500"/>
                                        <p:tgtEl>
                                          <p:spTgt spid="13316"/>
                                        </p:tgtEl>
                                        <p:attrNameLst>
                                          <p:attrName>ppt_x</p:attrName>
                                        </p:attrNameLst>
                                      </p:cBhvr>
                                      <p:tavLst>
                                        <p:tav tm="0">
                                          <p:val>
                                            <p:strVal val="#ppt_x+#ppt_w*1.125000"/>
                                          </p:val>
                                        </p:tav>
                                        <p:tav tm="100000">
                                          <p:val>
                                            <p:strVal val="#ppt_x"/>
                                          </p:val>
                                        </p:tav>
                                      </p:tavLst>
                                    </p:anim>
                                    <p:animEffect transition="in" filter="wipe(left)">
                                      <p:cBhvr>
                                        <p:cTn id="8" dur="500"/>
                                        <p:tgtEl>
                                          <p:spTgt spid="1331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ppt_x</p:attrName>
                                        </p:attrNameLst>
                                      </p:cBhvr>
                                      <p:tavLst>
                                        <p:tav tm="0">
                                          <p:val>
                                            <p:strVal val="#ppt_x-#ppt_w*1.125000"/>
                                          </p:val>
                                        </p:tav>
                                        <p:tav tm="100000">
                                          <p:val>
                                            <p:strVal val="#ppt_x"/>
                                          </p:val>
                                        </p:tav>
                                      </p:tavLst>
                                    </p:anim>
                                    <p:animEffect transition="in" filter="wipe(right)">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53F0-89CD-0219-A294-80F9455C2EA3}"/>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E8424D31-6792-A84F-92E8-05D014A0D882}"/>
              </a:ext>
            </a:extLst>
          </p:cNvPr>
          <p:cNvSpPr txBox="1"/>
          <p:nvPr/>
        </p:nvSpPr>
        <p:spPr>
          <a:xfrm>
            <a:off x="6157998" y="1712420"/>
            <a:ext cx="5752012" cy="3139321"/>
          </a:xfrm>
          <a:prstGeom prst="rect">
            <a:avLst/>
          </a:prstGeom>
          <a:noFill/>
        </p:spPr>
        <p:txBody>
          <a:bodyPr wrap="square">
            <a:spAutoFit/>
          </a:bodyPr>
          <a:lstStyle/>
          <a:p>
            <a:r>
              <a:rPr lang="fr-CH" sz="5400" b="1" dirty="0">
                <a:latin typeface="Abadi MT Condensed Extra Bold" panose="020B0306030101010103" pitchFamily="34" charset="77"/>
              </a:rPr>
              <a:t>Ngozi </a:t>
            </a:r>
            <a:r>
              <a:rPr lang="fr-CH" sz="5400" b="1" dirty="0" err="1">
                <a:latin typeface="Abadi MT Condensed Extra Bold" panose="020B0306030101010103" pitchFamily="34" charset="77"/>
              </a:rPr>
              <a:t>Okonjo-Iweala</a:t>
            </a:r>
            <a:endParaRPr lang="fr-CH" sz="3200" dirty="0">
              <a:solidFill>
                <a:srgbClr val="111111"/>
              </a:solidFill>
              <a:latin typeface="Nunito" pitchFamily="2" charset="77"/>
            </a:endParaRPr>
          </a:p>
          <a:p>
            <a:pPr marL="280988" indent="-280988">
              <a:buFont typeface="Arial" panose="020B0604020202020204" pitchFamily="34" charset="0"/>
              <a:buChar char="•"/>
            </a:pPr>
            <a:r>
              <a:rPr lang="fr-CH" sz="2400" b="1" dirty="0">
                <a:latin typeface="Abadi MT Condensed Extra Bold" panose="020B0306030101010103" pitchFamily="34" charset="77"/>
              </a:rPr>
              <a:t>Directrice générale de l’</a:t>
            </a:r>
            <a:r>
              <a:rPr lang="fr-CH" sz="2400" b="1" dirty="0">
                <a:solidFill>
                  <a:srgbClr val="FF0000"/>
                </a:solidFill>
                <a:latin typeface="Abadi MT Condensed Extra Bold" panose="020B0306030101010103" pitchFamily="34" charset="77"/>
              </a:rPr>
              <a:t>OMC</a:t>
            </a:r>
            <a:r>
              <a:rPr lang="fr-CH" sz="2400" b="1" dirty="0">
                <a:latin typeface="Abadi MT Condensed Extra Bold" panose="020B0306030101010103" pitchFamily="34" charset="77"/>
              </a:rPr>
              <a:t> (Organisation mondiale du Commerce) depuis 2021 …</a:t>
            </a:r>
          </a:p>
          <a:p>
            <a:pPr marL="280988" indent="-280988">
              <a:buFont typeface="Arial" panose="020B0604020202020204" pitchFamily="34" charset="0"/>
              <a:buChar char="•"/>
            </a:pPr>
            <a:r>
              <a:rPr lang="fr-CH" sz="2400" b="1" dirty="0">
                <a:latin typeface="Abadi MT Condensed Extra Bold" panose="020B0306030101010103" pitchFamily="34" charset="77"/>
              </a:rPr>
              <a:t>Ex-directrice générale de la </a:t>
            </a:r>
            <a:r>
              <a:rPr lang="fr-CH" sz="2400" b="1" dirty="0">
                <a:solidFill>
                  <a:srgbClr val="FF0000"/>
                </a:solidFill>
                <a:latin typeface="Abadi MT Condensed Extra Bold" panose="020B0306030101010103" pitchFamily="34" charset="77"/>
              </a:rPr>
              <a:t>Banque Mondiale</a:t>
            </a:r>
            <a:r>
              <a:rPr lang="fr-CH" sz="2400" b="1" dirty="0">
                <a:latin typeface="Abadi MT Condensed Extra Bold" panose="020B0306030101010103" pitchFamily="34" charset="77"/>
              </a:rPr>
              <a:t> </a:t>
            </a:r>
          </a:p>
          <a:p>
            <a:pPr marL="280988" indent="-280988">
              <a:buFont typeface="Arial" panose="020B0604020202020204" pitchFamily="34" charset="0"/>
              <a:buChar char="•"/>
            </a:pPr>
            <a:r>
              <a:rPr lang="fr-CH" sz="2400" b="1" dirty="0" err="1">
                <a:latin typeface="Abadi MT Condensed Extra Bold" panose="020B0306030101010103" pitchFamily="34" charset="77"/>
              </a:rPr>
              <a:t>Ex-présidente</a:t>
            </a:r>
            <a:r>
              <a:rPr lang="fr-CH" sz="2400" b="1" dirty="0">
                <a:latin typeface="Abadi MT Condensed Extra Bold" panose="020B0306030101010103" pitchFamily="34" charset="77"/>
              </a:rPr>
              <a:t> du Conseil d’Administration </a:t>
            </a:r>
            <a:br>
              <a:rPr lang="fr-CH" sz="2400" b="1" dirty="0">
                <a:latin typeface="Abadi MT Condensed Extra Bold" panose="020B0306030101010103" pitchFamily="34" charset="77"/>
              </a:rPr>
            </a:br>
            <a:r>
              <a:rPr lang="fr-CH" sz="2400" b="1" dirty="0">
                <a:latin typeface="Abadi MT Condensed Extra Bold" panose="020B0306030101010103" pitchFamily="34" charset="77"/>
              </a:rPr>
              <a:t>       de </a:t>
            </a:r>
            <a:r>
              <a:rPr lang="fr-CH" sz="2400" b="1" dirty="0" err="1">
                <a:solidFill>
                  <a:srgbClr val="FF0000"/>
                </a:solidFill>
                <a:latin typeface="Abadi MT Condensed Extra Bold" panose="020B0306030101010103" pitchFamily="34" charset="77"/>
              </a:rPr>
              <a:t>Gavi</a:t>
            </a:r>
            <a:endParaRPr lang="fr-FR" sz="2400" dirty="0">
              <a:solidFill>
                <a:srgbClr val="FF0000"/>
              </a:solidFill>
            </a:endParaRPr>
          </a:p>
        </p:txBody>
      </p:sp>
      <p:sp>
        <p:nvSpPr>
          <p:cNvPr id="15" name="ZoneTexte 14">
            <a:extLst>
              <a:ext uri="{FF2B5EF4-FFF2-40B4-BE49-F238E27FC236}">
                <a16:creationId xmlns:a16="http://schemas.microsoft.com/office/drawing/2014/main" id="{B4820514-464B-E36A-1B34-9379EDDBB82F}"/>
              </a:ext>
            </a:extLst>
          </p:cNvPr>
          <p:cNvSpPr txBox="1"/>
          <p:nvPr/>
        </p:nvSpPr>
        <p:spPr>
          <a:xfrm>
            <a:off x="7170498" y="4929012"/>
            <a:ext cx="1058611" cy="1569660"/>
          </a:xfrm>
          <a:prstGeom prst="rect">
            <a:avLst/>
          </a:prstGeom>
          <a:noFill/>
        </p:spPr>
        <p:txBody>
          <a:bodyPr wrap="square">
            <a:spAutoFit/>
          </a:bodyPr>
          <a:lstStyle/>
          <a:p>
            <a:r>
              <a:rPr lang="fr-CH" sz="3200" b="1" dirty="0">
                <a:latin typeface="Abadi MT Condensed Extra Bold" panose="020B0306030101010103" pitchFamily="34" charset="77"/>
              </a:rPr>
              <a:t>2021</a:t>
            </a:r>
          </a:p>
          <a:p>
            <a:r>
              <a:rPr lang="fr-CH" sz="3200" b="1" dirty="0">
                <a:latin typeface="Abadi MT Condensed Extra Bold" panose="020B0306030101010103" pitchFamily="34" charset="77"/>
              </a:rPr>
              <a:t>2022</a:t>
            </a:r>
          </a:p>
          <a:p>
            <a:r>
              <a:rPr lang="fr-CH" sz="3200" b="1" dirty="0">
                <a:latin typeface="Abadi MT Condensed Extra Bold" panose="020B0306030101010103" pitchFamily="34" charset="77"/>
              </a:rPr>
              <a:t>2023</a:t>
            </a:r>
          </a:p>
        </p:txBody>
      </p:sp>
      <p:pic>
        <p:nvPicPr>
          <p:cNvPr id="2054" name="Picture 6" descr="Forum économique mondial — Wikipédia">
            <a:extLst>
              <a:ext uri="{FF2B5EF4-FFF2-40B4-BE49-F238E27FC236}">
                <a16:creationId xmlns:a16="http://schemas.microsoft.com/office/drawing/2014/main" id="{065827C0-1950-E449-7E5A-B1720C329A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396" y="5042697"/>
            <a:ext cx="2387392" cy="147610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Ngozi Okonjo-Iweala au seuil de l'OMC - Le Temps">
            <a:extLst>
              <a:ext uri="{FF2B5EF4-FFF2-40B4-BE49-F238E27FC236}">
                <a16:creationId xmlns:a16="http://schemas.microsoft.com/office/drawing/2014/main" id="{82F23DA4-E1C9-55B7-B0A6-9B858AFD0E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72" y="1822135"/>
            <a:ext cx="5388432" cy="30321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4338" name="Picture 2">
            <a:extLst>
              <a:ext uri="{FF2B5EF4-FFF2-40B4-BE49-F238E27FC236}">
                <a16:creationId xmlns:a16="http://schemas.microsoft.com/office/drawing/2014/main" id="{21C7E722-F8E7-3CCA-D248-A6BFE3D2C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1845" y="4430761"/>
            <a:ext cx="2305207" cy="22999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B4207BC6-5211-C959-2F70-91095BD65C89}"/>
              </a:ext>
            </a:extLst>
          </p:cNvPr>
          <p:cNvPicPr>
            <a:picLocks noChangeAspect="1"/>
          </p:cNvPicPr>
          <p:nvPr/>
        </p:nvPicPr>
        <p:blipFill>
          <a:blip r:embed="rId5"/>
          <a:stretch>
            <a:fillRect/>
          </a:stretch>
        </p:blipFill>
        <p:spPr>
          <a:xfrm>
            <a:off x="9733934" y="129139"/>
            <a:ext cx="1583281" cy="1583281"/>
          </a:xfrm>
          <a:prstGeom prst="rect">
            <a:avLst/>
          </a:prstGeom>
        </p:spPr>
      </p:pic>
      <p:sp>
        <p:nvSpPr>
          <p:cNvPr id="4" name="ZoneTexte 3">
            <a:extLst>
              <a:ext uri="{FF2B5EF4-FFF2-40B4-BE49-F238E27FC236}">
                <a16:creationId xmlns:a16="http://schemas.microsoft.com/office/drawing/2014/main" id="{F7E2C83E-D220-662A-E700-8B871095AE59}"/>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sp>
        <p:nvSpPr>
          <p:cNvPr id="2" name="ZoneTexte 1">
            <a:extLst>
              <a:ext uri="{FF2B5EF4-FFF2-40B4-BE49-F238E27FC236}">
                <a16:creationId xmlns:a16="http://schemas.microsoft.com/office/drawing/2014/main" id="{3FC8B71B-B7A0-84E9-1912-B6E6ED9609FC}"/>
              </a:ext>
            </a:extLst>
          </p:cNvPr>
          <p:cNvSpPr txBox="1"/>
          <p:nvPr/>
        </p:nvSpPr>
        <p:spPr>
          <a:xfrm>
            <a:off x="8461152" y="4953048"/>
            <a:ext cx="1378622" cy="1569660"/>
          </a:xfrm>
          <a:prstGeom prst="rect">
            <a:avLst/>
          </a:prstGeom>
          <a:noFill/>
        </p:spPr>
        <p:txBody>
          <a:bodyPr wrap="square">
            <a:spAutoFit/>
          </a:bodyPr>
          <a:lstStyle/>
          <a:p>
            <a:r>
              <a:rPr lang="fr-CH" sz="3200" b="1" dirty="0">
                <a:latin typeface="Abadi MT Condensed Extra Bold" panose="020B0306030101010103" pitchFamily="34" charset="77"/>
              </a:rPr>
              <a:t>2024</a:t>
            </a:r>
          </a:p>
          <a:p>
            <a:r>
              <a:rPr lang="fr-CH" sz="3200" b="1" dirty="0">
                <a:latin typeface="Abadi MT Condensed Extra Bold" panose="020B0306030101010103" pitchFamily="34" charset="77"/>
              </a:rPr>
              <a:t>2025</a:t>
            </a:r>
          </a:p>
          <a:p>
            <a:r>
              <a:rPr lang="fr-CH" sz="3200" b="1" dirty="0">
                <a:latin typeface="Abadi MT Condensed Extra Bold" panose="020B0306030101010103" pitchFamily="34" charset="77"/>
              </a:rPr>
              <a:t>2026</a:t>
            </a:r>
            <a:endParaRPr lang="fr-FR" sz="3200" dirty="0"/>
          </a:p>
        </p:txBody>
      </p:sp>
    </p:spTree>
    <p:extLst>
      <p:ext uri="{BB962C8B-B14F-4D97-AF65-F5344CB8AC3E}">
        <p14:creationId xmlns:p14="http://schemas.microsoft.com/office/powerpoint/2010/main" val="169325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p:tgtEl>
                                          <p:spTgt spid="14338"/>
                                        </p:tgtEl>
                                        <p:attrNameLst>
                                          <p:attrName>ppt_x</p:attrName>
                                        </p:attrNameLst>
                                      </p:cBhvr>
                                      <p:tavLst>
                                        <p:tav tm="0">
                                          <p:val>
                                            <p:strVal val="#ppt_x+#ppt_w*1.125000"/>
                                          </p:val>
                                        </p:tav>
                                        <p:tav tm="100000">
                                          <p:val>
                                            <p:strVal val="#ppt_x"/>
                                          </p:val>
                                        </p:tav>
                                      </p:tavLst>
                                    </p:anim>
                                    <p:animEffect transition="in" filter="wipe(left)">
                                      <p:cBhvr>
                                        <p:cTn id="8" dur="500"/>
                                        <p:tgtEl>
                                          <p:spTgt spid="1433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strVal val="#ppt_w*0.70"/>
                                          </p:val>
                                        </p:tav>
                                        <p:tav tm="100000">
                                          <p:val>
                                            <p:strVal val="#ppt_w"/>
                                          </p:val>
                                        </p:tav>
                                      </p:tavLst>
                                    </p:anim>
                                    <p:anim calcmode="lin" valueType="num">
                                      <p:cBhvr>
                                        <p:cTn id="26" dur="1000" fill="hold"/>
                                        <p:tgtEl>
                                          <p:spTgt spid="2"/>
                                        </p:tgtEl>
                                        <p:attrNameLst>
                                          <p:attrName>ppt_h</p:attrName>
                                        </p:attrNameLst>
                                      </p:cBhvr>
                                      <p:tavLst>
                                        <p:tav tm="0">
                                          <p:val>
                                            <p:strVal val="#ppt_h"/>
                                          </p:val>
                                        </p:tav>
                                        <p:tav tm="100000">
                                          <p:val>
                                            <p:strVal val="#ppt_h"/>
                                          </p:val>
                                        </p:tav>
                                      </p:tavLst>
                                    </p:anim>
                                    <p:animEffect transition="in" filter="fade">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uiExpand="1"/>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7DB0-D436-3893-C510-08B5C2FB123D}"/>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A688ED04-065A-9D81-7BC8-156FBF937102}"/>
              </a:ext>
            </a:extLst>
          </p:cNvPr>
          <p:cNvSpPr txBox="1"/>
          <p:nvPr/>
        </p:nvSpPr>
        <p:spPr>
          <a:xfrm>
            <a:off x="5368835" y="1926933"/>
            <a:ext cx="7080068" cy="3231654"/>
          </a:xfrm>
          <a:prstGeom prst="rect">
            <a:avLst/>
          </a:prstGeom>
          <a:noFill/>
        </p:spPr>
        <p:txBody>
          <a:bodyPr wrap="square">
            <a:spAutoFit/>
          </a:bodyPr>
          <a:lstStyle/>
          <a:p>
            <a:r>
              <a:rPr lang="fr-CH" sz="6000" b="1" dirty="0">
                <a:latin typeface="Abadi MT Condensed Extra Bold" panose="020B0306030101010103" pitchFamily="34" charset="77"/>
              </a:rPr>
              <a:t>Al Gore</a:t>
            </a:r>
          </a:p>
          <a:p>
            <a:pPr marL="342900" indent="-342900">
              <a:buFont typeface="Arial" panose="020B0604020202020204" pitchFamily="34" charset="0"/>
              <a:buChar char="•"/>
            </a:pPr>
            <a:r>
              <a:rPr lang="fr-CH" sz="2400" b="1" dirty="0">
                <a:latin typeface="Abadi MT Condensed Extra Bold" panose="020B0306030101010103" pitchFamily="34" charset="77"/>
              </a:rPr>
              <a:t>Vice-</a:t>
            </a:r>
            <a:r>
              <a:rPr lang="fr-CH" sz="2400" b="1" dirty="0">
                <a:solidFill>
                  <a:srgbClr val="FF0000"/>
                </a:solidFill>
                <a:latin typeface="Abadi MT Condensed Extra Bold" panose="020B0306030101010103" pitchFamily="34" charset="77"/>
              </a:rPr>
              <a:t>président</a:t>
            </a:r>
            <a:r>
              <a:rPr lang="fr-CH" sz="2400" b="1" dirty="0">
                <a:latin typeface="Abadi MT Condensed Extra Bold" panose="020B0306030101010103" pitchFamily="34" charset="77"/>
              </a:rPr>
              <a:t> </a:t>
            </a:r>
            <a:r>
              <a:rPr lang="fr-CH" sz="2400" b="1" dirty="0">
                <a:solidFill>
                  <a:srgbClr val="FF0000"/>
                </a:solidFill>
                <a:latin typeface="Abadi MT Condensed Extra Bold" panose="020B0306030101010103" pitchFamily="34" charset="77"/>
              </a:rPr>
              <a:t>des</a:t>
            </a:r>
            <a:r>
              <a:rPr lang="fr-CH" sz="2400" b="1" dirty="0">
                <a:latin typeface="Abadi MT Condensed Extra Bold" panose="020B0306030101010103" pitchFamily="34" charset="77"/>
              </a:rPr>
              <a:t> </a:t>
            </a:r>
            <a:r>
              <a:rPr lang="fr-CH" sz="2400" b="1" dirty="0">
                <a:solidFill>
                  <a:srgbClr val="FF0000"/>
                </a:solidFill>
                <a:latin typeface="Abadi MT Condensed Extra Bold" panose="020B0306030101010103" pitchFamily="34" charset="77"/>
              </a:rPr>
              <a:t>États-Unis</a:t>
            </a:r>
            <a:r>
              <a:rPr lang="fr-CH" sz="2400" b="1" dirty="0">
                <a:latin typeface="Abadi MT Condensed Extra Bold" panose="020B0306030101010103" pitchFamily="34" charset="77"/>
              </a:rPr>
              <a:t> (1993-2001) </a:t>
            </a:r>
          </a:p>
          <a:p>
            <a:pPr marL="342900" indent="-342900">
              <a:buFont typeface="Arial" panose="020B0604020202020204" pitchFamily="34" charset="0"/>
              <a:buChar char="•"/>
            </a:pPr>
            <a:r>
              <a:rPr lang="fr-CH" sz="2400" b="1" dirty="0">
                <a:latin typeface="Abadi MT Condensed Extra Bold" panose="020B0306030101010103" pitchFamily="34" charset="77"/>
              </a:rPr>
              <a:t>« Monsieur </a:t>
            </a:r>
            <a:r>
              <a:rPr lang="fr-CH" sz="2400" b="1" dirty="0">
                <a:solidFill>
                  <a:srgbClr val="FF0000"/>
                </a:solidFill>
                <a:latin typeface="Abadi MT Condensed Extra Bold" panose="020B0306030101010103" pitchFamily="34" charset="77"/>
              </a:rPr>
              <a:t>Climat</a:t>
            </a:r>
            <a:r>
              <a:rPr lang="fr-CH" sz="2400" b="1" dirty="0">
                <a:latin typeface="Abadi MT Condensed Extra Bold" panose="020B0306030101010103" pitchFamily="34" charset="77"/>
              </a:rPr>
              <a:t> », Film </a:t>
            </a:r>
            <a:r>
              <a:rPr lang="fr-CH" sz="2400" b="1" i="1" dirty="0">
                <a:latin typeface="Abadi MT Condensed Extra Bold" panose="020B0306030101010103" pitchFamily="34" charset="77"/>
              </a:rPr>
              <a:t>Une vérité qui dérange</a:t>
            </a:r>
          </a:p>
          <a:p>
            <a:pPr marL="342900" indent="-342900">
              <a:buFont typeface="Arial" panose="020B0604020202020204" pitchFamily="34" charset="0"/>
              <a:buChar char="•"/>
            </a:pPr>
            <a:r>
              <a:rPr lang="fr-CH" sz="2400" b="1" dirty="0">
                <a:latin typeface="Abadi MT Condensed Extra Bold" panose="020B0306030101010103" pitchFamily="34" charset="77"/>
              </a:rPr>
              <a:t>Président et co-fondateur de GIM                                </a:t>
            </a:r>
          </a:p>
          <a:p>
            <a:r>
              <a:rPr lang="fr-CH" sz="2400" b="1" dirty="0">
                <a:latin typeface="Abadi MT Condensed Extra Bold" panose="020B0306030101010103" pitchFamily="34" charset="77"/>
              </a:rPr>
              <a:t>                          (</a:t>
            </a:r>
            <a:r>
              <a:rPr lang="fr-CH" sz="2400" b="1" dirty="0" err="1">
                <a:latin typeface="Abadi MT Condensed Extra Bold" panose="020B0306030101010103" pitchFamily="34" charset="77"/>
              </a:rPr>
              <a:t>Generation</a:t>
            </a:r>
            <a:r>
              <a:rPr lang="fr-CH" sz="2400" b="1" dirty="0">
                <a:latin typeface="Abadi MT Condensed Extra Bold" panose="020B0306030101010103" pitchFamily="34" charset="77"/>
              </a:rPr>
              <a:t> Investment Management)</a:t>
            </a:r>
            <a:r>
              <a:rPr lang="fr-CH" sz="2400" b="0" i="0" dirty="0">
                <a:solidFill>
                  <a:srgbClr val="0A0A0A"/>
                </a:solidFill>
                <a:effectLst/>
                <a:latin typeface="Google Sans"/>
              </a:rPr>
              <a:t> </a:t>
            </a:r>
          </a:p>
          <a:p>
            <a:r>
              <a:rPr lang="fr-CH" sz="2400" dirty="0">
                <a:solidFill>
                  <a:srgbClr val="0A0A0A"/>
                </a:solidFill>
                <a:latin typeface="Google Sans"/>
              </a:rPr>
              <a:t>            </a:t>
            </a:r>
            <a:r>
              <a:rPr lang="fr-CH" sz="2400" b="0" i="0" dirty="0">
                <a:solidFill>
                  <a:srgbClr val="0A0A0A"/>
                </a:solidFill>
                <a:effectLst/>
                <a:latin typeface="Google Sans"/>
              </a:rPr>
              <a:t>                    gestion d'actifs spécialisée </a:t>
            </a:r>
            <a:r>
              <a:rPr lang="fr-CH" sz="2400" b="0" i="0" u="sng" dirty="0">
                <a:solidFill>
                  <a:srgbClr val="0A0A0A"/>
                </a:solidFill>
                <a:effectLst/>
                <a:latin typeface="Google Sans"/>
              </a:rPr>
              <a:t>dans</a:t>
            </a:r>
            <a:r>
              <a:rPr lang="fr-CH" sz="2400" b="0" i="0" dirty="0">
                <a:solidFill>
                  <a:srgbClr val="0A0A0A"/>
                </a:solidFill>
                <a:effectLst/>
                <a:latin typeface="Google Sans"/>
              </a:rPr>
              <a:t> 			     </a:t>
            </a:r>
            <a:r>
              <a:rPr lang="fr-CH" sz="2400" b="0" i="0" u="sng" dirty="0">
                <a:solidFill>
                  <a:srgbClr val="0A0A0A"/>
                </a:solidFill>
                <a:effectLst/>
                <a:latin typeface="Google Sans"/>
              </a:rPr>
              <a:t>« l’investissement durable »</a:t>
            </a:r>
            <a:r>
              <a:rPr lang="fr-CH" sz="2400" b="1" u="sng" dirty="0">
                <a:latin typeface="Abadi MT Condensed Extra Bold" panose="020B0306030101010103" pitchFamily="34" charset="77"/>
              </a:rPr>
              <a:t> </a:t>
            </a:r>
            <a:endParaRPr lang="fr-FR" sz="2400" b="1" u="sng" dirty="0">
              <a:latin typeface="Abadi MT Condensed Extra Bold" panose="020B0306030101010103" pitchFamily="34" charset="77"/>
            </a:endParaRPr>
          </a:p>
        </p:txBody>
      </p:sp>
      <p:sp>
        <p:nvSpPr>
          <p:cNvPr id="15" name="ZoneTexte 14">
            <a:extLst>
              <a:ext uri="{FF2B5EF4-FFF2-40B4-BE49-F238E27FC236}">
                <a16:creationId xmlns:a16="http://schemas.microsoft.com/office/drawing/2014/main" id="{76FEACBD-BD0A-28AD-0BCE-D4C3B48B8583}"/>
              </a:ext>
            </a:extLst>
          </p:cNvPr>
          <p:cNvSpPr txBox="1"/>
          <p:nvPr/>
        </p:nvSpPr>
        <p:spPr>
          <a:xfrm>
            <a:off x="7581198" y="5456308"/>
            <a:ext cx="3842297" cy="1077218"/>
          </a:xfrm>
          <a:prstGeom prst="rect">
            <a:avLst/>
          </a:prstGeom>
          <a:noFill/>
        </p:spPr>
        <p:txBody>
          <a:bodyPr wrap="square">
            <a:spAutoFit/>
          </a:bodyPr>
          <a:lstStyle/>
          <a:p>
            <a:r>
              <a:rPr lang="fr-CH" sz="3200" b="1" dirty="0">
                <a:latin typeface="Abadi MT Condensed Extra Bold" panose="020B0306030101010103" pitchFamily="34" charset="77"/>
              </a:rPr>
              <a:t>Membre depuis </a:t>
            </a:r>
          </a:p>
          <a:p>
            <a:r>
              <a:rPr lang="fr-CH" sz="3200" b="1" dirty="0">
                <a:latin typeface="Abadi MT Condensed Extra Bold" panose="020B0306030101010103" pitchFamily="34" charset="77"/>
              </a:rPr>
              <a:t>au moins 2016</a:t>
            </a:r>
            <a:endParaRPr lang="fr-FR" dirty="0"/>
          </a:p>
        </p:txBody>
      </p:sp>
      <p:pic>
        <p:nvPicPr>
          <p:cNvPr id="4" name="Picture 6" descr="Forum économique mondial — Wikipédia">
            <a:extLst>
              <a:ext uri="{FF2B5EF4-FFF2-40B4-BE49-F238E27FC236}">
                <a16:creationId xmlns:a16="http://schemas.microsoft.com/office/drawing/2014/main" id="{363936A5-2E51-332D-2B01-466CB446B5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744" y="5343611"/>
            <a:ext cx="2106794" cy="130261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WEF 2020: Al Gore compares climate emergency to historic events">
            <a:extLst>
              <a:ext uri="{FF2B5EF4-FFF2-40B4-BE49-F238E27FC236}">
                <a16:creationId xmlns:a16="http://schemas.microsoft.com/office/drawing/2014/main" id="{2A7A0926-0FCA-73F9-AF0A-2122CDB8B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11" y="1993845"/>
            <a:ext cx="4487118" cy="31762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9EAEA9B0-0F89-59F4-45BB-5E67FCEC49D5}"/>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pic>
        <p:nvPicPr>
          <p:cNvPr id="6" name="Image 5">
            <a:extLst>
              <a:ext uri="{FF2B5EF4-FFF2-40B4-BE49-F238E27FC236}">
                <a16:creationId xmlns:a16="http://schemas.microsoft.com/office/drawing/2014/main" id="{4378348F-6C05-AE39-DBB3-F159578DB80F}"/>
              </a:ext>
            </a:extLst>
          </p:cNvPr>
          <p:cNvPicPr>
            <a:picLocks noChangeAspect="1"/>
          </p:cNvPicPr>
          <p:nvPr/>
        </p:nvPicPr>
        <p:blipFill>
          <a:blip r:embed="rId4"/>
          <a:stretch>
            <a:fillRect/>
          </a:stretch>
        </p:blipFill>
        <p:spPr>
          <a:xfrm>
            <a:off x="9652726" y="109801"/>
            <a:ext cx="1583281" cy="1583281"/>
          </a:xfrm>
          <a:prstGeom prst="rect">
            <a:avLst/>
          </a:prstGeom>
        </p:spPr>
      </p:pic>
      <p:pic>
        <p:nvPicPr>
          <p:cNvPr id="25602" name="Picture 2" descr="Al Gore - Climate Change, Age &amp; Facts">
            <a:extLst>
              <a:ext uri="{FF2B5EF4-FFF2-40B4-BE49-F238E27FC236}">
                <a16:creationId xmlns:a16="http://schemas.microsoft.com/office/drawing/2014/main" id="{58B1C99B-D75F-DBE0-F791-CA6FFB0423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3806" y="4019314"/>
            <a:ext cx="2708594" cy="27085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4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1000"/>
                                        <p:tgtEl>
                                          <p:spTgt spid="25602"/>
                                        </p:tgtEl>
                                        <p:attrNameLst>
                                          <p:attrName>ppt_x</p:attrName>
                                        </p:attrNameLst>
                                      </p:cBhvr>
                                      <p:tavLst>
                                        <p:tav tm="0">
                                          <p:val>
                                            <p:strVal val="#ppt_x+#ppt_w*1.125000"/>
                                          </p:val>
                                        </p:tav>
                                        <p:tav tm="100000">
                                          <p:val>
                                            <p:strVal val="#ppt_x"/>
                                          </p:val>
                                        </p:tav>
                                      </p:tavLst>
                                    </p:anim>
                                    <p:animEffect transition="in" filter="wipe(left)">
                                      <p:cBhvr>
                                        <p:cTn id="8" dur="1000"/>
                                        <p:tgtEl>
                                          <p:spTgt spid="2560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784E5-F959-2199-0D79-C5C97344AE54}"/>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10C57DD1-6020-DBCD-4331-88AA7B261884}"/>
              </a:ext>
            </a:extLst>
          </p:cNvPr>
          <p:cNvSpPr txBox="1"/>
          <p:nvPr/>
        </p:nvSpPr>
        <p:spPr>
          <a:xfrm>
            <a:off x="6505873" y="1629449"/>
            <a:ext cx="7080068" cy="2492990"/>
          </a:xfrm>
          <a:prstGeom prst="rect">
            <a:avLst/>
          </a:prstGeom>
          <a:noFill/>
        </p:spPr>
        <p:txBody>
          <a:bodyPr wrap="square">
            <a:spAutoFit/>
          </a:bodyPr>
          <a:lstStyle/>
          <a:p>
            <a:r>
              <a:rPr lang="fr-CH" sz="6000" b="1" dirty="0">
                <a:latin typeface="Abadi MT Condensed Extra Bold" panose="020B0306030101010103" pitchFamily="34" charset="77"/>
              </a:rPr>
              <a:t>Julie Sweet</a:t>
            </a:r>
          </a:p>
          <a:p>
            <a:r>
              <a:rPr lang="fr-CH" sz="2400" b="1" dirty="0">
                <a:latin typeface="Abadi MT Condensed Extra Bold" panose="020B0306030101010103" pitchFamily="34" charset="77"/>
              </a:rPr>
              <a:t>PDG de </a:t>
            </a:r>
            <a:r>
              <a:rPr lang="fr-CH" sz="2400" b="1" dirty="0">
                <a:solidFill>
                  <a:srgbClr val="FF0000"/>
                </a:solidFill>
                <a:latin typeface="Abadi MT Condensed Extra Bold" panose="020B0306030101010103" pitchFamily="34" charset="77"/>
              </a:rPr>
              <a:t>Accenture</a:t>
            </a:r>
            <a:r>
              <a:rPr lang="fr-CH" sz="2400" b="1" dirty="0">
                <a:latin typeface="Abadi MT Condensed Extra Bold" panose="020B0306030101010103" pitchFamily="34" charset="77"/>
              </a:rPr>
              <a:t> depuis 2019</a:t>
            </a:r>
          </a:p>
          <a:p>
            <a:r>
              <a:rPr lang="fr-CH" sz="2400" b="1" dirty="0">
                <a:latin typeface="Abadi MT Condensed Extra Bold" panose="020B0306030101010103" pitchFamily="34" charset="77"/>
              </a:rPr>
              <a:t>(Membre fondateur de ID2020, avec </a:t>
            </a:r>
            <a:r>
              <a:rPr lang="fr-CH" sz="2400" b="1" dirty="0" err="1">
                <a:latin typeface="Abadi MT Condensed Extra Bold" panose="020B0306030101010103" pitchFamily="34" charset="77"/>
              </a:rPr>
              <a:t>Gavi</a:t>
            </a:r>
            <a:r>
              <a:rPr lang="fr-CH" sz="2400" b="1" dirty="0">
                <a:latin typeface="Abadi MT Condensed Extra Bold" panose="020B0306030101010103" pitchFamily="34" charset="77"/>
              </a:rPr>
              <a:t>, </a:t>
            </a:r>
          </a:p>
          <a:p>
            <a:r>
              <a:rPr lang="fr-CH" sz="2400" b="1" dirty="0">
                <a:latin typeface="Abadi MT Condensed Extra Bold" panose="020B0306030101010103" pitchFamily="34" charset="77"/>
              </a:rPr>
              <a:t>  Microsoft, Fondation Rockefeller, </a:t>
            </a:r>
            <a:r>
              <a:rPr lang="fr-CH" sz="2400" b="1" dirty="0" err="1">
                <a:latin typeface="Abadi MT Condensed Extra Bold" panose="020B0306030101010103" pitchFamily="34" charset="77"/>
              </a:rPr>
              <a:t>Ideo</a:t>
            </a:r>
            <a:r>
              <a:rPr lang="fr-CH" sz="2400" b="1" dirty="0">
                <a:latin typeface="Abadi MT Condensed Extra Bold" panose="020B0306030101010103" pitchFamily="34" charset="77"/>
              </a:rPr>
              <a:t>)</a:t>
            </a:r>
            <a:br>
              <a:rPr lang="fr-CH" sz="2400" b="1" dirty="0">
                <a:latin typeface="Abadi MT Condensed Extra Bold" panose="020B0306030101010103" pitchFamily="34" charset="77"/>
              </a:rPr>
            </a:br>
            <a:endParaRPr lang="fr-FR" sz="2400" b="1" dirty="0">
              <a:latin typeface="Abadi MT Condensed Extra Bold" panose="020B0306030101010103" pitchFamily="34" charset="77"/>
            </a:endParaRPr>
          </a:p>
        </p:txBody>
      </p:sp>
      <p:sp>
        <p:nvSpPr>
          <p:cNvPr id="15" name="ZoneTexte 14">
            <a:extLst>
              <a:ext uri="{FF2B5EF4-FFF2-40B4-BE49-F238E27FC236}">
                <a16:creationId xmlns:a16="http://schemas.microsoft.com/office/drawing/2014/main" id="{AD00A111-839B-99EC-31FD-2BD11576B81D}"/>
              </a:ext>
            </a:extLst>
          </p:cNvPr>
          <p:cNvSpPr txBox="1"/>
          <p:nvPr/>
        </p:nvSpPr>
        <p:spPr>
          <a:xfrm>
            <a:off x="7064401" y="5148254"/>
            <a:ext cx="4275010" cy="1077218"/>
          </a:xfrm>
          <a:prstGeom prst="rect">
            <a:avLst/>
          </a:prstGeom>
          <a:noFill/>
        </p:spPr>
        <p:txBody>
          <a:bodyPr wrap="square">
            <a:spAutoFit/>
          </a:bodyPr>
          <a:lstStyle/>
          <a:p>
            <a:r>
              <a:rPr lang="fr-CH" sz="3200" b="1" dirty="0">
                <a:latin typeface="Abadi MT Condensed Extra Bold" panose="020B0306030101010103" pitchFamily="34" charset="77"/>
              </a:rPr>
              <a:t>Membre depuis </a:t>
            </a:r>
            <a:br>
              <a:rPr lang="fr-CH" sz="3200" b="1" dirty="0">
                <a:latin typeface="Abadi MT Condensed Extra Bold" panose="020B0306030101010103" pitchFamily="34" charset="77"/>
              </a:rPr>
            </a:br>
            <a:r>
              <a:rPr lang="fr-CH" sz="3200" b="1" dirty="0">
                <a:latin typeface="Abadi MT Condensed Extra Bold" panose="020B0306030101010103" pitchFamily="34" charset="77"/>
              </a:rPr>
              <a:t>le 5 février 2020</a:t>
            </a:r>
            <a:endParaRPr lang="fr-FR" dirty="0"/>
          </a:p>
        </p:txBody>
      </p:sp>
      <p:pic>
        <p:nvPicPr>
          <p:cNvPr id="4" name="Picture 6" descr="Forum économique mondial — Wikipédia">
            <a:extLst>
              <a:ext uri="{FF2B5EF4-FFF2-40B4-BE49-F238E27FC236}">
                <a16:creationId xmlns:a16="http://schemas.microsoft.com/office/drawing/2014/main" id="{DC8889ED-793A-208B-2FFD-E873E0788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465" y="5192708"/>
            <a:ext cx="2387392" cy="1476103"/>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3453D86A-5D0E-AAFD-06D2-C34FC4A6C921}"/>
              </a:ext>
            </a:extLst>
          </p:cNvPr>
          <p:cNvSpPr txBox="1"/>
          <p:nvPr/>
        </p:nvSpPr>
        <p:spPr>
          <a:xfrm>
            <a:off x="6897663" y="3861092"/>
            <a:ext cx="4441748" cy="1077218"/>
          </a:xfrm>
          <a:prstGeom prst="rect">
            <a:avLst/>
          </a:prstGeom>
          <a:noFill/>
        </p:spPr>
        <p:txBody>
          <a:bodyPr wrap="square">
            <a:spAutoFit/>
          </a:bodyPr>
          <a:lstStyle/>
          <a:p>
            <a:r>
              <a:rPr lang="fr-CH" sz="2400" b="1" dirty="0">
                <a:solidFill>
                  <a:srgbClr val="141414"/>
                </a:solidFill>
                <a:effectLst/>
                <a:latin typeface="Abadi MT Condensed" panose="020B0506030101010103" pitchFamily="34" charset="0"/>
              </a:rPr>
              <a:t>Site du WEF : </a:t>
            </a:r>
            <a:br>
              <a:rPr lang="fr-CH" b="1" dirty="0">
                <a:solidFill>
                  <a:srgbClr val="141414"/>
                </a:solidFill>
                <a:effectLst/>
                <a:latin typeface="Abadi MT Condensed" panose="020B0506030101010103" pitchFamily="34" charset="0"/>
              </a:rPr>
            </a:br>
            <a:r>
              <a:rPr lang="fr-CH" sz="2000" b="1" dirty="0">
                <a:solidFill>
                  <a:srgbClr val="141414"/>
                </a:solidFill>
                <a:highlight>
                  <a:srgbClr val="FFFF00"/>
                </a:highlight>
                <a:latin typeface="Abadi MT Condensed" panose="020B0506030101010103" pitchFamily="34" charset="0"/>
              </a:rPr>
              <a:t>« Classée </a:t>
            </a:r>
            <a:r>
              <a:rPr lang="fr-CH" sz="2000" b="1" dirty="0">
                <a:solidFill>
                  <a:srgbClr val="141414"/>
                </a:solidFill>
                <a:effectLst/>
                <a:highlight>
                  <a:srgbClr val="FFFF00"/>
                </a:highlight>
                <a:latin typeface="Abadi MT Condensed" panose="020B0506030101010103" pitchFamily="34" charset="0"/>
              </a:rPr>
              <a:t>par Forbes comme l'une des 100 femmes les plus puissantes du monde » </a:t>
            </a:r>
            <a:endParaRPr lang="fr-FR" sz="2000" b="1" dirty="0">
              <a:highlight>
                <a:srgbClr val="FFFF00"/>
              </a:highlight>
              <a:latin typeface="Abadi MT Condensed" panose="020B0506030101010103" pitchFamily="34" charset="0"/>
            </a:endParaRPr>
          </a:p>
        </p:txBody>
      </p:sp>
      <p:pic>
        <p:nvPicPr>
          <p:cNvPr id="2050" name="Picture 2" descr="Julie Sweet - Technology Training for All - YouTube">
            <a:extLst>
              <a:ext uri="{FF2B5EF4-FFF2-40B4-BE49-F238E27FC236}">
                <a16:creationId xmlns:a16="http://schemas.microsoft.com/office/drawing/2014/main" id="{CAAC0276-456E-331B-E806-8C354CCAC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925" y="1784488"/>
            <a:ext cx="5758888" cy="32404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5269DFC2-6CB1-C63C-DBCE-139789A6849F}"/>
              </a:ext>
            </a:extLst>
          </p:cNvPr>
          <p:cNvPicPr>
            <a:picLocks noChangeAspect="1"/>
          </p:cNvPicPr>
          <p:nvPr/>
        </p:nvPicPr>
        <p:blipFill>
          <a:blip r:embed="rId4"/>
          <a:stretch>
            <a:fillRect/>
          </a:stretch>
        </p:blipFill>
        <p:spPr>
          <a:xfrm>
            <a:off x="4181673" y="3861092"/>
            <a:ext cx="2540000" cy="2540000"/>
          </a:xfrm>
          <a:prstGeom prst="rect">
            <a:avLst/>
          </a:prstGeom>
          <a:ln>
            <a:solidFill>
              <a:schemeClr val="tx1"/>
            </a:solidFill>
          </a:ln>
        </p:spPr>
      </p:pic>
      <p:sp>
        <p:nvSpPr>
          <p:cNvPr id="14" name="ZoneTexte 13">
            <a:extLst>
              <a:ext uri="{FF2B5EF4-FFF2-40B4-BE49-F238E27FC236}">
                <a16:creationId xmlns:a16="http://schemas.microsoft.com/office/drawing/2014/main" id="{87F967C7-F7CD-18DC-337E-EF9C40987C1E}"/>
              </a:ext>
            </a:extLst>
          </p:cNvPr>
          <p:cNvSpPr txBox="1"/>
          <p:nvPr/>
        </p:nvSpPr>
        <p:spPr>
          <a:xfrm>
            <a:off x="0" y="450034"/>
            <a:ext cx="12096206" cy="1077218"/>
          </a:xfrm>
          <a:prstGeom prst="rect">
            <a:avLst/>
          </a:prstGeom>
          <a:noFill/>
        </p:spPr>
        <p:txBody>
          <a:bodyPr wrap="square">
            <a:spAutoFit/>
          </a:bodyPr>
          <a:lstStyle/>
          <a:p>
            <a:pPr algn="ctr"/>
            <a:r>
              <a:rPr lang="fr-CH" sz="3200" b="1" dirty="0">
                <a:latin typeface="Abadi MT Condensed Extra Bold" panose="020B0306030101010103" pitchFamily="34" charset="77"/>
              </a:rPr>
              <a:t>Quelques membres du </a:t>
            </a:r>
            <a:r>
              <a:rPr lang="fr-CH" sz="3200" b="1" dirty="0">
                <a:solidFill>
                  <a:srgbClr val="FF0000"/>
                </a:solidFill>
                <a:latin typeface="Abadi MT Condensed Extra Bold" panose="020B0306030101010103" pitchFamily="34" charset="77"/>
              </a:rPr>
              <a:t>Conseil de Fondation </a:t>
            </a:r>
          </a:p>
          <a:p>
            <a:pPr algn="ctr"/>
            <a:r>
              <a:rPr lang="fr-CH" sz="3200" b="1" dirty="0">
                <a:latin typeface="Abadi MT Condensed Extra Bold" panose="020B0306030101010103" pitchFamily="34" charset="77"/>
              </a:rPr>
              <a:t>du Forum économique mondial</a:t>
            </a:r>
            <a:endParaRPr lang="fr-FR" sz="3200" dirty="0"/>
          </a:p>
        </p:txBody>
      </p:sp>
      <p:pic>
        <p:nvPicPr>
          <p:cNvPr id="16" name="Image 15">
            <a:extLst>
              <a:ext uri="{FF2B5EF4-FFF2-40B4-BE49-F238E27FC236}">
                <a16:creationId xmlns:a16="http://schemas.microsoft.com/office/drawing/2014/main" id="{5A8CC591-A610-DFBA-E5E5-DDE4F266589F}"/>
              </a:ext>
            </a:extLst>
          </p:cNvPr>
          <p:cNvPicPr>
            <a:picLocks noChangeAspect="1"/>
          </p:cNvPicPr>
          <p:nvPr/>
        </p:nvPicPr>
        <p:blipFill>
          <a:blip r:embed="rId5"/>
          <a:stretch>
            <a:fillRect/>
          </a:stretch>
        </p:blipFill>
        <p:spPr>
          <a:xfrm>
            <a:off x="9652726" y="109801"/>
            <a:ext cx="1583281" cy="1583281"/>
          </a:xfrm>
          <a:prstGeom prst="rect">
            <a:avLst/>
          </a:prstGeom>
        </p:spPr>
      </p:pic>
    </p:spTree>
    <p:extLst>
      <p:ext uri="{BB962C8B-B14F-4D97-AF65-F5344CB8AC3E}">
        <p14:creationId xmlns:p14="http://schemas.microsoft.com/office/powerpoint/2010/main" val="173775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left)">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3D08FC3-091A-9B45-A717-B9FB771EAF73}"/>
              </a:ext>
            </a:extLst>
          </p:cNvPr>
          <p:cNvPicPr>
            <a:picLocks noChangeAspect="1"/>
          </p:cNvPicPr>
          <p:nvPr/>
        </p:nvPicPr>
        <p:blipFill>
          <a:blip r:embed="rId2"/>
          <a:stretch>
            <a:fillRect/>
          </a:stretch>
        </p:blipFill>
        <p:spPr>
          <a:xfrm>
            <a:off x="7766413" y="524904"/>
            <a:ext cx="4134810" cy="4027611"/>
          </a:xfrm>
          <a:prstGeom prst="rect">
            <a:avLst/>
          </a:prstGeom>
          <a:ln>
            <a:solidFill>
              <a:schemeClr val="tx1"/>
            </a:solidFill>
          </a:ln>
        </p:spPr>
      </p:pic>
      <p:pic>
        <p:nvPicPr>
          <p:cNvPr id="6" name="Image 5">
            <a:extLst>
              <a:ext uri="{FF2B5EF4-FFF2-40B4-BE49-F238E27FC236}">
                <a16:creationId xmlns:a16="http://schemas.microsoft.com/office/drawing/2014/main" id="{C3E66561-08C6-6644-B55B-0A97F4F9BC5A}"/>
              </a:ext>
            </a:extLst>
          </p:cNvPr>
          <p:cNvPicPr>
            <a:picLocks noChangeAspect="1"/>
          </p:cNvPicPr>
          <p:nvPr/>
        </p:nvPicPr>
        <p:blipFill>
          <a:blip r:embed="rId3"/>
          <a:stretch>
            <a:fillRect/>
          </a:stretch>
        </p:blipFill>
        <p:spPr>
          <a:xfrm>
            <a:off x="542060" y="2018469"/>
            <a:ext cx="6736854" cy="1908776"/>
          </a:xfrm>
          <a:prstGeom prst="rect">
            <a:avLst/>
          </a:prstGeom>
          <a:ln>
            <a:solidFill>
              <a:schemeClr val="tx1"/>
            </a:solidFill>
          </a:ln>
        </p:spPr>
      </p:pic>
      <p:sp>
        <p:nvSpPr>
          <p:cNvPr id="11" name="ZoneTexte 10">
            <a:extLst>
              <a:ext uri="{FF2B5EF4-FFF2-40B4-BE49-F238E27FC236}">
                <a16:creationId xmlns:a16="http://schemas.microsoft.com/office/drawing/2014/main" id="{8546ED56-EDA0-0E40-8749-8891C3FF32D8}"/>
              </a:ext>
            </a:extLst>
          </p:cNvPr>
          <p:cNvSpPr txBox="1"/>
          <p:nvPr/>
        </p:nvSpPr>
        <p:spPr>
          <a:xfrm>
            <a:off x="542060" y="4067767"/>
            <a:ext cx="7563922" cy="1200329"/>
          </a:xfrm>
          <a:prstGeom prst="rect">
            <a:avLst/>
          </a:prstGeom>
          <a:noFill/>
        </p:spPr>
        <p:txBody>
          <a:bodyPr wrap="square">
            <a:spAutoFit/>
          </a:bodyPr>
          <a:lstStyle/>
          <a:p>
            <a:r>
              <a:rPr lang="fr-CH" sz="3600" b="1" dirty="0">
                <a:effectLst/>
                <a:highlight>
                  <a:srgbClr val="FFFF00"/>
                </a:highlight>
              </a:rPr>
              <a:t>"LA PANDÉMIE A ÉTÉ </a:t>
            </a:r>
          </a:p>
          <a:p>
            <a:r>
              <a:rPr lang="fr-CH" sz="3600" b="1" dirty="0">
                <a:effectLst/>
                <a:highlight>
                  <a:srgbClr val="FFFF00"/>
                </a:highlight>
              </a:rPr>
              <a:t>UN TEST MASSIF DE GOUVERNANCE."</a:t>
            </a:r>
            <a:endParaRPr lang="fr-CH" sz="3600" dirty="0">
              <a:effectLst/>
              <a:highlight>
                <a:srgbClr val="FFFF00"/>
              </a:highlight>
            </a:endParaRPr>
          </a:p>
        </p:txBody>
      </p:sp>
      <p:sp>
        <p:nvSpPr>
          <p:cNvPr id="7" name="ZoneTexte 6">
            <a:extLst>
              <a:ext uri="{FF2B5EF4-FFF2-40B4-BE49-F238E27FC236}">
                <a16:creationId xmlns:a16="http://schemas.microsoft.com/office/drawing/2014/main" id="{B9753454-C53B-EB43-AD85-BEEDD92AA083}"/>
              </a:ext>
            </a:extLst>
          </p:cNvPr>
          <p:cNvSpPr txBox="1"/>
          <p:nvPr/>
        </p:nvSpPr>
        <p:spPr>
          <a:xfrm>
            <a:off x="542059" y="431397"/>
            <a:ext cx="6712485" cy="1446550"/>
          </a:xfrm>
          <a:prstGeom prst="rect">
            <a:avLst/>
          </a:prstGeom>
          <a:noFill/>
        </p:spPr>
        <p:txBody>
          <a:bodyPr wrap="square">
            <a:spAutoFit/>
          </a:bodyPr>
          <a:lstStyle/>
          <a:p>
            <a:r>
              <a:rPr lang="fr-CH" sz="4400" b="1" dirty="0">
                <a:effectLst/>
                <a:latin typeface="Abadi MT Condensed Extra Bold" panose="020B0306030101010103" pitchFamily="34" charset="77"/>
              </a:rPr>
              <a:t>L’avant-dernier mot de la fin pour Bill Gates :</a:t>
            </a:r>
          </a:p>
        </p:txBody>
      </p:sp>
      <p:sp>
        <p:nvSpPr>
          <p:cNvPr id="8" name="ZoneTexte 7">
            <a:extLst>
              <a:ext uri="{FF2B5EF4-FFF2-40B4-BE49-F238E27FC236}">
                <a16:creationId xmlns:a16="http://schemas.microsoft.com/office/drawing/2014/main" id="{7D9D517A-06F9-3049-B9D8-B363AFFDB891}"/>
              </a:ext>
            </a:extLst>
          </p:cNvPr>
          <p:cNvSpPr txBox="1"/>
          <p:nvPr/>
        </p:nvSpPr>
        <p:spPr>
          <a:xfrm>
            <a:off x="9569183" y="4321682"/>
            <a:ext cx="2439866" cy="461665"/>
          </a:xfrm>
          <a:prstGeom prst="rect">
            <a:avLst/>
          </a:prstGeom>
          <a:solidFill>
            <a:schemeClr val="bg1"/>
          </a:solidFill>
          <a:ln w="25400">
            <a:solidFill>
              <a:schemeClr val="tx1"/>
            </a:solidFill>
          </a:ln>
        </p:spPr>
        <p:txBody>
          <a:bodyPr wrap="square">
            <a:spAutoFit/>
          </a:bodyPr>
          <a:lstStyle/>
          <a:p>
            <a:pPr algn="ctr"/>
            <a:r>
              <a:rPr lang="fr-CH" sz="2400" b="1" dirty="0">
                <a:effectLst/>
              </a:rPr>
              <a:t>7 décembre 2021</a:t>
            </a:r>
          </a:p>
        </p:txBody>
      </p:sp>
      <p:sp>
        <p:nvSpPr>
          <p:cNvPr id="9" name="ZoneTexte 8">
            <a:extLst>
              <a:ext uri="{FF2B5EF4-FFF2-40B4-BE49-F238E27FC236}">
                <a16:creationId xmlns:a16="http://schemas.microsoft.com/office/drawing/2014/main" id="{909C912E-1473-A349-8151-ECE9C18E5590}"/>
              </a:ext>
            </a:extLst>
          </p:cNvPr>
          <p:cNvSpPr txBox="1"/>
          <p:nvPr/>
        </p:nvSpPr>
        <p:spPr>
          <a:xfrm>
            <a:off x="635366" y="5118700"/>
            <a:ext cx="6525872" cy="1200329"/>
          </a:xfrm>
          <a:prstGeom prst="rect">
            <a:avLst/>
          </a:prstGeom>
          <a:noFill/>
        </p:spPr>
        <p:txBody>
          <a:bodyPr wrap="square">
            <a:spAutoFit/>
          </a:bodyPr>
          <a:lstStyle/>
          <a:p>
            <a:r>
              <a:rPr lang="fr-CH" sz="2400" b="1" i="0" dirty="0">
                <a:effectLst/>
                <a:latin typeface="DDG_ProximaNova"/>
              </a:rPr>
              <a:t>« </a:t>
            </a:r>
            <a:r>
              <a:rPr lang="fr-CH" sz="2400" b="1" i="0" dirty="0">
                <a:effectLst/>
                <a:highlight>
                  <a:srgbClr val="FFFF00"/>
                </a:highlight>
                <a:latin typeface="DDG_ProximaNova"/>
              </a:rPr>
              <a:t>Lorsque la pandémie prendra enfin fin, ce sera un hommage au pouvoir de la coopération mondiale et de l'innovation.</a:t>
            </a:r>
            <a:r>
              <a:rPr lang="fr-CH" sz="2400" b="1" i="0" dirty="0">
                <a:effectLst/>
                <a:latin typeface="DDG_ProximaNova"/>
              </a:rPr>
              <a:t> »</a:t>
            </a:r>
            <a:endParaRPr lang="fr-FR" sz="2400" b="1" dirty="0"/>
          </a:p>
        </p:txBody>
      </p:sp>
    </p:spTree>
    <p:extLst>
      <p:ext uri="{BB962C8B-B14F-4D97-AF65-F5344CB8AC3E}">
        <p14:creationId xmlns:p14="http://schemas.microsoft.com/office/powerpoint/2010/main" val="69600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left)">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1000"/>
                                        <p:tgtEl>
                                          <p:spTgt spid="11"/>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animBg="1"/>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2B0A0-2E0B-49F9-FA78-99EFD9B4DB92}"/>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E7D334C1-E073-B4D8-D714-CD40B0A4B3E4}"/>
              </a:ext>
            </a:extLst>
          </p:cNvPr>
          <p:cNvSpPr txBox="1"/>
          <p:nvPr/>
        </p:nvSpPr>
        <p:spPr>
          <a:xfrm>
            <a:off x="186999" y="399837"/>
            <a:ext cx="12062316" cy="654282"/>
          </a:xfrm>
          <a:prstGeom prst="rect">
            <a:avLst/>
          </a:prstGeom>
          <a:noFill/>
        </p:spPr>
        <p:txBody>
          <a:bodyPr wrap="square">
            <a:spAutoFit/>
          </a:bodyPr>
          <a:lstStyle/>
          <a:p>
            <a:pPr>
              <a:lnSpc>
                <a:spcPts val="4260"/>
              </a:lnSpc>
            </a:pPr>
            <a:r>
              <a:rPr lang="fr-CH" sz="4000" b="1" dirty="0">
                <a:effectLst/>
                <a:latin typeface="Abadi MT Condensed Extra Bold" panose="020B0306030101010103" pitchFamily="34" charset="77"/>
              </a:rPr>
              <a:t>« Le Covid-19 a été le test de la responsabilité </a:t>
            </a:r>
            <a:r>
              <a:rPr lang="fr-CH" sz="4000" b="1" dirty="0">
                <a:latin typeface="Abadi MT Condensed Extra Bold" panose="020B0306030101010103" pitchFamily="34" charset="77"/>
              </a:rPr>
              <a:t>s</a:t>
            </a:r>
            <a:r>
              <a:rPr lang="fr-CH" sz="4000" b="1" dirty="0">
                <a:effectLst/>
                <a:latin typeface="Abadi MT Condensed Extra Bold" panose="020B0306030101010103" pitchFamily="34" charset="77"/>
              </a:rPr>
              <a:t>ociale »</a:t>
            </a:r>
          </a:p>
        </p:txBody>
      </p:sp>
      <p:sp>
        <p:nvSpPr>
          <p:cNvPr id="8" name="ZoneTexte 7">
            <a:extLst>
              <a:ext uri="{FF2B5EF4-FFF2-40B4-BE49-F238E27FC236}">
                <a16:creationId xmlns:a16="http://schemas.microsoft.com/office/drawing/2014/main" id="{CF5F0CA3-0B73-DE4C-9C35-7C7FF755CECF}"/>
              </a:ext>
            </a:extLst>
          </p:cNvPr>
          <p:cNvSpPr txBox="1"/>
          <p:nvPr/>
        </p:nvSpPr>
        <p:spPr>
          <a:xfrm>
            <a:off x="6218157" y="2050398"/>
            <a:ext cx="3349143" cy="461665"/>
          </a:xfrm>
          <a:prstGeom prst="rect">
            <a:avLst/>
          </a:prstGeom>
          <a:solidFill>
            <a:schemeClr val="bg1"/>
          </a:solidFill>
          <a:ln w="25400">
            <a:noFill/>
          </a:ln>
        </p:spPr>
        <p:txBody>
          <a:bodyPr wrap="square">
            <a:spAutoFit/>
          </a:bodyPr>
          <a:lstStyle/>
          <a:p>
            <a:pPr algn="ctr"/>
            <a:r>
              <a:rPr lang="fr-CH" sz="2400" b="1" dirty="0"/>
              <a:t>14/09/</a:t>
            </a:r>
            <a:r>
              <a:rPr lang="fr-CH" sz="2400" b="1" dirty="0">
                <a:effectLst/>
              </a:rPr>
              <a:t>2022</a:t>
            </a:r>
          </a:p>
        </p:txBody>
      </p:sp>
      <p:sp>
        <p:nvSpPr>
          <p:cNvPr id="10" name="ZoneTexte 9">
            <a:extLst>
              <a:ext uri="{FF2B5EF4-FFF2-40B4-BE49-F238E27FC236}">
                <a16:creationId xmlns:a16="http://schemas.microsoft.com/office/drawing/2014/main" id="{9342A78F-1494-235F-04C8-4188E62EEB72}"/>
              </a:ext>
            </a:extLst>
          </p:cNvPr>
          <p:cNvSpPr txBox="1"/>
          <p:nvPr/>
        </p:nvSpPr>
        <p:spPr>
          <a:xfrm>
            <a:off x="562817" y="2597925"/>
            <a:ext cx="8115017" cy="4154984"/>
          </a:xfrm>
          <a:prstGeom prst="rect">
            <a:avLst/>
          </a:prstGeom>
          <a:noFill/>
          <a:ln w="19050">
            <a:solidFill>
              <a:schemeClr val="tx1"/>
            </a:solidFill>
          </a:ln>
        </p:spPr>
        <p:txBody>
          <a:bodyPr wrap="square">
            <a:spAutoFit/>
          </a:bodyPr>
          <a:lstStyle/>
          <a:p>
            <a:pPr algn="l"/>
            <a:r>
              <a:rPr lang="fr-CH" sz="2400" b="0" i="0" dirty="0">
                <a:solidFill>
                  <a:srgbClr val="000000"/>
                </a:solidFill>
                <a:effectLst/>
                <a:latin typeface="AkkuratLLWeb"/>
              </a:rPr>
              <a:t>« Il existe de nombreux exemples de quotas carbone (programmes </a:t>
            </a:r>
            <a:r>
              <a:rPr lang="fr-CH" sz="2400" b="0" i="0" dirty="0">
                <a:effectLst/>
                <a:latin typeface="AkkuratLLWeb"/>
              </a:rPr>
              <a:t>d’allocation personnelle de carbone). </a:t>
            </a:r>
            <a:r>
              <a:rPr lang="fr-CH" sz="2400" b="0" i="0" dirty="0">
                <a:solidFill>
                  <a:srgbClr val="000000"/>
                </a:solidFill>
                <a:effectLst/>
                <a:latin typeface="AkkuratLLWeb"/>
              </a:rPr>
              <a:t>Dans les discussions des deux dernières décennies, elles ont cependant eu </a:t>
            </a:r>
            <a:r>
              <a:rPr lang="fr-CH" sz="2400" b="1" i="0" dirty="0">
                <a:solidFill>
                  <a:srgbClr val="FF0000"/>
                </a:solidFill>
                <a:effectLst/>
                <a:latin typeface="AkkuratLLWeb"/>
              </a:rPr>
              <a:t>un succès limité en raison d’un manque d’acceptation sociale</a:t>
            </a:r>
            <a:r>
              <a:rPr lang="fr-CH" sz="2400" b="0" i="0" dirty="0">
                <a:solidFill>
                  <a:srgbClr val="000000"/>
                </a:solidFill>
                <a:effectLst/>
                <a:latin typeface="AkkuratLLWeb"/>
              </a:rPr>
              <a:t>, d’une </a:t>
            </a:r>
            <a:r>
              <a:rPr lang="fr-CH" sz="2400" b="1" i="0" dirty="0">
                <a:solidFill>
                  <a:srgbClr val="FF0000"/>
                </a:solidFill>
                <a:effectLst/>
                <a:latin typeface="AkkuratLLWeb"/>
              </a:rPr>
              <a:t>résistance politique </a:t>
            </a:r>
            <a:r>
              <a:rPr lang="fr-CH" sz="2400" b="0" i="0" dirty="0">
                <a:solidFill>
                  <a:srgbClr val="000000"/>
                </a:solidFill>
                <a:effectLst/>
                <a:latin typeface="AkkuratLLWeb"/>
              </a:rPr>
              <a:t>et d’un manque de sensibilisation et de mécanisme équitable de suivi des émissions “</a:t>
            </a:r>
            <a:r>
              <a:rPr lang="fr-CH" sz="2400" b="0" i="0" dirty="0" err="1">
                <a:solidFill>
                  <a:srgbClr val="000000"/>
                </a:solidFill>
                <a:effectLst/>
                <a:latin typeface="AkkuratLLWeb"/>
              </a:rPr>
              <a:t>My</a:t>
            </a:r>
            <a:r>
              <a:rPr lang="fr-CH" sz="2400" b="0" i="0" dirty="0">
                <a:solidFill>
                  <a:srgbClr val="000000"/>
                </a:solidFill>
                <a:effectLst/>
                <a:latin typeface="AkkuratLLWeb"/>
              </a:rPr>
              <a:t> Carbon”. » </a:t>
            </a:r>
            <a:r>
              <a:rPr lang="fr-CH" sz="2400" b="0" i="0" dirty="0">
                <a:effectLst/>
                <a:latin typeface="AkkuratLLWeb"/>
              </a:rPr>
              <a:t>Des développements significatifs ont eu lieu au cours des cinq à sept dernières années sur les fronts social, environnemental et technologique qui pourraient aider à réaliser les initiatives “</a:t>
            </a:r>
            <a:r>
              <a:rPr lang="fr-CH" sz="2400" b="0" i="0" dirty="0" err="1">
                <a:effectLst/>
                <a:latin typeface="AkkuratLLWeb"/>
              </a:rPr>
              <a:t>My</a:t>
            </a:r>
            <a:r>
              <a:rPr lang="fr-CH" sz="2400" b="0" i="0" dirty="0">
                <a:effectLst/>
                <a:latin typeface="AkkuratLLWeb"/>
              </a:rPr>
              <a:t> Carbon” […] </a:t>
            </a:r>
            <a:r>
              <a:rPr lang="fr-CH" sz="2400" b="1" i="0" dirty="0">
                <a:effectLst/>
                <a:highlight>
                  <a:srgbClr val="FFFF00"/>
                </a:highlight>
                <a:latin typeface="AkkuratLLWeb"/>
              </a:rPr>
              <a:t>Le COVID-19 a été le test de la responsabilité sociale </a:t>
            </a:r>
            <a:r>
              <a:rPr lang="fr-CH" sz="2400" b="1" i="0" dirty="0">
                <a:effectLst/>
                <a:latin typeface="AkkuratLLWeb"/>
              </a:rPr>
              <a:t>»</a:t>
            </a:r>
            <a:endParaRPr lang="fr-CH" sz="2400" b="0" i="0" dirty="0">
              <a:effectLst/>
              <a:latin typeface="AkkuratLLWeb"/>
            </a:endParaRPr>
          </a:p>
        </p:txBody>
      </p:sp>
      <p:sp>
        <p:nvSpPr>
          <p:cNvPr id="13" name="ZoneTexte 12">
            <a:extLst>
              <a:ext uri="{FF2B5EF4-FFF2-40B4-BE49-F238E27FC236}">
                <a16:creationId xmlns:a16="http://schemas.microsoft.com/office/drawing/2014/main" id="{045585EC-0CD6-A11E-90CB-6BEEFB34DDE1}"/>
              </a:ext>
            </a:extLst>
          </p:cNvPr>
          <p:cNvSpPr txBox="1"/>
          <p:nvPr/>
        </p:nvSpPr>
        <p:spPr>
          <a:xfrm>
            <a:off x="432394" y="1386212"/>
            <a:ext cx="9785281" cy="1077218"/>
          </a:xfrm>
          <a:prstGeom prst="rect">
            <a:avLst/>
          </a:prstGeom>
          <a:noFill/>
        </p:spPr>
        <p:txBody>
          <a:bodyPr wrap="square">
            <a:spAutoFit/>
          </a:bodyPr>
          <a:lstStyle/>
          <a:p>
            <a:pPr algn="l"/>
            <a:r>
              <a:rPr lang="fr-CH" sz="3200" b="1" i="0" dirty="0">
                <a:effectLst/>
                <a:latin typeface="AkkuratLLWeb"/>
              </a:rPr>
              <a:t>‘Mon carbone’ : une approche </a:t>
            </a:r>
          </a:p>
          <a:p>
            <a:pPr algn="l"/>
            <a:r>
              <a:rPr lang="fr-CH" sz="3200" b="1" i="0" dirty="0">
                <a:effectLst/>
                <a:latin typeface="AkkuratLLWeb"/>
              </a:rPr>
              <a:t>pour des villes inclusives et durables</a:t>
            </a:r>
          </a:p>
        </p:txBody>
      </p:sp>
      <p:pic>
        <p:nvPicPr>
          <p:cNvPr id="14" name="Image 13">
            <a:extLst>
              <a:ext uri="{FF2B5EF4-FFF2-40B4-BE49-F238E27FC236}">
                <a16:creationId xmlns:a16="http://schemas.microsoft.com/office/drawing/2014/main" id="{A38D457D-6516-4C06-D749-CCB260DDC061}"/>
              </a:ext>
            </a:extLst>
          </p:cNvPr>
          <p:cNvPicPr>
            <a:picLocks noChangeAspect="1"/>
          </p:cNvPicPr>
          <p:nvPr/>
        </p:nvPicPr>
        <p:blipFill>
          <a:blip r:embed="rId2"/>
          <a:stretch>
            <a:fillRect/>
          </a:stretch>
        </p:blipFill>
        <p:spPr>
          <a:xfrm>
            <a:off x="6554744" y="1371744"/>
            <a:ext cx="7637930" cy="3646112"/>
          </a:xfrm>
          <a:prstGeom prst="rect">
            <a:avLst/>
          </a:prstGeom>
        </p:spPr>
      </p:pic>
      <p:sp>
        <p:nvSpPr>
          <p:cNvPr id="16" name="ZoneTexte 15">
            <a:extLst>
              <a:ext uri="{FF2B5EF4-FFF2-40B4-BE49-F238E27FC236}">
                <a16:creationId xmlns:a16="http://schemas.microsoft.com/office/drawing/2014/main" id="{876867FC-D2F0-AA46-3185-48424BC1BA25}"/>
              </a:ext>
            </a:extLst>
          </p:cNvPr>
          <p:cNvSpPr txBox="1"/>
          <p:nvPr/>
        </p:nvSpPr>
        <p:spPr>
          <a:xfrm>
            <a:off x="7739912" y="5056289"/>
            <a:ext cx="5411026" cy="1138773"/>
          </a:xfrm>
          <a:prstGeom prst="rect">
            <a:avLst/>
          </a:prstGeom>
          <a:noFill/>
        </p:spPr>
        <p:txBody>
          <a:bodyPr wrap="square">
            <a:spAutoFit/>
          </a:bodyPr>
          <a:lstStyle/>
          <a:p>
            <a:pPr algn="ctr"/>
            <a:r>
              <a:rPr lang="fr-CH" sz="2800" b="1" dirty="0">
                <a:effectLst/>
                <a:latin typeface="Abadi MT Condensed Extra Bold" panose="020B0306030101010103" pitchFamily="34" charset="77"/>
              </a:rPr>
              <a:t>Klaus Schwab</a:t>
            </a:r>
          </a:p>
          <a:p>
            <a:pPr algn="ctr"/>
            <a:r>
              <a:rPr lang="fr-CH" sz="2000" b="1" dirty="0">
                <a:latin typeface="Abadi MT Condensed Extra Bold" panose="020B0306030101010103" pitchFamily="34" charset="77"/>
              </a:rPr>
              <a:t>F</a:t>
            </a:r>
            <a:r>
              <a:rPr lang="fr-CH" sz="2000" b="1" dirty="0">
                <a:effectLst/>
                <a:latin typeface="Abadi MT Condensed Extra Bold" panose="020B0306030101010103" pitchFamily="34" charset="77"/>
              </a:rPr>
              <a:t>ondateur du Forum économique </a:t>
            </a:r>
          </a:p>
          <a:p>
            <a:pPr algn="ctr"/>
            <a:r>
              <a:rPr lang="fr-CH" sz="2000" b="1" dirty="0">
                <a:effectLst/>
                <a:latin typeface="Abadi MT Condensed Extra Bold" panose="020B0306030101010103" pitchFamily="34" charset="77"/>
              </a:rPr>
              <a:t>mondial (WEF)</a:t>
            </a:r>
            <a:endParaRPr lang="fr-FR" sz="2000" dirty="0"/>
          </a:p>
        </p:txBody>
      </p:sp>
    </p:spTree>
    <p:extLst>
      <p:ext uri="{BB962C8B-B14F-4D97-AF65-F5344CB8AC3E}">
        <p14:creationId xmlns:p14="http://schemas.microsoft.com/office/powerpoint/2010/main" val="27806855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left)">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0.7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0.70"/>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BE166-8EFA-7C79-8009-AF9AA6490A8A}"/>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E2CEA62C-D488-78E4-AE48-60065BD6B176}"/>
              </a:ext>
            </a:extLst>
          </p:cNvPr>
          <p:cNvSpPr txBox="1">
            <a:spLocks/>
          </p:cNvSpPr>
          <p:nvPr/>
        </p:nvSpPr>
        <p:spPr>
          <a:xfrm>
            <a:off x="2146092" y="263395"/>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latin typeface="Abadi MT Condensed Extra Bold" panose="020B0306030101010103" pitchFamily="34" charset="77"/>
              </a:rPr>
              <a:t>Chapitre 13</a:t>
            </a:r>
            <a:br>
              <a:rPr lang="fr-FR" sz="4800" b="1" dirty="0">
                <a:latin typeface="Abadi MT Condensed Extra Bold" panose="020B0306030101010103" pitchFamily="34" charset="77"/>
              </a:rPr>
            </a:br>
            <a:r>
              <a:rPr lang="fr-CH" b="1" dirty="0">
                <a:latin typeface="Abadi MT Condensed Extra Bold" panose="020B0306030101010103" pitchFamily="34" charset="77"/>
              </a:rPr>
              <a:t>Mon monde idéal</a:t>
            </a:r>
            <a:endParaRPr lang="fr-FR" sz="4800" b="1" dirty="0">
              <a:latin typeface="Abadi MT Condensed Extra Bold" panose="020B0306030101010103" pitchFamily="34" charset="77"/>
            </a:endParaRPr>
          </a:p>
        </p:txBody>
      </p:sp>
      <p:pic>
        <p:nvPicPr>
          <p:cNvPr id="2" name="Image 1">
            <a:extLst>
              <a:ext uri="{FF2B5EF4-FFF2-40B4-BE49-F238E27FC236}">
                <a16:creationId xmlns:a16="http://schemas.microsoft.com/office/drawing/2014/main" id="{241517F9-F370-84ED-EDB3-40E1EFDA1D84}"/>
              </a:ext>
            </a:extLst>
          </p:cNvPr>
          <p:cNvPicPr>
            <a:picLocks noChangeAspect="1"/>
          </p:cNvPicPr>
          <p:nvPr/>
        </p:nvPicPr>
        <p:blipFill>
          <a:blip r:embed="rId2"/>
          <a:stretch>
            <a:fillRect/>
          </a:stretch>
        </p:blipFill>
        <p:spPr>
          <a:xfrm>
            <a:off x="8190601" y="1108014"/>
            <a:ext cx="3710051" cy="3978000"/>
          </a:xfrm>
          <a:prstGeom prst="rect">
            <a:avLst/>
          </a:prstGeom>
          <a:ln>
            <a:solidFill>
              <a:schemeClr val="tx1"/>
            </a:solidFill>
          </a:ln>
        </p:spPr>
      </p:pic>
      <p:pic>
        <p:nvPicPr>
          <p:cNvPr id="4" name="Image 3">
            <a:extLst>
              <a:ext uri="{FF2B5EF4-FFF2-40B4-BE49-F238E27FC236}">
                <a16:creationId xmlns:a16="http://schemas.microsoft.com/office/drawing/2014/main" id="{E619140F-77D8-DA51-95A7-9649AAB9930B}"/>
              </a:ext>
            </a:extLst>
          </p:cNvPr>
          <p:cNvPicPr>
            <a:picLocks noChangeAspect="1"/>
          </p:cNvPicPr>
          <p:nvPr/>
        </p:nvPicPr>
        <p:blipFill>
          <a:blip r:embed="rId3"/>
          <a:stretch>
            <a:fillRect/>
          </a:stretch>
        </p:blipFill>
        <p:spPr>
          <a:xfrm>
            <a:off x="290785" y="1588958"/>
            <a:ext cx="3909391" cy="2932043"/>
          </a:xfrm>
          <a:prstGeom prst="rect">
            <a:avLst/>
          </a:prstGeom>
          <a:ln>
            <a:solidFill>
              <a:schemeClr val="tx1"/>
            </a:solidFill>
          </a:ln>
        </p:spPr>
      </p:pic>
      <p:pic>
        <p:nvPicPr>
          <p:cNvPr id="5" name="Image 4">
            <a:extLst>
              <a:ext uri="{FF2B5EF4-FFF2-40B4-BE49-F238E27FC236}">
                <a16:creationId xmlns:a16="http://schemas.microsoft.com/office/drawing/2014/main" id="{A77267E7-4DD2-174E-E271-D814B03C1C93}"/>
              </a:ext>
            </a:extLst>
          </p:cNvPr>
          <p:cNvPicPr>
            <a:picLocks noChangeAspect="1"/>
          </p:cNvPicPr>
          <p:nvPr/>
        </p:nvPicPr>
        <p:blipFill>
          <a:blip r:embed="rId4"/>
          <a:stretch>
            <a:fillRect/>
          </a:stretch>
        </p:blipFill>
        <p:spPr>
          <a:xfrm>
            <a:off x="3424027" y="3650217"/>
            <a:ext cx="5343939" cy="2730418"/>
          </a:xfrm>
          <a:prstGeom prst="rect">
            <a:avLst/>
          </a:prstGeom>
          <a:ln>
            <a:solidFill>
              <a:schemeClr val="tx1"/>
            </a:solidFill>
          </a:ln>
        </p:spPr>
      </p:pic>
      <p:pic>
        <p:nvPicPr>
          <p:cNvPr id="6" name="Image 5">
            <a:extLst>
              <a:ext uri="{FF2B5EF4-FFF2-40B4-BE49-F238E27FC236}">
                <a16:creationId xmlns:a16="http://schemas.microsoft.com/office/drawing/2014/main" id="{4A483089-B822-FFC3-796D-1EB3F7032CBF}"/>
              </a:ext>
            </a:extLst>
          </p:cNvPr>
          <p:cNvPicPr>
            <a:picLocks noChangeAspect="1"/>
          </p:cNvPicPr>
          <p:nvPr/>
        </p:nvPicPr>
        <p:blipFill>
          <a:blip r:embed="rId5"/>
          <a:stretch>
            <a:fillRect/>
          </a:stretch>
        </p:blipFill>
        <p:spPr>
          <a:xfrm>
            <a:off x="4747451" y="1733975"/>
            <a:ext cx="2697093" cy="1771225"/>
          </a:xfrm>
          <a:prstGeom prst="rect">
            <a:avLst/>
          </a:prstGeom>
        </p:spPr>
      </p:pic>
      <p:sp>
        <p:nvSpPr>
          <p:cNvPr id="7" name="ZoneTexte 6">
            <a:extLst>
              <a:ext uri="{FF2B5EF4-FFF2-40B4-BE49-F238E27FC236}">
                <a16:creationId xmlns:a16="http://schemas.microsoft.com/office/drawing/2014/main" id="{95692A1C-B93F-C155-45E8-B2409BB6D542}"/>
              </a:ext>
            </a:extLst>
          </p:cNvPr>
          <p:cNvSpPr txBox="1"/>
          <p:nvPr/>
        </p:nvSpPr>
        <p:spPr>
          <a:xfrm>
            <a:off x="303277" y="4561201"/>
            <a:ext cx="2795595" cy="523220"/>
          </a:xfrm>
          <a:prstGeom prst="rect">
            <a:avLst/>
          </a:prstGeom>
          <a:solidFill>
            <a:schemeClr val="bg1"/>
          </a:solidFill>
          <a:ln w="25400">
            <a:noFill/>
          </a:ln>
        </p:spPr>
        <p:txBody>
          <a:bodyPr wrap="square">
            <a:spAutoFit/>
          </a:bodyPr>
          <a:lstStyle/>
          <a:p>
            <a:pPr algn="ctr"/>
            <a:r>
              <a:rPr lang="fr-CH" sz="2800" b="1" dirty="0">
                <a:solidFill>
                  <a:schemeClr val="tx1"/>
                </a:solidFill>
              </a:rPr>
              <a:t>9 octobre 2021</a:t>
            </a:r>
            <a:endParaRPr lang="fr-FR" sz="2800" b="1" dirty="0"/>
          </a:p>
        </p:txBody>
      </p:sp>
    </p:spTree>
    <p:extLst>
      <p:ext uri="{BB962C8B-B14F-4D97-AF65-F5344CB8AC3E}">
        <p14:creationId xmlns:p14="http://schemas.microsoft.com/office/powerpoint/2010/main" val="113966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2"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ppt_x</p:attrName>
                                        </p:attrNameLst>
                                      </p:cBhvr>
                                      <p:tavLst>
                                        <p:tav tm="0">
                                          <p:val>
                                            <p:strVal val="#ppt_x+#ppt_w*1.125000"/>
                                          </p:val>
                                        </p:tav>
                                        <p:tav tm="100000">
                                          <p:val>
                                            <p:strVal val="#ppt_x"/>
                                          </p:val>
                                        </p:tav>
                                      </p:tavLst>
                                    </p:anim>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strVal val="#ppt_w*0.70"/>
                                          </p:val>
                                        </p:tav>
                                        <p:tav tm="100000">
                                          <p:val>
                                            <p:strVal val="#ppt_w"/>
                                          </p:val>
                                        </p:tav>
                                      </p:tavLst>
                                    </p:anim>
                                    <p:anim calcmode="lin" valueType="num">
                                      <p:cBhvr>
                                        <p:cTn id="21" dur="1000" fill="hold"/>
                                        <p:tgtEl>
                                          <p:spTgt spid="2"/>
                                        </p:tgtEl>
                                        <p:attrNameLst>
                                          <p:attrName>ppt_h</p:attrName>
                                        </p:attrNameLst>
                                      </p:cBhvr>
                                      <p:tavLst>
                                        <p:tav tm="0">
                                          <p:val>
                                            <p:strVal val="#ppt_h"/>
                                          </p:val>
                                        </p:tav>
                                        <p:tav tm="100000">
                                          <p:val>
                                            <p:strVal val="#ppt_h"/>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64924-B48B-862F-0FE9-85B325BCB06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14D2F466-ECAE-0B02-03EB-9C18ACA2A2E9}"/>
              </a:ext>
            </a:extLst>
          </p:cNvPr>
          <p:cNvSpPr txBox="1">
            <a:spLocks/>
          </p:cNvSpPr>
          <p:nvPr/>
        </p:nvSpPr>
        <p:spPr>
          <a:xfrm>
            <a:off x="3722345" y="1112212"/>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6600" b="1" dirty="0">
                <a:latin typeface="Abadi MT Condensed Extra Bold" panose="020B0306030101010103" pitchFamily="34" charset="77"/>
              </a:rPr>
              <a:t>Depuis 6 ans, </a:t>
            </a:r>
          </a:p>
          <a:p>
            <a:pPr algn="ctr">
              <a:lnSpc>
                <a:spcPts val="6500"/>
              </a:lnSpc>
            </a:pPr>
            <a:r>
              <a:rPr lang="fr-CH" sz="6600" b="1" dirty="0">
                <a:latin typeface="Abadi MT Condensed Extra Bold" panose="020B0306030101010103" pitchFamily="34" charset="77"/>
              </a:rPr>
              <a:t>merci d’être debout !</a:t>
            </a:r>
            <a:r>
              <a:rPr lang="fr-CH" sz="8800" b="1" dirty="0">
                <a:latin typeface="Abadi MT Condensed Extra Bold" panose="020B0306030101010103" pitchFamily="34" charset="77"/>
              </a:rPr>
              <a:t> </a:t>
            </a:r>
            <a:endParaRPr lang="fr-FR" sz="8800" b="1" dirty="0">
              <a:latin typeface="Abadi MT Condensed Extra Bold" panose="020B0306030101010103" pitchFamily="34" charset="77"/>
            </a:endParaRPr>
          </a:p>
        </p:txBody>
      </p:sp>
      <p:pic>
        <p:nvPicPr>
          <p:cNvPr id="7" name="Image 6">
            <a:extLst>
              <a:ext uri="{FF2B5EF4-FFF2-40B4-BE49-F238E27FC236}">
                <a16:creationId xmlns:a16="http://schemas.microsoft.com/office/drawing/2014/main" id="{D0DDB5B9-1A05-43B0-A419-FC329DD04289}"/>
              </a:ext>
            </a:extLst>
          </p:cNvPr>
          <p:cNvPicPr>
            <a:picLocks noChangeAspect="1"/>
          </p:cNvPicPr>
          <p:nvPr/>
        </p:nvPicPr>
        <p:blipFill>
          <a:blip r:embed="rId2"/>
          <a:stretch>
            <a:fillRect/>
          </a:stretch>
        </p:blipFill>
        <p:spPr>
          <a:xfrm>
            <a:off x="-310199" y="1014026"/>
            <a:ext cx="4829948" cy="4829948"/>
          </a:xfrm>
          <a:prstGeom prst="rect">
            <a:avLst/>
          </a:prstGeom>
        </p:spPr>
      </p:pic>
      <p:sp>
        <p:nvSpPr>
          <p:cNvPr id="8" name="Titre 1">
            <a:extLst>
              <a:ext uri="{FF2B5EF4-FFF2-40B4-BE49-F238E27FC236}">
                <a16:creationId xmlns:a16="http://schemas.microsoft.com/office/drawing/2014/main" id="{19EFEAFC-5FD9-FA69-388D-FD9EA8BACED5}"/>
              </a:ext>
            </a:extLst>
          </p:cNvPr>
          <p:cNvSpPr txBox="1">
            <a:spLocks/>
          </p:cNvSpPr>
          <p:nvPr/>
        </p:nvSpPr>
        <p:spPr>
          <a:xfrm>
            <a:off x="3986767" y="3581088"/>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8800" b="1" dirty="0">
                <a:latin typeface="Abadi MT Condensed Extra Bold" panose="020B0306030101010103" pitchFamily="34" charset="77"/>
              </a:rPr>
              <a:t>Plus que jamais, on lâche rien ! </a:t>
            </a:r>
            <a:endParaRPr lang="fr-FR" sz="8800" b="1" dirty="0">
              <a:latin typeface="Abadi MT Condensed Extra Bold" panose="020B0306030101010103" pitchFamily="34" charset="77"/>
            </a:endParaRPr>
          </a:p>
        </p:txBody>
      </p:sp>
      <p:sp>
        <p:nvSpPr>
          <p:cNvPr id="10" name="ZoneTexte 9">
            <a:extLst>
              <a:ext uri="{FF2B5EF4-FFF2-40B4-BE49-F238E27FC236}">
                <a16:creationId xmlns:a16="http://schemas.microsoft.com/office/drawing/2014/main" id="{49607E86-C1B5-7DAB-9DCF-415716419AD4}"/>
              </a:ext>
            </a:extLst>
          </p:cNvPr>
          <p:cNvSpPr txBox="1"/>
          <p:nvPr/>
        </p:nvSpPr>
        <p:spPr>
          <a:xfrm>
            <a:off x="7216999" y="5411450"/>
            <a:ext cx="1439352" cy="1446550"/>
          </a:xfrm>
          <a:prstGeom prst="rect">
            <a:avLst/>
          </a:prstGeom>
          <a:noFill/>
        </p:spPr>
        <p:txBody>
          <a:bodyPr wrap="square">
            <a:spAutoFit/>
          </a:bodyPr>
          <a:lstStyle/>
          <a:p>
            <a:r>
              <a:rPr lang="fr-CH" sz="8800" dirty="0">
                <a:solidFill>
                  <a:srgbClr val="000000"/>
                </a:solidFill>
                <a:effectLst/>
                <a:latin typeface=".Apple Color Emoji UI"/>
              </a:rPr>
              <a:t>❤️</a:t>
            </a:r>
          </a:p>
        </p:txBody>
      </p:sp>
      <p:sp>
        <p:nvSpPr>
          <p:cNvPr id="4" name="ZoneTexte 3">
            <a:extLst>
              <a:ext uri="{FF2B5EF4-FFF2-40B4-BE49-F238E27FC236}">
                <a16:creationId xmlns:a16="http://schemas.microsoft.com/office/drawing/2014/main" id="{D5F0F60A-492A-6712-32D3-A97F9A30F5B5}"/>
              </a:ext>
            </a:extLst>
          </p:cNvPr>
          <p:cNvSpPr txBox="1"/>
          <p:nvPr/>
        </p:nvSpPr>
        <p:spPr>
          <a:xfrm>
            <a:off x="542813" y="5953965"/>
            <a:ext cx="3179532" cy="461665"/>
          </a:xfrm>
          <a:prstGeom prst="rect">
            <a:avLst/>
          </a:prstGeom>
          <a:noFill/>
        </p:spPr>
        <p:txBody>
          <a:bodyPr wrap="square">
            <a:spAutoFit/>
          </a:bodyPr>
          <a:lstStyle/>
          <a:p>
            <a:pPr algn="l" fontAlgn="base"/>
            <a:r>
              <a:rPr lang="fr-CH" sz="2400" b="1" u="sng" dirty="0" err="1">
                <a:solidFill>
                  <a:schemeClr val="accent1"/>
                </a:solidFill>
                <a:latin typeface="Nunito" pitchFamily="2" charset="77"/>
              </a:rPr>
              <a:t>lasuisseaucoeur.ch</a:t>
            </a:r>
            <a:endParaRPr lang="fr-CH" sz="2400" i="0" u="sng" dirty="0">
              <a:solidFill>
                <a:schemeClr val="accent1"/>
              </a:solidFill>
              <a:effectLst/>
              <a:latin typeface="Nunito" pitchFamily="2" charset="77"/>
            </a:endParaRPr>
          </a:p>
        </p:txBody>
      </p:sp>
    </p:spTree>
    <p:extLst>
      <p:ext uri="{BB962C8B-B14F-4D97-AF65-F5344CB8AC3E}">
        <p14:creationId xmlns:p14="http://schemas.microsoft.com/office/powerpoint/2010/main" val="131455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strVal val="#ppt_w*0.70"/>
                                          </p:val>
                                        </p:tav>
                                        <p:tav tm="100000">
                                          <p:val>
                                            <p:strVal val="#ppt_w"/>
                                          </p:val>
                                        </p:tav>
                                      </p:tavLst>
                                    </p:anim>
                                    <p:anim calcmode="lin" valueType="num">
                                      <p:cBhvr>
                                        <p:cTn id="21" dur="1000" fill="hold"/>
                                        <p:tgtEl>
                                          <p:spTgt spid="10"/>
                                        </p:tgtEl>
                                        <p:attrNameLst>
                                          <p:attrName>ppt_h</p:attrName>
                                        </p:attrNameLst>
                                      </p:cBhvr>
                                      <p:tavLst>
                                        <p:tav tm="0">
                                          <p:val>
                                            <p:strVal val="#ppt_h"/>
                                          </p:val>
                                        </p:tav>
                                        <p:tav tm="100000">
                                          <p:val>
                                            <p:strVal val="#ppt_h"/>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30898</TotalTime>
  <Words>1621</Words>
  <Application>Microsoft Macintosh PowerPoint</Application>
  <PresentationFormat>Grand écran</PresentationFormat>
  <Paragraphs>270</Paragraphs>
  <Slides>48</Slides>
  <Notes>0</Notes>
  <HiddenSlides>0</HiddenSlides>
  <MMClips>0</MMClips>
  <ScaleCrop>false</ScaleCrop>
  <HeadingPairs>
    <vt:vector size="6" baseType="variant">
      <vt:variant>
        <vt:lpstr>Polices utilisées</vt:lpstr>
      </vt:variant>
      <vt:variant>
        <vt:i4>18</vt:i4>
      </vt:variant>
      <vt:variant>
        <vt:lpstr>Thème</vt:lpstr>
      </vt:variant>
      <vt:variant>
        <vt:i4>1</vt:i4>
      </vt:variant>
      <vt:variant>
        <vt:lpstr>Titres des diapositives</vt:lpstr>
      </vt:variant>
      <vt:variant>
        <vt:i4>48</vt:i4>
      </vt:variant>
    </vt:vector>
  </HeadingPairs>
  <TitlesOfParts>
    <vt:vector size="67" baseType="lpstr">
      <vt:lpstr>.Apple Color Emoji UI</vt:lpstr>
      <vt:lpstr>☞ABADI MT PRO COND</vt:lpstr>
      <vt:lpstr>Abadi MT Condensed</vt:lpstr>
      <vt:lpstr>Abadi MT Condensed Extra Bold</vt:lpstr>
      <vt:lpstr>AkkuratLLWeb</vt:lpstr>
      <vt:lpstr>Arial</vt:lpstr>
      <vt:lpstr>Arial Rounded MT Bold</vt:lpstr>
      <vt:lpstr>Calibri</vt:lpstr>
      <vt:lpstr>Calibri Light</vt:lpstr>
      <vt:lpstr>DDG_ProximaNova</vt:lpstr>
      <vt:lpstr>Gill Sans Ultra Bold</vt:lpstr>
      <vt:lpstr>Google Sans</vt:lpstr>
      <vt:lpstr>Helvetica Neue</vt:lpstr>
      <vt:lpstr>Impact</vt:lpstr>
      <vt:lpstr>Nunito</vt:lpstr>
      <vt:lpstr>Roboto</vt:lpstr>
      <vt:lpstr>Source Sans Pro</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Ignazio Cassis  et la « neutralité coopérative » de la Suisse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794</cp:revision>
  <dcterms:created xsi:type="dcterms:W3CDTF">2022-06-08T15:52:41Z</dcterms:created>
  <dcterms:modified xsi:type="dcterms:W3CDTF">2026-04-17T10:53:33Z</dcterms:modified>
</cp:coreProperties>
</file>