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499" r:id="rId3"/>
    <p:sldId id="502" r:id="rId4"/>
    <p:sldId id="334" r:id="rId5"/>
    <p:sldId id="479" r:id="rId6"/>
    <p:sldId id="482" r:id="rId7"/>
    <p:sldId id="481" r:id="rId8"/>
    <p:sldId id="480" r:id="rId9"/>
    <p:sldId id="330" r:id="rId10"/>
    <p:sldId id="477" r:id="rId11"/>
    <p:sldId id="478" r:id="rId12"/>
    <p:sldId id="483" r:id="rId13"/>
    <p:sldId id="484" r:id="rId14"/>
    <p:sldId id="496" r:id="rId15"/>
    <p:sldId id="497" r:id="rId16"/>
    <p:sldId id="485" r:id="rId17"/>
    <p:sldId id="486" r:id="rId18"/>
    <p:sldId id="498" r:id="rId19"/>
    <p:sldId id="490" r:id="rId20"/>
    <p:sldId id="500" r:id="rId21"/>
    <p:sldId id="501" r:id="rId22"/>
    <p:sldId id="269"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388E"/>
    <a:srgbClr val="E878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05"/>
  </p:normalViewPr>
  <p:slideViewPr>
    <p:cSldViewPr snapToGrid="0" snapToObjects="1">
      <p:cViewPr>
        <p:scale>
          <a:sx n="99" d="100"/>
          <a:sy n="99" d="100"/>
        </p:scale>
        <p:origin x="960"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73E442-64AB-0542-AE44-8E60B874999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38A4BDB-3AB2-884F-B89B-EF0A86319F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B6A086A-02E2-0F42-8249-5A39E7815B64}"/>
              </a:ext>
            </a:extLst>
          </p:cNvPr>
          <p:cNvSpPr>
            <a:spLocks noGrp="1"/>
          </p:cNvSpPr>
          <p:nvPr>
            <p:ph type="dt" sz="half" idx="10"/>
          </p:nvPr>
        </p:nvSpPr>
        <p:spPr/>
        <p:txBody>
          <a:bodyPr/>
          <a:lstStyle/>
          <a:p>
            <a:fld id="{553199E9-D313-624F-B232-ECAA68C5AA3E}" type="datetimeFigureOut">
              <a:rPr lang="fr-FR" smtClean="0"/>
              <a:t>23/04/2026</a:t>
            </a:fld>
            <a:endParaRPr lang="fr-FR"/>
          </a:p>
        </p:txBody>
      </p:sp>
      <p:sp>
        <p:nvSpPr>
          <p:cNvPr id="5" name="Espace réservé du pied de page 4">
            <a:extLst>
              <a:ext uri="{FF2B5EF4-FFF2-40B4-BE49-F238E27FC236}">
                <a16:creationId xmlns:a16="http://schemas.microsoft.com/office/drawing/2014/main" id="{6868AA17-1462-5743-9542-C81AB45A610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14AEE3B-DBE3-BE4A-9BE5-A7E4FDDF9534}"/>
              </a:ext>
            </a:extLst>
          </p:cNvPr>
          <p:cNvSpPr>
            <a:spLocks noGrp="1"/>
          </p:cNvSpPr>
          <p:nvPr>
            <p:ph type="sldNum" sz="quarter" idx="12"/>
          </p:nvPr>
        </p:nvSpPr>
        <p:spPr/>
        <p:txBody>
          <a:bodyPr/>
          <a:lstStyle/>
          <a:p>
            <a:fld id="{95C3DEE6-1A2B-6741-BD5F-9E1D1A0E709E}" type="slidenum">
              <a:rPr lang="fr-FR" smtClean="0"/>
              <a:t>‹N°›</a:t>
            </a:fld>
            <a:endParaRPr lang="fr-FR"/>
          </a:p>
        </p:txBody>
      </p:sp>
    </p:spTree>
    <p:extLst>
      <p:ext uri="{BB962C8B-B14F-4D97-AF65-F5344CB8AC3E}">
        <p14:creationId xmlns:p14="http://schemas.microsoft.com/office/powerpoint/2010/main" val="614638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B97BF4-0ED0-DD43-84B7-F55230830E5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B95EA15-664C-D643-9415-DA2FA79CE93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C89791C-ED3E-1D40-830B-56922F614230}"/>
              </a:ext>
            </a:extLst>
          </p:cNvPr>
          <p:cNvSpPr>
            <a:spLocks noGrp="1"/>
          </p:cNvSpPr>
          <p:nvPr>
            <p:ph type="dt" sz="half" idx="10"/>
          </p:nvPr>
        </p:nvSpPr>
        <p:spPr/>
        <p:txBody>
          <a:bodyPr/>
          <a:lstStyle/>
          <a:p>
            <a:fld id="{553199E9-D313-624F-B232-ECAA68C5AA3E}" type="datetimeFigureOut">
              <a:rPr lang="fr-FR" smtClean="0"/>
              <a:t>23/04/2026</a:t>
            </a:fld>
            <a:endParaRPr lang="fr-FR"/>
          </a:p>
        </p:txBody>
      </p:sp>
      <p:sp>
        <p:nvSpPr>
          <p:cNvPr id="5" name="Espace réservé du pied de page 4">
            <a:extLst>
              <a:ext uri="{FF2B5EF4-FFF2-40B4-BE49-F238E27FC236}">
                <a16:creationId xmlns:a16="http://schemas.microsoft.com/office/drawing/2014/main" id="{FCC6CB40-75A0-DB4B-B0C7-A7CF496BFAF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9676D2B-ED9A-9941-8F3F-166C6477407D}"/>
              </a:ext>
            </a:extLst>
          </p:cNvPr>
          <p:cNvSpPr>
            <a:spLocks noGrp="1"/>
          </p:cNvSpPr>
          <p:nvPr>
            <p:ph type="sldNum" sz="quarter" idx="12"/>
          </p:nvPr>
        </p:nvSpPr>
        <p:spPr/>
        <p:txBody>
          <a:bodyPr/>
          <a:lstStyle/>
          <a:p>
            <a:fld id="{95C3DEE6-1A2B-6741-BD5F-9E1D1A0E709E}" type="slidenum">
              <a:rPr lang="fr-FR" smtClean="0"/>
              <a:t>‹N°›</a:t>
            </a:fld>
            <a:endParaRPr lang="fr-FR"/>
          </a:p>
        </p:txBody>
      </p:sp>
    </p:spTree>
    <p:extLst>
      <p:ext uri="{BB962C8B-B14F-4D97-AF65-F5344CB8AC3E}">
        <p14:creationId xmlns:p14="http://schemas.microsoft.com/office/powerpoint/2010/main" val="696864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C34AF0-3AFA-234F-BA98-1F36BBD82EC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69D4E6F-3A3F-364A-9E13-116E38D073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09679B1-9DE3-4F4A-B080-BF46B6B9CFBE}"/>
              </a:ext>
            </a:extLst>
          </p:cNvPr>
          <p:cNvSpPr>
            <a:spLocks noGrp="1"/>
          </p:cNvSpPr>
          <p:nvPr>
            <p:ph type="dt" sz="half" idx="10"/>
          </p:nvPr>
        </p:nvSpPr>
        <p:spPr/>
        <p:txBody>
          <a:bodyPr/>
          <a:lstStyle/>
          <a:p>
            <a:fld id="{553199E9-D313-624F-B232-ECAA68C5AA3E}" type="datetimeFigureOut">
              <a:rPr lang="fr-FR" smtClean="0"/>
              <a:t>23/04/2026</a:t>
            </a:fld>
            <a:endParaRPr lang="fr-FR"/>
          </a:p>
        </p:txBody>
      </p:sp>
      <p:sp>
        <p:nvSpPr>
          <p:cNvPr id="5" name="Espace réservé du pied de page 4">
            <a:extLst>
              <a:ext uri="{FF2B5EF4-FFF2-40B4-BE49-F238E27FC236}">
                <a16:creationId xmlns:a16="http://schemas.microsoft.com/office/drawing/2014/main" id="{697DF613-19C9-0448-AD1A-2D5357EA359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13F3C8-7685-4D40-A842-9C75891535CA}"/>
              </a:ext>
            </a:extLst>
          </p:cNvPr>
          <p:cNvSpPr>
            <a:spLocks noGrp="1"/>
          </p:cNvSpPr>
          <p:nvPr>
            <p:ph type="sldNum" sz="quarter" idx="12"/>
          </p:nvPr>
        </p:nvSpPr>
        <p:spPr/>
        <p:txBody>
          <a:bodyPr/>
          <a:lstStyle/>
          <a:p>
            <a:fld id="{95C3DEE6-1A2B-6741-BD5F-9E1D1A0E709E}" type="slidenum">
              <a:rPr lang="fr-FR" smtClean="0"/>
              <a:t>‹N°›</a:t>
            </a:fld>
            <a:endParaRPr lang="fr-FR"/>
          </a:p>
        </p:txBody>
      </p:sp>
    </p:spTree>
    <p:extLst>
      <p:ext uri="{BB962C8B-B14F-4D97-AF65-F5344CB8AC3E}">
        <p14:creationId xmlns:p14="http://schemas.microsoft.com/office/powerpoint/2010/main" val="3056893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7BACF1-1270-3C43-9B56-8F8011A0C6C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51C8F01-8D90-F24B-915C-7A3AA1B75F43}"/>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61632D8-6FD2-1847-A548-561118DAD1D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3992378-04B3-3D4F-B73A-9D6E16B5D3FC}"/>
              </a:ext>
            </a:extLst>
          </p:cNvPr>
          <p:cNvSpPr>
            <a:spLocks noGrp="1"/>
          </p:cNvSpPr>
          <p:nvPr>
            <p:ph type="dt" sz="half" idx="10"/>
          </p:nvPr>
        </p:nvSpPr>
        <p:spPr/>
        <p:txBody>
          <a:bodyPr/>
          <a:lstStyle/>
          <a:p>
            <a:fld id="{553199E9-D313-624F-B232-ECAA68C5AA3E}" type="datetimeFigureOut">
              <a:rPr lang="fr-FR" smtClean="0"/>
              <a:t>23/04/2026</a:t>
            </a:fld>
            <a:endParaRPr lang="fr-FR"/>
          </a:p>
        </p:txBody>
      </p:sp>
      <p:sp>
        <p:nvSpPr>
          <p:cNvPr id="6" name="Espace réservé du pied de page 5">
            <a:extLst>
              <a:ext uri="{FF2B5EF4-FFF2-40B4-BE49-F238E27FC236}">
                <a16:creationId xmlns:a16="http://schemas.microsoft.com/office/drawing/2014/main" id="{D9969125-A81E-C642-BCF3-C7F03C784D8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2BC97B4-F87F-5543-82C7-148DB38C8436}"/>
              </a:ext>
            </a:extLst>
          </p:cNvPr>
          <p:cNvSpPr>
            <a:spLocks noGrp="1"/>
          </p:cNvSpPr>
          <p:nvPr>
            <p:ph type="sldNum" sz="quarter" idx="12"/>
          </p:nvPr>
        </p:nvSpPr>
        <p:spPr/>
        <p:txBody>
          <a:bodyPr/>
          <a:lstStyle/>
          <a:p>
            <a:fld id="{95C3DEE6-1A2B-6741-BD5F-9E1D1A0E709E}" type="slidenum">
              <a:rPr lang="fr-FR" smtClean="0"/>
              <a:t>‹N°›</a:t>
            </a:fld>
            <a:endParaRPr lang="fr-FR"/>
          </a:p>
        </p:txBody>
      </p:sp>
    </p:spTree>
    <p:extLst>
      <p:ext uri="{BB962C8B-B14F-4D97-AF65-F5344CB8AC3E}">
        <p14:creationId xmlns:p14="http://schemas.microsoft.com/office/powerpoint/2010/main" val="3140776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2C2FF9-5952-C747-86B9-8BF9423E474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F792D73-EA1E-7249-83E6-C8C8F61BD7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F8FE8C8-370A-AD43-869A-12622EE3B09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E40C362-A597-E941-B09A-D07F0E7997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C69673F-B8F4-CE49-8492-D3E1B51F3B1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385E86D-6252-DD49-B195-7700BBC0DAFF}"/>
              </a:ext>
            </a:extLst>
          </p:cNvPr>
          <p:cNvSpPr>
            <a:spLocks noGrp="1"/>
          </p:cNvSpPr>
          <p:nvPr>
            <p:ph type="dt" sz="half" idx="10"/>
          </p:nvPr>
        </p:nvSpPr>
        <p:spPr/>
        <p:txBody>
          <a:bodyPr/>
          <a:lstStyle/>
          <a:p>
            <a:fld id="{553199E9-D313-624F-B232-ECAA68C5AA3E}" type="datetimeFigureOut">
              <a:rPr lang="fr-FR" smtClean="0"/>
              <a:t>23/04/2026</a:t>
            </a:fld>
            <a:endParaRPr lang="fr-FR"/>
          </a:p>
        </p:txBody>
      </p:sp>
      <p:sp>
        <p:nvSpPr>
          <p:cNvPr id="8" name="Espace réservé du pied de page 7">
            <a:extLst>
              <a:ext uri="{FF2B5EF4-FFF2-40B4-BE49-F238E27FC236}">
                <a16:creationId xmlns:a16="http://schemas.microsoft.com/office/drawing/2014/main" id="{A00869A1-9F6B-FD4C-80E9-9ED2FD1EC92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7363B49-B243-BC4E-A5B2-85718DC3DC54}"/>
              </a:ext>
            </a:extLst>
          </p:cNvPr>
          <p:cNvSpPr>
            <a:spLocks noGrp="1"/>
          </p:cNvSpPr>
          <p:nvPr>
            <p:ph type="sldNum" sz="quarter" idx="12"/>
          </p:nvPr>
        </p:nvSpPr>
        <p:spPr/>
        <p:txBody>
          <a:bodyPr/>
          <a:lstStyle/>
          <a:p>
            <a:fld id="{95C3DEE6-1A2B-6741-BD5F-9E1D1A0E709E}" type="slidenum">
              <a:rPr lang="fr-FR" smtClean="0"/>
              <a:t>‹N°›</a:t>
            </a:fld>
            <a:endParaRPr lang="fr-FR"/>
          </a:p>
        </p:txBody>
      </p:sp>
    </p:spTree>
    <p:extLst>
      <p:ext uri="{BB962C8B-B14F-4D97-AF65-F5344CB8AC3E}">
        <p14:creationId xmlns:p14="http://schemas.microsoft.com/office/powerpoint/2010/main" val="1263421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9DFF18-171D-0C46-9EE1-E77634D93B1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0727122-D152-394B-98E5-E12FCD9444B2}"/>
              </a:ext>
            </a:extLst>
          </p:cNvPr>
          <p:cNvSpPr>
            <a:spLocks noGrp="1"/>
          </p:cNvSpPr>
          <p:nvPr>
            <p:ph type="dt" sz="half" idx="10"/>
          </p:nvPr>
        </p:nvSpPr>
        <p:spPr/>
        <p:txBody>
          <a:bodyPr/>
          <a:lstStyle/>
          <a:p>
            <a:fld id="{553199E9-D313-624F-B232-ECAA68C5AA3E}" type="datetimeFigureOut">
              <a:rPr lang="fr-FR" smtClean="0"/>
              <a:t>23/04/2026</a:t>
            </a:fld>
            <a:endParaRPr lang="fr-FR"/>
          </a:p>
        </p:txBody>
      </p:sp>
      <p:sp>
        <p:nvSpPr>
          <p:cNvPr id="4" name="Espace réservé du pied de page 3">
            <a:extLst>
              <a:ext uri="{FF2B5EF4-FFF2-40B4-BE49-F238E27FC236}">
                <a16:creationId xmlns:a16="http://schemas.microsoft.com/office/drawing/2014/main" id="{E7C9548A-0B0B-3440-A322-B145E81AA1E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48E4137D-8507-4D46-89CF-D76CC7D7F0DE}"/>
              </a:ext>
            </a:extLst>
          </p:cNvPr>
          <p:cNvSpPr>
            <a:spLocks noGrp="1"/>
          </p:cNvSpPr>
          <p:nvPr>
            <p:ph type="sldNum" sz="quarter" idx="12"/>
          </p:nvPr>
        </p:nvSpPr>
        <p:spPr/>
        <p:txBody>
          <a:bodyPr/>
          <a:lstStyle/>
          <a:p>
            <a:fld id="{95C3DEE6-1A2B-6741-BD5F-9E1D1A0E709E}" type="slidenum">
              <a:rPr lang="fr-FR" smtClean="0"/>
              <a:t>‹N°›</a:t>
            </a:fld>
            <a:endParaRPr lang="fr-FR"/>
          </a:p>
        </p:txBody>
      </p:sp>
    </p:spTree>
    <p:extLst>
      <p:ext uri="{BB962C8B-B14F-4D97-AF65-F5344CB8AC3E}">
        <p14:creationId xmlns:p14="http://schemas.microsoft.com/office/powerpoint/2010/main" val="3761456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FAE251D-2B88-D445-BA77-9A700ED1E311}"/>
              </a:ext>
            </a:extLst>
          </p:cNvPr>
          <p:cNvSpPr>
            <a:spLocks noGrp="1"/>
          </p:cNvSpPr>
          <p:nvPr>
            <p:ph type="dt" sz="half" idx="10"/>
          </p:nvPr>
        </p:nvSpPr>
        <p:spPr/>
        <p:txBody>
          <a:bodyPr/>
          <a:lstStyle/>
          <a:p>
            <a:fld id="{553199E9-D313-624F-B232-ECAA68C5AA3E}" type="datetimeFigureOut">
              <a:rPr lang="fr-FR" smtClean="0"/>
              <a:t>23/04/2026</a:t>
            </a:fld>
            <a:endParaRPr lang="fr-FR"/>
          </a:p>
        </p:txBody>
      </p:sp>
      <p:sp>
        <p:nvSpPr>
          <p:cNvPr id="3" name="Espace réservé du pied de page 2">
            <a:extLst>
              <a:ext uri="{FF2B5EF4-FFF2-40B4-BE49-F238E27FC236}">
                <a16:creationId xmlns:a16="http://schemas.microsoft.com/office/drawing/2014/main" id="{99280C05-6419-A34E-8BD6-B7039C4877D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90843383-1D0C-7B4C-95F6-299578864896}"/>
              </a:ext>
            </a:extLst>
          </p:cNvPr>
          <p:cNvSpPr>
            <a:spLocks noGrp="1"/>
          </p:cNvSpPr>
          <p:nvPr>
            <p:ph type="sldNum" sz="quarter" idx="12"/>
          </p:nvPr>
        </p:nvSpPr>
        <p:spPr/>
        <p:txBody>
          <a:bodyPr/>
          <a:lstStyle/>
          <a:p>
            <a:fld id="{95C3DEE6-1A2B-6741-BD5F-9E1D1A0E709E}" type="slidenum">
              <a:rPr lang="fr-FR" smtClean="0"/>
              <a:t>‹N°›</a:t>
            </a:fld>
            <a:endParaRPr lang="fr-FR"/>
          </a:p>
        </p:txBody>
      </p:sp>
    </p:spTree>
    <p:extLst>
      <p:ext uri="{BB962C8B-B14F-4D97-AF65-F5344CB8AC3E}">
        <p14:creationId xmlns:p14="http://schemas.microsoft.com/office/powerpoint/2010/main" val="1243703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857239-D3C8-C34B-88F2-350CE721708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F680C00-5AF7-4F42-832C-C49AF5C984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C838D71-BC4B-934A-A6B3-6B45EF5E88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4326D41-5B69-AE4F-A1FA-10C25F110A87}"/>
              </a:ext>
            </a:extLst>
          </p:cNvPr>
          <p:cNvSpPr>
            <a:spLocks noGrp="1"/>
          </p:cNvSpPr>
          <p:nvPr>
            <p:ph type="dt" sz="half" idx="10"/>
          </p:nvPr>
        </p:nvSpPr>
        <p:spPr/>
        <p:txBody>
          <a:bodyPr/>
          <a:lstStyle/>
          <a:p>
            <a:fld id="{553199E9-D313-624F-B232-ECAA68C5AA3E}" type="datetimeFigureOut">
              <a:rPr lang="fr-FR" smtClean="0"/>
              <a:t>23/04/2026</a:t>
            </a:fld>
            <a:endParaRPr lang="fr-FR"/>
          </a:p>
        </p:txBody>
      </p:sp>
      <p:sp>
        <p:nvSpPr>
          <p:cNvPr id="6" name="Espace réservé du pied de page 5">
            <a:extLst>
              <a:ext uri="{FF2B5EF4-FFF2-40B4-BE49-F238E27FC236}">
                <a16:creationId xmlns:a16="http://schemas.microsoft.com/office/drawing/2014/main" id="{B12DAAC2-56CC-A44A-8268-0CE615C7EF3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B7160BD-F0CD-7E47-ABA4-6235CF04BA5E}"/>
              </a:ext>
            </a:extLst>
          </p:cNvPr>
          <p:cNvSpPr>
            <a:spLocks noGrp="1"/>
          </p:cNvSpPr>
          <p:nvPr>
            <p:ph type="sldNum" sz="quarter" idx="12"/>
          </p:nvPr>
        </p:nvSpPr>
        <p:spPr/>
        <p:txBody>
          <a:bodyPr/>
          <a:lstStyle/>
          <a:p>
            <a:fld id="{95C3DEE6-1A2B-6741-BD5F-9E1D1A0E709E}" type="slidenum">
              <a:rPr lang="fr-FR" smtClean="0"/>
              <a:t>‹N°›</a:t>
            </a:fld>
            <a:endParaRPr lang="fr-FR"/>
          </a:p>
        </p:txBody>
      </p:sp>
    </p:spTree>
    <p:extLst>
      <p:ext uri="{BB962C8B-B14F-4D97-AF65-F5344CB8AC3E}">
        <p14:creationId xmlns:p14="http://schemas.microsoft.com/office/powerpoint/2010/main" val="275875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67D7BB-CB19-0547-8D91-BA778EFC4D0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6E051F7-3AB0-4144-929A-56682525F0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F6FEDDD-7C54-3245-90E1-BE0F5CAC7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8C77595-3054-2B45-B5AC-858FA38AF4A6}"/>
              </a:ext>
            </a:extLst>
          </p:cNvPr>
          <p:cNvSpPr>
            <a:spLocks noGrp="1"/>
          </p:cNvSpPr>
          <p:nvPr>
            <p:ph type="dt" sz="half" idx="10"/>
          </p:nvPr>
        </p:nvSpPr>
        <p:spPr/>
        <p:txBody>
          <a:bodyPr/>
          <a:lstStyle/>
          <a:p>
            <a:fld id="{553199E9-D313-624F-B232-ECAA68C5AA3E}" type="datetimeFigureOut">
              <a:rPr lang="fr-FR" smtClean="0"/>
              <a:t>23/04/2026</a:t>
            </a:fld>
            <a:endParaRPr lang="fr-FR"/>
          </a:p>
        </p:txBody>
      </p:sp>
      <p:sp>
        <p:nvSpPr>
          <p:cNvPr id="6" name="Espace réservé du pied de page 5">
            <a:extLst>
              <a:ext uri="{FF2B5EF4-FFF2-40B4-BE49-F238E27FC236}">
                <a16:creationId xmlns:a16="http://schemas.microsoft.com/office/drawing/2014/main" id="{D5FF267F-6EBB-1241-977F-0C7E3004683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B873098-D20D-0943-AB10-161C0019400C}"/>
              </a:ext>
            </a:extLst>
          </p:cNvPr>
          <p:cNvSpPr>
            <a:spLocks noGrp="1"/>
          </p:cNvSpPr>
          <p:nvPr>
            <p:ph type="sldNum" sz="quarter" idx="12"/>
          </p:nvPr>
        </p:nvSpPr>
        <p:spPr/>
        <p:txBody>
          <a:bodyPr/>
          <a:lstStyle/>
          <a:p>
            <a:fld id="{95C3DEE6-1A2B-6741-BD5F-9E1D1A0E709E}" type="slidenum">
              <a:rPr lang="fr-FR" smtClean="0"/>
              <a:t>‹N°›</a:t>
            </a:fld>
            <a:endParaRPr lang="fr-FR"/>
          </a:p>
        </p:txBody>
      </p:sp>
    </p:spTree>
    <p:extLst>
      <p:ext uri="{BB962C8B-B14F-4D97-AF65-F5344CB8AC3E}">
        <p14:creationId xmlns:p14="http://schemas.microsoft.com/office/powerpoint/2010/main" val="540677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F849B6-DFDB-2A4A-8020-F8E898F1EA0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5673C44-FD12-F24C-B4E7-ABB41A1706B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A041E96-234F-5C47-92B6-620062D2D9B2}"/>
              </a:ext>
            </a:extLst>
          </p:cNvPr>
          <p:cNvSpPr>
            <a:spLocks noGrp="1"/>
          </p:cNvSpPr>
          <p:nvPr>
            <p:ph type="dt" sz="half" idx="10"/>
          </p:nvPr>
        </p:nvSpPr>
        <p:spPr/>
        <p:txBody>
          <a:bodyPr/>
          <a:lstStyle/>
          <a:p>
            <a:fld id="{553199E9-D313-624F-B232-ECAA68C5AA3E}" type="datetimeFigureOut">
              <a:rPr lang="fr-FR" smtClean="0"/>
              <a:t>23/04/2026</a:t>
            </a:fld>
            <a:endParaRPr lang="fr-FR"/>
          </a:p>
        </p:txBody>
      </p:sp>
      <p:sp>
        <p:nvSpPr>
          <p:cNvPr id="5" name="Espace réservé du pied de page 4">
            <a:extLst>
              <a:ext uri="{FF2B5EF4-FFF2-40B4-BE49-F238E27FC236}">
                <a16:creationId xmlns:a16="http://schemas.microsoft.com/office/drawing/2014/main" id="{C6445574-08CB-F043-9714-B86DDA558D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A3CE39B-BB84-DA4F-957D-7E1A661EC2A9}"/>
              </a:ext>
            </a:extLst>
          </p:cNvPr>
          <p:cNvSpPr>
            <a:spLocks noGrp="1"/>
          </p:cNvSpPr>
          <p:nvPr>
            <p:ph type="sldNum" sz="quarter" idx="12"/>
          </p:nvPr>
        </p:nvSpPr>
        <p:spPr/>
        <p:txBody>
          <a:bodyPr/>
          <a:lstStyle/>
          <a:p>
            <a:fld id="{95C3DEE6-1A2B-6741-BD5F-9E1D1A0E709E}" type="slidenum">
              <a:rPr lang="fr-FR" smtClean="0"/>
              <a:t>‹N°›</a:t>
            </a:fld>
            <a:endParaRPr lang="fr-FR"/>
          </a:p>
        </p:txBody>
      </p:sp>
    </p:spTree>
    <p:extLst>
      <p:ext uri="{BB962C8B-B14F-4D97-AF65-F5344CB8AC3E}">
        <p14:creationId xmlns:p14="http://schemas.microsoft.com/office/powerpoint/2010/main" val="306830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E2B15D3-BE5D-CB41-B283-52E2A74DEB0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B08DDF3-AB14-9F4E-AE4F-B45B34E24B3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23B0476-E27B-B648-B84B-5926B998D903}"/>
              </a:ext>
            </a:extLst>
          </p:cNvPr>
          <p:cNvSpPr>
            <a:spLocks noGrp="1"/>
          </p:cNvSpPr>
          <p:nvPr>
            <p:ph type="dt" sz="half" idx="10"/>
          </p:nvPr>
        </p:nvSpPr>
        <p:spPr/>
        <p:txBody>
          <a:bodyPr/>
          <a:lstStyle/>
          <a:p>
            <a:fld id="{553199E9-D313-624F-B232-ECAA68C5AA3E}" type="datetimeFigureOut">
              <a:rPr lang="fr-FR" smtClean="0"/>
              <a:t>23/04/2026</a:t>
            </a:fld>
            <a:endParaRPr lang="fr-FR"/>
          </a:p>
        </p:txBody>
      </p:sp>
      <p:sp>
        <p:nvSpPr>
          <p:cNvPr id="5" name="Espace réservé du pied de page 4">
            <a:extLst>
              <a:ext uri="{FF2B5EF4-FFF2-40B4-BE49-F238E27FC236}">
                <a16:creationId xmlns:a16="http://schemas.microsoft.com/office/drawing/2014/main" id="{F8A3E82E-A94A-4946-AE03-57045009A61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7B42412-1E9B-124C-AF91-BA2D78CA8AFC}"/>
              </a:ext>
            </a:extLst>
          </p:cNvPr>
          <p:cNvSpPr>
            <a:spLocks noGrp="1"/>
          </p:cNvSpPr>
          <p:nvPr>
            <p:ph type="sldNum" sz="quarter" idx="12"/>
          </p:nvPr>
        </p:nvSpPr>
        <p:spPr/>
        <p:txBody>
          <a:bodyPr/>
          <a:lstStyle/>
          <a:p>
            <a:fld id="{95C3DEE6-1A2B-6741-BD5F-9E1D1A0E709E}" type="slidenum">
              <a:rPr lang="fr-FR" smtClean="0"/>
              <a:t>‹N°›</a:t>
            </a:fld>
            <a:endParaRPr lang="fr-FR"/>
          </a:p>
        </p:txBody>
      </p:sp>
    </p:spTree>
    <p:extLst>
      <p:ext uri="{BB962C8B-B14F-4D97-AF65-F5344CB8AC3E}">
        <p14:creationId xmlns:p14="http://schemas.microsoft.com/office/powerpoint/2010/main" val="2606002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4C08AEA-8EFA-FE4F-BD4E-8309A39D67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F1BF683-1836-2146-B5CF-CAFE80AA43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292BFAC-F6E0-A446-8BFB-6CEB75C7B9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3199E9-D313-624F-B232-ECAA68C5AA3E}" type="datetimeFigureOut">
              <a:rPr lang="fr-FR" smtClean="0"/>
              <a:t>23/04/2026</a:t>
            </a:fld>
            <a:endParaRPr lang="fr-FR"/>
          </a:p>
        </p:txBody>
      </p:sp>
      <p:sp>
        <p:nvSpPr>
          <p:cNvPr id="5" name="Espace réservé du pied de page 4">
            <a:extLst>
              <a:ext uri="{FF2B5EF4-FFF2-40B4-BE49-F238E27FC236}">
                <a16:creationId xmlns:a16="http://schemas.microsoft.com/office/drawing/2014/main" id="{1ADA4206-F9ED-074C-8D68-550DA8DC05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7739E81-56A7-F44C-8FBF-B5C5CC72CD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C3DEE6-1A2B-6741-BD5F-9E1D1A0E709E}" type="slidenum">
              <a:rPr lang="fr-FR" smtClean="0"/>
              <a:t>‹N°›</a:t>
            </a:fld>
            <a:endParaRPr lang="fr-FR"/>
          </a:p>
        </p:txBody>
      </p:sp>
    </p:spTree>
    <p:extLst>
      <p:ext uri="{BB962C8B-B14F-4D97-AF65-F5344CB8AC3E}">
        <p14:creationId xmlns:p14="http://schemas.microsoft.com/office/powerpoint/2010/main" val="4112739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40AD09-CAE4-E347-AF66-AC54511489E0}"/>
              </a:ext>
            </a:extLst>
          </p:cNvPr>
          <p:cNvSpPr>
            <a:spLocks noGrp="1"/>
          </p:cNvSpPr>
          <p:nvPr>
            <p:ph type="ctrTitle"/>
          </p:nvPr>
        </p:nvSpPr>
        <p:spPr>
          <a:xfrm>
            <a:off x="1482989" y="2753514"/>
            <a:ext cx="9879950" cy="1171877"/>
          </a:xfrm>
        </p:spPr>
        <p:txBody>
          <a:bodyPr>
            <a:noAutofit/>
          </a:bodyPr>
          <a:lstStyle/>
          <a:p>
            <a:pPr>
              <a:lnSpc>
                <a:spcPts val="8220"/>
              </a:lnSpc>
            </a:pPr>
            <a:r>
              <a:rPr lang="fr-FR" sz="8000" b="1" dirty="0">
                <a:latin typeface="American Typewriter" panose="02090604020004020304" pitchFamily="18" charset="77"/>
                <a:cs typeface="Courier New" panose="02070309020205020404" pitchFamily="49" charset="0"/>
              </a:rPr>
              <a:t>Le vaccin covid : sûr et efficace </a:t>
            </a:r>
            <a:r>
              <a:rPr lang="fr-FR" sz="9600" b="1" dirty="0">
                <a:solidFill>
                  <a:srgbClr val="FF0000"/>
                </a:solidFill>
                <a:latin typeface="American Typewriter" panose="02090604020004020304" pitchFamily="18" charset="77"/>
                <a:cs typeface="Courier New" panose="02070309020205020404" pitchFamily="49" charset="0"/>
              </a:rPr>
              <a:t>?</a:t>
            </a:r>
          </a:p>
        </p:txBody>
      </p:sp>
      <p:sp>
        <p:nvSpPr>
          <p:cNvPr id="3" name="Titre 1">
            <a:extLst>
              <a:ext uri="{FF2B5EF4-FFF2-40B4-BE49-F238E27FC236}">
                <a16:creationId xmlns:a16="http://schemas.microsoft.com/office/drawing/2014/main" id="{9CF498CE-2F0F-04F0-926F-39D6D9359275}"/>
              </a:ext>
            </a:extLst>
          </p:cNvPr>
          <p:cNvSpPr txBox="1">
            <a:spLocks/>
          </p:cNvSpPr>
          <p:nvPr/>
        </p:nvSpPr>
        <p:spPr>
          <a:xfrm>
            <a:off x="928248" y="4836010"/>
            <a:ext cx="10806552" cy="7603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4000" b="1" dirty="0">
                <a:latin typeface="Zapfino" panose="03030300040707070C03" pitchFamily="66" charset="77"/>
                <a:cs typeface="Courier New" panose="02070309020205020404" pitchFamily="49" charset="0"/>
              </a:rPr>
              <a:t>Que disent les contrats suisses ?</a:t>
            </a:r>
          </a:p>
        </p:txBody>
      </p:sp>
      <p:sp>
        <p:nvSpPr>
          <p:cNvPr id="4" name="Titre 1">
            <a:extLst>
              <a:ext uri="{FF2B5EF4-FFF2-40B4-BE49-F238E27FC236}">
                <a16:creationId xmlns:a16="http://schemas.microsoft.com/office/drawing/2014/main" id="{950DF71B-7319-42E8-E1C6-88B2C23C667B}"/>
              </a:ext>
            </a:extLst>
          </p:cNvPr>
          <p:cNvSpPr txBox="1">
            <a:spLocks/>
          </p:cNvSpPr>
          <p:nvPr/>
        </p:nvSpPr>
        <p:spPr>
          <a:xfrm>
            <a:off x="782810" y="4836010"/>
            <a:ext cx="10580129" cy="117187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3600" b="1" dirty="0">
                <a:latin typeface="American Typewriter" panose="02090604020004020304" pitchFamily="18" charset="77"/>
                <a:cs typeface="Courier New" panose="02070309020205020404" pitchFamily="49" charset="0"/>
              </a:rPr>
              <a:t>23/04/2026</a:t>
            </a:r>
          </a:p>
        </p:txBody>
      </p:sp>
    </p:spTree>
    <p:extLst>
      <p:ext uri="{BB962C8B-B14F-4D97-AF65-F5344CB8AC3E}">
        <p14:creationId xmlns:p14="http://schemas.microsoft.com/office/powerpoint/2010/main" val="3194360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3E361-1782-EC1B-6F4F-372312D3372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B00C44B-AE69-F110-6078-CE7EC7844C8E}"/>
              </a:ext>
            </a:extLst>
          </p:cNvPr>
          <p:cNvSpPr>
            <a:spLocks noGrp="1"/>
          </p:cNvSpPr>
          <p:nvPr>
            <p:ph type="ctrTitle"/>
          </p:nvPr>
        </p:nvSpPr>
        <p:spPr>
          <a:xfrm>
            <a:off x="1156025" y="459764"/>
            <a:ext cx="9879950" cy="1171877"/>
          </a:xfrm>
        </p:spPr>
        <p:txBody>
          <a:bodyPr>
            <a:noAutofit/>
          </a:bodyPr>
          <a:lstStyle/>
          <a:p>
            <a:r>
              <a:rPr lang="fr-CH" sz="4000" b="1" dirty="0">
                <a:latin typeface="American Typewriter" panose="02090604020004020304" pitchFamily="18" charset="77"/>
                <a:cs typeface="Courier New" panose="02070309020205020404" pitchFamily="49" charset="0"/>
              </a:rPr>
              <a:t>Dates autorisations des </a:t>
            </a:r>
            <a:br>
              <a:rPr lang="fr-CH" sz="4000" b="1" dirty="0">
                <a:latin typeface="American Typewriter" panose="02090604020004020304" pitchFamily="18" charset="77"/>
                <a:cs typeface="Courier New" panose="02070309020205020404" pitchFamily="49" charset="0"/>
              </a:rPr>
            </a:br>
            <a:r>
              <a:rPr lang="fr-CH" sz="4000" b="1" dirty="0">
                <a:latin typeface="American Typewriter" panose="02090604020004020304" pitchFamily="18" charset="77"/>
                <a:cs typeface="Courier New" panose="02070309020205020404" pitchFamily="49" charset="0"/>
              </a:rPr>
              <a:t>« VACCINS » COVID en Suisse</a:t>
            </a:r>
            <a:endParaRPr lang="fr-FR" sz="9600" b="1" dirty="0">
              <a:solidFill>
                <a:srgbClr val="FF0000"/>
              </a:solidFill>
              <a:latin typeface="American Typewriter" panose="02090604020004020304" pitchFamily="18" charset="77"/>
              <a:cs typeface="Courier New" panose="02070309020205020404" pitchFamily="49" charset="0"/>
            </a:endParaRPr>
          </a:p>
        </p:txBody>
      </p:sp>
      <p:sp>
        <p:nvSpPr>
          <p:cNvPr id="6" name="ZoneTexte 5">
            <a:extLst>
              <a:ext uri="{FF2B5EF4-FFF2-40B4-BE49-F238E27FC236}">
                <a16:creationId xmlns:a16="http://schemas.microsoft.com/office/drawing/2014/main" id="{9017A5D2-8FE1-1625-ACB2-7140192D66B2}"/>
              </a:ext>
            </a:extLst>
          </p:cNvPr>
          <p:cNvSpPr txBox="1"/>
          <p:nvPr/>
        </p:nvSpPr>
        <p:spPr>
          <a:xfrm>
            <a:off x="1560217" y="1980680"/>
            <a:ext cx="9676054" cy="3936783"/>
          </a:xfrm>
          <a:prstGeom prst="rect">
            <a:avLst/>
          </a:prstGeom>
          <a:noFill/>
        </p:spPr>
        <p:txBody>
          <a:bodyPr wrap="square">
            <a:spAutoFit/>
          </a:bodyPr>
          <a:lstStyle/>
          <a:p>
            <a:pPr marL="285750" indent="-285750">
              <a:lnSpc>
                <a:spcPct val="150000"/>
              </a:lnSpc>
              <a:buFont typeface="Arial" panose="020B0604020202020204" pitchFamily="34" charset="0"/>
              <a:buChar char="•"/>
            </a:pPr>
            <a:r>
              <a:rPr lang="fr-CH" sz="3200" b="1" dirty="0">
                <a:solidFill>
                  <a:srgbClr val="000000"/>
                </a:solidFill>
                <a:effectLst/>
                <a:latin typeface="Helvetica Neue" panose="02000503000000020004" pitchFamily="2" charset="0"/>
              </a:rPr>
              <a:t>Pfizer (</a:t>
            </a:r>
            <a:r>
              <a:rPr lang="fr-CH" sz="3200" b="1" dirty="0" err="1">
                <a:solidFill>
                  <a:srgbClr val="000000"/>
                </a:solidFill>
                <a:effectLst/>
                <a:latin typeface="Helvetica Neue" panose="02000503000000020004" pitchFamily="2" charset="0"/>
              </a:rPr>
              <a:t>Comirnaty</a:t>
            </a:r>
            <a:r>
              <a:rPr lang="fr-CH" sz="3200" b="1" dirty="0">
                <a:solidFill>
                  <a:srgbClr val="000000"/>
                </a:solidFill>
                <a:effectLst/>
                <a:latin typeface="Helvetica Neue" panose="02000503000000020004" pitchFamily="2" charset="0"/>
              </a:rPr>
              <a:t>) - 19.12.20</a:t>
            </a:r>
          </a:p>
          <a:p>
            <a:pPr marL="285750" indent="-285750">
              <a:lnSpc>
                <a:spcPct val="150000"/>
              </a:lnSpc>
              <a:buFont typeface="Arial" panose="020B0604020202020204" pitchFamily="34" charset="0"/>
              <a:buChar char="•"/>
            </a:pPr>
            <a:r>
              <a:rPr lang="fr-CH" sz="3200" b="1" dirty="0">
                <a:solidFill>
                  <a:srgbClr val="000000"/>
                </a:solidFill>
                <a:effectLst/>
                <a:latin typeface="Helvetica Neue" panose="02000503000000020004" pitchFamily="2" charset="0"/>
              </a:rPr>
              <a:t>Moderna (</a:t>
            </a:r>
            <a:r>
              <a:rPr lang="fr-CH" sz="3200" b="1" dirty="0" err="1">
                <a:solidFill>
                  <a:srgbClr val="000000"/>
                </a:solidFill>
                <a:effectLst/>
                <a:latin typeface="Helvetica Neue" panose="02000503000000020004" pitchFamily="2" charset="0"/>
              </a:rPr>
              <a:t>Spikevax</a:t>
            </a:r>
            <a:r>
              <a:rPr lang="fr-CH" sz="3200" b="1" dirty="0">
                <a:solidFill>
                  <a:srgbClr val="000000"/>
                </a:solidFill>
                <a:effectLst/>
                <a:latin typeface="Helvetica Neue" panose="02000503000000020004" pitchFamily="2" charset="0"/>
              </a:rPr>
              <a:t>) </a:t>
            </a:r>
            <a:r>
              <a:rPr lang="fr-CH" sz="3200" b="1" dirty="0">
                <a:solidFill>
                  <a:srgbClr val="000000"/>
                </a:solidFill>
                <a:latin typeface="Helvetica Neue" panose="02000503000000020004" pitchFamily="2" charset="0"/>
              </a:rPr>
              <a:t>-</a:t>
            </a:r>
            <a:r>
              <a:rPr lang="fr-CH" sz="3200" b="1" dirty="0">
                <a:solidFill>
                  <a:srgbClr val="000000"/>
                </a:solidFill>
                <a:effectLst/>
                <a:latin typeface="Helvetica Neue" panose="02000503000000020004" pitchFamily="2" charset="0"/>
              </a:rPr>
              <a:t> 12.01.21</a:t>
            </a:r>
          </a:p>
          <a:p>
            <a:pPr marL="285750" indent="-285750">
              <a:lnSpc>
                <a:spcPct val="150000"/>
              </a:lnSpc>
              <a:buFont typeface="Arial" panose="020B0604020202020204" pitchFamily="34" charset="0"/>
              <a:buChar char="•"/>
            </a:pPr>
            <a:r>
              <a:rPr lang="fr-CH" sz="3200" b="1" dirty="0">
                <a:solidFill>
                  <a:srgbClr val="000000"/>
                </a:solidFill>
                <a:effectLst/>
                <a:latin typeface="Helvetica Neue" panose="02000503000000020004" pitchFamily="2" charset="0"/>
              </a:rPr>
              <a:t>Johnson &amp; Johnson (Janssen) - 22.03.21</a:t>
            </a:r>
          </a:p>
          <a:p>
            <a:pPr marL="285750" indent="-285750">
              <a:buFont typeface="Arial" panose="020B0604020202020204" pitchFamily="34" charset="0"/>
              <a:buChar char="•"/>
            </a:pPr>
            <a:r>
              <a:rPr lang="fr-CH" sz="3200" b="1" dirty="0" err="1">
                <a:solidFill>
                  <a:srgbClr val="000000"/>
                </a:solidFill>
                <a:effectLst/>
                <a:latin typeface="Helvetica Neue" panose="02000503000000020004" pitchFamily="2" charset="0"/>
              </a:rPr>
              <a:t>Astrazeneca</a:t>
            </a:r>
            <a:r>
              <a:rPr lang="fr-CH" sz="3200" b="1" dirty="0">
                <a:solidFill>
                  <a:srgbClr val="000000"/>
                </a:solidFill>
                <a:effectLst/>
                <a:latin typeface="Helvetica Neue" panose="02000503000000020004" pitchFamily="2" charset="0"/>
              </a:rPr>
              <a:t> n’a jamais reçu d’autorisation en Suisse, le labo retire sa demande le 4.11.21</a:t>
            </a:r>
          </a:p>
          <a:p>
            <a:pPr marL="285750" indent="-285750">
              <a:lnSpc>
                <a:spcPct val="150000"/>
              </a:lnSpc>
              <a:buFont typeface="Arial" panose="020B0604020202020204" pitchFamily="34" charset="0"/>
              <a:buChar char="•"/>
            </a:pPr>
            <a:r>
              <a:rPr lang="fr-CH" sz="3200" b="1" dirty="0">
                <a:solidFill>
                  <a:srgbClr val="000000"/>
                </a:solidFill>
                <a:effectLst/>
                <a:latin typeface="Helvetica Neue" panose="02000503000000020004" pitchFamily="2" charset="0"/>
              </a:rPr>
              <a:t>Novavax (</a:t>
            </a:r>
            <a:r>
              <a:rPr lang="fr-CH" sz="3200" b="1" dirty="0" err="1">
                <a:solidFill>
                  <a:srgbClr val="000000"/>
                </a:solidFill>
                <a:effectLst/>
                <a:latin typeface="Helvetica Neue" panose="02000503000000020004" pitchFamily="2" charset="0"/>
              </a:rPr>
              <a:t>Nuvaxovid</a:t>
            </a:r>
            <a:r>
              <a:rPr lang="fr-CH" sz="3200" b="1" dirty="0">
                <a:solidFill>
                  <a:srgbClr val="000000"/>
                </a:solidFill>
                <a:effectLst/>
                <a:latin typeface="Helvetica Neue" panose="02000503000000020004" pitchFamily="2" charset="0"/>
              </a:rPr>
              <a:t>) - 13.04.22</a:t>
            </a:r>
          </a:p>
        </p:txBody>
      </p:sp>
    </p:spTree>
    <p:extLst>
      <p:ext uri="{BB962C8B-B14F-4D97-AF65-F5344CB8AC3E}">
        <p14:creationId xmlns:p14="http://schemas.microsoft.com/office/powerpoint/2010/main" val="39131792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3B088-2816-B4AC-E588-2538E42460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C23520-47EB-3429-9DFF-523D09C50D07}"/>
              </a:ext>
            </a:extLst>
          </p:cNvPr>
          <p:cNvSpPr>
            <a:spLocks noGrp="1"/>
          </p:cNvSpPr>
          <p:nvPr>
            <p:ph type="ctrTitle"/>
          </p:nvPr>
        </p:nvSpPr>
        <p:spPr>
          <a:xfrm>
            <a:off x="1156025" y="459764"/>
            <a:ext cx="9879950" cy="1171877"/>
          </a:xfrm>
        </p:spPr>
        <p:txBody>
          <a:bodyPr>
            <a:noAutofit/>
          </a:bodyPr>
          <a:lstStyle/>
          <a:p>
            <a:r>
              <a:rPr lang="fr-CH" sz="4000" b="1" dirty="0">
                <a:latin typeface="American Typewriter" panose="02090604020004020304" pitchFamily="18" charset="77"/>
                <a:cs typeface="Courier New" panose="02070309020205020404" pitchFamily="49" charset="0"/>
              </a:rPr>
              <a:t>87 millions de doses commandées </a:t>
            </a:r>
            <a:br>
              <a:rPr lang="fr-CH" sz="4000" b="1" dirty="0">
                <a:latin typeface="American Typewriter" panose="02090604020004020304" pitchFamily="18" charset="77"/>
                <a:cs typeface="Courier New" panose="02070309020205020404" pitchFamily="49" charset="0"/>
              </a:rPr>
            </a:br>
            <a:r>
              <a:rPr lang="fr-CH" sz="4000" b="1" dirty="0">
                <a:latin typeface="American Typewriter" panose="02090604020004020304" pitchFamily="18" charset="77"/>
                <a:cs typeface="Courier New" panose="02070309020205020404" pitchFamily="49" charset="0"/>
              </a:rPr>
              <a:t>par la Suisse</a:t>
            </a:r>
            <a:endParaRPr lang="fr-FR" sz="9600" b="1" dirty="0">
              <a:solidFill>
                <a:srgbClr val="FF0000"/>
              </a:solidFill>
              <a:latin typeface="American Typewriter" panose="02090604020004020304" pitchFamily="18" charset="77"/>
              <a:cs typeface="Courier New" panose="02070309020205020404" pitchFamily="49" charset="0"/>
            </a:endParaRPr>
          </a:p>
        </p:txBody>
      </p:sp>
      <p:sp>
        <p:nvSpPr>
          <p:cNvPr id="6" name="ZoneTexte 5">
            <a:extLst>
              <a:ext uri="{FF2B5EF4-FFF2-40B4-BE49-F238E27FC236}">
                <a16:creationId xmlns:a16="http://schemas.microsoft.com/office/drawing/2014/main" id="{A53659F5-670D-E6FB-5867-E8F229357AAA}"/>
              </a:ext>
            </a:extLst>
          </p:cNvPr>
          <p:cNvSpPr txBox="1"/>
          <p:nvPr/>
        </p:nvSpPr>
        <p:spPr>
          <a:xfrm>
            <a:off x="433861" y="1623089"/>
            <a:ext cx="7017113" cy="2677656"/>
          </a:xfrm>
          <a:prstGeom prst="rect">
            <a:avLst/>
          </a:prstGeom>
          <a:noFill/>
        </p:spPr>
        <p:txBody>
          <a:bodyPr wrap="square">
            <a:spAutoFit/>
          </a:bodyPr>
          <a:lstStyle/>
          <a:p>
            <a:r>
              <a:rPr lang="fr-CH" sz="2800" dirty="0">
                <a:solidFill>
                  <a:srgbClr val="000000"/>
                </a:solidFill>
                <a:effectLst/>
                <a:latin typeface="Helvetica Neue" panose="02000503000000020004" pitchFamily="2" charset="0"/>
              </a:rPr>
              <a:t>Au 7 août 2022, la Confédération aura commandé, depuis 2020, </a:t>
            </a:r>
            <a:r>
              <a:rPr lang="fr-CH" sz="2800" b="1" dirty="0">
                <a:solidFill>
                  <a:srgbClr val="FF0000"/>
                </a:solidFill>
                <a:effectLst/>
                <a:latin typeface="Helvetica Neue" panose="02000503000000020004" pitchFamily="2" charset="0"/>
              </a:rPr>
              <a:t>87 millions de doses de "vaccins" </a:t>
            </a:r>
            <a:r>
              <a:rPr lang="fr-CH" sz="2800" dirty="0">
                <a:solidFill>
                  <a:srgbClr val="000000"/>
                </a:solidFill>
                <a:effectLst/>
                <a:latin typeface="Helvetica Neue" panose="02000503000000020004" pitchFamily="2" charset="0"/>
              </a:rPr>
              <a:t>Moderna, Pfizer, Novavax, Janssen (accord avec la France), </a:t>
            </a:r>
            <a:r>
              <a:rPr lang="fr-CH" sz="2800" dirty="0" err="1">
                <a:solidFill>
                  <a:srgbClr val="000000"/>
                </a:solidFill>
                <a:effectLst/>
                <a:latin typeface="Helvetica Neue" panose="02000503000000020004" pitchFamily="2" charset="0"/>
              </a:rPr>
              <a:t>Astrazeneca</a:t>
            </a:r>
            <a:r>
              <a:rPr lang="fr-CH" sz="2800" dirty="0">
                <a:solidFill>
                  <a:srgbClr val="000000"/>
                </a:solidFill>
                <a:effectLst/>
                <a:latin typeface="Helvetica Neue" panose="02000503000000020004" pitchFamily="2" charset="0"/>
              </a:rPr>
              <a:t> &amp; </a:t>
            </a:r>
            <a:r>
              <a:rPr lang="fr-CH" sz="2800" dirty="0" err="1">
                <a:solidFill>
                  <a:srgbClr val="000000"/>
                </a:solidFill>
                <a:effectLst/>
                <a:latin typeface="Helvetica Neue" panose="02000503000000020004" pitchFamily="2" charset="0"/>
              </a:rPr>
              <a:t>Curevac</a:t>
            </a:r>
            <a:r>
              <a:rPr lang="fr-CH" sz="2800" dirty="0">
                <a:solidFill>
                  <a:srgbClr val="000000"/>
                </a:solidFill>
                <a:effectLst/>
                <a:latin typeface="Helvetica Neue" panose="02000503000000020004" pitchFamily="2" charset="0"/>
              </a:rPr>
              <a:t>, soit 10 doses par personne.</a:t>
            </a:r>
          </a:p>
        </p:txBody>
      </p:sp>
      <p:sp>
        <p:nvSpPr>
          <p:cNvPr id="4" name="ZoneTexte 3">
            <a:extLst>
              <a:ext uri="{FF2B5EF4-FFF2-40B4-BE49-F238E27FC236}">
                <a16:creationId xmlns:a16="http://schemas.microsoft.com/office/drawing/2014/main" id="{3BE84DCD-FE9F-9495-8B22-E296E1982E78}"/>
              </a:ext>
            </a:extLst>
          </p:cNvPr>
          <p:cNvSpPr txBox="1"/>
          <p:nvPr/>
        </p:nvSpPr>
        <p:spPr>
          <a:xfrm>
            <a:off x="478392" y="4403175"/>
            <a:ext cx="7145901" cy="2031325"/>
          </a:xfrm>
          <a:prstGeom prst="rect">
            <a:avLst/>
          </a:prstGeom>
          <a:noFill/>
          <a:ln w="28575">
            <a:solidFill>
              <a:schemeClr val="tx1"/>
            </a:solidFill>
          </a:ln>
        </p:spPr>
        <p:txBody>
          <a:bodyPr wrap="square">
            <a:spAutoFit/>
          </a:bodyPr>
          <a:lstStyle/>
          <a:p>
            <a:r>
              <a:rPr lang="fr-CH" b="1" dirty="0">
                <a:solidFill>
                  <a:srgbClr val="000000"/>
                </a:solidFill>
                <a:effectLst/>
                <a:latin typeface="Helvetica Neue" panose="02000503000000020004" pitchFamily="2" charset="0"/>
              </a:rPr>
              <a:t>26.11.21 – Le Temps</a:t>
            </a:r>
          </a:p>
          <a:p>
            <a:r>
              <a:rPr lang="fr-CH" dirty="0">
                <a:solidFill>
                  <a:srgbClr val="000000"/>
                </a:solidFill>
                <a:effectLst/>
                <a:latin typeface="Helvetica Neue" panose="02000503000000020004" pitchFamily="2" charset="0"/>
              </a:rPr>
              <a:t>Le total de doses commandées s’élevait alors à </a:t>
            </a:r>
            <a:r>
              <a:rPr lang="fr-CH" b="1" dirty="0">
                <a:solidFill>
                  <a:srgbClr val="FF0000"/>
                </a:solidFill>
                <a:effectLst/>
                <a:latin typeface="Helvetica Neue" panose="02000503000000020004" pitchFamily="2" charset="0"/>
              </a:rPr>
              <a:t>65,9 millions de doses</a:t>
            </a:r>
            <a:r>
              <a:rPr lang="fr-CH" b="1" dirty="0">
                <a:solidFill>
                  <a:srgbClr val="000000"/>
                </a:solidFill>
                <a:latin typeface="Helvetica Neue" panose="02000503000000020004" pitchFamily="2" charset="0"/>
              </a:rPr>
              <a:t>. </a:t>
            </a:r>
            <a:r>
              <a:rPr lang="fr-CH" dirty="0">
                <a:solidFill>
                  <a:srgbClr val="000000"/>
                </a:solidFill>
                <a:effectLst/>
                <a:latin typeface="Helvetica Neue" panose="02000503000000020004" pitchFamily="2" charset="0"/>
              </a:rPr>
              <a:t>Berne collabore à ce jour avec 5 fabricants de vaccins contre le Covid-19: Moderna (qui doit lui livrer 13,5 millions de doses en 2021 plus celles annoncées jeudi pour 2022), Pfizer/BioNTech (6 millions), AstraZeneca (5,3 millions), </a:t>
            </a:r>
            <a:r>
              <a:rPr lang="fr-CH" dirty="0" err="1">
                <a:solidFill>
                  <a:srgbClr val="000000"/>
                </a:solidFill>
                <a:effectLst/>
                <a:latin typeface="Helvetica Neue" panose="02000503000000020004" pitchFamily="2" charset="0"/>
              </a:rPr>
              <a:t>Curevac</a:t>
            </a:r>
            <a:r>
              <a:rPr lang="fr-CH" dirty="0">
                <a:solidFill>
                  <a:srgbClr val="000000"/>
                </a:solidFill>
                <a:effectLst/>
                <a:latin typeface="Helvetica Neue" panose="02000503000000020004" pitchFamily="2" charset="0"/>
              </a:rPr>
              <a:t> (5 millions) et Novavax (6 millions).</a:t>
            </a:r>
          </a:p>
        </p:txBody>
      </p:sp>
      <p:sp>
        <p:nvSpPr>
          <p:cNvPr id="7" name="ZoneTexte 6">
            <a:extLst>
              <a:ext uri="{FF2B5EF4-FFF2-40B4-BE49-F238E27FC236}">
                <a16:creationId xmlns:a16="http://schemas.microsoft.com/office/drawing/2014/main" id="{9D0A786E-2D53-19F1-8BEF-99B54BACFEA9}"/>
              </a:ext>
            </a:extLst>
          </p:cNvPr>
          <p:cNvSpPr txBox="1"/>
          <p:nvPr/>
        </p:nvSpPr>
        <p:spPr>
          <a:xfrm>
            <a:off x="7495505" y="1840158"/>
            <a:ext cx="4262634" cy="1754326"/>
          </a:xfrm>
          <a:prstGeom prst="rect">
            <a:avLst/>
          </a:prstGeom>
          <a:noFill/>
          <a:ln w="28575">
            <a:solidFill>
              <a:schemeClr val="tx1"/>
            </a:solidFill>
          </a:ln>
        </p:spPr>
        <p:txBody>
          <a:bodyPr wrap="square">
            <a:spAutoFit/>
          </a:bodyPr>
          <a:lstStyle/>
          <a:p>
            <a:r>
              <a:rPr lang="fr-CH" b="1" dirty="0">
                <a:solidFill>
                  <a:srgbClr val="000000"/>
                </a:solidFill>
                <a:latin typeface="Helvetica Neue" panose="02000503000000020004" pitchFamily="2" charset="0"/>
              </a:rPr>
              <a:t>17.12.21 - 20 minutes</a:t>
            </a:r>
          </a:p>
          <a:p>
            <a:r>
              <a:rPr lang="fr-CH" dirty="0">
                <a:solidFill>
                  <a:srgbClr val="000000"/>
                </a:solidFill>
                <a:latin typeface="Helvetica Neue" panose="02000503000000020004" pitchFamily="2" charset="0"/>
              </a:rPr>
              <a:t>Le communiqué du Conseil fédéral indique que </a:t>
            </a:r>
            <a:r>
              <a:rPr lang="fr-CH" b="1" dirty="0">
                <a:solidFill>
                  <a:srgbClr val="FF0000"/>
                </a:solidFill>
                <a:latin typeface="Helvetica Neue" panose="02000503000000020004" pitchFamily="2" charset="0"/>
              </a:rPr>
              <a:t>14 millions de doses </a:t>
            </a:r>
            <a:r>
              <a:rPr lang="fr-CH" dirty="0">
                <a:solidFill>
                  <a:srgbClr val="000000"/>
                </a:solidFill>
                <a:latin typeface="Helvetica Neue" panose="02000503000000020004" pitchFamily="2" charset="0"/>
              </a:rPr>
              <a:t>supplémentaires (7 millions Pfizer, 7 millions Moderna) et que ce sont «les plus actuels» qui seront livrés.</a:t>
            </a:r>
            <a:endParaRPr lang="fr-FR" dirty="0">
              <a:solidFill>
                <a:srgbClr val="000000"/>
              </a:solidFill>
              <a:latin typeface="Helvetica Neue" panose="02000503000000020004" pitchFamily="2" charset="0"/>
            </a:endParaRPr>
          </a:p>
        </p:txBody>
      </p:sp>
      <p:sp>
        <p:nvSpPr>
          <p:cNvPr id="9" name="ZoneTexte 8">
            <a:extLst>
              <a:ext uri="{FF2B5EF4-FFF2-40B4-BE49-F238E27FC236}">
                <a16:creationId xmlns:a16="http://schemas.microsoft.com/office/drawing/2014/main" id="{9BCCD04D-955F-EE99-C331-C7D3F76D087E}"/>
              </a:ext>
            </a:extLst>
          </p:cNvPr>
          <p:cNvSpPr txBox="1"/>
          <p:nvPr/>
        </p:nvSpPr>
        <p:spPr>
          <a:xfrm>
            <a:off x="7885364" y="3944668"/>
            <a:ext cx="3872775" cy="2031325"/>
          </a:xfrm>
          <a:prstGeom prst="rect">
            <a:avLst/>
          </a:prstGeom>
          <a:noFill/>
          <a:ln w="28575">
            <a:solidFill>
              <a:schemeClr val="tx1"/>
            </a:solidFill>
          </a:ln>
        </p:spPr>
        <p:txBody>
          <a:bodyPr wrap="square">
            <a:spAutoFit/>
          </a:bodyPr>
          <a:lstStyle/>
          <a:p>
            <a:r>
              <a:rPr lang="fr-CH" b="1" dirty="0">
                <a:solidFill>
                  <a:srgbClr val="000000"/>
                </a:solidFill>
                <a:latin typeface="Helvetica Neue" panose="02000503000000020004" pitchFamily="2" charset="0"/>
              </a:rPr>
              <a:t>3.08.22 – RTS </a:t>
            </a:r>
            <a:br>
              <a:rPr lang="fr-CH" dirty="0">
                <a:solidFill>
                  <a:srgbClr val="000000"/>
                </a:solidFill>
                <a:latin typeface="Helvetica Neue" panose="02000503000000020004" pitchFamily="2" charset="0"/>
              </a:rPr>
            </a:br>
            <a:r>
              <a:rPr lang="fr-CH" dirty="0">
                <a:solidFill>
                  <a:srgbClr val="000000"/>
                </a:solidFill>
                <a:latin typeface="Helvetica Neue" panose="02000503000000020004" pitchFamily="2" charset="0"/>
              </a:rPr>
              <a:t>Pour 2023, </a:t>
            </a:r>
            <a:r>
              <a:rPr lang="fr-CH" b="1" dirty="0">
                <a:solidFill>
                  <a:srgbClr val="FF0000"/>
                </a:solidFill>
                <a:latin typeface="Helvetica Neue" panose="02000503000000020004" pitchFamily="2" charset="0"/>
              </a:rPr>
              <a:t>7 millions de doses </a:t>
            </a:r>
            <a:r>
              <a:rPr lang="fr-CH" dirty="0">
                <a:solidFill>
                  <a:srgbClr val="000000"/>
                </a:solidFill>
                <a:latin typeface="Helvetica Neue" panose="02000503000000020004" pitchFamily="2" charset="0"/>
              </a:rPr>
              <a:t>ont été commandées au total auprès des 2 fabricants. Le Conseil fédéral aurait voulu le double, mais le Parlement a décidé de réduire la voilure.</a:t>
            </a:r>
          </a:p>
        </p:txBody>
      </p:sp>
    </p:spTree>
    <p:extLst>
      <p:ext uri="{BB962C8B-B14F-4D97-AF65-F5344CB8AC3E}">
        <p14:creationId xmlns:p14="http://schemas.microsoft.com/office/powerpoint/2010/main" val="27184096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strVal val="#ppt_w*0.70"/>
                                          </p:val>
                                        </p:tav>
                                        <p:tav tm="100000">
                                          <p:val>
                                            <p:strVal val="#ppt_w"/>
                                          </p:val>
                                        </p:tav>
                                      </p:tavLst>
                                    </p:anim>
                                    <p:anim calcmode="lin" valueType="num">
                                      <p:cBhvr>
                                        <p:cTn id="15" dur="1000" fill="hold"/>
                                        <p:tgtEl>
                                          <p:spTgt spid="7"/>
                                        </p:tgtEl>
                                        <p:attrNameLst>
                                          <p:attrName>ppt_h</p:attrName>
                                        </p:attrNameLst>
                                      </p:cBhvr>
                                      <p:tavLst>
                                        <p:tav tm="0">
                                          <p:val>
                                            <p:strVal val="#ppt_h"/>
                                          </p:val>
                                        </p:tav>
                                        <p:tav tm="100000">
                                          <p:val>
                                            <p:strVal val="#ppt_h"/>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strVal val="#ppt_w*0.70"/>
                                          </p:val>
                                        </p:tav>
                                        <p:tav tm="100000">
                                          <p:val>
                                            <p:strVal val="#ppt_w"/>
                                          </p:val>
                                        </p:tav>
                                      </p:tavLst>
                                    </p:anim>
                                    <p:anim calcmode="lin" valueType="num">
                                      <p:cBhvr>
                                        <p:cTn id="22" dur="1000" fill="hold"/>
                                        <p:tgtEl>
                                          <p:spTgt spid="9"/>
                                        </p:tgtEl>
                                        <p:attrNameLst>
                                          <p:attrName>ppt_h</p:attrName>
                                        </p:attrNameLst>
                                      </p:cBhvr>
                                      <p:tavLst>
                                        <p:tav tm="0">
                                          <p:val>
                                            <p:strVal val="#ppt_h"/>
                                          </p:val>
                                        </p:tav>
                                        <p:tav tm="100000">
                                          <p:val>
                                            <p:strVal val="#ppt_h"/>
                                          </p:val>
                                        </p:tav>
                                      </p:tavLst>
                                    </p:anim>
                                    <p:animEffect transition="in" filter="fade">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72E85-D32F-6C3C-B38E-CE8DC365AE21}"/>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36B80AA9-E0EB-C2CB-7998-0DB2AAF6234B}"/>
              </a:ext>
            </a:extLst>
          </p:cNvPr>
          <p:cNvSpPr txBox="1"/>
          <p:nvPr/>
        </p:nvSpPr>
        <p:spPr>
          <a:xfrm>
            <a:off x="115417" y="196757"/>
            <a:ext cx="12790686" cy="702244"/>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Tract officiel dans les boîte aux lettres</a:t>
            </a:r>
          </a:p>
        </p:txBody>
      </p:sp>
      <p:pic>
        <p:nvPicPr>
          <p:cNvPr id="2" name="Image 1">
            <a:extLst>
              <a:ext uri="{FF2B5EF4-FFF2-40B4-BE49-F238E27FC236}">
                <a16:creationId xmlns:a16="http://schemas.microsoft.com/office/drawing/2014/main" id="{F41223C6-0A51-B328-7FB8-162DFC7367D7}"/>
              </a:ext>
            </a:extLst>
          </p:cNvPr>
          <p:cNvPicPr>
            <a:picLocks noChangeAspect="1"/>
          </p:cNvPicPr>
          <p:nvPr/>
        </p:nvPicPr>
        <p:blipFill>
          <a:blip r:embed="rId2"/>
          <a:stretch>
            <a:fillRect/>
          </a:stretch>
        </p:blipFill>
        <p:spPr>
          <a:xfrm>
            <a:off x="730603" y="990157"/>
            <a:ext cx="4102719" cy="5867843"/>
          </a:xfrm>
          <a:prstGeom prst="rect">
            <a:avLst/>
          </a:prstGeom>
        </p:spPr>
      </p:pic>
      <p:sp>
        <p:nvSpPr>
          <p:cNvPr id="4" name="Ellipse 3">
            <a:extLst>
              <a:ext uri="{FF2B5EF4-FFF2-40B4-BE49-F238E27FC236}">
                <a16:creationId xmlns:a16="http://schemas.microsoft.com/office/drawing/2014/main" id="{FEBA033C-EA4A-BCBD-CD1D-0712F0BB98B4}"/>
              </a:ext>
            </a:extLst>
          </p:cNvPr>
          <p:cNvSpPr/>
          <p:nvPr/>
        </p:nvSpPr>
        <p:spPr>
          <a:xfrm>
            <a:off x="581119" y="6098675"/>
            <a:ext cx="763285" cy="778849"/>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F1338ACA-C4D4-AD9A-DC74-7A8696BCD71C}"/>
              </a:ext>
            </a:extLst>
          </p:cNvPr>
          <p:cNvPicPr>
            <a:picLocks noChangeAspect="1"/>
          </p:cNvPicPr>
          <p:nvPr/>
        </p:nvPicPr>
        <p:blipFill>
          <a:blip r:embed="rId3"/>
          <a:stretch>
            <a:fillRect/>
          </a:stretch>
        </p:blipFill>
        <p:spPr>
          <a:xfrm>
            <a:off x="5151959" y="1009681"/>
            <a:ext cx="4449243" cy="5867843"/>
          </a:xfrm>
          <a:prstGeom prst="rect">
            <a:avLst/>
          </a:prstGeom>
        </p:spPr>
      </p:pic>
      <p:sp>
        <p:nvSpPr>
          <p:cNvPr id="9" name="ZoneTexte 8">
            <a:extLst>
              <a:ext uri="{FF2B5EF4-FFF2-40B4-BE49-F238E27FC236}">
                <a16:creationId xmlns:a16="http://schemas.microsoft.com/office/drawing/2014/main" id="{19907913-19E2-E9D3-8642-5518154B6FBF}"/>
              </a:ext>
            </a:extLst>
          </p:cNvPr>
          <p:cNvSpPr txBox="1"/>
          <p:nvPr/>
        </p:nvSpPr>
        <p:spPr>
          <a:xfrm>
            <a:off x="261295" y="1387283"/>
            <a:ext cx="1946366" cy="461665"/>
          </a:xfrm>
          <a:prstGeom prst="rect">
            <a:avLst/>
          </a:prstGeom>
          <a:solidFill>
            <a:schemeClr val="bg1"/>
          </a:solidFill>
          <a:ln w="28575">
            <a:solidFill>
              <a:schemeClr val="tx1"/>
            </a:solidFill>
          </a:ln>
        </p:spPr>
        <p:txBody>
          <a:bodyPr wrap="square">
            <a:spAutoFit/>
          </a:bodyPr>
          <a:lstStyle/>
          <a:p>
            <a:pPr algn="ctr"/>
            <a:r>
              <a:rPr lang="fr-FR" sz="2400" b="1" dirty="0">
                <a:latin typeface="Helvetica Neue" panose="02000503000000020004" pitchFamily="2" charset="0"/>
                <a:ea typeface="Helvetica Neue" panose="02000503000000020004" pitchFamily="2" charset="0"/>
                <a:cs typeface="Helvetica Neue" panose="02000503000000020004" pitchFamily="2" charset="0"/>
              </a:rPr>
              <a:t>25.10.2021</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Rectangle 2">
            <a:extLst>
              <a:ext uri="{FF2B5EF4-FFF2-40B4-BE49-F238E27FC236}">
                <a16:creationId xmlns:a16="http://schemas.microsoft.com/office/drawing/2014/main" id="{BB7D217E-A68D-558B-C56C-BDF68BE9F6C8}"/>
              </a:ext>
            </a:extLst>
          </p:cNvPr>
          <p:cNvSpPr/>
          <p:nvPr/>
        </p:nvSpPr>
        <p:spPr>
          <a:xfrm>
            <a:off x="5262994" y="3448594"/>
            <a:ext cx="4227172" cy="1312817"/>
          </a:xfrm>
          <a:prstGeom prst="rect">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ADB37684-816E-42AC-1CDE-2AEE0A927675}"/>
              </a:ext>
            </a:extLst>
          </p:cNvPr>
          <p:cNvPicPr>
            <a:picLocks noChangeAspect="1"/>
          </p:cNvPicPr>
          <p:nvPr/>
        </p:nvPicPr>
        <p:blipFill>
          <a:blip r:embed="rId4"/>
          <a:stretch>
            <a:fillRect/>
          </a:stretch>
        </p:blipFill>
        <p:spPr>
          <a:xfrm>
            <a:off x="4100369" y="2343636"/>
            <a:ext cx="7414511" cy="2417775"/>
          </a:xfrm>
          <a:prstGeom prst="rect">
            <a:avLst/>
          </a:prstGeom>
          <a:ln w="57150">
            <a:solidFill>
              <a:srgbClr val="FF0000"/>
            </a:solidFill>
          </a:ln>
        </p:spPr>
      </p:pic>
      <p:cxnSp>
        <p:nvCxnSpPr>
          <p:cNvPr id="12" name="Connecteur droit 11">
            <a:extLst>
              <a:ext uri="{FF2B5EF4-FFF2-40B4-BE49-F238E27FC236}">
                <a16:creationId xmlns:a16="http://schemas.microsoft.com/office/drawing/2014/main" id="{480D3407-9F5C-A8D4-C2A6-3C4C2EDD89DE}"/>
              </a:ext>
            </a:extLst>
          </p:cNvPr>
          <p:cNvCxnSpPr>
            <a:cxnSpLocks/>
          </p:cNvCxnSpPr>
          <p:nvPr/>
        </p:nvCxnSpPr>
        <p:spPr>
          <a:xfrm>
            <a:off x="6135189" y="4229462"/>
            <a:ext cx="4197531"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046DDB8F-AE8E-B89C-492C-D74FCFA02BE3}"/>
              </a:ext>
            </a:extLst>
          </p:cNvPr>
          <p:cNvCxnSpPr>
            <a:cxnSpLocks/>
          </p:cNvCxnSpPr>
          <p:nvPr/>
        </p:nvCxnSpPr>
        <p:spPr>
          <a:xfrm>
            <a:off x="7983298" y="4503783"/>
            <a:ext cx="2101228"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17" name="Image 16">
            <a:extLst>
              <a:ext uri="{FF2B5EF4-FFF2-40B4-BE49-F238E27FC236}">
                <a16:creationId xmlns:a16="http://schemas.microsoft.com/office/drawing/2014/main" id="{417C1522-7DFD-9FFB-A2DC-C2059ADE2D79}"/>
              </a:ext>
            </a:extLst>
          </p:cNvPr>
          <p:cNvPicPr>
            <a:picLocks noChangeAspect="1"/>
          </p:cNvPicPr>
          <p:nvPr/>
        </p:nvPicPr>
        <p:blipFill>
          <a:blip r:embed="rId5"/>
          <a:stretch>
            <a:fillRect/>
          </a:stretch>
        </p:blipFill>
        <p:spPr>
          <a:xfrm>
            <a:off x="10084526" y="744391"/>
            <a:ext cx="1694772" cy="1694772"/>
          </a:xfrm>
          <a:prstGeom prst="rect">
            <a:avLst/>
          </a:prstGeom>
        </p:spPr>
      </p:pic>
    </p:spTree>
    <p:extLst>
      <p:ext uri="{BB962C8B-B14F-4D97-AF65-F5344CB8AC3E}">
        <p14:creationId xmlns:p14="http://schemas.microsoft.com/office/powerpoint/2010/main" val="2772216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strVal val="#ppt_w*0.70"/>
                                          </p:val>
                                        </p:tav>
                                        <p:tav tm="100000">
                                          <p:val>
                                            <p:strVal val="#ppt_w"/>
                                          </p:val>
                                        </p:tav>
                                      </p:tavLst>
                                    </p:anim>
                                    <p:anim calcmode="lin" valueType="num">
                                      <p:cBhvr>
                                        <p:cTn id="22" dur="1000" fill="hold"/>
                                        <p:tgtEl>
                                          <p:spTgt spid="11"/>
                                        </p:tgtEl>
                                        <p:attrNameLst>
                                          <p:attrName>ppt_h</p:attrName>
                                        </p:attrNameLst>
                                      </p:cBhvr>
                                      <p:tavLst>
                                        <p:tav tm="0">
                                          <p:val>
                                            <p:strVal val="#ppt_h"/>
                                          </p:val>
                                        </p:tav>
                                        <p:tav tm="100000">
                                          <p:val>
                                            <p:strVal val="#ppt_h"/>
                                          </p:val>
                                        </p:tav>
                                      </p:tavLst>
                                    </p:anim>
                                    <p:animEffect transition="in" filter="fade">
                                      <p:cBhvr>
                                        <p:cTn id="23" dur="10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1000" fill="hold"/>
                                        <p:tgtEl>
                                          <p:spTgt spid="12"/>
                                        </p:tgtEl>
                                        <p:attrNameLst>
                                          <p:attrName>ppt_w</p:attrName>
                                        </p:attrNameLst>
                                      </p:cBhvr>
                                      <p:tavLst>
                                        <p:tav tm="0">
                                          <p:val>
                                            <p:strVal val="#ppt_w*0.70"/>
                                          </p:val>
                                        </p:tav>
                                        <p:tav tm="100000">
                                          <p:val>
                                            <p:strVal val="#ppt_w"/>
                                          </p:val>
                                        </p:tav>
                                      </p:tavLst>
                                    </p:anim>
                                    <p:anim calcmode="lin" valueType="num">
                                      <p:cBhvr>
                                        <p:cTn id="29" dur="1000" fill="hold"/>
                                        <p:tgtEl>
                                          <p:spTgt spid="12"/>
                                        </p:tgtEl>
                                        <p:attrNameLst>
                                          <p:attrName>ppt_h</p:attrName>
                                        </p:attrNameLst>
                                      </p:cBhvr>
                                      <p:tavLst>
                                        <p:tav tm="0">
                                          <p:val>
                                            <p:strVal val="#ppt_h"/>
                                          </p:val>
                                        </p:tav>
                                        <p:tav tm="100000">
                                          <p:val>
                                            <p:strVal val="#ppt_h"/>
                                          </p:val>
                                        </p:tav>
                                      </p:tavLst>
                                    </p:anim>
                                    <p:animEffect transition="in" filter="fade">
                                      <p:cBhvr>
                                        <p:cTn id="30" dur="1000"/>
                                        <p:tgtEl>
                                          <p:spTgt spid="12"/>
                                        </p:tgtEl>
                                      </p:cBhvr>
                                    </p:animEffect>
                                  </p:childTnLst>
                                </p:cTn>
                              </p:par>
                              <p:par>
                                <p:cTn id="31" presetID="55"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1000" fill="hold"/>
                                        <p:tgtEl>
                                          <p:spTgt spid="15"/>
                                        </p:tgtEl>
                                        <p:attrNameLst>
                                          <p:attrName>ppt_w</p:attrName>
                                        </p:attrNameLst>
                                      </p:cBhvr>
                                      <p:tavLst>
                                        <p:tav tm="0">
                                          <p:val>
                                            <p:strVal val="#ppt_w*0.70"/>
                                          </p:val>
                                        </p:tav>
                                        <p:tav tm="100000">
                                          <p:val>
                                            <p:strVal val="#ppt_w"/>
                                          </p:val>
                                        </p:tav>
                                      </p:tavLst>
                                    </p:anim>
                                    <p:anim calcmode="lin" valueType="num">
                                      <p:cBhvr>
                                        <p:cTn id="34" dur="1000" fill="hold"/>
                                        <p:tgtEl>
                                          <p:spTgt spid="15"/>
                                        </p:tgtEl>
                                        <p:attrNameLst>
                                          <p:attrName>ppt_h</p:attrName>
                                        </p:attrNameLst>
                                      </p:cBhvr>
                                      <p:tavLst>
                                        <p:tav tm="0">
                                          <p:val>
                                            <p:strVal val="#ppt_h"/>
                                          </p:val>
                                        </p:tav>
                                        <p:tav tm="100000">
                                          <p:val>
                                            <p:strVal val="#ppt_h"/>
                                          </p:val>
                                        </p:tav>
                                      </p:tavLst>
                                    </p:anim>
                                    <p:animEffect transition="in" filter="fade">
                                      <p:cBhvr>
                                        <p:cTn id="3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7E215-F721-BF43-A289-16368AE532CF}"/>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71943E42-AC34-758B-8D02-FEC0E0079D18}"/>
              </a:ext>
            </a:extLst>
          </p:cNvPr>
          <p:cNvSpPr txBox="1"/>
          <p:nvPr/>
        </p:nvSpPr>
        <p:spPr>
          <a:xfrm>
            <a:off x="115417" y="75802"/>
            <a:ext cx="11660434" cy="1292149"/>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Réponse de </a:t>
            </a:r>
            <a:r>
              <a:rPr lang="fr-CH" sz="4800" b="1" dirty="0" err="1">
                <a:latin typeface="American Typewriter" panose="02090604020004020304" pitchFamily="18" charset="77"/>
              </a:rPr>
              <a:t>Swissmedic</a:t>
            </a:r>
            <a:r>
              <a:rPr lang="fr-CH" sz="4800" b="1" dirty="0">
                <a:latin typeface="American Typewriter" panose="02090604020004020304" pitchFamily="18" charset="77"/>
              </a:rPr>
              <a:t> : pas d’étude clinique</a:t>
            </a:r>
          </a:p>
        </p:txBody>
      </p:sp>
      <p:pic>
        <p:nvPicPr>
          <p:cNvPr id="17" name="Image 16">
            <a:extLst>
              <a:ext uri="{FF2B5EF4-FFF2-40B4-BE49-F238E27FC236}">
                <a16:creationId xmlns:a16="http://schemas.microsoft.com/office/drawing/2014/main" id="{7551AFF9-2579-22E5-8890-BF9725A84FCB}"/>
              </a:ext>
            </a:extLst>
          </p:cNvPr>
          <p:cNvPicPr>
            <a:picLocks noChangeAspect="1"/>
          </p:cNvPicPr>
          <p:nvPr/>
        </p:nvPicPr>
        <p:blipFill>
          <a:blip r:embed="rId2"/>
          <a:stretch>
            <a:fillRect/>
          </a:stretch>
        </p:blipFill>
        <p:spPr>
          <a:xfrm>
            <a:off x="499373" y="778046"/>
            <a:ext cx="1694772" cy="1694772"/>
          </a:xfrm>
          <a:prstGeom prst="rect">
            <a:avLst/>
          </a:prstGeom>
        </p:spPr>
      </p:pic>
      <p:pic>
        <p:nvPicPr>
          <p:cNvPr id="5" name="Image 4">
            <a:extLst>
              <a:ext uri="{FF2B5EF4-FFF2-40B4-BE49-F238E27FC236}">
                <a16:creationId xmlns:a16="http://schemas.microsoft.com/office/drawing/2014/main" id="{85852FEE-DC99-052B-0E35-D3E820DE6E57}"/>
              </a:ext>
            </a:extLst>
          </p:cNvPr>
          <p:cNvPicPr>
            <a:picLocks noChangeAspect="1"/>
          </p:cNvPicPr>
          <p:nvPr/>
        </p:nvPicPr>
        <p:blipFill>
          <a:blip r:embed="rId3"/>
          <a:stretch>
            <a:fillRect/>
          </a:stretch>
        </p:blipFill>
        <p:spPr>
          <a:xfrm>
            <a:off x="2812869" y="778046"/>
            <a:ext cx="7035800" cy="6108700"/>
          </a:xfrm>
          <a:prstGeom prst="rect">
            <a:avLst/>
          </a:prstGeom>
          <a:ln>
            <a:solidFill>
              <a:schemeClr val="tx1"/>
            </a:solidFill>
          </a:ln>
        </p:spPr>
      </p:pic>
      <p:sp>
        <p:nvSpPr>
          <p:cNvPr id="7" name="Rectangle 6">
            <a:extLst>
              <a:ext uri="{FF2B5EF4-FFF2-40B4-BE49-F238E27FC236}">
                <a16:creationId xmlns:a16="http://schemas.microsoft.com/office/drawing/2014/main" id="{6B013947-0482-EA5E-ED3A-861CAEE96627}"/>
              </a:ext>
            </a:extLst>
          </p:cNvPr>
          <p:cNvSpPr/>
          <p:nvPr/>
        </p:nvSpPr>
        <p:spPr>
          <a:xfrm>
            <a:off x="2894717" y="2365929"/>
            <a:ext cx="6663394" cy="1312817"/>
          </a:xfrm>
          <a:prstGeom prst="rect">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0023DE79-0457-7B74-1358-9BD62266F50B}"/>
              </a:ext>
            </a:extLst>
          </p:cNvPr>
          <p:cNvPicPr>
            <a:picLocks noChangeAspect="1"/>
          </p:cNvPicPr>
          <p:nvPr/>
        </p:nvPicPr>
        <p:blipFill>
          <a:blip r:embed="rId4"/>
          <a:stretch>
            <a:fillRect/>
          </a:stretch>
        </p:blipFill>
        <p:spPr>
          <a:xfrm>
            <a:off x="265782" y="2387138"/>
            <a:ext cx="11660435" cy="2083724"/>
          </a:xfrm>
          <a:prstGeom prst="rect">
            <a:avLst/>
          </a:prstGeom>
          <a:ln w="57150">
            <a:solidFill>
              <a:srgbClr val="FF0000"/>
            </a:solidFill>
          </a:ln>
        </p:spPr>
      </p:pic>
      <p:sp>
        <p:nvSpPr>
          <p:cNvPr id="9" name="ZoneTexte 8">
            <a:extLst>
              <a:ext uri="{FF2B5EF4-FFF2-40B4-BE49-F238E27FC236}">
                <a16:creationId xmlns:a16="http://schemas.microsoft.com/office/drawing/2014/main" id="{3A7357AA-5C94-355D-5ADC-923EAC45DD8F}"/>
              </a:ext>
            </a:extLst>
          </p:cNvPr>
          <p:cNvSpPr txBox="1"/>
          <p:nvPr/>
        </p:nvSpPr>
        <p:spPr>
          <a:xfrm>
            <a:off x="8800361" y="1453606"/>
            <a:ext cx="1946366" cy="461665"/>
          </a:xfrm>
          <a:prstGeom prst="rect">
            <a:avLst/>
          </a:prstGeom>
          <a:solidFill>
            <a:schemeClr val="bg1"/>
          </a:solidFill>
          <a:ln w="28575">
            <a:solidFill>
              <a:schemeClr val="tx1"/>
            </a:solidFill>
          </a:ln>
        </p:spPr>
        <p:txBody>
          <a:bodyPr wrap="square">
            <a:spAutoFit/>
          </a:bodyPr>
          <a:lstStyle/>
          <a:p>
            <a:pPr algn="ctr"/>
            <a:r>
              <a:rPr lang="fr-FR" sz="2400" b="1" dirty="0">
                <a:latin typeface="Helvetica Neue" panose="02000503000000020004" pitchFamily="2" charset="0"/>
                <a:ea typeface="Helvetica Neue" panose="02000503000000020004" pitchFamily="2" charset="0"/>
                <a:cs typeface="Helvetica Neue" panose="02000503000000020004" pitchFamily="2" charset="0"/>
              </a:rPr>
              <a:t>24.04.2025</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cxnSp>
        <p:nvCxnSpPr>
          <p:cNvPr id="20" name="Connecteur droit 19">
            <a:extLst>
              <a:ext uri="{FF2B5EF4-FFF2-40B4-BE49-F238E27FC236}">
                <a16:creationId xmlns:a16="http://schemas.microsoft.com/office/drawing/2014/main" id="{F844497A-DBF1-C382-DDB7-DC5CDEDEF429}"/>
              </a:ext>
            </a:extLst>
          </p:cNvPr>
          <p:cNvCxnSpPr>
            <a:cxnSpLocks/>
          </p:cNvCxnSpPr>
          <p:nvPr/>
        </p:nvCxnSpPr>
        <p:spPr>
          <a:xfrm>
            <a:off x="602404" y="2778033"/>
            <a:ext cx="1056051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17C7C2C0-2251-1ADA-4731-FAB08D040C94}"/>
              </a:ext>
            </a:extLst>
          </p:cNvPr>
          <p:cNvCxnSpPr>
            <a:cxnSpLocks/>
          </p:cNvCxnSpPr>
          <p:nvPr/>
        </p:nvCxnSpPr>
        <p:spPr>
          <a:xfrm>
            <a:off x="602404" y="3052169"/>
            <a:ext cx="1780188"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90555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strVal val="#ppt_w*0.70"/>
                                          </p:val>
                                        </p:tav>
                                        <p:tav tm="100000">
                                          <p:val>
                                            <p:strVal val="#ppt_w"/>
                                          </p:val>
                                        </p:tav>
                                      </p:tavLst>
                                    </p:anim>
                                    <p:anim calcmode="lin" valueType="num">
                                      <p:cBhvr>
                                        <p:cTn id="15" dur="1000" fill="hold"/>
                                        <p:tgtEl>
                                          <p:spTgt spid="10"/>
                                        </p:tgtEl>
                                        <p:attrNameLst>
                                          <p:attrName>ppt_h</p:attrName>
                                        </p:attrNameLst>
                                      </p:cBhvr>
                                      <p:tavLst>
                                        <p:tav tm="0">
                                          <p:val>
                                            <p:strVal val="#ppt_h"/>
                                          </p:val>
                                        </p:tav>
                                        <p:tav tm="100000">
                                          <p:val>
                                            <p:strVal val="#ppt_h"/>
                                          </p:val>
                                        </p:tav>
                                      </p:tavLst>
                                    </p:anim>
                                    <p:animEffect transition="in" filter="fade">
                                      <p:cBhvr>
                                        <p:cTn id="16" dur="10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1000" fill="hold"/>
                                        <p:tgtEl>
                                          <p:spTgt spid="20"/>
                                        </p:tgtEl>
                                        <p:attrNameLst>
                                          <p:attrName>ppt_w</p:attrName>
                                        </p:attrNameLst>
                                      </p:cBhvr>
                                      <p:tavLst>
                                        <p:tav tm="0">
                                          <p:val>
                                            <p:strVal val="#ppt_w*0.70"/>
                                          </p:val>
                                        </p:tav>
                                        <p:tav tm="100000">
                                          <p:val>
                                            <p:strVal val="#ppt_w"/>
                                          </p:val>
                                        </p:tav>
                                      </p:tavLst>
                                    </p:anim>
                                    <p:anim calcmode="lin" valueType="num">
                                      <p:cBhvr>
                                        <p:cTn id="22" dur="1000" fill="hold"/>
                                        <p:tgtEl>
                                          <p:spTgt spid="20"/>
                                        </p:tgtEl>
                                        <p:attrNameLst>
                                          <p:attrName>ppt_h</p:attrName>
                                        </p:attrNameLst>
                                      </p:cBhvr>
                                      <p:tavLst>
                                        <p:tav tm="0">
                                          <p:val>
                                            <p:strVal val="#ppt_h"/>
                                          </p:val>
                                        </p:tav>
                                        <p:tav tm="100000">
                                          <p:val>
                                            <p:strVal val="#ppt_h"/>
                                          </p:val>
                                        </p:tav>
                                      </p:tavLst>
                                    </p:anim>
                                    <p:animEffect transition="in" filter="fade">
                                      <p:cBhvr>
                                        <p:cTn id="23" dur="1000"/>
                                        <p:tgtEl>
                                          <p:spTgt spid="20"/>
                                        </p:tgtEl>
                                      </p:cBhvr>
                                    </p:animEffect>
                                  </p:childTnLst>
                                </p:cTn>
                              </p:par>
                              <p:par>
                                <p:cTn id="24" presetID="55" presetClass="entr" presetSubtype="0"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1000" fill="hold"/>
                                        <p:tgtEl>
                                          <p:spTgt spid="22"/>
                                        </p:tgtEl>
                                        <p:attrNameLst>
                                          <p:attrName>ppt_w</p:attrName>
                                        </p:attrNameLst>
                                      </p:cBhvr>
                                      <p:tavLst>
                                        <p:tav tm="0">
                                          <p:val>
                                            <p:strVal val="#ppt_w*0.70"/>
                                          </p:val>
                                        </p:tav>
                                        <p:tav tm="100000">
                                          <p:val>
                                            <p:strVal val="#ppt_w"/>
                                          </p:val>
                                        </p:tav>
                                      </p:tavLst>
                                    </p:anim>
                                    <p:anim calcmode="lin" valueType="num">
                                      <p:cBhvr>
                                        <p:cTn id="27" dur="1000" fill="hold"/>
                                        <p:tgtEl>
                                          <p:spTgt spid="22"/>
                                        </p:tgtEl>
                                        <p:attrNameLst>
                                          <p:attrName>ppt_h</p:attrName>
                                        </p:attrNameLst>
                                      </p:cBhvr>
                                      <p:tavLst>
                                        <p:tav tm="0">
                                          <p:val>
                                            <p:strVal val="#ppt_h"/>
                                          </p:val>
                                        </p:tav>
                                        <p:tav tm="100000">
                                          <p:val>
                                            <p:strVal val="#ppt_h"/>
                                          </p:val>
                                        </p:tav>
                                      </p:tavLst>
                                    </p:anim>
                                    <p:animEffect transition="in" filter="fade">
                                      <p:cBhvr>
                                        <p:cTn id="28"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EC651-ADE8-401B-7260-C849A5821554}"/>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7DDE9F7E-D397-F13F-AB77-7BCE85339897}"/>
              </a:ext>
            </a:extLst>
          </p:cNvPr>
          <p:cNvSpPr txBox="1"/>
          <p:nvPr/>
        </p:nvSpPr>
        <p:spPr>
          <a:xfrm>
            <a:off x="257877" y="164127"/>
            <a:ext cx="9055940" cy="1882054"/>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Janvier 2022 : </a:t>
            </a:r>
          </a:p>
          <a:p>
            <a:pPr>
              <a:lnSpc>
                <a:spcPts val="4560"/>
              </a:lnSpc>
            </a:pPr>
            <a:r>
              <a:rPr lang="fr-CH" sz="4000" b="1" dirty="0">
                <a:latin typeface="American Typewriter" panose="02090604020004020304" pitchFamily="18" charset="77"/>
              </a:rPr>
              <a:t>Les contrats gardés secrets doivent être rendus publics </a:t>
            </a:r>
            <a:r>
              <a:rPr lang="fr-CH" sz="4800" b="1" dirty="0">
                <a:latin typeface="American Typewriter" panose="02090604020004020304" pitchFamily="18" charset="77"/>
              </a:rPr>
              <a:t>! </a:t>
            </a:r>
          </a:p>
        </p:txBody>
      </p:sp>
      <p:sp>
        <p:nvSpPr>
          <p:cNvPr id="3" name="ZoneTexte 2">
            <a:extLst>
              <a:ext uri="{FF2B5EF4-FFF2-40B4-BE49-F238E27FC236}">
                <a16:creationId xmlns:a16="http://schemas.microsoft.com/office/drawing/2014/main" id="{9649A02D-5B2C-75E8-E19A-3EC3FC3E14AA}"/>
              </a:ext>
            </a:extLst>
          </p:cNvPr>
          <p:cNvSpPr txBox="1"/>
          <p:nvPr/>
        </p:nvSpPr>
        <p:spPr>
          <a:xfrm>
            <a:off x="411034" y="2046181"/>
            <a:ext cx="6577431" cy="4524315"/>
          </a:xfrm>
          <a:prstGeom prst="rect">
            <a:avLst/>
          </a:prstGeom>
          <a:noFill/>
          <a:ln w="28575">
            <a:solidFill>
              <a:schemeClr val="tx1"/>
            </a:solidFill>
          </a:ln>
        </p:spPr>
        <p:txBody>
          <a:bodyPr wrap="square">
            <a:spAutoFit/>
          </a:bodyPr>
          <a:lstStyle/>
          <a:p>
            <a:pPr algn="l"/>
            <a:r>
              <a:rPr lang="fr-CH" b="1" i="0" dirty="0">
                <a:solidFill>
                  <a:srgbClr val="121010"/>
                </a:solidFill>
                <a:effectLst/>
                <a:highlight>
                  <a:srgbClr val="FFFF00"/>
                </a:highlight>
                <a:latin typeface="InterVariable"/>
              </a:rPr>
              <a:t>L’Office fédéral de la santé publique (OFSP) était longtemps parvenu à </a:t>
            </a:r>
            <a:r>
              <a:rPr lang="fr-CH" b="1" i="0" u="sng" dirty="0">
                <a:solidFill>
                  <a:srgbClr val="121010"/>
                </a:solidFill>
                <a:effectLst/>
                <a:highlight>
                  <a:srgbClr val="FFFF00"/>
                </a:highlight>
                <a:latin typeface="InterVariable"/>
              </a:rPr>
              <a:t>garder secrets les tenants et aboutissants des contrats avec les fabricants de vaccins</a:t>
            </a:r>
            <a:r>
              <a:rPr lang="fr-CH" b="1" i="0" dirty="0">
                <a:solidFill>
                  <a:srgbClr val="121010"/>
                </a:solidFill>
                <a:effectLst/>
                <a:highlight>
                  <a:srgbClr val="FFFF00"/>
                </a:highlight>
                <a:latin typeface="InterVariable"/>
              </a:rPr>
              <a:t> Pfizer et Moderna.</a:t>
            </a:r>
            <a:r>
              <a:rPr lang="fr-CH" b="1" i="0" dirty="0">
                <a:solidFill>
                  <a:srgbClr val="121010"/>
                </a:solidFill>
                <a:effectLst/>
                <a:latin typeface="InterVariable"/>
              </a:rPr>
              <a:t> </a:t>
            </a:r>
            <a:r>
              <a:rPr lang="fr-CH" b="0" i="0" dirty="0">
                <a:solidFill>
                  <a:srgbClr val="121010"/>
                </a:solidFill>
                <a:effectLst/>
                <a:latin typeface="InterVariable"/>
              </a:rPr>
              <a:t>En décembre [2021], une majorité du Conseil national avait exigé plus de transparence en la matière. Le Conseil des Etats avait ensuite rejeté ces exigences.</a:t>
            </a:r>
          </a:p>
          <a:p>
            <a:pPr algn="l"/>
            <a:endParaRPr lang="fr-CH" dirty="0">
              <a:solidFill>
                <a:srgbClr val="121010"/>
              </a:solidFill>
              <a:latin typeface="InterVariable"/>
            </a:endParaRPr>
          </a:p>
          <a:p>
            <a:r>
              <a:rPr lang="fr-CH" b="1" dirty="0">
                <a:solidFill>
                  <a:srgbClr val="000000"/>
                </a:solidFill>
                <a:effectLst/>
                <a:latin typeface="Helvetica Neue" panose="02000503000000020004" pitchFamily="2" charset="0"/>
              </a:rPr>
              <a:t>Si les documents étaient rendus publics, </a:t>
            </a:r>
            <a:r>
              <a:rPr lang="fr-CH" b="1" dirty="0">
                <a:solidFill>
                  <a:srgbClr val="000000"/>
                </a:solidFill>
                <a:effectLst/>
                <a:highlight>
                  <a:srgbClr val="FFFF00"/>
                </a:highlight>
                <a:latin typeface="Helvetica Neue" panose="02000503000000020004" pitchFamily="2" charset="0"/>
              </a:rPr>
              <a:t>« les intérêts politico-économiques de la Suisse seraient affaiblis dans les négociations en cours et à venir »</a:t>
            </a:r>
            <a:r>
              <a:rPr lang="fr-CH" b="1" dirty="0">
                <a:solidFill>
                  <a:srgbClr val="000000"/>
                </a:solidFill>
                <a:effectLst/>
                <a:latin typeface="Helvetica Neue" panose="02000503000000020004" pitchFamily="2" charset="0"/>
              </a:rPr>
              <a:t>, avait avancé l’OFSP.</a:t>
            </a:r>
            <a:endParaRPr lang="fr-CH" dirty="0">
              <a:solidFill>
                <a:srgbClr val="000000"/>
              </a:solidFill>
              <a:effectLst/>
              <a:latin typeface="Helvetica Neue" panose="02000503000000020004" pitchFamily="2" charset="0"/>
            </a:endParaRPr>
          </a:p>
          <a:p>
            <a:pPr algn="l"/>
            <a:endParaRPr lang="fr-CH" b="0" i="0" dirty="0">
              <a:solidFill>
                <a:srgbClr val="121010"/>
              </a:solidFill>
              <a:effectLst/>
              <a:latin typeface="InterVariable"/>
            </a:endParaRPr>
          </a:p>
          <a:p>
            <a:pPr algn="l"/>
            <a:r>
              <a:rPr lang="fr-CH" b="1" i="0" dirty="0">
                <a:solidFill>
                  <a:srgbClr val="121010"/>
                </a:solidFill>
                <a:effectLst/>
                <a:highlight>
                  <a:srgbClr val="FFFF00"/>
                </a:highlight>
                <a:latin typeface="InterVariable"/>
              </a:rPr>
              <a:t>Mais le Préposé fédéral à la protection des données et à la transparence, Adrian </a:t>
            </a:r>
            <a:r>
              <a:rPr lang="fr-CH" b="1" i="0" dirty="0" err="1">
                <a:solidFill>
                  <a:srgbClr val="121010"/>
                </a:solidFill>
                <a:effectLst/>
                <a:highlight>
                  <a:srgbClr val="FFFF00"/>
                </a:highlight>
                <a:latin typeface="InterVariable"/>
              </a:rPr>
              <a:t>Lobsiger</a:t>
            </a:r>
            <a:r>
              <a:rPr lang="fr-CH" b="1" i="0" dirty="0">
                <a:solidFill>
                  <a:srgbClr val="121010"/>
                </a:solidFill>
                <a:effectLst/>
                <a:highlight>
                  <a:srgbClr val="FFFF00"/>
                </a:highlight>
                <a:latin typeface="InterVariable"/>
              </a:rPr>
              <a:t>, est parvenu à une tout autre conclusion : </a:t>
            </a:r>
            <a:r>
              <a:rPr lang="fr-CH" b="1" i="0" u="sng" dirty="0">
                <a:solidFill>
                  <a:srgbClr val="121010"/>
                </a:solidFill>
                <a:effectLst/>
                <a:highlight>
                  <a:srgbClr val="FFFF00"/>
                </a:highlight>
                <a:latin typeface="InterVariable"/>
              </a:rPr>
              <a:t>l’OFSP doit entendre les fabricants des vaccins concernés et garantir ensuite «l’accès aux contrats dans le respect du principe de proportionnalité».</a:t>
            </a:r>
          </a:p>
        </p:txBody>
      </p:sp>
      <p:pic>
        <p:nvPicPr>
          <p:cNvPr id="4" name="Image 3">
            <a:extLst>
              <a:ext uri="{FF2B5EF4-FFF2-40B4-BE49-F238E27FC236}">
                <a16:creationId xmlns:a16="http://schemas.microsoft.com/office/drawing/2014/main" id="{2484950D-CC2F-F539-3C6F-1530FA8B5C7B}"/>
              </a:ext>
            </a:extLst>
          </p:cNvPr>
          <p:cNvPicPr>
            <a:picLocks noChangeAspect="1"/>
          </p:cNvPicPr>
          <p:nvPr/>
        </p:nvPicPr>
        <p:blipFill>
          <a:blip r:embed="rId2"/>
          <a:stretch>
            <a:fillRect/>
          </a:stretch>
        </p:blipFill>
        <p:spPr>
          <a:xfrm>
            <a:off x="7194766" y="2046181"/>
            <a:ext cx="4059487" cy="4524315"/>
          </a:xfrm>
          <a:prstGeom prst="rect">
            <a:avLst/>
          </a:prstGeom>
          <a:ln w="12700">
            <a:solidFill>
              <a:schemeClr val="tx1"/>
            </a:solidFill>
          </a:ln>
        </p:spPr>
      </p:pic>
      <p:sp>
        <p:nvSpPr>
          <p:cNvPr id="9" name="ZoneTexte 8">
            <a:extLst>
              <a:ext uri="{FF2B5EF4-FFF2-40B4-BE49-F238E27FC236}">
                <a16:creationId xmlns:a16="http://schemas.microsoft.com/office/drawing/2014/main" id="{D7577119-190F-1ECC-758A-2022032605E9}"/>
              </a:ext>
            </a:extLst>
          </p:cNvPr>
          <p:cNvSpPr txBox="1"/>
          <p:nvPr/>
        </p:nvSpPr>
        <p:spPr>
          <a:xfrm>
            <a:off x="9307887" y="1330006"/>
            <a:ext cx="1946366" cy="461665"/>
          </a:xfrm>
          <a:prstGeom prst="rect">
            <a:avLst/>
          </a:prstGeom>
          <a:solidFill>
            <a:schemeClr val="bg1"/>
          </a:solidFill>
          <a:ln w="28575">
            <a:solidFill>
              <a:schemeClr val="tx1"/>
            </a:solidFill>
          </a:ln>
        </p:spPr>
        <p:txBody>
          <a:bodyPr wrap="square">
            <a:spAutoFit/>
          </a:bodyPr>
          <a:lstStyle/>
          <a:p>
            <a:pPr algn="ctr"/>
            <a:r>
              <a:rPr lang="fr-FR" sz="2400" b="1" dirty="0">
                <a:latin typeface="Helvetica Neue" panose="02000503000000020004" pitchFamily="2" charset="0"/>
                <a:ea typeface="Helvetica Neue" panose="02000503000000020004" pitchFamily="2" charset="0"/>
                <a:cs typeface="Helvetica Neue" panose="02000503000000020004" pitchFamily="2" charset="0"/>
              </a:rPr>
              <a:t>20.01.2022</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7" name="Image 6">
            <a:extLst>
              <a:ext uri="{FF2B5EF4-FFF2-40B4-BE49-F238E27FC236}">
                <a16:creationId xmlns:a16="http://schemas.microsoft.com/office/drawing/2014/main" id="{56A10291-1C9F-264C-DB62-83D83EB580A9}"/>
              </a:ext>
            </a:extLst>
          </p:cNvPr>
          <p:cNvPicPr>
            <a:picLocks noChangeAspect="1"/>
          </p:cNvPicPr>
          <p:nvPr/>
        </p:nvPicPr>
        <p:blipFill>
          <a:blip r:embed="rId3"/>
          <a:stretch>
            <a:fillRect/>
          </a:stretch>
        </p:blipFill>
        <p:spPr>
          <a:xfrm>
            <a:off x="9762555" y="-100319"/>
            <a:ext cx="1694772" cy="1694772"/>
          </a:xfrm>
          <a:prstGeom prst="rect">
            <a:avLst/>
          </a:prstGeom>
        </p:spPr>
      </p:pic>
    </p:spTree>
    <p:extLst>
      <p:ext uri="{BB962C8B-B14F-4D97-AF65-F5344CB8AC3E}">
        <p14:creationId xmlns:p14="http://schemas.microsoft.com/office/powerpoint/2010/main" val="8498416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C2029-3ED5-5FF1-F8D0-1974B0AF9DE6}"/>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D2EC3E60-72F7-86E1-F6FA-E82DF39B0F76}"/>
              </a:ext>
            </a:extLst>
          </p:cNvPr>
          <p:cNvSpPr txBox="1"/>
          <p:nvPr/>
        </p:nvSpPr>
        <p:spPr>
          <a:xfrm>
            <a:off x="239104" y="342769"/>
            <a:ext cx="9055940" cy="1882054"/>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 même si l’OFSP </a:t>
            </a:r>
          </a:p>
          <a:p>
            <a:pPr>
              <a:lnSpc>
                <a:spcPts val="4560"/>
              </a:lnSpc>
            </a:pPr>
            <a:r>
              <a:rPr lang="fr-CH" sz="4800" b="1" dirty="0">
                <a:latin typeface="American Typewriter" panose="02090604020004020304" pitchFamily="18" charset="77"/>
              </a:rPr>
              <a:t>refuse de publier </a:t>
            </a:r>
          </a:p>
          <a:p>
            <a:pPr>
              <a:lnSpc>
                <a:spcPts val="4560"/>
              </a:lnSpc>
            </a:pPr>
            <a:r>
              <a:rPr lang="fr-CH" sz="4800" b="1" dirty="0">
                <a:latin typeface="American Typewriter" panose="02090604020004020304" pitchFamily="18" charset="77"/>
              </a:rPr>
              <a:t>les prix</a:t>
            </a:r>
          </a:p>
        </p:txBody>
      </p:sp>
      <p:sp>
        <p:nvSpPr>
          <p:cNvPr id="9" name="ZoneTexte 8">
            <a:extLst>
              <a:ext uri="{FF2B5EF4-FFF2-40B4-BE49-F238E27FC236}">
                <a16:creationId xmlns:a16="http://schemas.microsoft.com/office/drawing/2014/main" id="{6C9B510B-8FF7-DBE1-C3D7-C1501D68B23A}"/>
              </a:ext>
            </a:extLst>
          </p:cNvPr>
          <p:cNvSpPr txBox="1"/>
          <p:nvPr/>
        </p:nvSpPr>
        <p:spPr>
          <a:xfrm>
            <a:off x="4826106" y="6153483"/>
            <a:ext cx="1946366" cy="461665"/>
          </a:xfrm>
          <a:prstGeom prst="rect">
            <a:avLst/>
          </a:prstGeom>
          <a:solidFill>
            <a:schemeClr val="bg1"/>
          </a:solidFill>
          <a:ln w="28575">
            <a:solidFill>
              <a:schemeClr val="tx1"/>
            </a:solidFill>
          </a:ln>
        </p:spPr>
        <p:txBody>
          <a:bodyPr wrap="square">
            <a:spAutoFit/>
          </a:bodyPr>
          <a:lstStyle/>
          <a:p>
            <a:pPr algn="ctr"/>
            <a:r>
              <a:rPr lang="fr-FR" sz="2400" b="1" dirty="0">
                <a:latin typeface="Helvetica Neue" panose="02000503000000020004" pitchFamily="2" charset="0"/>
                <a:ea typeface="Helvetica Neue" panose="02000503000000020004" pitchFamily="2" charset="0"/>
                <a:cs typeface="Helvetica Neue" panose="02000503000000020004" pitchFamily="2" charset="0"/>
              </a:rPr>
              <a:t>6.03.2022</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3" name="Image 2">
            <a:extLst>
              <a:ext uri="{FF2B5EF4-FFF2-40B4-BE49-F238E27FC236}">
                <a16:creationId xmlns:a16="http://schemas.microsoft.com/office/drawing/2014/main" id="{994F96C4-76B6-1756-20F5-FCCEF0FD4B1A}"/>
              </a:ext>
            </a:extLst>
          </p:cNvPr>
          <p:cNvPicPr>
            <a:picLocks noChangeAspect="1"/>
          </p:cNvPicPr>
          <p:nvPr/>
        </p:nvPicPr>
        <p:blipFill>
          <a:blip r:embed="rId2"/>
          <a:stretch>
            <a:fillRect/>
          </a:stretch>
        </p:blipFill>
        <p:spPr>
          <a:xfrm>
            <a:off x="6964144" y="0"/>
            <a:ext cx="4882225" cy="6858000"/>
          </a:xfrm>
          <a:prstGeom prst="rect">
            <a:avLst/>
          </a:prstGeom>
        </p:spPr>
      </p:pic>
      <p:sp>
        <p:nvSpPr>
          <p:cNvPr id="4" name="Rectangle 3">
            <a:extLst>
              <a:ext uri="{FF2B5EF4-FFF2-40B4-BE49-F238E27FC236}">
                <a16:creationId xmlns:a16="http://schemas.microsoft.com/office/drawing/2014/main" id="{97EC695C-C3CF-8255-3DB2-DEC57925502E}"/>
              </a:ext>
            </a:extLst>
          </p:cNvPr>
          <p:cNvSpPr/>
          <p:nvPr/>
        </p:nvSpPr>
        <p:spPr>
          <a:xfrm>
            <a:off x="6850742" y="3098746"/>
            <a:ext cx="5109028" cy="1950595"/>
          </a:xfrm>
          <a:prstGeom prst="rect">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CCBCBB83-961C-AECE-A1FF-6D9767D088E1}"/>
              </a:ext>
            </a:extLst>
          </p:cNvPr>
          <p:cNvSpPr txBox="1"/>
          <p:nvPr/>
        </p:nvSpPr>
        <p:spPr>
          <a:xfrm>
            <a:off x="345631" y="2342493"/>
            <a:ext cx="6117770" cy="3693319"/>
          </a:xfrm>
          <a:prstGeom prst="rect">
            <a:avLst/>
          </a:prstGeom>
          <a:noFill/>
        </p:spPr>
        <p:txBody>
          <a:bodyPr wrap="square">
            <a:spAutoFit/>
          </a:bodyPr>
          <a:lstStyle/>
          <a:p>
            <a:r>
              <a:rPr lang="fr-CH" dirty="0">
                <a:solidFill>
                  <a:srgbClr val="000000"/>
                </a:solidFill>
                <a:effectLst/>
                <a:highlight>
                  <a:srgbClr val="FFFF00"/>
                </a:highlight>
                <a:latin typeface="Helvetica Neue" panose="02000503000000020004" pitchFamily="2" charset="0"/>
              </a:rPr>
              <a:t>Saisi par la RTS, le gendarme de la transparence a recommandé à l'Office fédéral de la santé publique (OFSP) de dévoiler le prix des vaccins. L'OFSP s'oppose à cette recommandation en reportant toute publication. </a:t>
            </a:r>
            <a:r>
              <a:rPr lang="fr-CH" dirty="0">
                <a:solidFill>
                  <a:srgbClr val="000000"/>
                </a:solidFill>
                <a:effectLst/>
                <a:latin typeface="Helvetica Neue" panose="02000503000000020004" pitchFamily="2" charset="0"/>
              </a:rPr>
              <a:t>L'office considère que la confidentialité est nécessaire pour conclure des achats au meilleur prix. Dévoiler les contrats signés affaiblirait la position de la Confédération dans les négociations pour de</a:t>
            </a:r>
            <a:r>
              <a:rPr lang="fr-CH" b="1" dirty="0">
                <a:solidFill>
                  <a:srgbClr val="000000"/>
                </a:solidFill>
                <a:effectLst/>
                <a:latin typeface="Helvetica Neue" panose="02000503000000020004" pitchFamily="2" charset="0"/>
              </a:rPr>
              <a:t> </a:t>
            </a:r>
            <a:r>
              <a:rPr lang="fr-CH" i="1" dirty="0">
                <a:solidFill>
                  <a:srgbClr val="000000"/>
                </a:solidFill>
                <a:effectLst/>
                <a:latin typeface="Helvetica Neue" panose="02000503000000020004" pitchFamily="2" charset="0"/>
              </a:rPr>
              <a:t>futures</a:t>
            </a:r>
            <a:r>
              <a:rPr lang="fr-CH" b="1" dirty="0">
                <a:solidFill>
                  <a:srgbClr val="000000"/>
                </a:solidFill>
                <a:effectLst/>
                <a:latin typeface="Helvetica Neue" panose="02000503000000020004" pitchFamily="2" charset="0"/>
              </a:rPr>
              <a:t> </a:t>
            </a:r>
            <a:r>
              <a:rPr lang="fr-CH" dirty="0">
                <a:solidFill>
                  <a:srgbClr val="000000"/>
                </a:solidFill>
                <a:effectLst/>
                <a:latin typeface="Helvetica Neue" panose="02000503000000020004" pitchFamily="2" charset="0"/>
              </a:rPr>
              <a:t>livraisons.</a:t>
            </a:r>
          </a:p>
          <a:p>
            <a:r>
              <a:rPr lang="fr-CH" dirty="0">
                <a:solidFill>
                  <a:srgbClr val="000000"/>
                </a:solidFill>
                <a:effectLst/>
                <a:highlight>
                  <a:srgbClr val="FFFF00"/>
                </a:highlight>
                <a:latin typeface="Helvetica Neue" panose="02000503000000020004" pitchFamily="2" charset="0"/>
              </a:rPr>
              <a:t>La Confédération repousse par conséquent la question au mois de juin 2022. À ce moment seulement, elle consultera les pharmas sur les informations qui peuvent être rendues publiques sans nuire aux intérêts des fournisseurs.</a:t>
            </a:r>
          </a:p>
        </p:txBody>
      </p:sp>
      <p:pic>
        <p:nvPicPr>
          <p:cNvPr id="13" name="Image 12">
            <a:extLst>
              <a:ext uri="{FF2B5EF4-FFF2-40B4-BE49-F238E27FC236}">
                <a16:creationId xmlns:a16="http://schemas.microsoft.com/office/drawing/2014/main" id="{1303C085-0273-5051-800F-204C6978F7B8}"/>
              </a:ext>
            </a:extLst>
          </p:cNvPr>
          <p:cNvPicPr>
            <a:picLocks noChangeAspect="1"/>
          </p:cNvPicPr>
          <p:nvPr/>
        </p:nvPicPr>
        <p:blipFill>
          <a:blip r:embed="rId3"/>
          <a:stretch>
            <a:fillRect/>
          </a:stretch>
        </p:blipFill>
        <p:spPr>
          <a:xfrm>
            <a:off x="3131334" y="5306096"/>
            <a:ext cx="1694772" cy="1694772"/>
          </a:xfrm>
          <a:prstGeom prst="rect">
            <a:avLst/>
          </a:prstGeom>
        </p:spPr>
      </p:pic>
    </p:spTree>
    <p:extLst>
      <p:ext uri="{BB962C8B-B14F-4D97-AF65-F5344CB8AC3E}">
        <p14:creationId xmlns:p14="http://schemas.microsoft.com/office/powerpoint/2010/main" val="30921192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1000" fill="hold"/>
                                        <p:tgtEl>
                                          <p:spTgt spid="12"/>
                                        </p:tgtEl>
                                        <p:attrNameLst>
                                          <p:attrName>ppt_w</p:attrName>
                                        </p:attrNameLst>
                                      </p:cBhvr>
                                      <p:tavLst>
                                        <p:tav tm="0">
                                          <p:val>
                                            <p:strVal val="#ppt_w*0.70"/>
                                          </p:val>
                                        </p:tav>
                                        <p:tav tm="100000">
                                          <p:val>
                                            <p:strVal val="#ppt_w"/>
                                          </p:val>
                                        </p:tav>
                                      </p:tavLst>
                                    </p:anim>
                                    <p:anim calcmode="lin" valueType="num">
                                      <p:cBhvr>
                                        <p:cTn id="15" dur="1000" fill="hold"/>
                                        <p:tgtEl>
                                          <p:spTgt spid="12"/>
                                        </p:tgtEl>
                                        <p:attrNameLst>
                                          <p:attrName>ppt_h</p:attrName>
                                        </p:attrNameLst>
                                      </p:cBhvr>
                                      <p:tavLst>
                                        <p:tav tm="0">
                                          <p:val>
                                            <p:strVal val="#ppt_h"/>
                                          </p:val>
                                        </p:tav>
                                        <p:tav tm="100000">
                                          <p:val>
                                            <p:strVal val="#ppt_h"/>
                                          </p:val>
                                        </p:tav>
                                      </p:tavLst>
                                    </p:anim>
                                    <p:animEffect transition="in" filter="fade">
                                      <p:cBhvr>
                                        <p:cTn id="1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B28D6-6515-99AF-B647-A776F259609C}"/>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EFA3DD2C-B8E7-FE27-98EE-B9631493920F}"/>
              </a:ext>
            </a:extLst>
          </p:cNvPr>
          <p:cNvSpPr txBox="1"/>
          <p:nvPr/>
        </p:nvSpPr>
        <p:spPr>
          <a:xfrm>
            <a:off x="232228" y="338299"/>
            <a:ext cx="9055940" cy="2451953"/>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Août 2022 :</a:t>
            </a:r>
          </a:p>
          <a:p>
            <a:pPr>
              <a:lnSpc>
                <a:spcPts val="4560"/>
              </a:lnSpc>
            </a:pPr>
            <a:r>
              <a:rPr lang="fr-CH" sz="4000" b="1" dirty="0">
                <a:latin typeface="American Typewriter" panose="02090604020004020304" pitchFamily="18" charset="77"/>
              </a:rPr>
              <a:t>l’OFSP publie enfin </a:t>
            </a:r>
          </a:p>
          <a:p>
            <a:pPr>
              <a:lnSpc>
                <a:spcPts val="4560"/>
              </a:lnSpc>
            </a:pPr>
            <a:r>
              <a:rPr lang="fr-CH" sz="4000" b="1" dirty="0">
                <a:latin typeface="American Typewriter" panose="02090604020004020304" pitchFamily="18" charset="77"/>
              </a:rPr>
              <a:t>les contrats … mais </a:t>
            </a:r>
          </a:p>
          <a:p>
            <a:pPr>
              <a:lnSpc>
                <a:spcPts val="4560"/>
              </a:lnSpc>
            </a:pPr>
            <a:r>
              <a:rPr lang="fr-CH" sz="4000" b="1" dirty="0">
                <a:latin typeface="American Typewriter" panose="02090604020004020304" pitchFamily="18" charset="77"/>
              </a:rPr>
              <a:t>caviardés.</a:t>
            </a:r>
          </a:p>
        </p:txBody>
      </p:sp>
      <p:sp>
        <p:nvSpPr>
          <p:cNvPr id="9" name="ZoneTexte 8">
            <a:extLst>
              <a:ext uri="{FF2B5EF4-FFF2-40B4-BE49-F238E27FC236}">
                <a16:creationId xmlns:a16="http://schemas.microsoft.com/office/drawing/2014/main" id="{811D15AE-4421-89F8-EA4C-D3B6B69AF449}"/>
              </a:ext>
            </a:extLst>
          </p:cNvPr>
          <p:cNvSpPr txBox="1"/>
          <p:nvPr/>
        </p:nvSpPr>
        <p:spPr>
          <a:xfrm>
            <a:off x="10013406" y="6231852"/>
            <a:ext cx="1946366" cy="461665"/>
          </a:xfrm>
          <a:prstGeom prst="rect">
            <a:avLst/>
          </a:prstGeom>
          <a:solidFill>
            <a:schemeClr val="bg1"/>
          </a:solidFill>
          <a:ln w="28575">
            <a:solidFill>
              <a:schemeClr val="tx1"/>
            </a:solidFill>
          </a:ln>
        </p:spPr>
        <p:txBody>
          <a:bodyPr wrap="square">
            <a:spAutoFit/>
          </a:bodyPr>
          <a:lstStyle/>
          <a:p>
            <a:pPr algn="ctr"/>
            <a:r>
              <a:rPr lang="fr-FR" sz="2400" b="1" dirty="0">
                <a:latin typeface="Helvetica Neue" panose="02000503000000020004" pitchFamily="2" charset="0"/>
                <a:ea typeface="Helvetica Neue" panose="02000503000000020004" pitchFamily="2" charset="0"/>
                <a:cs typeface="Helvetica Neue" panose="02000503000000020004" pitchFamily="2" charset="0"/>
              </a:rPr>
              <a:t>3.08.2022</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ZoneTexte 4">
            <a:extLst>
              <a:ext uri="{FF2B5EF4-FFF2-40B4-BE49-F238E27FC236}">
                <a16:creationId xmlns:a16="http://schemas.microsoft.com/office/drawing/2014/main" id="{A6B008EB-CCA3-CB60-021C-060D0787FCC0}"/>
              </a:ext>
            </a:extLst>
          </p:cNvPr>
          <p:cNvSpPr txBox="1"/>
          <p:nvPr/>
        </p:nvSpPr>
        <p:spPr>
          <a:xfrm>
            <a:off x="6457882" y="4423291"/>
            <a:ext cx="4166575" cy="2369880"/>
          </a:xfrm>
          <a:prstGeom prst="rect">
            <a:avLst/>
          </a:prstGeom>
          <a:noFill/>
          <a:ln w="28575">
            <a:noFill/>
          </a:ln>
        </p:spPr>
        <p:txBody>
          <a:bodyPr wrap="square">
            <a:spAutoFit/>
          </a:bodyPr>
          <a:lstStyle/>
          <a:p>
            <a:r>
              <a:rPr lang="fr-CH" sz="2000" b="1" dirty="0">
                <a:solidFill>
                  <a:srgbClr val="000000"/>
                </a:solidFill>
                <a:effectLst/>
                <a:latin typeface="Helvetica Neue" panose="02000503000000020004" pitchFamily="2" charset="0"/>
              </a:rPr>
              <a:t>Les infos les plus importantes </a:t>
            </a:r>
          </a:p>
          <a:p>
            <a:r>
              <a:rPr lang="fr-CH" sz="2000" b="1" dirty="0">
                <a:solidFill>
                  <a:srgbClr val="000000"/>
                </a:solidFill>
                <a:effectLst/>
                <a:latin typeface="Helvetica Neue" panose="02000503000000020004" pitchFamily="2" charset="0"/>
              </a:rPr>
              <a:t>sont caviardées :</a:t>
            </a:r>
          </a:p>
          <a:p>
            <a:endParaRPr lang="fr-CH" sz="800" dirty="0">
              <a:solidFill>
                <a:srgbClr val="000000"/>
              </a:solidFill>
              <a:effectLst/>
              <a:latin typeface="Helvetica Neue" panose="02000503000000020004" pitchFamily="2" charset="0"/>
            </a:endParaRPr>
          </a:p>
          <a:p>
            <a:pPr marL="285750" indent="-285750">
              <a:buFont typeface=".Hiragino Kaku Gothic Interface W3"/>
              <a:buChar char="◼"/>
            </a:pPr>
            <a:r>
              <a:rPr lang="fr-CH" sz="2000" dirty="0">
                <a:solidFill>
                  <a:srgbClr val="000000"/>
                </a:solidFill>
                <a:effectLst/>
                <a:latin typeface="Helvetica Neue" panose="02000503000000020004" pitchFamily="2" charset="0"/>
              </a:rPr>
              <a:t>Les prix</a:t>
            </a:r>
          </a:p>
          <a:p>
            <a:pPr marL="285750" indent="-285750">
              <a:buFont typeface=".Hiragino Kaku Gothic Interface W3"/>
              <a:buChar char="◼"/>
            </a:pPr>
            <a:r>
              <a:rPr lang="fr-CH" sz="2000" dirty="0">
                <a:solidFill>
                  <a:srgbClr val="000000"/>
                </a:solidFill>
                <a:effectLst/>
                <a:latin typeface="Helvetica Neue" panose="02000503000000020004" pitchFamily="2" charset="0"/>
              </a:rPr>
              <a:t>Les délais</a:t>
            </a:r>
          </a:p>
          <a:p>
            <a:pPr marL="285750" indent="-285750">
              <a:buFont typeface=".Hiragino Kaku Gothic Interface W3"/>
              <a:buChar char="◼"/>
            </a:pPr>
            <a:r>
              <a:rPr lang="fr-CH" sz="2000" dirty="0">
                <a:solidFill>
                  <a:srgbClr val="000000"/>
                </a:solidFill>
                <a:effectLst/>
                <a:latin typeface="Helvetica Neue" panose="02000503000000020004" pitchFamily="2" charset="0"/>
              </a:rPr>
              <a:t>Les lois &amp; juridictions </a:t>
            </a:r>
          </a:p>
          <a:p>
            <a:pPr marL="285750" indent="-285750">
              <a:buFont typeface=".Hiragino Kaku Gothic Interface W3"/>
              <a:buChar char="◼"/>
            </a:pPr>
            <a:r>
              <a:rPr lang="fr-CH" sz="2000" dirty="0">
                <a:solidFill>
                  <a:srgbClr val="000000"/>
                </a:solidFill>
                <a:effectLst/>
                <a:latin typeface="Helvetica Neue" panose="02000503000000020004" pitchFamily="2" charset="0"/>
              </a:rPr>
              <a:t>1 ingrédient de Moderna</a:t>
            </a:r>
          </a:p>
          <a:p>
            <a:pPr marL="285750" indent="-285750">
              <a:buFont typeface=".Hiragino Kaku Gothic Interface W3"/>
              <a:buChar char="◼"/>
            </a:pPr>
            <a:r>
              <a:rPr lang="fr-CH" sz="2000" dirty="0">
                <a:solidFill>
                  <a:srgbClr val="000000"/>
                </a:solidFill>
                <a:effectLst/>
                <a:latin typeface="Helvetica Neue" panose="02000503000000020004" pitchFamily="2" charset="0"/>
              </a:rPr>
              <a:t>Les signatures</a:t>
            </a:r>
          </a:p>
        </p:txBody>
      </p:sp>
      <p:pic>
        <p:nvPicPr>
          <p:cNvPr id="6" name="Image 5">
            <a:extLst>
              <a:ext uri="{FF2B5EF4-FFF2-40B4-BE49-F238E27FC236}">
                <a16:creationId xmlns:a16="http://schemas.microsoft.com/office/drawing/2014/main" id="{B1B5633C-F0C9-E184-8529-905A2F26F5A3}"/>
              </a:ext>
            </a:extLst>
          </p:cNvPr>
          <p:cNvPicPr>
            <a:picLocks noChangeAspect="1"/>
          </p:cNvPicPr>
          <p:nvPr/>
        </p:nvPicPr>
        <p:blipFill>
          <a:blip r:embed="rId2"/>
          <a:stretch>
            <a:fillRect/>
          </a:stretch>
        </p:blipFill>
        <p:spPr>
          <a:xfrm>
            <a:off x="6255658" y="164483"/>
            <a:ext cx="5704114" cy="4084992"/>
          </a:xfrm>
          <a:prstGeom prst="rect">
            <a:avLst/>
          </a:prstGeom>
          <a:ln>
            <a:solidFill>
              <a:schemeClr val="tx1"/>
            </a:solidFill>
          </a:ln>
        </p:spPr>
      </p:pic>
      <p:sp>
        <p:nvSpPr>
          <p:cNvPr id="3" name="ZoneTexte 2">
            <a:extLst>
              <a:ext uri="{FF2B5EF4-FFF2-40B4-BE49-F238E27FC236}">
                <a16:creationId xmlns:a16="http://schemas.microsoft.com/office/drawing/2014/main" id="{BEB0E267-F9F2-5DF1-B4A0-D02E89B1A750}"/>
              </a:ext>
            </a:extLst>
          </p:cNvPr>
          <p:cNvSpPr txBox="1"/>
          <p:nvPr/>
        </p:nvSpPr>
        <p:spPr>
          <a:xfrm>
            <a:off x="232229" y="2830921"/>
            <a:ext cx="5863772" cy="3631763"/>
          </a:xfrm>
          <a:prstGeom prst="rect">
            <a:avLst/>
          </a:prstGeom>
          <a:solidFill>
            <a:schemeClr val="bg1"/>
          </a:solidFill>
          <a:ln w="28575">
            <a:solidFill>
              <a:schemeClr val="tx1"/>
            </a:solidFill>
          </a:ln>
        </p:spPr>
        <p:txBody>
          <a:bodyPr wrap="square">
            <a:spAutoFit/>
          </a:bodyPr>
          <a:lstStyle/>
          <a:p>
            <a:pPr algn="l"/>
            <a:r>
              <a:rPr lang="fr-CH" sz="2000" b="1" i="0" dirty="0">
                <a:solidFill>
                  <a:srgbClr val="2D2D2D"/>
                </a:solidFill>
                <a:effectLst/>
                <a:highlight>
                  <a:srgbClr val="FFFF00"/>
                </a:highlight>
                <a:latin typeface="RTS Neue VAR"/>
              </a:rPr>
              <a:t>L'Office fédéral de la santé publique (OFSP) publie les contrats d'acquisition des vaccins contre le Covid-19 après la conclusion des négociations avec les fabricants. </a:t>
            </a:r>
          </a:p>
          <a:p>
            <a:pPr algn="l"/>
            <a:endParaRPr lang="fr-CH" sz="1000" b="1" dirty="0">
              <a:solidFill>
                <a:srgbClr val="2D2D2D"/>
              </a:solidFill>
              <a:highlight>
                <a:srgbClr val="FFFF00"/>
              </a:highlight>
              <a:latin typeface="RTS Neue VAR"/>
            </a:endParaRPr>
          </a:p>
          <a:p>
            <a:pPr algn="l"/>
            <a:r>
              <a:rPr lang="fr-CH" sz="2000" b="1" i="0" dirty="0">
                <a:solidFill>
                  <a:srgbClr val="2D2D2D"/>
                </a:solidFill>
                <a:effectLst/>
                <a:highlight>
                  <a:srgbClr val="FFFF00"/>
                </a:highlight>
                <a:latin typeface="RTS Neue VAR"/>
              </a:rPr>
              <a:t>Les montants ont été caviardés pour des raisons légales.</a:t>
            </a:r>
          </a:p>
          <a:p>
            <a:pPr algn="l"/>
            <a:r>
              <a:rPr lang="fr-CH" sz="2000" b="0" i="0" dirty="0">
                <a:solidFill>
                  <a:srgbClr val="2D2D2D"/>
                </a:solidFill>
                <a:effectLst/>
                <a:latin typeface="RTS Neue VAR"/>
              </a:rPr>
              <a:t>La publication des contrats s'effectue "en accord avec les prescriptions de la </a:t>
            </a:r>
            <a:r>
              <a:rPr lang="fr-CH" sz="2000" b="0" i="0" u="none" strike="noStrike" dirty="0">
                <a:effectLst/>
                <a:latin typeface="RTS Neue VAR"/>
              </a:rPr>
              <a:t>loi fédérale sur le principe de la transparence dans l'administration</a:t>
            </a:r>
            <a:r>
              <a:rPr lang="fr-CH" sz="2000" b="0" i="0" dirty="0">
                <a:effectLst/>
                <a:latin typeface="RTS Neue VAR"/>
              </a:rPr>
              <a:t> </a:t>
            </a:r>
            <a:r>
              <a:rPr lang="fr-CH" sz="2000" b="0" i="0" dirty="0">
                <a:solidFill>
                  <a:srgbClr val="2D2D2D"/>
                </a:solidFill>
                <a:effectLst/>
                <a:latin typeface="RTS Neue VAR"/>
              </a:rPr>
              <a:t>(</a:t>
            </a:r>
            <a:r>
              <a:rPr lang="fr-CH" sz="2000" b="0" i="0" dirty="0" err="1">
                <a:solidFill>
                  <a:srgbClr val="2D2D2D"/>
                </a:solidFill>
                <a:effectLst/>
                <a:latin typeface="RTS Neue VAR"/>
              </a:rPr>
              <a:t>LTrans</a:t>
            </a:r>
            <a:r>
              <a:rPr lang="fr-CH" sz="2000" b="0" i="0" dirty="0">
                <a:solidFill>
                  <a:srgbClr val="2D2D2D"/>
                </a:solidFill>
                <a:effectLst/>
                <a:latin typeface="RTS Neue VAR"/>
              </a:rPr>
              <a:t>), qui protège les secrets professionnels, d'affaires et de fabrication du côté des fabricants", explique l'OFSP. </a:t>
            </a:r>
          </a:p>
        </p:txBody>
      </p:sp>
      <p:pic>
        <p:nvPicPr>
          <p:cNvPr id="7" name="Image 6">
            <a:extLst>
              <a:ext uri="{FF2B5EF4-FFF2-40B4-BE49-F238E27FC236}">
                <a16:creationId xmlns:a16="http://schemas.microsoft.com/office/drawing/2014/main" id="{87ADE244-2FEA-D7DC-7119-3F04CB046882}"/>
              </a:ext>
            </a:extLst>
          </p:cNvPr>
          <p:cNvPicPr>
            <a:picLocks noChangeAspect="1"/>
          </p:cNvPicPr>
          <p:nvPr/>
        </p:nvPicPr>
        <p:blipFill>
          <a:blip r:embed="rId3"/>
          <a:stretch>
            <a:fillRect/>
          </a:stretch>
        </p:blipFill>
        <p:spPr>
          <a:xfrm>
            <a:off x="10264999" y="3913459"/>
            <a:ext cx="1694772" cy="1694772"/>
          </a:xfrm>
          <a:prstGeom prst="rect">
            <a:avLst/>
          </a:prstGeom>
        </p:spPr>
      </p:pic>
    </p:spTree>
    <p:extLst>
      <p:ext uri="{BB962C8B-B14F-4D97-AF65-F5344CB8AC3E}">
        <p14:creationId xmlns:p14="http://schemas.microsoft.com/office/powerpoint/2010/main" val="31239243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C62AC-8636-2E79-B3E1-25DA494A365F}"/>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1ABDFDA1-15C1-9F61-570A-D85272EBC5F8}"/>
              </a:ext>
            </a:extLst>
          </p:cNvPr>
          <p:cNvSpPr txBox="1"/>
          <p:nvPr/>
        </p:nvSpPr>
        <p:spPr>
          <a:xfrm>
            <a:off x="623636" y="338299"/>
            <a:ext cx="10375289" cy="1272143"/>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Pfizer - L’article 5.5</a:t>
            </a:r>
            <a:br>
              <a:rPr lang="fr-CH" sz="4800" b="1" dirty="0">
                <a:latin typeface="American Typewriter" panose="02090604020004020304" pitchFamily="18" charset="77"/>
              </a:rPr>
            </a:br>
            <a:r>
              <a:rPr lang="fr-CH" sz="4000" b="1" dirty="0">
                <a:latin typeface="American Typewriter" panose="02090604020004020304" pitchFamily="18" charset="77"/>
              </a:rPr>
              <a:t>du contrat du 01.12.20</a:t>
            </a:r>
          </a:p>
        </p:txBody>
      </p:sp>
      <p:pic>
        <p:nvPicPr>
          <p:cNvPr id="5" name="Image 4">
            <a:extLst>
              <a:ext uri="{FF2B5EF4-FFF2-40B4-BE49-F238E27FC236}">
                <a16:creationId xmlns:a16="http://schemas.microsoft.com/office/drawing/2014/main" id="{6DAE4B48-11A7-7248-88E3-575954FA2F75}"/>
              </a:ext>
            </a:extLst>
          </p:cNvPr>
          <p:cNvPicPr>
            <a:picLocks noChangeAspect="1"/>
          </p:cNvPicPr>
          <p:nvPr/>
        </p:nvPicPr>
        <p:blipFill>
          <a:blip r:embed="rId2"/>
          <a:stretch>
            <a:fillRect/>
          </a:stretch>
        </p:blipFill>
        <p:spPr>
          <a:xfrm>
            <a:off x="218801" y="1610442"/>
            <a:ext cx="6038307" cy="1673266"/>
          </a:xfrm>
          <a:prstGeom prst="rect">
            <a:avLst/>
          </a:prstGeom>
          <a:ln w="12700">
            <a:solidFill>
              <a:schemeClr val="tx1"/>
            </a:solidFill>
          </a:ln>
        </p:spPr>
      </p:pic>
      <p:sp>
        <p:nvSpPr>
          <p:cNvPr id="3" name="ZoneTexte 2">
            <a:extLst>
              <a:ext uri="{FF2B5EF4-FFF2-40B4-BE49-F238E27FC236}">
                <a16:creationId xmlns:a16="http://schemas.microsoft.com/office/drawing/2014/main" id="{6290AD5E-0D52-7091-A1B0-6CBF9F89774C}"/>
              </a:ext>
            </a:extLst>
          </p:cNvPr>
          <p:cNvSpPr txBox="1"/>
          <p:nvPr/>
        </p:nvSpPr>
        <p:spPr>
          <a:xfrm>
            <a:off x="6426926" y="1610442"/>
            <a:ext cx="5363392" cy="4955203"/>
          </a:xfrm>
          <a:prstGeom prst="rect">
            <a:avLst/>
          </a:prstGeom>
          <a:solidFill>
            <a:schemeClr val="bg1"/>
          </a:solidFill>
          <a:ln w="57150">
            <a:solidFill>
              <a:srgbClr val="FF0000"/>
            </a:solidFill>
          </a:ln>
        </p:spPr>
        <p:txBody>
          <a:bodyPr wrap="square">
            <a:spAutoFit/>
          </a:bodyPr>
          <a:lstStyle/>
          <a:p>
            <a:r>
              <a:rPr lang="fr-CH" b="1" dirty="0">
                <a:solidFill>
                  <a:srgbClr val="000000"/>
                </a:solidFill>
                <a:effectLst/>
                <a:latin typeface="Helvetica Neue" panose="02000503000000020004" pitchFamily="2" charset="0"/>
              </a:rPr>
              <a:t>5.5 (p.20) Accusé de réception de l’acheteur</a:t>
            </a:r>
            <a:endParaRPr lang="fr-CH" dirty="0">
              <a:solidFill>
                <a:srgbClr val="000000"/>
              </a:solidFill>
              <a:effectLst/>
              <a:latin typeface="Helvetica Neue" panose="02000503000000020004" pitchFamily="2" charset="0"/>
            </a:endParaRPr>
          </a:p>
          <a:p>
            <a:r>
              <a:rPr lang="fr-CH" dirty="0">
                <a:solidFill>
                  <a:srgbClr val="000000"/>
                </a:solidFill>
                <a:effectLst/>
                <a:latin typeface="Helvetica Neue" panose="02000503000000020004" pitchFamily="2" charset="0"/>
              </a:rPr>
              <a:t>L’Acheteur [La Confédération suisse] reconnaît que le Produit et les matériaux liés au Produit, ainsi que leurs composants et matériaux constitutifs, sont développés rapidement en raison des circonstances d’urgence de la pandémie de COVID-19 et continueront à être étudiés après la fourniture du Produit à l’Acheteur dans le cadre du présent Accord. </a:t>
            </a:r>
            <a:br>
              <a:rPr lang="fr-CH" dirty="0">
                <a:solidFill>
                  <a:srgbClr val="000000"/>
                </a:solidFill>
                <a:effectLst/>
                <a:latin typeface="Helvetica Neue" panose="02000503000000020004" pitchFamily="2" charset="0"/>
              </a:rPr>
            </a:br>
            <a:r>
              <a:rPr lang="fr-CH" sz="1000" dirty="0">
                <a:solidFill>
                  <a:srgbClr val="000000"/>
                </a:solidFill>
                <a:effectLst/>
                <a:latin typeface="Helvetica Neue" panose="02000503000000020004" pitchFamily="2" charset="0"/>
              </a:rPr>
              <a:t> </a:t>
            </a:r>
            <a:endParaRPr lang="fr-CH" dirty="0">
              <a:solidFill>
                <a:srgbClr val="000000"/>
              </a:solidFill>
              <a:effectLst/>
              <a:latin typeface="Helvetica Neue" panose="02000503000000020004" pitchFamily="2" charset="0"/>
            </a:endParaRPr>
          </a:p>
          <a:p>
            <a:r>
              <a:rPr lang="fr-CH" b="1" dirty="0">
                <a:solidFill>
                  <a:srgbClr val="000000"/>
                </a:solidFill>
                <a:effectLst/>
                <a:highlight>
                  <a:srgbClr val="FFFF00"/>
                </a:highlight>
                <a:latin typeface="Helvetica Neue" panose="02000503000000020004" pitchFamily="2" charset="0"/>
              </a:rPr>
              <a:t>L’acheteur [La Confédération suisse] reconnaît en outre que les effets à long terme et l’efficacité du produit ne sont pas actuellement connus et qu’il peut y avoir des effets indésirables du produit qui ne sont pas actuellement connu</a:t>
            </a:r>
            <a:r>
              <a:rPr lang="fr-CH" dirty="0">
                <a:solidFill>
                  <a:srgbClr val="000000"/>
                </a:solidFill>
                <a:effectLst/>
                <a:highlight>
                  <a:srgbClr val="FFFF00"/>
                </a:highlight>
                <a:latin typeface="Helvetica Neue" panose="02000503000000020004" pitchFamily="2" charset="0"/>
              </a:rPr>
              <a:t>s</a:t>
            </a:r>
            <a:r>
              <a:rPr lang="fr-CH" dirty="0">
                <a:solidFill>
                  <a:srgbClr val="000000"/>
                </a:solidFill>
                <a:effectLst/>
                <a:latin typeface="Helvetica Neue" panose="02000503000000020004" pitchFamily="2" charset="0"/>
              </a:rPr>
              <a:t>. De plus, dans la mesure applicable, l’acheteur reconnaît que le produit ne sera pas sérialisé.</a:t>
            </a:r>
          </a:p>
        </p:txBody>
      </p:sp>
      <p:sp>
        <p:nvSpPr>
          <p:cNvPr id="7" name="ZoneTexte 6">
            <a:extLst>
              <a:ext uri="{FF2B5EF4-FFF2-40B4-BE49-F238E27FC236}">
                <a16:creationId xmlns:a16="http://schemas.microsoft.com/office/drawing/2014/main" id="{82FE5100-C7E1-2C76-CC5D-940B8CBDDE0C}"/>
              </a:ext>
            </a:extLst>
          </p:cNvPr>
          <p:cNvSpPr txBox="1"/>
          <p:nvPr/>
        </p:nvSpPr>
        <p:spPr>
          <a:xfrm>
            <a:off x="801731" y="3727475"/>
            <a:ext cx="4872445" cy="2308324"/>
          </a:xfrm>
          <a:prstGeom prst="rect">
            <a:avLst/>
          </a:prstGeom>
          <a:noFill/>
        </p:spPr>
        <p:txBody>
          <a:bodyPr wrap="square">
            <a:spAutoFit/>
          </a:bodyPr>
          <a:lstStyle/>
          <a:p>
            <a:r>
              <a:rPr lang="fr-CH" sz="2400" b="1" dirty="0">
                <a:solidFill>
                  <a:srgbClr val="000000"/>
                </a:solidFill>
                <a:effectLst/>
                <a:latin typeface="American Typewriter" panose="02090604020004020304" pitchFamily="18" charset="77"/>
              </a:rPr>
              <a:t>Les effets à long terme et </a:t>
            </a:r>
            <a:r>
              <a:rPr lang="fr-CH" sz="2400" b="1" u="sng" dirty="0">
                <a:solidFill>
                  <a:srgbClr val="000000"/>
                </a:solidFill>
                <a:effectLst/>
                <a:latin typeface="American Typewriter" panose="02090604020004020304" pitchFamily="18" charset="77"/>
              </a:rPr>
              <a:t>l’efficacité du produit</a:t>
            </a:r>
            <a:r>
              <a:rPr lang="fr-CH" sz="2400" b="1" dirty="0">
                <a:solidFill>
                  <a:srgbClr val="000000"/>
                </a:solidFill>
                <a:effectLst/>
                <a:latin typeface="American Typewriter" panose="02090604020004020304" pitchFamily="18" charset="77"/>
              </a:rPr>
              <a:t> ne sont </a:t>
            </a:r>
            <a:r>
              <a:rPr lang="fr-CH" sz="2400" b="1" dirty="0">
                <a:solidFill>
                  <a:srgbClr val="FF0000"/>
                </a:solidFill>
                <a:effectLst/>
                <a:latin typeface="American Typewriter" panose="02090604020004020304" pitchFamily="18" charset="77"/>
              </a:rPr>
              <a:t>pas actuellement connus </a:t>
            </a:r>
            <a:r>
              <a:rPr lang="fr-CH" sz="2400" b="1" dirty="0">
                <a:solidFill>
                  <a:srgbClr val="000000"/>
                </a:solidFill>
                <a:effectLst/>
                <a:latin typeface="American Typewriter" panose="02090604020004020304" pitchFamily="18" charset="77"/>
              </a:rPr>
              <a:t>et il peut y avoir des </a:t>
            </a:r>
            <a:r>
              <a:rPr lang="fr-CH" sz="2400" b="1" u="sng" dirty="0">
                <a:solidFill>
                  <a:srgbClr val="000000"/>
                </a:solidFill>
                <a:effectLst/>
                <a:latin typeface="American Typewriter" panose="02090604020004020304" pitchFamily="18" charset="77"/>
              </a:rPr>
              <a:t>effets indésirables du produit</a:t>
            </a:r>
            <a:r>
              <a:rPr lang="fr-CH" sz="2400" b="1" dirty="0">
                <a:solidFill>
                  <a:srgbClr val="000000"/>
                </a:solidFill>
                <a:effectLst/>
                <a:latin typeface="American Typewriter" panose="02090604020004020304" pitchFamily="18" charset="77"/>
              </a:rPr>
              <a:t> </a:t>
            </a:r>
            <a:r>
              <a:rPr lang="fr-CH" sz="2400" b="1" dirty="0">
                <a:solidFill>
                  <a:srgbClr val="FF0000"/>
                </a:solidFill>
                <a:effectLst/>
                <a:latin typeface="American Typewriter" panose="02090604020004020304" pitchFamily="18" charset="77"/>
              </a:rPr>
              <a:t>non actuellement connus</a:t>
            </a:r>
            <a:r>
              <a:rPr lang="fr-CH" sz="2400" b="1" dirty="0">
                <a:solidFill>
                  <a:srgbClr val="000000"/>
                </a:solidFill>
                <a:effectLst/>
                <a:latin typeface="American Typewriter" panose="02090604020004020304" pitchFamily="18" charset="77"/>
              </a:rPr>
              <a:t>.</a:t>
            </a:r>
            <a:endParaRPr lang="fr-FR" sz="2400" b="1" dirty="0">
              <a:latin typeface="American Typewriter" panose="02090604020004020304" pitchFamily="18" charset="77"/>
            </a:endParaRPr>
          </a:p>
        </p:txBody>
      </p:sp>
      <p:pic>
        <p:nvPicPr>
          <p:cNvPr id="8" name="Image 7">
            <a:extLst>
              <a:ext uri="{FF2B5EF4-FFF2-40B4-BE49-F238E27FC236}">
                <a16:creationId xmlns:a16="http://schemas.microsoft.com/office/drawing/2014/main" id="{8787812F-48F4-28DA-70BC-C9FD820ABC1F}"/>
              </a:ext>
            </a:extLst>
          </p:cNvPr>
          <p:cNvPicPr>
            <a:picLocks noChangeAspect="1"/>
          </p:cNvPicPr>
          <p:nvPr/>
        </p:nvPicPr>
        <p:blipFill>
          <a:blip r:embed="rId3"/>
          <a:stretch>
            <a:fillRect/>
          </a:stretch>
        </p:blipFill>
        <p:spPr>
          <a:xfrm>
            <a:off x="9820108" y="-299352"/>
            <a:ext cx="2140028" cy="2140028"/>
          </a:xfrm>
          <a:prstGeom prst="rect">
            <a:avLst/>
          </a:prstGeom>
        </p:spPr>
      </p:pic>
    </p:spTree>
    <p:extLst>
      <p:ext uri="{BB962C8B-B14F-4D97-AF65-F5344CB8AC3E}">
        <p14:creationId xmlns:p14="http://schemas.microsoft.com/office/powerpoint/2010/main" val="2252949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linds(horizontal)">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86480-72CC-BB2D-08F7-5515FAA8E49A}"/>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C6254BA2-C3A6-6BD8-3036-5846A4A1C223}"/>
              </a:ext>
            </a:extLst>
          </p:cNvPr>
          <p:cNvSpPr txBox="1"/>
          <p:nvPr/>
        </p:nvSpPr>
        <p:spPr>
          <a:xfrm>
            <a:off x="529045" y="363089"/>
            <a:ext cx="9055940" cy="702244"/>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Janine Small - 10.10.2022</a:t>
            </a:r>
          </a:p>
        </p:txBody>
      </p:sp>
      <p:sp>
        <p:nvSpPr>
          <p:cNvPr id="5" name="ZoneTexte 4">
            <a:extLst>
              <a:ext uri="{FF2B5EF4-FFF2-40B4-BE49-F238E27FC236}">
                <a16:creationId xmlns:a16="http://schemas.microsoft.com/office/drawing/2014/main" id="{6D315339-E383-DF0F-B792-E958F572700A}"/>
              </a:ext>
            </a:extLst>
          </p:cNvPr>
          <p:cNvSpPr txBox="1"/>
          <p:nvPr/>
        </p:nvSpPr>
        <p:spPr>
          <a:xfrm>
            <a:off x="529045" y="1535613"/>
            <a:ext cx="6100354" cy="1200329"/>
          </a:xfrm>
          <a:prstGeom prst="rect">
            <a:avLst/>
          </a:prstGeom>
          <a:noFill/>
        </p:spPr>
        <p:txBody>
          <a:bodyPr wrap="square">
            <a:spAutoFit/>
          </a:bodyPr>
          <a:lstStyle/>
          <a:p>
            <a:r>
              <a:rPr lang="fr-CH" dirty="0">
                <a:solidFill>
                  <a:srgbClr val="000000"/>
                </a:solidFill>
                <a:effectLst/>
                <a:latin typeface="Helvetica Neue" panose="02000503000000020004" pitchFamily="2" charset="0"/>
              </a:rPr>
              <a:t>Lors de l'audience au Parlement européen sur le COVID lundi 10 octobre 2022, Janine Small, Présidente des marchés internationaux chez PFIZER a répondu </a:t>
            </a:r>
            <a:r>
              <a:rPr lang="fr-CH" dirty="0">
                <a:solidFill>
                  <a:srgbClr val="000000"/>
                </a:solidFill>
                <a:latin typeface="Helvetica Neue" panose="02000503000000020004" pitchFamily="2" charset="0"/>
              </a:rPr>
              <a:t>au député </a:t>
            </a:r>
            <a:r>
              <a:rPr lang="fr-CH" dirty="0">
                <a:solidFill>
                  <a:srgbClr val="000000"/>
                </a:solidFill>
                <a:effectLst/>
                <a:latin typeface="Helvetica Neue" panose="02000503000000020004" pitchFamily="2" charset="0"/>
              </a:rPr>
              <a:t>européen Rob Roos.</a:t>
            </a:r>
          </a:p>
        </p:txBody>
      </p:sp>
      <p:pic>
        <p:nvPicPr>
          <p:cNvPr id="6" name="Image 5">
            <a:extLst>
              <a:ext uri="{FF2B5EF4-FFF2-40B4-BE49-F238E27FC236}">
                <a16:creationId xmlns:a16="http://schemas.microsoft.com/office/drawing/2014/main" id="{ACAFFDDC-9A63-4F11-8BEB-9132E77D0695}"/>
              </a:ext>
            </a:extLst>
          </p:cNvPr>
          <p:cNvPicPr>
            <a:picLocks noChangeAspect="1"/>
          </p:cNvPicPr>
          <p:nvPr/>
        </p:nvPicPr>
        <p:blipFill>
          <a:blip r:embed="rId2"/>
          <a:stretch>
            <a:fillRect/>
          </a:stretch>
        </p:blipFill>
        <p:spPr>
          <a:xfrm>
            <a:off x="6797003" y="1535613"/>
            <a:ext cx="5077645" cy="4911634"/>
          </a:xfrm>
          <a:prstGeom prst="rect">
            <a:avLst/>
          </a:prstGeom>
        </p:spPr>
      </p:pic>
      <p:sp>
        <p:nvSpPr>
          <p:cNvPr id="7" name="Bulle rectangulaire 6">
            <a:extLst>
              <a:ext uri="{FF2B5EF4-FFF2-40B4-BE49-F238E27FC236}">
                <a16:creationId xmlns:a16="http://schemas.microsoft.com/office/drawing/2014/main" id="{AE5DD3DA-9BD6-52DA-7604-23942BEF15CE}"/>
              </a:ext>
            </a:extLst>
          </p:cNvPr>
          <p:cNvSpPr/>
          <p:nvPr/>
        </p:nvSpPr>
        <p:spPr>
          <a:xfrm>
            <a:off x="731520" y="3095896"/>
            <a:ext cx="4798422" cy="2314729"/>
          </a:xfrm>
          <a:prstGeom prst="wedgeRectCallout">
            <a:avLst>
              <a:gd name="adj1" fmla="val 91321"/>
              <a:gd name="adj2" fmla="val 755"/>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3200" b="1" dirty="0">
                <a:solidFill>
                  <a:schemeClr val="tx1"/>
                </a:solidFill>
                <a:latin typeface="Helvetica Neue" panose="02000503000000020004" pitchFamily="2" charset="0"/>
              </a:rPr>
              <a:t>Janine Small</a:t>
            </a:r>
            <a:br>
              <a:rPr lang="fr-CH" sz="2400" b="1" dirty="0">
                <a:solidFill>
                  <a:schemeClr val="tx1"/>
                </a:solidFill>
                <a:latin typeface="Helvetica Neue" panose="02000503000000020004" pitchFamily="2" charset="0"/>
              </a:rPr>
            </a:br>
            <a:r>
              <a:rPr lang="fr-CH" sz="2400" b="1" dirty="0">
                <a:solidFill>
                  <a:schemeClr val="tx1"/>
                </a:solidFill>
                <a:latin typeface="Helvetica Neue" panose="02000503000000020004" pitchFamily="2" charset="0"/>
              </a:rPr>
              <a:t>Présidente des marchés internationaux chez PFIZER :</a:t>
            </a:r>
          </a:p>
          <a:p>
            <a:r>
              <a:rPr lang="fr-CH" sz="900" b="1" dirty="0">
                <a:solidFill>
                  <a:schemeClr val="tx1"/>
                </a:solidFill>
                <a:highlight>
                  <a:srgbClr val="FFFF00"/>
                </a:highlight>
                <a:latin typeface="Helvetica Neue" panose="02000503000000020004" pitchFamily="2" charset="0"/>
              </a:rPr>
              <a:t> </a:t>
            </a:r>
            <a:br>
              <a:rPr lang="fr-CH" sz="2000" b="1" dirty="0">
                <a:solidFill>
                  <a:srgbClr val="000000"/>
                </a:solidFill>
                <a:highlight>
                  <a:srgbClr val="FFFF00"/>
                </a:highlight>
                <a:latin typeface="Helvetica Neue" panose="02000503000000020004" pitchFamily="2" charset="0"/>
              </a:rPr>
            </a:br>
            <a:r>
              <a:rPr lang="fr-CH" sz="2000" b="1" dirty="0">
                <a:solidFill>
                  <a:srgbClr val="000000"/>
                </a:solidFill>
                <a:highlight>
                  <a:srgbClr val="FFFF00"/>
                </a:highlight>
                <a:latin typeface="Helvetica Neue" panose="02000503000000020004" pitchFamily="2" charset="0"/>
              </a:rPr>
              <a:t>« Non, haha, ces, hum, vous savez, on devait, le vaccin n’a pas été testé sur la prévention de la transmission. »</a:t>
            </a:r>
            <a:endParaRPr lang="fr-CH" sz="2000" dirty="0">
              <a:solidFill>
                <a:srgbClr val="000000"/>
              </a:solidFill>
              <a:highlight>
                <a:srgbClr val="FFFF00"/>
              </a:highlight>
              <a:latin typeface="Helvetica Neue" panose="02000503000000020004" pitchFamily="2" charset="0"/>
            </a:endParaRPr>
          </a:p>
        </p:txBody>
      </p:sp>
      <p:sp>
        <p:nvSpPr>
          <p:cNvPr id="9" name="ZoneTexte 8">
            <a:extLst>
              <a:ext uri="{FF2B5EF4-FFF2-40B4-BE49-F238E27FC236}">
                <a16:creationId xmlns:a16="http://schemas.microsoft.com/office/drawing/2014/main" id="{A94EB56E-2BF4-C7F6-00C5-F18FC39E3F66}"/>
              </a:ext>
            </a:extLst>
          </p:cNvPr>
          <p:cNvSpPr txBox="1"/>
          <p:nvPr/>
        </p:nvSpPr>
        <p:spPr>
          <a:xfrm>
            <a:off x="5394998" y="5880905"/>
            <a:ext cx="1946366" cy="461665"/>
          </a:xfrm>
          <a:prstGeom prst="rect">
            <a:avLst/>
          </a:prstGeom>
          <a:solidFill>
            <a:schemeClr val="bg1"/>
          </a:solidFill>
          <a:ln w="28575">
            <a:solidFill>
              <a:schemeClr val="tx1"/>
            </a:solidFill>
          </a:ln>
        </p:spPr>
        <p:txBody>
          <a:bodyPr wrap="square">
            <a:spAutoFit/>
          </a:bodyPr>
          <a:lstStyle/>
          <a:p>
            <a:pPr algn="ctr"/>
            <a:r>
              <a:rPr lang="fr-FR" sz="2400" b="1" dirty="0">
                <a:latin typeface="Helvetica Neue" panose="02000503000000020004" pitchFamily="2" charset="0"/>
                <a:ea typeface="Helvetica Neue" panose="02000503000000020004" pitchFamily="2" charset="0"/>
                <a:cs typeface="Helvetica Neue" panose="02000503000000020004" pitchFamily="2" charset="0"/>
              </a:rPr>
              <a:t>10.10.2022</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0" name="Picture 2" descr="48,285 Union Européenne Vectores, Ilustraciones y Gráficos - 123RF">
            <a:extLst>
              <a:ext uri="{FF2B5EF4-FFF2-40B4-BE49-F238E27FC236}">
                <a16:creationId xmlns:a16="http://schemas.microsoft.com/office/drawing/2014/main" id="{F52BC224-291D-C20B-5E78-B258537380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0366" y="0"/>
            <a:ext cx="1514282" cy="1514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66007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D5AAC-25E9-D7AC-3214-29CCFF1A6920}"/>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A691FC2C-AC57-9074-F8E4-4583968A21A8}"/>
              </a:ext>
            </a:extLst>
          </p:cNvPr>
          <p:cNvSpPr txBox="1"/>
          <p:nvPr/>
        </p:nvSpPr>
        <p:spPr>
          <a:xfrm>
            <a:off x="499651" y="335635"/>
            <a:ext cx="9055940" cy="3041858"/>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Février 2026 :</a:t>
            </a:r>
          </a:p>
          <a:p>
            <a:pPr>
              <a:lnSpc>
                <a:spcPts val="4560"/>
              </a:lnSpc>
            </a:pPr>
            <a:r>
              <a:rPr lang="fr-CH" sz="4000" b="1" dirty="0">
                <a:latin typeface="American Typewriter" panose="02090604020004020304" pitchFamily="18" charset="77"/>
              </a:rPr>
              <a:t>le Tribunal administratif</a:t>
            </a:r>
          </a:p>
          <a:p>
            <a:pPr>
              <a:lnSpc>
                <a:spcPts val="4560"/>
              </a:lnSpc>
            </a:pPr>
            <a:r>
              <a:rPr lang="fr-CH" sz="4000" b="1" dirty="0">
                <a:latin typeface="American Typewriter" panose="02090604020004020304" pitchFamily="18" charset="77"/>
              </a:rPr>
              <a:t>impose la publication </a:t>
            </a:r>
            <a:r>
              <a:rPr lang="fr-CH" sz="4000" b="1" u="sng" dirty="0">
                <a:latin typeface="American Typewriter" panose="02090604020004020304" pitchFamily="18" charset="77"/>
              </a:rPr>
              <a:t>sans caviardage</a:t>
            </a:r>
            <a:r>
              <a:rPr lang="fr-CH" sz="4000" b="1" dirty="0">
                <a:latin typeface="American Typewriter" panose="02090604020004020304" pitchFamily="18" charset="77"/>
              </a:rPr>
              <a:t> des contrats </a:t>
            </a:r>
          </a:p>
          <a:p>
            <a:pPr>
              <a:lnSpc>
                <a:spcPts val="4560"/>
              </a:lnSpc>
            </a:pPr>
            <a:r>
              <a:rPr lang="fr-CH" sz="4000" b="1" dirty="0">
                <a:solidFill>
                  <a:srgbClr val="FF0000"/>
                </a:solidFill>
                <a:latin typeface="American Typewriter" panose="02090604020004020304" pitchFamily="18" charset="77"/>
              </a:rPr>
              <a:t>Moderna</a:t>
            </a:r>
            <a:r>
              <a:rPr lang="fr-CH" sz="4000" b="1" dirty="0">
                <a:latin typeface="American Typewriter" panose="02090604020004020304" pitchFamily="18" charset="77"/>
              </a:rPr>
              <a:t> et </a:t>
            </a:r>
            <a:r>
              <a:rPr lang="fr-CH" sz="4000" b="1" dirty="0">
                <a:solidFill>
                  <a:srgbClr val="FF0000"/>
                </a:solidFill>
                <a:latin typeface="American Typewriter" panose="02090604020004020304" pitchFamily="18" charset="77"/>
              </a:rPr>
              <a:t>Novavax</a:t>
            </a:r>
            <a:r>
              <a:rPr lang="fr-CH" sz="4000" b="1" dirty="0">
                <a:latin typeface="American Typewriter" panose="02090604020004020304" pitchFamily="18" charset="77"/>
              </a:rPr>
              <a:t>.</a:t>
            </a:r>
          </a:p>
        </p:txBody>
      </p:sp>
      <p:pic>
        <p:nvPicPr>
          <p:cNvPr id="3" name="Image 2">
            <a:extLst>
              <a:ext uri="{FF2B5EF4-FFF2-40B4-BE49-F238E27FC236}">
                <a16:creationId xmlns:a16="http://schemas.microsoft.com/office/drawing/2014/main" id="{0C5D290D-E303-2898-8714-12467348A047}"/>
              </a:ext>
            </a:extLst>
          </p:cNvPr>
          <p:cNvPicPr>
            <a:picLocks noChangeAspect="1"/>
          </p:cNvPicPr>
          <p:nvPr/>
        </p:nvPicPr>
        <p:blipFill>
          <a:blip r:embed="rId2"/>
          <a:stretch>
            <a:fillRect/>
          </a:stretch>
        </p:blipFill>
        <p:spPr>
          <a:xfrm>
            <a:off x="7675793" y="254739"/>
            <a:ext cx="4282148" cy="5352684"/>
          </a:xfrm>
          <a:prstGeom prst="rect">
            <a:avLst/>
          </a:prstGeom>
        </p:spPr>
      </p:pic>
      <p:sp>
        <p:nvSpPr>
          <p:cNvPr id="9" name="ZoneTexte 8">
            <a:extLst>
              <a:ext uri="{FF2B5EF4-FFF2-40B4-BE49-F238E27FC236}">
                <a16:creationId xmlns:a16="http://schemas.microsoft.com/office/drawing/2014/main" id="{60FAA14E-081C-013B-B767-12008ED211CB}"/>
              </a:ext>
            </a:extLst>
          </p:cNvPr>
          <p:cNvSpPr txBox="1"/>
          <p:nvPr/>
        </p:nvSpPr>
        <p:spPr>
          <a:xfrm>
            <a:off x="9816867" y="5376591"/>
            <a:ext cx="1946366" cy="461665"/>
          </a:xfrm>
          <a:prstGeom prst="rect">
            <a:avLst/>
          </a:prstGeom>
          <a:solidFill>
            <a:schemeClr val="bg1"/>
          </a:solidFill>
          <a:ln w="28575">
            <a:solidFill>
              <a:schemeClr val="tx1"/>
            </a:solidFill>
          </a:ln>
        </p:spPr>
        <p:txBody>
          <a:bodyPr wrap="square">
            <a:spAutoFit/>
          </a:bodyPr>
          <a:lstStyle/>
          <a:p>
            <a:pPr algn="ctr"/>
            <a:r>
              <a:rPr lang="fr-FR" sz="2400" b="1" dirty="0">
                <a:latin typeface="Helvetica Neue" panose="02000503000000020004" pitchFamily="2" charset="0"/>
                <a:ea typeface="Helvetica Neue" panose="02000503000000020004" pitchFamily="2" charset="0"/>
                <a:cs typeface="Helvetica Neue" panose="02000503000000020004" pitchFamily="2" charset="0"/>
              </a:rPr>
              <a:t>10.02.2026</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ZoneTexte 7">
            <a:extLst>
              <a:ext uri="{FF2B5EF4-FFF2-40B4-BE49-F238E27FC236}">
                <a16:creationId xmlns:a16="http://schemas.microsoft.com/office/drawing/2014/main" id="{59EB678B-861B-B0DB-7A72-13BE68267F48}"/>
              </a:ext>
            </a:extLst>
          </p:cNvPr>
          <p:cNvSpPr txBox="1"/>
          <p:nvPr/>
        </p:nvSpPr>
        <p:spPr>
          <a:xfrm>
            <a:off x="517722" y="3377493"/>
            <a:ext cx="7045418" cy="3385542"/>
          </a:xfrm>
          <a:prstGeom prst="rect">
            <a:avLst/>
          </a:prstGeom>
          <a:noFill/>
          <a:ln w="28575">
            <a:solidFill>
              <a:schemeClr val="tx1"/>
            </a:solidFill>
          </a:ln>
        </p:spPr>
        <p:txBody>
          <a:bodyPr wrap="square">
            <a:spAutoFit/>
          </a:bodyPr>
          <a:lstStyle/>
          <a:p>
            <a:r>
              <a:rPr lang="fr-CH" b="1" dirty="0">
                <a:solidFill>
                  <a:srgbClr val="000000"/>
                </a:solidFill>
                <a:effectLst/>
                <a:highlight>
                  <a:srgbClr val="FFFF00"/>
                </a:highlight>
                <a:latin typeface="Helvetica Neue" panose="02000503000000020004" pitchFamily="2" charset="0"/>
              </a:rPr>
              <a:t>La Confédération est tenue de divulguer les contrats conclus avec des entreprises pharmaceutiques pour l'acquisition de vaccins contre le Covid-19.</a:t>
            </a:r>
            <a:r>
              <a:rPr lang="fr-CH" b="1" dirty="0">
                <a:solidFill>
                  <a:srgbClr val="000000"/>
                </a:solidFill>
                <a:effectLst/>
                <a:latin typeface="Helvetica Neue" panose="02000503000000020004" pitchFamily="2" charset="0"/>
              </a:rPr>
              <a:t> </a:t>
            </a:r>
          </a:p>
          <a:p>
            <a:endParaRPr lang="fr-CH" sz="800" b="1" dirty="0">
              <a:solidFill>
                <a:srgbClr val="000000"/>
              </a:solidFill>
              <a:latin typeface="Helvetica Neue" panose="02000503000000020004" pitchFamily="2" charset="0"/>
            </a:endParaRPr>
          </a:p>
          <a:p>
            <a:r>
              <a:rPr lang="fr-CH" dirty="0">
                <a:solidFill>
                  <a:srgbClr val="000000"/>
                </a:solidFill>
                <a:effectLst/>
                <a:latin typeface="Helvetica Neue" panose="02000503000000020004" pitchFamily="2" charset="0"/>
              </a:rPr>
              <a:t>Le Tribunal administratif fédéral (TAF) a admis les recours déposés par trois particuliers</a:t>
            </a:r>
            <a:r>
              <a:rPr lang="fr-CH" dirty="0">
                <a:solidFill>
                  <a:srgbClr val="000000"/>
                </a:solidFill>
                <a:latin typeface="Helvetica Neue" panose="02000503000000020004" pitchFamily="2" charset="0"/>
              </a:rPr>
              <a:t> [qui] </a:t>
            </a:r>
            <a:r>
              <a:rPr lang="fr-CH" dirty="0">
                <a:solidFill>
                  <a:srgbClr val="000000"/>
                </a:solidFill>
                <a:effectLst/>
                <a:latin typeface="Helvetica Neue" panose="02000503000000020004" pitchFamily="2" charset="0"/>
              </a:rPr>
              <a:t>demandaient, sur la base de la loi sur la transparence, l’accès aux contrats conclus par l’Office fédéral de la santé publique (OFSP) et la pharmacie de l’armée concernant les vaccins contre le Covid-19. </a:t>
            </a:r>
          </a:p>
          <a:p>
            <a:endParaRPr lang="fr-CH" sz="800" dirty="0">
              <a:solidFill>
                <a:srgbClr val="000000"/>
              </a:solidFill>
              <a:effectLst/>
              <a:latin typeface="Helvetica Neue" panose="02000503000000020004" pitchFamily="2" charset="0"/>
            </a:endParaRPr>
          </a:p>
          <a:p>
            <a:r>
              <a:rPr lang="fr-CH" b="1" dirty="0">
                <a:solidFill>
                  <a:srgbClr val="000000"/>
                </a:solidFill>
                <a:effectLst/>
                <a:latin typeface="Helvetica Neue" panose="02000503000000020004" pitchFamily="2" charset="0"/>
              </a:rPr>
              <a:t>L’OFSP avait </a:t>
            </a:r>
            <a:r>
              <a:rPr lang="fr-CH" b="1" u="sng" dirty="0">
                <a:solidFill>
                  <a:srgbClr val="000000"/>
                </a:solidFill>
                <a:effectLst/>
                <a:latin typeface="Helvetica Neue" panose="02000503000000020004" pitchFamily="2" charset="0"/>
              </a:rPr>
              <a:t>rejeté</a:t>
            </a:r>
            <a:r>
              <a:rPr lang="fr-CH" b="1" dirty="0">
                <a:solidFill>
                  <a:srgbClr val="000000"/>
                </a:solidFill>
                <a:effectLst/>
                <a:latin typeface="Helvetica Neue" panose="02000503000000020004" pitchFamily="2" charset="0"/>
              </a:rPr>
              <a:t> ces demandes à la fin de l’année 2023. Les décisions visaient les entreprises Novavax, Moderna </a:t>
            </a:r>
            <a:r>
              <a:rPr lang="fr-CH" b="1" dirty="0" err="1">
                <a:solidFill>
                  <a:srgbClr val="000000"/>
                </a:solidFill>
                <a:effectLst/>
                <a:latin typeface="Helvetica Neue" panose="02000503000000020004" pitchFamily="2" charset="0"/>
              </a:rPr>
              <a:t>Tx</a:t>
            </a:r>
            <a:r>
              <a:rPr lang="fr-CH" b="1" dirty="0">
                <a:solidFill>
                  <a:srgbClr val="000000"/>
                </a:solidFill>
                <a:effectLst/>
                <a:latin typeface="Helvetica Neue" panose="02000503000000020004" pitchFamily="2" charset="0"/>
              </a:rPr>
              <a:t> et Moderna </a:t>
            </a:r>
            <a:r>
              <a:rPr lang="fr-CH" b="1" dirty="0" err="1">
                <a:solidFill>
                  <a:srgbClr val="000000"/>
                </a:solidFill>
                <a:effectLst/>
                <a:latin typeface="Helvetica Neue" panose="02000503000000020004" pitchFamily="2" charset="0"/>
              </a:rPr>
              <a:t>Switzerland</a:t>
            </a:r>
            <a:r>
              <a:rPr lang="fr-CH" b="1" dirty="0">
                <a:solidFill>
                  <a:srgbClr val="000000"/>
                </a:solidFill>
                <a:effectLst/>
                <a:latin typeface="Helvetica Neue" panose="02000503000000020004" pitchFamily="2" charset="0"/>
              </a:rPr>
              <a:t>.</a:t>
            </a:r>
            <a:endParaRPr lang="fr-CH" dirty="0">
              <a:solidFill>
                <a:srgbClr val="000000"/>
              </a:solidFill>
              <a:effectLst/>
              <a:latin typeface="Helvetica Neue" panose="02000503000000020004" pitchFamily="2" charset="0"/>
            </a:endParaRPr>
          </a:p>
        </p:txBody>
      </p:sp>
      <p:pic>
        <p:nvPicPr>
          <p:cNvPr id="11" name="Image 10">
            <a:extLst>
              <a:ext uri="{FF2B5EF4-FFF2-40B4-BE49-F238E27FC236}">
                <a16:creationId xmlns:a16="http://schemas.microsoft.com/office/drawing/2014/main" id="{44BE4830-A7BF-C08D-260A-B1BF88806A6D}"/>
              </a:ext>
            </a:extLst>
          </p:cNvPr>
          <p:cNvPicPr>
            <a:picLocks noChangeAspect="1"/>
          </p:cNvPicPr>
          <p:nvPr/>
        </p:nvPicPr>
        <p:blipFill>
          <a:blip r:embed="rId3"/>
          <a:stretch>
            <a:fillRect/>
          </a:stretch>
        </p:blipFill>
        <p:spPr>
          <a:xfrm>
            <a:off x="7675793" y="5264875"/>
            <a:ext cx="1694772" cy="1694772"/>
          </a:xfrm>
          <a:prstGeom prst="rect">
            <a:avLst/>
          </a:prstGeom>
        </p:spPr>
      </p:pic>
    </p:spTree>
    <p:extLst>
      <p:ext uri="{BB962C8B-B14F-4D97-AF65-F5344CB8AC3E}">
        <p14:creationId xmlns:p14="http://schemas.microsoft.com/office/powerpoint/2010/main" val="5333184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C02F3-1470-57EF-5A98-4F8E2A815075}"/>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156B02B7-3B84-635C-0E10-254995BBD5B8}"/>
              </a:ext>
            </a:extLst>
          </p:cNvPr>
          <p:cNvSpPr txBox="1"/>
          <p:nvPr/>
        </p:nvSpPr>
        <p:spPr>
          <a:xfrm>
            <a:off x="428767" y="332614"/>
            <a:ext cx="11460236" cy="2451953"/>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Avril 2026 :</a:t>
            </a:r>
          </a:p>
          <a:p>
            <a:pPr>
              <a:lnSpc>
                <a:spcPts val="4560"/>
              </a:lnSpc>
            </a:pPr>
            <a:r>
              <a:rPr lang="fr-CH" sz="4000" b="1" dirty="0">
                <a:latin typeface="American Typewriter" panose="02090604020004020304" pitchFamily="18" charset="77"/>
              </a:rPr>
              <a:t>Les contrats Moderna et Novavax sont publiés </a:t>
            </a:r>
            <a:r>
              <a:rPr lang="fr-CH" sz="4000" b="1" u="sng" dirty="0">
                <a:latin typeface="American Typewriter" panose="02090604020004020304" pitchFamily="18" charset="77"/>
              </a:rPr>
              <a:t>sans </a:t>
            </a:r>
          </a:p>
          <a:p>
            <a:pPr>
              <a:lnSpc>
                <a:spcPts val="4560"/>
              </a:lnSpc>
            </a:pPr>
            <a:r>
              <a:rPr lang="fr-CH" sz="4000" b="1" u="sng" dirty="0">
                <a:latin typeface="American Typewriter" panose="02090604020004020304" pitchFamily="18" charset="77"/>
              </a:rPr>
              <a:t>caviardage</a:t>
            </a:r>
            <a:r>
              <a:rPr lang="fr-CH" sz="4000" b="1" dirty="0">
                <a:latin typeface="American Typewriter" panose="02090604020004020304" pitchFamily="18" charset="77"/>
              </a:rPr>
              <a:t>.</a:t>
            </a:r>
          </a:p>
        </p:txBody>
      </p:sp>
      <p:sp>
        <p:nvSpPr>
          <p:cNvPr id="9" name="ZoneTexte 8">
            <a:extLst>
              <a:ext uri="{FF2B5EF4-FFF2-40B4-BE49-F238E27FC236}">
                <a16:creationId xmlns:a16="http://schemas.microsoft.com/office/drawing/2014/main" id="{1BF53F28-E0DB-0FEF-9D0D-8385DF54F89A}"/>
              </a:ext>
            </a:extLst>
          </p:cNvPr>
          <p:cNvSpPr txBox="1"/>
          <p:nvPr/>
        </p:nvSpPr>
        <p:spPr>
          <a:xfrm>
            <a:off x="428767" y="3198167"/>
            <a:ext cx="1946366" cy="461665"/>
          </a:xfrm>
          <a:prstGeom prst="rect">
            <a:avLst/>
          </a:prstGeom>
          <a:solidFill>
            <a:schemeClr val="bg1"/>
          </a:solidFill>
          <a:ln w="28575">
            <a:solidFill>
              <a:schemeClr val="tx1"/>
            </a:solidFill>
          </a:ln>
        </p:spPr>
        <p:txBody>
          <a:bodyPr wrap="square">
            <a:spAutoFit/>
          </a:bodyPr>
          <a:lstStyle/>
          <a:p>
            <a:pPr algn="ctr"/>
            <a:r>
              <a:rPr lang="fr-FR" sz="2400" b="1" dirty="0">
                <a:latin typeface="Helvetica Neue" panose="02000503000000020004" pitchFamily="2" charset="0"/>
                <a:ea typeface="Helvetica Neue" panose="02000503000000020004" pitchFamily="2" charset="0"/>
                <a:cs typeface="Helvetica Neue" panose="02000503000000020004" pitchFamily="2" charset="0"/>
              </a:rPr>
              <a:t>20.04.2026</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ZoneTexte 7">
            <a:extLst>
              <a:ext uri="{FF2B5EF4-FFF2-40B4-BE49-F238E27FC236}">
                <a16:creationId xmlns:a16="http://schemas.microsoft.com/office/drawing/2014/main" id="{5EF53493-3D57-1BDE-7B77-60BF9C05F753}"/>
              </a:ext>
            </a:extLst>
          </p:cNvPr>
          <p:cNvSpPr txBox="1"/>
          <p:nvPr/>
        </p:nvSpPr>
        <p:spPr>
          <a:xfrm>
            <a:off x="428767" y="3819361"/>
            <a:ext cx="4203857" cy="2554545"/>
          </a:xfrm>
          <a:prstGeom prst="rect">
            <a:avLst/>
          </a:prstGeom>
          <a:noFill/>
          <a:ln w="28575">
            <a:solidFill>
              <a:schemeClr val="tx1"/>
            </a:solidFill>
          </a:ln>
        </p:spPr>
        <p:txBody>
          <a:bodyPr wrap="square">
            <a:spAutoFit/>
          </a:bodyPr>
          <a:lstStyle/>
          <a:p>
            <a:r>
              <a:rPr lang="fr-CH" sz="2000" dirty="0">
                <a:solidFill>
                  <a:srgbClr val="000000"/>
                </a:solidFill>
                <a:effectLst/>
                <a:highlight>
                  <a:srgbClr val="FFFF00"/>
                </a:highlight>
                <a:latin typeface="Helvetica Neue" panose="02000503000000020004" pitchFamily="2" charset="0"/>
              </a:rPr>
              <a:t>Les documents relatifs à ces contrats d'acquisition ont été rendus publics en intégralité en avril 2026</a:t>
            </a:r>
            <a:r>
              <a:rPr lang="fr-CH" sz="2000" dirty="0">
                <a:solidFill>
                  <a:srgbClr val="000000"/>
                </a:solidFill>
                <a:effectLst/>
                <a:latin typeface="Helvetica Neue" panose="02000503000000020004" pitchFamily="2" charset="0"/>
              </a:rPr>
              <a:t>, suite à une décision du Tribunal administratif fédéral qui a ordonné la divulgation sans caviardage des accords conclus avec Moderna et Novavax.  </a:t>
            </a:r>
          </a:p>
        </p:txBody>
      </p:sp>
      <p:pic>
        <p:nvPicPr>
          <p:cNvPr id="4" name="Image 3">
            <a:extLst>
              <a:ext uri="{FF2B5EF4-FFF2-40B4-BE49-F238E27FC236}">
                <a16:creationId xmlns:a16="http://schemas.microsoft.com/office/drawing/2014/main" id="{C04CDA29-A8D6-0BBB-FFB7-00F70EBF7552}"/>
              </a:ext>
            </a:extLst>
          </p:cNvPr>
          <p:cNvPicPr>
            <a:picLocks noChangeAspect="1"/>
          </p:cNvPicPr>
          <p:nvPr/>
        </p:nvPicPr>
        <p:blipFill>
          <a:blip r:embed="rId2"/>
          <a:stretch>
            <a:fillRect/>
          </a:stretch>
        </p:blipFill>
        <p:spPr>
          <a:xfrm>
            <a:off x="5796366" y="1796857"/>
            <a:ext cx="6221941" cy="880554"/>
          </a:xfrm>
          <a:prstGeom prst="rect">
            <a:avLst/>
          </a:prstGeom>
        </p:spPr>
      </p:pic>
      <p:pic>
        <p:nvPicPr>
          <p:cNvPr id="2" name="Image 1">
            <a:extLst>
              <a:ext uri="{FF2B5EF4-FFF2-40B4-BE49-F238E27FC236}">
                <a16:creationId xmlns:a16="http://schemas.microsoft.com/office/drawing/2014/main" id="{F7B42835-5DB7-D96B-61F9-E735E48BBCAF}"/>
              </a:ext>
            </a:extLst>
          </p:cNvPr>
          <p:cNvPicPr>
            <a:picLocks noChangeAspect="1"/>
          </p:cNvPicPr>
          <p:nvPr/>
        </p:nvPicPr>
        <p:blipFill>
          <a:blip r:embed="rId3"/>
          <a:stretch>
            <a:fillRect/>
          </a:stretch>
        </p:blipFill>
        <p:spPr>
          <a:xfrm>
            <a:off x="4415382" y="2538343"/>
            <a:ext cx="7473621" cy="2373776"/>
          </a:xfrm>
          <a:prstGeom prst="rect">
            <a:avLst/>
          </a:prstGeom>
          <a:ln>
            <a:solidFill>
              <a:schemeClr val="tx1"/>
            </a:solidFill>
          </a:ln>
        </p:spPr>
      </p:pic>
      <p:sp>
        <p:nvSpPr>
          <p:cNvPr id="6" name="ZoneTexte 5">
            <a:extLst>
              <a:ext uri="{FF2B5EF4-FFF2-40B4-BE49-F238E27FC236}">
                <a16:creationId xmlns:a16="http://schemas.microsoft.com/office/drawing/2014/main" id="{87D58622-272B-20CC-B0FC-46640032E67B}"/>
              </a:ext>
            </a:extLst>
          </p:cNvPr>
          <p:cNvSpPr txBox="1"/>
          <p:nvPr/>
        </p:nvSpPr>
        <p:spPr>
          <a:xfrm>
            <a:off x="4782023" y="5213328"/>
            <a:ext cx="6740338" cy="1477328"/>
          </a:xfrm>
          <a:prstGeom prst="rect">
            <a:avLst/>
          </a:prstGeom>
          <a:noFill/>
          <a:ln w="28575">
            <a:solidFill>
              <a:schemeClr val="tx1"/>
            </a:solidFill>
          </a:ln>
        </p:spPr>
        <p:txBody>
          <a:bodyPr wrap="square">
            <a:spAutoFit/>
          </a:bodyPr>
          <a:lstStyle/>
          <a:p>
            <a:r>
              <a:rPr lang="fr-CH" sz="1800" b="1" dirty="0">
                <a:solidFill>
                  <a:srgbClr val="000000"/>
                </a:solidFill>
                <a:effectLst/>
                <a:highlight>
                  <a:srgbClr val="FFFF00"/>
                </a:highlight>
                <a:latin typeface="Helvetica Neue" panose="02000503000000020004" pitchFamily="2" charset="0"/>
              </a:rPr>
              <a:t>Bien que les montants financiers exacts aient initialement été masqués pour protéger les secrets commerciaux, la transparence administrative permet </a:t>
            </a:r>
            <a:r>
              <a:rPr lang="fr-CH" sz="1800" b="1" u="sng" dirty="0">
                <a:solidFill>
                  <a:srgbClr val="000000"/>
                </a:solidFill>
                <a:effectLst/>
                <a:highlight>
                  <a:srgbClr val="FFFF00"/>
                </a:highlight>
                <a:latin typeface="Helvetica Neue" panose="02000503000000020004" pitchFamily="2" charset="0"/>
              </a:rPr>
              <a:t>désormais d'accéder à l'ensemble des conventions signées avec les laboratoires pharmaceutiques</a:t>
            </a:r>
            <a:r>
              <a:rPr lang="fr-CH" sz="1800" b="1" dirty="0">
                <a:solidFill>
                  <a:srgbClr val="000000"/>
                </a:solidFill>
                <a:effectLst/>
                <a:highlight>
                  <a:srgbClr val="FFFF00"/>
                </a:highlight>
                <a:latin typeface="Helvetica Neue" panose="02000503000000020004" pitchFamily="2" charset="0"/>
              </a:rPr>
              <a:t>. </a:t>
            </a:r>
          </a:p>
        </p:txBody>
      </p:sp>
    </p:spTree>
    <p:extLst>
      <p:ext uri="{BB962C8B-B14F-4D97-AF65-F5344CB8AC3E}">
        <p14:creationId xmlns:p14="http://schemas.microsoft.com/office/powerpoint/2010/main" val="28764372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strVal val="#ppt_w*0.70"/>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A7100-1317-D03A-5277-2BE2E4C750E4}"/>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91786E83-50B0-4686-500C-188A3FC8498A}"/>
              </a:ext>
            </a:extLst>
          </p:cNvPr>
          <p:cNvSpPr txBox="1"/>
          <p:nvPr/>
        </p:nvSpPr>
        <p:spPr>
          <a:xfrm>
            <a:off x="344237" y="333730"/>
            <a:ext cx="9055940" cy="702244"/>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Moderna : 30$ la dose</a:t>
            </a:r>
          </a:p>
        </p:txBody>
      </p:sp>
      <p:pic>
        <p:nvPicPr>
          <p:cNvPr id="7" name="Image 6">
            <a:extLst>
              <a:ext uri="{FF2B5EF4-FFF2-40B4-BE49-F238E27FC236}">
                <a16:creationId xmlns:a16="http://schemas.microsoft.com/office/drawing/2014/main" id="{5ED16539-0A4E-DF42-57E1-69710AE9B1F7}"/>
              </a:ext>
            </a:extLst>
          </p:cNvPr>
          <p:cNvPicPr>
            <a:picLocks noChangeAspect="1"/>
          </p:cNvPicPr>
          <p:nvPr/>
        </p:nvPicPr>
        <p:blipFill>
          <a:blip r:embed="rId2"/>
          <a:stretch>
            <a:fillRect/>
          </a:stretch>
        </p:blipFill>
        <p:spPr>
          <a:xfrm>
            <a:off x="3785346" y="1131366"/>
            <a:ext cx="8152792" cy="3317803"/>
          </a:xfrm>
          <a:prstGeom prst="rect">
            <a:avLst/>
          </a:prstGeom>
          <a:ln w="28575">
            <a:solidFill>
              <a:schemeClr val="tx1"/>
            </a:solidFill>
          </a:ln>
        </p:spPr>
      </p:pic>
      <p:pic>
        <p:nvPicPr>
          <p:cNvPr id="15" name="Image 14">
            <a:extLst>
              <a:ext uri="{FF2B5EF4-FFF2-40B4-BE49-F238E27FC236}">
                <a16:creationId xmlns:a16="http://schemas.microsoft.com/office/drawing/2014/main" id="{84B4DFE8-A930-7DC8-E9A1-D4849193218F}"/>
              </a:ext>
            </a:extLst>
          </p:cNvPr>
          <p:cNvPicPr>
            <a:picLocks noChangeAspect="1"/>
          </p:cNvPicPr>
          <p:nvPr/>
        </p:nvPicPr>
        <p:blipFill>
          <a:blip r:embed="rId3"/>
          <a:stretch>
            <a:fillRect/>
          </a:stretch>
        </p:blipFill>
        <p:spPr>
          <a:xfrm>
            <a:off x="114742" y="4065609"/>
            <a:ext cx="7747000" cy="2159000"/>
          </a:xfrm>
          <a:prstGeom prst="rect">
            <a:avLst/>
          </a:prstGeom>
          <a:ln w="28575">
            <a:solidFill>
              <a:schemeClr val="tx1"/>
            </a:solidFill>
          </a:ln>
        </p:spPr>
      </p:pic>
      <p:sp>
        <p:nvSpPr>
          <p:cNvPr id="18" name="Rectangle 17">
            <a:extLst>
              <a:ext uri="{FF2B5EF4-FFF2-40B4-BE49-F238E27FC236}">
                <a16:creationId xmlns:a16="http://schemas.microsoft.com/office/drawing/2014/main" id="{99F15ACB-0AE5-B9FB-917D-B4B1790330B2}"/>
              </a:ext>
            </a:extLst>
          </p:cNvPr>
          <p:cNvSpPr/>
          <p:nvPr/>
        </p:nvSpPr>
        <p:spPr>
          <a:xfrm>
            <a:off x="745587" y="4915871"/>
            <a:ext cx="7020374" cy="1190068"/>
          </a:xfrm>
          <a:prstGeom prst="rect">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A2111B75-68A5-39CB-ABA1-F433390CD1BA}"/>
              </a:ext>
            </a:extLst>
          </p:cNvPr>
          <p:cNvSpPr txBox="1"/>
          <p:nvPr/>
        </p:nvSpPr>
        <p:spPr>
          <a:xfrm>
            <a:off x="7742657" y="3176933"/>
            <a:ext cx="4195481" cy="3477875"/>
          </a:xfrm>
          <a:prstGeom prst="rect">
            <a:avLst/>
          </a:prstGeom>
          <a:solidFill>
            <a:schemeClr val="bg1"/>
          </a:solidFill>
          <a:ln w="57150">
            <a:solidFill>
              <a:srgbClr val="FF0000"/>
            </a:solidFill>
          </a:ln>
        </p:spPr>
        <p:txBody>
          <a:bodyPr wrap="square">
            <a:spAutoFit/>
          </a:bodyPr>
          <a:lstStyle/>
          <a:p>
            <a:r>
              <a:rPr lang="fr-FR" sz="2000" b="1" dirty="0">
                <a:highlight>
                  <a:srgbClr val="FFFF00"/>
                </a:highlight>
              </a:rPr>
              <a:t>Le « Prix d’achat anticipé pour l’accès en cas de pandémie par dose de 100 microgrammes » est de </a:t>
            </a:r>
            <a:r>
              <a:rPr lang="fr-FR" sz="2000" b="1" u="sng" dirty="0">
                <a:highlight>
                  <a:srgbClr val="FFFF00"/>
                </a:highlight>
              </a:rPr>
              <a:t>30 $ US</a:t>
            </a:r>
            <a:r>
              <a:rPr lang="fr-FR" sz="2000" b="1" dirty="0">
                <a:highlight>
                  <a:srgbClr val="FFFF00"/>
                </a:highlight>
              </a:rPr>
              <a:t>, ce qui implique un prix de 60 $ US par schéma vaccinal comprenant deux doses</a:t>
            </a:r>
            <a:r>
              <a:rPr lang="fr-FR" sz="2000" dirty="0"/>
              <a:t> de 100 microgrammes, pour le vaccin Moderna </a:t>
            </a:r>
            <a:r>
              <a:rPr lang="fr-FR" sz="2000" dirty="0" err="1"/>
              <a:t>ExWorks</a:t>
            </a:r>
            <a:r>
              <a:rPr lang="fr-FR" sz="2000" dirty="0"/>
              <a:t> (EXW - INCOTERMS 2020), hors coûts liés aux obligations des pays partenaires et aux coûts de stockage/remplissage/finition connexes à la charge de l’OFSP.</a:t>
            </a:r>
          </a:p>
        </p:txBody>
      </p:sp>
      <p:pic>
        <p:nvPicPr>
          <p:cNvPr id="19" name="Image 18">
            <a:extLst>
              <a:ext uri="{FF2B5EF4-FFF2-40B4-BE49-F238E27FC236}">
                <a16:creationId xmlns:a16="http://schemas.microsoft.com/office/drawing/2014/main" id="{7BC0B3B9-2CF7-8811-6E03-9F9F53E73D74}"/>
              </a:ext>
            </a:extLst>
          </p:cNvPr>
          <p:cNvPicPr>
            <a:picLocks noChangeAspect="1"/>
          </p:cNvPicPr>
          <p:nvPr/>
        </p:nvPicPr>
        <p:blipFill>
          <a:blip r:embed="rId4"/>
          <a:stretch>
            <a:fillRect/>
          </a:stretch>
        </p:blipFill>
        <p:spPr>
          <a:xfrm>
            <a:off x="10243366" y="-429355"/>
            <a:ext cx="1694772" cy="1694772"/>
          </a:xfrm>
          <a:prstGeom prst="rect">
            <a:avLst/>
          </a:prstGeom>
        </p:spPr>
      </p:pic>
    </p:spTree>
    <p:extLst>
      <p:ext uri="{BB962C8B-B14F-4D97-AF65-F5344CB8AC3E}">
        <p14:creationId xmlns:p14="http://schemas.microsoft.com/office/powerpoint/2010/main" val="25656670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0.70"/>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1000" fill="hold"/>
                                        <p:tgtEl>
                                          <p:spTgt spid="17"/>
                                        </p:tgtEl>
                                        <p:attrNameLst>
                                          <p:attrName>ppt_w</p:attrName>
                                        </p:attrNameLst>
                                      </p:cBhvr>
                                      <p:tavLst>
                                        <p:tav tm="0">
                                          <p:val>
                                            <p:strVal val="#ppt_w*0.70"/>
                                          </p:val>
                                        </p:tav>
                                        <p:tav tm="100000">
                                          <p:val>
                                            <p:strVal val="#ppt_w"/>
                                          </p:val>
                                        </p:tav>
                                      </p:tavLst>
                                    </p:anim>
                                    <p:anim calcmode="lin" valueType="num">
                                      <p:cBhvr>
                                        <p:cTn id="15" dur="1000" fill="hold"/>
                                        <p:tgtEl>
                                          <p:spTgt spid="17"/>
                                        </p:tgtEl>
                                        <p:attrNameLst>
                                          <p:attrName>ppt_h</p:attrName>
                                        </p:attrNameLst>
                                      </p:cBhvr>
                                      <p:tavLst>
                                        <p:tav tm="0">
                                          <p:val>
                                            <p:strVal val="#ppt_h"/>
                                          </p:val>
                                        </p:tav>
                                        <p:tav tm="100000">
                                          <p:val>
                                            <p:strVal val="#ppt_h"/>
                                          </p:val>
                                        </p:tav>
                                      </p:tavLst>
                                    </p:anim>
                                    <p:animEffect transition="in" filter="fade">
                                      <p:cBhvr>
                                        <p:cTn id="1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99830-9F0D-EEB5-8753-751345B2229D}"/>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53C5C81E-E2AC-F9CB-B145-BA9429C38B9D}"/>
              </a:ext>
            </a:extLst>
          </p:cNvPr>
          <p:cNvSpPr txBox="1"/>
          <p:nvPr/>
        </p:nvSpPr>
        <p:spPr>
          <a:xfrm>
            <a:off x="623636" y="338299"/>
            <a:ext cx="11568364" cy="2430089"/>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Moderna : 1er essai clinique achevé le </a:t>
            </a:r>
            <a:r>
              <a:rPr lang="fr-CH" sz="4800" b="1" u="sng" dirty="0">
                <a:latin typeface="American Typewriter" panose="02090604020004020304" pitchFamily="18" charset="77"/>
              </a:rPr>
              <a:t>7 février 2020</a:t>
            </a:r>
            <a:br>
              <a:rPr lang="fr-CH" sz="4800" b="1" u="sng" dirty="0">
                <a:latin typeface="American Typewriter" panose="02090604020004020304" pitchFamily="18" charset="77"/>
              </a:rPr>
            </a:br>
            <a:r>
              <a:rPr lang="fr-CH" sz="3600" b="1" dirty="0">
                <a:latin typeface="American Typewriter" panose="02090604020004020304" pitchFamily="18" charset="77"/>
              </a:rPr>
              <a:t>Soit 1 mois avant la déclaration de pandémie mondiale</a:t>
            </a:r>
          </a:p>
        </p:txBody>
      </p:sp>
      <p:pic>
        <p:nvPicPr>
          <p:cNvPr id="2" name="Image 1">
            <a:extLst>
              <a:ext uri="{FF2B5EF4-FFF2-40B4-BE49-F238E27FC236}">
                <a16:creationId xmlns:a16="http://schemas.microsoft.com/office/drawing/2014/main" id="{AAC33C89-8944-8A93-1FDD-6885BD670029}"/>
              </a:ext>
            </a:extLst>
          </p:cNvPr>
          <p:cNvPicPr>
            <a:picLocks noChangeAspect="1"/>
          </p:cNvPicPr>
          <p:nvPr/>
        </p:nvPicPr>
        <p:blipFill>
          <a:blip r:embed="rId2"/>
          <a:stretch>
            <a:fillRect/>
          </a:stretch>
        </p:blipFill>
        <p:spPr>
          <a:xfrm>
            <a:off x="4122072" y="2220353"/>
            <a:ext cx="7772400" cy="1805486"/>
          </a:xfrm>
          <a:prstGeom prst="rect">
            <a:avLst/>
          </a:prstGeom>
          <a:ln w="28575">
            <a:solidFill>
              <a:schemeClr val="tx1"/>
            </a:solidFill>
          </a:ln>
        </p:spPr>
      </p:pic>
      <p:sp>
        <p:nvSpPr>
          <p:cNvPr id="3" name="Rectangle 2">
            <a:extLst>
              <a:ext uri="{FF2B5EF4-FFF2-40B4-BE49-F238E27FC236}">
                <a16:creationId xmlns:a16="http://schemas.microsoft.com/office/drawing/2014/main" id="{09C8DFF4-19BF-6748-388C-D6DA9E3BB06A}"/>
              </a:ext>
            </a:extLst>
          </p:cNvPr>
          <p:cNvSpPr/>
          <p:nvPr/>
        </p:nvSpPr>
        <p:spPr>
          <a:xfrm>
            <a:off x="4233846" y="3109798"/>
            <a:ext cx="7548852" cy="984567"/>
          </a:xfrm>
          <a:prstGeom prst="rect">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ECF81DDE-0CF4-38DA-5229-B22CF78E35A4}"/>
              </a:ext>
            </a:extLst>
          </p:cNvPr>
          <p:cNvSpPr txBox="1"/>
          <p:nvPr/>
        </p:nvSpPr>
        <p:spPr>
          <a:xfrm>
            <a:off x="717767" y="3956391"/>
            <a:ext cx="8161242" cy="2862322"/>
          </a:xfrm>
          <a:prstGeom prst="rect">
            <a:avLst/>
          </a:prstGeom>
          <a:solidFill>
            <a:schemeClr val="bg1"/>
          </a:solidFill>
          <a:ln w="57150">
            <a:solidFill>
              <a:srgbClr val="FF0000"/>
            </a:solidFill>
          </a:ln>
        </p:spPr>
        <p:txBody>
          <a:bodyPr wrap="square">
            <a:spAutoFit/>
          </a:bodyPr>
          <a:lstStyle/>
          <a:p>
            <a:r>
              <a:rPr lang="fr-FR" sz="2000" dirty="0"/>
              <a:t>Le vaccin mRNA-1273 est un vaccin à ARNm contre le SARS-CoV-2 codant pour une forme stabilisée en </a:t>
            </a:r>
            <a:r>
              <a:rPr lang="fr-FR" sz="2000" dirty="0" err="1"/>
              <a:t>préfusion</a:t>
            </a:r>
            <a:r>
              <a:rPr lang="fr-FR" sz="2000" dirty="0"/>
              <a:t> de la protéine Spike (« S »), sélectionnée par Moderna </a:t>
            </a:r>
            <a:r>
              <a:rPr lang="fr-FR" sz="2000" dirty="0">
                <a:highlight>
                  <a:srgbClr val="FFFF00"/>
                </a:highlight>
              </a:rPr>
              <a:t>en collaboration avec des chercheurs du Centre de recherche sur les vaccins (VRC*) de l’Institut national des allergies et des maladies infectieuses (NIAID), qui fait partie des NIH. Le premier essai clinique, financé par la Coalition pour les innovations en matière de préparation aux épidémies (CEPI), a été achevé </a:t>
            </a:r>
            <a:r>
              <a:rPr lang="fr-FR" sz="2000" u="sng" dirty="0">
                <a:highlight>
                  <a:srgbClr val="FFFF00"/>
                </a:highlight>
              </a:rPr>
              <a:t>le 7 février 2020</a:t>
            </a:r>
            <a:r>
              <a:rPr lang="fr-FR" sz="2000" dirty="0">
                <a:highlight>
                  <a:srgbClr val="FFFF00"/>
                </a:highlight>
              </a:rPr>
              <a:t> </a:t>
            </a:r>
            <a:r>
              <a:rPr lang="fr-FR" sz="2000" dirty="0"/>
              <a:t>et a fait l’objet d’analyses. Le vaccin a été expédié aux NIH le 24 février, soit 42 jours après la sélection de la séquence.</a:t>
            </a:r>
          </a:p>
        </p:txBody>
      </p:sp>
      <p:sp>
        <p:nvSpPr>
          <p:cNvPr id="6" name="ZoneTexte 5">
            <a:extLst>
              <a:ext uri="{FF2B5EF4-FFF2-40B4-BE49-F238E27FC236}">
                <a16:creationId xmlns:a16="http://schemas.microsoft.com/office/drawing/2014/main" id="{7D4BFC72-1495-CE61-AFAD-139B837DC5DD}"/>
              </a:ext>
            </a:extLst>
          </p:cNvPr>
          <p:cNvSpPr txBox="1"/>
          <p:nvPr/>
        </p:nvSpPr>
        <p:spPr>
          <a:xfrm>
            <a:off x="9048219" y="4578164"/>
            <a:ext cx="3143781" cy="2003497"/>
          </a:xfrm>
          <a:prstGeom prst="rect">
            <a:avLst/>
          </a:prstGeom>
          <a:noFill/>
        </p:spPr>
        <p:txBody>
          <a:bodyPr wrap="square">
            <a:spAutoFit/>
          </a:bodyPr>
          <a:lstStyle/>
          <a:p>
            <a:pPr>
              <a:lnSpc>
                <a:spcPts val="3000"/>
              </a:lnSpc>
            </a:pPr>
            <a:r>
              <a:rPr lang="fr-CH" sz="2400" b="1" dirty="0">
                <a:latin typeface="American Typewriter" panose="02090604020004020304" pitchFamily="18" charset="77"/>
              </a:rPr>
              <a:t>En collaboration avec le NIAID d’Anthony </a:t>
            </a:r>
          </a:p>
          <a:p>
            <a:pPr>
              <a:lnSpc>
                <a:spcPts val="3000"/>
              </a:lnSpc>
            </a:pPr>
            <a:r>
              <a:rPr lang="fr-CH" sz="2400" b="1" dirty="0">
                <a:latin typeface="American Typewriter" panose="02090604020004020304" pitchFamily="18" charset="77"/>
              </a:rPr>
              <a:t>Fauci (USA) et le CEPI</a:t>
            </a:r>
          </a:p>
        </p:txBody>
      </p:sp>
      <p:pic>
        <p:nvPicPr>
          <p:cNvPr id="8" name="Image 7">
            <a:extLst>
              <a:ext uri="{FF2B5EF4-FFF2-40B4-BE49-F238E27FC236}">
                <a16:creationId xmlns:a16="http://schemas.microsoft.com/office/drawing/2014/main" id="{79FE2359-E4F4-9400-AE1F-7552DD1AD9AD}"/>
              </a:ext>
            </a:extLst>
          </p:cNvPr>
          <p:cNvPicPr>
            <a:picLocks noChangeAspect="1"/>
          </p:cNvPicPr>
          <p:nvPr/>
        </p:nvPicPr>
        <p:blipFill>
          <a:blip r:embed="rId3"/>
          <a:stretch>
            <a:fillRect/>
          </a:stretch>
        </p:blipFill>
        <p:spPr>
          <a:xfrm>
            <a:off x="623636" y="2262412"/>
            <a:ext cx="1694772" cy="1694772"/>
          </a:xfrm>
          <a:prstGeom prst="rect">
            <a:avLst/>
          </a:prstGeom>
        </p:spPr>
      </p:pic>
    </p:spTree>
    <p:extLst>
      <p:ext uri="{BB962C8B-B14F-4D97-AF65-F5344CB8AC3E}">
        <p14:creationId xmlns:p14="http://schemas.microsoft.com/office/powerpoint/2010/main" val="7837090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000" fill="hold"/>
                                        <p:tgtEl>
                                          <p:spTgt spid="13"/>
                                        </p:tgtEl>
                                        <p:attrNameLst>
                                          <p:attrName>ppt_w</p:attrName>
                                        </p:attrNameLst>
                                      </p:cBhvr>
                                      <p:tavLst>
                                        <p:tav tm="0">
                                          <p:val>
                                            <p:strVal val="#ppt_w*0.70"/>
                                          </p:val>
                                        </p:tav>
                                        <p:tav tm="100000">
                                          <p:val>
                                            <p:strVal val="#ppt_w"/>
                                          </p:val>
                                        </p:tav>
                                      </p:tavLst>
                                    </p:anim>
                                    <p:anim calcmode="lin" valueType="num">
                                      <p:cBhvr>
                                        <p:cTn id="15" dur="1000" fill="hold"/>
                                        <p:tgtEl>
                                          <p:spTgt spid="13"/>
                                        </p:tgtEl>
                                        <p:attrNameLst>
                                          <p:attrName>ppt_h</p:attrName>
                                        </p:attrNameLst>
                                      </p:cBhvr>
                                      <p:tavLst>
                                        <p:tav tm="0">
                                          <p:val>
                                            <p:strVal val="#ppt_h"/>
                                          </p:val>
                                        </p:tav>
                                        <p:tav tm="100000">
                                          <p:val>
                                            <p:strVal val="#ppt_h"/>
                                          </p:val>
                                        </p:tav>
                                      </p:tavLst>
                                    </p:anim>
                                    <p:animEffect transition="in" filter="fade">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527E4-3DB0-E101-9A87-8DDDC914F8D0}"/>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23636601-96DB-4413-B770-DD1FDF45E5E3}"/>
              </a:ext>
            </a:extLst>
          </p:cNvPr>
          <p:cNvSpPr txBox="1"/>
          <p:nvPr/>
        </p:nvSpPr>
        <p:spPr>
          <a:xfrm>
            <a:off x="68439" y="281625"/>
            <a:ext cx="6223873" cy="2451953"/>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Moderna : </a:t>
            </a:r>
          </a:p>
          <a:p>
            <a:pPr>
              <a:lnSpc>
                <a:spcPts val="4560"/>
              </a:lnSpc>
            </a:pPr>
            <a:r>
              <a:rPr lang="fr-CH" sz="4000" b="1" dirty="0">
                <a:latin typeface="American Typewriter" panose="02090604020004020304" pitchFamily="18" charset="77"/>
              </a:rPr>
              <a:t>l’ingrédient caché </a:t>
            </a:r>
          </a:p>
          <a:p>
            <a:pPr>
              <a:lnSpc>
                <a:spcPts val="4560"/>
              </a:lnSpc>
            </a:pPr>
            <a:r>
              <a:rPr lang="fr-CH" sz="4000" b="1" dirty="0">
                <a:latin typeface="American Typewriter" panose="02090604020004020304" pitchFamily="18" charset="77"/>
              </a:rPr>
              <a:t>est la capsule </a:t>
            </a:r>
          </a:p>
          <a:p>
            <a:pPr>
              <a:lnSpc>
                <a:spcPts val="4560"/>
              </a:lnSpc>
            </a:pPr>
            <a:r>
              <a:rPr lang="fr-CH" sz="4000" b="1" dirty="0">
                <a:latin typeface="American Typewriter" panose="02090604020004020304" pitchFamily="18" charset="77"/>
              </a:rPr>
              <a:t>nanoparticule lipidique</a:t>
            </a:r>
          </a:p>
        </p:txBody>
      </p:sp>
      <p:pic>
        <p:nvPicPr>
          <p:cNvPr id="3" name="Image 2">
            <a:extLst>
              <a:ext uri="{FF2B5EF4-FFF2-40B4-BE49-F238E27FC236}">
                <a16:creationId xmlns:a16="http://schemas.microsoft.com/office/drawing/2014/main" id="{195D1280-C709-4D3C-2466-978B9AEB4F1F}"/>
              </a:ext>
            </a:extLst>
          </p:cNvPr>
          <p:cNvPicPr>
            <a:picLocks noChangeAspect="1"/>
          </p:cNvPicPr>
          <p:nvPr/>
        </p:nvPicPr>
        <p:blipFill>
          <a:blip r:embed="rId2"/>
          <a:stretch>
            <a:fillRect/>
          </a:stretch>
        </p:blipFill>
        <p:spPr>
          <a:xfrm>
            <a:off x="154829" y="2802108"/>
            <a:ext cx="5732713" cy="2617899"/>
          </a:xfrm>
          <a:prstGeom prst="rect">
            <a:avLst/>
          </a:prstGeom>
          <a:ln w="12700">
            <a:solidFill>
              <a:schemeClr val="tx1"/>
            </a:solidFill>
          </a:ln>
        </p:spPr>
      </p:pic>
      <p:pic>
        <p:nvPicPr>
          <p:cNvPr id="5" name="Image 4">
            <a:extLst>
              <a:ext uri="{FF2B5EF4-FFF2-40B4-BE49-F238E27FC236}">
                <a16:creationId xmlns:a16="http://schemas.microsoft.com/office/drawing/2014/main" id="{5BE863A6-4EF1-6769-D110-E3F0F46EEC50}"/>
              </a:ext>
            </a:extLst>
          </p:cNvPr>
          <p:cNvPicPr>
            <a:picLocks noChangeAspect="1"/>
          </p:cNvPicPr>
          <p:nvPr/>
        </p:nvPicPr>
        <p:blipFill>
          <a:blip r:embed="rId3"/>
          <a:stretch>
            <a:fillRect/>
          </a:stretch>
        </p:blipFill>
        <p:spPr>
          <a:xfrm>
            <a:off x="5407771" y="2733578"/>
            <a:ext cx="6629400" cy="3826565"/>
          </a:xfrm>
          <a:prstGeom prst="rect">
            <a:avLst/>
          </a:prstGeom>
          <a:ln w="28575">
            <a:solidFill>
              <a:schemeClr val="tx1"/>
            </a:solidFill>
          </a:ln>
        </p:spPr>
      </p:pic>
      <p:sp>
        <p:nvSpPr>
          <p:cNvPr id="6" name="Rectangle 5">
            <a:extLst>
              <a:ext uri="{FF2B5EF4-FFF2-40B4-BE49-F238E27FC236}">
                <a16:creationId xmlns:a16="http://schemas.microsoft.com/office/drawing/2014/main" id="{8DD8AD2C-75E3-19D4-9A27-DCF3A12436D0}"/>
              </a:ext>
            </a:extLst>
          </p:cNvPr>
          <p:cNvSpPr/>
          <p:nvPr/>
        </p:nvSpPr>
        <p:spPr>
          <a:xfrm>
            <a:off x="5530417" y="3716254"/>
            <a:ext cx="6099985" cy="282309"/>
          </a:xfrm>
          <a:prstGeom prst="rect">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AE5EBFA0-C873-0D7B-EE72-7A962182F93C}"/>
              </a:ext>
            </a:extLst>
          </p:cNvPr>
          <p:cNvSpPr txBox="1"/>
          <p:nvPr/>
        </p:nvSpPr>
        <p:spPr>
          <a:xfrm>
            <a:off x="647479" y="5945463"/>
            <a:ext cx="4181253" cy="369332"/>
          </a:xfrm>
          <a:prstGeom prst="rect">
            <a:avLst/>
          </a:prstGeom>
          <a:noFill/>
        </p:spPr>
        <p:txBody>
          <a:bodyPr wrap="square">
            <a:spAutoFit/>
          </a:bodyPr>
          <a:lstStyle/>
          <a:p>
            <a:pPr algn="l"/>
            <a:r>
              <a:rPr lang="fr-CH" b="1" i="0" dirty="0">
                <a:solidFill>
                  <a:srgbClr val="0A0A0A"/>
                </a:solidFill>
                <a:effectLst/>
                <a:latin typeface="Google Sans"/>
              </a:rPr>
              <a:t>Non </a:t>
            </a:r>
            <a:r>
              <a:rPr lang="fr-CH" b="1" i="0" dirty="0" err="1">
                <a:solidFill>
                  <a:srgbClr val="0A0A0A"/>
                </a:solidFill>
                <a:effectLst/>
                <a:latin typeface="Google Sans"/>
              </a:rPr>
              <a:t>compendiale</a:t>
            </a:r>
            <a:r>
              <a:rPr lang="fr-CH" b="1" i="0" dirty="0">
                <a:solidFill>
                  <a:srgbClr val="0A0A0A"/>
                </a:solidFill>
                <a:effectLst/>
                <a:latin typeface="Google Sans"/>
              </a:rPr>
              <a:t> = sans norme officielle </a:t>
            </a:r>
            <a:endParaRPr lang="fr-CH" b="0" i="0" dirty="0">
              <a:solidFill>
                <a:srgbClr val="0A0A0A"/>
              </a:solidFill>
              <a:effectLst/>
              <a:latin typeface="Google Sans"/>
            </a:endParaRPr>
          </a:p>
        </p:txBody>
      </p:sp>
      <p:cxnSp>
        <p:nvCxnSpPr>
          <p:cNvPr id="10" name="Connecteur droit avec flèche 9">
            <a:extLst>
              <a:ext uri="{FF2B5EF4-FFF2-40B4-BE49-F238E27FC236}">
                <a16:creationId xmlns:a16="http://schemas.microsoft.com/office/drawing/2014/main" id="{8F8A834A-B9E4-3CCE-71F9-FF0CAE5F7DF0}"/>
              </a:ext>
            </a:extLst>
          </p:cNvPr>
          <p:cNvCxnSpPr>
            <a:cxnSpLocks/>
          </p:cNvCxnSpPr>
          <p:nvPr/>
        </p:nvCxnSpPr>
        <p:spPr>
          <a:xfrm flipV="1">
            <a:off x="4680488" y="3836844"/>
            <a:ext cx="3363132" cy="2154813"/>
          </a:xfrm>
          <a:prstGeom prst="straightConnector1">
            <a:avLst/>
          </a:prstGeom>
          <a:ln w="34925">
            <a:solidFill>
              <a:srgbClr val="FF0000"/>
            </a:solidFill>
            <a:headEnd w="lg" len="lg"/>
            <a:tailEnd type="stealth" w="lg" len="lg"/>
          </a:ln>
        </p:spPr>
        <p:style>
          <a:lnRef idx="1">
            <a:schemeClr val="accent1"/>
          </a:lnRef>
          <a:fillRef idx="0">
            <a:schemeClr val="accent1"/>
          </a:fillRef>
          <a:effectRef idx="0">
            <a:schemeClr val="accent1"/>
          </a:effectRef>
          <a:fontRef idx="minor">
            <a:schemeClr val="tx1"/>
          </a:fontRef>
        </p:style>
      </p:cxnSp>
      <p:pic>
        <p:nvPicPr>
          <p:cNvPr id="12" name="Image 11">
            <a:extLst>
              <a:ext uri="{FF2B5EF4-FFF2-40B4-BE49-F238E27FC236}">
                <a16:creationId xmlns:a16="http://schemas.microsoft.com/office/drawing/2014/main" id="{BB5CB852-B02D-6829-D0DA-9FDC10629FA5}"/>
              </a:ext>
            </a:extLst>
          </p:cNvPr>
          <p:cNvPicPr>
            <a:picLocks noChangeAspect="1"/>
          </p:cNvPicPr>
          <p:nvPr/>
        </p:nvPicPr>
        <p:blipFill>
          <a:blip r:embed="rId4"/>
          <a:stretch>
            <a:fillRect/>
          </a:stretch>
        </p:blipFill>
        <p:spPr>
          <a:xfrm>
            <a:off x="6304307" y="262915"/>
            <a:ext cx="5732713" cy="2362472"/>
          </a:xfrm>
          <a:prstGeom prst="rect">
            <a:avLst/>
          </a:prstGeom>
          <a:ln w="12700">
            <a:solidFill>
              <a:schemeClr val="tx1"/>
            </a:solidFill>
          </a:ln>
        </p:spPr>
      </p:pic>
      <p:cxnSp>
        <p:nvCxnSpPr>
          <p:cNvPr id="16" name="Connecteur droit avec flèche 15">
            <a:extLst>
              <a:ext uri="{FF2B5EF4-FFF2-40B4-BE49-F238E27FC236}">
                <a16:creationId xmlns:a16="http://schemas.microsoft.com/office/drawing/2014/main" id="{20612D02-6C00-05BB-3D49-88EA2C828392}"/>
              </a:ext>
            </a:extLst>
          </p:cNvPr>
          <p:cNvCxnSpPr>
            <a:cxnSpLocks/>
          </p:cNvCxnSpPr>
          <p:nvPr/>
        </p:nvCxnSpPr>
        <p:spPr>
          <a:xfrm flipV="1">
            <a:off x="4680488" y="3660123"/>
            <a:ext cx="3363132" cy="2331534"/>
          </a:xfrm>
          <a:prstGeom prst="straightConnector1">
            <a:avLst/>
          </a:prstGeom>
          <a:ln w="34925">
            <a:solidFill>
              <a:srgbClr val="FF0000"/>
            </a:solidFill>
            <a:headEnd w="lg" len="lg"/>
            <a:tailEnd type="stealth" w="lg" len="lg"/>
          </a:ln>
        </p:spPr>
        <p:style>
          <a:lnRef idx="1">
            <a:schemeClr val="accent1"/>
          </a:lnRef>
          <a:fillRef idx="0">
            <a:schemeClr val="accent1"/>
          </a:fillRef>
          <a:effectRef idx="0">
            <a:schemeClr val="accent1"/>
          </a:effectRef>
          <a:fontRef idx="minor">
            <a:schemeClr val="tx1"/>
          </a:fontRef>
        </p:style>
      </p:cxnSp>
      <p:pic>
        <p:nvPicPr>
          <p:cNvPr id="22" name="Image 21">
            <a:extLst>
              <a:ext uri="{FF2B5EF4-FFF2-40B4-BE49-F238E27FC236}">
                <a16:creationId xmlns:a16="http://schemas.microsoft.com/office/drawing/2014/main" id="{2B1A08AC-A8E6-1B26-B01B-664E18A73C1D}"/>
              </a:ext>
            </a:extLst>
          </p:cNvPr>
          <p:cNvPicPr>
            <a:picLocks noChangeAspect="1"/>
          </p:cNvPicPr>
          <p:nvPr/>
        </p:nvPicPr>
        <p:blipFill>
          <a:blip r:embed="rId5"/>
          <a:stretch>
            <a:fillRect/>
          </a:stretch>
        </p:blipFill>
        <p:spPr>
          <a:xfrm>
            <a:off x="10381857" y="5467409"/>
            <a:ext cx="1694772" cy="1694772"/>
          </a:xfrm>
          <a:prstGeom prst="rect">
            <a:avLst/>
          </a:prstGeom>
        </p:spPr>
      </p:pic>
    </p:spTree>
    <p:extLst>
      <p:ext uri="{BB962C8B-B14F-4D97-AF65-F5344CB8AC3E}">
        <p14:creationId xmlns:p14="http://schemas.microsoft.com/office/powerpoint/2010/main" val="35285113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1000" fill="hold"/>
                                        <p:tgtEl>
                                          <p:spTgt spid="16"/>
                                        </p:tgtEl>
                                        <p:attrNameLst>
                                          <p:attrName>ppt_w</p:attrName>
                                        </p:attrNameLst>
                                      </p:cBhvr>
                                      <p:tavLst>
                                        <p:tav tm="0">
                                          <p:val>
                                            <p:strVal val="#ppt_w*0.70"/>
                                          </p:val>
                                        </p:tav>
                                        <p:tav tm="100000">
                                          <p:val>
                                            <p:strVal val="#ppt_w"/>
                                          </p:val>
                                        </p:tav>
                                      </p:tavLst>
                                    </p:anim>
                                    <p:anim calcmode="lin" valueType="num">
                                      <p:cBhvr>
                                        <p:cTn id="15" dur="1000" fill="hold"/>
                                        <p:tgtEl>
                                          <p:spTgt spid="16"/>
                                        </p:tgtEl>
                                        <p:attrNameLst>
                                          <p:attrName>ppt_h</p:attrName>
                                        </p:attrNameLst>
                                      </p:cBhvr>
                                      <p:tavLst>
                                        <p:tav tm="0">
                                          <p:val>
                                            <p:strVal val="#ppt_h"/>
                                          </p:val>
                                        </p:tav>
                                        <p:tav tm="100000">
                                          <p:val>
                                            <p:strVal val="#ppt_h"/>
                                          </p:val>
                                        </p:tav>
                                      </p:tavLst>
                                    </p:anim>
                                    <p:animEffect transition="in" filter="fade">
                                      <p:cBhvr>
                                        <p:cTn id="16" dur="1000"/>
                                        <p:tgtEl>
                                          <p:spTgt spid="16"/>
                                        </p:tgtEl>
                                      </p:cBhvr>
                                    </p:animEffect>
                                  </p:childTnLst>
                                </p:cTn>
                              </p:par>
                              <p:par>
                                <p:cTn id="17" presetID="55"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strVal val="#ppt_w*0.70"/>
                                          </p:val>
                                        </p:tav>
                                        <p:tav tm="100000">
                                          <p:val>
                                            <p:strVal val="#ppt_w"/>
                                          </p:val>
                                        </p:tav>
                                      </p:tavLst>
                                    </p:anim>
                                    <p:anim calcmode="lin" valueType="num">
                                      <p:cBhvr>
                                        <p:cTn id="20" dur="1000" fill="hold"/>
                                        <p:tgtEl>
                                          <p:spTgt spid="10"/>
                                        </p:tgtEl>
                                        <p:attrNameLst>
                                          <p:attrName>ppt_h</p:attrName>
                                        </p:attrNameLst>
                                      </p:cBhvr>
                                      <p:tavLst>
                                        <p:tav tm="0">
                                          <p:val>
                                            <p:strVal val="#ppt_h"/>
                                          </p:val>
                                        </p:tav>
                                        <p:tav tm="100000">
                                          <p:val>
                                            <p:strVal val="#ppt_h"/>
                                          </p:val>
                                        </p:tav>
                                      </p:tavLst>
                                    </p:anim>
                                    <p:animEffect transition="in" filter="fade">
                                      <p:cBhvr>
                                        <p:cTn id="21" dur="1000"/>
                                        <p:tgtEl>
                                          <p:spTgt spid="10"/>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strVal val="#ppt_w*0.70"/>
                                          </p:val>
                                        </p:tav>
                                        <p:tav tm="100000">
                                          <p:val>
                                            <p:strVal val="#ppt_w"/>
                                          </p:val>
                                        </p:tav>
                                      </p:tavLst>
                                    </p:anim>
                                    <p:anim calcmode="lin" valueType="num">
                                      <p:cBhvr>
                                        <p:cTn id="25" dur="1000" fill="hold"/>
                                        <p:tgtEl>
                                          <p:spTgt spid="8"/>
                                        </p:tgtEl>
                                        <p:attrNameLst>
                                          <p:attrName>ppt_h</p:attrName>
                                        </p:attrNameLst>
                                      </p:cBhvr>
                                      <p:tavLst>
                                        <p:tav tm="0">
                                          <p:val>
                                            <p:strVal val="#ppt_h"/>
                                          </p:val>
                                        </p:tav>
                                        <p:tav tm="100000">
                                          <p:val>
                                            <p:strVal val="#ppt_h"/>
                                          </p:val>
                                        </p:tav>
                                      </p:tavLst>
                                    </p:anim>
                                    <p:animEffect transition="in" filter="fade">
                                      <p:cBhvr>
                                        <p:cTn id="2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2BC1A-1C57-39B9-DA96-48BB111DB864}"/>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DDF35F24-6F3D-DE8D-2B97-8A05202452F1}"/>
              </a:ext>
            </a:extLst>
          </p:cNvPr>
          <p:cNvSpPr txBox="1"/>
          <p:nvPr/>
        </p:nvSpPr>
        <p:spPr>
          <a:xfrm>
            <a:off x="623637" y="338299"/>
            <a:ext cx="9055940" cy="1292149"/>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Moderna : signatures toujours cachées</a:t>
            </a:r>
          </a:p>
        </p:txBody>
      </p:sp>
      <p:pic>
        <p:nvPicPr>
          <p:cNvPr id="2" name="Image 1">
            <a:extLst>
              <a:ext uri="{FF2B5EF4-FFF2-40B4-BE49-F238E27FC236}">
                <a16:creationId xmlns:a16="http://schemas.microsoft.com/office/drawing/2014/main" id="{FD8EDDE6-1166-D4DE-F22E-1087AF849436}"/>
              </a:ext>
            </a:extLst>
          </p:cNvPr>
          <p:cNvPicPr>
            <a:picLocks noChangeAspect="1"/>
          </p:cNvPicPr>
          <p:nvPr/>
        </p:nvPicPr>
        <p:blipFill>
          <a:blip r:embed="rId2"/>
          <a:stretch>
            <a:fillRect/>
          </a:stretch>
        </p:blipFill>
        <p:spPr>
          <a:xfrm>
            <a:off x="6096000" y="984373"/>
            <a:ext cx="5549943" cy="5385285"/>
          </a:xfrm>
          <a:prstGeom prst="rect">
            <a:avLst/>
          </a:prstGeom>
          <a:ln w="28575">
            <a:solidFill>
              <a:schemeClr val="tx1"/>
            </a:solidFill>
          </a:ln>
        </p:spPr>
      </p:pic>
      <p:sp>
        <p:nvSpPr>
          <p:cNvPr id="4" name="ZoneTexte 3">
            <a:extLst>
              <a:ext uri="{FF2B5EF4-FFF2-40B4-BE49-F238E27FC236}">
                <a16:creationId xmlns:a16="http://schemas.microsoft.com/office/drawing/2014/main" id="{6BEAFEF0-1CC5-7B87-6F23-5E870DCBA9D5}"/>
              </a:ext>
            </a:extLst>
          </p:cNvPr>
          <p:cNvSpPr txBox="1"/>
          <p:nvPr/>
        </p:nvSpPr>
        <p:spPr>
          <a:xfrm>
            <a:off x="623637" y="1859340"/>
            <a:ext cx="4324881" cy="2677656"/>
          </a:xfrm>
          <a:prstGeom prst="rect">
            <a:avLst/>
          </a:prstGeom>
          <a:noFill/>
        </p:spPr>
        <p:txBody>
          <a:bodyPr wrap="square">
            <a:spAutoFit/>
          </a:bodyPr>
          <a:lstStyle/>
          <a:p>
            <a:r>
              <a:rPr lang="fr-CH" sz="2400" u="sng" dirty="0">
                <a:solidFill>
                  <a:srgbClr val="000000"/>
                </a:solidFill>
                <a:effectLst/>
                <a:highlight>
                  <a:srgbClr val="FFFF00"/>
                </a:highlight>
                <a:latin typeface="Helvetica Neue" panose="02000503000000020004" pitchFamily="2" charset="0"/>
              </a:rPr>
              <a:t>Le protocole d’accord </a:t>
            </a:r>
            <a:r>
              <a:rPr lang="fr-CH" sz="2400" dirty="0">
                <a:solidFill>
                  <a:srgbClr val="000000"/>
                </a:solidFill>
                <a:effectLst/>
                <a:highlight>
                  <a:srgbClr val="FFFF00"/>
                </a:highlight>
                <a:latin typeface="Helvetica Neue" panose="02000503000000020004" pitchFamily="2" charset="0"/>
              </a:rPr>
              <a:t>(</a:t>
            </a:r>
            <a:r>
              <a:rPr lang="fr-CH" sz="2400" dirty="0" err="1">
                <a:solidFill>
                  <a:srgbClr val="000000"/>
                </a:solidFill>
                <a:effectLst/>
                <a:highlight>
                  <a:srgbClr val="FFFF00"/>
                </a:highlight>
                <a:latin typeface="Helvetica Neue" panose="02000503000000020004" pitchFamily="2" charset="0"/>
              </a:rPr>
              <a:t>memorandum</a:t>
            </a:r>
            <a:r>
              <a:rPr lang="fr-CH" sz="2400" dirty="0">
                <a:solidFill>
                  <a:srgbClr val="000000"/>
                </a:solidFill>
                <a:effectLst/>
                <a:highlight>
                  <a:srgbClr val="FFFF00"/>
                </a:highlight>
                <a:latin typeface="Helvetica Neue" panose="02000503000000020004" pitchFamily="2" charset="0"/>
              </a:rPr>
              <a:t> of </a:t>
            </a:r>
            <a:r>
              <a:rPr lang="fr-CH" sz="2400" dirty="0" err="1">
                <a:solidFill>
                  <a:srgbClr val="000000"/>
                </a:solidFill>
                <a:effectLst/>
                <a:highlight>
                  <a:srgbClr val="FFFF00"/>
                </a:highlight>
                <a:latin typeface="Helvetica Neue" panose="02000503000000020004" pitchFamily="2" charset="0"/>
              </a:rPr>
              <a:t>understanding</a:t>
            </a:r>
            <a:r>
              <a:rPr lang="fr-CH" sz="2400" dirty="0">
                <a:solidFill>
                  <a:srgbClr val="000000"/>
                </a:solidFill>
                <a:highlight>
                  <a:srgbClr val="FFFF00"/>
                </a:highlight>
                <a:latin typeface="Helvetica Neue" panose="02000503000000020004" pitchFamily="2" charset="0"/>
              </a:rPr>
              <a:t>, </a:t>
            </a:r>
            <a:r>
              <a:rPr lang="fr-CH" sz="2400" dirty="0">
                <a:solidFill>
                  <a:srgbClr val="000000"/>
                </a:solidFill>
                <a:effectLst/>
                <a:highlight>
                  <a:srgbClr val="FFFF00"/>
                </a:highlight>
                <a:latin typeface="Helvetica Neue" panose="02000503000000020004" pitchFamily="2" charset="0"/>
              </a:rPr>
              <a:t>MOU) </a:t>
            </a:r>
            <a:r>
              <a:rPr lang="fr-CH" sz="2400" u="sng" dirty="0">
                <a:solidFill>
                  <a:srgbClr val="000000"/>
                </a:solidFill>
                <a:effectLst/>
                <a:highlight>
                  <a:srgbClr val="FFFF00"/>
                </a:highlight>
                <a:latin typeface="Helvetica Neue" panose="02000503000000020004" pitchFamily="2" charset="0"/>
              </a:rPr>
              <a:t>a été signé le 9 juin 2020</a:t>
            </a:r>
            <a:r>
              <a:rPr lang="fr-CH" sz="2400" dirty="0">
                <a:solidFill>
                  <a:srgbClr val="000000"/>
                </a:solidFill>
                <a:effectLst/>
                <a:highlight>
                  <a:srgbClr val="FFFF00"/>
                </a:highlight>
                <a:latin typeface="Helvetica Neue" panose="02000503000000020004" pitchFamily="2" charset="0"/>
              </a:rPr>
              <a:t>.</a:t>
            </a:r>
            <a:br>
              <a:rPr lang="fr-CH" sz="2400" dirty="0">
                <a:solidFill>
                  <a:srgbClr val="000000"/>
                </a:solidFill>
                <a:effectLst/>
                <a:highlight>
                  <a:srgbClr val="FFFF00"/>
                </a:highlight>
                <a:latin typeface="Helvetica Neue" panose="02000503000000020004" pitchFamily="2" charset="0"/>
              </a:rPr>
            </a:br>
            <a:br>
              <a:rPr lang="fr-CH" sz="2400" dirty="0">
                <a:solidFill>
                  <a:srgbClr val="000000"/>
                </a:solidFill>
                <a:effectLst/>
                <a:latin typeface="Helvetica Neue" panose="02000503000000020004" pitchFamily="2" charset="0"/>
              </a:rPr>
            </a:br>
            <a:r>
              <a:rPr lang="fr-CH" sz="2400" b="1" dirty="0">
                <a:solidFill>
                  <a:srgbClr val="000000"/>
                </a:solidFill>
                <a:effectLst/>
                <a:highlight>
                  <a:srgbClr val="FFFF00"/>
                </a:highlight>
                <a:latin typeface="Helvetica Neue" panose="02000503000000020004" pitchFamily="2" charset="0"/>
              </a:rPr>
              <a:t>Les signatures sont toujours cachées.</a:t>
            </a:r>
            <a:endParaRPr lang="fr-FR" sz="2400" b="1" dirty="0">
              <a:highlight>
                <a:srgbClr val="FFFF00"/>
              </a:highlight>
            </a:endParaRPr>
          </a:p>
        </p:txBody>
      </p:sp>
      <p:pic>
        <p:nvPicPr>
          <p:cNvPr id="5" name="Image 4">
            <a:extLst>
              <a:ext uri="{FF2B5EF4-FFF2-40B4-BE49-F238E27FC236}">
                <a16:creationId xmlns:a16="http://schemas.microsoft.com/office/drawing/2014/main" id="{A7530F0D-61E2-BBB3-3E8F-7143CD44ABF8}"/>
              </a:ext>
            </a:extLst>
          </p:cNvPr>
          <p:cNvPicPr>
            <a:picLocks noChangeAspect="1"/>
          </p:cNvPicPr>
          <p:nvPr/>
        </p:nvPicPr>
        <p:blipFill>
          <a:blip r:embed="rId3"/>
          <a:stretch>
            <a:fillRect/>
          </a:stretch>
        </p:blipFill>
        <p:spPr>
          <a:xfrm>
            <a:off x="4304221" y="4942903"/>
            <a:ext cx="1694772" cy="1694772"/>
          </a:xfrm>
          <a:prstGeom prst="rect">
            <a:avLst/>
          </a:prstGeom>
        </p:spPr>
      </p:pic>
    </p:spTree>
    <p:extLst>
      <p:ext uri="{BB962C8B-B14F-4D97-AF65-F5344CB8AC3E}">
        <p14:creationId xmlns:p14="http://schemas.microsoft.com/office/powerpoint/2010/main" val="13340081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25BE2-F324-E2DC-10F6-AD32DE3B051F}"/>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4F6FB6BC-973C-E9BA-3115-3F3D8542CD7E}"/>
              </a:ext>
            </a:extLst>
          </p:cNvPr>
          <p:cNvSpPr txBox="1"/>
          <p:nvPr/>
        </p:nvSpPr>
        <p:spPr>
          <a:xfrm>
            <a:off x="623637" y="482102"/>
            <a:ext cx="10944726" cy="702244"/>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Moderna - Synthèse de </a:t>
            </a:r>
            <a:r>
              <a:rPr lang="fr-CH" sz="4800" b="1" dirty="0" err="1">
                <a:latin typeface="American Typewriter" panose="02090604020004020304" pitchFamily="18" charset="77"/>
              </a:rPr>
              <a:t>ChatGPT</a:t>
            </a:r>
            <a:endParaRPr lang="fr-CH" sz="4800" b="1" dirty="0">
              <a:latin typeface="American Typewriter" panose="02090604020004020304" pitchFamily="18" charset="77"/>
            </a:endParaRPr>
          </a:p>
        </p:txBody>
      </p:sp>
      <p:sp>
        <p:nvSpPr>
          <p:cNvPr id="3" name="ZoneTexte 2">
            <a:extLst>
              <a:ext uri="{FF2B5EF4-FFF2-40B4-BE49-F238E27FC236}">
                <a16:creationId xmlns:a16="http://schemas.microsoft.com/office/drawing/2014/main" id="{8CAA1F38-DBDF-97CF-2CB0-41B8CE0BFEE6}"/>
              </a:ext>
            </a:extLst>
          </p:cNvPr>
          <p:cNvSpPr txBox="1"/>
          <p:nvPr/>
        </p:nvSpPr>
        <p:spPr>
          <a:xfrm>
            <a:off x="3044126" y="1581895"/>
            <a:ext cx="8524237" cy="2062103"/>
          </a:xfrm>
          <a:prstGeom prst="rect">
            <a:avLst/>
          </a:prstGeom>
          <a:noFill/>
        </p:spPr>
        <p:txBody>
          <a:bodyPr wrap="square">
            <a:spAutoFit/>
          </a:bodyPr>
          <a:lstStyle/>
          <a:p>
            <a:r>
              <a:rPr lang="fr-CH" sz="2800" b="1" dirty="0">
                <a:solidFill>
                  <a:srgbClr val="000000"/>
                </a:solidFill>
                <a:effectLst/>
                <a:latin typeface="Helvetica Neue" panose="02000503000000020004" pitchFamily="2" charset="0"/>
              </a:rPr>
              <a:t>Prix des doses</a:t>
            </a:r>
            <a:endParaRPr lang="fr-CH" sz="2800" dirty="0">
              <a:solidFill>
                <a:srgbClr val="000000"/>
              </a:solidFill>
              <a:effectLst/>
              <a:latin typeface="Helvetica Neue" panose="02000503000000020004" pitchFamily="2" charset="0"/>
            </a:endParaRPr>
          </a:p>
          <a:p>
            <a:r>
              <a:rPr lang="fr-CH" sz="2000" b="1" dirty="0">
                <a:solidFill>
                  <a:srgbClr val="000000"/>
                </a:solidFill>
                <a:effectLst/>
                <a:highlight>
                  <a:srgbClr val="FFFF00"/>
                </a:highlight>
                <a:latin typeface="Helvetica Neue" panose="02000503000000020004" pitchFamily="2" charset="0"/>
              </a:rPr>
              <a:t>30 USD par dose de 100 µg </a:t>
            </a:r>
          </a:p>
          <a:p>
            <a:r>
              <a:rPr lang="fr-CH" sz="2000" dirty="0">
                <a:solidFill>
                  <a:srgbClr val="000000"/>
                </a:solidFill>
                <a:effectLst/>
                <a:latin typeface="Helvetica Neue" panose="02000503000000020004" pitchFamily="2" charset="0"/>
              </a:rPr>
              <a:t>60 USD pour un schéma vaccinal complet (2 doses) </a:t>
            </a:r>
          </a:p>
          <a:p>
            <a:r>
              <a:rPr lang="fr-CH" sz="2000" dirty="0">
                <a:solidFill>
                  <a:srgbClr val="000000"/>
                </a:solidFill>
                <a:effectLst/>
                <a:latin typeface="Helvetica Neue" panose="02000503000000020004" pitchFamily="2" charset="0"/>
              </a:rPr>
              <a:t>Remplissage et finition (“</a:t>
            </a:r>
            <a:r>
              <a:rPr lang="fr-CH" sz="2000" dirty="0" err="1">
                <a:solidFill>
                  <a:srgbClr val="000000"/>
                </a:solidFill>
                <a:effectLst/>
                <a:latin typeface="Helvetica Neue" panose="02000503000000020004" pitchFamily="2" charset="0"/>
              </a:rPr>
              <a:t>fill</a:t>
            </a:r>
            <a:r>
              <a:rPr lang="fr-CH" sz="2000" dirty="0">
                <a:solidFill>
                  <a:srgbClr val="000000"/>
                </a:solidFill>
                <a:effectLst/>
                <a:latin typeface="Helvetica Neue" panose="02000503000000020004" pitchFamily="2" charset="0"/>
              </a:rPr>
              <a:t> &amp; finish”) : + 2 USD par dose </a:t>
            </a:r>
            <a:br>
              <a:rPr lang="fr-CH" sz="2000" dirty="0">
                <a:solidFill>
                  <a:srgbClr val="000000"/>
                </a:solidFill>
                <a:effectLst/>
                <a:latin typeface="Helvetica Neue" panose="02000503000000020004" pitchFamily="2" charset="0"/>
              </a:rPr>
            </a:br>
            <a:r>
              <a:rPr lang="fr-CH" sz="2000" dirty="0">
                <a:solidFill>
                  <a:srgbClr val="000000"/>
                </a:solidFill>
                <a:effectLst/>
                <a:latin typeface="Helvetica Neue" panose="02000503000000020004" pitchFamily="2" charset="0"/>
              </a:rPr>
              <a:t>Transport, assurance, distribution, administration : entièrement à la charge de la Suisse </a:t>
            </a:r>
          </a:p>
        </p:txBody>
      </p:sp>
      <p:sp>
        <p:nvSpPr>
          <p:cNvPr id="5" name="ZoneTexte 4">
            <a:extLst>
              <a:ext uri="{FF2B5EF4-FFF2-40B4-BE49-F238E27FC236}">
                <a16:creationId xmlns:a16="http://schemas.microsoft.com/office/drawing/2014/main" id="{0513C5E7-69D1-5E93-7399-6578A4E789AE}"/>
              </a:ext>
            </a:extLst>
          </p:cNvPr>
          <p:cNvSpPr txBox="1"/>
          <p:nvPr/>
        </p:nvSpPr>
        <p:spPr>
          <a:xfrm>
            <a:off x="731177" y="3698242"/>
            <a:ext cx="8744918" cy="2677656"/>
          </a:xfrm>
          <a:prstGeom prst="rect">
            <a:avLst/>
          </a:prstGeom>
          <a:noFill/>
        </p:spPr>
        <p:txBody>
          <a:bodyPr wrap="square">
            <a:spAutoFit/>
          </a:bodyPr>
          <a:lstStyle/>
          <a:p>
            <a:r>
              <a:rPr lang="fr-CH" sz="2800" b="1" dirty="0">
                <a:solidFill>
                  <a:srgbClr val="000000"/>
                </a:solidFill>
                <a:effectLst/>
                <a:latin typeface="Helvetica Neue" panose="02000503000000020004" pitchFamily="2" charset="0"/>
              </a:rPr>
              <a:t>Efficacité du vaccin</a:t>
            </a:r>
            <a:endParaRPr lang="fr-CH" sz="2800" dirty="0">
              <a:solidFill>
                <a:srgbClr val="000000"/>
              </a:solidFill>
              <a:effectLst/>
              <a:latin typeface="Helvetica Neue" panose="02000503000000020004" pitchFamily="2" charset="0"/>
            </a:endParaRPr>
          </a:p>
          <a:p>
            <a:r>
              <a:rPr lang="fr-CH" sz="2000" b="1" dirty="0">
                <a:solidFill>
                  <a:srgbClr val="000000"/>
                </a:solidFill>
                <a:effectLst/>
                <a:highlight>
                  <a:srgbClr val="FFFF00"/>
                </a:highlight>
                <a:latin typeface="Helvetica Neue" panose="02000503000000020004" pitchFamily="2" charset="0"/>
              </a:rPr>
              <a:t>Le contrat ne garantit aucune efficacité ou protection.</a:t>
            </a:r>
          </a:p>
          <a:p>
            <a:r>
              <a:rPr lang="fr-CH" sz="2000" dirty="0">
                <a:solidFill>
                  <a:srgbClr val="000000"/>
                </a:solidFill>
                <a:effectLst/>
                <a:latin typeface="Helvetica Neue" panose="02000503000000020004" pitchFamily="2" charset="0"/>
              </a:rPr>
              <a:t>Ce qui est dit : </a:t>
            </a:r>
          </a:p>
          <a:p>
            <a:pPr marL="342900" indent="-342900">
              <a:buFont typeface="Police système Courant"/>
              <a:buChar char="●"/>
            </a:pPr>
            <a:r>
              <a:rPr lang="fr-CH" sz="2000" dirty="0">
                <a:solidFill>
                  <a:srgbClr val="000000"/>
                </a:solidFill>
                <a:effectLst/>
                <a:latin typeface="Helvetica Neue" panose="02000503000000020004" pitchFamily="2" charset="0"/>
              </a:rPr>
              <a:t>Le vaccin est en développement clinique (phase 1 et 2 au moment du </a:t>
            </a:r>
            <a:r>
              <a:rPr lang="fr-CH" sz="2000" dirty="0">
                <a:solidFill>
                  <a:srgbClr val="000000"/>
                </a:solidFill>
                <a:latin typeface="Helvetica Neue" panose="02000503000000020004" pitchFamily="2" charset="0"/>
              </a:rPr>
              <a:t>protocole d’accord</a:t>
            </a:r>
            <a:r>
              <a:rPr lang="fr-CH" sz="2000" dirty="0">
                <a:solidFill>
                  <a:srgbClr val="000000"/>
                </a:solidFill>
                <a:effectLst/>
                <a:latin typeface="Helvetica Neue" panose="02000503000000020004" pitchFamily="2" charset="0"/>
              </a:rPr>
              <a:t>) </a:t>
            </a:r>
          </a:p>
          <a:p>
            <a:pPr marL="342900" indent="-342900">
              <a:buFont typeface="Police système Courant"/>
              <a:buChar char="●"/>
            </a:pPr>
            <a:r>
              <a:rPr lang="fr-CH" sz="2000" dirty="0">
                <a:solidFill>
                  <a:srgbClr val="000000"/>
                </a:solidFill>
                <a:effectLst/>
                <a:latin typeface="Helvetica Neue" panose="02000503000000020004" pitchFamily="2" charset="0"/>
              </a:rPr>
              <a:t>Les données d’efficacité et d’immunogénicité sont : préliminaires, confidentielles, non garanties contractuellement </a:t>
            </a:r>
          </a:p>
          <a:p>
            <a:r>
              <a:rPr lang="fr-CH" sz="2000" dirty="0">
                <a:solidFill>
                  <a:srgbClr val="000000"/>
                </a:solidFill>
                <a:effectLst/>
                <a:latin typeface="Helvetica Neue" panose="02000503000000020004" pitchFamily="2" charset="0"/>
              </a:rPr>
              <a:t>Conclusion : Le contrat reconnaît explicitement une incertitude scientifique.</a:t>
            </a:r>
          </a:p>
        </p:txBody>
      </p:sp>
      <p:pic>
        <p:nvPicPr>
          <p:cNvPr id="6" name="Image 5">
            <a:extLst>
              <a:ext uri="{FF2B5EF4-FFF2-40B4-BE49-F238E27FC236}">
                <a16:creationId xmlns:a16="http://schemas.microsoft.com/office/drawing/2014/main" id="{471BD132-D63C-5A4B-B0BD-6E72EBF86BD6}"/>
              </a:ext>
            </a:extLst>
          </p:cNvPr>
          <p:cNvPicPr>
            <a:picLocks noChangeAspect="1"/>
          </p:cNvPicPr>
          <p:nvPr/>
        </p:nvPicPr>
        <p:blipFill>
          <a:blip r:embed="rId2"/>
          <a:stretch>
            <a:fillRect/>
          </a:stretch>
        </p:blipFill>
        <p:spPr>
          <a:xfrm>
            <a:off x="489765" y="734509"/>
            <a:ext cx="1694772" cy="1694772"/>
          </a:xfrm>
          <a:prstGeom prst="rect">
            <a:avLst/>
          </a:prstGeom>
        </p:spPr>
      </p:pic>
    </p:spTree>
    <p:extLst>
      <p:ext uri="{BB962C8B-B14F-4D97-AF65-F5344CB8AC3E}">
        <p14:creationId xmlns:p14="http://schemas.microsoft.com/office/powerpoint/2010/main" val="40443176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4E52A-4614-B5B1-7893-954E8144317E}"/>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1A47315E-60A2-C942-9CD6-A62E90C3A470}"/>
              </a:ext>
            </a:extLst>
          </p:cNvPr>
          <p:cNvSpPr txBox="1"/>
          <p:nvPr/>
        </p:nvSpPr>
        <p:spPr>
          <a:xfrm>
            <a:off x="623637" y="482102"/>
            <a:ext cx="10944726" cy="702244"/>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Moderna - Synthèse avec </a:t>
            </a:r>
            <a:r>
              <a:rPr lang="fr-CH" sz="4800" b="1" dirty="0" err="1">
                <a:latin typeface="American Typewriter" panose="02090604020004020304" pitchFamily="18" charset="77"/>
              </a:rPr>
              <a:t>ChatGPT</a:t>
            </a:r>
            <a:endParaRPr lang="fr-CH" sz="4800" b="1" dirty="0">
              <a:latin typeface="American Typewriter" panose="02090604020004020304" pitchFamily="18" charset="77"/>
            </a:endParaRPr>
          </a:p>
        </p:txBody>
      </p:sp>
      <p:sp>
        <p:nvSpPr>
          <p:cNvPr id="3" name="ZoneTexte 2">
            <a:extLst>
              <a:ext uri="{FF2B5EF4-FFF2-40B4-BE49-F238E27FC236}">
                <a16:creationId xmlns:a16="http://schemas.microsoft.com/office/drawing/2014/main" id="{628FAE0B-B564-14C8-C2B8-39D33BD54A68}"/>
              </a:ext>
            </a:extLst>
          </p:cNvPr>
          <p:cNvSpPr txBox="1"/>
          <p:nvPr/>
        </p:nvSpPr>
        <p:spPr>
          <a:xfrm>
            <a:off x="623637" y="1769853"/>
            <a:ext cx="10944726" cy="1138773"/>
          </a:xfrm>
          <a:prstGeom prst="rect">
            <a:avLst/>
          </a:prstGeom>
          <a:noFill/>
        </p:spPr>
        <p:txBody>
          <a:bodyPr wrap="square">
            <a:spAutoFit/>
          </a:bodyPr>
          <a:lstStyle/>
          <a:p>
            <a:r>
              <a:rPr lang="fr-CH" sz="2800" b="1" dirty="0">
                <a:solidFill>
                  <a:srgbClr val="000000"/>
                </a:solidFill>
                <a:latin typeface="Helvetica Neue" panose="02000503000000020004" pitchFamily="2" charset="0"/>
              </a:rPr>
              <a:t>Effets indésirables</a:t>
            </a:r>
          </a:p>
          <a:p>
            <a:r>
              <a:rPr lang="fr-CH" sz="2000" dirty="0">
                <a:solidFill>
                  <a:srgbClr val="000000"/>
                </a:solidFill>
                <a:latin typeface="Helvetica Neue" panose="02000503000000020004" pitchFamily="2" charset="0"/>
              </a:rPr>
              <a:t>Les contrats mentionnent des essais cliniques en cours mais aucune liste d’effets secondaires dans ces documents et </a:t>
            </a:r>
            <a:r>
              <a:rPr lang="fr-CH" sz="2000" b="1" dirty="0">
                <a:solidFill>
                  <a:srgbClr val="000000"/>
                </a:solidFill>
                <a:highlight>
                  <a:srgbClr val="FFFF00"/>
                </a:highlight>
                <a:latin typeface="Helvetica Neue" panose="02000503000000020004" pitchFamily="2" charset="0"/>
              </a:rPr>
              <a:t>aucune garantie d’absence d’effets indésirables</a:t>
            </a:r>
          </a:p>
        </p:txBody>
      </p:sp>
      <p:sp>
        <p:nvSpPr>
          <p:cNvPr id="4" name="ZoneTexte 3">
            <a:extLst>
              <a:ext uri="{FF2B5EF4-FFF2-40B4-BE49-F238E27FC236}">
                <a16:creationId xmlns:a16="http://schemas.microsoft.com/office/drawing/2014/main" id="{C1B262A0-A50A-BB03-3D64-5BBD4079B1F0}"/>
              </a:ext>
            </a:extLst>
          </p:cNvPr>
          <p:cNvSpPr txBox="1"/>
          <p:nvPr/>
        </p:nvSpPr>
        <p:spPr>
          <a:xfrm>
            <a:off x="2517353" y="3429000"/>
            <a:ext cx="9051010" cy="2308324"/>
          </a:xfrm>
          <a:prstGeom prst="rect">
            <a:avLst/>
          </a:prstGeom>
          <a:noFill/>
        </p:spPr>
        <p:txBody>
          <a:bodyPr wrap="square">
            <a:spAutoFit/>
          </a:bodyPr>
          <a:lstStyle/>
          <a:p>
            <a:r>
              <a:rPr lang="fr-CH" sz="2400" b="1" dirty="0">
                <a:solidFill>
                  <a:srgbClr val="000000"/>
                </a:solidFill>
                <a:latin typeface="Helvetica Neue" panose="02000503000000020004" pitchFamily="2" charset="0"/>
              </a:rPr>
              <a:t>Responsabilité en cas d’effets indésirables ou de décès</a:t>
            </a:r>
          </a:p>
          <a:p>
            <a:r>
              <a:rPr lang="fr-CH" sz="2000" b="1" dirty="0">
                <a:solidFill>
                  <a:srgbClr val="000000"/>
                </a:solidFill>
                <a:highlight>
                  <a:srgbClr val="FFFF00"/>
                </a:highlight>
                <a:latin typeface="Helvetica Neue" panose="02000503000000020004" pitchFamily="2" charset="0"/>
              </a:rPr>
              <a:t>Transfert de responsabilité vers la Suisse</a:t>
            </a:r>
          </a:p>
          <a:p>
            <a:r>
              <a:rPr lang="fr-CH" sz="2000" dirty="0">
                <a:solidFill>
                  <a:srgbClr val="000000"/>
                </a:solidFill>
                <a:latin typeface="Helvetica Neue" panose="02000503000000020004" pitchFamily="2" charset="0"/>
              </a:rPr>
              <a:t>La Suisse indemnise Moderna pour quasiment tous les cas, y compris les blessures, les effets secondaires, les décès potentiels</a:t>
            </a:r>
          </a:p>
          <a:p>
            <a:r>
              <a:rPr lang="fr-CH" sz="2000" b="1" dirty="0">
                <a:solidFill>
                  <a:srgbClr val="000000"/>
                </a:solidFill>
                <a:highlight>
                  <a:srgbClr val="FFFF00"/>
                </a:highlight>
                <a:latin typeface="Helvetica Neue" panose="02000503000000020004" pitchFamily="2" charset="0"/>
              </a:rPr>
              <a:t>Immunité juridique</a:t>
            </a:r>
          </a:p>
          <a:p>
            <a:r>
              <a:rPr lang="fr-CH" sz="2000" dirty="0">
                <a:solidFill>
                  <a:srgbClr val="000000"/>
                </a:solidFill>
                <a:latin typeface="Helvetica Neue" panose="02000503000000020004" pitchFamily="2" charset="0"/>
              </a:rPr>
              <a:t>Le MOU </a:t>
            </a:r>
            <a:r>
              <a:rPr lang="fr-CH" sz="2000">
                <a:solidFill>
                  <a:srgbClr val="000000"/>
                </a:solidFill>
                <a:latin typeface="Helvetica Neue" panose="02000503000000020004" pitchFamily="2" charset="0"/>
              </a:rPr>
              <a:t>prévoit l’immunité </a:t>
            </a:r>
            <a:r>
              <a:rPr lang="fr-CH" sz="2000" dirty="0">
                <a:solidFill>
                  <a:srgbClr val="000000"/>
                </a:solidFill>
                <a:latin typeface="Helvetica Neue" panose="02000503000000020004" pitchFamily="2" charset="0"/>
              </a:rPr>
              <a:t>statutaire pour Moderna et toute sa chaîne (fournisseurs, sous-traitants), en s’inspirant du modèle américain (PREP </a:t>
            </a:r>
            <a:r>
              <a:rPr lang="fr-CH" sz="2000" dirty="0" err="1">
                <a:solidFill>
                  <a:srgbClr val="000000"/>
                </a:solidFill>
                <a:latin typeface="Helvetica Neue" panose="02000503000000020004" pitchFamily="2" charset="0"/>
              </a:rPr>
              <a:t>Act</a:t>
            </a:r>
            <a:r>
              <a:rPr lang="fr-CH" sz="2000" dirty="0">
                <a:solidFill>
                  <a:srgbClr val="000000"/>
                </a:solidFill>
                <a:latin typeface="Helvetica Neue" panose="02000503000000020004" pitchFamily="2" charset="0"/>
              </a:rPr>
              <a:t>)</a:t>
            </a:r>
          </a:p>
        </p:txBody>
      </p:sp>
      <p:pic>
        <p:nvPicPr>
          <p:cNvPr id="6" name="Image 5">
            <a:extLst>
              <a:ext uri="{FF2B5EF4-FFF2-40B4-BE49-F238E27FC236}">
                <a16:creationId xmlns:a16="http://schemas.microsoft.com/office/drawing/2014/main" id="{1DC4CA9E-364C-4A3B-E0FE-004066A9023D}"/>
              </a:ext>
            </a:extLst>
          </p:cNvPr>
          <p:cNvPicPr>
            <a:picLocks noChangeAspect="1"/>
          </p:cNvPicPr>
          <p:nvPr/>
        </p:nvPicPr>
        <p:blipFill>
          <a:blip r:embed="rId2"/>
          <a:stretch>
            <a:fillRect/>
          </a:stretch>
        </p:blipFill>
        <p:spPr>
          <a:xfrm>
            <a:off x="721585" y="2888390"/>
            <a:ext cx="1694772" cy="1694772"/>
          </a:xfrm>
          <a:prstGeom prst="rect">
            <a:avLst/>
          </a:prstGeom>
        </p:spPr>
      </p:pic>
    </p:spTree>
    <p:extLst>
      <p:ext uri="{BB962C8B-B14F-4D97-AF65-F5344CB8AC3E}">
        <p14:creationId xmlns:p14="http://schemas.microsoft.com/office/powerpoint/2010/main" val="32692051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ABF55-B707-E172-9551-5CA7C2D39A3F}"/>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C93F4C7E-5CE8-E38C-BE49-7CA34F498E7A}"/>
              </a:ext>
            </a:extLst>
          </p:cNvPr>
          <p:cNvSpPr txBox="1"/>
          <p:nvPr/>
        </p:nvSpPr>
        <p:spPr>
          <a:xfrm>
            <a:off x="623637" y="338299"/>
            <a:ext cx="11310054" cy="1882054"/>
          </a:xfrm>
          <a:prstGeom prst="rect">
            <a:avLst/>
          </a:prstGeom>
          <a:noFill/>
        </p:spPr>
        <p:txBody>
          <a:bodyPr wrap="square">
            <a:spAutoFit/>
          </a:bodyPr>
          <a:lstStyle/>
          <a:p>
            <a:pPr>
              <a:lnSpc>
                <a:spcPts val="4560"/>
              </a:lnSpc>
            </a:pPr>
            <a:r>
              <a:rPr lang="fr-CH" sz="4800" b="1" dirty="0" err="1">
                <a:latin typeface="American Typewriter" panose="02090604020004020304" pitchFamily="18" charset="77"/>
              </a:rPr>
              <a:t>Astrazeneca</a:t>
            </a:r>
            <a:r>
              <a:rPr lang="fr-CH" sz="4800" b="1" dirty="0">
                <a:latin typeface="American Typewriter" panose="02090604020004020304" pitchFamily="18" charset="77"/>
              </a:rPr>
              <a:t> - une revente qui tourne mal</a:t>
            </a:r>
          </a:p>
          <a:p>
            <a:pPr>
              <a:lnSpc>
                <a:spcPts val="4560"/>
              </a:lnSpc>
            </a:pPr>
            <a:endParaRPr lang="fr-CH" sz="4800" b="1" dirty="0">
              <a:latin typeface="American Typewriter" panose="02090604020004020304" pitchFamily="18" charset="77"/>
            </a:endParaRPr>
          </a:p>
        </p:txBody>
      </p:sp>
      <p:sp>
        <p:nvSpPr>
          <p:cNvPr id="3" name="ZoneTexte 2">
            <a:extLst>
              <a:ext uri="{FF2B5EF4-FFF2-40B4-BE49-F238E27FC236}">
                <a16:creationId xmlns:a16="http://schemas.microsoft.com/office/drawing/2014/main" id="{8F8DC80C-AE0C-A561-5783-6340D6D81EE7}"/>
              </a:ext>
            </a:extLst>
          </p:cNvPr>
          <p:cNvSpPr txBox="1"/>
          <p:nvPr/>
        </p:nvSpPr>
        <p:spPr>
          <a:xfrm>
            <a:off x="672662" y="1539660"/>
            <a:ext cx="6356356" cy="1754326"/>
          </a:xfrm>
          <a:prstGeom prst="rect">
            <a:avLst/>
          </a:prstGeom>
          <a:noFill/>
        </p:spPr>
        <p:txBody>
          <a:bodyPr wrap="square">
            <a:spAutoFit/>
          </a:bodyPr>
          <a:lstStyle/>
          <a:p>
            <a:pPr marL="342900" indent="-342900">
              <a:buFont typeface="Police système Courant"/>
              <a:buChar char="●"/>
            </a:pPr>
            <a:r>
              <a:rPr lang="fr-CH" sz="2000" dirty="0"/>
              <a:t>La Commission européenne a conclu le 15 octobre 2020 avec AstraZeneca un accord d’achat anticipé au nom des États membres participants ;</a:t>
            </a:r>
            <a:br>
              <a:rPr lang="fr-CH" sz="2000" dirty="0"/>
            </a:br>
            <a:r>
              <a:rPr lang="fr-CH" sz="800" dirty="0"/>
              <a:t> </a:t>
            </a:r>
            <a:endParaRPr lang="fr-CH" sz="2000" dirty="0"/>
          </a:p>
          <a:p>
            <a:pPr marL="342900" indent="-342900">
              <a:buFont typeface="Police système Courant"/>
              <a:buChar char="●"/>
            </a:pPr>
            <a:r>
              <a:rPr lang="fr-CH" sz="2000" b="1" dirty="0">
                <a:highlight>
                  <a:srgbClr val="FFFF00"/>
                </a:highlight>
              </a:rPr>
              <a:t>la Suède, État participant, a acquis des doses dans ce cadre et a accepté d’en revendre à la Suisse </a:t>
            </a:r>
            <a:r>
              <a:rPr lang="fr-CH" sz="2000" dirty="0"/>
              <a:t>; </a:t>
            </a:r>
          </a:p>
        </p:txBody>
      </p:sp>
      <p:pic>
        <p:nvPicPr>
          <p:cNvPr id="4" name="Image 3">
            <a:extLst>
              <a:ext uri="{FF2B5EF4-FFF2-40B4-BE49-F238E27FC236}">
                <a16:creationId xmlns:a16="http://schemas.microsoft.com/office/drawing/2014/main" id="{EA70F747-64BA-9307-812C-41F89C0036B1}"/>
              </a:ext>
            </a:extLst>
          </p:cNvPr>
          <p:cNvPicPr>
            <a:picLocks noChangeAspect="1"/>
          </p:cNvPicPr>
          <p:nvPr/>
        </p:nvPicPr>
        <p:blipFill>
          <a:blip r:embed="rId2"/>
          <a:stretch>
            <a:fillRect/>
          </a:stretch>
        </p:blipFill>
        <p:spPr>
          <a:xfrm>
            <a:off x="7529152" y="986326"/>
            <a:ext cx="3821127" cy="2983161"/>
          </a:xfrm>
          <a:prstGeom prst="rect">
            <a:avLst/>
          </a:prstGeom>
          <a:ln w="12700">
            <a:solidFill>
              <a:schemeClr val="tx1"/>
            </a:solidFill>
          </a:ln>
        </p:spPr>
      </p:pic>
      <p:pic>
        <p:nvPicPr>
          <p:cNvPr id="5" name="Image 4">
            <a:extLst>
              <a:ext uri="{FF2B5EF4-FFF2-40B4-BE49-F238E27FC236}">
                <a16:creationId xmlns:a16="http://schemas.microsoft.com/office/drawing/2014/main" id="{EB559B9F-B52B-87CE-26BF-C3DBBA3267AE}"/>
              </a:ext>
            </a:extLst>
          </p:cNvPr>
          <p:cNvPicPr>
            <a:picLocks noChangeAspect="1"/>
          </p:cNvPicPr>
          <p:nvPr/>
        </p:nvPicPr>
        <p:blipFill>
          <a:blip r:embed="rId3"/>
          <a:stretch>
            <a:fillRect/>
          </a:stretch>
        </p:blipFill>
        <p:spPr>
          <a:xfrm>
            <a:off x="5842861" y="3746319"/>
            <a:ext cx="6090830" cy="1972181"/>
          </a:xfrm>
          <a:prstGeom prst="rect">
            <a:avLst/>
          </a:prstGeom>
          <a:ln w="12700">
            <a:solidFill>
              <a:schemeClr val="tx1"/>
            </a:solidFill>
          </a:ln>
        </p:spPr>
      </p:pic>
      <p:sp>
        <p:nvSpPr>
          <p:cNvPr id="7" name="ZoneTexte 6">
            <a:extLst>
              <a:ext uri="{FF2B5EF4-FFF2-40B4-BE49-F238E27FC236}">
                <a16:creationId xmlns:a16="http://schemas.microsoft.com/office/drawing/2014/main" id="{FF60A44B-C728-19D8-BDE1-616E6FCEBEE5}"/>
              </a:ext>
            </a:extLst>
          </p:cNvPr>
          <p:cNvSpPr txBox="1"/>
          <p:nvPr/>
        </p:nvSpPr>
        <p:spPr>
          <a:xfrm>
            <a:off x="672662" y="3339886"/>
            <a:ext cx="5170199" cy="1631216"/>
          </a:xfrm>
          <a:prstGeom prst="rect">
            <a:avLst/>
          </a:prstGeom>
          <a:noFill/>
        </p:spPr>
        <p:txBody>
          <a:bodyPr wrap="square">
            <a:spAutoFit/>
          </a:bodyPr>
          <a:lstStyle/>
          <a:p>
            <a:pPr marL="342900" indent="-342900">
              <a:buFont typeface="Police système Courant"/>
              <a:buChar char="●"/>
            </a:pPr>
            <a:r>
              <a:rPr lang="fr-CH" sz="2000" dirty="0"/>
              <a:t>la Suisse a ensuite signé un accord spécifique avec AstraZeneca et la Suède pour recevoir ces doses, tout en acceptant d’être liée par certaines parties du dispositif UE applicables aux États participants ;</a:t>
            </a:r>
          </a:p>
        </p:txBody>
      </p:sp>
      <p:sp>
        <p:nvSpPr>
          <p:cNvPr id="8" name="ZoneTexte 7">
            <a:extLst>
              <a:ext uri="{FF2B5EF4-FFF2-40B4-BE49-F238E27FC236}">
                <a16:creationId xmlns:a16="http://schemas.microsoft.com/office/drawing/2014/main" id="{12237A8E-D982-D99B-8EF7-8C74EFD20799}"/>
              </a:ext>
            </a:extLst>
          </p:cNvPr>
          <p:cNvSpPr txBox="1"/>
          <p:nvPr/>
        </p:nvSpPr>
        <p:spPr>
          <a:xfrm>
            <a:off x="6278664" y="1087768"/>
            <a:ext cx="1946366" cy="461665"/>
          </a:xfrm>
          <a:prstGeom prst="rect">
            <a:avLst/>
          </a:prstGeom>
          <a:solidFill>
            <a:schemeClr val="bg1"/>
          </a:solidFill>
          <a:ln w="28575">
            <a:solidFill>
              <a:schemeClr val="tx1"/>
            </a:solidFill>
          </a:ln>
        </p:spPr>
        <p:txBody>
          <a:bodyPr wrap="square">
            <a:spAutoFit/>
          </a:bodyPr>
          <a:lstStyle/>
          <a:p>
            <a:pPr algn="ctr"/>
            <a:r>
              <a:rPr lang="fr-FR" sz="2400" b="1" dirty="0">
                <a:latin typeface="Helvetica Neue" panose="02000503000000020004" pitchFamily="2" charset="0"/>
                <a:ea typeface="Helvetica Neue" panose="02000503000000020004" pitchFamily="2" charset="0"/>
                <a:cs typeface="Helvetica Neue" panose="02000503000000020004" pitchFamily="2" charset="0"/>
              </a:rPr>
              <a:t>15.10.2020</a:t>
            </a:r>
            <a:endParaRPr lang="fr-FR"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0" name="ZoneTexte 9">
            <a:extLst>
              <a:ext uri="{FF2B5EF4-FFF2-40B4-BE49-F238E27FC236}">
                <a16:creationId xmlns:a16="http://schemas.microsoft.com/office/drawing/2014/main" id="{791A0799-6F5E-0592-A899-311CE58FA3C4}"/>
              </a:ext>
            </a:extLst>
          </p:cNvPr>
          <p:cNvSpPr txBox="1"/>
          <p:nvPr/>
        </p:nvSpPr>
        <p:spPr>
          <a:xfrm>
            <a:off x="477331" y="5098391"/>
            <a:ext cx="11053407" cy="1538883"/>
          </a:xfrm>
          <a:prstGeom prst="rect">
            <a:avLst/>
          </a:prstGeom>
          <a:noFill/>
        </p:spPr>
        <p:txBody>
          <a:bodyPr wrap="square">
            <a:spAutoFit/>
          </a:bodyPr>
          <a:lstStyle/>
          <a:p>
            <a:pPr marL="342900" indent="-342900">
              <a:buFont typeface="Police système Courant"/>
              <a:buChar char="●"/>
            </a:pPr>
            <a:r>
              <a:rPr lang="fr-CH" sz="2000" b="1" dirty="0" err="1">
                <a:solidFill>
                  <a:srgbClr val="000000"/>
                </a:solidFill>
                <a:highlight>
                  <a:srgbClr val="FFFF00"/>
                </a:highlight>
              </a:rPr>
              <a:t>Astrazeneca</a:t>
            </a:r>
            <a:r>
              <a:rPr lang="fr-CH" sz="2000" b="1" dirty="0">
                <a:solidFill>
                  <a:srgbClr val="000000"/>
                </a:solidFill>
                <a:highlight>
                  <a:srgbClr val="FFFF00"/>
                </a:highlight>
              </a:rPr>
              <a:t> </a:t>
            </a:r>
            <a:r>
              <a:rPr lang="fr-CH" sz="2000" b="1" dirty="0">
                <a:solidFill>
                  <a:srgbClr val="000000"/>
                </a:solidFill>
                <a:effectLst/>
                <a:highlight>
                  <a:srgbClr val="FFFF00"/>
                </a:highlight>
              </a:rPr>
              <a:t>retire sa demande </a:t>
            </a:r>
            <a:br>
              <a:rPr lang="fr-CH" sz="2000" b="1" dirty="0">
                <a:solidFill>
                  <a:srgbClr val="000000"/>
                </a:solidFill>
                <a:highlight>
                  <a:srgbClr val="FFFF00"/>
                </a:highlight>
              </a:rPr>
            </a:br>
            <a:r>
              <a:rPr lang="fr-CH" sz="2000" b="1" dirty="0">
                <a:solidFill>
                  <a:srgbClr val="000000"/>
                </a:solidFill>
                <a:effectLst/>
                <a:highlight>
                  <a:srgbClr val="FFFF00"/>
                </a:highlight>
              </a:rPr>
              <a:t>d’autorisation en Suisse le 4.11.2021</a:t>
            </a:r>
            <a:r>
              <a:rPr lang="fr-CH" sz="2000" b="1" dirty="0">
                <a:solidFill>
                  <a:srgbClr val="000000"/>
                </a:solidFill>
                <a:effectLst/>
              </a:rPr>
              <a:t> </a:t>
            </a:r>
            <a:br>
              <a:rPr lang="fr-CH" sz="2000" b="1" dirty="0">
                <a:solidFill>
                  <a:srgbClr val="000000"/>
                </a:solidFill>
                <a:effectLst/>
                <a:latin typeface="Helvetica Neue" panose="02000503000000020004" pitchFamily="2" charset="0"/>
              </a:rPr>
            </a:br>
            <a:r>
              <a:rPr lang="fr-CH" b="1" dirty="0">
                <a:solidFill>
                  <a:srgbClr val="000000"/>
                </a:solidFill>
                <a:effectLst/>
                <a:highlight>
                  <a:srgbClr val="FFFF00"/>
                </a:highlight>
              </a:rPr>
              <a:t>et </a:t>
            </a:r>
            <a:r>
              <a:rPr lang="fr-CH" b="1" i="0" dirty="0">
                <a:effectLst/>
                <a:highlight>
                  <a:srgbClr val="FFFF00"/>
                </a:highlight>
              </a:rPr>
              <a:t>le Conseil fédéral </a:t>
            </a:r>
            <a:r>
              <a:rPr lang="fr-CH" b="1" dirty="0">
                <a:highlight>
                  <a:srgbClr val="FFFF00"/>
                </a:highlight>
              </a:rPr>
              <a:t>décide </a:t>
            </a:r>
            <a:r>
              <a:rPr lang="fr-CH" b="1" i="0" dirty="0">
                <a:effectLst/>
                <a:highlight>
                  <a:srgbClr val="FFFF00"/>
                </a:highlight>
              </a:rPr>
              <a:t>de remettre 4 millions d'un total d'environ 5,4 millions de doses d'AstraZeneca à l'installation COVAX. Il reste donc 1,4 million de doses du vaccin à base de vecteur réservées à une utilisation probable en Suisse.</a:t>
            </a:r>
            <a:endParaRPr lang="fr-FR" b="1" dirty="0">
              <a:highlight>
                <a:srgbClr val="FFFF00"/>
              </a:highlight>
            </a:endParaRPr>
          </a:p>
        </p:txBody>
      </p:sp>
      <p:sp>
        <p:nvSpPr>
          <p:cNvPr id="12" name="ZoneTexte 11">
            <a:extLst>
              <a:ext uri="{FF2B5EF4-FFF2-40B4-BE49-F238E27FC236}">
                <a16:creationId xmlns:a16="http://schemas.microsoft.com/office/drawing/2014/main" id="{AD831DD0-9CFA-6AEE-C1A3-269299FD824E}"/>
              </a:ext>
            </a:extLst>
          </p:cNvPr>
          <p:cNvSpPr txBox="1"/>
          <p:nvPr/>
        </p:nvSpPr>
        <p:spPr>
          <a:xfrm>
            <a:off x="2725585" y="6267942"/>
            <a:ext cx="4622369" cy="369332"/>
          </a:xfrm>
          <a:prstGeom prst="rect">
            <a:avLst/>
          </a:prstGeom>
          <a:noFill/>
        </p:spPr>
        <p:txBody>
          <a:bodyPr wrap="square">
            <a:spAutoFit/>
          </a:bodyPr>
          <a:lstStyle/>
          <a:p>
            <a:r>
              <a:rPr lang="fr-CH" b="1" i="0" dirty="0">
                <a:solidFill>
                  <a:srgbClr val="454545"/>
                </a:solidFill>
                <a:effectLst/>
                <a:latin typeface="FrutigerNeueW02-Regular"/>
              </a:rPr>
              <a:t>(Communiqué OFSP 30.06.2021)</a:t>
            </a:r>
            <a:endParaRPr lang="fr-FR" b="1" dirty="0"/>
          </a:p>
        </p:txBody>
      </p:sp>
      <p:pic>
        <p:nvPicPr>
          <p:cNvPr id="13" name="Image 12">
            <a:extLst>
              <a:ext uri="{FF2B5EF4-FFF2-40B4-BE49-F238E27FC236}">
                <a16:creationId xmlns:a16="http://schemas.microsoft.com/office/drawing/2014/main" id="{6745E1C8-0B91-6EEB-F953-A3529D05C602}"/>
              </a:ext>
            </a:extLst>
          </p:cNvPr>
          <p:cNvPicPr>
            <a:picLocks noChangeAspect="1"/>
          </p:cNvPicPr>
          <p:nvPr/>
        </p:nvPicPr>
        <p:blipFill>
          <a:blip r:embed="rId4"/>
          <a:stretch>
            <a:fillRect/>
          </a:stretch>
        </p:blipFill>
        <p:spPr>
          <a:xfrm>
            <a:off x="10155641" y="-256648"/>
            <a:ext cx="1694772" cy="1694772"/>
          </a:xfrm>
          <a:prstGeom prst="rect">
            <a:avLst/>
          </a:prstGeom>
        </p:spPr>
      </p:pic>
    </p:spTree>
    <p:extLst>
      <p:ext uri="{BB962C8B-B14F-4D97-AF65-F5344CB8AC3E}">
        <p14:creationId xmlns:p14="http://schemas.microsoft.com/office/powerpoint/2010/main" val="5197685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strVal val="#ppt_w*0.70"/>
                                          </p:val>
                                        </p:tav>
                                        <p:tav tm="100000">
                                          <p:val>
                                            <p:strVal val="#ppt_w"/>
                                          </p:val>
                                        </p:tav>
                                      </p:tavLst>
                                    </p:anim>
                                    <p:anim calcmode="lin" valueType="num">
                                      <p:cBhvr>
                                        <p:cTn id="15" dur="1000" fill="hold"/>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strVal val="#ppt_w*0.70"/>
                                          </p:val>
                                        </p:tav>
                                        <p:tav tm="100000">
                                          <p:val>
                                            <p:strVal val="#ppt_w"/>
                                          </p:val>
                                        </p:tav>
                                      </p:tavLst>
                                    </p:anim>
                                    <p:anim calcmode="lin" valueType="num">
                                      <p:cBhvr>
                                        <p:cTn id="22" dur="1000" fill="hold"/>
                                        <p:tgtEl>
                                          <p:spTgt spid="7"/>
                                        </p:tgtEl>
                                        <p:attrNameLst>
                                          <p:attrName>ppt_h</p:attrName>
                                        </p:attrNameLst>
                                      </p:cBhvr>
                                      <p:tavLst>
                                        <p:tav tm="0">
                                          <p:val>
                                            <p:strVal val="#ppt_h"/>
                                          </p:val>
                                        </p:tav>
                                        <p:tav tm="100000">
                                          <p:val>
                                            <p:strVal val="#ppt_h"/>
                                          </p:val>
                                        </p:tav>
                                      </p:tavLst>
                                    </p:anim>
                                    <p:animEffect transition="in" filter="fade">
                                      <p:cBhvr>
                                        <p:cTn id="23" dur="1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strVal val="#ppt_w*0.70"/>
                                          </p:val>
                                        </p:tav>
                                        <p:tav tm="100000">
                                          <p:val>
                                            <p:strVal val="#ppt_w"/>
                                          </p:val>
                                        </p:tav>
                                      </p:tavLst>
                                    </p:anim>
                                    <p:anim calcmode="lin" valueType="num">
                                      <p:cBhvr>
                                        <p:cTn id="29" dur="1000" fill="hold"/>
                                        <p:tgtEl>
                                          <p:spTgt spid="10"/>
                                        </p:tgtEl>
                                        <p:attrNameLst>
                                          <p:attrName>ppt_h</p:attrName>
                                        </p:attrNameLst>
                                      </p:cBhvr>
                                      <p:tavLst>
                                        <p:tav tm="0">
                                          <p:val>
                                            <p:strVal val="#ppt_h"/>
                                          </p:val>
                                        </p:tav>
                                        <p:tav tm="100000">
                                          <p:val>
                                            <p:strVal val="#ppt_h"/>
                                          </p:val>
                                        </p:tav>
                                      </p:tavLst>
                                    </p:anim>
                                    <p:animEffect transition="in" filter="fade">
                                      <p:cBhvr>
                                        <p:cTn id="30" dur="1000"/>
                                        <p:tgtEl>
                                          <p:spTgt spid="10"/>
                                        </p:tgtEl>
                                      </p:cBhvr>
                                    </p:animEffect>
                                  </p:childTnLst>
                                </p:cTn>
                              </p:par>
                              <p:par>
                                <p:cTn id="31" presetID="55"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ppt_w</p:attrName>
                                        </p:attrNameLst>
                                      </p:cBhvr>
                                      <p:tavLst>
                                        <p:tav tm="0">
                                          <p:val>
                                            <p:strVal val="#ppt_w*0.70"/>
                                          </p:val>
                                        </p:tav>
                                        <p:tav tm="100000">
                                          <p:val>
                                            <p:strVal val="#ppt_w"/>
                                          </p:val>
                                        </p:tav>
                                      </p:tavLst>
                                    </p:anim>
                                    <p:anim calcmode="lin" valueType="num">
                                      <p:cBhvr>
                                        <p:cTn id="34" dur="1000" fill="hold"/>
                                        <p:tgtEl>
                                          <p:spTgt spid="12"/>
                                        </p:tgtEl>
                                        <p:attrNameLst>
                                          <p:attrName>ppt_h</p:attrName>
                                        </p:attrNameLst>
                                      </p:cBhvr>
                                      <p:tavLst>
                                        <p:tav tm="0">
                                          <p:val>
                                            <p:strVal val="#ppt_h"/>
                                          </p:val>
                                        </p:tav>
                                        <p:tav tm="100000">
                                          <p:val>
                                            <p:strVal val="#ppt_h"/>
                                          </p:val>
                                        </p:tav>
                                      </p:tavLst>
                                    </p:anim>
                                    <p:animEffect transition="in" filter="fade">
                                      <p:cBhvr>
                                        <p:cTn id="3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0"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0D856-B4D8-8B0D-61C6-E06AC79DD6DE}"/>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84F080AE-5C9C-F9E7-686F-E329EFFF7941}"/>
              </a:ext>
            </a:extLst>
          </p:cNvPr>
          <p:cNvSpPr txBox="1"/>
          <p:nvPr/>
        </p:nvSpPr>
        <p:spPr>
          <a:xfrm>
            <a:off x="623637" y="482102"/>
            <a:ext cx="10944726" cy="1292149"/>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Johnson &amp; Johnson - une revente par la France</a:t>
            </a:r>
          </a:p>
        </p:txBody>
      </p:sp>
      <p:pic>
        <p:nvPicPr>
          <p:cNvPr id="5" name="Image 4">
            <a:extLst>
              <a:ext uri="{FF2B5EF4-FFF2-40B4-BE49-F238E27FC236}">
                <a16:creationId xmlns:a16="http://schemas.microsoft.com/office/drawing/2014/main" id="{F84EF59B-AF57-21CE-8364-2E5CD6860307}"/>
              </a:ext>
            </a:extLst>
          </p:cNvPr>
          <p:cNvPicPr>
            <a:picLocks noChangeAspect="1"/>
          </p:cNvPicPr>
          <p:nvPr/>
        </p:nvPicPr>
        <p:blipFill>
          <a:blip r:embed="rId2"/>
          <a:stretch>
            <a:fillRect/>
          </a:stretch>
        </p:blipFill>
        <p:spPr>
          <a:xfrm>
            <a:off x="453156" y="3152250"/>
            <a:ext cx="6244824" cy="3174849"/>
          </a:xfrm>
          <a:prstGeom prst="rect">
            <a:avLst/>
          </a:prstGeom>
          <a:ln w="12700">
            <a:solidFill>
              <a:schemeClr val="tx1"/>
            </a:solidFill>
          </a:ln>
        </p:spPr>
      </p:pic>
      <p:pic>
        <p:nvPicPr>
          <p:cNvPr id="2" name="Image 1">
            <a:extLst>
              <a:ext uri="{FF2B5EF4-FFF2-40B4-BE49-F238E27FC236}">
                <a16:creationId xmlns:a16="http://schemas.microsoft.com/office/drawing/2014/main" id="{9036B3D0-17DD-B262-6080-363CD154E91D}"/>
              </a:ext>
            </a:extLst>
          </p:cNvPr>
          <p:cNvPicPr>
            <a:picLocks noChangeAspect="1"/>
          </p:cNvPicPr>
          <p:nvPr/>
        </p:nvPicPr>
        <p:blipFill>
          <a:blip r:embed="rId3"/>
          <a:stretch>
            <a:fillRect/>
          </a:stretch>
        </p:blipFill>
        <p:spPr>
          <a:xfrm>
            <a:off x="6869037" y="1349001"/>
            <a:ext cx="4869807" cy="5026897"/>
          </a:xfrm>
          <a:prstGeom prst="rect">
            <a:avLst/>
          </a:prstGeom>
          <a:ln w="12700">
            <a:solidFill>
              <a:schemeClr val="tx1"/>
            </a:solidFill>
          </a:ln>
        </p:spPr>
      </p:pic>
      <p:sp>
        <p:nvSpPr>
          <p:cNvPr id="7" name="ZoneTexte 6">
            <a:extLst>
              <a:ext uri="{FF2B5EF4-FFF2-40B4-BE49-F238E27FC236}">
                <a16:creationId xmlns:a16="http://schemas.microsoft.com/office/drawing/2014/main" id="{F1423490-BB4D-804B-778A-3FDD1A817A01}"/>
              </a:ext>
            </a:extLst>
          </p:cNvPr>
          <p:cNvSpPr txBox="1"/>
          <p:nvPr/>
        </p:nvSpPr>
        <p:spPr>
          <a:xfrm>
            <a:off x="453156" y="2001585"/>
            <a:ext cx="6244824" cy="923330"/>
          </a:xfrm>
          <a:prstGeom prst="rect">
            <a:avLst/>
          </a:prstGeom>
          <a:noFill/>
          <a:ln w="28575">
            <a:solidFill>
              <a:schemeClr val="tx1"/>
            </a:solidFill>
          </a:ln>
        </p:spPr>
        <p:txBody>
          <a:bodyPr wrap="square">
            <a:spAutoFit/>
          </a:bodyPr>
          <a:lstStyle/>
          <a:p>
            <a:r>
              <a:rPr lang="fr-CH" sz="1800" b="1" dirty="0">
                <a:highlight>
                  <a:srgbClr val="FFFF00"/>
                </a:highlight>
              </a:rPr>
              <a:t>La France a conclu le </a:t>
            </a:r>
            <a:r>
              <a:rPr lang="fr-CH" b="1" dirty="0">
                <a:highlight>
                  <a:srgbClr val="FFFF00"/>
                </a:highlight>
              </a:rPr>
              <a:t>28</a:t>
            </a:r>
            <a:r>
              <a:rPr lang="fr-CH" sz="1800" b="1" dirty="0">
                <a:highlight>
                  <a:srgbClr val="FFFF00"/>
                </a:highlight>
              </a:rPr>
              <a:t> septembre 2020 avec Janssen (vaccin Covid de Johnson &amp; Johnson) un accord de vente avec la Suisse, en particulier avec l’OFSP et la Pharmacie pour l’armée suisse. </a:t>
            </a:r>
          </a:p>
        </p:txBody>
      </p:sp>
      <p:pic>
        <p:nvPicPr>
          <p:cNvPr id="8" name="Image 7">
            <a:extLst>
              <a:ext uri="{FF2B5EF4-FFF2-40B4-BE49-F238E27FC236}">
                <a16:creationId xmlns:a16="http://schemas.microsoft.com/office/drawing/2014/main" id="{4369B4C0-AEC3-148A-1BC8-CDF92ABF9297}"/>
              </a:ext>
            </a:extLst>
          </p:cNvPr>
          <p:cNvPicPr>
            <a:picLocks noChangeAspect="1"/>
          </p:cNvPicPr>
          <p:nvPr/>
        </p:nvPicPr>
        <p:blipFill>
          <a:blip r:embed="rId4"/>
          <a:stretch>
            <a:fillRect/>
          </a:stretch>
        </p:blipFill>
        <p:spPr>
          <a:xfrm>
            <a:off x="5708265" y="953590"/>
            <a:ext cx="1160772" cy="1160772"/>
          </a:xfrm>
          <a:prstGeom prst="rect">
            <a:avLst/>
          </a:prstGeom>
        </p:spPr>
      </p:pic>
      <p:pic>
        <p:nvPicPr>
          <p:cNvPr id="9" name="Image 8">
            <a:extLst>
              <a:ext uri="{FF2B5EF4-FFF2-40B4-BE49-F238E27FC236}">
                <a16:creationId xmlns:a16="http://schemas.microsoft.com/office/drawing/2014/main" id="{4136EC76-5FA0-77C5-464A-6FEB0BBB9161}"/>
              </a:ext>
            </a:extLst>
          </p:cNvPr>
          <p:cNvPicPr>
            <a:picLocks noChangeAspect="1"/>
          </p:cNvPicPr>
          <p:nvPr/>
        </p:nvPicPr>
        <p:blipFill>
          <a:blip r:embed="rId5"/>
          <a:stretch>
            <a:fillRect/>
          </a:stretch>
        </p:blipFill>
        <p:spPr>
          <a:xfrm>
            <a:off x="4685297" y="1151772"/>
            <a:ext cx="1275334" cy="764408"/>
          </a:xfrm>
          <a:prstGeom prst="rect">
            <a:avLst/>
          </a:prstGeom>
        </p:spPr>
      </p:pic>
    </p:spTree>
    <p:extLst>
      <p:ext uri="{BB962C8B-B14F-4D97-AF65-F5344CB8AC3E}">
        <p14:creationId xmlns:p14="http://schemas.microsoft.com/office/powerpoint/2010/main" val="13115183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A5A8F-0D99-4127-64C4-323AA1B903C2}"/>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3BAF5E46-A144-C87B-615F-0258745124A4}"/>
              </a:ext>
            </a:extLst>
          </p:cNvPr>
          <p:cNvSpPr txBox="1"/>
          <p:nvPr/>
        </p:nvSpPr>
        <p:spPr>
          <a:xfrm>
            <a:off x="593144" y="241093"/>
            <a:ext cx="11517068" cy="1862048"/>
          </a:xfrm>
          <a:prstGeom prst="rect">
            <a:avLst/>
          </a:prstGeom>
          <a:noFill/>
        </p:spPr>
        <p:txBody>
          <a:bodyPr wrap="square">
            <a:spAutoFit/>
          </a:bodyPr>
          <a:lstStyle/>
          <a:p>
            <a:pPr>
              <a:lnSpc>
                <a:spcPts val="4560"/>
              </a:lnSpc>
            </a:pPr>
            <a:r>
              <a:rPr lang="fr-CH" sz="4800" b="1" dirty="0">
                <a:latin typeface="American Typewriter" panose="02090604020004020304" pitchFamily="18" charset="77"/>
              </a:rPr>
              <a:t>Johnson &amp; Johnson</a:t>
            </a:r>
            <a:br>
              <a:rPr lang="fr-CH" sz="4800" b="1" dirty="0">
                <a:latin typeface="American Typewriter" panose="02090604020004020304" pitchFamily="18" charset="77"/>
              </a:rPr>
            </a:br>
            <a:r>
              <a:rPr lang="fr-CH" sz="4000" b="1" dirty="0">
                <a:latin typeface="American Typewriter" panose="02090604020004020304" pitchFamily="18" charset="77"/>
              </a:rPr>
              <a:t>irresponsable en cas de </a:t>
            </a:r>
            <a:r>
              <a:rPr lang="fr-CH" sz="4000" b="1" u="sng" dirty="0">
                <a:latin typeface="American Typewriter" panose="02090604020004020304" pitchFamily="18" charset="77"/>
              </a:rPr>
              <a:t>préjudices corporels</a:t>
            </a:r>
          </a:p>
          <a:p>
            <a:pPr>
              <a:lnSpc>
                <a:spcPts val="4560"/>
              </a:lnSpc>
            </a:pPr>
            <a:r>
              <a:rPr lang="fr-CH" sz="4000" b="1" dirty="0">
                <a:latin typeface="American Typewriter" panose="02090604020004020304" pitchFamily="18" charset="77"/>
              </a:rPr>
              <a:t>et de </a:t>
            </a:r>
            <a:r>
              <a:rPr lang="fr-CH" sz="4000" b="1" u="sng" dirty="0">
                <a:latin typeface="American Typewriter" panose="02090604020004020304" pitchFamily="18" charset="77"/>
              </a:rPr>
              <a:t>décès</a:t>
            </a:r>
          </a:p>
        </p:txBody>
      </p:sp>
      <p:pic>
        <p:nvPicPr>
          <p:cNvPr id="3" name="Image 2">
            <a:extLst>
              <a:ext uri="{FF2B5EF4-FFF2-40B4-BE49-F238E27FC236}">
                <a16:creationId xmlns:a16="http://schemas.microsoft.com/office/drawing/2014/main" id="{F8DD40D6-E15D-43CF-E79B-3762827CD2FF}"/>
              </a:ext>
            </a:extLst>
          </p:cNvPr>
          <p:cNvPicPr>
            <a:picLocks noChangeAspect="1"/>
          </p:cNvPicPr>
          <p:nvPr/>
        </p:nvPicPr>
        <p:blipFill>
          <a:blip r:embed="rId2"/>
          <a:stretch>
            <a:fillRect/>
          </a:stretch>
        </p:blipFill>
        <p:spPr>
          <a:xfrm>
            <a:off x="5353318" y="1754245"/>
            <a:ext cx="6756894" cy="3366381"/>
          </a:xfrm>
          <a:prstGeom prst="rect">
            <a:avLst/>
          </a:prstGeom>
          <a:ln w="12700">
            <a:solidFill>
              <a:schemeClr val="tx1"/>
            </a:solidFill>
          </a:ln>
        </p:spPr>
      </p:pic>
      <p:sp>
        <p:nvSpPr>
          <p:cNvPr id="4" name="Rectangle 3">
            <a:extLst>
              <a:ext uri="{FF2B5EF4-FFF2-40B4-BE49-F238E27FC236}">
                <a16:creationId xmlns:a16="http://schemas.microsoft.com/office/drawing/2014/main" id="{7FBB33C5-24E6-9EB9-2428-E6268B40CA46}"/>
              </a:ext>
            </a:extLst>
          </p:cNvPr>
          <p:cNvSpPr/>
          <p:nvPr/>
        </p:nvSpPr>
        <p:spPr>
          <a:xfrm>
            <a:off x="5744913" y="2103141"/>
            <a:ext cx="6258197" cy="2134008"/>
          </a:xfrm>
          <a:prstGeom prst="rect">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83C4B76F-2B11-F79D-0D30-309A2F331EFF}"/>
              </a:ext>
            </a:extLst>
          </p:cNvPr>
          <p:cNvSpPr txBox="1"/>
          <p:nvPr/>
        </p:nvSpPr>
        <p:spPr>
          <a:xfrm>
            <a:off x="593144" y="2128581"/>
            <a:ext cx="4955971" cy="4247317"/>
          </a:xfrm>
          <a:prstGeom prst="rect">
            <a:avLst/>
          </a:prstGeom>
          <a:solidFill>
            <a:schemeClr val="bg1"/>
          </a:solidFill>
          <a:ln w="57150">
            <a:solidFill>
              <a:srgbClr val="FF0000"/>
            </a:solidFill>
          </a:ln>
        </p:spPr>
        <p:txBody>
          <a:bodyPr wrap="square">
            <a:spAutoFit/>
          </a:bodyPr>
          <a:lstStyle/>
          <a:p>
            <a:r>
              <a:rPr lang="fr-CH" sz="1800" b="1" dirty="0">
                <a:highlight>
                  <a:srgbClr val="FFFF00"/>
                </a:highlight>
              </a:rPr>
              <a:t>Le gouvernement bénéficiaire indemnisera et dégagera de toute responsabilité Janssen, ses sociétés affiliées, ses sous-traitants et sous-licenciés, tous ses partenaires et prestataires tiers </a:t>
            </a:r>
            <a:r>
              <a:rPr lang="fr-CH" sz="1800" dirty="0"/>
              <a:t>impliqués dans la conception, la recherche, le développement (y compris les essais précliniques et cliniques) […] la distribution et le déploiement du vaccin contre la Covid-19, ainsi que leurs dirigeants, administrateurs, employés et autres agents et représentants respectifs </a:t>
            </a:r>
            <a:r>
              <a:rPr lang="fr-CH" sz="1800" b="1" dirty="0">
                <a:highlight>
                  <a:srgbClr val="FFFF00"/>
                </a:highlight>
              </a:rPr>
              <a:t>contre toute perte, réclamation (y compris, sans limitation, les réclamations </a:t>
            </a:r>
            <a:r>
              <a:rPr lang="fr-CH" sz="1800" b="1" u="sng" dirty="0">
                <a:highlight>
                  <a:srgbClr val="FFFF00"/>
                </a:highlight>
              </a:rPr>
              <a:t>pour préjudice corporel ou décès</a:t>
            </a:r>
            <a:r>
              <a:rPr lang="fr-CH" sz="1800" b="1" dirty="0">
                <a:highlight>
                  <a:srgbClr val="FFFF00"/>
                </a:highlight>
              </a:rPr>
              <a:t>), action, responsabilité, dommage, jugement et condamnation, frais et dépenses liés à la défense, au règlement ou au traitement de telles pertes</a:t>
            </a:r>
            <a:r>
              <a:rPr lang="fr-CH" sz="1800" dirty="0"/>
              <a:t>…</a:t>
            </a:r>
          </a:p>
        </p:txBody>
      </p:sp>
      <p:pic>
        <p:nvPicPr>
          <p:cNvPr id="6" name="Image 5">
            <a:extLst>
              <a:ext uri="{FF2B5EF4-FFF2-40B4-BE49-F238E27FC236}">
                <a16:creationId xmlns:a16="http://schemas.microsoft.com/office/drawing/2014/main" id="{F62C8A22-00FB-FA81-1521-AC7CC483B5D6}"/>
              </a:ext>
            </a:extLst>
          </p:cNvPr>
          <p:cNvPicPr>
            <a:picLocks noChangeAspect="1"/>
          </p:cNvPicPr>
          <p:nvPr/>
        </p:nvPicPr>
        <p:blipFill>
          <a:blip r:embed="rId3"/>
          <a:stretch>
            <a:fillRect/>
          </a:stretch>
        </p:blipFill>
        <p:spPr>
          <a:xfrm>
            <a:off x="5586847" y="4983431"/>
            <a:ext cx="1529662" cy="1529662"/>
          </a:xfrm>
          <a:prstGeom prst="rect">
            <a:avLst/>
          </a:prstGeom>
        </p:spPr>
      </p:pic>
    </p:spTree>
    <p:extLst>
      <p:ext uri="{BB962C8B-B14F-4D97-AF65-F5344CB8AC3E}">
        <p14:creationId xmlns:p14="http://schemas.microsoft.com/office/powerpoint/2010/main" val="8053354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strVal val="#ppt_w*0.70"/>
                                          </p:val>
                                        </p:tav>
                                        <p:tav tm="100000">
                                          <p:val>
                                            <p:strVal val="#ppt_w"/>
                                          </p:val>
                                        </p:tav>
                                      </p:tavLst>
                                    </p:anim>
                                    <p:anim calcmode="lin" valueType="num">
                                      <p:cBhvr>
                                        <p:cTn id="15" dur="1000" fill="hold"/>
                                        <p:tgtEl>
                                          <p:spTgt spid="7"/>
                                        </p:tgtEl>
                                        <p:attrNameLst>
                                          <p:attrName>ppt_h</p:attrName>
                                        </p:attrNameLst>
                                      </p:cBhvr>
                                      <p:tavLst>
                                        <p:tav tm="0">
                                          <p:val>
                                            <p:strVal val="#ppt_h"/>
                                          </p:val>
                                        </p:tav>
                                        <p:tav tm="100000">
                                          <p:val>
                                            <p:strVal val="#ppt_h"/>
                                          </p:val>
                                        </p:tav>
                                      </p:tavLst>
                                    </p:anim>
                                    <p:animEffect transition="in" filter="fade">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ZoneTexte 14">
            <a:extLst>
              <a:ext uri="{FF2B5EF4-FFF2-40B4-BE49-F238E27FC236}">
                <a16:creationId xmlns:a16="http://schemas.microsoft.com/office/drawing/2014/main" id="{427AE04E-A6E2-27D4-663F-44F27C84DD3C}"/>
              </a:ext>
            </a:extLst>
          </p:cNvPr>
          <p:cNvSpPr txBox="1"/>
          <p:nvPr/>
        </p:nvSpPr>
        <p:spPr>
          <a:xfrm>
            <a:off x="481223" y="308235"/>
            <a:ext cx="9551051" cy="923330"/>
          </a:xfrm>
          <a:prstGeom prst="rect">
            <a:avLst/>
          </a:prstGeom>
          <a:noFill/>
        </p:spPr>
        <p:txBody>
          <a:bodyPr wrap="square">
            <a:spAutoFit/>
          </a:bodyPr>
          <a:lstStyle/>
          <a:p>
            <a:r>
              <a:rPr lang="fr-CH" sz="5400" b="1" dirty="0">
                <a:latin typeface="American Typewriter" panose="02090604020004020304" pitchFamily="18" charset="77"/>
              </a:rPr>
              <a:t>Conclusion</a:t>
            </a:r>
            <a:endParaRPr lang="fr-FR" sz="5400" b="1" dirty="0">
              <a:latin typeface="American Typewriter" panose="02090604020004020304" pitchFamily="18" charset="77"/>
            </a:endParaRPr>
          </a:p>
        </p:txBody>
      </p:sp>
      <p:sp>
        <p:nvSpPr>
          <p:cNvPr id="3" name="ZoneTexte 2">
            <a:extLst>
              <a:ext uri="{FF2B5EF4-FFF2-40B4-BE49-F238E27FC236}">
                <a16:creationId xmlns:a16="http://schemas.microsoft.com/office/drawing/2014/main" id="{3504F966-196E-65DC-B7C3-71293AE83BF6}"/>
              </a:ext>
            </a:extLst>
          </p:cNvPr>
          <p:cNvSpPr txBox="1"/>
          <p:nvPr/>
        </p:nvSpPr>
        <p:spPr>
          <a:xfrm>
            <a:off x="481223" y="1926785"/>
            <a:ext cx="5614777" cy="1754326"/>
          </a:xfrm>
          <a:prstGeom prst="rect">
            <a:avLst/>
          </a:prstGeom>
          <a:noFill/>
        </p:spPr>
        <p:txBody>
          <a:bodyPr wrap="square">
            <a:spAutoFit/>
          </a:bodyPr>
          <a:lstStyle/>
          <a:p>
            <a:r>
              <a:rPr lang="fr-FR" sz="3600" b="1" dirty="0">
                <a:latin typeface="American Typewriter" panose="02090604020004020304" pitchFamily="18" charset="77"/>
                <a:cs typeface="Courier New" panose="02070309020205020404" pitchFamily="49" charset="0"/>
              </a:rPr>
              <a:t>La seule chose qui soit </a:t>
            </a:r>
            <a:r>
              <a:rPr lang="fr-FR" sz="3600" b="1" u="sng" dirty="0">
                <a:latin typeface="American Typewriter" panose="02090604020004020304" pitchFamily="18" charset="77"/>
                <a:cs typeface="Courier New" panose="02070309020205020404" pitchFamily="49" charset="0"/>
              </a:rPr>
              <a:t>sûre</a:t>
            </a:r>
            <a:r>
              <a:rPr lang="fr-FR" sz="3600" b="1" dirty="0">
                <a:latin typeface="American Typewriter" panose="02090604020004020304" pitchFamily="18" charset="77"/>
                <a:cs typeface="Courier New" panose="02070309020205020404" pitchFamily="49" charset="0"/>
              </a:rPr>
              <a:t> et </a:t>
            </a:r>
            <a:r>
              <a:rPr lang="fr-FR" sz="3600" b="1" u="sng" dirty="0">
                <a:latin typeface="American Typewriter" panose="02090604020004020304" pitchFamily="18" charset="77"/>
                <a:cs typeface="Courier New" panose="02070309020205020404" pitchFamily="49" charset="0"/>
              </a:rPr>
              <a:t>efficace</a:t>
            </a:r>
            <a:r>
              <a:rPr lang="fr-FR" sz="3600" b="1" dirty="0">
                <a:latin typeface="American Typewriter" panose="02090604020004020304" pitchFamily="18" charset="77"/>
                <a:cs typeface="Courier New" panose="02070309020205020404" pitchFamily="49" charset="0"/>
              </a:rPr>
              <a:t> dans ces contrats suisses…</a:t>
            </a:r>
          </a:p>
        </p:txBody>
      </p:sp>
      <p:sp>
        <p:nvSpPr>
          <p:cNvPr id="6" name="ZoneTexte 5">
            <a:extLst>
              <a:ext uri="{FF2B5EF4-FFF2-40B4-BE49-F238E27FC236}">
                <a16:creationId xmlns:a16="http://schemas.microsoft.com/office/drawing/2014/main" id="{488A15FF-9969-18CC-DF5D-55EAA10FE837}"/>
              </a:ext>
            </a:extLst>
          </p:cNvPr>
          <p:cNvSpPr txBox="1"/>
          <p:nvPr/>
        </p:nvSpPr>
        <p:spPr>
          <a:xfrm>
            <a:off x="4364131" y="4610773"/>
            <a:ext cx="7189263" cy="1938992"/>
          </a:xfrm>
          <a:prstGeom prst="rect">
            <a:avLst/>
          </a:prstGeom>
          <a:noFill/>
        </p:spPr>
        <p:txBody>
          <a:bodyPr wrap="square">
            <a:spAutoFit/>
          </a:bodyPr>
          <a:lstStyle/>
          <a:p>
            <a:r>
              <a:rPr lang="fr-FR" sz="4000" b="1" dirty="0">
                <a:latin typeface="American Typewriter" panose="02090604020004020304" pitchFamily="18" charset="77"/>
                <a:cs typeface="Courier New" panose="02070309020205020404" pitchFamily="49" charset="0"/>
              </a:rPr>
              <a:t>c’est le </a:t>
            </a:r>
            <a:r>
              <a:rPr lang="fr-FR" sz="4000" b="1" u="sng" dirty="0">
                <a:latin typeface="American Typewriter" panose="02090604020004020304" pitchFamily="18" charset="77"/>
                <a:cs typeface="Courier New" panose="02070309020205020404" pitchFamily="49" charset="0"/>
              </a:rPr>
              <a:t>chiffre d’affaires</a:t>
            </a:r>
            <a:r>
              <a:rPr lang="fr-FR" sz="4000" b="1" dirty="0">
                <a:latin typeface="American Typewriter" panose="02090604020004020304" pitchFamily="18" charset="77"/>
                <a:cs typeface="Courier New" panose="02070309020205020404" pitchFamily="49" charset="0"/>
              </a:rPr>
              <a:t> et </a:t>
            </a:r>
            <a:r>
              <a:rPr lang="fr-FR" sz="4000" b="1" u="sng" dirty="0">
                <a:latin typeface="American Typewriter" panose="02090604020004020304" pitchFamily="18" charset="77"/>
                <a:cs typeface="Courier New" panose="02070309020205020404" pitchFamily="49" charset="0"/>
              </a:rPr>
              <a:t>l’impunité</a:t>
            </a:r>
            <a:r>
              <a:rPr lang="fr-FR" sz="4000" b="1" dirty="0">
                <a:latin typeface="American Typewriter" panose="02090604020004020304" pitchFamily="18" charset="77"/>
                <a:cs typeface="Courier New" panose="02070309020205020404" pitchFamily="49" charset="0"/>
              </a:rPr>
              <a:t> des fabricants de ce produit.</a:t>
            </a:r>
            <a:endParaRPr lang="fr-FR" sz="4000" dirty="0"/>
          </a:p>
        </p:txBody>
      </p:sp>
      <p:pic>
        <p:nvPicPr>
          <p:cNvPr id="13" name="Image 12">
            <a:extLst>
              <a:ext uri="{FF2B5EF4-FFF2-40B4-BE49-F238E27FC236}">
                <a16:creationId xmlns:a16="http://schemas.microsoft.com/office/drawing/2014/main" id="{C08F757D-36DF-3867-461A-1E779E226085}"/>
              </a:ext>
            </a:extLst>
          </p:cNvPr>
          <p:cNvPicPr>
            <a:picLocks noChangeAspect="1"/>
          </p:cNvPicPr>
          <p:nvPr/>
        </p:nvPicPr>
        <p:blipFill>
          <a:blip r:embed="rId2"/>
          <a:stretch>
            <a:fillRect/>
          </a:stretch>
        </p:blipFill>
        <p:spPr>
          <a:xfrm>
            <a:off x="6308101" y="308235"/>
            <a:ext cx="5579099" cy="3717946"/>
          </a:xfrm>
          <a:prstGeom prst="rect">
            <a:avLst/>
          </a:prstGeom>
        </p:spPr>
      </p:pic>
      <p:pic>
        <p:nvPicPr>
          <p:cNvPr id="14" name="Image 13">
            <a:extLst>
              <a:ext uri="{FF2B5EF4-FFF2-40B4-BE49-F238E27FC236}">
                <a16:creationId xmlns:a16="http://schemas.microsoft.com/office/drawing/2014/main" id="{7443BCDB-8789-1D1F-3C2B-70997F784B3A}"/>
              </a:ext>
            </a:extLst>
          </p:cNvPr>
          <p:cNvPicPr>
            <a:picLocks noChangeAspect="1"/>
          </p:cNvPicPr>
          <p:nvPr/>
        </p:nvPicPr>
        <p:blipFill>
          <a:blip r:embed="rId3"/>
          <a:stretch>
            <a:fillRect/>
          </a:stretch>
        </p:blipFill>
        <p:spPr>
          <a:xfrm>
            <a:off x="5057353" y="3068308"/>
            <a:ext cx="1653093" cy="1653093"/>
          </a:xfrm>
          <a:prstGeom prst="rect">
            <a:avLst/>
          </a:prstGeom>
        </p:spPr>
      </p:pic>
    </p:spTree>
    <p:extLst>
      <p:ext uri="{BB962C8B-B14F-4D97-AF65-F5344CB8AC3E}">
        <p14:creationId xmlns:p14="http://schemas.microsoft.com/office/powerpoint/2010/main" val="3206083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14621</TotalTime>
  <Words>1951</Words>
  <Application>Microsoft Macintosh PowerPoint</Application>
  <PresentationFormat>Grand écran</PresentationFormat>
  <Paragraphs>124</Paragraphs>
  <Slides>22</Slides>
  <Notes>0</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22</vt:i4>
      </vt:variant>
    </vt:vector>
  </HeadingPairs>
  <TitlesOfParts>
    <vt:vector size="35" baseType="lpstr">
      <vt:lpstr>.Hiragino Kaku Gothic Interface W3</vt:lpstr>
      <vt:lpstr>American Typewriter</vt:lpstr>
      <vt:lpstr>Arial</vt:lpstr>
      <vt:lpstr>Calibri</vt:lpstr>
      <vt:lpstr>Calibri Light</vt:lpstr>
      <vt:lpstr>FrutigerNeueW02-Regular</vt:lpstr>
      <vt:lpstr>Google Sans</vt:lpstr>
      <vt:lpstr>Helvetica Neue</vt:lpstr>
      <vt:lpstr>InterVariable</vt:lpstr>
      <vt:lpstr>Police système Courant</vt:lpstr>
      <vt:lpstr>RTS Neue VAR</vt:lpstr>
      <vt:lpstr>Zapfino</vt:lpstr>
      <vt:lpstr>Thème Office</vt:lpstr>
      <vt:lpstr>Le vaccin covid : sûr et efficace ?</vt:lpstr>
      <vt:lpstr>Dates autorisations des  « VACCINS » COVID en Suisse</vt:lpstr>
      <vt:lpstr>87 millions de doses commandées  par la Suisse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mac</cp:lastModifiedBy>
  <cp:revision>404</cp:revision>
  <dcterms:created xsi:type="dcterms:W3CDTF">2022-09-05T23:16:30Z</dcterms:created>
  <dcterms:modified xsi:type="dcterms:W3CDTF">2026-04-23T20:54:40Z</dcterms:modified>
</cp:coreProperties>
</file>