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556" r:id="rId3"/>
    <p:sldId id="563" r:id="rId4"/>
    <p:sldId id="565" r:id="rId5"/>
    <p:sldId id="572" r:id="rId6"/>
    <p:sldId id="562" r:id="rId7"/>
    <p:sldId id="573" r:id="rId8"/>
    <p:sldId id="570" r:id="rId9"/>
    <p:sldId id="557" r:id="rId10"/>
    <p:sldId id="561" r:id="rId11"/>
    <p:sldId id="560" r:id="rId12"/>
    <p:sldId id="566" r:id="rId13"/>
    <p:sldId id="559" r:id="rId14"/>
    <p:sldId id="558" r:id="rId15"/>
    <p:sldId id="568" r:id="rId16"/>
    <p:sldId id="571" r:id="rId17"/>
    <p:sldId id="569" r:id="rId18"/>
    <p:sldId id="583" r:id="rId19"/>
    <p:sldId id="582" r:id="rId20"/>
    <p:sldId id="574" r:id="rId21"/>
    <p:sldId id="575" r:id="rId22"/>
    <p:sldId id="578" r:id="rId23"/>
    <p:sldId id="580" r:id="rId24"/>
    <p:sldId id="577" r:id="rId25"/>
    <p:sldId id="581" r:id="rId26"/>
    <p:sldId id="579" r:id="rId27"/>
    <p:sldId id="540"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27F"/>
    <a:srgbClr val="FF2A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10"/>
    <p:restoredTop sz="92413"/>
  </p:normalViewPr>
  <p:slideViewPr>
    <p:cSldViewPr snapToGrid="0" snapToObjects="1">
      <p:cViewPr>
        <p:scale>
          <a:sx n="94" d="100"/>
          <a:sy n="94" d="100"/>
        </p:scale>
        <p:origin x="712"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28C8BB-1E84-5E46-BA6B-0A75A03DF86E}" type="datetimeFigureOut">
              <a:rPr lang="fr-FR" smtClean="0"/>
              <a:t>29/07/2026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93CD27-4E4A-E043-9A58-0CC65355B41A}" type="slidenum">
              <a:rPr lang="fr-FR" smtClean="0"/>
              <a:t>‹N°›</a:t>
            </a:fld>
            <a:endParaRPr lang="fr-FR"/>
          </a:p>
        </p:txBody>
      </p:sp>
    </p:spTree>
    <p:extLst>
      <p:ext uri="{BB962C8B-B14F-4D97-AF65-F5344CB8AC3E}">
        <p14:creationId xmlns:p14="http://schemas.microsoft.com/office/powerpoint/2010/main" val="805751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40DA5D-6368-994B-B643-55ADD33A671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CBDCDA5-17AB-DD40-B3C2-D3B3C0B47C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60B7503-E4E2-2D4C-9C3E-86BDE13874A4}"/>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5" name="Espace réservé du pied de page 4">
            <a:extLst>
              <a:ext uri="{FF2B5EF4-FFF2-40B4-BE49-F238E27FC236}">
                <a16:creationId xmlns:a16="http://schemas.microsoft.com/office/drawing/2014/main" id="{97A99B0F-0A8A-FF4A-B34F-D4175CEAF9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AA9D9E-2E6C-3940-846D-F548DC0E51D0}"/>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2865780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D31949-AC95-9A4F-B4BF-D8498A7C945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9CCB868-3E6D-C342-A97F-FF4EF39E090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FBC107-1503-8E42-8596-BE139F554914}"/>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5" name="Espace réservé du pied de page 4">
            <a:extLst>
              <a:ext uri="{FF2B5EF4-FFF2-40B4-BE49-F238E27FC236}">
                <a16:creationId xmlns:a16="http://schemas.microsoft.com/office/drawing/2014/main" id="{1147BC04-9070-9149-973C-693BE3107A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83810A-ADA5-A041-8A44-F0F5EEBCCDF7}"/>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2400599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B61C5C2-00AC-9447-A733-DE403289FBF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9BF8569-BF2D-5D42-B266-7502CAA9B1E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0DC4EB-9897-5E45-8D52-EC63C55C2A04}"/>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5" name="Espace réservé du pied de page 4">
            <a:extLst>
              <a:ext uri="{FF2B5EF4-FFF2-40B4-BE49-F238E27FC236}">
                <a16:creationId xmlns:a16="http://schemas.microsoft.com/office/drawing/2014/main" id="{B73D2AAF-DC40-E94C-9E77-774BF9CDE9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8C6D90-2BFA-CD4F-8C5D-B5A7DEBAF957}"/>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701445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EF0156-0305-794F-939F-8BA1791902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188D011-DAC4-FC42-BE29-EAD9CBD517B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7E05217-1802-584B-A57E-054BDFAE3BA0}"/>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5" name="Espace réservé du pied de page 4">
            <a:extLst>
              <a:ext uri="{FF2B5EF4-FFF2-40B4-BE49-F238E27FC236}">
                <a16:creationId xmlns:a16="http://schemas.microsoft.com/office/drawing/2014/main" id="{8EF8DF82-E18B-5242-A634-8B2C7230439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A2D758-83A2-0942-86CE-2155B4C4B192}"/>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152929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39365E-3FE0-EA4C-AC2B-7B401720B60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7ED73D9-C3AC-034A-812B-3884411651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4D95FAD-7E62-824E-BE1A-C4BE98B88612}"/>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5" name="Espace réservé du pied de page 4">
            <a:extLst>
              <a:ext uri="{FF2B5EF4-FFF2-40B4-BE49-F238E27FC236}">
                <a16:creationId xmlns:a16="http://schemas.microsoft.com/office/drawing/2014/main" id="{2C634AC3-5108-9349-9797-4291D6E2D4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9D7C3C-5427-1B4B-AF63-F255682DC244}"/>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51905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77DE0F-430F-2441-818F-04B236AC530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D202878-0FBB-EF43-8175-04CB4A2EC20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75D8B3-0235-A14D-A696-DACBFA3C2C7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A014393-1F0C-4140-8D1A-643D66060FC8}"/>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6" name="Espace réservé du pied de page 5">
            <a:extLst>
              <a:ext uri="{FF2B5EF4-FFF2-40B4-BE49-F238E27FC236}">
                <a16:creationId xmlns:a16="http://schemas.microsoft.com/office/drawing/2014/main" id="{E560B577-5D44-AF40-AAF0-D4D973FC1B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D5804D0-6A5D-D048-A324-C0AE9B542E9E}"/>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801690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66B551-A65D-7549-B5D1-7463A14ED4E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EEA58AE-892B-204E-AB22-75F2ABF819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4D78791-6C4D-F84D-9E5C-24C2813C03E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DFABAB8-70DB-C642-B3C4-2633ACDEC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A2FD075-4638-A54A-947F-649F3E1E634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97EF71A-A0D7-5849-8878-8E3C118AFAC6}"/>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8" name="Espace réservé du pied de page 7">
            <a:extLst>
              <a:ext uri="{FF2B5EF4-FFF2-40B4-BE49-F238E27FC236}">
                <a16:creationId xmlns:a16="http://schemas.microsoft.com/office/drawing/2014/main" id="{8EF55B3C-4930-204E-94A6-8A2ED785EA7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5D18DF7-EAF4-BD45-9959-07428D342A46}"/>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627646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6ED643-A420-DE46-A3AA-7C70251B028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9EF900E-EAE7-E344-A606-0E9A1CC7A76F}"/>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4" name="Espace réservé du pied de page 3">
            <a:extLst>
              <a:ext uri="{FF2B5EF4-FFF2-40B4-BE49-F238E27FC236}">
                <a16:creationId xmlns:a16="http://schemas.microsoft.com/office/drawing/2014/main" id="{3E1C0A7C-2346-DA4D-BD4F-535736CD344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82D05E2-5B66-BB41-83FD-53FE119F88B8}"/>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68082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873579E-5C8D-8044-BDF3-0FCD682D1429}"/>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3" name="Espace réservé du pied de page 2">
            <a:extLst>
              <a:ext uri="{FF2B5EF4-FFF2-40B4-BE49-F238E27FC236}">
                <a16:creationId xmlns:a16="http://schemas.microsoft.com/office/drawing/2014/main" id="{1DA1B92E-FDC3-3144-80A8-F39DF323CEA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EDE704E-F7CA-EB44-A1CB-47DECBBDA40A}"/>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416711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78FED2-EBA7-C449-B3D3-A25186926DE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AF04702-EBDE-CF47-9E74-BC336711D9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37365E7-C405-1347-B847-6091A3337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BFAB286-AB81-104D-AB69-89D863006F94}"/>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6" name="Espace réservé du pied de page 5">
            <a:extLst>
              <a:ext uri="{FF2B5EF4-FFF2-40B4-BE49-F238E27FC236}">
                <a16:creationId xmlns:a16="http://schemas.microsoft.com/office/drawing/2014/main" id="{66257A0F-096C-C340-9E65-604DA0A3810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54914DF-30C8-444C-9BC9-F3AE7AAB596A}"/>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3637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A58A6-0955-7445-954A-C568F15319C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C8AB928-8D02-7F4A-A0FD-5F78152D9A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005F95D-6C85-014B-8750-7FA6EAAF15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9669232-A105-B74B-837A-A404A30065E9}"/>
              </a:ext>
            </a:extLst>
          </p:cNvPr>
          <p:cNvSpPr>
            <a:spLocks noGrp="1"/>
          </p:cNvSpPr>
          <p:nvPr>
            <p:ph type="dt" sz="half" idx="10"/>
          </p:nvPr>
        </p:nvSpPr>
        <p:spPr/>
        <p:txBody>
          <a:bodyPr/>
          <a:lstStyle/>
          <a:p>
            <a:fld id="{A4EDA0A7-0500-F945-B225-F4BE58C5A8A6}" type="datetimeFigureOut">
              <a:rPr lang="fr-FR" smtClean="0"/>
              <a:t>29/07/2026</a:t>
            </a:fld>
            <a:endParaRPr lang="fr-FR"/>
          </a:p>
        </p:txBody>
      </p:sp>
      <p:sp>
        <p:nvSpPr>
          <p:cNvPr id="6" name="Espace réservé du pied de page 5">
            <a:extLst>
              <a:ext uri="{FF2B5EF4-FFF2-40B4-BE49-F238E27FC236}">
                <a16:creationId xmlns:a16="http://schemas.microsoft.com/office/drawing/2014/main" id="{4962B213-45DB-0841-82FF-0B48530C850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DE41C78-828A-3A4D-A8EA-C658DE25A011}"/>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861775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2071189-E6DF-DC4A-AEFC-D15F478F62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B46E51-DECD-4C48-9C1A-555DD905F3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93DADC-AA47-AA47-AACA-870E123F55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DA0A7-0500-F945-B225-F4BE58C5A8A6}" type="datetimeFigureOut">
              <a:rPr lang="fr-FR" smtClean="0"/>
              <a:t>29/07/2026</a:t>
            </a:fld>
            <a:endParaRPr lang="fr-FR"/>
          </a:p>
        </p:txBody>
      </p:sp>
      <p:sp>
        <p:nvSpPr>
          <p:cNvPr id="5" name="Espace réservé du pied de page 4">
            <a:extLst>
              <a:ext uri="{FF2B5EF4-FFF2-40B4-BE49-F238E27FC236}">
                <a16:creationId xmlns:a16="http://schemas.microsoft.com/office/drawing/2014/main" id="{FE94C691-DED6-6941-9494-06EF966951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498E5DB-D070-F74D-866D-BE4FFEDB24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B3386-4C38-2A4A-AB8D-2C11E8DA940A}" type="slidenum">
              <a:rPr lang="fr-FR" smtClean="0"/>
              <a:t>‹N°›</a:t>
            </a:fld>
            <a:endParaRPr lang="fr-FR"/>
          </a:p>
        </p:txBody>
      </p:sp>
    </p:spTree>
    <p:extLst>
      <p:ext uri="{BB962C8B-B14F-4D97-AF65-F5344CB8AC3E}">
        <p14:creationId xmlns:p14="http://schemas.microsoft.com/office/powerpoint/2010/main" val="268904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etten.overheid.nl/jci1.3:c:BWBR0001854&amp;artikel=293&amp;g=2025-01-01&amp;z=2026-01-19"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7EB3CD8-49E9-228C-5C46-371F96B89E75}"/>
              </a:ext>
            </a:extLst>
          </p:cNvPr>
          <p:cNvSpPr txBox="1"/>
          <p:nvPr/>
        </p:nvSpPr>
        <p:spPr>
          <a:xfrm>
            <a:off x="1435810" y="1686746"/>
            <a:ext cx="9071021" cy="2154436"/>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fr-CH" sz="8000" dirty="0">
                <a:ln>
                  <a:solidFill>
                    <a:srgbClr val="FF0000"/>
                  </a:solidFill>
                </a:ln>
                <a:latin typeface="Gill Sans Ultra Bold" panose="020B0A02020104020203" pitchFamily="34" charset="77"/>
                <a:ea typeface="+mj-ea"/>
                <a:cs typeface="+mj-cs"/>
              </a:rPr>
              <a:t>Euthanasie </a:t>
            </a:r>
          </a:p>
          <a:p>
            <a:pPr algn="ctr"/>
            <a:r>
              <a:rPr lang="fr-CH" sz="5400" dirty="0">
                <a:ln>
                  <a:solidFill>
                    <a:srgbClr val="FF0000"/>
                  </a:solidFill>
                </a:ln>
                <a:latin typeface="Gill Sans Ultra Bold" panose="020B0A02020104020203" pitchFamily="34" charset="77"/>
                <a:ea typeface="+mj-ea"/>
                <a:cs typeface="+mj-cs"/>
              </a:rPr>
              <a:t>&amp; </a:t>
            </a:r>
            <a:r>
              <a:rPr lang="fr-CH" sz="5400" dirty="0">
                <a:ln>
                  <a:solidFill>
                    <a:srgbClr val="FF0000"/>
                  </a:solidFill>
                </a:ln>
                <a:solidFill>
                  <a:srgbClr val="FF0000"/>
                </a:solidFill>
                <a:latin typeface="Gill Sans Ultra Bold" panose="020B0A02020104020203" pitchFamily="34" charset="77"/>
                <a:ea typeface="+mj-ea"/>
                <a:cs typeface="+mj-cs"/>
              </a:rPr>
              <a:t>suicide assisté</a:t>
            </a:r>
            <a:endParaRPr lang="fr-FR" sz="5400" dirty="0">
              <a:ln>
                <a:solidFill>
                  <a:srgbClr val="FF0000"/>
                </a:solidFill>
              </a:ln>
              <a:solidFill>
                <a:srgbClr val="FF0000"/>
              </a:solidFill>
              <a:latin typeface="Gill Sans Ultra Bold" panose="020B0A02020104020203" pitchFamily="34" charset="77"/>
              <a:ea typeface="+mj-ea"/>
              <a:cs typeface="+mj-cs"/>
            </a:endParaRPr>
          </a:p>
        </p:txBody>
      </p:sp>
      <p:sp>
        <p:nvSpPr>
          <p:cNvPr id="7" name="ZoneTexte 6">
            <a:extLst>
              <a:ext uri="{FF2B5EF4-FFF2-40B4-BE49-F238E27FC236}">
                <a16:creationId xmlns:a16="http://schemas.microsoft.com/office/drawing/2014/main" id="{96B607B0-A9EB-0FED-0596-F05238E0D3EC}"/>
              </a:ext>
            </a:extLst>
          </p:cNvPr>
          <p:cNvSpPr txBox="1"/>
          <p:nvPr/>
        </p:nvSpPr>
        <p:spPr>
          <a:xfrm>
            <a:off x="1833207" y="3771123"/>
            <a:ext cx="8276226" cy="1998111"/>
          </a:xfrm>
          <a:prstGeom prst="rect">
            <a:avLst/>
          </a:prstGeom>
          <a:noFill/>
        </p:spPr>
        <p:txBody>
          <a:bodyPr wrap="square">
            <a:spAutoFit/>
          </a:bodyPr>
          <a:lstStyle/>
          <a:p>
            <a:pPr algn="ctr"/>
            <a:r>
              <a:rPr lang="fr-CH" sz="4400" b="1" dirty="0">
                <a:solidFill>
                  <a:srgbClr val="FF0000"/>
                </a:solidFill>
                <a:latin typeface="Zapfino" panose="03030300040707070C03" pitchFamily="66" charset="77"/>
                <a:ea typeface="+mj-ea"/>
                <a:cs typeface="+mj-cs"/>
              </a:rPr>
              <a:t>Où en est la</a:t>
            </a:r>
            <a:r>
              <a:rPr lang="fr-CH" sz="4400" b="1" dirty="0">
                <a:solidFill>
                  <a:srgbClr val="FF0000"/>
                </a:solidFill>
                <a:effectLst/>
                <a:latin typeface="Zapfino" panose="03030300040707070C03" pitchFamily="66" charset="77"/>
                <a:ea typeface="+mj-ea"/>
                <a:cs typeface="+mj-cs"/>
              </a:rPr>
              <a:t> Suisse ?</a:t>
            </a:r>
            <a:endParaRPr lang="fr-FR" sz="4400" b="1" dirty="0">
              <a:effectLst/>
              <a:latin typeface="Zapfino" panose="03030300040707070C03" pitchFamily="66" charset="77"/>
            </a:endParaRPr>
          </a:p>
        </p:txBody>
      </p:sp>
      <p:pic>
        <p:nvPicPr>
          <p:cNvPr id="4" name="Picture 2">
            <a:extLst>
              <a:ext uri="{FF2B5EF4-FFF2-40B4-BE49-F238E27FC236}">
                <a16:creationId xmlns:a16="http://schemas.microsoft.com/office/drawing/2014/main" id="{E596DFB2-AA67-50EC-8A40-1FFF2AC09E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6183" y="393027"/>
            <a:ext cx="2601040" cy="1694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94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AF49C-FCC2-2D8C-072F-1D6BA5C4AFC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276D9950-620E-CA5D-A58E-5BE0A1726C21}"/>
              </a:ext>
            </a:extLst>
          </p:cNvPr>
          <p:cNvPicPr>
            <a:picLocks noChangeAspect="1"/>
          </p:cNvPicPr>
          <p:nvPr/>
        </p:nvPicPr>
        <p:blipFill>
          <a:blip r:embed="rId2"/>
          <a:stretch>
            <a:fillRect/>
          </a:stretch>
        </p:blipFill>
        <p:spPr>
          <a:xfrm>
            <a:off x="0" y="1298363"/>
            <a:ext cx="9310254" cy="5251761"/>
          </a:xfrm>
          <a:prstGeom prst="rect">
            <a:avLst/>
          </a:prstGeom>
        </p:spPr>
      </p:pic>
      <p:sp>
        <p:nvSpPr>
          <p:cNvPr id="3" name="ZoneTexte 2">
            <a:extLst>
              <a:ext uri="{FF2B5EF4-FFF2-40B4-BE49-F238E27FC236}">
                <a16:creationId xmlns:a16="http://schemas.microsoft.com/office/drawing/2014/main" id="{9B453BB6-4F2C-EC4E-B269-7B2866411FF1}"/>
              </a:ext>
            </a:extLst>
          </p:cNvPr>
          <p:cNvSpPr txBox="1"/>
          <p:nvPr/>
        </p:nvSpPr>
        <p:spPr>
          <a:xfrm>
            <a:off x="962890" y="2385360"/>
            <a:ext cx="7384474" cy="3077766"/>
          </a:xfrm>
          <a:prstGeom prst="rect">
            <a:avLst/>
          </a:prstGeom>
          <a:noFill/>
        </p:spPr>
        <p:txBody>
          <a:bodyPr wrap="square">
            <a:spAutoFit/>
          </a:bodyPr>
          <a:lstStyle/>
          <a:p>
            <a:r>
              <a:rPr lang="fr-CH" sz="2200" dirty="0">
                <a:solidFill>
                  <a:srgbClr val="000000"/>
                </a:solidFill>
                <a:effectLst/>
                <a:latin typeface="Helvetica Neue" panose="02000503000000020004" pitchFamily="2" charset="0"/>
              </a:rPr>
              <a:t>L'article 115 du Code pénal prévoit que </a:t>
            </a:r>
            <a:r>
              <a:rPr lang="fr-CH" sz="2200" b="1" dirty="0">
                <a:solidFill>
                  <a:srgbClr val="000000"/>
                </a:solidFill>
                <a:effectLst/>
                <a:highlight>
                  <a:srgbClr val="FFFF00"/>
                </a:highlight>
                <a:latin typeface="Helvetica Neue" panose="02000503000000020004" pitchFamily="2" charset="0"/>
              </a:rPr>
              <a:t>l'assistance </a:t>
            </a:r>
          </a:p>
          <a:p>
            <a:r>
              <a:rPr lang="fr-CH" sz="2200" b="1" dirty="0">
                <a:solidFill>
                  <a:srgbClr val="000000"/>
                </a:solidFill>
                <a:effectLst/>
                <a:highlight>
                  <a:srgbClr val="FFFF00"/>
                </a:highlight>
                <a:latin typeface="Helvetica Neue" panose="02000503000000020004" pitchFamily="2" charset="0"/>
              </a:rPr>
              <a:t>au suicide n'est punissable que si elle est </a:t>
            </a:r>
          </a:p>
          <a:p>
            <a:r>
              <a:rPr lang="fr-CH" sz="2200" b="1" dirty="0">
                <a:solidFill>
                  <a:srgbClr val="000000"/>
                </a:solidFill>
                <a:highlight>
                  <a:srgbClr val="FFFF00"/>
                </a:highlight>
                <a:latin typeface="Helvetica Neue" panose="02000503000000020004" pitchFamily="2" charset="0"/>
              </a:rPr>
              <a:t>m</a:t>
            </a:r>
            <a:r>
              <a:rPr lang="fr-CH" sz="2200" b="1" dirty="0">
                <a:solidFill>
                  <a:srgbClr val="000000"/>
                </a:solidFill>
                <a:effectLst/>
                <a:highlight>
                  <a:srgbClr val="FFFF00"/>
                </a:highlight>
                <a:latin typeface="Helvetica Neue" panose="02000503000000020004" pitchFamily="2" charset="0"/>
              </a:rPr>
              <a:t>otivée par un mobile égoïste</a:t>
            </a:r>
            <a:r>
              <a:rPr lang="fr-CH" sz="2200" b="1" dirty="0">
                <a:solidFill>
                  <a:srgbClr val="000000"/>
                </a:solidFill>
                <a:effectLst/>
                <a:latin typeface="Helvetica Neue" panose="02000503000000020004" pitchFamily="2" charset="0"/>
              </a:rPr>
              <a:t>.</a:t>
            </a:r>
            <a:br>
              <a:rPr lang="fr-CH" sz="2200" b="1" dirty="0">
                <a:solidFill>
                  <a:srgbClr val="000000"/>
                </a:solidFill>
                <a:effectLst/>
                <a:latin typeface="Helvetica Neue" panose="02000503000000020004" pitchFamily="2" charset="0"/>
              </a:rPr>
            </a:br>
            <a:r>
              <a:rPr lang="fr-CH" sz="900" dirty="0">
                <a:solidFill>
                  <a:srgbClr val="000000"/>
                </a:solidFill>
                <a:effectLst/>
                <a:latin typeface="Helvetica Neue" panose="02000503000000020004" pitchFamily="2" charset="0"/>
              </a:rPr>
              <a:t> </a:t>
            </a:r>
            <a:endParaRPr lang="fr-CH" sz="2200" dirty="0">
              <a:solidFill>
                <a:srgbClr val="000000"/>
              </a:solidFill>
              <a:effectLst/>
              <a:latin typeface="Helvetica Neue" panose="02000503000000020004" pitchFamily="2" charset="0"/>
            </a:endParaRPr>
          </a:p>
          <a:p>
            <a:r>
              <a:rPr lang="fr-CH" sz="2200" b="1" dirty="0">
                <a:solidFill>
                  <a:srgbClr val="000000"/>
                </a:solidFill>
                <a:effectLst/>
                <a:highlight>
                  <a:srgbClr val="FFFF00"/>
                </a:highlight>
                <a:latin typeface="Helvetica Neue" panose="02000503000000020004" pitchFamily="2" charset="0"/>
              </a:rPr>
              <a:t>Cela signifie qu'une personne qui aide quelqu’un </a:t>
            </a:r>
          </a:p>
          <a:p>
            <a:r>
              <a:rPr lang="fr-CH" sz="2200" b="1" dirty="0">
                <a:solidFill>
                  <a:srgbClr val="000000"/>
                </a:solidFill>
                <a:effectLst/>
                <a:highlight>
                  <a:srgbClr val="FFFF00"/>
                </a:highlight>
                <a:latin typeface="Helvetica Neue" panose="02000503000000020004" pitchFamily="2" charset="0"/>
              </a:rPr>
              <a:t>à se suicider </a:t>
            </a:r>
            <a:r>
              <a:rPr lang="fr-CH" sz="2200" b="1" dirty="0">
                <a:solidFill>
                  <a:srgbClr val="FF0000"/>
                </a:solidFill>
                <a:effectLst/>
                <a:highlight>
                  <a:srgbClr val="FFFF00"/>
                </a:highlight>
                <a:latin typeface="Helvetica Neue" panose="02000503000000020004" pitchFamily="2" charset="0"/>
              </a:rPr>
              <a:t>sans intérêt personnel </a:t>
            </a:r>
            <a:r>
              <a:rPr lang="fr-CH" sz="2200" b="1" dirty="0">
                <a:solidFill>
                  <a:srgbClr val="000000"/>
                </a:solidFill>
                <a:effectLst/>
                <a:highlight>
                  <a:srgbClr val="FFFF00"/>
                </a:highlight>
                <a:latin typeface="Helvetica Neue" panose="02000503000000020004" pitchFamily="2" charset="0"/>
              </a:rPr>
              <a:t>ne commet </a:t>
            </a:r>
          </a:p>
          <a:p>
            <a:r>
              <a:rPr lang="fr-CH" sz="2200" b="1" u="sng" dirty="0">
                <a:solidFill>
                  <a:srgbClr val="000000"/>
                </a:solidFill>
                <a:effectLst/>
                <a:highlight>
                  <a:srgbClr val="FFFF00"/>
                </a:highlight>
                <a:latin typeface="Helvetica Neue" panose="02000503000000020004" pitchFamily="2" charset="0"/>
              </a:rPr>
              <a:t>pas nécessairement une infraction</a:t>
            </a:r>
            <a:r>
              <a:rPr lang="fr-CH" sz="2200" b="1" dirty="0">
                <a:solidFill>
                  <a:srgbClr val="000000"/>
                </a:solidFill>
                <a:effectLst/>
                <a:highlight>
                  <a:srgbClr val="FFFF00"/>
                </a:highlight>
                <a:latin typeface="Helvetica Neue" panose="02000503000000020004" pitchFamily="2" charset="0"/>
              </a:rPr>
              <a:t>. </a:t>
            </a:r>
            <a:br>
              <a:rPr lang="fr-CH" sz="2200" b="1" dirty="0">
                <a:solidFill>
                  <a:srgbClr val="000000"/>
                </a:solidFill>
                <a:effectLst/>
                <a:highlight>
                  <a:srgbClr val="FFFF00"/>
                </a:highlight>
                <a:latin typeface="Helvetica Neue" panose="02000503000000020004" pitchFamily="2" charset="0"/>
              </a:rPr>
            </a:br>
            <a:r>
              <a:rPr lang="fr-CH" sz="900" dirty="0">
                <a:solidFill>
                  <a:srgbClr val="000000"/>
                </a:solidFill>
                <a:effectLst/>
                <a:highlight>
                  <a:srgbClr val="FFFF00"/>
                </a:highlight>
                <a:latin typeface="Helvetica Neue" panose="02000503000000020004" pitchFamily="2" charset="0"/>
              </a:rPr>
              <a:t> </a:t>
            </a:r>
            <a:endParaRPr lang="fr-CH" sz="2200" dirty="0">
              <a:solidFill>
                <a:srgbClr val="000000"/>
              </a:solidFill>
              <a:effectLst/>
              <a:highlight>
                <a:srgbClr val="FFFF00"/>
              </a:highlight>
              <a:latin typeface="Helvetica Neue" panose="02000503000000020004" pitchFamily="2" charset="0"/>
            </a:endParaRPr>
          </a:p>
          <a:p>
            <a:r>
              <a:rPr lang="fr-CH" sz="2200" dirty="0">
                <a:solidFill>
                  <a:srgbClr val="000000"/>
                </a:solidFill>
                <a:effectLst/>
                <a:latin typeface="Helvetica Neue" panose="02000503000000020004" pitchFamily="2" charset="0"/>
              </a:rPr>
              <a:t>Cette disposition est à l'origine de la particularité du modèle suisse.</a:t>
            </a:r>
          </a:p>
        </p:txBody>
      </p:sp>
      <p:sp>
        <p:nvSpPr>
          <p:cNvPr id="2" name="ZoneTexte 1">
            <a:extLst>
              <a:ext uri="{FF2B5EF4-FFF2-40B4-BE49-F238E27FC236}">
                <a16:creationId xmlns:a16="http://schemas.microsoft.com/office/drawing/2014/main" id="{6423D6D8-B899-A482-E355-7A59FD0AC7DB}"/>
              </a:ext>
            </a:extLst>
          </p:cNvPr>
          <p:cNvSpPr txBox="1"/>
          <p:nvPr/>
        </p:nvSpPr>
        <p:spPr>
          <a:xfrm>
            <a:off x="263239" y="174978"/>
            <a:ext cx="11887199" cy="1938992"/>
          </a:xfrm>
          <a:prstGeom prst="rect">
            <a:avLst/>
          </a:prstGeom>
          <a:noFill/>
        </p:spPr>
        <p:txBody>
          <a:bodyPr wrap="square">
            <a:spAutoFit/>
          </a:bodyPr>
          <a:lstStyle/>
          <a:p>
            <a:pPr>
              <a:lnSpc>
                <a:spcPts val="4800"/>
              </a:lnSpc>
            </a:pPr>
            <a:r>
              <a:rPr lang="fr-CH" sz="5000" b="1" dirty="0">
                <a:solidFill>
                  <a:srgbClr val="000000"/>
                </a:solidFill>
                <a:effectLst/>
                <a:latin typeface="☞ABADI MT PRO COND" panose="020B0806020104020203" pitchFamily="34" charset="0"/>
              </a:rPr>
              <a:t>1942 : </a:t>
            </a:r>
            <a:br>
              <a:rPr lang="fr-CH" sz="5000" b="1" dirty="0">
                <a:solidFill>
                  <a:srgbClr val="000000"/>
                </a:solidFill>
                <a:effectLst/>
                <a:latin typeface="☞ABADI MT PRO COND" panose="020B0806020104020203" pitchFamily="34" charset="0"/>
              </a:rPr>
            </a:br>
            <a:r>
              <a:rPr lang="fr-CH" sz="4400" b="1" dirty="0">
                <a:solidFill>
                  <a:srgbClr val="000000"/>
                </a:solidFill>
                <a:effectLst/>
                <a:latin typeface="☞ABADI MT PRO COND" panose="020B0806020104020203" pitchFamily="34" charset="0"/>
              </a:rPr>
              <a:t>le </a:t>
            </a:r>
            <a:r>
              <a:rPr lang="fr-CH" sz="4400" b="1" dirty="0">
                <a:solidFill>
                  <a:srgbClr val="FF0000"/>
                </a:solidFill>
                <a:effectLst/>
                <a:latin typeface="☞ABADI MT PRO COND" panose="020B0806020104020203" pitchFamily="34" charset="0"/>
              </a:rPr>
              <a:t>suicide assisté </a:t>
            </a:r>
            <a:r>
              <a:rPr lang="fr-CH" sz="4400" b="1" dirty="0">
                <a:solidFill>
                  <a:srgbClr val="000000"/>
                </a:solidFill>
                <a:effectLst/>
                <a:latin typeface="☞ABADI MT PRO COND" panose="020B0806020104020203" pitchFamily="34" charset="0"/>
              </a:rPr>
              <a:t>entre en vigueur </a:t>
            </a:r>
          </a:p>
          <a:p>
            <a:pPr>
              <a:lnSpc>
                <a:spcPts val="4800"/>
              </a:lnSpc>
            </a:pPr>
            <a:r>
              <a:rPr lang="fr-CH" sz="4400" b="1" dirty="0">
                <a:solidFill>
                  <a:srgbClr val="000000"/>
                </a:solidFill>
                <a:effectLst/>
                <a:latin typeface="☞ABADI MT PRO COND" panose="020B0806020104020203" pitchFamily="34" charset="0"/>
              </a:rPr>
              <a:t>en Suisse </a:t>
            </a:r>
            <a:endParaRPr lang="fr-CH" sz="4400" dirty="0">
              <a:solidFill>
                <a:srgbClr val="000000"/>
              </a:solidFill>
              <a:effectLst/>
              <a:latin typeface="☞ABADI MT PRO COND" panose="020B0806020104020203" pitchFamily="34" charset="0"/>
            </a:endParaRPr>
          </a:p>
        </p:txBody>
      </p:sp>
      <p:sp>
        <p:nvSpPr>
          <p:cNvPr id="6" name="ZoneTexte 5">
            <a:extLst>
              <a:ext uri="{FF2B5EF4-FFF2-40B4-BE49-F238E27FC236}">
                <a16:creationId xmlns:a16="http://schemas.microsoft.com/office/drawing/2014/main" id="{5B9E339D-8F82-0EE1-7F3C-1A3095C0BE9C}"/>
              </a:ext>
            </a:extLst>
          </p:cNvPr>
          <p:cNvSpPr txBox="1"/>
          <p:nvPr/>
        </p:nvSpPr>
        <p:spPr>
          <a:xfrm>
            <a:off x="263239" y="6180792"/>
            <a:ext cx="9542317" cy="369332"/>
          </a:xfrm>
          <a:prstGeom prst="rect">
            <a:avLst/>
          </a:prstGeom>
          <a:noFill/>
        </p:spPr>
        <p:txBody>
          <a:bodyPr wrap="square">
            <a:spAutoFit/>
          </a:bodyPr>
          <a:lstStyle/>
          <a:p>
            <a:r>
              <a:rPr lang="fr-CH" sz="1800" dirty="0">
                <a:effectLst/>
                <a:latin typeface="Helvetica Neue" panose="02000503000000020004" pitchFamily="2" charset="0"/>
              </a:rPr>
              <a:t>Source : </a:t>
            </a:r>
            <a:r>
              <a:rPr lang="fr-CH" sz="1800" dirty="0">
                <a:solidFill>
                  <a:srgbClr val="1F6BC0"/>
                </a:solidFill>
                <a:effectLst/>
                <a:latin typeface="Helvetica Neue" panose="02000503000000020004" pitchFamily="2" charset="0"/>
              </a:rPr>
              <a:t>https://</a:t>
            </a:r>
            <a:r>
              <a:rPr lang="fr-CH" sz="1800" dirty="0" err="1">
                <a:solidFill>
                  <a:srgbClr val="1F6BC0"/>
                </a:solidFill>
                <a:effectLst/>
                <a:latin typeface="Helvetica Neue" panose="02000503000000020004" pitchFamily="2" charset="0"/>
              </a:rPr>
              <a:t>www.bj.admin.ch</a:t>
            </a:r>
            <a:r>
              <a:rPr lang="fr-CH" sz="1800" dirty="0">
                <a:solidFill>
                  <a:srgbClr val="1F6BC0"/>
                </a:solidFill>
                <a:effectLst/>
                <a:latin typeface="Helvetica Neue" panose="02000503000000020004" pitchFamily="2" charset="0"/>
              </a:rPr>
              <a:t>/</a:t>
            </a:r>
            <a:r>
              <a:rPr lang="fr-CH" sz="1800" dirty="0" err="1">
                <a:solidFill>
                  <a:srgbClr val="1F6BC0"/>
                </a:solidFill>
                <a:effectLst/>
                <a:latin typeface="Helvetica Neue" panose="02000503000000020004" pitchFamily="2" charset="0"/>
              </a:rPr>
              <a:t>fr</a:t>
            </a:r>
            <a:r>
              <a:rPr lang="fr-CH" sz="1800" dirty="0">
                <a:solidFill>
                  <a:srgbClr val="1F6BC0"/>
                </a:solidFill>
                <a:effectLst/>
                <a:latin typeface="Helvetica Neue" panose="02000503000000020004" pitchFamily="2" charset="0"/>
              </a:rPr>
              <a:t>/les-</a:t>
            </a:r>
            <a:r>
              <a:rPr lang="fr-CH" sz="1800" dirty="0" err="1">
                <a:solidFill>
                  <a:srgbClr val="1F6BC0"/>
                </a:solidFill>
                <a:effectLst/>
                <a:latin typeface="Helvetica Neue" panose="02000503000000020004" pitchFamily="2" charset="0"/>
              </a:rPr>
              <a:t>differentes</a:t>
            </a:r>
            <a:r>
              <a:rPr lang="fr-CH" sz="1800" dirty="0">
                <a:solidFill>
                  <a:srgbClr val="1F6BC0"/>
                </a:solidFill>
                <a:effectLst/>
                <a:latin typeface="Helvetica Neue" panose="02000503000000020004" pitchFamily="2" charset="0"/>
              </a:rPr>
              <a:t>-formes-d-assistance-au-</a:t>
            </a:r>
            <a:r>
              <a:rPr lang="fr-CH" sz="1800" dirty="0" err="1">
                <a:solidFill>
                  <a:srgbClr val="1F6BC0"/>
                </a:solidFill>
                <a:effectLst/>
                <a:latin typeface="Helvetica Neue" panose="02000503000000020004" pitchFamily="2" charset="0"/>
              </a:rPr>
              <a:t>deces</a:t>
            </a:r>
            <a:endParaRPr lang="fr-CH" sz="1800" dirty="0">
              <a:solidFill>
                <a:srgbClr val="1F6BC0"/>
              </a:solidFill>
              <a:effectLst/>
              <a:latin typeface="Helvetica Neue" panose="02000503000000020004" pitchFamily="2" charset="0"/>
            </a:endParaRPr>
          </a:p>
        </p:txBody>
      </p:sp>
      <p:pic>
        <p:nvPicPr>
          <p:cNvPr id="9" name="Image 8">
            <a:extLst>
              <a:ext uri="{FF2B5EF4-FFF2-40B4-BE49-F238E27FC236}">
                <a16:creationId xmlns:a16="http://schemas.microsoft.com/office/drawing/2014/main" id="{7EFE58DB-7B8A-8F40-4126-3073948E59C1}"/>
              </a:ext>
            </a:extLst>
          </p:cNvPr>
          <p:cNvPicPr>
            <a:picLocks noChangeAspect="1"/>
          </p:cNvPicPr>
          <p:nvPr/>
        </p:nvPicPr>
        <p:blipFill>
          <a:blip r:embed="rId3"/>
          <a:stretch>
            <a:fillRect/>
          </a:stretch>
        </p:blipFill>
        <p:spPr>
          <a:xfrm>
            <a:off x="5442991" y="5228292"/>
            <a:ext cx="6197600" cy="952500"/>
          </a:xfrm>
          <a:prstGeom prst="rect">
            <a:avLst/>
          </a:prstGeom>
          <a:ln w="28575">
            <a:solidFill>
              <a:schemeClr val="tx1"/>
            </a:solidFill>
          </a:ln>
        </p:spPr>
      </p:pic>
      <p:sp>
        <p:nvSpPr>
          <p:cNvPr id="8" name="ZoneTexte 7">
            <a:extLst>
              <a:ext uri="{FF2B5EF4-FFF2-40B4-BE49-F238E27FC236}">
                <a16:creationId xmlns:a16="http://schemas.microsoft.com/office/drawing/2014/main" id="{C8BB7EEB-C239-466D-4FF4-F843C53AD309}"/>
              </a:ext>
            </a:extLst>
          </p:cNvPr>
          <p:cNvSpPr txBox="1"/>
          <p:nvPr/>
        </p:nvSpPr>
        <p:spPr>
          <a:xfrm>
            <a:off x="8059194" y="1032751"/>
            <a:ext cx="3581397" cy="3924151"/>
          </a:xfrm>
          <a:prstGeom prst="rect">
            <a:avLst/>
          </a:prstGeom>
          <a:solidFill>
            <a:schemeClr val="bg1"/>
          </a:solidFill>
          <a:ln w="28575">
            <a:solidFill>
              <a:schemeClr val="tx1"/>
            </a:solidFill>
          </a:ln>
        </p:spPr>
        <p:txBody>
          <a:bodyPr wrap="square">
            <a:spAutoFit/>
          </a:bodyPr>
          <a:lstStyle/>
          <a:p>
            <a:r>
              <a:rPr lang="fr-CH" sz="2000" b="1" dirty="0">
                <a:latin typeface="Times New Roman" panose="02020603050405020304" pitchFamily="18" charset="0"/>
                <a:cs typeface="Times New Roman" panose="02020603050405020304" pitchFamily="18" charset="0"/>
              </a:rPr>
              <a:t>Art. 115 (version 1937) </a:t>
            </a:r>
            <a:br>
              <a:rPr lang="fr-CH" sz="2000" b="1" dirty="0">
                <a:latin typeface="Times New Roman" panose="02020603050405020304" pitchFamily="18" charset="0"/>
                <a:cs typeface="Times New Roman" panose="02020603050405020304" pitchFamily="18" charset="0"/>
              </a:rPr>
            </a:br>
            <a:r>
              <a:rPr lang="fr-CH" sz="900" b="1" dirty="0">
                <a:latin typeface="Times New Roman" panose="02020603050405020304" pitchFamily="18" charset="0"/>
                <a:cs typeface="Times New Roman" panose="02020603050405020304" pitchFamily="18" charset="0"/>
              </a:rPr>
              <a:t> </a:t>
            </a:r>
            <a:endParaRPr lang="fr-CH" sz="2000" b="1" dirty="0">
              <a:latin typeface="Times New Roman" panose="02020603050405020304" pitchFamily="18" charset="0"/>
              <a:cs typeface="Times New Roman" panose="02020603050405020304" pitchFamily="18" charset="0"/>
            </a:endParaRPr>
          </a:p>
          <a:p>
            <a:r>
              <a:rPr lang="fr-CH" sz="2000" dirty="0">
                <a:latin typeface="Times New Roman" panose="02020603050405020304" pitchFamily="18" charset="0"/>
                <a:cs typeface="Times New Roman" panose="02020603050405020304" pitchFamily="18" charset="0"/>
              </a:rPr>
              <a:t>Celui qui, </a:t>
            </a:r>
            <a:r>
              <a:rPr lang="fr-CH" sz="2000" dirty="0">
                <a:highlight>
                  <a:srgbClr val="FFFF00"/>
                </a:highlight>
                <a:latin typeface="Times New Roman" panose="02020603050405020304" pitchFamily="18" charset="0"/>
                <a:cs typeface="Times New Roman" panose="02020603050405020304" pitchFamily="18" charset="0"/>
              </a:rPr>
              <a:t>poussé par un mobile égoïste, aura incité une personne au suicide</a:t>
            </a:r>
            <a:r>
              <a:rPr lang="fr-CH" sz="2000" dirty="0">
                <a:latin typeface="Times New Roman" panose="02020603050405020304" pitchFamily="18" charset="0"/>
                <a:cs typeface="Times New Roman" panose="02020603050405020304" pitchFamily="18" charset="0"/>
              </a:rPr>
              <a:t>, ou lui aura prêté assistance en vue du suicide, sera, si le suicide a été consommé ou tenté, </a:t>
            </a:r>
            <a:r>
              <a:rPr lang="fr-CH" sz="2000" dirty="0">
                <a:highlight>
                  <a:srgbClr val="FFFF00"/>
                </a:highlight>
                <a:latin typeface="Times New Roman" panose="02020603050405020304" pitchFamily="18" charset="0"/>
                <a:cs typeface="Times New Roman" panose="02020603050405020304" pitchFamily="18" charset="0"/>
              </a:rPr>
              <a:t>puni de la réclusion pour cinq ans au plus ou de l'emprisonnement</a:t>
            </a:r>
            <a:r>
              <a:rPr lang="fr-CH" sz="2000" dirty="0">
                <a:latin typeface="Times New Roman" panose="02020603050405020304" pitchFamily="18" charset="0"/>
                <a:cs typeface="Times New Roman" panose="02020603050405020304" pitchFamily="18" charset="0"/>
              </a:rPr>
              <a:t>.</a:t>
            </a:r>
          </a:p>
          <a:p>
            <a:r>
              <a:rPr lang="fr-CH" sz="2000" dirty="0">
                <a:latin typeface="Times New Roman" panose="02020603050405020304" pitchFamily="18" charset="0"/>
                <a:cs typeface="Times New Roman" panose="02020603050405020304" pitchFamily="18" charset="0"/>
              </a:rPr>
              <a:t>[2019 : d’une peine privative de liberté de cinq ans au plus </a:t>
            </a:r>
            <a:r>
              <a:rPr lang="fr-CH" sz="2000" u="sng" dirty="0">
                <a:latin typeface="Times New Roman" panose="02020603050405020304" pitchFamily="18" charset="0"/>
                <a:cs typeface="Times New Roman" panose="02020603050405020304" pitchFamily="18" charset="0"/>
              </a:rPr>
              <a:t>ou d’une peine pécuniaire</a:t>
            </a:r>
            <a:r>
              <a:rPr lang="fr-CH" sz="2000" dirty="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80505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left)">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p:tgtEl>
                                          <p:spTgt spid="9"/>
                                        </p:tgtEl>
                                        <p:attrNameLst>
                                          <p:attrName>ppt_x</p:attrName>
                                        </p:attrNameLst>
                                      </p:cBhvr>
                                      <p:tavLst>
                                        <p:tav tm="0">
                                          <p:val>
                                            <p:strVal val="#ppt_x+#ppt_w*1.125000"/>
                                          </p:val>
                                        </p:tav>
                                        <p:tav tm="100000">
                                          <p:val>
                                            <p:strVal val="#ppt_x"/>
                                          </p:val>
                                        </p:tav>
                                      </p:tavLst>
                                    </p:anim>
                                    <p:animEffect transition="in" filter="wipe(left)">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18EC1-8392-923C-A6E4-75B473E45798}"/>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67735A91-7B94-141D-CC45-61798B578735}"/>
              </a:ext>
            </a:extLst>
          </p:cNvPr>
          <p:cNvPicPr>
            <a:picLocks noChangeAspect="1"/>
          </p:cNvPicPr>
          <p:nvPr/>
        </p:nvPicPr>
        <p:blipFill>
          <a:blip r:embed="rId2"/>
          <a:stretch>
            <a:fillRect/>
          </a:stretch>
        </p:blipFill>
        <p:spPr>
          <a:xfrm>
            <a:off x="1607128" y="1908308"/>
            <a:ext cx="9310254" cy="3883237"/>
          </a:xfrm>
          <a:prstGeom prst="rect">
            <a:avLst/>
          </a:prstGeom>
        </p:spPr>
      </p:pic>
      <p:sp>
        <p:nvSpPr>
          <p:cNvPr id="3" name="ZoneTexte 2">
            <a:extLst>
              <a:ext uri="{FF2B5EF4-FFF2-40B4-BE49-F238E27FC236}">
                <a16:creationId xmlns:a16="http://schemas.microsoft.com/office/drawing/2014/main" id="{C2030501-D198-75E3-AD3A-BAF6E0A0563B}"/>
              </a:ext>
            </a:extLst>
          </p:cNvPr>
          <p:cNvSpPr txBox="1"/>
          <p:nvPr/>
        </p:nvSpPr>
        <p:spPr>
          <a:xfrm>
            <a:off x="2694709" y="2788097"/>
            <a:ext cx="7135091" cy="2123658"/>
          </a:xfrm>
          <a:prstGeom prst="rect">
            <a:avLst/>
          </a:prstGeom>
          <a:noFill/>
        </p:spPr>
        <p:txBody>
          <a:bodyPr wrap="square">
            <a:spAutoFit/>
          </a:bodyPr>
          <a:lstStyle/>
          <a:p>
            <a:r>
              <a:rPr lang="fr-CH" sz="2200" b="1" dirty="0">
                <a:solidFill>
                  <a:srgbClr val="000000"/>
                </a:solidFill>
                <a:effectLst/>
                <a:highlight>
                  <a:srgbClr val="FFFF00"/>
                </a:highlight>
                <a:latin typeface="Helvetica Neue" panose="02000503000000020004" pitchFamily="2" charset="0"/>
              </a:rPr>
              <a:t>Des organisations comme </a:t>
            </a:r>
            <a:r>
              <a:rPr lang="fr-CH" sz="2200" b="1" dirty="0">
                <a:solidFill>
                  <a:srgbClr val="FF0000"/>
                </a:solidFill>
                <a:effectLst/>
                <a:highlight>
                  <a:srgbClr val="FFFF00"/>
                </a:highlight>
                <a:latin typeface="Helvetica Neue" panose="02000503000000020004" pitchFamily="2" charset="0"/>
              </a:rPr>
              <a:t>EXIT </a:t>
            </a:r>
            <a:r>
              <a:rPr lang="fr-CH" sz="2200" b="1" dirty="0">
                <a:effectLst/>
                <a:highlight>
                  <a:srgbClr val="FFFF00"/>
                </a:highlight>
                <a:latin typeface="Helvetica Neue" panose="02000503000000020004" pitchFamily="2" charset="0"/>
              </a:rPr>
              <a:t>(1982) </a:t>
            </a:r>
            <a:r>
              <a:rPr lang="fr-CH" sz="2200" b="1" dirty="0">
                <a:solidFill>
                  <a:srgbClr val="000000"/>
                </a:solidFill>
                <a:effectLst/>
                <a:highlight>
                  <a:srgbClr val="FFFF00"/>
                </a:highlight>
                <a:latin typeface="Helvetica Neue" panose="02000503000000020004" pitchFamily="2" charset="0"/>
              </a:rPr>
              <a:t>ou </a:t>
            </a:r>
            <a:r>
              <a:rPr lang="fr-CH" sz="2200" b="1" dirty="0">
                <a:solidFill>
                  <a:srgbClr val="FF0000"/>
                </a:solidFill>
                <a:effectLst/>
                <a:highlight>
                  <a:srgbClr val="FFFF00"/>
                </a:highlight>
                <a:latin typeface="Helvetica Neue" panose="02000503000000020004" pitchFamily="2" charset="0"/>
              </a:rPr>
              <a:t>DIGNITAS </a:t>
            </a:r>
            <a:r>
              <a:rPr lang="fr-CH" sz="2200" b="1" dirty="0">
                <a:effectLst/>
                <a:highlight>
                  <a:srgbClr val="FFFF00"/>
                </a:highlight>
                <a:latin typeface="Helvetica Neue" panose="02000503000000020004" pitchFamily="2" charset="0"/>
              </a:rPr>
              <a:t>(1998) </a:t>
            </a:r>
            <a:r>
              <a:rPr lang="fr-CH" sz="2200" b="1" dirty="0">
                <a:solidFill>
                  <a:srgbClr val="000000"/>
                </a:solidFill>
                <a:effectLst/>
                <a:highlight>
                  <a:srgbClr val="FFFF00"/>
                </a:highlight>
                <a:latin typeface="Helvetica Neue" panose="02000503000000020004" pitchFamily="2" charset="0"/>
              </a:rPr>
              <a:t>commencent à accompagner des personnes souhaitant mettre fin à leurs jours dans le respect des conditions légales.</a:t>
            </a:r>
          </a:p>
          <a:p>
            <a:r>
              <a:rPr lang="fr-CH" sz="2200" dirty="0">
                <a:solidFill>
                  <a:srgbClr val="000000"/>
                </a:solidFill>
                <a:effectLst/>
                <a:latin typeface="Helvetica Neue" panose="02000503000000020004" pitchFamily="2" charset="0"/>
              </a:rPr>
              <a:t>Cette pratique s'appuie sur l'article 115, sans qu'une nouvelle loi spécifique ne soit adoptée.</a:t>
            </a:r>
          </a:p>
        </p:txBody>
      </p:sp>
      <p:sp>
        <p:nvSpPr>
          <p:cNvPr id="6" name="ZoneTexte 5">
            <a:extLst>
              <a:ext uri="{FF2B5EF4-FFF2-40B4-BE49-F238E27FC236}">
                <a16:creationId xmlns:a16="http://schemas.microsoft.com/office/drawing/2014/main" id="{E708432F-9804-1CC8-53CD-730EE0B73B41}"/>
              </a:ext>
            </a:extLst>
          </p:cNvPr>
          <p:cNvSpPr txBox="1"/>
          <p:nvPr/>
        </p:nvSpPr>
        <p:spPr>
          <a:xfrm>
            <a:off x="263239" y="6180792"/>
            <a:ext cx="9542317" cy="369332"/>
          </a:xfrm>
          <a:prstGeom prst="rect">
            <a:avLst/>
          </a:prstGeom>
          <a:noFill/>
        </p:spPr>
        <p:txBody>
          <a:bodyPr wrap="square">
            <a:spAutoFit/>
          </a:bodyPr>
          <a:lstStyle/>
          <a:p>
            <a:r>
              <a:rPr lang="fr-CH" sz="1800" dirty="0">
                <a:effectLst/>
                <a:latin typeface="Helvetica Neue" panose="02000503000000020004" pitchFamily="2" charset="0"/>
              </a:rPr>
              <a:t>Source : </a:t>
            </a:r>
            <a:r>
              <a:rPr lang="fr-CH" sz="1800" dirty="0">
                <a:solidFill>
                  <a:srgbClr val="1F6BC0"/>
                </a:solidFill>
                <a:effectLst/>
                <a:latin typeface="Helvetica Neue" panose="02000503000000020004" pitchFamily="2" charset="0"/>
              </a:rPr>
              <a:t>https://</a:t>
            </a:r>
            <a:r>
              <a:rPr lang="fr-CH" sz="1800" dirty="0" err="1">
                <a:solidFill>
                  <a:srgbClr val="1F6BC0"/>
                </a:solidFill>
                <a:effectLst/>
                <a:latin typeface="Helvetica Neue" panose="02000503000000020004" pitchFamily="2" charset="0"/>
              </a:rPr>
              <a:t>www.bj.admin.ch</a:t>
            </a:r>
            <a:r>
              <a:rPr lang="fr-CH" sz="1800" dirty="0">
                <a:solidFill>
                  <a:srgbClr val="1F6BC0"/>
                </a:solidFill>
                <a:effectLst/>
                <a:latin typeface="Helvetica Neue" panose="02000503000000020004" pitchFamily="2" charset="0"/>
              </a:rPr>
              <a:t>/</a:t>
            </a:r>
            <a:r>
              <a:rPr lang="fr-CH" sz="1800" dirty="0" err="1">
                <a:solidFill>
                  <a:srgbClr val="1F6BC0"/>
                </a:solidFill>
                <a:effectLst/>
                <a:latin typeface="Helvetica Neue" panose="02000503000000020004" pitchFamily="2" charset="0"/>
              </a:rPr>
              <a:t>fr</a:t>
            </a:r>
            <a:r>
              <a:rPr lang="fr-CH" sz="1800" dirty="0">
                <a:solidFill>
                  <a:srgbClr val="1F6BC0"/>
                </a:solidFill>
                <a:effectLst/>
                <a:latin typeface="Helvetica Neue" panose="02000503000000020004" pitchFamily="2" charset="0"/>
              </a:rPr>
              <a:t>/les-</a:t>
            </a:r>
            <a:r>
              <a:rPr lang="fr-CH" sz="1800" dirty="0" err="1">
                <a:solidFill>
                  <a:srgbClr val="1F6BC0"/>
                </a:solidFill>
                <a:effectLst/>
                <a:latin typeface="Helvetica Neue" panose="02000503000000020004" pitchFamily="2" charset="0"/>
              </a:rPr>
              <a:t>differentes</a:t>
            </a:r>
            <a:r>
              <a:rPr lang="fr-CH" sz="1800" dirty="0">
                <a:solidFill>
                  <a:srgbClr val="1F6BC0"/>
                </a:solidFill>
                <a:effectLst/>
                <a:latin typeface="Helvetica Neue" panose="02000503000000020004" pitchFamily="2" charset="0"/>
              </a:rPr>
              <a:t>-formes-d-assistance-au-</a:t>
            </a:r>
            <a:r>
              <a:rPr lang="fr-CH" sz="1800" dirty="0" err="1">
                <a:solidFill>
                  <a:srgbClr val="1F6BC0"/>
                </a:solidFill>
                <a:effectLst/>
                <a:latin typeface="Helvetica Neue" panose="02000503000000020004" pitchFamily="2" charset="0"/>
              </a:rPr>
              <a:t>deces</a:t>
            </a:r>
            <a:endParaRPr lang="fr-CH" sz="1800" dirty="0">
              <a:solidFill>
                <a:srgbClr val="1F6BC0"/>
              </a:solidFill>
              <a:effectLst/>
              <a:latin typeface="Helvetica Neue" panose="02000503000000020004" pitchFamily="2" charset="0"/>
            </a:endParaRPr>
          </a:p>
        </p:txBody>
      </p:sp>
      <p:sp>
        <p:nvSpPr>
          <p:cNvPr id="7" name="ZoneTexte 6">
            <a:extLst>
              <a:ext uri="{FF2B5EF4-FFF2-40B4-BE49-F238E27FC236}">
                <a16:creationId xmlns:a16="http://schemas.microsoft.com/office/drawing/2014/main" id="{0FD0C6C0-9797-8734-EB4A-166FA9E06A45}"/>
              </a:ext>
            </a:extLst>
          </p:cNvPr>
          <p:cNvSpPr txBox="1"/>
          <p:nvPr/>
        </p:nvSpPr>
        <p:spPr>
          <a:xfrm>
            <a:off x="429490" y="277092"/>
            <a:ext cx="11887199" cy="1538883"/>
          </a:xfrm>
          <a:prstGeom prst="rect">
            <a:avLst/>
          </a:prstGeom>
          <a:noFill/>
        </p:spPr>
        <p:txBody>
          <a:bodyPr wrap="square">
            <a:spAutoFit/>
          </a:bodyPr>
          <a:lstStyle/>
          <a:p>
            <a:r>
              <a:rPr lang="fr-CH" sz="5000" b="1" dirty="0">
                <a:solidFill>
                  <a:srgbClr val="000000"/>
                </a:solidFill>
                <a:latin typeface="☞ABADI MT PRO COND" panose="020B0806020104020203" pitchFamily="34" charset="0"/>
              </a:rPr>
              <a:t>Années 1980 -1990 : </a:t>
            </a:r>
            <a:r>
              <a:rPr lang="fr-CH" sz="5000" b="1" u="sng" dirty="0">
                <a:solidFill>
                  <a:srgbClr val="000000"/>
                </a:solidFill>
                <a:latin typeface="☞ABADI MT PRO COND" panose="020B0806020104020203" pitchFamily="34" charset="0"/>
              </a:rPr>
              <a:t>EXIT</a:t>
            </a:r>
            <a:r>
              <a:rPr lang="fr-CH" sz="5000" b="1" dirty="0">
                <a:solidFill>
                  <a:srgbClr val="000000"/>
                </a:solidFill>
                <a:latin typeface="☞ABADI MT PRO COND" panose="020B0806020104020203" pitchFamily="34" charset="0"/>
              </a:rPr>
              <a:t> &amp; </a:t>
            </a:r>
            <a:r>
              <a:rPr lang="fr-CH" sz="5000" b="1" u="sng" dirty="0">
                <a:solidFill>
                  <a:srgbClr val="000000"/>
                </a:solidFill>
                <a:latin typeface="☞ABADI MT PRO COND" panose="020B0806020104020203" pitchFamily="34" charset="0"/>
              </a:rPr>
              <a:t>DIGNITAS</a:t>
            </a:r>
            <a:br>
              <a:rPr lang="fr-CH" sz="5000" b="1" dirty="0">
                <a:solidFill>
                  <a:srgbClr val="000000"/>
                </a:solidFill>
                <a:latin typeface="☞ABADI MT PRO COND" panose="020B0806020104020203" pitchFamily="34" charset="0"/>
              </a:rPr>
            </a:br>
            <a:r>
              <a:rPr lang="fr-CH" sz="4400" b="1" dirty="0">
                <a:solidFill>
                  <a:srgbClr val="000000"/>
                </a:solidFill>
                <a:latin typeface="☞ABADI MT PRO COND" panose="020B0806020104020203" pitchFamily="34" charset="0"/>
              </a:rPr>
              <a:t>développement des </a:t>
            </a:r>
            <a:r>
              <a:rPr lang="fr-CH" sz="4400" b="1" dirty="0">
                <a:solidFill>
                  <a:srgbClr val="FF0000"/>
                </a:solidFill>
                <a:latin typeface="☞ABADI MT PRO COND" panose="020B0806020104020203" pitchFamily="34" charset="0"/>
              </a:rPr>
              <a:t>associations d'aide au suicide</a:t>
            </a:r>
          </a:p>
        </p:txBody>
      </p:sp>
    </p:spTree>
    <p:extLst>
      <p:ext uri="{BB962C8B-B14F-4D97-AF65-F5344CB8AC3E}">
        <p14:creationId xmlns:p14="http://schemas.microsoft.com/office/powerpoint/2010/main" val="30062575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0AEDF-F54E-7473-D024-80232666D0F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1796F9F-4A57-24A8-06CF-0873DB408597}"/>
              </a:ext>
            </a:extLst>
          </p:cNvPr>
          <p:cNvSpPr txBox="1"/>
          <p:nvPr/>
        </p:nvSpPr>
        <p:spPr>
          <a:xfrm>
            <a:off x="429490" y="277092"/>
            <a:ext cx="11069783" cy="1233223"/>
          </a:xfrm>
          <a:prstGeom prst="rect">
            <a:avLst/>
          </a:prstGeom>
          <a:noFill/>
        </p:spPr>
        <p:txBody>
          <a:bodyPr wrap="square">
            <a:spAutoFit/>
          </a:bodyPr>
          <a:lstStyle/>
          <a:p>
            <a:pPr>
              <a:lnSpc>
                <a:spcPts val="4400"/>
              </a:lnSpc>
            </a:pPr>
            <a:r>
              <a:rPr lang="fr-CH" sz="4400" b="1" dirty="0">
                <a:solidFill>
                  <a:srgbClr val="000000"/>
                </a:solidFill>
                <a:latin typeface="☞ABADI MT PRO COND" panose="020B0806020104020203" pitchFamily="34" charset="0"/>
              </a:rPr>
              <a:t>Les tentatives de </a:t>
            </a:r>
            <a:r>
              <a:rPr lang="fr-CH" sz="4400" b="1" dirty="0">
                <a:solidFill>
                  <a:srgbClr val="FF0000"/>
                </a:solidFill>
                <a:latin typeface="☞ABADI MT PRO COND" panose="020B0806020104020203" pitchFamily="34" charset="0"/>
              </a:rPr>
              <a:t>restreindre</a:t>
            </a:r>
            <a:r>
              <a:rPr lang="fr-CH" sz="4400" b="1" dirty="0">
                <a:solidFill>
                  <a:srgbClr val="000000"/>
                </a:solidFill>
                <a:latin typeface="☞ABADI MT PRO COND" panose="020B0806020104020203" pitchFamily="34" charset="0"/>
              </a:rPr>
              <a:t> le </a:t>
            </a:r>
            <a:r>
              <a:rPr lang="fr-CH" sz="4400" b="1">
                <a:solidFill>
                  <a:srgbClr val="000000"/>
                </a:solidFill>
                <a:latin typeface="☞ABADI MT PRO COND" panose="020B0806020104020203" pitchFamily="34" charset="0"/>
              </a:rPr>
              <a:t>suicide assisté </a:t>
            </a:r>
            <a:r>
              <a:rPr lang="fr-CH" sz="4400" b="1" dirty="0">
                <a:solidFill>
                  <a:srgbClr val="000000"/>
                </a:solidFill>
                <a:latin typeface="☞ABADI MT PRO COND" panose="020B0806020104020203" pitchFamily="34" charset="0"/>
              </a:rPr>
              <a:t>… ne font pas plier le Conseil fédéral.</a:t>
            </a:r>
          </a:p>
        </p:txBody>
      </p:sp>
      <p:sp>
        <p:nvSpPr>
          <p:cNvPr id="7" name="ZoneTexte 6">
            <a:extLst>
              <a:ext uri="{FF2B5EF4-FFF2-40B4-BE49-F238E27FC236}">
                <a16:creationId xmlns:a16="http://schemas.microsoft.com/office/drawing/2014/main" id="{5153F5D9-B3B9-50E0-0E78-5C4EB17C7114}"/>
              </a:ext>
            </a:extLst>
          </p:cNvPr>
          <p:cNvSpPr txBox="1"/>
          <p:nvPr/>
        </p:nvSpPr>
        <p:spPr>
          <a:xfrm>
            <a:off x="526475" y="1510315"/>
            <a:ext cx="11236037" cy="5078313"/>
          </a:xfrm>
          <a:prstGeom prst="rect">
            <a:avLst/>
          </a:prstGeom>
          <a:noFill/>
          <a:ln w="28575">
            <a:solidFill>
              <a:schemeClr val="tx1"/>
            </a:solidFill>
          </a:ln>
        </p:spPr>
        <p:txBody>
          <a:bodyPr wrap="square">
            <a:spAutoFit/>
          </a:bodyPr>
          <a:lstStyle/>
          <a:p>
            <a:pPr marL="285750" indent="-285750">
              <a:buFont typeface=".Lucida Grande UI Regular"/>
              <a:buChar char="►"/>
            </a:pPr>
            <a:r>
              <a:rPr lang="fr-CH" b="1" dirty="0">
                <a:solidFill>
                  <a:srgbClr val="000000"/>
                </a:solidFill>
                <a:effectLst/>
                <a:latin typeface="Helvetica Neue" panose="02000503000000020004" pitchFamily="2" charset="0"/>
              </a:rPr>
              <a:t>31/05/2006 :</a:t>
            </a:r>
            <a:r>
              <a:rPr lang="fr-CH" dirty="0">
                <a:solidFill>
                  <a:srgbClr val="000000"/>
                </a:solidFill>
                <a:effectLst/>
                <a:latin typeface="Helvetica Neue" panose="02000503000000020004" pitchFamily="2" charset="0"/>
              </a:rPr>
              <a:t> le Conseil fédéral prend acte du rapport « Assistance au décès et médecine palliative: la Confédération doit-elle légiférer ? ». </a:t>
            </a:r>
            <a:r>
              <a:rPr lang="fr-CH" dirty="0">
                <a:solidFill>
                  <a:srgbClr val="000000"/>
                </a:solidFill>
                <a:effectLst/>
                <a:highlight>
                  <a:srgbClr val="FFFF00"/>
                </a:highlight>
                <a:latin typeface="Helvetica Neue" panose="02000503000000020004" pitchFamily="2" charset="0"/>
              </a:rPr>
              <a:t>Il recommande au Parlement de </a:t>
            </a:r>
            <a:r>
              <a:rPr lang="fr-CH" dirty="0">
                <a:solidFill>
                  <a:srgbClr val="FF0000"/>
                </a:solidFill>
                <a:effectLst/>
                <a:highlight>
                  <a:srgbClr val="FFFF00"/>
                </a:highlight>
                <a:latin typeface="Helvetica Neue" panose="02000503000000020004" pitchFamily="2" charset="0"/>
              </a:rPr>
              <a:t>renoncer</a:t>
            </a:r>
            <a:r>
              <a:rPr lang="fr-CH" dirty="0">
                <a:solidFill>
                  <a:srgbClr val="000000"/>
                </a:solidFill>
                <a:effectLst/>
                <a:highlight>
                  <a:srgbClr val="FFFF00"/>
                </a:highlight>
                <a:latin typeface="Helvetica Neue" panose="02000503000000020004" pitchFamily="2" charset="0"/>
              </a:rPr>
              <a:t> à entreprendre une révision des dispositions du Code pénal ainsi qu’à adopter une loi sur l’admission et la </a:t>
            </a:r>
            <a:r>
              <a:rPr lang="fr-CH" dirty="0">
                <a:solidFill>
                  <a:srgbClr val="FF0000"/>
                </a:solidFill>
                <a:effectLst/>
                <a:highlight>
                  <a:srgbClr val="FFFF00"/>
                </a:highlight>
                <a:latin typeface="Helvetica Neue" panose="02000503000000020004" pitchFamily="2" charset="0"/>
              </a:rPr>
              <a:t>surveillance</a:t>
            </a:r>
            <a:r>
              <a:rPr lang="fr-CH" dirty="0">
                <a:solidFill>
                  <a:srgbClr val="000000"/>
                </a:solidFill>
                <a:effectLst/>
                <a:highlight>
                  <a:srgbClr val="FFFF00"/>
                </a:highlight>
                <a:latin typeface="Helvetica Neue" panose="02000503000000020004" pitchFamily="2" charset="0"/>
              </a:rPr>
              <a:t> des organisations d’assistance au suicide.</a:t>
            </a:r>
          </a:p>
          <a:p>
            <a:pPr marL="285750" indent="-285750">
              <a:buFont typeface=".Lucida Grande UI Regular"/>
              <a:buChar char="►"/>
            </a:pPr>
            <a:r>
              <a:rPr lang="fr-CH" b="1" dirty="0">
                <a:solidFill>
                  <a:srgbClr val="000000"/>
                </a:solidFill>
                <a:effectLst/>
                <a:latin typeface="Helvetica Neue" panose="02000503000000020004" pitchFamily="2" charset="0"/>
              </a:rPr>
              <a:t>29/08/2007 :</a:t>
            </a:r>
            <a:r>
              <a:rPr lang="fr-CH" dirty="0">
                <a:solidFill>
                  <a:srgbClr val="000000"/>
                </a:solidFill>
                <a:effectLst/>
                <a:latin typeface="Helvetica Neue" panose="02000503000000020004" pitchFamily="2" charset="0"/>
              </a:rPr>
              <a:t> le Conseil fédéral prend acte du rapport complémentaire sur l’assistance au décès.</a:t>
            </a:r>
            <a:endParaRPr lang="fr-CH" dirty="0">
              <a:solidFill>
                <a:srgbClr val="000000"/>
              </a:solidFill>
              <a:latin typeface="Helvetica Neue" panose="02000503000000020004" pitchFamily="2" charset="0"/>
            </a:endParaRPr>
          </a:p>
          <a:p>
            <a:pPr marL="285750" indent="-285750">
              <a:buFont typeface=".Lucida Grande UI Regular"/>
              <a:buChar char="►"/>
            </a:pPr>
            <a:r>
              <a:rPr lang="fr-CH" b="1" dirty="0">
                <a:solidFill>
                  <a:srgbClr val="000000"/>
                </a:solidFill>
                <a:effectLst/>
                <a:latin typeface="Helvetica Neue" panose="02000503000000020004" pitchFamily="2" charset="0"/>
              </a:rPr>
              <a:t>2/07/2008 :</a:t>
            </a:r>
            <a:r>
              <a:rPr lang="fr-CH" dirty="0">
                <a:solidFill>
                  <a:srgbClr val="000000"/>
                </a:solidFill>
                <a:effectLst/>
                <a:latin typeface="Helvetica Neue" panose="02000503000000020004" pitchFamily="2" charset="0"/>
              </a:rPr>
              <a:t> </a:t>
            </a:r>
            <a:r>
              <a:rPr lang="fr-CH" dirty="0">
                <a:solidFill>
                  <a:srgbClr val="000000"/>
                </a:solidFill>
                <a:effectLst/>
                <a:highlight>
                  <a:srgbClr val="FFFF00"/>
                </a:highlight>
                <a:latin typeface="Helvetica Neue" panose="02000503000000020004" pitchFamily="2" charset="0"/>
              </a:rPr>
              <a:t>le Conseil fédéral charge le Département fédéral de justice et police (DFJP) d’examiner de manière approfondie la </a:t>
            </a:r>
            <a:r>
              <a:rPr lang="fr-CH" dirty="0">
                <a:solidFill>
                  <a:srgbClr val="FF0000"/>
                </a:solidFill>
                <a:effectLst/>
                <a:highlight>
                  <a:srgbClr val="FFFF00"/>
                </a:highlight>
                <a:latin typeface="Helvetica Neue" panose="02000503000000020004" pitchFamily="2" charset="0"/>
              </a:rPr>
              <a:t>nécessité</a:t>
            </a:r>
            <a:r>
              <a:rPr lang="fr-CH" dirty="0">
                <a:solidFill>
                  <a:srgbClr val="000000"/>
                </a:solidFill>
                <a:effectLst/>
                <a:highlight>
                  <a:srgbClr val="FFFF00"/>
                </a:highlight>
                <a:latin typeface="Helvetica Neue" panose="02000503000000020004" pitchFamily="2" charset="0"/>
              </a:rPr>
              <a:t> d’élaborer des dispositions législatives spécifiques en matière d’assistance au suicide organisée</a:t>
            </a:r>
            <a:r>
              <a:rPr lang="fr-CH" dirty="0">
                <a:solidFill>
                  <a:srgbClr val="000000"/>
                </a:solidFill>
                <a:effectLst/>
                <a:latin typeface="Helvetica Neue" panose="02000503000000020004" pitchFamily="2" charset="0"/>
              </a:rPr>
              <a:t> et de lui soumettre un rapport au début de 2009.</a:t>
            </a:r>
          </a:p>
          <a:p>
            <a:pPr marL="285750" indent="-285750">
              <a:buFont typeface=".Lucida Grande UI Regular"/>
              <a:buChar char="►"/>
            </a:pPr>
            <a:r>
              <a:rPr lang="fr-CH" b="1" dirty="0">
                <a:solidFill>
                  <a:srgbClr val="000000"/>
                </a:solidFill>
                <a:effectLst/>
                <a:latin typeface="Helvetica Neue" panose="02000503000000020004" pitchFamily="2" charset="0"/>
              </a:rPr>
              <a:t>17/06/2009 :</a:t>
            </a:r>
            <a:r>
              <a:rPr lang="fr-CH" dirty="0">
                <a:solidFill>
                  <a:srgbClr val="000000"/>
                </a:solidFill>
                <a:effectLst/>
                <a:latin typeface="Helvetica Neue" panose="02000503000000020004" pitchFamily="2" charset="0"/>
              </a:rPr>
              <a:t> le Conseil fédéral mène une première discussion sur l’assistance au suicide organisée. </a:t>
            </a:r>
            <a:br>
              <a:rPr lang="fr-CH" dirty="0">
                <a:solidFill>
                  <a:srgbClr val="000000"/>
                </a:solidFill>
                <a:effectLst/>
                <a:latin typeface="Helvetica Neue" panose="02000503000000020004" pitchFamily="2" charset="0"/>
              </a:rPr>
            </a:br>
            <a:r>
              <a:rPr lang="fr-CH" b="1" dirty="0">
                <a:solidFill>
                  <a:srgbClr val="000000"/>
                </a:solidFill>
                <a:effectLst/>
                <a:highlight>
                  <a:srgbClr val="FFFF00"/>
                </a:highlight>
                <a:latin typeface="Helvetica Neue" panose="02000503000000020004" pitchFamily="2" charset="0"/>
              </a:rPr>
              <a:t>Deux </a:t>
            </a:r>
            <a:r>
              <a:rPr lang="fr-CH" b="1" dirty="0">
                <a:solidFill>
                  <a:srgbClr val="FF0000"/>
                </a:solidFill>
                <a:effectLst/>
                <a:highlight>
                  <a:srgbClr val="FFFF00"/>
                </a:highlight>
                <a:latin typeface="Helvetica Neue" panose="02000503000000020004" pitchFamily="2" charset="0"/>
              </a:rPr>
              <a:t>options</a:t>
            </a:r>
            <a:r>
              <a:rPr lang="fr-CH" b="1" dirty="0">
                <a:solidFill>
                  <a:srgbClr val="000000"/>
                </a:solidFill>
                <a:effectLst/>
                <a:highlight>
                  <a:srgbClr val="FFFF00"/>
                </a:highlight>
                <a:latin typeface="Helvetica Neue" panose="02000503000000020004" pitchFamily="2" charset="0"/>
              </a:rPr>
              <a:t> sont à l’étude : l’adoption de restrictions législatives et l’interdiction des organisations d’assistance au suicide.</a:t>
            </a:r>
            <a:endParaRPr lang="fr-CH" b="1" dirty="0">
              <a:solidFill>
                <a:srgbClr val="000000"/>
              </a:solidFill>
              <a:highlight>
                <a:srgbClr val="FFFF00"/>
              </a:highlight>
              <a:latin typeface="Helvetica Neue" panose="02000503000000020004" pitchFamily="2" charset="0"/>
            </a:endParaRPr>
          </a:p>
          <a:p>
            <a:pPr marL="285750" indent="-285750">
              <a:buFont typeface=".Lucida Grande UI Regular"/>
              <a:buChar char="►"/>
            </a:pPr>
            <a:r>
              <a:rPr lang="fr-CH" b="1" dirty="0">
                <a:solidFill>
                  <a:srgbClr val="000000"/>
                </a:solidFill>
                <a:effectLst/>
                <a:latin typeface="Helvetica Neue" panose="02000503000000020004" pitchFamily="2" charset="0"/>
              </a:rPr>
              <a:t>28/10/2009 :</a:t>
            </a:r>
            <a:r>
              <a:rPr lang="fr-CH" dirty="0">
                <a:solidFill>
                  <a:srgbClr val="000000"/>
                </a:solidFill>
                <a:effectLst/>
                <a:latin typeface="Helvetica Neue" panose="02000503000000020004" pitchFamily="2" charset="0"/>
              </a:rPr>
              <a:t> le Conseil fédéral envoie en consultation deux options de modification du droit pénal afin de réglementer explicitement l’assistance organisée au suicide.</a:t>
            </a:r>
          </a:p>
          <a:p>
            <a:pPr marL="285750" indent="-285750">
              <a:buFont typeface=".Lucida Grande UI Regular"/>
              <a:buChar char="►"/>
            </a:pPr>
            <a:r>
              <a:rPr lang="fr-CH" b="1" dirty="0">
                <a:solidFill>
                  <a:srgbClr val="000000"/>
                </a:solidFill>
                <a:effectLst/>
                <a:latin typeface="Helvetica Neue" panose="02000503000000020004" pitchFamily="2" charset="0"/>
              </a:rPr>
              <a:t>17/09/2010 :</a:t>
            </a:r>
            <a:r>
              <a:rPr lang="fr-CH" dirty="0">
                <a:solidFill>
                  <a:srgbClr val="000000"/>
                </a:solidFill>
                <a:effectLst/>
                <a:latin typeface="Helvetica Neue" panose="02000503000000020004" pitchFamily="2" charset="0"/>
              </a:rPr>
              <a:t> le Conseil fédéral prend acte des résultats de la consultation et charge le DFJP de présenter un message.</a:t>
            </a:r>
            <a:endParaRPr lang="fr-CH" dirty="0">
              <a:solidFill>
                <a:srgbClr val="000000"/>
              </a:solidFill>
              <a:latin typeface="Helvetica Neue" panose="02000503000000020004" pitchFamily="2" charset="0"/>
            </a:endParaRPr>
          </a:p>
          <a:p>
            <a:pPr marL="285750" indent="-285750">
              <a:buFont typeface=".Lucida Grande UI Regular"/>
              <a:buChar char="►"/>
            </a:pPr>
            <a:r>
              <a:rPr lang="fr-CH" b="1" dirty="0">
                <a:solidFill>
                  <a:srgbClr val="000000"/>
                </a:solidFill>
                <a:effectLst/>
                <a:latin typeface="Helvetica Neue" panose="02000503000000020004" pitchFamily="2" charset="0"/>
              </a:rPr>
              <a:t>29/06/2011</a:t>
            </a:r>
            <a:r>
              <a:rPr lang="fr-CH" b="1" dirty="0">
                <a:solidFill>
                  <a:srgbClr val="000000"/>
                </a:solidFill>
                <a:latin typeface="Helvetica Neue" panose="02000503000000020004" pitchFamily="2" charset="0"/>
              </a:rPr>
              <a:t>: </a:t>
            </a:r>
            <a:r>
              <a:rPr lang="fr-CH" dirty="0">
                <a:solidFill>
                  <a:srgbClr val="000000"/>
                </a:solidFill>
                <a:effectLst/>
                <a:highlight>
                  <a:srgbClr val="FFFF00"/>
                </a:highlight>
                <a:latin typeface="Helvetica Neue" panose="02000503000000020004" pitchFamily="2" charset="0"/>
              </a:rPr>
              <a:t>le Conseil fédéral décide de </a:t>
            </a:r>
            <a:r>
              <a:rPr lang="fr-CH" dirty="0">
                <a:solidFill>
                  <a:srgbClr val="FF0000"/>
                </a:solidFill>
                <a:effectLst/>
                <a:highlight>
                  <a:srgbClr val="FFFF00"/>
                </a:highlight>
                <a:latin typeface="Helvetica Neue" panose="02000503000000020004" pitchFamily="2" charset="0"/>
              </a:rPr>
              <a:t>ne pas proposer de norme pénale </a:t>
            </a:r>
            <a:r>
              <a:rPr lang="fr-CH" dirty="0">
                <a:solidFill>
                  <a:srgbClr val="000000"/>
                </a:solidFill>
                <a:effectLst/>
                <a:highlight>
                  <a:srgbClr val="FFFF00"/>
                </a:highlight>
                <a:latin typeface="Helvetica Neue" panose="02000503000000020004" pitchFamily="2" charset="0"/>
              </a:rPr>
              <a:t>spécifique sur l’assistance organisée au suicide.</a:t>
            </a:r>
            <a:r>
              <a:rPr lang="fr-CH" dirty="0">
                <a:solidFill>
                  <a:srgbClr val="000000"/>
                </a:solidFill>
                <a:effectLst/>
                <a:latin typeface="Helvetica Neue" panose="02000503000000020004" pitchFamily="2" charset="0"/>
              </a:rPr>
              <a:t> Il entend cependant promouvoir la prévention du suicide et la médecine palliative dans le but de diminuer le nombre de suicides.</a:t>
            </a:r>
          </a:p>
        </p:txBody>
      </p:sp>
    </p:spTree>
    <p:extLst>
      <p:ext uri="{BB962C8B-B14F-4D97-AF65-F5344CB8AC3E}">
        <p14:creationId xmlns:p14="http://schemas.microsoft.com/office/powerpoint/2010/main" val="6826576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p:tgtEl>
                                          <p:spTgt spid="7">
                                            <p:bg/>
                                          </p:spTgt>
                                        </p:tgtEl>
                                        <p:attrNameLst>
                                          <p:attrName>ppt_x</p:attrName>
                                        </p:attrNameLst>
                                      </p:cBhvr>
                                      <p:tavLst>
                                        <p:tav tm="0">
                                          <p:val>
                                            <p:strVal val="#ppt_x-#ppt_w*1.125000"/>
                                          </p:val>
                                        </p:tav>
                                        <p:tav tm="100000">
                                          <p:val>
                                            <p:strVal val="#ppt_x"/>
                                          </p:val>
                                        </p:tav>
                                      </p:tavLst>
                                    </p:anim>
                                    <p:animEffect transition="in" filter="wipe(right)">
                                      <p:cBhvr>
                                        <p:cTn id="8" dur="500"/>
                                        <p:tgtEl>
                                          <p:spTgt spid="7">
                                            <p:bg/>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p:tgtEl>
                                          <p:spTgt spid="7">
                                            <p:txEl>
                                              <p:pRg st="0" end="0"/>
                                            </p:txEl>
                                          </p:spTgt>
                                        </p:tgtEl>
                                        <p:attrNameLst>
                                          <p:attrName>ppt_x</p:attrName>
                                        </p:attrNameLst>
                                      </p:cBhvr>
                                      <p:tavLst>
                                        <p:tav tm="0">
                                          <p:val>
                                            <p:strVal val="#ppt_x-#ppt_w*1.125000"/>
                                          </p:val>
                                        </p:tav>
                                        <p:tav tm="100000">
                                          <p:val>
                                            <p:strVal val="#ppt_x"/>
                                          </p:val>
                                        </p:tav>
                                      </p:tavLst>
                                    </p:anim>
                                    <p:animEffect transition="in" filter="wipe(right)">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p:tgtEl>
                                          <p:spTgt spid="7">
                                            <p:txEl>
                                              <p:pRg st="1" end="1"/>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p:tgtEl>
                                          <p:spTgt spid="7">
                                            <p:txEl>
                                              <p:pRg st="2" end="2"/>
                                            </p:txEl>
                                          </p:spTgt>
                                        </p:tgtEl>
                                        <p:attrNameLst>
                                          <p:attrName>ppt_x</p:attrName>
                                        </p:attrNameLst>
                                      </p:cBhvr>
                                      <p:tavLst>
                                        <p:tav tm="0">
                                          <p:val>
                                            <p:strVal val="#ppt_x-#ppt_w*1.125000"/>
                                          </p:val>
                                        </p:tav>
                                        <p:tav tm="100000">
                                          <p:val>
                                            <p:strVal val="#ppt_x"/>
                                          </p:val>
                                        </p:tav>
                                      </p:tavLst>
                                    </p:anim>
                                    <p:animEffect transition="in" filter="wipe(right)">
                                      <p:cBhvr>
                                        <p:cTn id="26" dur="500"/>
                                        <p:tgtEl>
                                          <p:spTgt spid="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p:tgtEl>
                                          <p:spTgt spid="7">
                                            <p:txEl>
                                              <p:pRg st="3" end="3"/>
                                            </p:txEl>
                                          </p:spTgt>
                                        </p:tgtEl>
                                        <p:attrNameLst>
                                          <p:attrName>ppt_x</p:attrName>
                                        </p:attrNameLst>
                                      </p:cBhvr>
                                      <p:tavLst>
                                        <p:tav tm="0">
                                          <p:val>
                                            <p:strVal val="#ppt_x-#ppt_w*1.125000"/>
                                          </p:val>
                                        </p:tav>
                                        <p:tav tm="100000">
                                          <p:val>
                                            <p:strVal val="#ppt_x"/>
                                          </p:val>
                                        </p:tav>
                                      </p:tavLst>
                                    </p:anim>
                                    <p:animEffect transition="in" filter="wipe(right)">
                                      <p:cBhvr>
                                        <p:cTn id="32" dur="500"/>
                                        <p:tgtEl>
                                          <p:spTgt spid="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calcmode="lin" valueType="num">
                                      <p:cBhvr additive="base">
                                        <p:cTn id="37" dur="500"/>
                                        <p:tgtEl>
                                          <p:spTgt spid="7">
                                            <p:txEl>
                                              <p:pRg st="4" end="4"/>
                                            </p:txEl>
                                          </p:spTgt>
                                        </p:tgtEl>
                                        <p:attrNameLst>
                                          <p:attrName>ppt_x</p:attrName>
                                        </p:attrNameLst>
                                      </p:cBhvr>
                                      <p:tavLst>
                                        <p:tav tm="0">
                                          <p:val>
                                            <p:strVal val="#ppt_x-#ppt_w*1.125000"/>
                                          </p:val>
                                        </p:tav>
                                        <p:tav tm="100000">
                                          <p:val>
                                            <p:strVal val="#ppt_x"/>
                                          </p:val>
                                        </p:tav>
                                      </p:tavLst>
                                    </p:anim>
                                    <p:animEffect transition="in" filter="wipe(right)">
                                      <p:cBhvr>
                                        <p:cTn id="38" dur="500"/>
                                        <p:tgtEl>
                                          <p:spTgt spid="7">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8" fill="hold" grpId="0" nodeType="clickEffect">
                                  <p:stCondLst>
                                    <p:cond delay="0"/>
                                  </p:stCondLst>
                                  <p:childTnLst>
                                    <p:set>
                                      <p:cBhvr>
                                        <p:cTn id="42" dur="1" fill="hold">
                                          <p:stCondLst>
                                            <p:cond delay="0"/>
                                          </p:stCondLst>
                                        </p:cTn>
                                        <p:tgtEl>
                                          <p:spTgt spid="7">
                                            <p:txEl>
                                              <p:pRg st="5" end="5"/>
                                            </p:txEl>
                                          </p:spTgt>
                                        </p:tgtEl>
                                        <p:attrNameLst>
                                          <p:attrName>style.visibility</p:attrName>
                                        </p:attrNameLst>
                                      </p:cBhvr>
                                      <p:to>
                                        <p:strVal val="visible"/>
                                      </p:to>
                                    </p:set>
                                    <p:anim calcmode="lin" valueType="num">
                                      <p:cBhvr additive="base">
                                        <p:cTn id="43" dur="500"/>
                                        <p:tgtEl>
                                          <p:spTgt spid="7">
                                            <p:txEl>
                                              <p:pRg st="5" end="5"/>
                                            </p:txEl>
                                          </p:spTgt>
                                        </p:tgtEl>
                                        <p:attrNameLst>
                                          <p:attrName>ppt_x</p:attrName>
                                        </p:attrNameLst>
                                      </p:cBhvr>
                                      <p:tavLst>
                                        <p:tav tm="0">
                                          <p:val>
                                            <p:strVal val="#ppt_x-#ppt_w*1.125000"/>
                                          </p:val>
                                        </p:tav>
                                        <p:tav tm="100000">
                                          <p:val>
                                            <p:strVal val="#ppt_x"/>
                                          </p:val>
                                        </p:tav>
                                      </p:tavLst>
                                    </p:anim>
                                    <p:animEffect transition="in" filter="wipe(right)">
                                      <p:cBhvr>
                                        <p:cTn id="44" dur="500"/>
                                        <p:tgtEl>
                                          <p:spTgt spid="7">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8" fill="hold" grpId="0"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 calcmode="lin" valueType="num">
                                      <p:cBhvr additive="base">
                                        <p:cTn id="49" dur="500"/>
                                        <p:tgtEl>
                                          <p:spTgt spid="7">
                                            <p:txEl>
                                              <p:pRg st="6" end="6"/>
                                            </p:txEl>
                                          </p:spTgt>
                                        </p:tgtEl>
                                        <p:attrNameLst>
                                          <p:attrName>ppt_x</p:attrName>
                                        </p:attrNameLst>
                                      </p:cBhvr>
                                      <p:tavLst>
                                        <p:tav tm="0">
                                          <p:val>
                                            <p:strVal val="#ppt_x-#ppt_w*1.125000"/>
                                          </p:val>
                                        </p:tav>
                                        <p:tav tm="100000">
                                          <p:val>
                                            <p:strVal val="#ppt_x"/>
                                          </p:val>
                                        </p:tav>
                                      </p:tavLst>
                                    </p:anim>
                                    <p:animEffect transition="in" filter="wipe(right)">
                                      <p:cBhvr>
                                        <p:cTn id="50"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2E664-CBA7-99BA-D538-DCAA2BF906B9}"/>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B76125CD-3BD8-317F-4A50-EDDCA10209AB}"/>
              </a:ext>
            </a:extLst>
          </p:cNvPr>
          <p:cNvPicPr>
            <a:picLocks noChangeAspect="1"/>
          </p:cNvPicPr>
          <p:nvPr/>
        </p:nvPicPr>
        <p:blipFill>
          <a:blip r:embed="rId2"/>
          <a:stretch>
            <a:fillRect/>
          </a:stretch>
        </p:blipFill>
        <p:spPr>
          <a:xfrm>
            <a:off x="568036" y="1298363"/>
            <a:ext cx="11388437" cy="5251761"/>
          </a:xfrm>
          <a:prstGeom prst="rect">
            <a:avLst/>
          </a:prstGeom>
        </p:spPr>
      </p:pic>
      <p:sp>
        <p:nvSpPr>
          <p:cNvPr id="3" name="ZoneTexte 2">
            <a:extLst>
              <a:ext uri="{FF2B5EF4-FFF2-40B4-BE49-F238E27FC236}">
                <a16:creationId xmlns:a16="http://schemas.microsoft.com/office/drawing/2014/main" id="{EBDA7CBB-BD7D-8628-8219-886F2D7349F4}"/>
              </a:ext>
            </a:extLst>
          </p:cNvPr>
          <p:cNvSpPr txBox="1"/>
          <p:nvPr/>
        </p:nvSpPr>
        <p:spPr>
          <a:xfrm>
            <a:off x="1575954" y="2408444"/>
            <a:ext cx="9372600" cy="2846933"/>
          </a:xfrm>
          <a:prstGeom prst="rect">
            <a:avLst/>
          </a:prstGeom>
          <a:noFill/>
        </p:spPr>
        <p:txBody>
          <a:bodyPr wrap="square">
            <a:spAutoFit/>
          </a:bodyPr>
          <a:lstStyle/>
          <a:p>
            <a:r>
              <a:rPr lang="fr-CH" sz="2100" b="1" dirty="0">
                <a:solidFill>
                  <a:srgbClr val="000000"/>
                </a:solidFill>
                <a:effectLst/>
                <a:highlight>
                  <a:srgbClr val="FFFF00"/>
                </a:highlight>
                <a:latin typeface="Helvetica Neue" panose="02000503000000020004" pitchFamily="2" charset="0"/>
              </a:rPr>
              <a:t>Face au développement du « tourisme du suicide » et aux interrogations éthiques, plusieurs interventions parlementaires sont déposées.</a:t>
            </a:r>
          </a:p>
          <a:p>
            <a:endParaRPr lang="fr-CH" sz="1600" dirty="0">
              <a:solidFill>
                <a:srgbClr val="000000"/>
              </a:solidFill>
              <a:effectLst/>
              <a:latin typeface="Helvetica Neue" panose="02000503000000020004" pitchFamily="2" charset="0"/>
            </a:endParaRPr>
          </a:p>
          <a:p>
            <a:pPr marL="179388" indent="-179388">
              <a:buFont typeface="Arial" panose="020B0604020202020204" pitchFamily="34" charset="0"/>
              <a:buChar char="•"/>
            </a:pPr>
            <a:r>
              <a:rPr lang="fr-CH" sz="2100" dirty="0">
                <a:solidFill>
                  <a:srgbClr val="000000"/>
                </a:solidFill>
                <a:effectLst/>
                <a:latin typeface="Helvetica Neue" panose="02000503000000020004" pitchFamily="2" charset="0"/>
              </a:rPr>
              <a:t>2006</a:t>
            </a:r>
            <a:r>
              <a:rPr lang="fr-CH" sz="2100" dirty="0">
                <a:solidFill>
                  <a:srgbClr val="000000"/>
                </a:solidFill>
                <a:latin typeface="Helvetica Neue" panose="02000503000000020004" pitchFamily="2" charset="0"/>
              </a:rPr>
              <a:t> : </a:t>
            </a:r>
            <a:r>
              <a:rPr lang="fr-CH" sz="2100" dirty="0">
                <a:solidFill>
                  <a:srgbClr val="000000"/>
                </a:solidFill>
                <a:effectLst/>
                <a:latin typeface="Helvetica Neue" panose="02000503000000020004" pitchFamily="2" charset="0"/>
              </a:rPr>
              <a:t>le Conseil fédéral examine l'opportunité de modifier la loi.</a:t>
            </a:r>
          </a:p>
          <a:p>
            <a:pPr marL="179388" indent="-179388"/>
            <a:endParaRPr lang="fr-CH" sz="800" dirty="0">
              <a:solidFill>
                <a:srgbClr val="000000"/>
              </a:solidFill>
              <a:effectLst/>
              <a:latin typeface="Helvetica Neue" panose="02000503000000020004" pitchFamily="2" charset="0"/>
            </a:endParaRPr>
          </a:p>
          <a:p>
            <a:pPr marL="179388" indent="-179388">
              <a:buFont typeface="Arial" panose="020B0604020202020204" pitchFamily="34" charset="0"/>
              <a:buChar char="•"/>
            </a:pPr>
            <a:r>
              <a:rPr lang="fr-CH" sz="2100" dirty="0">
                <a:solidFill>
                  <a:srgbClr val="000000"/>
                </a:solidFill>
                <a:effectLst/>
                <a:latin typeface="Helvetica Neue" panose="02000503000000020004" pitchFamily="2" charset="0"/>
              </a:rPr>
              <a:t>2009 : deux projets de réglementation plus stricte sont mis en consultation.</a:t>
            </a:r>
          </a:p>
          <a:p>
            <a:pPr marL="179388" indent="-179388"/>
            <a:endParaRPr lang="fr-CH" sz="800" dirty="0">
              <a:solidFill>
                <a:srgbClr val="000000"/>
              </a:solidFill>
              <a:effectLst/>
              <a:latin typeface="Helvetica Neue" panose="02000503000000020004" pitchFamily="2" charset="0"/>
            </a:endParaRPr>
          </a:p>
          <a:p>
            <a:pPr marL="179388" indent="-179388">
              <a:buFont typeface="Arial" panose="020B0604020202020204" pitchFamily="34" charset="0"/>
              <a:buChar char="•"/>
            </a:pPr>
            <a:r>
              <a:rPr lang="fr-CH" sz="2100" b="1" dirty="0">
                <a:solidFill>
                  <a:srgbClr val="000000"/>
                </a:solidFill>
                <a:effectLst/>
                <a:highlight>
                  <a:srgbClr val="FFFF00"/>
                </a:highlight>
                <a:latin typeface="Helvetica Neue" panose="02000503000000020004" pitchFamily="2" charset="0"/>
              </a:rPr>
              <a:t>2011</a:t>
            </a:r>
            <a:r>
              <a:rPr lang="fr-CH" sz="2100" b="1" dirty="0">
                <a:solidFill>
                  <a:srgbClr val="000000"/>
                </a:solidFill>
                <a:highlight>
                  <a:srgbClr val="FFFF00"/>
                </a:highlight>
                <a:latin typeface="Helvetica Neue" panose="02000503000000020004" pitchFamily="2" charset="0"/>
              </a:rPr>
              <a:t> : </a:t>
            </a:r>
            <a:r>
              <a:rPr lang="fr-CH" sz="2100" b="1" dirty="0">
                <a:solidFill>
                  <a:srgbClr val="000000"/>
                </a:solidFill>
                <a:effectLst/>
                <a:highlight>
                  <a:srgbClr val="FFFF00"/>
                </a:highlight>
                <a:latin typeface="Helvetica Neue" panose="02000503000000020004" pitchFamily="2" charset="0"/>
              </a:rPr>
              <a:t>après analyse, le Conseil fédéral décide de </a:t>
            </a:r>
            <a:r>
              <a:rPr lang="fr-CH" sz="2100" b="1" u="sng" dirty="0">
                <a:solidFill>
                  <a:srgbClr val="000000"/>
                </a:solidFill>
                <a:effectLst/>
                <a:highlight>
                  <a:srgbClr val="FFFF00"/>
                </a:highlight>
                <a:latin typeface="Helvetica Neue" panose="02000503000000020004" pitchFamily="2" charset="0"/>
              </a:rPr>
              <a:t>ne pas modifier</a:t>
            </a:r>
            <a:r>
              <a:rPr lang="fr-CH" sz="2100" b="1" dirty="0">
                <a:solidFill>
                  <a:srgbClr val="000000"/>
                </a:solidFill>
                <a:effectLst/>
                <a:highlight>
                  <a:srgbClr val="FFFF00"/>
                </a:highlight>
                <a:latin typeface="Helvetica Neue" panose="02000503000000020004" pitchFamily="2" charset="0"/>
              </a:rPr>
              <a:t> le Code pénal, estimant que le droit existant est suffisant. Il privilégie le renforcement de la prévention du suicide et des soins palliatifs.</a:t>
            </a:r>
          </a:p>
        </p:txBody>
      </p:sp>
      <p:sp>
        <p:nvSpPr>
          <p:cNvPr id="5" name="ZoneTexte 4">
            <a:extLst>
              <a:ext uri="{FF2B5EF4-FFF2-40B4-BE49-F238E27FC236}">
                <a16:creationId xmlns:a16="http://schemas.microsoft.com/office/drawing/2014/main" id="{4CEA3205-EA92-D6B6-A5E0-EC66AA2A6461}"/>
              </a:ext>
            </a:extLst>
          </p:cNvPr>
          <p:cNvSpPr txBox="1"/>
          <p:nvPr/>
        </p:nvSpPr>
        <p:spPr>
          <a:xfrm>
            <a:off x="301336" y="6211576"/>
            <a:ext cx="6096000" cy="369332"/>
          </a:xfrm>
          <a:prstGeom prst="rect">
            <a:avLst/>
          </a:prstGeom>
          <a:noFill/>
        </p:spPr>
        <p:txBody>
          <a:bodyPr wrap="square">
            <a:spAutoFit/>
          </a:bodyPr>
          <a:lstStyle/>
          <a:p>
            <a:r>
              <a:rPr lang="fr-CH" dirty="0">
                <a:effectLst/>
                <a:latin typeface="Helvetica Neue" panose="02000503000000020004" pitchFamily="2" charset="0"/>
              </a:rPr>
              <a:t>Source : </a:t>
            </a:r>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www.bj.admin.ch</a:t>
            </a:r>
            <a:r>
              <a:rPr lang="fr-CH" dirty="0">
                <a:solidFill>
                  <a:srgbClr val="1F6BC0"/>
                </a:solidFill>
                <a:effectLst/>
                <a:latin typeface="Helvetica Neue" panose="02000503000000020004" pitchFamily="2" charset="0"/>
              </a:rPr>
              <a:t>/</a:t>
            </a:r>
            <a:r>
              <a:rPr lang="fr-CH" dirty="0" err="1">
                <a:solidFill>
                  <a:srgbClr val="1F6BC0"/>
                </a:solidFill>
                <a:effectLst/>
                <a:latin typeface="Helvetica Neue" panose="02000503000000020004" pitchFamily="2" charset="0"/>
              </a:rPr>
              <a:t>fr</a:t>
            </a:r>
            <a:r>
              <a:rPr lang="fr-CH" dirty="0">
                <a:solidFill>
                  <a:srgbClr val="1F6BC0"/>
                </a:solidFill>
                <a:effectLst/>
                <a:latin typeface="Helvetica Neue" panose="02000503000000020004" pitchFamily="2" charset="0"/>
              </a:rPr>
              <a:t>/assistance-au-</a:t>
            </a:r>
            <a:r>
              <a:rPr lang="fr-CH" dirty="0" err="1">
                <a:solidFill>
                  <a:srgbClr val="1F6BC0"/>
                </a:solidFill>
                <a:effectLst/>
                <a:latin typeface="Helvetica Neue" panose="02000503000000020004" pitchFamily="2" charset="0"/>
              </a:rPr>
              <a:t>deces</a:t>
            </a:r>
            <a:endParaRPr lang="fr-CH" dirty="0">
              <a:solidFill>
                <a:srgbClr val="1F6BC0"/>
              </a:solidFill>
              <a:effectLst/>
              <a:latin typeface="Helvetica Neue" panose="02000503000000020004" pitchFamily="2" charset="0"/>
            </a:endParaRPr>
          </a:p>
        </p:txBody>
      </p:sp>
      <p:sp>
        <p:nvSpPr>
          <p:cNvPr id="6" name="ZoneTexte 5">
            <a:extLst>
              <a:ext uri="{FF2B5EF4-FFF2-40B4-BE49-F238E27FC236}">
                <a16:creationId xmlns:a16="http://schemas.microsoft.com/office/drawing/2014/main" id="{61BDC2E4-441B-6C3C-FC31-B41E1E4E3BB9}"/>
              </a:ext>
            </a:extLst>
          </p:cNvPr>
          <p:cNvSpPr txBox="1"/>
          <p:nvPr/>
        </p:nvSpPr>
        <p:spPr>
          <a:xfrm>
            <a:off x="429490" y="207817"/>
            <a:ext cx="11887199" cy="1762214"/>
          </a:xfrm>
          <a:prstGeom prst="rect">
            <a:avLst/>
          </a:prstGeom>
          <a:noFill/>
        </p:spPr>
        <p:txBody>
          <a:bodyPr wrap="square">
            <a:spAutoFit/>
          </a:bodyPr>
          <a:lstStyle/>
          <a:p>
            <a:pPr>
              <a:lnSpc>
                <a:spcPts val="4300"/>
              </a:lnSpc>
            </a:pPr>
            <a:r>
              <a:rPr lang="fr-CH" sz="5000" b="1" dirty="0">
                <a:solidFill>
                  <a:srgbClr val="000000"/>
                </a:solidFill>
                <a:latin typeface="☞ABADI MT PRO COND" panose="020B0806020104020203" pitchFamily="34" charset="0"/>
              </a:rPr>
              <a:t>2006 - 2011 : </a:t>
            </a:r>
            <a:br>
              <a:rPr lang="fr-CH" sz="5000" b="1" dirty="0">
                <a:solidFill>
                  <a:srgbClr val="000000"/>
                </a:solidFill>
                <a:latin typeface="☞ABADI MT PRO COND" panose="020B0806020104020203" pitchFamily="34" charset="0"/>
              </a:rPr>
            </a:br>
            <a:r>
              <a:rPr lang="fr-CH" sz="4400" b="1" dirty="0">
                <a:solidFill>
                  <a:srgbClr val="000000"/>
                </a:solidFill>
                <a:latin typeface="☞ABADI MT PRO COND" panose="020B0806020104020203" pitchFamily="34" charset="0"/>
              </a:rPr>
              <a:t>Le </a:t>
            </a:r>
            <a:r>
              <a:rPr lang="fr-CH" sz="4400" b="1" dirty="0">
                <a:solidFill>
                  <a:srgbClr val="FF0000"/>
                </a:solidFill>
                <a:latin typeface="☞ABADI MT PRO COND" panose="020B0806020104020203" pitchFamily="34" charset="0"/>
              </a:rPr>
              <a:t>tourisme au suicide </a:t>
            </a:r>
            <a:r>
              <a:rPr lang="fr-CH" sz="4400" b="1" dirty="0">
                <a:solidFill>
                  <a:srgbClr val="000000"/>
                </a:solidFill>
                <a:latin typeface="☞ABADI MT PRO COND" panose="020B0806020104020203" pitchFamily="34" charset="0"/>
              </a:rPr>
              <a:t>se développe et que fait  </a:t>
            </a:r>
          </a:p>
          <a:p>
            <a:pPr>
              <a:lnSpc>
                <a:spcPts val="4300"/>
              </a:lnSpc>
            </a:pPr>
            <a:r>
              <a:rPr lang="fr-CH" sz="4400" b="1" dirty="0">
                <a:solidFill>
                  <a:srgbClr val="000000"/>
                </a:solidFill>
                <a:latin typeface="☞ABADI MT PRO COND" panose="020B0806020104020203" pitchFamily="34" charset="0"/>
              </a:rPr>
              <a:t>le gouvernement ? Rien.</a:t>
            </a:r>
          </a:p>
        </p:txBody>
      </p:sp>
    </p:spTree>
    <p:extLst>
      <p:ext uri="{BB962C8B-B14F-4D97-AF65-F5344CB8AC3E}">
        <p14:creationId xmlns:p14="http://schemas.microsoft.com/office/powerpoint/2010/main" val="3448169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53FF0-E14A-49C6-656C-D02DD2BBA39D}"/>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61726870-551E-B3BC-A6EF-1724A9F2943A}"/>
              </a:ext>
            </a:extLst>
          </p:cNvPr>
          <p:cNvPicPr>
            <a:picLocks noChangeAspect="1"/>
          </p:cNvPicPr>
          <p:nvPr/>
        </p:nvPicPr>
        <p:blipFill>
          <a:blip r:embed="rId2"/>
          <a:stretch>
            <a:fillRect/>
          </a:stretch>
        </p:blipFill>
        <p:spPr>
          <a:xfrm>
            <a:off x="0" y="1787856"/>
            <a:ext cx="12192000" cy="3513849"/>
          </a:xfrm>
          <a:prstGeom prst="rect">
            <a:avLst/>
          </a:prstGeom>
        </p:spPr>
      </p:pic>
      <p:sp>
        <p:nvSpPr>
          <p:cNvPr id="3" name="ZoneTexte 2">
            <a:extLst>
              <a:ext uri="{FF2B5EF4-FFF2-40B4-BE49-F238E27FC236}">
                <a16:creationId xmlns:a16="http://schemas.microsoft.com/office/drawing/2014/main" id="{B9CB77B0-83D6-C769-8B63-B50F4D10CF78}"/>
              </a:ext>
            </a:extLst>
          </p:cNvPr>
          <p:cNvSpPr txBox="1"/>
          <p:nvPr/>
        </p:nvSpPr>
        <p:spPr>
          <a:xfrm>
            <a:off x="1163782" y="2821505"/>
            <a:ext cx="10060131" cy="1446550"/>
          </a:xfrm>
          <a:prstGeom prst="rect">
            <a:avLst/>
          </a:prstGeom>
          <a:noFill/>
        </p:spPr>
        <p:txBody>
          <a:bodyPr wrap="square">
            <a:spAutoFit/>
          </a:bodyPr>
          <a:lstStyle/>
          <a:p>
            <a:r>
              <a:rPr lang="fr-CH" sz="2200" b="1" dirty="0">
                <a:solidFill>
                  <a:srgbClr val="000000"/>
                </a:solidFill>
                <a:effectLst/>
                <a:highlight>
                  <a:srgbClr val="FFFF00"/>
                </a:highlight>
                <a:latin typeface="Helvetica Neue" panose="02000503000000020004" pitchFamily="2" charset="0"/>
              </a:rPr>
              <a:t>Le cadre juridique reste globalement inchangé.</a:t>
            </a:r>
          </a:p>
          <a:p>
            <a:r>
              <a:rPr lang="fr-CH" sz="2200" dirty="0">
                <a:solidFill>
                  <a:srgbClr val="000000"/>
                </a:solidFill>
                <a:effectLst/>
                <a:latin typeface="Helvetica Neue" panose="02000503000000020004" pitchFamily="2" charset="0"/>
              </a:rPr>
              <a:t>Les tribunaux et les directives médicales ont progressivement précisé les conditions d'application, notamment en matière de capacité de discernement et de procédure médicale.</a:t>
            </a:r>
          </a:p>
        </p:txBody>
      </p:sp>
      <p:sp>
        <p:nvSpPr>
          <p:cNvPr id="6" name="ZoneTexte 5">
            <a:extLst>
              <a:ext uri="{FF2B5EF4-FFF2-40B4-BE49-F238E27FC236}">
                <a16:creationId xmlns:a16="http://schemas.microsoft.com/office/drawing/2014/main" id="{87666D33-CE03-D6BF-5696-6276E63AF496}"/>
              </a:ext>
            </a:extLst>
          </p:cNvPr>
          <p:cNvSpPr txBox="1"/>
          <p:nvPr/>
        </p:nvSpPr>
        <p:spPr>
          <a:xfrm>
            <a:off x="263239" y="5923561"/>
            <a:ext cx="9542317" cy="369332"/>
          </a:xfrm>
          <a:prstGeom prst="rect">
            <a:avLst/>
          </a:prstGeom>
          <a:noFill/>
        </p:spPr>
        <p:txBody>
          <a:bodyPr wrap="square">
            <a:spAutoFit/>
          </a:bodyPr>
          <a:lstStyle/>
          <a:p>
            <a:r>
              <a:rPr lang="fr-CH" sz="1800" dirty="0">
                <a:effectLst/>
                <a:latin typeface="Helvetica Neue" panose="02000503000000020004" pitchFamily="2" charset="0"/>
              </a:rPr>
              <a:t>Source : </a:t>
            </a:r>
            <a:r>
              <a:rPr lang="fr-CH" sz="1800" dirty="0">
                <a:solidFill>
                  <a:srgbClr val="1F6BC0"/>
                </a:solidFill>
                <a:effectLst/>
                <a:latin typeface="Helvetica Neue" panose="02000503000000020004" pitchFamily="2" charset="0"/>
              </a:rPr>
              <a:t>https://</a:t>
            </a:r>
            <a:r>
              <a:rPr lang="fr-CH" sz="1800" dirty="0" err="1">
                <a:solidFill>
                  <a:srgbClr val="1F6BC0"/>
                </a:solidFill>
                <a:effectLst/>
                <a:latin typeface="Helvetica Neue" panose="02000503000000020004" pitchFamily="2" charset="0"/>
              </a:rPr>
              <a:t>www.bj.admin.ch</a:t>
            </a:r>
            <a:r>
              <a:rPr lang="fr-CH" sz="1800" dirty="0">
                <a:solidFill>
                  <a:srgbClr val="1F6BC0"/>
                </a:solidFill>
                <a:effectLst/>
                <a:latin typeface="Helvetica Neue" panose="02000503000000020004" pitchFamily="2" charset="0"/>
              </a:rPr>
              <a:t>/</a:t>
            </a:r>
            <a:r>
              <a:rPr lang="fr-CH" sz="1800" dirty="0" err="1">
                <a:solidFill>
                  <a:srgbClr val="1F6BC0"/>
                </a:solidFill>
                <a:effectLst/>
                <a:latin typeface="Helvetica Neue" panose="02000503000000020004" pitchFamily="2" charset="0"/>
              </a:rPr>
              <a:t>fr</a:t>
            </a:r>
            <a:r>
              <a:rPr lang="fr-CH" sz="1800" dirty="0">
                <a:solidFill>
                  <a:srgbClr val="1F6BC0"/>
                </a:solidFill>
                <a:effectLst/>
                <a:latin typeface="Helvetica Neue" panose="02000503000000020004" pitchFamily="2" charset="0"/>
              </a:rPr>
              <a:t>/les-</a:t>
            </a:r>
            <a:r>
              <a:rPr lang="fr-CH" sz="1800" dirty="0" err="1">
                <a:solidFill>
                  <a:srgbClr val="1F6BC0"/>
                </a:solidFill>
                <a:effectLst/>
                <a:latin typeface="Helvetica Neue" panose="02000503000000020004" pitchFamily="2" charset="0"/>
              </a:rPr>
              <a:t>differentes</a:t>
            </a:r>
            <a:r>
              <a:rPr lang="fr-CH" sz="1800" dirty="0">
                <a:solidFill>
                  <a:srgbClr val="1F6BC0"/>
                </a:solidFill>
                <a:effectLst/>
                <a:latin typeface="Helvetica Neue" panose="02000503000000020004" pitchFamily="2" charset="0"/>
              </a:rPr>
              <a:t>-formes-d-assistance-au-</a:t>
            </a:r>
            <a:r>
              <a:rPr lang="fr-CH" sz="1800" dirty="0" err="1">
                <a:solidFill>
                  <a:srgbClr val="1F6BC0"/>
                </a:solidFill>
                <a:effectLst/>
                <a:latin typeface="Helvetica Neue" panose="02000503000000020004" pitchFamily="2" charset="0"/>
              </a:rPr>
              <a:t>deces</a:t>
            </a:r>
            <a:endParaRPr lang="fr-CH" sz="1800" dirty="0">
              <a:solidFill>
                <a:srgbClr val="1F6BC0"/>
              </a:solidFill>
              <a:effectLst/>
              <a:latin typeface="Helvetica Neue" panose="02000503000000020004" pitchFamily="2" charset="0"/>
            </a:endParaRPr>
          </a:p>
        </p:txBody>
      </p:sp>
      <p:sp>
        <p:nvSpPr>
          <p:cNvPr id="7" name="ZoneTexte 6">
            <a:extLst>
              <a:ext uri="{FF2B5EF4-FFF2-40B4-BE49-F238E27FC236}">
                <a16:creationId xmlns:a16="http://schemas.microsoft.com/office/drawing/2014/main" id="{5400E1C0-C9C1-8BB2-8E39-880FC13860A4}"/>
              </a:ext>
            </a:extLst>
          </p:cNvPr>
          <p:cNvSpPr txBox="1"/>
          <p:nvPr/>
        </p:nvSpPr>
        <p:spPr>
          <a:xfrm>
            <a:off x="263239" y="130258"/>
            <a:ext cx="11568546" cy="1402756"/>
          </a:xfrm>
          <a:prstGeom prst="rect">
            <a:avLst/>
          </a:prstGeom>
          <a:noFill/>
        </p:spPr>
        <p:txBody>
          <a:bodyPr wrap="square">
            <a:spAutoFit/>
          </a:bodyPr>
          <a:lstStyle/>
          <a:p>
            <a:pPr>
              <a:lnSpc>
                <a:spcPts val="4980"/>
              </a:lnSpc>
            </a:pPr>
            <a:r>
              <a:rPr lang="fr-CH" sz="5400" b="1" dirty="0">
                <a:solidFill>
                  <a:srgbClr val="000000"/>
                </a:solidFill>
                <a:effectLst/>
                <a:latin typeface="☞ABADI MT PRO COND" panose="020B0806020104020203" pitchFamily="34" charset="0"/>
              </a:rPr>
              <a:t>Depuis 2011 : </a:t>
            </a:r>
            <a:br>
              <a:rPr lang="fr-CH" sz="5400" b="1" dirty="0">
                <a:solidFill>
                  <a:srgbClr val="000000"/>
                </a:solidFill>
                <a:effectLst/>
                <a:latin typeface="☞ABADI MT PRO COND" panose="020B0806020104020203" pitchFamily="34" charset="0"/>
              </a:rPr>
            </a:br>
            <a:r>
              <a:rPr lang="fr-CH" sz="4400" b="1" dirty="0">
                <a:solidFill>
                  <a:srgbClr val="000000"/>
                </a:solidFill>
                <a:effectLst/>
                <a:latin typeface="☞ABADI MT PRO COND" panose="020B0806020104020203" pitchFamily="34" charset="0"/>
              </a:rPr>
              <a:t>le suicide assisté est toujours </a:t>
            </a:r>
            <a:r>
              <a:rPr lang="fr-CH" sz="4400" b="1" dirty="0">
                <a:solidFill>
                  <a:srgbClr val="FF0000"/>
                </a:solidFill>
                <a:effectLst/>
                <a:latin typeface="☞ABADI MT PRO COND" panose="020B0806020104020203" pitchFamily="34" charset="0"/>
              </a:rPr>
              <a:t>autorisé</a:t>
            </a:r>
          </a:p>
        </p:txBody>
      </p:sp>
    </p:spTree>
    <p:extLst>
      <p:ext uri="{BB962C8B-B14F-4D97-AF65-F5344CB8AC3E}">
        <p14:creationId xmlns:p14="http://schemas.microsoft.com/office/powerpoint/2010/main" val="9479519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7CFE9-E8D9-7EA2-E43E-88B33764E1CC}"/>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47F2699A-F268-B94D-D0E4-47C610DEAEC6}"/>
              </a:ext>
            </a:extLst>
          </p:cNvPr>
          <p:cNvPicPr>
            <a:picLocks noChangeAspect="1"/>
          </p:cNvPicPr>
          <p:nvPr/>
        </p:nvPicPr>
        <p:blipFill>
          <a:blip r:embed="rId2"/>
          <a:stretch>
            <a:fillRect/>
          </a:stretch>
        </p:blipFill>
        <p:spPr>
          <a:xfrm>
            <a:off x="0" y="2262755"/>
            <a:ext cx="12192000" cy="3999209"/>
          </a:xfrm>
          <a:prstGeom prst="rect">
            <a:avLst/>
          </a:prstGeom>
        </p:spPr>
      </p:pic>
      <p:sp>
        <p:nvSpPr>
          <p:cNvPr id="7" name="ZoneTexte 6">
            <a:extLst>
              <a:ext uri="{FF2B5EF4-FFF2-40B4-BE49-F238E27FC236}">
                <a16:creationId xmlns:a16="http://schemas.microsoft.com/office/drawing/2014/main" id="{20145A99-48D9-F148-E334-88D39E4D9451}"/>
              </a:ext>
            </a:extLst>
          </p:cNvPr>
          <p:cNvSpPr txBox="1"/>
          <p:nvPr/>
        </p:nvSpPr>
        <p:spPr>
          <a:xfrm>
            <a:off x="263238" y="130258"/>
            <a:ext cx="12192000" cy="1374735"/>
          </a:xfrm>
          <a:prstGeom prst="rect">
            <a:avLst/>
          </a:prstGeom>
          <a:noFill/>
        </p:spPr>
        <p:txBody>
          <a:bodyPr wrap="square">
            <a:spAutoFit/>
          </a:bodyPr>
          <a:lstStyle/>
          <a:p>
            <a:pPr>
              <a:lnSpc>
                <a:spcPts val="4980"/>
              </a:lnSpc>
            </a:pPr>
            <a:r>
              <a:rPr lang="fr-CH" sz="5400" b="1" dirty="0">
                <a:solidFill>
                  <a:srgbClr val="000000"/>
                </a:solidFill>
                <a:effectLst/>
                <a:latin typeface="☞ABADI MT PRO COND" panose="020B0806020104020203" pitchFamily="34" charset="0"/>
              </a:rPr>
              <a:t>La proportion des suicides assistés </a:t>
            </a:r>
          </a:p>
          <a:p>
            <a:pPr>
              <a:lnSpc>
                <a:spcPts val="4980"/>
              </a:lnSpc>
            </a:pPr>
            <a:r>
              <a:rPr lang="fr-CH" sz="4400" b="1" dirty="0">
                <a:solidFill>
                  <a:srgbClr val="000000"/>
                </a:solidFill>
                <a:effectLst/>
                <a:latin typeface="☞ABADI MT PRO COND" panose="020B0806020104020203" pitchFamily="34" charset="0"/>
              </a:rPr>
              <a:t>a été </a:t>
            </a:r>
            <a:r>
              <a:rPr lang="fr-CH" sz="4400" b="1" dirty="0">
                <a:solidFill>
                  <a:srgbClr val="FF0000"/>
                </a:solidFill>
                <a:effectLst/>
                <a:latin typeface="☞ABADI MT PRO COND" panose="020B0806020104020203" pitchFamily="34" charset="0"/>
              </a:rPr>
              <a:t>multipliée par 10 à 15 </a:t>
            </a:r>
            <a:r>
              <a:rPr lang="fr-CH" sz="4400" b="1" dirty="0">
                <a:solidFill>
                  <a:srgbClr val="000000"/>
                </a:solidFill>
                <a:effectLst/>
                <a:latin typeface="☞ABADI MT PRO COND" panose="020B0806020104020203" pitchFamily="34" charset="0"/>
              </a:rPr>
              <a:t>depuis les années 1990</a:t>
            </a:r>
            <a:endParaRPr lang="fr-CH" sz="4400" b="1" dirty="0">
              <a:solidFill>
                <a:srgbClr val="FF0000"/>
              </a:solidFill>
              <a:effectLst/>
              <a:latin typeface="☞ABADI MT PRO COND" panose="020B0806020104020203" pitchFamily="34" charset="0"/>
            </a:endParaRPr>
          </a:p>
        </p:txBody>
      </p:sp>
      <p:sp>
        <p:nvSpPr>
          <p:cNvPr id="5" name="ZoneTexte 4">
            <a:extLst>
              <a:ext uri="{FF2B5EF4-FFF2-40B4-BE49-F238E27FC236}">
                <a16:creationId xmlns:a16="http://schemas.microsoft.com/office/drawing/2014/main" id="{0B477AA3-EF47-0593-3876-B7A77CA2EC0B}"/>
              </a:ext>
            </a:extLst>
          </p:cNvPr>
          <p:cNvSpPr txBox="1"/>
          <p:nvPr/>
        </p:nvSpPr>
        <p:spPr>
          <a:xfrm>
            <a:off x="5443104" y="1662145"/>
            <a:ext cx="5346816" cy="461665"/>
          </a:xfrm>
          <a:prstGeom prst="rect">
            <a:avLst/>
          </a:prstGeom>
          <a:noFill/>
        </p:spPr>
        <p:txBody>
          <a:bodyPr wrap="square">
            <a:spAutoFit/>
          </a:bodyPr>
          <a:lstStyle/>
          <a:p>
            <a:r>
              <a:rPr lang="fr-CH" sz="2400" dirty="0">
                <a:latin typeface="☞ABADI MT PRO COND" panose="020B0806020104020203" pitchFamily="34" charset="0"/>
              </a:rPr>
              <a:t>(</a:t>
            </a:r>
            <a:r>
              <a:rPr lang="fr-CH" sz="2400" u="none" strike="noStrike" dirty="0">
                <a:effectLst/>
                <a:latin typeface="☞ABADI MT PRO COND" panose="020B0806020104020203" pitchFamily="34" charset="0"/>
              </a:rPr>
              <a:t>Académie suisse des sciences médicales)</a:t>
            </a:r>
            <a:endParaRPr lang="fr-FR" sz="2400" dirty="0">
              <a:latin typeface="☞ABADI MT PRO COND" panose="020B0806020104020203" pitchFamily="34" charset="0"/>
            </a:endParaRPr>
          </a:p>
        </p:txBody>
      </p:sp>
      <p:pic>
        <p:nvPicPr>
          <p:cNvPr id="10" name="Image 9">
            <a:extLst>
              <a:ext uri="{FF2B5EF4-FFF2-40B4-BE49-F238E27FC236}">
                <a16:creationId xmlns:a16="http://schemas.microsoft.com/office/drawing/2014/main" id="{ABA4CE84-BB2A-5E88-2BC6-99E399EF7E31}"/>
              </a:ext>
            </a:extLst>
          </p:cNvPr>
          <p:cNvPicPr>
            <a:picLocks noChangeAspect="1"/>
          </p:cNvPicPr>
          <p:nvPr/>
        </p:nvPicPr>
        <p:blipFill>
          <a:blip r:embed="rId3"/>
          <a:stretch>
            <a:fillRect/>
          </a:stretch>
        </p:blipFill>
        <p:spPr>
          <a:xfrm>
            <a:off x="985404" y="1332692"/>
            <a:ext cx="4457700" cy="901700"/>
          </a:xfrm>
          <a:prstGeom prst="rect">
            <a:avLst/>
          </a:prstGeom>
        </p:spPr>
      </p:pic>
      <p:sp>
        <p:nvSpPr>
          <p:cNvPr id="12" name="ZoneTexte 11">
            <a:extLst>
              <a:ext uri="{FF2B5EF4-FFF2-40B4-BE49-F238E27FC236}">
                <a16:creationId xmlns:a16="http://schemas.microsoft.com/office/drawing/2014/main" id="{2CCB4041-8EC1-8D06-AA0B-DB84532750DB}"/>
              </a:ext>
            </a:extLst>
          </p:cNvPr>
          <p:cNvSpPr txBox="1"/>
          <p:nvPr/>
        </p:nvSpPr>
        <p:spPr>
          <a:xfrm>
            <a:off x="1386840" y="3197113"/>
            <a:ext cx="9692640" cy="2062103"/>
          </a:xfrm>
          <a:prstGeom prst="rect">
            <a:avLst/>
          </a:prstGeom>
          <a:noFill/>
        </p:spPr>
        <p:txBody>
          <a:bodyPr wrap="square">
            <a:spAutoFit/>
          </a:bodyPr>
          <a:lstStyle/>
          <a:p>
            <a:r>
              <a:rPr lang="fr-CH" sz="2000" b="1" i="0" dirty="0">
                <a:solidFill>
                  <a:srgbClr val="424242"/>
                </a:solidFill>
                <a:effectLst/>
                <a:latin typeface="Averta W01 Regular1586764"/>
              </a:rPr>
              <a:t>Sur l’ensemble des décès survenus en Suisse, la proportion de morts relevant d’un suicide assisté a nettement </a:t>
            </a:r>
            <a:r>
              <a:rPr lang="fr-CH" sz="2000" b="1" i="0" dirty="0">
                <a:solidFill>
                  <a:srgbClr val="FF0000"/>
                </a:solidFill>
                <a:effectLst/>
                <a:latin typeface="Averta W01 Regular1586764"/>
              </a:rPr>
              <a:t>augmenté</a:t>
            </a:r>
            <a:r>
              <a:rPr lang="fr-CH" sz="2000" b="1" i="0" dirty="0">
                <a:solidFill>
                  <a:srgbClr val="424242"/>
                </a:solidFill>
                <a:effectLst/>
                <a:latin typeface="Averta W01 Regular1586764"/>
              </a:rPr>
              <a:t> depuis la fin des années 1990 : </a:t>
            </a:r>
            <a:r>
              <a:rPr lang="fr-CH" sz="2000" b="1" i="0" dirty="0">
                <a:solidFill>
                  <a:srgbClr val="424242"/>
                </a:solidFill>
                <a:effectLst/>
                <a:highlight>
                  <a:srgbClr val="FFFF00"/>
                </a:highlight>
                <a:latin typeface="Averta W01 Regular1586764"/>
              </a:rPr>
              <a:t>elle est passée de 0,2% en 1999 à 2-3% aujourd’hui. </a:t>
            </a:r>
            <a:br>
              <a:rPr lang="fr-CH" sz="2000" b="0" i="0" dirty="0">
                <a:solidFill>
                  <a:srgbClr val="424242"/>
                </a:solidFill>
                <a:effectLst/>
                <a:highlight>
                  <a:srgbClr val="FFFF00"/>
                </a:highlight>
                <a:latin typeface="Averta W01 Regular1586764"/>
              </a:rPr>
            </a:br>
            <a:r>
              <a:rPr lang="fr-CH" sz="800" b="0" i="0" dirty="0">
                <a:solidFill>
                  <a:srgbClr val="424242"/>
                </a:solidFill>
                <a:effectLst/>
                <a:latin typeface="Averta W01 Regular1586764"/>
              </a:rPr>
              <a:t> </a:t>
            </a:r>
            <a:endParaRPr lang="fr-CH" sz="2000" b="0" i="0" dirty="0">
              <a:solidFill>
                <a:srgbClr val="424242"/>
              </a:solidFill>
              <a:effectLst/>
              <a:latin typeface="Averta W01 Regular1586764"/>
            </a:endParaRPr>
          </a:p>
          <a:p>
            <a:r>
              <a:rPr lang="fr-CH" sz="2000" b="1" i="0" dirty="0">
                <a:solidFill>
                  <a:srgbClr val="424242"/>
                </a:solidFill>
                <a:effectLst/>
                <a:latin typeface="Averta W01 Regular1586764"/>
              </a:rPr>
              <a:t>Cette « normalisation » croissante pourrait conduire certaines personnes ou groupes particuliers à se sentir mis sous pression – notamment en ayant l’impression de représenter une charge pour la société ou de mobiliser trop de ressources.</a:t>
            </a:r>
            <a:r>
              <a:rPr lang="fr-CH" sz="2000" b="0" i="0" dirty="0">
                <a:solidFill>
                  <a:srgbClr val="424242"/>
                </a:solidFill>
                <a:effectLst/>
                <a:latin typeface="Averta W01 Regular1586764"/>
              </a:rPr>
              <a:t> </a:t>
            </a:r>
          </a:p>
        </p:txBody>
      </p:sp>
    </p:spTree>
    <p:extLst>
      <p:ext uri="{BB962C8B-B14F-4D97-AF65-F5344CB8AC3E}">
        <p14:creationId xmlns:p14="http://schemas.microsoft.com/office/powerpoint/2010/main" val="34079698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C59F1-7737-C45B-1DF8-1C43774315E2}"/>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E08D6126-E32A-FE5B-CF41-8D2B6953DDF5}"/>
              </a:ext>
            </a:extLst>
          </p:cNvPr>
          <p:cNvPicPr>
            <a:picLocks noChangeAspect="1"/>
          </p:cNvPicPr>
          <p:nvPr/>
        </p:nvPicPr>
        <p:blipFill>
          <a:blip r:embed="rId2"/>
          <a:stretch>
            <a:fillRect/>
          </a:stretch>
        </p:blipFill>
        <p:spPr>
          <a:xfrm>
            <a:off x="0" y="1260784"/>
            <a:ext cx="12192000" cy="6339840"/>
          </a:xfrm>
          <a:prstGeom prst="rect">
            <a:avLst/>
          </a:prstGeom>
        </p:spPr>
      </p:pic>
      <p:sp>
        <p:nvSpPr>
          <p:cNvPr id="7" name="ZoneTexte 6">
            <a:extLst>
              <a:ext uri="{FF2B5EF4-FFF2-40B4-BE49-F238E27FC236}">
                <a16:creationId xmlns:a16="http://schemas.microsoft.com/office/drawing/2014/main" id="{EDE78783-8ED4-61B4-4A0B-BA414A8AB90D}"/>
              </a:ext>
            </a:extLst>
          </p:cNvPr>
          <p:cNvSpPr txBox="1"/>
          <p:nvPr/>
        </p:nvSpPr>
        <p:spPr>
          <a:xfrm>
            <a:off x="263238" y="245151"/>
            <a:ext cx="12192000" cy="761555"/>
          </a:xfrm>
          <a:prstGeom prst="rect">
            <a:avLst/>
          </a:prstGeom>
          <a:noFill/>
        </p:spPr>
        <p:txBody>
          <a:bodyPr wrap="square">
            <a:spAutoFit/>
          </a:bodyPr>
          <a:lstStyle/>
          <a:p>
            <a:pPr>
              <a:lnSpc>
                <a:spcPts val="4980"/>
              </a:lnSpc>
            </a:pPr>
            <a:r>
              <a:rPr lang="fr-CH" sz="5400" b="1" dirty="0">
                <a:solidFill>
                  <a:srgbClr val="FF0000"/>
                </a:solidFill>
                <a:latin typeface="☞ABADI MT PRO COND" panose="020B0806020104020203" pitchFamily="34" charset="0"/>
              </a:rPr>
              <a:t>Don d’organes </a:t>
            </a:r>
            <a:r>
              <a:rPr lang="fr-CH" sz="5400" b="1" dirty="0">
                <a:solidFill>
                  <a:srgbClr val="000000"/>
                </a:solidFill>
                <a:latin typeface="☞ABADI MT PRO COND" panose="020B0806020104020203" pitchFamily="34" charset="0"/>
              </a:rPr>
              <a:t>après suicide assisté</a:t>
            </a:r>
            <a:endParaRPr lang="fr-CH" sz="4400" b="1" dirty="0">
              <a:solidFill>
                <a:srgbClr val="FF0000"/>
              </a:solidFill>
              <a:effectLst/>
              <a:latin typeface="☞ABADI MT PRO COND" panose="020B0806020104020203" pitchFamily="34" charset="0"/>
            </a:endParaRPr>
          </a:p>
        </p:txBody>
      </p:sp>
      <p:sp>
        <p:nvSpPr>
          <p:cNvPr id="5" name="ZoneTexte 4">
            <a:extLst>
              <a:ext uri="{FF2B5EF4-FFF2-40B4-BE49-F238E27FC236}">
                <a16:creationId xmlns:a16="http://schemas.microsoft.com/office/drawing/2014/main" id="{C79065CE-F078-2B7E-CA61-FA6F48CC8341}"/>
              </a:ext>
            </a:extLst>
          </p:cNvPr>
          <p:cNvSpPr txBox="1"/>
          <p:nvPr/>
        </p:nvSpPr>
        <p:spPr>
          <a:xfrm>
            <a:off x="4873446" y="1260784"/>
            <a:ext cx="5346816" cy="461665"/>
          </a:xfrm>
          <a:prstGeom prst="rect">
            <a:avLst/>
          </a:prstGeom>
          <a:noFill/>
        </p:spPr>
        <p:txBody>
          <a:bodyPr wrap="square">
            <a:spAutoFit/>
          </a:bodyPr>
          <a:lstStyle/>
          <a:p>
            <a:r>
              <a:rPr lang="fr-CH" sz="2400" dirty="0">
                <a:latin typeface="☞ABADI MT PRO COND" panose="020B0806020104020203" pitchFamily="34" charset="0"/>
              </a:rPr>
              <a:t>(</a:t>
            </a:r>
            <a:r>
              <a:rPr lang="fr-CH" sz="2400" u="none" strike="noStrike" dirty="0">
                <a:effectLst/>
                <a:latin typeface="☞ABADI MT PRO COND" panose="020B0806020104020203" pitchFamily="34" charset="0"/>
              </a:rPr>
              <a:t>Académie suisse des sciences médicales)</a:t>
            </a:r>
            <a:endParaRPr lang="fr-FR" sz="2400" dirty="0">
              <a:latin typeface="☞ABADI MT PRO COND" panose="020B0806020104020203" pitchFamily="34" charset="0"/>
            </a:endParaRPr>
          </a:p>
        </p:txBody>
      </p:sp>
      <p:pic>
        <p:nvPicPr>
          <p:cNvPr id="10" name="Image 9">
            <a:extLst>
              <a:ext uri="{FF2B5EF4-FFF2-40B4-BE49-F238E27FC236}">
                <a16:creationId xmlns:a16="http://schemas.microsoft.com/office/drawing/2014/main" id="{79BE29BB-29D6-FF0C-9FC3-F915ADD26FAF}"/>
              </a:ext>
            </a:extLst>
          </p:cNvPr>
          <p:cNvPicPr>
            <a:picLocks noChangeAspect="1"/>
          </p:cNvPicPr>
          <p:nvPr/>
        </p:nvPicPr>
        <p:blipFill>
          <a:blip r:embed="rId3"/>
          <a:stretch>
            <a:fillRect/>
          </a:stretch>
        </p:blipFill>
        <p:spPr>
          <a:xfrm>
            <a:off x="415746" y="974267"/>
            <a:ext cx="4457700" cy="901700"/>
          </a:xfrm>
          <a:prstGeom prst="rect">
            <a:avLst/>
          </a:prstGeom>
        </p:spPr>
      </p:pic>
      <p:sp>
        <p:nvSpPr>
          <p:cNvPr id="4" name="ZoneTexte 3">
            <a:extLst>
              <a:ext uri="{FF2B5EF4-FFF2-40B4-BE49-F238E27FC236}">
                <a16:creationId xmlns:a16="http://schemas.microsoft.com/office/drawing/2014/main" id="{7CCF7D26-8DF4-08A1-D05F-4585B79053B8}"/>
              </a:ext>
            </a:extLst>
          </p:cNvPr>
          <p:cNvSpPr txBox="1"/>
          <p:nvPr/>
        </p:nvSpPr>
        <p:spPr>
          <a:xfrm>
            <a:off x="1193742" y="2357304"/>
            <a:ext cx="9804516" cy="3785652"/>
          </a:xfrm>
          <a:prstGeom prst="rect">
            <a:avLst/>
          </a:prstGeom>
          <a:noFill/>
        </p:spPr>
        <p:txBody>
          <a:bodyPr wrap="square">
            <a:spAutoFit/>
          </a:bodyPr>
          <a:lstStyle/>
          <a:p>
            <a:pPr algn="l" fontAlgn="base"/>
            <a:r>
              <a:rPr lang="fr-CH" sz="2400" b="0" i="0" dirty="0">
                <a:solidFill>
                  <a:srgbClr val="424242"/>
                </a:solidFill>
                <a:effectLst/>
                <a:latin typeface="Averta W01 Regular1586764"/>
              </a:rPr>
              <a:t>Les hôpitaux reçoivent ponctuellement des demandes sur la possibilité de donner ses organes après une assistance au suicide. </a:t>
            </a:r>
            <a:r>
              <a:rPr lang="fr-CH" sz="2400" b="1" i="0" dirty="0">
                <a:solidFill>
                  <a:srgbClr val="424242"/>
                </a:solidFill>
                <a:effectLst/>
                <a:highlight>
                  <a:srgbClr val="FFFF00"/>
                </a:highlight>
                <a:latin typeface="Averta W01 Regular1586764"/>
              </a:rPr>
              <a:t>Bien que cela ne concerne qu’un petit groupe de personnes et </a:t>
            </a:r>
            <a:r>
              <a:rPr lang="fr-CH" sz="2400" b="1" i="0" dirty="0">
                <a:effectLst/>
                <a:highlight>
                  <a:srgbClr val="FFFF00"/>
                </a:highlight>
                <a:latin typeface="Averta W01 Regular1586764"/>
              </a:rPr>
              <a:t>qu’</a:t>
            </a:r>
            <a:r>
              <a:rPr lang="fr-CH" sz="2400" b="1" i="0" dirty="0">
                <a:solidFill>
                  <a:srgbClr val="FF0000"/>
                </a:solidFill>
                <a:effectLst/>
                <a:highlight>
                  <a:srgbClr val="FFFF00"/>
                </a:highlight>
                <a:latin typeface="Averta W01 Regular1586764"/>
              </a:rPr>
              <a:t>actuellement aucun centre </a:t>
            </a:r>
            <a:r>
              <a:rPr lang="fr-CH" sz="2400" b="1" i="0" dirty="0">
                <a:solidFill>
                  <a:srgbClr val="424242"/>
                </a:solidFill>
                <a:effectLst/>
                <a:highlight>
                  <a:srgbClr val="FFFF00"/>
                </a:highlight>
                <a:latin typeface="Averta W01 Regular1586764"/>
              </a:rPr>
              <a:t>de transplantation suisse ne pratique le don d’organes post-mortem après assistance au suicide, la </a:t>
            </a:r>
            <a:r>
              <a:rPr lang="fr-CH" sz="2400" b="1" i="0" u="sng" dirty="0">
                <a:solidFill>
                  <a:srgbClr val="424242"/>
                </a:solidFill>
                <a:effectLst/>
                <a:highlight>
                  <a:srgbClr val="FFFF00"/>
                </a:highlight>
                <a:latin typeface="Averta W01 Regular1586764"/>
              </a:rPr>
              <a:t>Commission Centrale d’Éthique</a:t>
            </a:r>
            <a:r>
              <a:rPr lang="fr-CH" sz="2400" b="1" i="0" dirty="0">
                <a:solidFill>
                  <a:srgbClr val="424242"/>
                </a:solidFill>
                <a:effectLst/>
                <a:highlight>
                  <a:srgbClr val="FFFF00"/>
                </a:highlight>
                <a:latin typeface="Averta W01 Regular1586764"/>
              </a:rPr>
              <a:t> (CCE) </a:t>
            </a:r>
            <a:r>
              <a:rPr lang="fr-CH" sz="2400" b="1" i="0" u="sng" dirty="0">
                <a:solidFill>
                  <a:srgbClr val="424242"/>
                </a:solidFill>
                <a:effectLst/>
                <a:highlight>
                  <a:srgbClr val="FFFF00"/>
                </a:highlight>
                <a:latin typeface="Averta W01 Regular1586764"/>
              </a:rPr>
              <a:t>de l’ASSM</a:t>
            </a:r>
            <a:r>
              <a:rPr lang="fr-CH" sz="2400" b="1" i="0" dirty="0">
                <a:solidFill>
                  <a:srgbClr val="424242"/>
                </a:solidFill>
                <a:effectLst/>
                <a:highlight>
                  <a:srgbClr val="FFFF00"/>
                </a:highlight>
                <a:latin typeface="Averta W01 Regular1586764"/>
              </a:rPr>
              <a:t> estime qu’il est </a:t>
            </a:r>
            <a:r>
              <a:rPr lang="fr-CH" sz="2400" b="1" i="0" dirty="0">
                <a:solidFill>
                  <a:srgbClr val="FF0000"/>
                </a:solidFill>
                <a:effectLst/>
                <a:highlight>
                  <a:srgbClr val="FFFF00"/>
                </a:highlight>
                <a:latin typeface="Averta W01 Regular1586764"/>
              </a:rPr>
              <a:t>important de réfléchir </a:t>
            </a:r>
            <a:r>
              <a:rPr lang="fr-CH" sz="2400" b="1" i="0" dirty="0">
                <a:solidFill>
                  <a:srgbClr val="424242"/>
                </a:solidFill>
                <a:effectLst/>
                <a:highlight>
                  <a:srgbClr val="FFFF00"/>
                </a:highlight>
                <a:latin typeface="Averta W01 Regular1586764"/>
              </a:rPr>
              <a:t>aux questions éthiques et juridiques liées à une telle pratique.</a:t>
            </a:r>
            <a:r>
              <a:rPr lang="fr-CH" sz="2400" b="1" i="0" dirty="0">
                <a:solidFill>
                  <a:srgbClr val="424242"/>
                </a:solidFill>
                <a:effectLst/>
                <a:latin typeface="Averta W01 Regular1586764"/>
              </a:rPr>
              <a:t> </a:t>
            </a:r>
            <a:r>
              <a:rPr lang="fr-CH" sz="2400" b="0" i="0" dirty="0">
                <a:solidFill>
                  <a:srgbClr val="424242"/>
                </a:solidFill>
                <a:effectLst/>
                <a:latin typeface="Averta W01 Regular1586764"/>
              </a:rPr>
              <a:t>C’est pourquoi elle a publié en 2025 une prise de position qui décrit les défis posés du point de vue médical et déontologique. </a:t>
            </a:r>
            <a:r>
              <a:rPr lang="fr-CH" sz="2400" b="1" i="0" dirty="0">
                <a:solidFill>
                  <a:srgbClr val="424242"/>
                </a:solidFill>
                <a:effectLst/>
                <a:highlight>
                  <a:srgbClr val="FFFF00"/>
                </a:highlight>
                <a:latin typeface="Averta W01 Regular1586764"/>
              </a:rPr>
              <a:t>En </a:t>
            </a:r>
            <a:r>
              <a:rPr lang="fr-CH" sz="2400" b="1" i="0" dirty="0">
                <a:solidFill>
                  <a:srgbClr val="FF0000"/>
                </a:solidFill>
                <a:effectLst/>
                <a:highlight>
                  <a:srgbClr val="FFFF00"/>
                </a:highlight>
                <a:latin typeface="Averta W01 Regular1586764"/>
              </a:rPr>
              <a:t>2026</a:t>
            </a:r>
            <a:r>
              <a:rPr lang="fr-CH" sz="2400" b="1" i="0" dirty="0">
                <a:solidFill>
                  <a:srgbClr val="424242"/>
                </a:solidFill>
                <a:effectLst/>
                <a:highlight>
                  <a:srgbClr val="FFFF00"/>
                </a:highlight>
                <a:latin typeface="Averta W01 Regular1586764"/>
              </a:rPr>
              <a:t>, elle a en plus demandé </a:t>
            </a:r>
            <a:r>
              <a:rPr lang="fr-CH" sz="2400" b="1" i="0" dirty="0">
                <a:solidFill>
                  <a:srgbClr val="FF0000"/>
                </a:solidFill>
                <a:effectLst/>
                <a:highlight>
                  <a:srgbClr val="FFFF00"/>
                </a:highlight>
                <a:latin typeface="Averta W01 Regular1586764"/>
              </a:rPr>
              <a:t>un avis de droit </a:t>
            </a:r>
            <a:r>
              <a:rPr lang="fr-CH" sz="2400" b="1" i="0" dirty="0">
                <a:solidFill>
                  <a:srgbClr val="424242"/>
                </a:solidFill>
                <a:effectLst/>
                <a:highlight>
                  <a:srgbClr val="FFFF00"/>
                </a:highlight>
                <a:latin typeface="Averta W01 Regular1586764"/>
              </a:rPr>
              <a:t>sur la légalité effective d’un don d’organes après assistance au suicide</a:t>
            </a:r>
            <a:r>
              <a:rPr lang="fr-CH" sz="2400" b="0" i="0" dirty="0">
                <a:solidFill>
                  <a:srgbClr val="424242"/>
                </a:solidFill>
                <a:effectLst/>
                <a:latin typeface="Averta W01 Regular1586764"/>
              </a:rPr>
              <a:t>. </a:t>
            </a:r>
          </a:p>
        </p:txBody>
      </p:sp>
    </p:spTree>
    <p:extLst>
      <p:ext uri="{BB962C8B-B14F-4D97-AF65-F5344CB8AC3E}">
        <p14:creationId xmlns:p14="http://schemas.microsoft.com/office/powerpoint/2010/main" val="4810702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58B7F-E976-E275-782D-8132A4856A12}"/>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A05E8D2D-0380-ED0C-EF06-5D260D98A4C4}"/>
              </a:ext>
            </a:extLst>
          </p:cNvPr>
          <p:cNvPicPr>
            <a:picLocks noChangeAspect="1"/>
          </p:cNvPicPr>
          <p:nvPr/>
        </p:nvPicPr>
        <p:blipFill>
          <a:blip r:embed="rId2"/>
          <a:stretch>
            <a:fillRect/>
          </a:stretch>
        </p:blipFill>
        <p:spPr>
          <a:xfrm>
            <a:off x="0" y="1783542"/>
            <a:ext cx="12192000" cy="4769657"/>
          </a:xfrm>
          <a:prstGeom prst="rect">
            <a:avLst/>
          </a:prstGeom>
        </p:spPr>
      </p:pic>
      <p:sp>
        <p:nvSpPr>
          <p:cNvPr id="7" name="ZoneTexte 6">
            <a:extLst>
              <a:ext uri="{FF2B5EF4-FFF2-40B4-BE49-F238E27FC236}">
                <a16:creationId xmlns:a16="http://schemas.microsoft.com/office/drawing/2014/main" id="{650E1E01-30F5-2F3C-ACFB-AC6E9824B9D2}"/>
              </a:ext>
            </a:extLst>
          </p:cNvPr>
          <p:cNvSpPr txBox="1"/>
          <p:nvPr/>
        </p:nvSpPr>
        <p:spPr>
          <a:xfrm>
            <a:off x="263238" y="130258"/>
            <a:ext cx="12192000" cy="1402756"/>
          </a:xfrm>
          <a:prstGeom prst="rect">
            <a:avLst/>
          </a:prstGeom>
          <a:noFill/>
        </p:spPr>
        <p:txBody>
          <a:bodyPr wrap="square">
            <a:spAutoFit/>
          </a:bodyPr>
          <a:lstStyle/>
          <a:p>
            <a:pPr>
              <a:lnSpc>
                <a:spcPts val="4980"/>
              </a:lnSpc>
            </a:pPr>
            <a:r>
              <a:rPr lang="fr-CH" sz="5400" b="1" dirty="0">
                <a:solidFill>
                  <a:srgbClr val="000000"/>
                </a:solidFill>
                <a:latin typeface="☞ABADI MT PRO COND" panose="020B0806020104020203" pitchFamily="34" charset="0"/>
              </a:rPr>
              <a:t>Suicide assisté, </a:t>
            </a:r>
            <a:r>
              <a:rPr lang="fr-CH" sz="5400" b="1" dirty="0">
                <a:solidFill>
                  <a:srgbClr val="FF0000"/>
                </a:solidFill>
                <a:latin typeface="☞ABADI MT PRO COND" panose="020B0806020104020203" pitchFamily="34" charset="0"/>
              </a:rPr>
              <a:t>don d’organes </a:t>
            </a:r>
            <a:r>
              <a:rPr lang="fr-CH" sz="5400" b="1" dirty="0">
                <a:solidFill>
                  <a:srgbClr val="000000"/>
                </a:solidFill>
                <a:latin typeface="☞ABADI MT PRO COND" panose="020B0806020104020203" pitchFamily="34" charset="0"/>
              </a:rPr>
              <a:t>et </a:t>
            </a:r>
            <a:r>
              <a:rPr lang="fr-CH" sz="5400" b="1" dirty="0">
                <a:solidFill>
                  <a:srgbClr val="FF0000"/>
                </a:solidFill>
                <a:effectLst/>
                <a:latin typeface="☞ABADI MT PRO COND" panose="020B0806020104020203" pitchFamily="34" charset="0"/>
              </a:rPr>
              <a:t>clause de conscience</a:t>
            </a:r>
            <a:endParaRPr lang="fr-CH" sz="4400" b="1" dirty="0">
              <a:solidFill>
                <a:srgbClr val="FF0000"/>
              </a:solidFill>
              <a:effectLst/>
              <a:latin typeface="☞ABADI MT PRO COND" panose="020B0806020104020203" pitchFamily="34" charset="0"/>
            </a:endParaRPr>
          </a:p>
        </p:txBody>
      </p:sp>
      <p:sp>
        <p:nvSpPr>
          <p:cNvPr id="5" name="ZoneTexte 4">
            <a:extLst>
              <a:ext uri="{FF2B5EF4-FFF2-40B4-BE49-F238E27FC236}">
                <a16:creationId xmlns:a16="http://schemas.microsoft.com/office/drawing/2014/main" id="{401220D1-1567-724B-2867-667E22B1A9CE}"/>
              </a:ext>
            </a:extLst>
          </p:cNvPr>
          <p:cNvSpPr txBox="1"/>
          <p:nvPr/>
        </p:nvSpPr>
        <p:spPr>
          <a:xfrm>
            <a:off x="5443104" y="1662145"/>
            <a:ext cx="5346816" cy="461665"/>
          </a:xfrm>
          <a:prstGeom prst="rect">
            <a:avLst/>
          </a:prstGeom>
          <a:noFill/>
        </p:spPr>
        <p:txBody>
          <a:bodyPr wrap="square">
            <a:spAutoFit/>
          </a:bodyPr>
          <a:lstStyle/>
          <a:p>
            <a:r>
              <a:rPr lang="fr-CH" sz="2400" dirty="0">
                <a:latin typeface="☞ABADI MT PRO COND" panose="020B0806020104020203" pitchFamily="34" charset="0"/>
              </a:rPr>
              <a:t>(</a:t>
            </a:r>
            <a:r>
              <a:rPr lang="fr-CH" sz="2400" u="none" strike="noStrike" dirty="0">
                <a:effectLst/>
                <a:latin typeface="☞ABADI MT PRO COND" panose="020B0806020104020203" pitchFamily="34" charset="0"/>
              </a:rPr>
              <a:t>Académie suisse des sciences médicales)</a:t>
            </a:r>
            <a:endParaRPr lang="fr-FR" sz="2400" dirty="0">
              <a:latin typeface="☞ABADI MT PRO COND" panose="020B0806020104020203" pitchFamily="34" charset="0"/>
            </a:endParaRPr>
          </a:p>
        </p:txBody>
      </p:sp>
      <p:pic>
        <p:nvPicPr>
          <p:cNvPr id="10" name="Image 9">
            <a:extLst>
              <a:ext uri="{FF2B5EF4-FFF2-40B4-BE49-F238E27FC236}">
                <a16:creationId xmlns:a16="http://schemas.microsoft.com/office/drawing/2014/main" id="{31939B6D-3C92-941E-6375-771902D13A4A}"/>
              </a:ext>
            </a:extLst>
          </p:cNvPr>
          <p:cNvPicPr>
            <a:picLocks noChangeAspect="1"/>
          </p:cNvPicPr>
          <p:nvPr/>
        </p:nvPicPr>
        <p:blipFill>
          <a:blip r:embed="rId3"/>
          <a:stretch>
            <a:fillRect/>
          </a:stretch>
        </p:blipFill>
        <p:spPr>
          <a:xfrm>
            <a:off x="985404" y="1332692"/>
            <a:ext cx="4457700" cy="901700"/>
          </a:xfrm>
          <a:prstGeom prst="rect">
            <a:avLst/>
          </a:prstGeom>
        </p:spPr>
      </p:pic>
      <p:sp>
        <p:nvSpPr>
          <p:cNvPr id="4" name="ZoneTexte 3">
            <a:extLst>
              <a:ext uri="{FF2B5EF4-FFF2-40B4-BE49-F238E27FC236}">
                <a16:creationId xmlns:a16="http://schemas.microsoft.com/office/drawing/2014/main" id="{806DF83A-F2CD-E513-CB89-85004B271994}"/>
              </a:ext>
            </a:extLst>
          </p:cNvPr>
          <p:cNvSpPr txBox="1"/>
          <p:nvPr/>
        </p:nvSpPr>
        <p:spPr>
          <a:xfrm>
            <a:off x="1193742" y="2698737"/>
            <a:ext cx="9804516" cy="2939266"/>
          </a:xfrm>
          <a:prstGeom prst="rect">
            <a:avLst/>
          </a:prstGeom>
          <a:noFill/>
        </p:spPr>
        <p:txBody>
          <a:bodyPr wrap="square">
            <a:spAutoFit/>
          </a:bodyPr>
          <a:lstStyle/>
          <a:p>
            <a:pPr algn="l" fontAlgn="base"/>
            <a:r>
              <a:rPr lang="fr-CH" sz="2200" b="1" i="0" dirty="0">
                <a:solidFill>
                  <a:srgbClr val="424242"/>
                </a:solidFill>
                <a:effectLst/>
                <a:highlight>
                  <a:srgbClr val="FFFF00"/>
                </a:highlight>
                <a:latin typeface="Averta W01 Regular1586764"/>
              </a:rPr>
              <a:t>La </a:t>
            </a:r>
            <a:r>
              <a:rPr lang="fr-CH" sz="2200" b="1" i="0" dirty="0">
                <a:solidFill>
                  <a:srgbClr val="FF0000"/>
                </a:solidFill>
                <a:effectLst/>
                <a:highlight>
                  <a:srgbClr val="FFFF00"/>
                </a:highlight>
                <a:latin typeface="Averta W01 Regular1586764"/>
              </a:rPr>
              <a:t>légalité</a:t>
            </a:r>
            <a:r>
              <a:rPr lang="fr-CH" sz="2200" b="1" i="0" dirty="0">
                <a:solidFill>
                  <a:srgbClr val="424242"/>
                </a:solidFill>
                <a:effectLst/>
                <a:highlight>
                  <a:srgbClr val="FFFF00"/>
                </a:highlight>
                <a:latin typeface="Averta W01 Regular1586764"/>
              </a:rPr>
              <a:t> effective d'un </a:t>
            </a:r>
            <a:r>
              <a:rPr lang="fr-CH" sz="2200" b="1" i="0" dirty="0">
                <a:solidFill>
                  <a:srgbClr val="FF0000"/>
                </a:solidFill>
                <a:effectLst/>
                <a:highlight>
                  <a:srgbClr val="FFFF00"/>
                </a:highlight>
                <a:latin typeface="Averta W01 Regular1586764"/>
              </a:rPr>
              <a:t>don d'organes </a:t>
            </a:r>
            <a:r>
              <a:rPr lang="fr-CH" sz="2200" b="1" i="0" dirty="0">
                <a:solidFill>
                  <a:srgbClr val="424242"/>
                </a:solidFill>
                <a:effectLst/>
                <a:highlight>
                  <a:srgbClr val="FFFF00"/>
                </a:highlight>
                <a:latin typeface="Averta W01 Regular1586764"/>
              </a:rPr>
              <a:t>après assistance au suicide dans un hôpital donné </a:t>
            </a:r>
            <a:r>
              <a:rPr lang="fr-CH" sz="2200" b="1" i="0" dirty="0">
                <a:solidFill>
                  <a:srgbClr val="FF0000"/>
                </a:solidFill>
                <a:effectLst/>
                <a:highlight>
                  <a:srgbClr val="FFFF00"/>
                </a:highlight>
                <a:latin typeface="Averta W01 Regular1586764"/>
              </a:rPr>
              <a:t>dépend</a:t>
            </a:r>
            <a:r>
              <a:rPr lang="fr-CH" sz="2200" b="1" i="0" dirty="0">
                <a:solidFill>
                  <a:srgbClr val="424242"/>
                </a:solidFill>
                <a:effectLst/>
                <a:highlight>
                  <a:srgbClr val="FFFF00"/>
                </a:highlight>
                <a:latin typeface="Averta W01 Regular1586764"/>
              </a:rPr>
              <a:t> des réglementations cantonales et internes en question. </a:t>
            </a:r>
          </a:p>
          <a:p>
            <a:pPr algn="l" fontAlgn="base"/>
            <a:r>
              <a:rPr lang="fr-CH" sz="2200" i="0" dirty="0">
                <a:solidFill>
                  <a:srgbClr val="424242"/>
                </a:solidFill>
                <a:effectLst/>
                <a:latin typeface="Averta W01 Regular1586764"/>
              </a:rPr>
              <a:t>Lorsque que de telles bases existent, les positions des cantons et des hôpitaux varient : certains interdisent par principe l’aide au suicide, d’autres l’autorisent et en fixent les règles </a:t>
            </a:r>
          </a:p>
          <a:p>
            <a:pPr algn="l" fontAlgn="base"/>
            <a:endParaRPr lang="fr-CH" sz="900" b="1" dirty="0">
              <a:solidFill>
                <a:srgbClr val="424242"/>
              </a:solidFill>
              <a:highlight>
                <a:srgbClr val="FFFF00"/>
              </a:highlight>
              <a:latin typeface="Averta W01 Regular1586764"/>
            </a:endParaRPr>
          </a:p>
          <a:p>
            <a:pPr algn="l" fontAlgn="base"/>
            <a:r>
              <a:rPr lang="fr-CH" sz="2200" b="1" i="0" dirty="0">
                <a:solidFill>
                  <a:srgbClr val="424242"/>
                </a:solidFill>
                <a:effectLst/>
                <a:highlight>
                  <a:srgbClr val="FFFF00"/>
                </a:highlight>
                <a:latin typeface="Averta W01 Regular1586764"/>
              </a:rPr>
              <a:t>La règle de base suivante s’applique: au nom de la liberté de conscience, le personnel </a:t>
            </a:r>
            <a:r>
              <a:rPr lang="fr-CH" sz="2200" b="1" i="0" dirty="0">
                <a:solidFill>
                  <a:srgbClr val="FF0000"/>
                </a:solidFill>
                <a:effectLst/>
                <a:highlight>
                  <a:srgbClr val="FFFF00"/>
                </a:highlight>
                <a:latin typeface="Averta W01 Regular1586764"/>
              </a:rPr>
              <a:t>ne peut pas être forcé à participer </a:t>
            </a:r>
            <a:r>
              <a:rPr lang="fr-CH" sz="2200" b="1" i="0" dirty="0">
                <a:solidFill>
                  <a:srgbClr val="424242"/>
                </a:solidFill>
                <a:effectLst/>
                <a:highlight>
                  <a:srgbClr val="FFFF00"/>
                </a:highlight>
                <a:latin typeface="Averta W01 Regular1586764"/>
              </a:rPr>
              <a:t>à un don d’organes après assistance au suicide.</a:t>
            </a:r>
          </a:p>
        </p:txBody>
      </p:sp>
    </p:spTree>
    <p:extLst>
      <p:ext uri="{BB962C8B-B14F-4D97-AF65-F5344CB8AC3E}">
        <p14:creationId xmlns:p14="http://schemas.microsoft.com/office/powerpoint/2010/main" val="14380172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0C6C0-2CDD-88BC-603A-CD08383DE10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5672A34-CD5E-B85A-85BF-1EBF99DB7126}"/>
              </a:ext>
            </a:extLst>
          </p:cNvPr>
          <p:cNvSpPr txBox="1"/>
          <p:nvPr/>
        </p:nvSpPr>
        <p:spPr>
          <a:xfrm>
            <a:off x="2852382" y="2722108"/>
            <a:ext cx="7553002" cy="923330"/>
          </a:xfrm>
          <a:prstGeom prst="rect">
            <a:avLst/>
          </a:prstGeom>
          <a:noFill/>
        </p:spPr>
        <p:txBody>
          <a:bodyPr wrap="square">
            <a:spAutoFit/>
          </a:bodyPr>
          <a:lstStyle/>
          <a:p>
            <a:r>
              <a:rPr lang="fr-CH" sz="5400" b="1" dirty="0">
                <a:solidFill>
                  <a:srgbClr val="000000"/>
                </a:solidFill>
                <a:effectLst/>
                <a:latin typeface="☞ABADI MT PRO COND" panose="020B0806020104020203" pitchFamily="34" charset="0"/>
              </a:rPr>
              <a:t>Et dans les </a:t>
            </a:r>
            <a:r>
              <a:rPr lang="fr-CH" sz="5400" b="1" dirty="0">
                <a:solidFill>
                  <a:srgbClr val="FF0000"/>
                </a:solidFill>
                <a:effectLst/>
                <a:latin typeface="☞ABADI MT PRO COND" panose="020B0806020104020203" pitchFamily="34" charset="0"/>
              </a:rPr>
              <a:t>autres</a:t>
            </a:r>
            <a:r>
              <a:rPr lang="fr-CH" sz="5400" b="1" dirty="0">
                <a:solidFill>
                  <a:srgbClr val="000000"/>
                </a:solidFill>
                <a:effectLst/>
                <a:latin typeface="☞ABADI MT PRO COND" panose="020B0806020104020203" pitchFamily="34" charset="0"/>
              </a:rPr>
              <a:t> pays ?</a:t>
            </a:r>
          </a:p>
        </p:txBody>
      </p:sp>
    </p:spTree>
    <p:extLst>
      <p:ext uri="{BB962C8B-B14F-4D97-AF65-F5344CB8AC3E}">
        <p14:creationId xmlns:p14="http://schemas.microsoft.com/office/powerpoint/2010/main" val="18094788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3658A-F54E-A5CD-C82A-B2B60A4EF958}"/>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D5F9B520-188E-DFF0-8319-FC36EA4950E2}"/>
              </a:ext>
            </a:extLst>
          </p:cNvPr>
          <p:cNvPicPr>
            <a:picLocks noChangeAspect="1"/>
          </p:cNvPicPr>
          <p:nvPr/>
        </p:nvPicPr>
        <p:blipFill>
          <a:blip r:embed="rId2"/>
          <a:stretch>
            <a:fillRect/>
          </a:stretch>
        </p:blipFill>
        <p:spPr>
          <a:xfrm>
            <a:off x="1023587" y="62170"/>
            <a:ext cx="10193744" cy="6795829"/>
          </a:xfrm>
          <a:prstGeom prst="rect">
            <a:avLst/>
          </a:prstGeom>
        </p:spPr>
      </p:pic>
    </p:spTree>
    <p:extLst>
      <p:ext uri="{BB962C8B-B14F-4D97-AF65-F5344CB8AC3E}">
        <p14:creationId xmlns:p14="http://schemas.microsoft.com/office/powerpoint/2010/main" val="4915729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E121A-A8C4-51B0-8C38-79AF4D8688C9}"/>
            </a:ext>
          </a:extLst>
        </p:cNvPr>
        <p:cNvGrpSpPr/>
        <p:nvPr/>
      </p:nvGrpSpPr>
      <p:grpSpPr>
        <a:xfrm>
          <a:off x="0" y="0"/>
          <a:ext cx="0" cy="0"/>
          <a:chOff x="0" y="0"/>
          <a:chExt cx="0" cy="0"/>
        </a:xfrm>
      </p:grpSpPr>
      <p:sp>
        <p:nvSpPr>
          <p:cNvPr id="24" name="ZoneTexte 23">
            <a:extLst>
              <a:ext uri="{FF2B5EF4-FFF2-40B4-BE49-F238E27FC236}">
                <a16:creationId xmlns:a16="http://schemas.microsoft.com/office/drawing/2014/main" id="{3F5CD24E-ED78-AEA7-05ED-AB5C2A127323}"/>
              </a:ext>
            </a:extLst>
          </p:cNvPr>
          <p:cNvSpPr txBox="1"/>
          <p:nvPr/>
        </p:nvSpPr>
        <p:spPr>
          <a:xfrm>
            <a:off x="2453422" y="4768712"/>
            <a:ext cx="4361584" cy="892552"/>
          </a:xfrm>
          <a:prstGeom prst="rect">
            <a:avLst/>
          </a:prstGeom>
          <a:noFill/>
        </p:spPr>
        <p:txBody>
          <a:bodyPr wrap="square">
            <a:spAutoFit/>
          </a:bodyPr>
          <a:lstStyle/>
          <a:p>
            <a:pPr algn="ctr"/>
            <a:r>
              <a:rPr lang="fr-CH" sz="3200" b="1" dirty="0">
                <a:solidFill>
                  <a:srgbClr val="000000"/>
                </a:solidFill>
                <a:latin typeface="Helvetica Neue" panose="02000503000000020004" pitchFamily="2" charset="0"/>
              </a:rPr>
              <a:t>Christine Cotton</a:t>
            </a:r>
            <a:br>
              <a:rPr lang="fr-CH" sz="2000" b="1" dirty="0">
                <a:solidFill>
                  <a:srgbClr val="000000"/>
                </a:solidFill>
                <a:latin typeface="Helvetica Neue" panose="02000503000000020004" pitchFamily="2" charset="0"/>
              </a:rPr>
            </a:br>
            <a:r>
              <a:rPr lang="fr-CH" sz="2000" b="1" dirty="0">
                <a:solidFill>
                  <a:srgbClr val="000000"/>
                </a:solidFill>
                <a:latin typeface="Helvetica Neue" panose="02000503000000020004" pitchFamily="2" charset="0"/>
              </a:rPr>
              <a:t>27 avril 1970 - 1er juin 2026</a:t>
            </a:r>
            <a:endParaRPr lang="fr-FR" dirty="0"/>
          </a:p>
        </p:txBody>
      </p:sp>
      <p:pic>
        <p:nvPicPr>
          <p:cNvPr id="8" name="Image 7">
            <a:extLst>
              <a:ext uri="{FF2B5EF4-FFF2-40B4-BE49-F238E27FC236}">
                <a16:creationId xmlns:a16="http://schemas.microsoft.com/office/drawing/2014/main" id="{0DBF79D3-5AAC-47A0-F882-52B7D79BC6D9}"/>
              </a:ext>
            </a:extLst>
          </p:cNvPr>
          <p:cNvPicPr>
            <a:picLocks noChangeAspect="1"/>
          </p:cNvPicPr>
          <p:nvPr/>
        </p:nvPicPr>
        <p:blipFill>
          <a:blip r:embed="rId2"/>
          <a:stretch>
            <a:fillRect/>
          </a:stretch>
        </p:blipFill>
        <p:spPr>
          <a:xfrm>
            <a:off x="7567628" y="4125175"/>
            <a:ext cx="4301708" cy="2419711"/>
          </a:xfrm>
          <a:prstGeom prst="rect">
            <a:avLst/>
          </a:prstGeom>
        </p:spPr>
      </p:pic>
      <p:pic>
        <p:nvPicPr>
          <p:cNvPr id="11" name="Image 10">
            <a:extLst>
              <a:ext uri="{FF2B5EF4-FFF2-40B4-BE49-F238E27FC236}">
                <a16:creationId xmlns:a16="http://schemas.microsoft.com/office/drawing/2014/main" id="{D2B89E29-4C23-D55F-C9C7-84C8C0DA0D33}"/>
              </a:ext>
            </a:extLst>
          </p:cNvPr>
          <p:cNvPicPr>
            <a:picLocks noChangeAspect="1"/>
          </p:cNvPicPr>
          <p:nvPr/>
        </p:nvPicPr>
        <p:blipFill>
          <a:blip r:embed="rId3"/>
          <a:stretch>
            <a:fillRect/>
          </a:stretch>
        </p:blipFill>
        <p:spPr>
          <a:xfrm>
            <a:off x="2400010" y="271409"/>
            <a:ext cx="4472709" cy="4472709"/>
          </a:xfrm>
          <a:prstGeom prst="rect">
            <a:avLst/>
          </a:prstGeom>
          <a:ln>
            <a:solidFill>
              <a:schemeClr val="tx1"/>
            </a:solidFill>
          </a:ln>
        </p:spPr>
      </p:pic>
      <p:sp>
        <p:nvSpPr>
          <p:cNvPr id="13" name="ZoneTexte 12">
            <a:extLst>
              <a:ext uri="{FF2B5EF4-FFF2-40B4-BE49-F238E27FC236}">
                <a16:creationId xmlns:a16="http://schemas.microsoft.com/office/drawing/2014/main" id="{75078439-71EE-9C6E-C974-AAA119455765}"/>
              </a:ext>
            </a:extLst>
          </p:cNvPr>
          <p:cNvSpPr txBox="1"/>
          <p:nvPr/>
        </p:nvSpPr>
        <p:spPr>
          <a:xfrm>
            <a:off x="6939701" y="390996"/>
            <a:ext cx="1255855" cy="1569660"/>
          </a:xfrm>
          <a:prstGeom prst="rect">
            <a:avLst/>
          </a:prstGeom>
          <a:noFill/>
        </p:spPr>
        <p:txBody>
          <a:bodyPr wrap="square">
            <a:spAutoFit/>
          </a:bodyPr>
          <a:lstStyle/>
          <a:p>
            <a:r>
              <a:rPr lang="fr-CH" sz="9600" dirty="0">
                <a:solidFill>
                  <a:srgbClr val="000000"/>
                </a:solidFill>
                <a:effectLst/>
                <a:latin typeface=".Apple Color Emoji UI"/>
              </a:rPr>
              <a:t>🕊</a:t>
            </a:r>
          </a:p>
        </p:txBody>
      </p:sp>
    </p:spTree>
    <p:extLst>
      <p:ext uri="{BB962C8B-B14F-4D97-AF65-F5344CB8AC3E}">
        <p14:creationId xmlns:p14="http://schemas.microsoft.com/office/powerpoint/2010/main" val="2681033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994EE-FDE9-EBEF-D4A3-4EA2BD6FA6A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9EFF8086-2ED4-BC47-0A3E-FF48754AF45E}"/>
              </a:ext>
            </a:extLst>
          </p:cNvPr>
          <p:cNvSpPr txBox="1"/>
          <p:nvPr/>
        </p:nvSpPr>
        <p:spPr>
          <a:xfrm>
            <a:off x="278477" y="325819"/>
            <a:ext cx="7650871" cy="2636363"/>
          </a:xfrm>
          <a:prstGeom prst="rect">
            <a:avLst/>
          </a:prstGeom>
          <a:noFill/>
        </p:spPr>
        <p:txBody>
          <a:bodyPr wrap="square">
            <a:spAutoFit/>
          </a:bodyPr>
          <a:lstStyle/>
          <a:p>
            <a:pPr>
              <a:lnSpc>
                <a:spcPts val="4980"/>
              </a:lnSpc>
            </a:pPr>
            <a:r>
              <a:rPr lang="fr-CH" sz="5400" dirty="0">
                <a:solidFill>
                  <a:srgbClr val="000000"/>
                </a:solidFill>
                <a:effectLst/>
                <a:latin typeface="☞ABADI MT PRO COND" panose="020B0806020104020203" pitchFamily="34" charset="0"/>
              </a:rPr>
              <a:t>Quatre pays étrangers </a:t>
            </a:r>
          </a:p>
          <a:p>
            <a:pPr>
              <a:lnSpc>
                <a:spcPts val="4980"/>
              </a:lnSpc>
            </a:pPr>
            <a:r>
              <a:rPr lang="fr-CH" sz="5400" dirty="0">
                <a:solidFill>
                  <a:srgbClr val="000000"/>
                </a:solidFill>
                <a:effectLst/>
                <a:latin typeface="☞ABADI MT PRO COND" panose="020B0806020104020203" pitchFamily="34" charset="0"/>
              </a:rPr>
              <a:t>sont cités </a:t>
            </a:r>
          </a:p>
          <a:p>
            <a:pPr>
              <a:lnSpc>
                <a:spcPts val="4980"/>
              </a:lnSpc>
            </a:pPr>
            <a:r>
              <a:rPr lang="fr-CH" sz="4000" dirty="0">
                <a:solidFill>
                  <a:srgbClr val="000000"/>
                </a:solidFill>
                <a:effectLst/>
                <a:latin typeface="☞ABADI MT PRO COND" panose="020B0806020104020203" pitchFamily="34" charset="0"/>
              </a:rPr>
              <a:t>dans la proposition de loi française pour l’« aide à mourir » </a:t>
            </a:r>
            <a:endParaRPr lang="fr-CH" sz="4000" dirty="0">
              <a:solidFill>
                <a:srgbClr val="FF0000"/>
              </a:solidFill>
              <a:effectLst/>
              <a:latin typeface="☞ABADI MT PRO COND" panose="020B0806020104020203" pitchFamily="34" charset="0"/>
            </a:endParaRPr>
          </a:p>
        </p:txBody>
      </p:sp>
      <p:pic>
        <p:nvPicPr>
          <p:cNvPr id="4" name="Image 3">
            <a:extLst>
              <a:ext uri="{FF2B5EF4-FFF2-40B4-BE49-F238E27FC236}">
                <a16:creationId xmlns:a16="http://schemas.microsoft.com/office/drawing/2014/main" id="{BAC50D5B-B81B-56E1-1DDE-89D548BFD03F}"/>
              </a:ext>
            </a:extLst>
          </p:cNvPr>
          <p:cNvPicPr>
            <a:picLocks noChangeAspect="1"/>
          </p:cNvPicPr>
          <p:nvPr/>
        </p:nvPicPr>
        <p:blipFill>
          <a:blip r:embed="rId2"/>
          <a:stretch>
            <a:fillRect/>
          </a:stretch>
        </p:blipFill>
        <p:spPr>
          <a:xfrm>
            <a:off x="7424382" y="135612"/>
            <a:ext cx="4393606" cy="3016779"/>
          </a:xfrm>
          <a:prstGeom prst="rect">
            <a:avLst/>
          </a:prstGeom>
          <a:ln>
            <a:solidFill>
              <a:schemeClr val="tx1"/>
            </a:solidFill>
          </a:ln>
        </p:spPr>
      </p:pic>
      <p:pic>
        <p:nvPicPr>
          <p:cNvPr id="7" name="Image 6">
            <a:extLst>
              <a:ext uri="{FF2B5EF4-FFF2-40B4-BE49-F238E27FC236}">
                <a16:creationId xmlns:a16="http://schemas.microsoft.com/office/drawing/2014/main" id="{3A7A6C7E-F0C2-EFA3-BEB9-244BBB470C6D}"/>
              </a:ext>
            </a:extLst>
          </p:cNvPr>
          <p:cNvPicPr>
            <a:picLocks noChangeAspect="1"/>
          </p:cNvPicPr>
          <p:nvPr/>
        </p:nvPicPr>
        <p:blipFill>
          <a:blip r:embed="rId3"/>
          <a:stretch>
            <a:fillRect/>
          </a:stretch>
        </p:blipFill>
        <p:spPr>
          <a:xfrm>
            <a:off x="1348926" y="3337560"/>
            <a:ext cx="10035353" cy="3093720"/>
          </a:xfrm>
          <a:prstGeom prst="rect">
            <a:avLst/>
          </a:prstGeom>
        </p:spPr>
      </p:pic>
    </p:spTree>
    <p:extLst>
      <p:ext uri="{BB962C8B-B14F-4D97-AF65-F5344CB8AC3E}">
        <p14:creationId xmlns:p14="http://schemas.microsoft.com/office/powerpoint/2010/main" val="2597376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399BC-0EFB-0613-4660-D649A15F25F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8BC0094-E06A-4EBB-112A-0740F14DCAE9}"/>
              </a:ext>
            </a:extLst>
          </p:cNvPr>
          <p:cNvSpPr txBox="1"/>
          <p:nvPr/>
        </p:nvSpPr>
        <p:spPr>
          <a:xfrm>
            <a:off x="278478" y="646421"/>
            <a:ext cx="6788724" cy="761555"/>
          </a:xfrm>
          <a:prstGeom prst="rect">
            <a:avLst/>
          </a:prstGeom>
          <a:noFill/>
        </p:spPr>
        <p:txBody>
          <a:bodyPr wrap="square">
            <a:spAutoFit/>
          </a:bodyPr>
          <a:lstStyle/>
          <a:p>
            <a:pPr>
              <a:lnSpc>
                <a:spcPts val="4980"/>
              </a:lnSpc>
            </a:pPr>
            <a:r>
              <a:rPr lang="fr-CH" sz="5400" dirty="0">
                <a:solidFill>
                  <a:srgbClr val="000000"/>
                </a:solidFill>
                <a:effectLst/>
                <a:latin typeface="☞ABADI MT PRO COND" panose="020B0806020104020203" pitchFamily="34" charset="0"/>
              </a:rPr>
              <a:t>Et dans ces pays ? </a:t>
            </a:r>
            <a:endParaRPr lang="fr-CH" sz="4400" dirty="0">
              <a:solidFill>
                <a:srgbClr val="FF0000"/>
              </a:solidFill>
              <a:effectLst/>
              <a:latin typeface="☞ABADI MT PRO COND" panose="020B0806020104020203" pitchFamily="34" charset="0"/>
            </a:endParaRPr>
          </a:p>
        </p:txBody>
      </p:sp>
      <p:pic>
        <p:nvPicPr>
          <p:cNvPr id="7" name="Image 6">
            <a:extLst>
              <a:ext uri="{FF2B5EF4-FFF2-40B4-BE49-F238E27FC236}">
                <a16:creationId xmlns:a16="http://schemas.microsoft.com/office/drawing/2014/main" id="{0B715ACD-4AB7-CCCF-5C71-02F695675708}"/>
              </a:ext>
            </a:extLst>
          </p:cNvPr>
          <p:cNvPicPr>
            <a:picLocks noChangeAspect="1"/>
          </p:cNvPicPr>
          <p:nvPr/>
        </p:nvPicPr>
        <p:blipFill>
          <a:blip r:embed="rId2"/>
          <a:stretch>
            <a:fillRect/>
          </a:stretch>
        </p:blipFill>
        <p:spPr>
          <a:xfrm>
            <a:off x="4282440" y="4278568"/>
            <a:ext cx="7640619" cy="2355467"/>
          </a:xfrm>
          <a:prstGeom prst="rect">
            <a:avLst/>
          </a:prstGeom>
        </p:spPr>
      </p:pic>
      <p:sp>
        <p:nvSpPr>
          <p:cNvPr id="11" name="ZoneTexte 10">
            <a:extLst>
              <a:ext uri="{FF2B5EF4-FFF2-40B4-BE49-F238E27FC236}">
                <a16:creationId xmlns:a16="http://schemas.microsoft.com/office/drawing/2014/main" id="{CD9E2FAC-7EB1-3F16-F8ED-1CCEB56AC286}"/>
              </a:ext>
            </a:extLst>
          </p:cNvPr>
          <p:cNvSpPr txBox="1"/>
          <p:nvPr/>
        </p:nvSpPr>
        <p:spPr>
          <a:xfrm>
            <a:off x="415581" y="1778618"/>
            <a:ext cx="11132821" cy="2308324"/>
          </a:xfrm>
          <a:prstGeom prst="rect">
            <a:avLst/>
          </a:prstGeom>
          <a:noFill/>
        </p:spPr>
        <p:txBody>
          <a:bodyPr wrap="square">
            <a:spAutoFit/>
          </a:bodyPr>
          <a:lstStyle/>
          <a:p>
            <a:pPr marL="457200" indent="-457200">
              <a:buFont typeface=".Lucida Grande UI Regular"/>
              <a:buChar char="►"/>
            </a:pPr>
            <a:r>
              <a:rPr lang="fr-CH" sz="3600" b="1" dirty="0">
                <a:solidFill>
                  <a:srgbClr val="000000"/>
                </a:solidFill>
                <a:effectLst/>
                <a:latin typeface="☞ABADI MT PRO COND" panose="020B0806020104020203" pitchFamily="34" charset="0"/>
              </a:rPr>
              <a:t>Suisse : </a:t>
            </a:r>
            <a:r>
              <a:rPr lang="fr-CH" sz="3600" b="1" u="sng" dirty="0">
                <a:solidFill>
                  <a:srgbClr val="000000"/>
                </a:solidFill>
                <a:effectLst/>
                <a:latin typeface="☞ABADI MT PRO COND" panose="020B0806020104020203" pitchFamily="34" charset="0"/>
              </a:rPr>
              <a:t>Suicide assisté</a:t>
            </a:r>
            <a:r>
              <a:rPr lang="fr-CH" sz="3600" b="1" dirty="0">
                <a:solidFill>
                  <a:srgbClr val="000000"/>
                </a:solidFill>
                <a:effectLst/>
                <a:latin typeface="☞ABADI MT PRO COND" panose="020B0806020104020203" pitchFamily="34" charset="0"/>
              </a:rPr>
              <a:t> depuis </a:t>
            </a:r>
            <a:r>
              <a:rPr lang="fr-CH" sz="3600" b="1" dirty="0">
                <a:solidFill>
                  <a:srgbClr val="FF0000"/>
                </a:solidFill>
                <a:effectLst/>
                <a:latin typeface="☞ABADI MT PRO COND" panose="020B0806020104020203" pitchFamily="34" charset="0"/>
              </a:rPr>
              <a:t>1942</a:t>
            </a:r>
          </a:p>
          <a:p>
            <a:pPr marL="457200" indent="-457200">
              <a:buFont typeface=".Lucida Grande UI Regular"/>
              <a:buChar char="►"/>
            </a:pPr>
            <a:r>
              <a:rPr lang="fr-CH" sz="3600" b="1" dirty="0">
                <a:solidFill>
                  <a:srgbClr val="000000"/>
                </a:solidFill>
                <a:effectLst/>
                <a:latin typeface="☞ABADI MT PRO COND" panose="020B0806020104020203" pitchFamily="34" charset="0"/>
              </a:rPr>
              <a:t>Pays-Bas : </a:t>
            </a:r>
            <a:r>
              <a:rPr lang="fr-CH" sz="3600" b="1" u="sng" dirty="0">
                <a:solidFill>
                  <a:srgbClr val="000000"/>
                </a:solidFill>
                <a:effectLst/>
                <a:latin typeface="☞ABADI MT PRO COND" panose="020B0806020104020203" pitchFamily="34" charset="0"/>
              </a:rPr>
              <a:t>Euthanasie</a:t>
            </a:r>
            <a:r>
              <a:rPr lang="fr-CH" sz="3600" b="1" dirty="0">
                <a:solidFill>
                  <a:srgbClr val="000000"/>
                </a:solidFill>
                <a:effectLst/>
                <a:latin typeface="☞ABADI MT PRO COND" panose="020B0806020104020203" pitchFamily="34" charset="0"/>
              </a:rPr>
              <a:t> &amp; </a:t>
            </a:r>
            <a:r>
              <a:rPr lang="fr-CH" sz="3600" b="1" u="sng" dirty="0">
                <a:solidFill>
                  <a:srgbClr val="000000"/>
                </a:solidFill>
                <a:effectLst/>
                <a:latin typeface="☞ABADI MT PRO COND" panose="020B0806020104020203" pitchFamily="34" charset="0"/>
              </a:rPr>
              <a:t>suicide assisté</a:t>
            </a:r>
            <a:r>
              <a:rPr lang="fr-CH" sz="3600" b="1" dirty="0">
                <a:solidFill>
                  <a:srgbClr val="000000"/>
                </a:solidFill>
                <a:effectLst/>
                <a:latin typeface="☞ABADI MT PRO COND" panose="020B0806020104020203" pitchFamily="34" charset="0"/>
              </a:rPr>
              <a:t> depuis </a:t>
            </a:r>
            <a:r>
              <a:rPr lang="fr-CH" sz="3600" b="1" dirty="0">
                <a:solidFill>
                  <a:srgbClr val="FF0000"/>
                </a:solidFill>
                <a:effectLst/>
                <a:latin typeface="☞ABADI MT PRO COND" panose="020B0806020104020203" pitchFamily="34" charset="0"/>
              </a:rPr>
              <a:t>2002</a:t>
            </a:r>
          </a:p>
          <a:p>
            <a:pPr marL="457200" indent="-457200">
              <a:buFont typeface=".Lucida Grande UI Regular"/>
              <a:buChar char="►"/>
            </a:pPr>
            <a:r>
              <a:rPr lang="fr-CH" sz="3600" b="1" dirty="0">
                <a:solidFill>
                  <a:srgbClr val="000000"/>
                </a:solidFill>
                <a:latin typeface="☞ABADI MT PRO COND" panose="020B0806020104020203" pitchFamily="34" charset="0"/>
              </a:rPr>
              <a:t>Belgique : </a:t>
            </a:r>
            <a:r>
              <a:rPr lang="fr-CH" sz="3600" b="1" u="sng" dirty="0">
                <a:solidFill>
                  <a:srgbClr val="000000"/>
                </a:solidFill>
                <a:latin typeface="☞ABADI MT PRO COND" panose="020B0806020104020203" pitchFamily="34" charset="0"/>
              </a:rPr>
              <a:t>Euthanasie</a:t>
            </a:r>
            <a:r>
              <a:rPr lang="fr-CH" sz="3600" b="1" dirty="0">
                <a:solidFill>
                  <a:srgbClr val="000000"/>
                </a:solidFill>
                <a:latin typeface="☞ABADI MT PRO COND" panose="020B0806020104020203" pitchFamily="34" charset="0"/>
              </a:rPr>
              <a:t> depuis </a:t>
            </a:r>
            <a:r>
              <a:rPr lang="fr-CH" sz="3600" b="1" dirty="0">
                <a:solidFill>
                  <a:srgbClr val="FF0000"/>
                </a:solidFill>
                <a:latin typeface="☞ABADI MT PRO COND" panose="020B0806020104020203" pitchFamily="34" charset="0"/>
              </a:rPr>
              <a:t>2002</a:t>
            </a:r>
          </a:p>
          <a:p>
            <a:pPr marL="457200" indent="-457200">
              <a:buFont typeface=".Lucida Grande UI Regular"/>
              <a:buChar char="►"/>
            </a:pPr>
            <a:r>
              <a:rPr lang="fr-CH" sz="3600" b="1" dirty="0">
                <a:solidFill>
                  <a:srgbClr val="000000"/>
                </a:solidFill>
                <a:effectLst/>
                <a:latin typeface="☞ABADI MT PRO COND" panose="020B0806020104020203" pitchFamily="34" charset="0"/>
              </a:rPr>
              <a:t>Québec : </a:t>
            </a:r>
            <a:r>
              <a:rPr lang="fr-CH" sz="3600" b="1" u="sng" dirty="0">
                <a:solidFill>
                  <a:srgbClr val="000000"/>
                </a:solidFill>
                <a:effectLst/>
                <a:latin typeface="☞ABADI MT PRO COND" panose="020B0806020104020203" pitchFamily="34" charset="0"/>
              </a:rPr>
              <a:t>Euthanasie</a:t>
            </a:r>
            <a:r>
              <a:rPr lang="fr-CH" sz="3600" b="1" dirty="0">
                <a:solidFill>
                  <a:srgbClr val="000000"/>
                </a:solidFill>
                <a:effectLst/>
                <a:latin typeface="☞ABADI MT PRO COND" panose="020B0806020104020203" pitchFamily="34" charset="0"/>
              </a:rPr>
              <a:t> depuis </a:t>
            </a:r>
            <a:r>
              <a:rPr lang="fr-CH" sz="3600" b="1" dirty="0">
                <a:solidFill>
                  <a:srgbClr val="FF0000"/>
                </a:solidFill>
                <a:effectLst/>
                <a:latin typeface="☞ABADI MT PRO COND" panose="020B0806020104020203" pitchFamily="34" charset="0"/>
              </a:rPr>
              <a:t>2015</a:t>
            </a:r>
            <a:endParaRPr lang="fr-FR" sz="3600" b="1" dirty="0">
              <a:solidFill>
                <a:srgbClr val="FF0000"/>
              </a:solidFill>
              <a:latin typeface="☞ABADI MT PRO COND" panose="020B0806020104020203" pitchFamily="34" charset="0"/>
            </a:endParaRPr>
          </a:p>
        </p:txBody>
      </p:sp>
    </p:spTree>
    <p:extLst>
      <p:ext uri="{BB962C8B-B14F-4D97-AF65-F5344CB8AC3E}">
        <p14:creationId xmlns:p14="http://schemas.microsoft.com/office/powerpoint/2010/main" val="3236555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CE61-60A2-A4C9-FAF9-039B3EE2C011}"/>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54B77879-6945-BD8F-9568-ED626830D685}"/>
              </a:ext>
            </a:extLst>
          </p:cNvPr>
          <p:cNvSpPr txBox="1"/>
          <p:nvPr/>
        </p:nvSpPr>
        <p:spPr>
          <a:xfrm>
            <a:off x="419097" y="444397"/>
            <a:ext cx="11142860" cy="923330"/>
          </a:xfrm>
          <a:prstGeom prst="rect">
            <a:avLst/>
          </a:prstGeom>
          <a:noFill/>
        </p:spPr>
        <p:txBody>
          <a:bodyPr wrap="square">
            <a:spAutoFit/>
          </a:bodyPr>
          <a:lstStyle/>
          <a:p>
            <a:r>
              <a:rPr lang="fr-CH" sz="5400" b="1" dirty="0">
                <a:solidFill>
                  <a:srgbClr val="FF0000"/>
                </a:solidFill>
                <a:effectLst/>
                <a:latin typeface="☞ABADI MT PRO COND" panose="020B0806020104020203" pitchFamily="34" charset="0"/>
              </a:rPr>
              <a:t>Pays-Bas</a:t>
            </a:r>
            <a:r>
              <a:rPr lang="fr-CH" sz="5400" dirty="0">
                <a:solidFill>
                  <a:srgbClr val="FF0000"/>
                </a:solidFill>
                <a:effectLst/>
                <a:latin typeface="☞ABADI MT PRO COND" panose="020B0806020104020203" pitchFamily="34" charset="0"/>
              </a:rPr>
              <a:t> : </a:t>
            </a:r>
            <a:r>
              <a:rPr lang="fr-CH" sz="5400" dirty="0">
                <a:effectLst/>
                <a:latin typeface="☞ABADI MT PRO COND" panose="020B0806020104020203" pitchFamily="34" charset="0"/>
              </a:rPr>
              <a:t>la loi sur la mort assistée</a:t>
            </a:r>
            <a:endParaRPr lang="fr-FR" sz="5400" dirty="0">
              <a:solidFill>
                <a:srgbClr val="FF0000"/>
              </a:solidFill>
              <a:latin typeface="☞ABADI MT PRO COND" panose="020B0806020104020203" pitchFamily="34" charset="0"/>
            </a:endParaRPr>
          </a:p>
        </p:txBody>
      </p:sp>
      <p:sp>
        <p:nvSpPr>
          <p:cNvPr id="6" name="ZoneTexte 5">
            <a:extLst>
              <a:ext uri="{FF2B5EF4-FFF2-40B4-BE49-F238E27FC236}">
                <a16:creationId xmlns:a16="http://schemas.microsoft.com/office/drawing/2014/main" id="{FD033009-845C-5534-611B-5F514FFD76F1}"/>
              </a:ext>
            </a:extLst>
          </p:cNvPr>
          <p:cNvSpPr txBox="1"/>
          <p:nvPr/>
        </p:nvSpPr>
        <p:spPr>
          <a:xfrm>
            <a:off x="419097" y="1474619"/>
            <a:ext cx="9949269" cy="430887"/>
          </a:xfrm>
          <a:prstGeom prst="rect">
            <a:avLst/>
          </a:prstGeom>
          <a:noFill/>
        </p:spPr>
        <p:txBody>
          <a:bodyPr wrap="square">
            <a:spAutoFit/>
          </a:bodyPr>
          <a:lstStyle/>
          <a:p>
            <a:pPr algn="ctr"/>
            <a:r>
              <a:rPr lang="fr-CH" sz="2200" b="1" i="0" dirty="0">
                <a:effectLst/>
                <a:latin typeface="Rijksoverheid Sans"/>
              </a:rPr>
              <a:t>Loi sur l'interruption de la vie sur demande et le suicide assisté (1</a:t>
            </a:r>
            <a:r>
              <a:rPr lang="fr-CH" sz="2200" b="1" i="0" baseline="30000" dirty="0">
                <a:effectLst/>
                <a:latin typeface="Rijksoverheid Sans"/>
              </a:rPr>
              <a:t>er</a:t>
            </a:r>
            <a:r>
              <a:rPr lang="fr-CH" sz="2200" b="1" i="0" dirty="0">
                <a:effectLst/>
                <a:latin typeface="Rijksoverheid Sans"/>
              </a:rPr>
              <a:t> avril 2002)</a:t>
            </a:r>
          </a:p>
        </p:txBody>
      </p:sp>
      <p:sp>
        <p:nvSpPr>
          <p:cNvPr id="9" name="ZoneTexte 8">
            <a:extLst>
              <a:ext uri="{FF2B5EF4-FFF2-40B4-BE49-F238E27FC236}">
                <a16:creationId xmlns:a16="http://schemas.microsoft.com/office/drawing/2014/main" id="{5C1BCB58-C4BB-64B6-85A5-0AFFEBF06639}"/>
              </a:ext>
            </a:extLst>
          </p:cNvPr>
          <p:cNvSpPr txBox="1"/>
          <p:nvPr/>
        </p:nvSpPr>
        <p:spPr>
          <a:xfrm>
            <a:off x="630043" y="2012398"/>
            <a:ext cx="10528738" cy="4401205"/>
          </a:xfrm>
          <a:prstGeom prst="rect">
            <a:avLst/>
          </a:prstGeom>
          <a:noFill/>
          <a:ln w="19050">
            <a:solidFill>
              <a:schemeClr val="tx1"/>
            </a:solidFill>
          </a:ln>
        </p:spPr>
        <p:txBody>
          <a:bodyPr wrap="square">
            <a:spAutoFit/>
          </a:bodyPr>
          <a:lstStyle/>
          <a:p>
            <a:pPr algn="l"/>
            <a:r>
              <a:rPr lang="fr-CH" sz="2000" b="1" dirty="0">
                <a:solidFill>
                  <a:srgbClr val="212529"/>
                </a:solidFill>
                <a:latin typeface="Arial" panose="020B0604020202020204" pitchFamily="34" charset="0"/>
              </a:rPr>
              <a:t>2 </a:t>
            </a:r>
            <a:r>
              <a:rPr lang="fr-CH" sz="2000" b="0" i="0" dirty="0">
                <a:solidFill>
                  <a:srgbClr val="333333"/>
                </a:solidFill>
                <a:effectLst/>
                <a:latin typeface="Rijksoverheid Sans"/>
              </a:rPr>
              <a:t>Les exigences de diligence raisonnable visées dans </a:t>
            </a:r>
            <a:r>
              <a:rPr lang="fr-CH" sz="2000" b="0" i="0" u="sng" dirty="0">
                <a:solidFill>
                  <a:srgbClr val="154273"/>
                </a:solidFill>
                <a:effectLst/>
                <a:latin typeface="Rijksoverheid Sans"/>
                <a:hlinkClick r:id="rId2"/>
              </a:rPr>
              <a:t>article 293, paragraphe 2, Code pénal</a:t>
            </a:r>
            <a:r>
              <a:rPr lang="fr-CH" sz="2000" b="0" i="0" dirty="0">
                <a:solidFill>
                  <a:srgbClr val="333333"/>
                </a:solidFill>
                <a:effectLst/>
                <a:latin typeface="Rijksoverheid Sans"/>
              </a:rPr>
              <a:t>, impliquent que le médecin a :</a:t>
            </a:r>
          </a:p>
          <a:p>
            <a:pPr marL="320675" lvl="1" indent="-306388" algn="l">
              <a:buFont typeface="+mj-lt"/>
              <a:buAutoNum type="alphaLcPeriod"/>
            </a:pPr>
            <a:r>
              <a:rPr lang="fr-CH" sz="2000" b="1" i="0" dirty="0">
                <a:solidFill>
                  <a:srgbClr val="333333"/>
                </a:solidFill>
                <a:effectLst/>
                <a:highlight>
                  <a:srgbClr val="FFFF00"/>
                </a:highlight>
                <a:latin typeface="Rijksoverheid Sans"/>
              </a:rPr>
              <a:t>la croyance qu’il existe une </a:t>
            </a:r>
            <a:r>
              <a:rPr lang="fr-CH" sz="2000" b="1" i="0" dirty="0">
                <a:solidFill>
                  <a:srgbClr val="FF0000"/>
                </a:solidFill>
                <a:effectLst/>
                <a:highlight>
                  <a:srgbClr val="FFFF00"/>
                </a:highlight>
                <a:latin typeface="Rijksoverheid Sans"/>
              </a:rPr>
              <a:t>demande</a:t>
            </a:r>
            <a:r>
              <a:rPr lang="fr-CH" sz="2000" b="1" i="0" dirty="0">
                <a:solidFill>
                  <a:srgbClr val="333333"/>
                </a:solidFill>
                <a:effectLst/>
                <a:highlight>
                  <a:srgbClr val="FFFF00"/>
                </a:highlight>
                <a:latin typeface="Rijksoverheid Sans"/>
              </a:rPr>
              <a:t> </a:t>
            </a:r>
            <a:r>
              <a:rPr lang="fr-CH" sz="2000" b="1" i="0" dirty="0">
                <a:solidFill>
                  <a:srgbClr val="FF0000"/>
                </a:solidFill>
                <a:effectLst/>
                <a:highlight>
                  <a:srgbClr val="FFFF00"/>
                </a:highlight>
                <a:latin typeface="Rijksoverheid Sans"/>
              </a:rPr>
              <a:t>volontaire</a:t>
            </a:r>
            <a:r>
              <a:rPr lang="fr-CH" sz="2000" b="1" i="0" dirty="0">
                <a:solidFill>
                  <a:srgbClr val="333333"/>
                </a:solidFill>
                <a:effectLst/>
                <a:highlight>
                  <a:srgbClr val="FFFF00"/>
                </a:highlight>
                <a:latin typeface="Rijksoverheid Sans"/>
              </a:rPr>
              <a:t> et réfléchie du patient</a:t>
            </a:r>
          </a:p>
          <a:p>
            <a:pPr marL="320675" lvl="1" indent="-306388" algn="l">
              <a:buFont typeface="+mj-lt"/>
              <a:buAutoNum type="alphaLcPeriod"/>
            </a:pPr>
            <a:r>
              <a:rPr lang="fr-CH" sz="2000" b="1" i="0" dirty="0">
                <a:solidFill>
                  <a:srgbClr val="333333"/>
                </a:solidFill>
                <a:effectLst/>
                <a:highlight>
                  <a:srgbClr val="FFFF00"/>
                </a:highlight>
                <a:latin typeface="Rijksoverheid Sans"/>
              </a:rPr>
              <a:t>la croyance acquise qu’il y a des </a:t>
            </a:r>
            <a:r>
              <a:rPr lang="fr-CH" sz="2000" b="1" i="0" dirty="0">
                <a:solidFill>
                  <a:srgbClr val="FF0000"/>
                </a:solidFill>
                <a:effectLst/>
                <a:highlight>
                  <a:srgbClr val="FFFF00"/>
                </a:highlight>
                <a:latin typeface="Rijksoverheid Sans"/>
              </a:rPr>
              <a:t>souffrances désespérées et insupportables </a:t>
            </a:r>
            <a:r>
              <a:rPr lang="fr-CH" sz="2000" b="1" i="0" dirty="0">
                <a:solidFill>
                  <a:srgbClr val="333333"/>
                </a:solidFill>
                <a:effectLst/>
                <a:highlight>
                  <a:srgbClr val="FFFF00"/>
                </a:highlight>
                <a:latin typeface="Rijksoverheid Sans"/>
              </a:rPr>
              <a:t>du patient</a:t>
            </a:r>
          </a:p>
          <a:p>
            <a:pPr marL="320675" lvl="1" indent="-306388" algn="l">
              <a:buFont typeface="+mj-lt"/>
              <a:buAutoNum type="alphaLcPeriod"/>
            </a:pPr>
            <a:r>
              <a:rPr lang="fr-CH" sz="2000" b="1" i="0" dirty="0">
                <a:solidFill>
                  <a:srgbClr val="333333"/>
                </a:solidFill>
                <a:effectLst/>
                <a:highlight>
                  <a:srgbClr val="FFFF00"/>
                </a:highlight>
                <a:latin typeface="Rijksoverheid Sans"/>
              </a:rPr>
              <a:t>[l’assurance que] le patient a été </a:t>
            </a:r>
            <a:r>
              <a:rPr lang="fr-CH" sz="2000" b="1" i="0" dirty="0">
                <a:solidFill>
                  <a:srgbClr val="FF0000"/>
                </a:solidFill>
                <a:effectLst/>
                <a:highlight>
                  <a:srgbClr val="FFFF00"/>
                </a:highlight>
                <a:latin typeface="Rijksoverheid Sans"/>
              </a:rPr>
              <a:t>informé</a:t>
            </a:r>
            <a:r>
              <a:rPr lang="fr-CH" sz="2000" b="1" i="0" dirty="0">
                <a:solidFill>
                  <a:srgbClr val="333333"/>
                </a:solidFill>
                <a:effectLst/>
                <a:highlight>
                  <a:srgbClr val="FFFF00"/>
                </a:highlight>
                <a:latin typeface="Rijksoverheid Sans"/>
              </a:rPr>
              <a:t> de la situation dans laquelle il se trouve et de ses perspectives</a:t>
            </a:r>
          </a:p>
          <a:p>
            <a:pPr marL="320675" lvl="1" indent="-306388" algn="l">
              <a:buFont typeface="+mj-lt"/>
              <a:buAutoNum type="alphaLcPeriod"/>
            </a:pPr>
            <a:r>
              <a:rPr lang="fr-CH" sz="2000" b="1" i="0" dirty="0">
                <a:solidFill>
                  <a:srgbClr val="333333"/>
                </a:solidFill>
                <a:effectLst/>
                <a:highlight>
                  <a:srgbClr val="FFFF00"/>
                </a:highlight>
                <a:latin typeface="Rijksoverheid Sans"/>
              </a:rPr>
              <a:t>[l’assurance que] le patient en est venu à croire que la situation dans laquelle il ou elle est n’</a:t>
            </a:r>
            <a:r>
              <a:rPr lang="fr-CH" sz="2000" b="1" dirty="0">
                <a:solidFill>
                  <a:srgbClr val="333333"/>
                </a:solidFill>
                <a:highlight>
                  <a:srgbClr val="FFFF00"/>
                </a:highlight>
                <a:latin typeface="Rijksoverheid Sans"/>
              </a:rPr>
              <a:t>a</a:t>
            </a:r>
            <a:r>
              <a:rPr lang="fr-CH" sz="2000" b="1" i="0" dirty="0">
                <a:solidFill>
                  <a:srgbClr val="333333"/>
                </a:solidFill>
                <a:effectLst/>
                <a:highlight>
                  <a:srgbClr val="FFFF00"/>
                </a:highlight>
                <a:latin typeface="Rijksoverheid Sans"/>
              </a:rPr>
              <a:t> </a:t>
            </a:r>
            <a:r>
              <a:rPr lang="fr-CH" sz="2000" b="1" i="0" dirty="0">
                <a:solidFill>
                  <a:srgbClr val="FF0000"/>
                </a:solidFill>
                <a:effectLst/>
                <a:highlight>
                  <a:srgbClr val="FFFF00"/>
                </a:highlight>
                <a:latin typeface="Rijksoverheid Sans"/>
              </a:rPr>
              <a:t>pas une autre solution raisonnable</a:t>
            </a:r>
          </a:p>
          <a:p>
            <a:pPr marL="320675" lvl="1" indent="-306388" algn="l">
              <a:buFont typeface="+mj-lt"/>
              <a:buAutoNum type="alphaLcPeriod"/>
            </a:pPr>
            <a:r>
              <a:rPr lang="fr-CH" sz="2000" b="1" i="0" dirty="0">
                <a:solidFill>
                  <a:srgbClr val="333333"/>
                </a:solidFill>
                <a:effectLst/>
                <a:highlight>
                  <a:srgbClr val="FFFF00"/>
                </a:highlight>
                <a:latin typeface="Rijksoverheid Sans"/>
              </a:rPr>
              <a:t>consulté au moins un </a:t>
            </a:r>
            <a:r>
              <a:rPr lang="fr-CH" sz="2000" b="1" i="0" dirty="0">
                <a:solidFill>
                  <a:srgbClr val="FF0000"/>
                </a:solidFill>
                <a:effectLst/>
                <a:highlight>
                  <a:srgbClr val="FFFF00"/>
                </a:highlight>
                <a:latin typeface="Rijksoverheid Sans"/>
              </a:rPr>
              <a:t>autre médecin indépendant </a:t>
            </a:r>
            <a:r>
              <a:rPr lang="fr-CH" sz="2000" b="1" i="0" dirty="0">
                <a:solidFill>
                  <a:srgbClr val="333333"/>
                </a:solidFill>
                <a:effectLst/>
                <a:highlight>
                  <a:srgbClr val="FFFF00"/>
                </a:highlight>
                <a:latin typeface="Rijksoverheid Sans"/>
              </a:rPr>
              <a:t>que le patient a vu et donné son avis par écrit sur les exigences de diligence raisonnable prévues dans les parties a à d, et</a:t>
            </a:r>
          </a:p>
          <a:p>
            <a:pPr marL="320675" lvl="1" indent="-306388" algn="l">
              <a:buFont typeface="+mj-lt"/>
              <a:buAutoNum type="alphaLcPeriod"/>
            </a:pPr>
            <a:r>
              <a:rPr lang="fr-CH" sz="2000" b="1" i="0" dirty="0">
                <a:solidFill>
                  <a:srgbClr val="FF0000"/>
                </a:solidFill>
                <a:effectLst/>
                <a:highlight>
                  <a:srgbClr val="FFFF00"/>
                </a:highlight>
                <a:latin typeface="Rijksoverheid Sans"/>
              </a:rPr>
              <a:t>médicalement soigneusement achevé </a:t>
            </a:r>
            <a:r>
              <a:rPr lang="fr-CH" sz="2000" b="1" i="0" dirty="0">
                <a:solidFill>
                  <a:srgbClr val="333333"/>
                </a:solidFill>
                <a:effectLst/>
                <a:highlight>
                  <a:srgbClr val="FFFF00"/>
                </a:highlight>
                <a:latin typeface="Rijksoverheid Sans"/>
              </a:rPr>
              <a:t>l’interruption de la vie ou le suicide assisté</a:t>
            </a:r>
            <a:br>
              <a:rPr lang="fr-CH" sz="2000" b="1" i="0" dirty="0">
                <a:solidFill>
                  <a:srgbClr val="333333"/>
                </a:solidFill>
                <a:effectLst/>
                <a:highlight>
                  <a:srgbClr val="FFFF00"/>
                </a:highlight>
                <a:latin typeface="Rijksoverheid Sans"/>
              </a:rPr>
            </a:br>
            <a:endParaRPr lang="fr-CH" sz="2000" b="1" i="0" dirty="0">
              <a:solidFill>
                <a:srgbClr val="333333"/>
              </a:solidFill>
              <a:effectLst/>
              <a:highlight>
                <a:srgbClr val="FFFF00"/>
              </a:highlight>
              <a:latin typeface="Rijksoverheid Sans"/>
            </a:endParaRPr>
          </a:p>
          <a:p>
            <a:pPr algn="l"/>
            <a:r>
              <a:rPr lang="fr-CH" sz="2000" b="0" i="0" dirty="0">
                <a:solidFill>
                  <a:srgbClr val="333333"/>
                </a:solidFill>
                <a:effectLst/>
                <a:latin typeface="Rijksoverheid Sans"/>
              </a:rPr>
              <a:t>… </a:t>
            </a:r>
            <a:r>
              <a:rPr lang="fr-CH" sz="2000" b="1" i="0" dirty="0">
                <a:solidFill>
                  <a:srgbClr val="333333"/>
                </a:solidFill>
                <a:effectLst/>
                <a:highlight>
                  <a:srgbClr val="FFFF00"/>
                </a:highlight>
                <a:latin typeface="Rijksoverheid Sans"/>
              </a:rPr>
              <a:t>le patient mineur est âgé </a:t>
            </a:r>
            <a:r>
              <a:rPr lang="fr-CH" sz="2000" b="1" i="0" dirty="0">
                <a:solidFill>
                  <a:srgbClr val="FF0000"/>
                </a:solidFill>
                <a:effectLst/>
                <a:highlight>
                  <a:srgbClr val="FFFF00"/>
                </a:highlight>
                <a:latin typeface="Rijksoverheid Sans"/>
              </a:rPr>
              <a:t>de douze à seize ans </a:t>
            </a:r>
            <a:r>
              <a:rPr lang="fr-CH" sz="2000" b="1" i="0" dirty="0">
                <a:solidFill>
                  <a:srgbClr val="333333"/>
                </a:solidFill>
                <a:effectLst/>
                <a:highlight>
                  <a:srgbClr val="FFFF00"/>
                </a:highlight>
                <a:latin typeface="Rijksoverheid Sans"/>
              </a:rPr>
              <a:t>et peut être considéré comme capable d’une appréciation raisonnable […] </a:t>
            </a:r>
            <a:r>
              <a:rPr lang="fr-CH" sz="2000" b="1" i="0" u="sng" dirty="0">
                <a:solidFill>
                  <a:srgbClr val="333333"/>
                </a:solidFill>
                <a:effectLst/>
                <a:highlight>
                  <a:srgbClr val="FFFF00"/>
                </a:highlight>
                <a:latin typeface="Rijksoverheid Sans"/>
              </a:rPr>
              <a:t>peut ou peut faire lui-même la fin de sa vie ou aider au suicide</a:t>
            </a:r>
            <a:r>
              <a:rPr lang="fr-CH" sz="2000" b="1" i="0" dirty="0">
                <a:solidFill>
                  <a:srgbClr val="333333"/>
                </a:solidFill>
                <a:effectLst/>
                <a:highlight>
                  <a:srgbClr val="FFFF00"/>
                </a:highlight>
                <a:latin typeface="Rijksoverheid Sans"/>
              </a:rPr>
              <a:t>.</a:t>
            </a:r>
          </a:p>
        </p:txBody>
      </p:sp>
    </p:spTree>
    <p:extLst>
      <p:ext uri="{BB962C8B-B14F-4D97-AF65-F5344CB8AC3E}">
        <p14:creationId xmlns:p14="http://schemas.microsoft.com/office/powerpoint/2010/main" val="444045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43D10-4365-9326-93A0-C7363D40E00C}"/>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D98ACFC0-1184-BE66-748E-5AF24247F1F3}"/>
              </a:ext>
            </a:extLst>
          </p:cNvPr>
          <p:cNvSpPr txBox="1"/>
          <p:nvPr/>
        </p:nvSpPr>
        <p:spPr>
          <a:xfrm>
            <a:off x="419097" y="444397"/>
            <a:ext cx="11513073" cy="1754326"/>
          </a:xfrm>
          <a:prstGeom prst="rect">
            <a:avLst/>
          </a:prstGeom>
          <a:noFill/>
        </p:spPr>
        <p:txBody>
          <a:bodyPr wrap="square">
            <a:spAutoFit/>
          </a:bodyPr>
          <a:lstStyle/>
          <a:p>
            <a:r>
              <a:rPr lang="fr-CH" sz="5400" b="1" dirty="0">
                <a:solidFill>
                  <a:srgbClr val="FF0000"/>
                </a:solidFill>
                <a:effectLst/>
                <a:latin typeface="☞ABADI MT PRO COND" panose="020B0806020104020203" pitchFamily="34" charset="0"/>
              </a:rPr>
              <a:t>Pays-Bas</a:t>
            </a:r>
            <a:r>
              <a:rPr lang="fr-CH" sz="5400" dirty="0">
                <a:solidFill>
                  <a:srgbClr val="FF0000"/>
                </a:solidFill>
                <a:effectLst/>
                <a:latin typeface="☞ABADI MT PRO COND" panose="020B0806020104020203" pitchFamily="34" charset="0"/>
              </a:rPr>
              <a:t> : </a:t>
            </a:r>
            <a:r>
              <a:rPr lang="fr-CH" sz="5400" dirty="0">
                <a:latin typeface="☞ABADI MT PRO COND" panose="020B0806020104020203" pitchFamily="34" charset="0"/>
              </a:rPr>
              <a:t>l’</a:t>
            </a:r>
            <a:r>
              <a:rPr lang="fr-CH" sz="5400" dirty="0">
                <a:effectLst/>
                <a:latin typeface="☞ABADI MT PRO COND" panose="020B0806020104020203" pitchFamily="34" charset="0"/>
              </a:rPr>
              <a:t>évolution du nombre de morts assistées</a:t>
            </a:r>
            <a:endParaRPr lang="fr-FR" sz="5400" dirty="0">
              <a:latin typeface="☞ABADI MT PRO COND" panose="020B0806020104020203" pitchFamily="34" charset="0"/>
            </a:endParaRPr>
          </a:p>
        </p:txBody>
      </p:sp>
      <p:pic>
        <p:nvPicPr>
          <p:cNvPr id="7" name="Image 6">
            <a:extLst>
              <a:ext uri="{FF2B5EF4-FFF2-40B4-BE49-F238E27FC236}">
                <a16:creationId xmlns:a16="http://schemas.microsoft.com/office/drawing/2014/main" id="{22BF6F25-B581-3043-012F-F66C75DF5551}"/>
              </a:ext>
            </a:extLst>
          </p:cNvPr>
          <p:cNvPicPr>
            <a:picLocks noChangeAspect="1"/>
          </p:cNvPicPr>
          <p:nvPr/>
        </p:nvPicPr>
        <p:blipFill>
          <a:blip r:embed="rId3"/>
          <a:stretch>
            <a:fillRect/>
          </a:stretch>
        </p:blipFill>
        <p:spPr>
          <a:xfrm>
            <a:off x="3074250" y="1404528"/>
            <a:ext cx="8857920" cy="5009075"/>
          </a:xfrm>
          <a:prstGeom prst="rect">
            <a:avLst/>
          </a:prstGeom>
          <a:ln w="12700">
            <a:solidFill>
              <a:schemeClr val="tx1"/>
            </a:solidFill>
          </a:ln>
        </p:spPr>
      </p:pic>
      <p:sp>
        <p:nvSpPr>
          <p:cNvPr id="8" name="Ellipse 7">
            <a:extLst>
              <a:ext uri="{FF2B5EF4-FFF2-40B4-BE49-F238E27FC236}">
                <a16:creationId xmlns:a16="http://schemas.microsoft.com/office/drawing/2014/main" id="{36141165-5421-2D3E-9343-87CD3B7A5CEF}"/>
              </a:ext>
            </a:extLst>
          </p:cNvPr>
          <p:cNvSpPr/>
          <p:nvPr/>
        </p:nvSpPr>
        <p:spPr>
          <a:xfrm>
            <a:off x="8858250" y="5643565"/>
            <a:ext cx="714375" cy="52863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11">
            <a:extLst>
              <a:ext uri="{FF2B5EF4-FFF2-40B4-BE49-F238E27FC236}">
                <a16:creationId xmlns:a16="http://schemas.microsoft.com/office/drawing/2014/main" id="{F7D38782-0F26-8533-7B54-AFCA5C8E136F}"/>
              </a:ext>
            </a:extLst>
          </p:cNvPr>
          <p:cNvCxnSpPr>
            <a:cxnSpLocks/>
          </p:cNvCxnSpPr>
          <p:nvPr/>
        </p:nvCxnSpPr>
        <p:spPr>
          <a:xfrm>
            <a:off x="9215437" y="1843090"/>
            <a:ext cx="0" cy="38004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0812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F8A32-9F92-389B-FB7E-E0D6DA2BC152}"/>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12BE77F3-8C6C-11C0-EDE3-0AA3A6A057FA}"/>
              </a:ext>
            </a:extLst>
          </p:cNvPr>
          <p:cNvSpPr txBox="1"/>
          <p:nvPr/>
        </p:nvSpPr>
        <p:spPr>
          <a:xfrm>
            <a:off x="419098" y="444397"/>
            <a:ext cx="10590278" cy="923330"/>
          </a:xfrm>
          <a:prstGeom prst="rect">
            <a:avLst/>
          </a:prstGeom>
          <a:noFill/>
        </p:spPr>
        <p:txBody>
          <a:bodyPr wrap="square">
            <a:spAutoFit/>
          </a:bodyPr>
          <a:lstStyle/>
          <a:p>
            <a:r>
              <a:rPr lang="fr-CH" sz="5400" b="1" dirty="0">
                <a:solidFill>
                  <a:srgbClr val="FF0000"/>
                </a:solidFill>
                <a:latin typeface="☞ABADI MT PRO COND" panose="020B0806020104020203" pitchFamily="34" charset="0"/>
              </a:rPr>
              <a:t>Belgique</a:t>
            </a:r>
            <a:r>
              <a:rPr lang="fr-CH" sz="5400" dirty="0">
                <a:solidFill>
                  <a:srgbClr val="FF0000"/>
                </a:solidFill>
                <a:effectLst/>
                <a:latin typeface="☞ABADI MT PRO COND" panose="020B0806020104020203" pitchFamily="34" charset="0"/>
              </a:rPr>
              <a:t> : </a:t>
            </a:r>
            <a:r>
              <a:rPr lang="fr-CH" sz="5400" dirty="0">
                <a:effectLst/>
                <a:latin typeface="☞ABADI MT PRO COND" panose="020B0806020104020203" pitchFamily="34" charset="0"/>
              </a:rPr>
              <a:t>loi relative à l’euthanasie</a:t>
            </a:r>
            <a:endParaRPr lang="fr-FR" sz="5400" dirty="0">
              <a:latin typeface="☞ABADI MT PRO COND" panose="020B0806020104020203" pitchFamily="34" charset="0"/>
            </a:endParaRPr>
          </a:p>
        </p:txBody>
      </p:sp>
      <p:sp>
        <p:nvSpPr>
          <p:cNvPr id="6" name="ZoneTexte 5">
            <a:extLst>
              <a:ext uri="{FF2B5EF4-FFF2-40B4-BE49-F238E27FC236}">
                <a16:creationId xmlns:a16="http://schemas.microsoft.com/office/drawing/2014/main" id="{141B9F46-81C4-0775-7288-772C1BC25BDA}"/>
              </a:ext>
            </a:extLst>
          </p:cNvPr>
          <p:cNvSpPr txBox="1"/>
          <p:nvPr/>
        </p:nvSpPr>
        <p:spPr>
          <a:xfrm>
            <a:off x="2632304" y="1859349"/>
            <a:ext cx="6606542" cy="400110"/>
          </a:xfrm>
          <a:prstGeom prst="rect">
            <a:avLst/>
          </a:prstGeom>
          <a:noFill/>
        </p:spPr>
        <p:txBody>
          <a:bodyPr wrap="square">
            <a:spAutoFit/>
          </a:bodyPr>
          <a:lstStyle/>
          <a:p>
            <a:pPr algn="ctr"/>
            <a:r>
              <a:rPr lang="fr-CH" sz="2000" b="1" i="0" dirty="0">
                <a:solidFill>
                  <a:srgbClr val="000000"/>
                </a:solidFill>
                <a:effectLst/>
                <a:latin typeface="Roboto" panose="02000000000000000000" pitchFamily="2" charset="0"/>
              </a:rPr>
              <a:t>Loi relative à l'euthanasie </a:t>
            </a:r>
            <a:r>
              <a:rPr lang="fr-CH" b="1" i="0" cap="all" dirty="0">
                <a:solidFill>
                  <a:srgbClr val="212529"/>
                </a:solidFill>
                <a:effectLst/>
                <a:latin typeface="Helvetica Neue" panose="02000503000000020004" pitchFamily="2" charset="0"/>
                <a:ea typeface="Helvetica Neue" panose="02000503000000020004" pitchFamily="2" charset="0"/>
                <a:cs typeface="Helvetica Neue" panose="02000503000000020004" pitchFamily="2" charset="0"/>
              </a:rPr>
              <a:t>(</a:t>
            </a:r>
            <a:r>
              <a:rPr lang="fr-CH" b="1" cap="all" dirty="0">
                <a:solidFill>
                  <a:srgbClr val="212529"/>
                </a:solidFill>
                <a:latin typeface="Helvetica Neue" panose="02000503000000020004" pitchFamily="2" charset="0"/>
                <a:ea typeface="Helvetica Neue" panose="02000503000000020004" pitchFamily="2" charset="0"/>
                <a:cs typeface="Helvetica Neue" panose="02000503000000020004" pitchFamily="2" charset="0"/>
              </a:rPr>
              <a:t>20</a:t>
            </a:r>
            <a:r>
              <a:rPr lang="fr-CH" b="1" i="0" dirty="0">
                <a:solidFill>
                  <a:srgbClr val="212529"/>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fr-CH" b="1" dirty="0">
                <a:solidFill>
                  <a:srgbClr val="212529"/>
                </a:solidFill>
                <a:latin typeface="Helvetica Neue" panose="02000503000000020004" pitchFamily="2" charset="0"/>
                <a:ea typeface="Helvetica Neue" panose="02000503000000020004" pitchFamily="2" charset="0"/>
                <a:cs typeface="Helvetica Neue" panose="02000503000000020004" pitchFamily="2" charset="0"/>
              </a:rPr>
              <a:t>sept</a:t>
            </a:r>
            <a:r>
              <a:rPr lang="fr-CH" b="1" i="0" dirty="0">
                <a:solidFill>
                  <a:srgbClr val="212529"/>
                </a:solidFill>
                <a:effectLst/>
                <a:latin typeface="Helvetica Neue" panose="02000503000000020004" pitchFamily="2" charset="0"/>
                <a:ea typeface="Helvetica Neue" panose="02000503000000020004" pitchFamily="2" charset="0"/>
                <a:cs typeface="Helvetica Neue" panose="02000503000000020004" pitchFamily="2" charset="0"/>
              </a:rPr>
              <a:t>embre 2002)</a:t>
            </a:r>
            <a:endParaRPr lang="fr-FR"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ZoneTexte 8">
            <a:extLst>
              <a:ext uri="{FF2B5EF4-FFF2-40B4-BE49-F238E27FC236}">
                <a16:creationId xmlns:a16="http://schemas.microsoft.com/office/drawing/2014/main" id="{DC73E007-1262-E849-40FB-7D7CCA940F8D}"/>
              </a:ext>
            </a:extLst>
          </p:cNvPr>
          <p:cNvSpPr txBox="1"/>
          <p:nvPr/>
        </p:nvSpPr>
        <p:spPr>
          <a:xfrm>
            <a:off x="1294232" y="2408618"/>
            <a:ext cx="9867901" cy="2731517"/>
          </a:xfrm>
          <a:prstGeom prst="rect">
            <a:avLst/>
          </a:prstGeom>
          <a:noFill/>
          <a:ln w="19050">
            <a:solidFill>
              <a:schemeClr val="tx1"/>
            </a:solidFill>
          </a:ln>
        </p:spPr>
        <p:txBody>
          <a:bodyPr wrap="square">
            <a:spAutoFit/>
          </a:bodyPr>
          <a:lstStyle/>
          <a:p>
            <a:pPr>
              <a:spcBef>
                <a:spcPts val="1094"/>
              </a:spcBef>
            </a:pPr>
            <a:r>
              <a:rPr lang="fr-CH" b="1" dirty="0">
                <a:solidFill>
                  <a:srgbClr val="212529"/>
                </a:solidFill>
                <a:latin typeface="Arial" panose="020B0604020202020204" pitchFamily="34" charset="0"/>
              </a:rPr>
              <a:t>Art 3 </a:t>
            </a:r>
            <a:r>
              <a:rPr lang="fr-CH" b="0" i="0" dirty="0">
                <a:solidFill>
                  <a:srgbClr val="000000"/>
                </a:solidFill>
                <a:effectLst/>
                <a:latin typeface="Roboto" panose="02000000000000000000" pitchFamily="2" charset="0"/>
              </a:rPr>
              <a:t>Le médecin qui pratique une euthanasie ne commet pas d'infraction s'il s'est assuré que :</a:t>
            </a:r>
            <a:endParaRPr lang="fr-CH" dirty="0"/>
          </a:p>
          <a:p>
            <a:pPr marL="285750" indent="-285750">
              <a:spcBef>
                <a:spcPts val="1094"/>
              </a:spcBef>
              <a:buFont typeface="Arial" panose="020B0604020202020204" pitchFamily="34" charset="0"/>
              <a:buChar char="•"/>
            </a:pPr>
            <a:r>
              <a:rPr lang="fr-CH" b="1" i="0" dirty="0">
                <a:solidFill>
                  <a:srgbClr val="000000"/>
                </a:solidFill>
                <a:effectLst/>
                <a:highlight>
                  <a:srgbClr val="FFFF00"/>
                </a:highlight>
                <a:latin typeface="Roboto" panose="02000000000000000000" pitchFamily="2" charset="0"/>
              </a:rPr>
              <a:t>le patient est </a:t>
            </a:r>
            <a:r>
              <a:rPr lang="fr-CH" b="1" i="0" dirty="0">
                <a:solidFill>
                  <a:srgbClr val="FF0000"/>
                </a:solidFill>
                <a:effectLst/>
                <a:highlight>
                  <a:srgbClr val="FFFF00"/>
                </a:highlight>
                <a:latin typeface="Roboto" panose="02000000000000000000" pitchFamily="2" charset="0"/>
              </a:rPr>
              <a:t>majeur</a:t>
            </a:r>
            <a:r>
              <a:rPr lang="fr-CH" b="1" i="0" dirty="0">
                <a:solidFill>
                  <a:srgbClr val="000000"/>
                </a:solidFill>
                <a:effectLst/>
                <a:highlight>
                  <a:srgbClr val="FFFF00"/>
                </a:highlight>
                <a:latin typeface="Roboto" panose="02000000000000000000" pitchFamily="2" charset="0"/>
              </a:rPr>
              <a:t> ou </a:t>
            </a:r>
            <a:r>
              <a:rPr lang="fr-CH" b="1" i="0" dirty="0">
                <a:solidFill>
                  <a:srgbClr val="FF0000"/>
                </a:solidFill>
                <a:effectLst/>
                <a:highlight>
                  <a:srgbClr val="FFFF00"/>
                </a:highlight>
                <a:latin typeface="Roboto" panose="02000000000000000000" pitchFamily="2" charset="0"/>
              </a:rPr>
              <a:t>mineur émancipé</a:t>
            </a:r>
            <a:r>
              <a:rPr lang="fr-CH" b="1" i="0" dirty="0">
                <a:solidFill>
                  <a:srgbClr val="000000"/>
                </a:solidFill>
                <a:effectLst/>
                <a:highlight>
                  <a:srgbClr val="FFFF00"/>
                </a:highlight>
                <a:latin typeface="Roboto" panose="02000000000000000000" pitchFamily="2" charset="0"/>
              </a:rPr>
              <a:t>, capable et conscient au moment de sa demande</a:t>
            </a:r>
          </a:p>
          <a:p>
            <a:pPr marL="285750" indent="-285750">
              <a:spcBef>
                <a:spcPts val="1094"/>
              </a:spcBef>
              <a:buFont typeface="Arial" panose="020B0604020202020204" pitchFamily="34" charset="0"/>
              <a:buChar char="•"/>
            </a:pPr>
            <a:r>
              <a:rPr lang="fr-CH" b="1" i="0" dirty="0">
                <a:solidFill>
                  <a:srgbClr val="000000"/>
                </a:solidFill>
                <a:effectLst/>
                <a:highlight>
                  <a:srgbClr val="FFFF00"/>
                </a:highlight>
                <a:latin typeface="Roboto" panose="02000000000000000000" pitchFamily="2" charset="0"/>
              </a:rPr>
              <a:t>la demande est formulée de manière </a:t>
            </a:r>
            <a:r>
              <a:rPr lang="fr-CH" b="1" i="0" dirty="0">
                <a:solidFill>
                  <a:srgbClr val="FF0000"/>
                </a:solidFill>
                <a:effectLst/>
                <a:highlight>
                  <a:srgbClr val="FFFF00"/>
                </a:highlight>
                <a:latin typeface="Roboto" panose="02000000000000000000" pitchFamily="2" charset="0"/>
              </a:rPr>
              <a:t>volontaire</a:t>
            </a:r>
            <a:r>
              <a:rPr lang="fr-CH" b="1" i="0" dirty="0">
                <a:solidFill>
                  <a:srgbClr val="000000"/>
                </a:solidFill>
                <a:effectLst/>
                <a:highlight>
                  <a:srgbClr val="FFFF00"/>
                </a:highlight>
                <a:latin typeface="Roboto" panose="02000000000000000000" pitchFamily="2" charset="0"/>
              </a:rPr>
              <a:t>, </a:t>
            </a:r>
            <a:r>
              <a:rPr lang="fr-CH" b="1" i="0" dirty="0">
                <a:solidFill>
                  <a:srgbClr val="FF0000"/>
                </a:solidFill>
                <a:effectLst/>
                <a:highlight>
                  <a:srgbClr val="FFFF00"/>
                </a:highlight>
                <a:latin typeface="Roboto" panose="02000000000000000000" pitchFamily="2" charset="0"/>
              </a:rPr>
              <a:t>réfléchie</a:t>
            </a:r>
            <a:r>
              <a:rPr lang="fr-CH" b="1" i="0" dirty="0">
                <a:solidFill>
                  <a:srgbClr val="000000"/>
                </a:solidFill>
                <a:effectLst/>
                <a:highlight>
                  <a:srgbClr val="FFFF00"/>
                </a:highlight>
                <a:latin typeface="Roboto" panose="02000000000000000000" pitchFamily="2" charset="0"/>
              </a:rPr>
              <a:t> et </a:t>
            </a:r>
            <a:r>
              <a:rPr lang="fr-CH" b="1" i="0" dirty="0">
                <a:solidFill>
                  <a:srgbClr val="FF0000"/>
                </a:solidFill>
                <a:effectLst/>
                <a:highlight>
                  <a:srgbClr val="FFFF00"/>
                </a:highlight>
                <a:latin typeface="Roboto" panose="02000000000000000000" pitchFamily="2" charset="0"/>
              </a:rPr>
              <a:t>répétée</a:t>
            </a:r>
            <a:r>
              <a:rPr lang="fr-CH" b="1" i="0" dirty="0">
                <a:solidFill>
                  <a:srgbClr val="000000"/>
                </a:solidFill>
                <a:effectLst/>
                <a:highlight>
                  <a:srgbClr val="FFFF00"/>
                </a:highlight>
                <a:latin typeface="Roboto" panose="02000000000000000000" pitchFamily="2" charset="0"/>
              </a:rPr>
              <a:t>, et qu'elle ne résulte </a:t>
            </a:r>
            <a:r>
              <a:rPr lang="fr-CH" b="1" i="0" dirty="0">
                <a:solidFill>
                  <a:srgbClr val="FF0000"/>
                </a:solidFill>
                <a:effectLst/>
                <a:highlight>
                  <a:srgbClr val="FFFF00"/>
                </a:highlight>
                <a:latin typeface="Roboto" panose="02000000000000000000" pitchFamily="2" charset="0"/>
              </a:rPr>
              <a:t>pas d'une pression extérieure</a:t>
            </a:r>
          </a:p>
          <a:p>
            <a:pPr marL="285750" indent="-285750">
              <a:spcBef>
                <a:spcPts val="1094"/>
              </a:spcBef>
              <a:buFont typeface="Arial" panose="020B0604020202020204" pitchFamily="34" charset="0"/>
              <a:buChar char="•"/>
            </a:pPr>
            <a:r>
              <a:rPr lang="fr-CH" b="1" i="0" dirty="0">
                <a:solidFill>
                  <a:srgbClr val="000000"/>
                </a:solidFill>
                <a:effectLst/>
                <a:highlight>
                  <a:srgbClr val="FFFF00"/>
                </a:highlight>
                <a:latin typeface="Roboto" panose="02000000000000000000" pitchFamily="2" charset="0"/>
              </a:rPr>
              <a:t>le patient se trouve dans une </a:t>
            </a:r>
            <a:r>
              <a:rPr lang="fr-CH" b="1" i="0" dirty="0">
                <a:solidFill>
                  <a:srgbClr val="FF0000"/>
                </a:solidFill>
                <a:effectLst/>
                <a:highlight>
                  <a:srgbClr val="FFFF00"/>
                </a:highlight>
                <a:latin typeface="Roboto" panose="02000000000000000000" pitchFamily="2" charset="0"/>
              </a:rPr>
              <a:t>situation médicale sans issue </a:t>
            </a:r>
            <a:r>
              <a:rPr lang="fr-CH" b="1" i="0" dirty="0">
                <a:solidFill>
                  <a:srgbClr val="000000"/>
                </a:solidFill>
                <a:effectLst/>
                <a:highlight>
                  <a:srgbClr val="FFFF00"/>
                </a:highlight>
                <a:latin typeface="Roboto" panose="02000000000000000000" pitchFamily="2" charset="0"/>
              </a:rPr>
              <a:t>et fait état d'une </a:t>
            </a:r>
            <a:r>
              <a:rPr lang="fr-CH" b="1" i="0" dirty="0">
                <a:solidFill>
                  <a:srgbClr val="FF0000"/>
                </a:solidFill>
                <a:effectLst/>
                <a:highlight>
                  <a:srgbClr val="FFFF00"/>
                </a:highlight>
                <a:latin typeface="Roboto" panose="02000000000000000000" pitchFamily="2" charset="0"/>
              </a:rPr>
              <a:t>souffrance physique ou psychique</a:t>
            </a:r>
            <a:r>
              <a:rPr lang="fr-CH" b="1" i="0" dirty="0">
                <a:solidFill>
                  <a:srgbClr val="000000"/>
                </a:solidFill>
                <a:effectLst/>
                <a:highlight>
                  <a:srgbClr val="FFFF00"/>
                </a:highlight>
                <a:latin typeface="Roboto" panose="02000000000000000000" pitchFamily="2" charset="0"/>
              </a:rPr>
              <a:t> constante et insupportable qui ne peut être apaisée et qui résulte d'une affection accidentelle ou pathologique grave et incurable et qu'il respecte les conditions et procédures prescrites par la présente loi.</a:t>
            </a:r>
            <a:endParaRPr lang="fr-CH" b="1" dirty="0">
              <a:highlight>
                <a:srgbClr val="FFFF00"/>
              </a:highlight>
            </a:endParaRPr>
          </a:p>
        </p:txBody>
      </p:sp>
    </p:spTree>
    <p:extLst>
      <p:ext uri="{BB962C8B-B14F-4D97-AF65-F5344CB8AC3E}">
        <p14:creationId xmlns:p14="http://schemas.microsoft.com/office/powerpoint/2010/main" val="11762579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98EBB-EDB5-3180-A71A-2D42FE3B286C}"/>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FD08CFDC-84D9-690D-E310-F8D0716361DD}"/>
              </a:ext>
            </a:extLst>
          </p:cNvPr>
          <p:cNvSpPr txBox="1"/>
          <p:nvPr/>
        </p:nvSpPr>
        <p:spPr>
          <a:xfrm>
            <a:off x="419098" y="444397"/>
            <a:ext cx="11413238" cy="1754326"/>
          </a:xfrm>
          <a:prstGeom prst="rect">
            <a:avLst/>
          </a:prstGeom>
          <a:noFill/>
        </p:spPr>
        <p:txBody>
          <a:bodyPr wrap="square">
            <a:spAutoFit/>
          </a:bodyPr>
          <a:lstStyle/>
          <a:p>
            <a:r>
              <a:rPr lang="fr-CH" sz="5400" b="1" dirty="0">
                <a:solidFill>
                  <a:srgbClr val="FF0000"/>
                </a:solidFill>
                <a:latin typeface="☞ABADI MT PRO COND" panose="020B0806020104020203" pitchFamily="34" charset="0"/>
              </a:rPr>
              <a:t>Belgique</a:t>
            </a:r>
            <a:r>
              <a:rPr lang="fr-CH" sz="5400" dirty="0">
                <a:solidFill>
                  <a:srgbClr val="FF0000"/>
                </a:solidFill>
                <a:effectLst/>
                <a:latin typeface="☞ABADI MT PRO COND" panose="020B0806020104020203" pitchFamily="34" charset="0"/>
              </a:rPr>
              <a:t> : </a:t>
            </a:r>
            <a:r>
              <a:rPr lang="fr-CH" sz="5400" dirty="0">
                <a:latin typeface="☞ABADI MT PRO COND" panose="020B0806020104020203" pitchFamily="34" charset="0"/>
              </a:rPr>
              <a:t>l’</a:t>
            </a:r>
            <a:r>
              <a:rPr lang="fr-CH" sz="5400" dirty="0">
                <a:effectLst/>
                <a:latin typeface="☞ABADI MT PRO COND" panose="020B0806020104020203" pitchFamily="34" charset="0"/>
              </a:rPr>
              <a:t>évolution du nombre de morts assistées</a:t>
            </a:r>
            <a:endParaRPr lang="fr-FR" sz="5400" dirty="0">
              <a:latin typeface="☞ABADI MT PRO COND" panose="020B0806020104020203" pitchFamily="34" charset="0"/>
            </a:endParaRPr>
          </a:p>
        </p:txBody>
      </p:sp>
      <p:pic>
        <p:nvPicPr>
          <p:cNvPr id="4" name="Image 3">
            <a:extLst>
              <a:ext uri="{FF2B5EF4-FFF2-40B4-BE49-F238E27FC236}">
                <a16:creationId xmlns:a16="http://schemas.microsoft.com/office/drawing/2014/main" id="{2CFC021C-A361-204E-EF71-A9BE61C63230}"/>
              </a:ext>
            </a:extLst>
          </p:cNvPr>
          <p:cNvPicPr>
            <a:picLocks noChangeAspect="1"/>
          </p:cNvPicPr>
          <p:nvPr/>
        </p:nvPicPr>
        <p:blipFill>
          <a:blip r:embed="rId2"/>
          <a:stretch>
            <a:fillRect/>
          </a:stretch>
        </p:blipFill>
        <p:spPr>
          <a:xfrm>
            <a:off x="3030457" y="1477458"/>
            <a:ext cx="8924950" cy="4936145"/>
          </a:xfrm>
          <a:prstGeom prst="rect">
            <a:avLst/>
          </a:prstGeom>
          <a:ln w="12700">
            <a:solidFill>
              <a:schemeClr val="tx1"/>
            </a:solidFill>
          </a:ln>
        </p:spPr>
      </p:pic>
      <p:sp>
        <p:nvSpPr>
          <p:cNvPr id="5" name="Ellipse 4">
            <a:extLst>
              <a:ext uri="{FF2B5EF4-FFF2-40B4-BE49-F238E27FC236}">
                <a16:creationId xmlns:a16="http://schemas.microsoft.com/office/drawing/2014/main" id="{0637B3EE-6004-4732-3751-B586BEB8D9EE}"/>
              </a:ext>
            </a:extLst>
          </p:cNvPr>
          <p:cNvSpPr/>
          <p:nvPr/>
        </p:nvSpPr>
        <p:spPr>
          <a:xfrm>
            <a:off x="9501188" y="5600700"/>
            <a:ext cx="714375" cy="44291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74BABE57-AD10-3C10-2350-2E2A269D0312}"/>
              </a:ext>
            </a:extLst>
          </p:cNvPr>
          <p:cNvCxnSpPr>
            <a:cxnSpLocks/>
          </p:cNvCxnSpPr>
          <p:nvPr/>
        </p:nvCxnSpPr>
        <p:spPr>
          <a:xfrm>
            <a:off x="9858375" y="1800225"/>
            <a:ext cx="0" cy="38004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3841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0067E-C9D1-D49E-1262-81FBEE9DA864}"/>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96DAF57B-2678-74D8-0ECC-E8000130ED3F}"/>
              </a:ext>
            </a:extLst>
          </p:cNvPr>
          <p:cNvSpPr txBox="1"/>
          <p:nvPr/>
        </p:nvSpPr>
        <p:spPr>
          <a:xfrm>
            <a:off x="298911" y="459423"/>
            <a:ext cx="6697982" cy="923330"/>
          </a:xfrm>
          <a:prstGeom prst="rect">
            <a:avLst/>
          </a:prstGeom>
          <a:noFill/>
        </p:spPr>
        <p:txBody>
          <a:bodyPr wrap="square">
            <a:spAutoFit/>
          </a:bodyPr>
          <a:lstStyle/>
          <a:p>
            <a:r>
              <a:rPr lang="fr-CH" sz="5400" b="1" dirty="0">
                <a:solidFill>
                  <a:srgbClr val="FF0000"/>
                </a:solidFill>
                <a:effectLst/>
                <a:latin typeface="☞ABADI MT PRO COND" panose="020B0806020104020203" pitchFamily="34" charset="0"/>
              </a:rPr>
              <a:t>Québec</a:t>
            </a:r>
            <a:r>
              <a:rPr lang="fr-CH" sz="5400" dirty="0">
                <a:solidFill>
                  <a:srgbClr val="FF0000"/>
                </a:solidFill>
                <a:effectLst/>
                <a:latin typeface="☞ABADI MT PRO COND" panose="020B0806020104020203" pitchFamily="34" charset="0"/>
              </a:rPr>
              <a:t> : </a:t>
            </a:r>
            <a:r>
              <a:rPr lang="fr-CH" sz="5400" dirty="0">
                <a:effectLst/>
                <a:latin typeface="☞ABADI MT PRO COND" panose="020B0806020104020203" pitchFamily="34" charset="0"/>
              </a:rPr>
              <a:t>loi et évolution</a:t>
            </a:r>
            <a:endParaRPr lang="fr-FR" sz="5400" dirty="0">
              <a:latin typeface="☞ABADI MT PRO COND" panose="020B0806020104020203" pitchFamily="34" charset="0"/>
            </a:endParaRPr>
          </a:p>
        </p:txBody>
      </p:sp>
      <p:pic>
        <p:nvPicPr>
          <p:cNvPr id="4" name="Image 3">
            <a:extLst>
              <a:ext uri="{FF2B5EF4-FFF2-40B4-BE49-F238E27FC236}">
                <a16:creationId xmlns:a16="http://schemas.microsoft.com/office/drawing/2014/main" id="{FEC81580-262E-5044-8A15-130EA229DF59}"/>
              </a:ext>
            </a:extLst>
          </p:cNvPr>
          <p:cNvPicPr>
            <a:picLocks noChangeAspect="1"/>
          </p:cNvPicPr>
          <p:nvPr/>
        </p:nvPicPr>
        <p:blipFill>
          <a:blip r:embed="rId2"/>
          <a:stretch>
            <a:fillRect/>
          </a:stretch>
        </p:blipFill>
        <p:spPr>
          <a:xfrm>
            <a:off x="178724" y="2559842"/>
            <a:ext cx="6938356" cy="3146094"/>
          </a:xfrm>
          <a:prstGeom prst="rect">
            <a:avLst/>
          </a:prstGeom>
        </p:spPr>
      </p:pic>
      <p:sp>
        <p:nvSpPr>
          <p:cNvPr id="6" name="ZoneTexte 5">
            <a:extLst>
              <a:ext uri="{FF2B5EF4-FFF2-40B4-BE49-F238E27FC236}">
                <a16:creationId xmlns:a16="http://schemas.microsoft.com/office/drawing/2014/main" id="{6D2979DE-620C-F5E9-B763-A2F31113ED24}"/>
              </a:ext>
            </a:extLst>
          </p:cNvPr>
          <p:cNvSpPr txBox="1"/>
          <p:nvPr/>
        </p:nvSpPr>
        <p:spPr>
          <a:xfrm>
            <a:off x="6715066" y="151647"/>
            <a:ext cx="5234942" cy="615553"/>
          </a:xfrm>
          <a:prstGeom prst="rect">
            <a:avLst/>
          </a:prstGeom>
          <a:noFill/>
        </p:spPr>
        <p:txBody>
          <a:bodyPr wrap="square">
            <a:spAutoFit/>
          </a:bodyPr>
          <a:lstStyle/>
          <a:p>
            <a:pPr algn="ctr"/>
            <a:r>
              <a:rPr lang="fr-CH" sz="1700" b="1" i="0" cap="all" dirty="0">
                <a:solidFill>
                  <a:srgbClr val="212529"/>
                </a:solidFill>
                <a:effectLst/>
                <a:latin typeface="Helvetica Neue" panose="02000503000000020004" pitchFamily="2" charset="0"/>
                <a:ea typeface="Helvetica Neue" panose="02000503000000020004" pitchFamily="2" charset="0"/>
                <a:cs typeface="Helvetica Neue" panose="02000503000000020004" pitchFamily="2" charset="0"/>
              </a:rPr>
              <a:t>Loi concernant les soins de fin de vie</a:t>
            </a:r>
            <a:br>
              <a:rPr lang="fr-CH" sz="1700" b="1" i="0" cap="all" dirty="0">
                <a:solidFill>
                  <a:srgbClr val="212529"/>
                </a:solidFill>
                <a:effectLst/>
                <a:latin typeface="Helvetica Neue" panose="02000503000000020004" pitchFamily="2" charset="0"/>
                <a:ea typeface="Helvetica Neue" panose="02000503000000020004" pitchFamily="2" charset="0"/>
                <a:cs typeface="Helvetica Neue" panose="02000503000000020004" pitchFamily="2" charset="0"/>
              </a:rPr>
            </a:br>
            <a:r>
              <a:rPr lang="fr-CH" sz="1600" b="1" i="0" cap="all" dirty="0">
                <a:solidFill>
                  <a:srgbClr val="212529"/>
                </a:solidFill>
                <a:effectLst/>
                <a:latin typeface="Helvetica Neue" panose="02000503000000020004" pitchFamily="2" charset="0"/>
                <a:ea typeface="Helvetica Neue" panose="02000503000000020004" pitchFamily="2" charset="0"/>
                <a:cs typeface="Helvetica Neue" panose="02000503000000020004" pitchFamily="2" charset="0"/>
              </a:rPr>
              <a:t>(</a:t>
            </a:r>
            <a:r>
              <a:rPr lang="fr-CH" sz="1600" b="1" i="0" dirty="0">
                <a:solidFill>
                  <a:srgbClr val="212529"/>
                </a:solidFill>
                <a:effectLst/>
                <a:latin typeface="Helvetica Neue" panose="02000503000000020004" pitchFamily="2" charset="0"/>
                <a:ea typeface="Helvetica Neue" panose="02000503000000020004" pitchFamily="2" charset="0"/>
                <a:cs typeface="Helvetica Neue" panose="02000503000000020004" pitchFamily="2" charset="0"/>
              </a:rPr>
              <a:t>16 décembre 2015)</a:t>
            </a:r>
            <a:endParaRPr lang="fr-FR" sz="1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ZoneTexte 8">
            <a:extLst>
              <a:ext uri="{FF2B5EF4-FFF2-40B4-BE49-F238E27FC236}">
                <a16:creationId xmlns:a16="http://schemas.microsoft.com/office/drawing/2014/main" id="{B2475F3D-2399-28FB-620A-D39C80F566ED}"/>
              </a:ext>
            </a:extLst>
          </p:cNvPr>
          <p:cNvSpPr txBox="1"/>
          <p:nvPr/>
        </p:nvSpPr>
        <p:spPr>
          <a:xfrm>
            <a:off x="6921728" y="752258"/>
            <a:ext cx="4851174" cy="6183744"/>
          </a:xfrm>
          <a:prstGeom prst="rect">
            <a:avLst/>
          </a:prstGeom>
          <a:noFill/>
          <a:ln w="19050">
            <a:solidFill>
              <a:schemeClr val="tx1"/>
            </a:solidFill>
          </a:ln>
        </p:spPr>
        <p:txBody>
          <a:bodyPr wrap="square">
            <a:spAutoFit/>
          </a:bodyPr>
          <a:lstStyle/>
          <a:p>
            <a:pPr>
              <a:spcBef>
                <a:spcPts val="1094"/>
              </a:spcBef>
            </a:pPr>
            <a:r>
              <a:rPr lang="fr-CH" sz="1700" b="1" dirty="0">
                <a:solidFill>
                  <a:srgbClr val="212529"/>
                </a:solidFill>
                <a:latin typeface="Arial" panose="020B0604020202020204" pitchFamily="34" charset="0"/>
              </a:rPr>
              <a:t>Art 26 </a:t>
            </a:r>
            <a:r>
              <a:rPr lang="fr-CH" sz="1600" b="0" i="0" dirty="0">
                <a:solidFill>
                  <a:srgbClr val="212529"/>
                </a:solidFill>
                <a:effectLst/>
                <a:latin typeface="Arial" panose="020B0604020202020204" pitchFamily="34" charset="0"/>
              </a:rPr>
              <a:t>Seule une personne qui satisfait à toutes les conditions suivantes peut obtenir l’aide médicale à mourir :</a:t>
            </a:r>
          </a:p>
          <a:p>
            <a:r>
              <a:rPr lang="fr-CH" sz="1600" b="1" i="0" dirty="0">
                <a:solidFill>
                  <a:srgbClr val="212529"/>
                </a:solidFill>
                <a:effectLst/>
                <a:highlight>
                  <a:srgbClr val="FFFF00"/>
                </a:highlight>
                <a:latin typeface="Arial" panose="020B0604020202020204" pitchFamily="34" charset="0"/>
              </a:rPr>
              <a:t>1° elle est une personne </a:t>
            </a:r>
            <a:r>
              <a:rPr lang="fr-CH" sz="1600" b="1" i="0" dirty="0">
                <a:solidFill>
                  <a:srgbClr val="FF0000"/>
                </a:solidFill>
                <a:effectLst/>
                <a:highlight>
                  <a:srgbClr val="FFFF00"/>
                </a:highlight>
                <a:latin typeface="Arial" panose="020B0604020202020204" pitchFamily="34" charset="0"/>
              </a:rPr>
              <a:t>assurée</a:t>
            </a:r>
            <a:r>
              <a:rPr lang="fr-CH" sz="1600" b="1" i="0" dirty="0">
                <a:solidFill>
                  <a:srgbClr val="212529"/>
                </a:solidFill>
                <a:effectLst/>
                <a:highlight>
                  <a:srgbClr val="FFFF00"/>
                </a:highlight>
                <a:latin typeface="Arial" panose="020B0604020202020204" pitchFamily="34" charset="0"/>
              </a:rPr>
              <a:t> au sens de la Loi sur l’assurance maladie </a:t>
            </a:r>
          </a:p>
          <a:p>
            <a:r>
              <a:rPr lang="fr-CH" sz="1600" b="1" i="0" dirty="0">
                <a:solidFill>
                  <a:srgbClr val="212529"/>
                </a:solidFill>
                <a:effectLst/>
                <a:highlight>
                  <a:srgbClr val="FFFF00"/>
                </a:highlight>
                <a:latin typeface="Arial" panose="020B0604020202020204" pitchFamily="34" charset="0"/>
              </a:rPr>
              <a:t>2° elle est </a:t>
            </a:r>
            <a:r>
              <a:rPr lang="fr-CH" sz="1600" b="1" i="0" dirty="0">
                <a:solidFill>
                  <a:srgbClr val="FF0000"/>
                </a:solidFill>
                <a:effectLst/>
                <a:highlight>
                  <a:srgbClr val="FFFF00"/>
                </a:highlight>
                <a:latin typeface="Arial" panose="020B0604020202020204" pitchFamily="34" charset="0"/>
              </a:rPr>
              <a:t>majeure</a:t>
            </a:r>
            <a:r>
              <a:rPr lang="fr-CH" sz="1600" b="1" i="0" dirty="0">
                <a:solidFill>
                  <a:srgbClr val="212529"/>
                </a:solidFill>
                <a:effectLst/>
                <a:highlight>
                  <a:srgbClr val="FFFF00"/>
                </a:highlight>
                <a:latin typeface="Arial" panose="020B0604020202020204" pitchFamily="34" charset="0"/>
              </a:rPr>
              <a:t> et apte à consentir aux soins</a:t>
            </a:r>
          </a:p>
          <a:p>
            <a:r>
              <a:rPr lang="fr-CH" sz="1600" b="1" i="0" dirty="0">
                <a:solidFill>
                  <a:srgbClr val="212529"/>
                </a:solidFill>
                <a:effectLst/>
                <a:highlight>
                  <a:srgbClr val="FFFF00"/>
                </a:highlight>
                <a:latin typeface="Arial" panose="020B0604020202020204" pitchFamily="34" charset="0"/>
              </a:rPr>
              <a:t>3° elle est </a:t>
            </a:r>
            <a:r>
              <a:rPr lang="fr-CH" sz="1600" b="1" i="0" dirty="0">
                <a:solidFill>
                  <a:srgbClr val="FF0000"/>
                </a:solidFill>
                <a:effectLst/>
                <a:highlight>
                  <a:srgbClr val="FFFF00"/>
                </a:highlight>
                <a:latin typeface="Arial" panose="020B0604020202020204" pitchFamily="34" charset="0"/>
              </a:rPr>
              <a:t>en fin de vie</a:t>
            </a:r>
          </a:p>
          <a:p>
            <a:r>
              <a:rPr lang="fr-CH" sz="1600" b="1" i="0" dirty="0">
                <a:solidFill>
                  <a:srgbClr val="212529"/>
                </a:solidFill>
                <a:effectLst/>
                <a:highlight>
                  <a:srgbClr val="FFFF00"/>
                </a:highlight>
                <a:latin typeface="Arial" panose="020B0604020202020204" pitchFamily="34" charset="0"/>
              </a:rPr>
              <a:t>4° elle est atteinte d’une </a:t>
            </a:r>
            <a:r>
              <a:rPr lang="fr-CH" sz="1600" b="1" i="0" dirty="0">
                <a:solidFill>
                  <a:srgbClr val="FF0000"/>
                </a:solidFill>
                <a:effectLst/>
                <a:highlight>
                  <a:srgbClr val="FFFF00"/>
                </a:highlight>
                <a:latin typeface="Arial" panose="020B0604020202020204" pitchFamily="34" charset="0"/>
              </a:rPr>
              <a:t>maladie grave et incurable</a:t>
            </a:r>
          </a:p>
          <a:p>
            <a:r>
              <a:rPr lang="fr-CH" sz="1600" b="1" i="0" dirty="0">
                <a:solidFill>
                  <a:srgbClr val="212529"/>
                </a:solidFill>
                <a:effectLst/>
                <a:highlight>
                  <a:srgbClr val="FFFF00"/>
                </a:highlight>
                <a:latin typeface="Arial" panose="020B0604020202020204" pitchFamily="34" charset="0"/>
              </a:rPr>
              <a:t>5° sa situation médicale se caractérise par un </a:t>
            </a:r>
            <a:r>
              <a:rPr lang="fr-CH" sz="1600" b="1" i="0" dirty="0">
                <a:solidFill>
                  <a:srgbClr val="FF0000"/>
                </a:solidFill>
                <a:effectLst/>
                <a:highlight>
                  <a:srgbClr val="FFFF00"/>
                </a:highlight>
                <a:latin typeface="Arial" panose="020B0604020202020204" pitchFamily="34" charset="0"/>
              </a:rPr>
              <a:t>déclin avancé et irréversible </a:t>
            </a:r>
            <a:r>
              <a:rPr lang="fr-CH" sz="1600" b="1" i="0" dirty="0">
                <a:solidFill>
                  <a:srgbClr val="212529"/>
                </a:solidFill>
                <a:effectLst/>
                <a:highlight>
                  <a:srgbClr val="FFFF00"/>
                </a:highlight>
                <a:latin typeface="Arial" panose="020B0604020202020204" pitchFamily="34" charset="0"/>
              </a:rPr>
              <a:t>de ses capacités</a:t>
            </a:r>
          </a:p>
          <a:p>
            <a:r>
              <a:rPr lang="fr-CH" sz="1600" b="1" i="0" dirty="0">
                <a:solidFill>
                  <a:srgbClr val="212529"/>
                </a:solidFill>
                <a:effectLst/>
                <a:highlight>
                  <a:srgbClr val="FFFF00"/>
                </a:highlight>
                <a:latin typeface="Arial" panose="020B0604020202020204" pitchFamily="34" charset="0"/>
              </a:rPr>
              <a:t>6° elle éprouve des </a:t>
            </a:r>
            <a:r>
              <a:rPr lang="fr-CH" sz="1600" b="1" i="0" dirty="0">
                <a:solidFill>
                  <a:srgbClr val="FF0000"/>
                </a:solidFill>
                <a:effectLst/>
                <a:highlight>
                  <a:srgbClr val="FFFF00"/>
                </a:highlight>
                <a:latin typeface="Arial" panose="020B0604020202020204" pitchFamily="34" charset="0"/>
              </a:rPr>
              <a:t>souffrances physiques ou psychiques constantes</a:t>
            </a:r>
            <a:r>
              <a:rPr lang="fr-CH" sz="1600" b="1" i="0" dirty="0">
                <a:solidFill>
                  <a:srgbClr val="212529"/>
                </a:solidFill>
                <a:effectLst/>
                <a:highlight>
                  <a:srgbClr val="FFFF00"/>
                </a:highlight>
                <a:latin typeface="Arial" panose="020B0604020202020204" pitchFamily="34" charset="0"/>
              </a:rPr>
              <a:t>, insupportables et qui ne peuvent être apaisées dans des conditions qu’elle juge tolérables</a:t>
            </a:r>
          </a:p>
          <a:p>
            <a:pPr>
              <a:spcBef>
                <a:spcPts val="1300"/>
              </a:spcBef>
            </a:pPr>
            <a:r>
              <a:rPr lang="fr-CH" sz="1600" b="1" i="0" dirty="0">
                <a:solidFill>
                  <a:srgbClr val="212529"/>
                </a:solidFill>
                <a:effectLst/>
                <a:highlight>
                  <a:srgbClr val="FFFF00"/>
                </a:highlight>
                <a:latin typeface="Arial" panose="020B0604020202020204" pitchFamily="34" charset="0"/>
              </a:rPr>
              <a:t>La personne doit, de manière </a:t>
            </a:r>
            <a:r>
              <a:rPr lang="fr-CH" sz="1600" b="1" i="0" u="sng" dirty="0">
                <a:solidFill>
                  <a:srgbClr val="212529"/>
                </a:solidFill>
                <a:effectLst/>
                <a:highlight>
                  <a:srgbClr val="FFFF00"/>
                </a:highlight>
                <a:latin typeface="Arial" panose="020B0604020202020204" pitchFamily="34" charset="0"/>
              </a:rPr>
              <a:t>libre et éclairée</a:t>
            </a:r>
            <a:r>
              <a:rPr lang="fr-CH" sz="1600" b="1" i="0" dirty="0">
                <a:solidFill>
                  <a:srgbClr val="212529"/>
                </a:solidFill>
                <a:effectLst/>
                <a:highlight>
                  <a:srgbClr val="FFFF00"/>
                </a:highlight>
                <a:latin typeface="Arial" panose="020B0604020202020204" pitchFamily="34" charset="0"/>
              </a:rPr>
              <a:t>, formuler pour elle-même la demande d’aide médicale à mourir au moyen du formulaire prescrit par le ministre. Ce formulaire doit être daté et signé par cette personne.</a:t>
            </a:r>
          </a:p>
          <a:p>
            <a:r>
              <a:rPr lang="fr-CH" sz="1600" b="0" i="0" dirty="0">
                <a:solidFill>
                  <a:srgbClr val="212529"/>
                </a:solidFill>
                <a:effectLst/>
                <a:latin typeface="Arial" panose="020B0604020202020204" pitchFamily="34" charset="0"/>
              </a:rPr>
              <a:t>Le formulaire est signé en présence d’un professionnel de la santé ou des services sociaux qui le contresigne et qui, s’il n’est pas le médecin traitant de la personne, le remet à celui-ci.</a:t>
            </a:r>
          </a:p>
        </p:txBody>
      </p:sp>
      <p:pic>
        <p:nvPicPr>
          <p:cNvPr id="10" name="Image 9">
            <a:extLst>
              <a:ext uri="{FF2B5EF4-FFF2-40B4-BE49-F238E27FC236}">
                <a16:creationId xmlns:a16="http://schemas.microsoft.com/office/drawing/2014/main" id="{7B8BDCBB-CC00-0ADA-9CE9-0BA82773BB43}"/>
              </a:ext>
            </a:extLst>
          </p:cNvPr>
          <p:cNvPicPr>
            <a:picLocks noChangeAspect="1"/>
          </p:cNvPicPr>
          <p:nvPr/>
        </p:nvPicPr>
        <p:blipFill>
          <a:blip r:embed="rId3"/>
          <a:stretch>
            <a:fillRect/>
          </a:stretch>
        </p:blipFill>
        <p:spPr>
          <a:xfrm>
            <a:off x="339666" y="1601605"/>
            <a:ext cx="6375400" cy="825500"/>
          </a:xfrm>
          <a:prstGeom prst="rect">
            <a:avLst/>
          </a:prstGeom>
        </p:spPr>
      </p:pic>
      <p:sp>
        <p:nvSpPr>
          <p:cNvPr id="2" name="Ellipse 1">
            <a:extLst>
              <a:ext uri="{FF2B5EF4-FFF2-40B4-BE49-F238E27FC236}">
                <a16:creationId xmlns:a16="http://schemas.microsoft.com/office/drawing/2014/main" id="{48DB75E4-4139-304B-311F-3251A7A43E95}"/>
              </a:ext>
            </a:extLst>
          </p:cNvPr>
          <p:cNvSpPr/>
          <p:nvPr/>
        </p:nvSpPr>
        <p:spPr>
          <a:xfrm>
            <a:off x="5191667" y="5044723"/>
            <a:ext cx="714375" cy="47023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 name="Connecteur droit 2">
            <a:extLst>
              <a:ext uri="{FF2B5EF4-FFF2-40B4-BE49-F238E27FC236}">
                <a16:creationId xmlns:a16="http://schemas.microsoft.com/office/drawing/2014/main" id="{5CE72929-A54D-5D1A-829A-417E57208526}"/>
              </a:ext>
            </a:extLst>
          </p:cNvPr>
          <p:cNvCxnSpPr>
            <a:cxnSpLocks/>
          </p:cNvCxnSpPr>
          <p:nvPr/>
        </p:nvCxnSpPr>
        <p:spPr>
          <a:xfrm>
            <a:off x="5557837" y="3270738"/>
            <a:ext cx="0" cy="177398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7742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64924-B48B-862F-0FE9-85B325BCB067}"/>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19EFEAFC-5FD9-FA69-388D-FD9EA8BACED5}"/>
              </a:ext>
            </a:extLst>
          </p:cNvPr>
          <p:cNvSpPr txBox="1">
            <a:spLocks/>
          </p:cNvSpPr>
          <p:nvPr/>
        </p:nvSpPr>
        <p:spPr>
          <a:xfrm>
            <a:off x="-214746" y="571757"/>
            <a:ext cx="860367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6600" dirty="0">
                <a:ln>
                  <a:solidFill>
                    <a:srgbClr val="FF0000"/>
                  </a:solidFill>
                </a:ln>
                <a:latin typeface="Gill Sans Ultra Bold" panose="020B0A02020104020203" pitchFamily="34" charset="77"/>
              </a:rPr>
              <a:t>Conclusion :</a:t>
            </a:r>
            <a:endParaRPr lang="fr-FR" sz="6600" dirty="0">
              <a:ln>
                <a:solidFill>
                  <a:srgbClr val="FF0000"/>
                </a:solidFill>
              </a:ln>
              <a:latin typeface="Gill Sans Ultra Bold" panose="020B0A02020104020203" pitchFamily="34" charset="77"/>
            </a:endParaRPr>
          </a:p>
        </p:txBody>
      </p:sp>
      <p:sp>
        <p:nvSpPr>
          <p:cNvPr id="6" name="ZoneTexte 5">
            <a:extLst>
              <a:ext uri="{FF2B5EF4-FFF2-40B4-BE49-F238E27FC236}">
                <a16:creationId xmlns:a16="http://schemas.microsoft.com/office/drawing/2014/main" id="{405E3C31-2582-7B4E-3F5A-D1D585358085}"/>
              </a:ext>
            </a:extLst>
          </p:cNvPr>
          <p:cNvSpPr txBox="1"/>
          <p:nvPr/>
        </p:nvSpPr>
        <p:spPr>
          <a:xfrm>
            <a:off x="716411" y="3230916"/>
            <a:ext cx="10195559" cy="1824859"/>
          </a:xfrm>
          <a:prstGeom prst="rect">
            <a:avLst/>
          </a:prstGeom>
          <a:noFill/>
        </p:spPr>
        <p:txBody>
          <a:bodyPr wrap="square">
            <a:spAutoFit/>
          </a:bodyPr>
          <a:lstStyle/>
          <a:p>
            <a:r>
              <a:rPr lang="fr-CH" sz="4000" b="1" dirty="0">
                <a:latin typeface="Zapfino" panose="03030300040707070C03" pitchFamily="66" charset="77"/>
              </a:rPr>
              <a:t>la</a:t>
            </a:r>
            <a:r>
              <a:rPr lang="fr-CH" sz="4000" b="1" dirty="0">
                <a:solidFill>
                  <a:srgbClr val="000000"/>
                </a:solidFill>
                <a:effectLst/>
                <a:latin typeface="Zapfino" panose="03030300040707070C03" pitchFamily="66" charset="77"/>
              </a:rPr>
              <a:t> Suisse a opté pour le </a:t>
            </a:r>
            <a:r>
              <a:rPr lang="fr-CH" sz="4000" b="1" dirty="0" err="1">
                <a:solidFill>
                  <a:srgbClr val="FF0000"/>
                </a:solidFill>
                <a:effectLst/>
                <a:latin typeface="Zapfino" panose="03030300040707070C03" pitchFamily="66" charset="77"/>
              </a:rPr>
              <a:t>suiss</a:t>
            </a:r>
            <a:r>
              <a:rPr lang="fr-CH" sz="4000" b="1" dirty="0" err="1">
                <a:solidFill>
                  <a:srgbClr val="000000"/>
                </a:solidFill>
                <a:effectLst/>
                <a:latin typeface="Zapfino" panose="03030300040707070C03" pitchFamily="66" charset="77"/>
              </a:rPr>
              <a:t>ide</a:t>
            </a:r>
            <a:endParaRPr lang="fr-CH" sz="6000" dirty="0">
              <a:solidFill>
                <a:srgbClr val="000000"/>
              </a:solidFill>
              <a:latin typeface="☞ABADI MT PRO COND" panose="020B0806020104020203" pitchFamily="34" charset="0"/>
            </a:endParaRPr>
          </a:p>
        </p:txBody>
      </p:sp>
      <p:sp>
        <p:nvSpPr>
          <p:cNvPr id="12" name="ZoneTexte 11">
            <a:extLst>
              <a:ext uri="{FF2B5EF4-FFF2-40B4-BE49-F238E27FC236}">
                <a16:creationId xmlns:a16="http://schemas.microsoft.com/office/drawing/2014/main" id="{A3774AA9-6C2C-35E9-CAC2-1CDF04C13A84}"/>
              </a:ext>
            </a:extLst>
          </p:cNvPr>
          <p:cNvSpPr txBox="1"/>
          <p:nvPr/>
        </p:nvSpPr>
        <p:spPr>
          <a:xfrm>
            <a:off x="716411" y="2390106"/>
            <a:ext cx="10590664" cy="1015663"/>
          </a:xfrm>
          <a:prstGeom prst="rect">
            <a:avLst/>
          </a:prstGeom>
          <a:noFill/>
        </p:spPr>
        <p:txBody>
          <a:bodyPr wrap="square">
            <a:spAutoFit/>
          </a:bodyPr>
          <a:lstStyle/>
          <a:p>
            <a:r>
              <a:rPr lang="fr-CH" sz="6000" dirty="0">
                <a:solidFill>
                  <a:srgbClr val="000000"/>
                </a:solidFill>
                <a:latin typeface="☞ABADI MT PRO COND" panose="020B0806020104020203" pitchFamily="34" charset="0"/>
              </a:rPr>
              <a:t>Juste à côté de </a:t>
            </a:r>
            <a:r>
              <a:rPr lang="fr-CH" sz="6000" dirty="0">
                <a:solidFill>
                  <a:srgbClr val="000000"/>
                </a:solidFill>
                <a:effectLst/>
                <a:latin typeface="☞ABADI MT PRO COND" panose="020B0806020104020203" pitchFamily="34" charset="0"/>
              </a:rPr>
              <a:t>la sous-</a:t>
            </a:r>
            <a:r>
              <a:rPr lang="fr-CH" sz="6000" dirty="0">
                <a:solidFill>
                  <a:srgbClr val="FF0000"/>
                </a:solidFill>
                <a:effectLst/>
                <a:latin typeface="☞ABADI MT PRO COND" panose="020B0806020104020203" pitchFamily="34" charset="0"/>
              </a:rPr>
              <a:t>France</a:t>
            </a:r>
            <a:r>
              <a:rPr lang="fr-CH" sz="6000" dirty="0">
                <a:effectLst/>
                <a:latin typeface="☞ABADI MT PRO COND" panose="020B0806020104020203" pitchFamily="34" charset="0"/>
              </a:rPr>
              <a:t>,</a:t>
            </a:r>
            <a:r>
              <a:rPr lang="fr-CH" sz="6000" dirty="0">
                <a:solidFill>
                  <a:srgbClr val="FF0000"/>
                </a:solidFill>
                <a:effectLst/>
                <a:latin typeface="☞ABADI MT PRO COND" panose="020B0806020104020203" pitchFamily="34" charset="0"/>
              </a:rPr>
              <a:t> </a:t>
            </a:r>
            <a:endParaRPr lang="fr-CH" sz="6000" dirty="0">
              <a:solidFill>
                <a:srgbClr val="000000"/>
              </a:solidFill>
              <a:effectLst/>
              <a:latin typeface="☞ABADI MT PRO COND" panose="020B0806020104020203" pitchFamily="34" charset="0"/>
            </a:endParaRPr>
          </a:p>
        </p:txBody>
      </p:sp>
      <p:sp>
        <p:nvSpPr>
          <p:cNvPr id="15" name="ZoneTexte 14">
            <a:extLst>
              <a:ext uri="{FF2B5EF4-FFF2-40B4-BE49-F238E27FC236}">
                <a16:creationId xmlns:a16="http://schemas.microsoft.com/office/drawing/2014/main" id="{771268EC-25FF-41C5-C6F1-270FFCAAAA31}"/>
              </a:ext>
            </a:extLst>
          </p:cNvPr>
          <p:cNvSpPr txBox="1"/>
          <p:nvPr/>
        </p:nvSpPr>
        <p:spPr>
          <a:xfrm>
            <a:off x="716411" y="4752664"/>
            <a:ext cx="9451074" cy="1015663"/>
          </a:xfrm>
          <a:prstGeom prst="rect">
            <a:avLst/>
          </a:prstGeom>
          <a:noFill/>
        </p:spPr>
        <p:txBody>
          <a:bodyPr wrap="square">
            <a:spAutoFit/>
          </a:bodyPr>
          <a:lstStyle/>
          <a:p>
            <a:r>
              <a:rPr lang="fr-CH" sz="6000" dirty="0">
                <a:solidFill>
                  <a:srgbClr val="000000"/>
                </a:solidFill>
                <a:latin typeface="☞ABADI MT PRO COND" panose="020B0806020104020203" pitchFamily="34" charset="0"/>
              </a:rPr>
              <a:t>bien avant tout l’</a:t>
            </a:r>
            <a:r>
              <a:rPr lang="fr-CH" sz="6000" dirty="0" err="1">
                <a:solidFill>
                  <a:srgbClr val="000000"/>
                </a:solidFill>
                <a:latin typeface="☞ABADI MT PRO COND" panose="020B0806020104020203" pitchFamily="34" charset="0"/>
              </a:rPr>
              <a:t>im-</a:t>
            </a:r>
            <a:r>
              <a:rPr lang="fr-CH" sz="6000" dirty="0" err="1">
                <a:solidFill>
                  <a:srgbClr val="FF0000"/>
                </a:solidFill>
                <a:latin typeface="☞ABADI MT PRO COND" panose="020B0806020104020203" pitchFamily="34" charset="0"/>
              </a:rPr>
              <a:t>monde</a:t>
            </a:r>
            <a:r>
              <a:rPr lang="fr-CH" sz="6000" dirty="0">
                <a:solidFill>
                  <a:srgbClr val="000000"/>
                </a:solidFill>
                <a:latin typeface="☞ABADI MT PRO COND" panose="020B0806020104020203" pitchFamily="34" charset="0"/>
              </a:rPr>
              <a:t>.</a:t>
            </a:r>
            <a:endParaRPr lang="fr-FR" sz="6000" dirty="0"/>
          </a:p>
        </p:txBody>
      </p:sp>
    </p:spTree>
    <p:extLst>
      <p:ext uri="{BB962C8B-B14F-4D97-AF65-F5344CB8AC3E}">
        <p14:creationId xmlns:p14="http://schemas.microsoft.com/office/powerpoint/2010/main" val="131455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0.70"/>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88F43-FC86-C18D-483F-0FD0C77D60E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372CBA0-999B-778D-FCA3-18E6D71D44CD}"/>
              </a:ext>
            </a:extLst>
          </p:cNvPr>
          <p:cNvSpPr txBox="1"/>
          <p:nvPr/>
        </p:nvSpPr>
        <p:spPr>
          <a:xfrm>
            <a:off x="346365" y="93381"/>
            <a:ext cx="3128356" cy="861774"/>
          </a:xfrm>
          <a:prstGeom prst="rect">
            <a:avLst/>
          </a:prstGeom>
          <a:noFill/>
        </p:spPr>
        <p:txBody>
          <a:bodyPr wrap="square">
            <a:spAutoFit/>
          </a:bodyPr>
          <a:lstStyle/>
          <a:p>
            <a:r>
              <a:rPr lang="fr-CH" sz="5000" b="1" dirty="0">
                <a:solidFill>
                  <a:srgbClr val="000000"/>
                </a:solidFill>
                <a:effectLst/>
                <a:latin typeface="☞ABADI MT PRO COND" panose="020B0806020104020203" pitchFamily="34" charset="0"/>
              </a:rPr>
              <a:t>Définitions </a:t>
            </a:r>
            <a:endParaRPr lang="fr-CH" sz="4400" dirty="0">
              <a:solidFill>
                <a:srgbClr val="FF0000"/>
              </a:solidFill>
              <a:effectLst/>
              <a:latin typeface="☞ABADI MT PRO COND" panose="020B0806020104020203" pitchFamily="34" charset="0"/>
            </a:endParaRPr>
          </a:p>
        </p:txBody>
      </p:sp>
      <p:sp>
        <p:nvSpPr>
          <p:cNvPr id="6" name="ZoneTexte 5">
            <a:extLst>
              <a:ext uri="{FF2B5EF4-FFF2-40B4-BE49-F238E27FC236}">
                <a16:creationId xmlns:a16="http://schemas.microsoft.com/office/drawing/2014/main" id="{5F3A54FB-EE56-443E-4420-9BA766B2090C}"/>
              </a:ext>
            </a:extLst>
          </p:cNvPr>
          <p:cNvSpPr txBox="1"/>
          <p:nvPr/>
        </p:nvSpPr>
        <p:spPr>
          <a:xfrm>
            <a:off x="263239" y="6180792"/>
            <a:ext cx="9542317" cy="369332"/>
          </a:xfrm>
          <a:prstGeom prst="rect">
            <a:avLst/>
          </a:prstGeom>
          <a:noFill/>
        </p:spPr>
        <p:txBody>
          <a:bodyPr wrap="square">
            <a:spAutoFit/>
          </a:bodyPr>
          <a:lstStyle/>
          <a:p>
            <a:r>
              <a:rPr lang="fr-CH" sz="1800" dirty="0">
                <a:effectLst/>
                <a:latin typeface="Helvetica Neue" panose="02000503000000020004" pitchFamily="2" charset="0"/>
              </a:rPr>
              <a:t>Source : </a:t>
            </a:r>
            <a:r>
              <a:rPr lang="fr-CH" sz="1800" dirty="0">
                <a:solidFill>
                  <a:srgbClr val="1F6BC0"/>
                </a:solidFill>
                <a:effectLst/>
                <a:latin typeface="Helvetica Neue" panose="02000503000000020004" pitchFamily="2" charset="0"/>
              </a:rPr>
              <a:t>https://</a:t>
            </a:r>
            <a:r>
              <a:rPr lang="fr-CH" sz="1800" dirty="0" err="1">
                <a:solidFill>
                  <a:srgbClr val="1F6BC0"/>
                </a:solidFill>
                <a:effectLst/>
                <a:latin typeface="Helvetica Neue" panose="02000503000000020004" pitchFamily="2" charset="0"/>
              </a:rPr>
              <a:t>www.bj.admin.ch</a:t>
            </a:r>
            <a:r>
              <a:rPr lang="fr-CH" sz="1800" dirty="0">
                <a:solidFill>
                  <a:srgbClr val="1F6BC0"/>
                </a:solidFill>
                <a:effectLst/>
                <a:latin typeface="Helvetica Neue" panose="02000503000000020004" pitchFamily="2" charset="0"/>
              </a:rPr>
              <a:t>/</a:t>
            </a:r>
            <a:r>
              <a:rPr lang="fr-CH" sz="1800" dirty="0" err="1">
                <a:solidFill>
                  <a:srgbClr val="1F6BC0"/>
                </a:solidFill>
                <a:effectLst/>
                <a:latin typeface="Helvetica Neue" panose="02000503000000020004" pitchFamily="2" charset="0"/>
              </a:rPr>
              <a:t>fr</a:t>
            </a:r>
            <a:r>
              <a:rPr lang="fr-CH" sz="1800" dirty="0">
                <a:solidFill>
                  <a:srgbClr val="1F6BC0"/>
                </a:solidFill>
                <a:effectLst/>
                <a:latin typeface="Helvetica Neue" panose="02000503000000020004" pitchFamily="2" charset="0"/>
              </a:rPr>
              <a:t>/les-</a:t>
            </a:r>
            <a:r>
              <a:rPr lang="fr-CH" sz="1800" dirty="0" err="1">
                <a:solidFill>
                  <a:srgbClr val="1F6BC0"/>
                </a:solidFill>
                <a:effectLst/>
                <a:latin typeface="Helvetica Neue" panose="02000503000000020004" pitchFamily="2" charset="0"/>
              </a:rPr>
              <a:t>differentes</a:t>
            </a:r>
            <a:r>
              <a:rPr lang="fr-CH" sz="1800" dirty="0">
                <a:solidFill>
                  <a:srgbClr val="1F6BC0"/>
                </a:solidFill>
                <a:effectLst/>
                <a:latin typeface="Helvetica Neue" panose="02000503000000020004" pitchFamily="2" charset="0"/>
              </a:rPr>
              <a:t>-formes-d-assistance-au-</a:t>
            </a:r>
            <a:r>
              <a:rPr lang="fr-CH" sz="1800" dirty="0" err="1">
                <a:solidFill>
                  <a:srgbClr val="1F6BC0"/>
                </a:solidFill>
                <a:effectLst/>
                <a:latin typeface="Helvetica Neue" panose="02000503000000020004" pitchFamily="2" charset="0"/>
              </a:rPr>
              <a:t>deces</a:t>
            </a:r>
            <a:endParaRPr lang="fr-CH" sz="1800" dirty="0">
              <a:solidFill>
                <a:srgbClr val="1F6BC0"/>
              </a:solidFill>
              <a:effectLst/>
              <a:latin typeface="Helvetica Neue" panose="02000503000000020004" pitchFamily="2" charset="0"/>
            </a:endParaRPr>
          </a:p>
        </p:txBody>
      </p:sp>
      <p:pic>
        <p:nvPicPr>
          <p:cNvPr id="8" name="Image 7">
            <a:extLst>
              <a:ext uri="{FF2B5EF4-FFF2-40B4-BE49-F238E27FC236}">
                <a16:creationId xmlns:a16="http://schemas.microsoft.com/office/drawing/2014/main" id="{BCBBC25C-E8E7-824A-9D14-F4AC5C55280C}"/>
              </a:ext>
            </a:extLst>
          </p:cNvPr>
          <p:cNvPicPr>
            <a:picLocks noChangeAspect="1"/>
          </p:cNvPicPr>
          <p:nvPr/>
        </p:nvPicPr>
        <p:blipFill>
          <a:blip r:embed="rId2"/>
          <a:stretch>
            <a:fillRect/>
          </a:stretch>
        </p:blipFill>
        <p:spPr>
          <a:xfrm>
            <a:off x="346364" y="975165"/>
            <a:ext cx="2984500" cy="787400"/>
          </a:xfrm>
          <a:prstGeom prst="rect">
            <a:avLst/>
          </a:prstGeom>
        </p:spPr>
      </p:pic>
      <p:pic>
        <p:nvPicPr>
          <p:cNvPr id="9" name="Image 8">
            <a:extLst>
              <a:ext uri="{FF2B5EF4-FFF2-40B4-BE49-F238E27FC236}">
                <a16:creationId xmlns:a16="http://schemas.microsoft.com/office/drawing/2014/main" id="{E2263D1D-4EDA-F333-99A0-D59DD6C177CF}"/>
              </a:ext>
            </a:extLst>
          </p:cNvPr>
          <p:cNvPicPr>
            <a:picLocks noChangeAspect="1"/>
          </p:cNvPicPr>
          <p:nvPr/>
        </p:nvPicPr>
        <p:blipFill>
          <a:blip r:embed="rId3"/>
          <a:stretch>
            <a:fillRect/>
          </a:stretch>
        </p:blipFill>
        <p:spPr>
          <a:xfrm>
            <a:off x="925517" y="1325832"/>
            <a:ext cx="2959100" cy="1104900"/>
          </a:xfrm>
          <a:prstGeom prst="rect">
            <a:avLst/>
          </a:prstGeom>
        </p:spPr>
      </p:pic>
      <p:sp>
        <p:nvSpPr>
          <p:cNvPr id="11" name="ZoneTexte 10">
            <a:extLst>
              <a:ext uri="{FF2B5EF4-FFF2-40B4-BE49-F238E27FC236}">
                <a16:creationId xmlns:a16="http://schemas.microsoft.com/office/drawing/2014/main" id="{89E1B4CF-8A21-6B89-F95E-D236496AAE05}"/>
              </a:ext>
            </a:extLst>
          </p:cNvPr>
          <p:cNvSpPr txBox="1"/>
          <p:nvPr/>
        </p:nvSpPr>
        <p:spPr>
          <a:xfrm>
            <a:off x="440540" y="2397637"/>
            <a:ext cx="4311783" cy="3354765"/>
          </a:xfrm>
          <a:prstGeom prst="rect">
            <a:avLst/>
          </a:prstGeom>
          <a:solidFill>
            <a:schemeClr val="bg1"/>
          </a:solidFill>
          <a:ln w="28575">
            <a:solidFill>
              <a:schemeClr val="tx1"/>
            </a:solidFill>
          </a:ln>
        </p:spPr>
        <p:txBody>
          <a:bodyPr wrap="square">
            <a:spAutoFit/>
          </a:bodyPr>
          <a:lstStyle/>
          <a:p>
            <a:pPr algn="l"/>
            <a:r>
              <a:rPr lang="fr-CH" sz="2400" b="1" i="0" dirty="0">
                <a:solidFill>
                  <a:srgbClr val="FF0000"/>
                </a:solidFill>
                <a:effectLst/>
                <a:highlight>
                  <a:srgbClr val="FFFF00"/>
                </a:highlight>
                <a:latin typeface="Font-Bold"/>
              </a:rPr>
              <a:t>Euthanasie</a:t>
            </a:r>
            <a:r>
              <a:rPr lang="fr-CH" sz="2400" b="1" i="0" dirty="0">
                <a:solidFill>
                  <a:srgbClr val="1F2937"/>
                </a:solidFill>
                <a:effectLst/>
                <a:highlight>
                  <a:srgbClr val="FFFF00"/>
                </a:highlight>
                <a:latin typeface="Font-Bold"/>
              </a:rPr>
              <a:t> active </a:t>
            </a:r>
            <a:r>
              <a:rPr lang="fr-CH" sz="2400" b="1" i="1" dirty="0">
                <a:solidFill>
                  <a:srgbClr val="1F2937"/>
                </a:solidFill>
                <a:effectLst/>
                <a:highlight>
                  <a:srgbClr val="FFFF00"/>
                </a:highlight>
                <a:latin typeface="Font-Bold"/>
              </a:rPr>
              <a:t>directe</a:t>
            </a:r>
          </a:p>
          <a:p>
            <a:pPr algn="l"/>
            <a:endParaRPr lang="fr-CH" sz="800" b="0" i="0" dirty="0">
              <a:solidFill>
                <a:srgbClr val="1F2937"/>
              </a:solidFill>
              <a:effectLst/>
              <a:latin typeface="Font-Regular"/>
            </a:endParaRPr>
          </a:p>
          <a:p>
            <a:pPr algn="l"/>
            <a:r>
              <a:rPr lang="fr-CH" b="1" i="0" dirty="0">
                <a:solidFill>
                  <a:srgbClr val="1F2937"/>
                </a:solidFill>
                <a:effectLst/>
                <a:highlight>
                  <a:srgbClr val="FFFF00"/>
                </a:highlight>
                <a:latin typeface="Font-Regular"/>
              </a:rPr>
              <a:t>Homicide </a:t>
            </a:r>
            <a:r>
              <a:rPr lang="fr-CH" b="1" i="0" dirty="0">
                <a:solidFill>
                  <a:srgbClr val="FF0000"/>
                </a:solidFill>
                <a:effectLst/>
                <a:highlight>
                  <a:srgbClr val="FFFF00"/>
                </a:highlight>
                <a:latin typeface="Font-Regular"/>
              </a:rPr>
              <a:t>intentionnel</a:t>
            </a:r>
            <a:r>
              <a:rPr lang="fr-CH" b="1" i="0" dirty="0">
                <a:solidFill>
                  <a:srgbClr val="1F2937"/>
                </a:solidFill>
                <a:effectLst/>
                <a:highlight>
                  <a:srgbClr val="FFFF00"/>
                </a:highlight>
                <a:latin typeface="Font-Regular"/>
              </a:rPr>
              <a:t> dans le but d’abréger les souffrances d’une personne.</a:t>
            </a:r>
            <a:r>
              <a:rPr lang="fr-CH" b="0" i="0" dirty="0">
                <a:solidFill>
                  <a:srgbClr val="1F2937"/>
                </a:solidFill>
                <a:effectLst/>
                <a:highlight>
                  <a:srgbClr val="FFFF00"/>
                </a:highlight>
                <a:latin typeface="Font-Regular"/>
              </a:rPr>
              <a:t> </a:t>
            </a:r>
            <a:r>
              <a:rPr lang="fr-CH" b="0" i="0" dirty="0">
                <a:solidFill>
                  <a:srgbClr val="1F2937"/>
                </a:solidFill>
                <a:effectLst/>
                <a:latin typeface="Font-Regular"/>
              </a:rPr>
              <a:t>Le médecin ou un tiers fait intentionnellement au patient </a:t>
            </a:r>
            <a:r>
              <a:rPr lang="fr-CH" b="1" i="0" dirty="0">
                <a:solidFill>
                  <a:srgbClr val="1F2937"/>
                </a:solidFill>
                <a:effectLst/>
                <a:highlight>
                  <a:srgbClr val="FFFF00"/>
                </a:highlight>
                <a:latin typeface="Font-Regular"/>
              </a:rPr>
              <a:t>une injection qui</a:t>
            </a:r>
            <a:r>
              <a:rPr lang="fr-CH" b="0" i="0" dirty="0">
                <a:solidFill>
                  <a:srgbClr val="1F2937"/>
                </a:solidFill>
                <a:effectLst/>
                <a:highlight>
                  <a:srgbClr val="FFFF00"/>
                </a:highlight>
                <a:latin typeface="Font-Regular"/>
              </a:rPr>
              <a:t> </a:t>
            </a:r>
            <a:r>
              <a:rPr lang="fr-CH" b="1" i="0" dirty="0">
                <a:solidFill>
                  <a:srgbClr val="1F2937"/>
                </a:solidFill>
                <a:effectLst/>
                <a:highlight>
                  <a:srgbClr val="FFFF00"/>
                </a:highlight>
                <a:latin typeface="Font-Regular"/>
              </a:rPr>
              <a:t>entraîne directement la mort de ce dernier</a:t>
            </a:r>
            <a:r>
              <a:rPr lang="fr-CH" b="0" i="0" dirty="0">
                <a:solidFill>
                  <a:srgbClr val="1F2937"/>
                </a:solidFill>
                <a:effectLst/>
                <a:latin typeface="Font-Regular"/>
              </a:rPr>
              <a:t>.</a:t>
            </a:r>
          </a:p>
          <a:p>
            <a:pPr algn="l"/>
            <a:r>
              <a:rPr lang="fr-CH" b="0" i="0" dirty="0">
                <a:solidFill>
                  <a:srgbClr val="1F2937"/>
                </a:solidFill>
                <a:effectLst/>
                <a:latin typeface="Font-Regular"/>
              </a:rPr>
              <a:t>Cette forme d’euthanasie est aujourd’hui </a:t>
            </a:r>
            <a:r>
              <a:rPr lang="fr-CH" b="1" i="0" dirty="0">
                <a:solidFill>
                  <a:srgbClr val="FF0000"/>
                </a:solidFill>
                <a:effectLst/>
                <a:latin typeface="Font-Regular"/>
              </a:rPr>
              <a:t>punissable</a:t>
            </a:r>
            <a:r>
              <a:rPr lang="fr-CH" b="0" i="0" dirty="0">
                <a:solidFill>
                  <a:srgbClr val="1F2937"/>
                </a:solidFill>
                <a:effectLst/>
                <a:latin typeface="Font-Regular"/>
              </a:rPr>
              <a:t> selon les articles 111 (meurtre), 114 (meurtre sur la demande de la victime) ou 113 (meurtre passionnel) du code pénal.</a:t>
            </a:r>
          </a:p>
        </p:txBody>
      </p:sp>
      <p:sp>
        <p:nvSpPr>
          <p:cNvPr id="13" name="ZoneTexte 12">
            <a:extLst>
              <a:ext uri="{FF2B5EF4-FFF2-40B4-BE49-F238E27FC236}">
                <a16:creationId xmlns:a16="http://schemas.microsoft.com/office/drawing/2014/main" id="{8EE3E9B3-6197-F595-5A4C-ADABC2F479D6}"/>
              </a:ext>
            </a:extLst>
          </p:cNvPr>
          <p:cNvSpPr txBox="1"/>
          <p:nvPr/>
        </p:nvSpPr>
        <p:spPr>
          <a:xfrm>
            <a:off x="5029200" y="869949"/>
            <a:ext cx="6539342" cy="2800767"/>
          </a:xfrm>
          <a:prstGeom prst="rect">
            <a:avLst/>
          </a:prstGeom>
          <a:solidFill>
            <a:schemeClr val="bg1"/>
          </a:solidFill>
          <a:ln w="28575">
            <a:solidFill>
              <a:schemeClr val="tx1"/>
            </a:solidFill>
          </a:ln>
        </p:spPr>
        <p:txBody>
          <a:bodyPr wrap="square">
            <a:spAutoFit/>
          </a:bodyPr>
          <a:lstStyle/>
          <a:p>
            <a:pPr algn="l"/>
            <a:r>
              <a:rPr lang="fr-CH" sz="2400" b="1" i="0" dirty="0">
                <a:solidFill>
                  <a:srgbClr val="FF0000"/>
                </a:solidFill>
                <a:effectLst/>
                <a:highlight>
                  <a:srgbClr val="FFFF00"/>
                </a:highlight>
                <a:latin typeface="Font-Bold"/>
              </a:rPr>
              <a:t>Euthanasie</a:t>
            </a:r>
            <a:r>
              <a:rPr lang="fr-CH" sz="2400" b="1" i="0" dirty="0">
                <a:solidFill>
                  <a:srgbClr val="1F2937"/>
                </a:solidFill>
                <a:effectLst/>
                <a:highlight>
                  <a:srgbClr val="FFFF00"/>
                </a:highlight>
                <a:latin typeface="Font-Bold"/>
              </a:rPr>
              <a:t> active </a:t>
            </a:r>
            <a:r>
              <a:rPr lang="fr-CH" sz="2400" b="1" i="1" dirty="0">
                <a:solidFill>
                  <a:srgbClr val="1F2937"/>
                </a:solidFill>
                <a:effectLst/>
                <a:highlight>
                  <a:srgbClr val="FFFF00"/>
                </a:highlight>
                <a:latin typeface="Font-Bold"/>
              </a:rPr>
              <a:t>indirecte</a:t>
            </a:r>
          </a:p>
          <a:p>
            <a:pPr algn="l"/>
            <a:endParaRPr lang="fr-CH" sz="800" b="0" i="0" dirty="0">
              <a:solidFill>
                <a:srgbClr val="1F2937"/>
              </a:solidFill>
              <a:effectLst/>
              <a:latin typeface="Font-Regular"/>
            </a:endParaRPr>
          </a:p>
          <a:p>
            <a:pPr algn="l"/>
            <a:r>
              <a:rPr lang="fr-CH" b="1" i="0" dirty="0">
                <a:solidFill>
                  <a:srgbClr val="1F2937"/>
                </a:solidFill>
                <a:effectLst/>
                <a:highlight>
                  <a:srgbClr val="FFFF00"/>
                </a:highlight>
                <a:latin typeface="Font-Regular"/>
              </a:rPr>
              <a:t>Pour soulager des souffrances, des substances (par ex. de la morphine) sont administrées dont les effets secondaires sont </a:t>
            </a:r>
            <a:r>
              <a:rPr lang="fr-CH" b="1" i="0" dirty="0">
                <a:solidFill>
                  <a:srgbClr val="FF0000"/>
                </a:solidFill>
                <a:effectLst/>
                <a:highlight>
                  <a:srgbClr val="FFFF00"/>
                </a:highlight>
                <a:latin typeface="Font-Regular"/>
              </a:rPr>
              <a:t>susceptibles</a:t>
            </a:r>
            <a:r>
              <a:rPr lang="fr-CH" b="1" i="0" dirty="0">
                <a:solidFill>
                  <a:srgbClr val="1F2937"/>
                </a:solidFill>
                <a:effectLst/>
                <a:highlight>
                  <a:srgbClr val="FFFF00"/>
                </a:highlight>
                <a:latin typeface="Font-Regular"/>
              </a:rPr>
              <a:t> de réduire la durée de la survie.</a:t>
            </a:r>
            <a:r>
              <a:rPr lang="fr-CH" b="0" i="0" dirty="0">
                <a:solidFill>
                  <a:srgbClr val="1F2937"/>
                </a:solidFill>
                <a:effectLst/>
                <a:latin typeface="Font-Regular"/>
              </a:rPr>
              <a:t> Le fait que le décès puisse ainsi survenir prématurément est accepté.</a:t>
            </a:r>
          </a:p>
          <a:p>
            <a:pPr algn="l"/>
            <a:r>
              <a:rPr lang="fr-CH" b="0" i="0" dirty="0">
                <a:solidFill>
                  <a:srgbClr val="1F2937"/>
                </a:solidFill>
                <a:effectLst/>
                <a:latin typeface="Font-Regular"/>
              </a:rPr>
              <a:t>Cette forme d’euthanasie n’est pas expressément réglée dans le CP, mais elle est considérée comme </a:t>
            </a:r>
            <a:r>
              <a:rPr lang="fr-CH" b="1" i="0" dirty="0">
                <a:solidFill>
                  <a:srgbClr val="FF0000"/>
                </a:solidFill>
                <a:effectLst/>
                <a:latin typeface="Font-Regular"/>
              </a:rPr>
              <a:t>admise</a:t>
            </a:r>
            <a:r>
              <a:rPr lang="fr-CH" b="0" i="0" dirty="0">
                <a:solidFill>
                  <a:srgbClr val="1F2937"/>
                </a:solidFill>
                <a:effectLst/>
                <a:latin typeface="Font-Regular"/>
              </a:rPr>
              <a:t>. Les directives en matière d’euthanasie de l’Académie suisse des sciences médicales (directives ASSM) considèrent également qu’elle est admissible.</a:t>
            </a:r>
          </a:p>
        </p:txBody>
      </p:sp>
      <p:sp>
        <p:nvSpPr>
          <p:cNvPr id="18" name="ZoneTexte 17">
            <a:extLst>
              <a:ext uri="{FF2B5EF4-FFF2-40B4-BE49-F238E27FC236}">
                <a16:creationId xmlns:a16="http://schemas.microsoft.com/office/drawing/2014/main" id="{449C4383-4802-0A0F-2C51-0E95B0F45E8C}"/>
              </a:ext>
            </a:extLst>
          </p:cNvPr>
          <p:cNvSpPr txBox="1"/>
          <p:nvPr/>
        </p:nvSpPr>
        <p:spPr>
          <a:xfrm>
            <a:off x="5029200" y="3782631"/>
            <a:ext cx="6539342" cy="2246769"/>
          </a:xfrm>
          <a:prstGeom prst="rect">
            <a:avLst/>
          </a:prstGeom>
          <a:solidFill>
            <a:schemeClr val="bg1"/>
          </a:solidFill>
          <a:ln w="28575">
            <a:solidFill>
              <a:schemeClr val="tx1"/>
            </a:solidFill>
          </a:ln>
        </p:spPr>
        <p:txBody>
          <a:bodyPr wrap="square">
            <a:spAutoFit/>
          </a:bodyPr>
          <a:lstStyle/>
          <a:p>
            <a:pPr algn="l"/>
            <a:r>
              <a:rPr lang="fr-CH" sz="2400" b="1" i="0" dirty="0">
                <a:solidFill>
                  <a:srgbClr val="FF0000"/>
                </a:solidFill>
                <a:effectLst/>
                <a:highlight>
                  <a:srgbClr val="FFFF00"/>
                </a:highlight>
                <a:latin typeface="Font-Bold"/>
              </a:rPr>
              <a:t>Euthanasie</a:t>
            </a:r>
            <a:r>
              <a:rPr lang="fr-CH" sz="2400" b="1" i="0" dirty="0">
                <a:solidFill>
                  <a:srgbClr val="1F2937"/>
                </a:solidFill>
                <a:effectLst/>
                <a:highlight>
                  <a:srgbClr val="FFFF00"/>
                </a:highlight>
                <a:latin typeface="Font-Bold"/>
              </a:rPr>
              <a:t> passive</a:t>
            </a:r>
          </a:p>
          <a:p>
            <a:pPr algn="l"/>
            <a:endParaRPr lang="fr-CH" sz="800" b="0" i="0" dirty="0">
              <a:solidFill>
                <a:srgbClr val="1F2937"/>
              </a:solidFill>
              <a:effectLst/>
              <a:latin typeface="Font-Regular"/>
            </a:endParaRPr>
          </a:p>
          <a:p>
            <a:pPr algn="l"/>
            <a:r>
              <a:rPr lang="fr-CH" b="1" i="0" dirty="0">
                <a:solidFill>
                  <a:srgbClr val="FF0000"/>
                </a:solidFill>
                <a:effectLst/>
                <a:highlight>
                  <a:srgbClr val="FFFF00"/>
                </a:highlight>
                <a:latin typeface="Font-Regular"/>
              </a:rPr>
              <a:t>Renonciation</a:t>
            </a:r>
            <a:r>
              <a:rPr lang="fr-CH" b="1" i="0" dirty="0">
                <a:solidFill>
                  <a:srgbClr val="1F2937"/>
                </a:solidFill>
                <a:effectLst/>
                <a:highlight>
                  <a:srgbClr val="FFFF00"/>
                </a:highlight>
                <a:latin typeface="Font-Regular"/>
              </a:rPr>
              <a:t> à la mise en œuvre de mesures de maintien de la vie ou </a:t>
            </a:r>
            <a:r>
              <a:rPr lang="fr-CH" b="1" i="0" dirty="0">
                <a:solidFill>
                  <a:srgbClr val="FF0000"/>
                </a:solidFill>
                <a:effectLst/>
                <a:highlight>
                  <a:srgbClr val="FFFF00"/>
                </a:highlight>
                <a:latin typeface="Font-Regular"/>
              </a:rPr>
              <a:t>interruption</a:t>
            </a:r>
            <a:r>
              <a:rPr lang="fr-CH" b="1" i="0" dirty="0">
                <a:solidFill>
                  <a:srgbClr val="1F2937"/>
                </a:solidFill>
                <a:effectLst/>
                <a:highlight>
                  <a:srgbClr val="FFFF00"/>
                </a:highlight>
                <a:latin typeface="Font-Regular"/>
              </a:rPr>
              <a:t> de celles-ci.</a:t>
            </a:r>
            <a:r>
              <a:rPr lang="fr-CH" b="0" i="0" dirty="0">
                <a:solidFill>
                  <a:srgbClr val="1F2937"/>
                </a:solidFill>
                <a:effectLst/>
                <a:latin typeface="Font-Regular"/>
              </a:rPr>
              <a:t> (Exemple : débranchement d’un appareil à oxygène.)</a:t>
            </a:r>
          </a:p>
          <a:p>
            <a:pPr algn="l"/>
            <a:r>
              <a:rPr lang="fr-CH" b="0" i="0" dirty="0">
                <a:solidFill>
                  <a:srgbClr val="1F2937"/>
                </a:solidFill>
                <a:effectLst/>
                <a:latin typeface="Font-Regular"/>
              </a:rPr>
              <a:t>Cette forme d’euthanasie n’est pas non plus réglée expressément par la loi, mais elle est considérée comme </a:t>
            </a:r>
            <a:r>
              <a:rPr lang="fr-CH" b="1" i="0" dirty="0">
                <a:solidFill>
                  <a:srgbClr val="FF0000"/>
                </a:solidFill>
                <a:effectLst/>
                <a:latin typeface="Font-Regular"/>
              </a:rPr>
              <a:t>permise</a:t>
            </a:r>
            <a:r>
              <a:rPr lang="fr-CH" b="0" i="0" dirty="0">
                <a:solidFill>
                  <a:srgbClr val="1F2937"/>
                </a:solidFill>
                <a:effectLst/>
                <a:latin typeface="Font-Regular"/>
              </a:rPr>
              <a:t>; les directives ASSM en donnent une définition semblable.</a:t>
            </a:r>
          </a:p>
        </p:txBody>
      </p:sp>
      <p:sp>
        <p:nvSpPr>
          <p:cNvPr id="20" name="ZoneTexte 19">
            <a:extLst>
              <a:ext uri="{FF2B5EF4-FFF2-40B4-BE49-F238E27FC236}">
                <a16:creationId xmlns:a16="http://schemas.microsoft.com/office/drawing/2014/main" id="{AE5767F3-C946-DBB4-AC31-33AA03FCF234}"/>
              </a:ext>
            </a:extLst>
          </p:cNvPr>
          <p:cNvSpPr txBox="1"/>
          <p:nvPr/>
        </p:nvSpPr>
        <p:spPr>
          <a:xfrm>
            <a:off x="4876801" y="124131"/>
            <a:ext cx="6096000" cy="707886"/>
          </a:xfrm>
          <a:prstGeom prst="rect">
            <a:avLst/>
          </a:prstGeom>
          <a:noFill/>
        </p:spPr>
        <p:txBody>
          <a:bodyPr wrap="square">
            <a:spAutoFit/>
          </a:bodyPr>
          <a:lstStyle/>
          <a:p>
            <a:r>
              <a:rPr lang="fr-CH" sz="4000" b="1" dirty="0">
                <a:solidFill>
                  <a:srgbClr val="FF0000"/>
                </a:solidFill>
                <a:effectLst/>
                <a:latin typeface="☞ABADI MT PRO COND" panose="020B0806020104020203" pitchFamily="34" charset="0"/>
              </a:rPr>
              <a:t>Euthanasie</a:t>
            </a:r>
            <a:endParaRPr lang="fr-FR" sz="4000" dirty="0"/>
          </a:p>
        </p:txBody>
      </p:sp>
    </p:spTree>
    <p:extLst>
      <p:ext uri="{BB962C8B-B14F-4D97-AF65-F5344CB8AC3E}">
        <p14:creationId xmlns:p14="http://schemas.microsoft.com/office/powerpoint/2010/main" val="17218365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19627-C32F-36C9-4F8F-6C181F34783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818D388-EA78-4D23-51ED-976F217B2A98}"/>
              </a:ext>
            </a:extLst>
          </p:cNvPr>
          <p:cNvSpPr txBox="1"/>
          <p:nvPr/>
        </p:nvSpPr>
        <p:spPr>
          <a:xfrm>
            <a:off x="346365" y="93381"/>
            <a:ext cx="3387435" cy="861774"/>
          </a:xfrm>
          <a:prstGeom prst="rect">
            <a:avLst/>
          </a:prstGeom>
          <a:noFill/>
        </p:spPr>
        <p:txBody>
          <a:bodyPr wrap="square">
            <a:spAutoFit/>
          </a:bodyPr>
          <a:lstStyle/>
          <a:p>
            <a:r>
              <a:rPr lang="fr-CH" sz="5000" b="1" dirty="0">
                <a:solidFill>
                  <a:srgbClr val="000000"/>
                </a:solidFill>
                <a:effectLst/>
                <a:latin typeface="☞ABADI MT PRO COND" panose="020B0806020104020203" pitchFamily="34" charset="0"/>
              </a:rPr>
              <a:t>Définitions</a:t>
            </a:r>
            <a:endParaRPr lang="fr-CH" sz="4400" dirty="0">
              <a:solidFill>
                <a:srgbClr val="FF0000"/>
              </a:solidFill>
              <a:effectLst/>
              <a:latin typeface="☞ABADI MT PRO COND" panose="020B0806020104020203" pitchFamily="34" charset="0"/>
            </a:endParaRPr>
          </a:p>
        </p:txBody>
      </p:sp>
      <p:sp>
        <p:nvSpPr>
          <p:cNvPr id="6" name="ZoneTexte 5">
            <a:extLst>
              <a:ext uri="{FF2B5EF4-FFF2-40B4-BE49-F238E27FC236}">
                <a16:creationId xmlns:a16="http://schemas.microsoft.com/office/drawing/2014/main" id="{19115FD8-8E3C-37C3-7D53-2A7D02671248}"/>
              </a:ext>
            </a:extLst>
          </p:cNvPr>
          <p:cNvSpPr txBox="1"/>
          <p:nvPr/>
        </p:nvSpPr>
        <p:spPr>
          <a:xfrm>
            <a:off x="263239" y="6180792"/>
            <a:ext cx="9542317" cy="369332"/>
          </a:xfrm>
          <a:prstGeom prst="rect">
            <a:avLst/>
          </a:prstGeom>
          <a:noFill/>
        </p:spPr>
        <p:txBody>
          <a:bodyPr wrap="square">
            <a:spAutoFit/>
          </a:bodyPr>
          <a:lstStyle/>
          <a:p>
            <a:r>
              <a:rPr lang="fr-CH" sz="1800" dirty="0">
                <a:effectLst/>
                <a:latin typeface="Helvetica Neue" panose="02000503000000020004" pitchFamily="2" charset="0"/>
              </a:rPr>
              <a:t>Source : </a:t>
            </a:r>
            <a:r>
              <a:rPr lang="fr-CH" sz="1800" dirty="0">
                <a:solidFill>
                  <a:srgbClr val="1F6BC0"/>
                </a:solidFill>
                <a:effectLst/>
                <a:latin typeface="Helvetica Neue" panose="02000503000000020004" pitchFamily="2" charset="0"/>
              </a:rPr>
              <a:t>https://</a:t>
            </a:r>
            <a:r>
              <a:rPr lang="fr-CH" sz="1800" dirty="0" err="1">
                <a:solidFill>
                  <a:srgbClr val="1F6BC0"/>
                </a:solidFill>
                <a:effectLst/>
                <a:latin typeface="Helvetica Neue" panose="02000503000000020004" pitchFamily="2" charset="0"/>
              </a:rPr>
              <a:t>www.bj.admin.ch</a:t>
            </a:r>
            <a:r>
              <a:rPr lang="fr-CH" sz="1800" dirty="0">
                <a:solidFill>
                  <a:srgbClr val="1F6BC0"/>
                </a:solidFill>
                <a:effectLst/>
                <a:latin typeface="Helvetica Neue" panose="02000503000000020004" pitchFamily="2" charset="0"/>
              </a:rPr>
              <a:t>/</a:t>
            </a:r>
            <a:r>
              <a:rPr lang="fr-CH" sz="1800" dirty="0" err="1">
                <a:solidFill>
                  <a:srgbClr val="1F6BC0"/>
                </a:solidFill>
                <a:effectLst/>
                <a:latin typeface="Helvetica Neue" panose="02000503000000020004" pitchFamily="2" charset="0"/>
              </a:rPr>
              <a:t>fr</a:t>
            </a:r>
            <a:r>
              <a:rPr lang="fr-CH" sz="1800" dirty="0">
                <a:solidFill>
                  <a:srgbClr val="1F6BC0"/>
                </a:solidFill>
                <a:effectLst/>
                <a:latin typeface="Helvetica Neue" panose="02000503000000020004" pitchFamily="2" charset="0"/>
              </a:rPr>
              <a:t>/les-</a:t>
            </a:r>
            <a:r>
              <a:rPr lang="fr-CH" sz="1800" dirty="0" err="1">
                <a:solidFill>
                  <a:srgbClr val="1F6BC0"/>
                </a:solidFill>
                <a:effectLst/>
                <a:latin typeface="Helvetica Neue" panose="02000503000000020004" pitchFamily="2" charset="0"/>
              </a:rPr>
              <a:t>differentes</a:t>
            </a:r>
            <a:r>
              <a:rPr lang="fr-CH" sz="1800" dirty="0">
                <a:solidFill>
                  <a:srgbClr val="1F6BC0"/>
                </a:solidFill>
                <a:effectLst/>
                <a:latin typeface="Helvetica Neue" panose="02000503000000020004" pitchFamily="2" charset="0"/>
              </a:rPr>
              <a:t>-formes-d-assistance-au-</a:t>
            </a:r>
            <a:r>
              <a:rPr lang="fr-CH" sz="1800" dirty="0" err="1">
                <a:solidFill>
                  <a:srgbClr val="1F6BC0"/>
                </a:solidFill>
                <a:effectLst/>
                <a:latin typeface="Helvetica Neue" panose="02000503000000020004" pitchFamily="2" charset="0"/>
              </a:rPr>
              <a:t>deces</a:t>
            </a:r>
            <a:endParaRPr lang="fr-CH" sz="1800" dirty="0">
              <a:solidFill>
                <a:srgbClr val="1F6BC0"/>
              </a:solidFill>
              <a:effectLst/>
              <a:latin typeface="Helvetica Neue" panose="02000503000000020004" pitchFamily="2" charset="0"/>
            </a:endParaRPr>
          </a:p>
        </p:txBody>
      </p:sp>
      <p:sp>
        <p:nvSpPr>
          <p:cNvPr id="7" name="ZoneTexte 6">
            <a:extLst>
              <a:ext uri="{FF2B5EF4-FFF2-40B4-BE49-F238E27FC236}">
                <a16:creationId xmlns:a16="http://schemas.microsoft.com/office/drawing/2014/main" id="{50AC80CB-8B1B-0717-08F5-F7BEF598C892}"/>
              </a:ext>
            </a:extLst>
          </p:cNvPr>
          <p:cNvSpPr txBox="1"/>
          <p:nvPr/>
        </p:nvSpPr>
        <p:spPr>
          <a:xfrm>
            <a:off x="8247781" y="2881573"/>
            <a:ext cx="3706381" cy="3077766"/>
          </a:xfrm>
          <a:prstGeom prst="rect">
            <a:avLst/>
          </a:prstGeom>
          <a:solidFill>
            <a:schemeClr val="bg1"/>
          </a:solidFill>
          <a:ln w="28575">
            <a:solidFill>
              <a:schemeClr val="tx1"/>
            </a:solidFill>
          </a:ln>
        </p:spPr>
        <p:txBody>
          <a:bodyPr wrap="square">
            <a:spAutoFit/>
          </a:bodyPr>
          <a:lstStyle/>
          <a:p>
            <a:pPr algn="l"/>
            <a:r>
              <a:rPr lang="fr-CH" b="1" i="0" dirty="0">
                <a:solidFill>
                  <a:srgbClr val="1F2937"/>
                </a:solidFill>
                <a:effectLst/>
                <a:highlight>
                  <a:srgbClr val="FFFF00"/>
                </a:highlight>
                <a:latin typeface="Font-Bold"/>
              </a:rPr>
              <a:t>Mesure de médecine </a:t>
            </a:r>
            <a:r>
              <a:rPr lang="fr-CH" b="1" i="0" dirty="0">
                <a:solidFill>
                  <a:srgbClr val="FF0000"/>
                </a:solidFill>
                <a:effectLst/>
                <a:highlight>
                  <a:srgbClr val="FFFF00"/>
                </a:highlight>
                <a:latin typeface="Font-Bold"/>
              </a:rPr>
              <a:t>palliative</a:t>
            </a:r>
          </a:p>
          <a:p>
            <a:pPr algn="l"/>
            <a:endParaRPr lang="fr-CH" sz="1000" b="1" i="0" dirty="0">
              <a:solidFill>
                <a:srgbClr val="1F2937"/>
              </a:solidFill>
              <a:effectLst/>
              <a:highlight>
                <a:srgbClr val="FFFF00"/>
              </a:highlight>
              <a:latin typeface="Font-Bold"/>
            </a:endParaRPr>
          </a:p>
          <a:p>
            <a:pPr algn="l"/>
            <a:r>
              <a:rPr lang="fr-CH" sz="1600" b="1" i="0" dirty="0">
                <a:solidFill>
                  <a:srgbClr val="1F2937"/>
                </a:solidFill>
                <a:effectLst/>
                <a:highlight>
                  <a:srgbClr val="FFFF00"/>
                </a:highlight>
                <a:latin typeface="Font-Regular"/>
              </a:rPr>
              <a:t>La médecine et les soins palliatifs comprennent les traitements médicaux et les soins corporels, mais aussi le soutien psychologique, social et spirituel apporté au patient et à ses proches.</a:t>
            </a:r>
          </a:p>
          <a:p>
            <a:pPr algn="l"/>
            <a:r>
              <a:rPr lang="fr-CH" sz="1600" b="0" i="0" dirty="0">
                <a:solidFill>
                  <a:srgbClr val="1F2937"/>
                </a:solidFill>
                <a:effectLst/>
                <a:latin typeface="Font-Regular"/>
              </a:rPr>
              <a:t>Les soins palliatifs peuvent améliorer sensiblement la qualité de vie des personnes gravement malades et des mourants, et </a:t>
            </a:r>
            <a:r>
              <a:rPr lang="fr-CH" sz="1600" b="1" i="0" dirty="0">
                <a:solidFill>
                  <a:srgbClr val="1F2937"/>
                </a:solidFill>
                <a:effectLst/>
                <a:highlight>
                  <a:srgbClr val="FFFF00"/>
                </a:highlight>
                <a:latin typeface="Font-Regular"/>
              </a:rPr>
              <a:t>diminuer ainsi le désir de mourir</a:t>
            </a:r>
            <a:r>
              <a:rPr lang="fr-CH" sz="1600" b="0" i="0" dirty="0">
                <a:solidFill>
                  <a:srgbClr val="1F2937"/>
                </a:solidFill>
                <a:effectLst/>
                <a:latin typeface="Font-Regular"/>
              </a:rPr>
              <a:t>.</a:t>
            </a:r>
          </a:p>
        </p:txBody>
      </p:sp>
      <p:pic>
        <p:nvPicPr>
          <p:cNvPr id="8" name="Image 7">
            <a:extLst>
              <a:ext uri="{FF2B5EF4-FFF2-40B4-BE49-F238E27FC236}">
                <a16:creationId xmlns:a16="http://schemas.microsoft.com/office/drawing/2014/main" id="{A87A47D6-B71A-2929-8FE2-65F1734FEADE}"/>
              </a:ext>
            </a:extLst>
          </p:cNvPr>
          <p:cNvPicPr>
            <a:picLocks noChangeAspect="1"/>
          </p:cNvPicPr>
          <p:nvPr/>
        </p:nvPicPr>
        <p:blipFill>
          <a:blip r:embed="rId2"/>
          <a:stretch>
            <a:fillRect/>
          </a:stretch>
        </p:blipFill>
        <p:spPr>
          <a:xfrm>
            <a:off x="237838" y="3558994"/>
            <a:ext cx="2984500" cy="787400"/>
          </a:xfrm>
          <a:prstGeom prst="rect">
            <a:avLst/>
          </a:prstGeom>
        </p:spPr>
      </p:pic>
      <p:pic>
        <p:nvPicPr>
          <p:cNvPr id="9" name="Image 8">
            <a:extLst>
              <a:ext uri="{FF2B5EF4-FFF2-40B4-BE49-F238E27FC236}">
                <a16:creationId xmlns:a16="http://schemas.microsoft.com/office/drawing/2014/main" id="{AACDE0B3-69F9-67E6-38A8-539021BF166A}"/>
              </a:ext>
            </a:extLst>
          </p:cNvPr>
          <p:cNvPicPr>
            <a:picLocks noChangeAspect="1"/>
          </p:cNvPicPr>
          <p:nvPr/>
        </p:nvPicPr>
        <p:blipFill>
          <a:blip r:embed="rId3"/>
          <a:stretch>
            <a:fillRect/>
          </a:stretch>
        </p:blipFill>
        <p:spPr>
          <a:xfrm>
            <a:off x="139421" y="4270577"/>
            <a:ext cx="2959100" cy="1104900"/>
          </a:xfrm>
          <a:prstGeom prst="rect">
            <a:avLst/>
          </a:prstGeom>
        </p:spPr>
      </p:pic>
      <p:sp>
        <p:nvSpPr>
          <p:cNvPr id="17" name="ZoneTexte 16">
            <a:extLst>
              <a:ext uri="{FF2B5EF4-FFF2-40B4-BE49-F238E27FC236}">
                <a16:creationId xmlns:a16="http://schemas.microsoft.com/office/drawing/2014/main" id="{965DFD14-82CD-018E-FD8F-929F2265A056}"/>
              </a:ext>
            </a:extLst>
          </p:cNvPr>
          <p:cNvSpPr txBox="1"/>
          <p:nvPr/>
        </p:nvSpPr>
        <p:spPr>
          <a:xfrm>
            <a:off x="3222338" y="1111858"/>
            <a:ext cx="4773177" cy="4847481"/>
          </a:xfrm>
          <a:prstGeom prst="rect">
            <a:avLst/>
          </a:prstGeom>
          <a:solidFill>
            <a:schemeClr val="bg1"/>
          </a:solidFill>
          <a:ln w="28575">
            <a:solidFill>
              <a:schemeClr val="tx1"/>
            </a:solidFill>
          </a:ln>
        </p:spPr>
        <p:txBody>
          <a:bodyPr wrap="square">
            <a:spAutoFit/>
          </a:bodyPr>
          <a:lstStyle/>
          <a:p>
            <a:pPr algn="l"/>
            <a:r>
              <a:rPr lang="fr-CH" sz="2400" b="1" i="0" dirty="0">
                <a:solidFill>
                  <a:srgbClr val="1F2937"/>
                </a:solidFill>
                <a:effectLst/>
                <a:highlight>
                  <a:srgbClr val="FFFF00"/>
                </a:highlight>
                <a:latin typeface="Font-Bold"/>
              </a:rPr>
              <a:t>Assistance au </a:t>
            </a:r>
            <a:r>
              <a:rPr lang="fr-CH" sz="2400" b="1" i="0" dirty="0">
                <a:solidFill>
                  <a:srgbClr val="FF0000"/>
                </a:solidFill>
                <a:effectLst/>
                <a:highlight>
                  <a:srgbClr val="FFFF00"/>
                </a:highlight>
                <a:latin typeface="Font-Bold"/>
              </a:rPr>
              <a:t>suicide</a:t>
            </a:r>
            <a:r>
              <a:rPr lang="fr-CH" sz="2400" b="1" i="0" dirty="0">
                <a:solidFill>
                  <a:srgbClr val="1F2937"/>
                </a:solidFill>
                <a:effectLst/>
                <a:highlight>
                  <a:srgbClr val="FFFF00"/>
                </a:highlight>
                <a:latin typeface="Font-Bold"/>
              </a:rPr>
              <a:t> </a:t>
            </a:r>
            <a:br>
              <a:rPr lang="fr-CH" sz="2400" b="1" i="0" dirty="0">
                <a:solidFill>
                  <a:srgbClr val="1F2937"/>
                </a:solidFill>
                <a:effectLst/>
                <a:highlight>
                  <a:srgbClr val="FFFF00"/>
                </a:highlight>
                <a:latin typeface="Font-Bold"/>
              </a:rPr>
            </a:br>
            <a:r>
              <a:rPr lang="fr-CH" sz="2400" b="1" i="0" dirty="0">
                <a:solidFill>
                  <a:srgbClr val="1F2937"/>
                </a:solidFill>
                <a:effectLst/>
                <a:highlight>
                  <a:srgbClr val="FFFF00"/>
                </a:highlight>
                <a:latin typeface="Font-Bold"/>
              </a:rPr>
              <a:t>(suicide assisté)</a:t>
            </a:r>
          </a:p>
          <a:p>
            <a:pPr algn="l"/>
            <a:endParaRPr lang="fr-CH" sz="900" b="0" i="0" dirty="0">
              <a:solidFill>
                <a:srgbClr val="1F2937"/>
              </a:solidFill>
              <a:effectLst/>
              <a:latin typeface="Font-Regular"/>
            </a:endParaRPr>
          </a:p>
          <a:p>
            <a:pPr algn="l"/>
            <a:r>
              <a:rPr lang="fr-CH" b="1" i="0" dirty="0">
                <a:solidFill>
                  <a:srgbClr val="1F2937"/>
                </a:solidFill>
                <a:effectLst/>
                <a:highlight>
                  <a:srgbClr val="FFFF00"/>
                </a:highlight>
                <a:latin typeface="Font-Regular"/>
              </a:rPr>
              <a:t>Seul celui qui, « poussé par un mobile </a:t>
            </a:r>
            <a:r>
              <a:rPr lang="fr-CH" b="1" i="0" dirty="0">
                <a:solidFill>
                  <a:srgbClr val="FF0000"/>
                </a:solidFill>
                <a:effectLst/>
                <a:highlight>
                  <a:srgbClr val="FFFF00"/>
                </a:highlight>
                <a:latin typeface="Font-Regular"/>
              </a:rPr>
              <a:t>égoïste</a:t>
            </a:r>
            <a:r>
              <a:rPr lang="fr-CH" b="1" i="0" dirty="0">
                <a:solidFill>
                  <a:srgbClr val="1F2937"/>
                </a:solidFill>
                <a:effectLst/>
                <a:highlight>
                  <a:srgbClr val="FFFF00"/>
                </a:highlight>
                <a:latin typeface="Font-Regular"/>
              </a:rPr>
              <a:t> », prête assistance au suicide de quelqu’un</a:t>
            </a:r>
            <a:r>
              <a:rPr lang="fr-CH" b="1" i="0" dirty="0">
                <a:solidFill>
                  <a:srgbClr val="1F2937"/>
                </a:solidFill>
                <a:effectLst/>
                <a:latin typeface="Font-Regular"/>
              </a:rPr>
              <a:t> </a:t>
            </a:r>
            <a:r>
              <a:rPr lang="fr-CH" b="0" i="0" dirty="0">
                <a:solidFill>
                  <a:srgbClr val="1F2937"/>
                </a:solidFill>
                <a:effectLst/>
                <a:latin typeface="Font-Regular"/>
              </a:rPr>
              <a:t>(par ex. en lui procurant une substance mortelle) est </a:t>
            </a:r>
            <a:r>
              <a:rPr lang="fr-CH" b="1" i="0" dirty="0">
                <a:solidFill>
                  <a:srgbClr val="FF0000"/>
                </a:solidFill>
                <a:effectLst/>
                <a:latin typeface="Font-Regular"/>
              </a:rPr>
              <a:t>punissable</a:t>
            </a:r>
            <a:r>
              <a:rPr lang="fr-CH" b="0" i="0" dirty="0">
                <a:solidFill>
                  <a:srgbClr val="1F2937"/>
                </a:solidFill>
                <a:effectLst/>
                <a:latin typeface="Font-Regular"/>
              </a:rPr>
              <a:t>, selon l’art. 115 CP, d’une peine privative de liberté de cinq ans au plus ou d’une peine pécuniaire.</a:t>
            </a:r>
          </a:p>
          <a:p>
            <a:pPr algn="l"/>
            <a:r>
              <a:rPr lang="fr-CH" b="0" i="0" dirty="0">
                <a:solidFill>
                  <a:srgbClr val="1F2937"/>
                </a:solidFill>
                <a:effectLst/>
                <a:latin typeface="Font-Regular"/>
              </a:rPr>
              <a:t>L’assistance au suicide consiste à fournir au patient la substance mortelle qu’il ingérera alors lui-même, sans intervention extérieure, pour mettre fin à ses jours.</a:t>
            </a:r>
          </a:p>
          <a:p>
            <a:pPr algn="l"/>
            <a:r>
              <a:rPr lang="fr-CH" b="1" i="0" dirty="0">
                <a:solidFill>
                  <a:srgbClr val="1F2937"/>
                </a:solidFill>
                <a:effectLst/>
                <a:highlight>
                  <a:srgbClr val="FFFF00"/>
                </a:highlight>
                <a:latin typeface="Font-Regular"/>
              </a:rPr>
              <a:t>Des organisations telles que EXIT fournissent une assistance au suicide dans le cadre de la loi.</a:t>
            </a:r>
            <a:r>
              <a:rPr lang="fr-CH" b="1" i="0" dirty="0">
                <a:solidFill>
                  <a:srgbClr val="1F2937"/>
                </a:solidFill>
                <a:effectLst/>
                <a:latin typeface="Font-Regular"/>
              </a:rPr>
              <a:t> </a:t>
            </a:r>
            <a:r>
              <a:rPr lang="fr-CH" b="0" i="0" dirty="0">
                <a:solidFill>
                  <a:srgbClr val="1F2937"/>
                </a:solidFill>
                <a:effectLst/>
                <a:latin typeface="Font-Regular"/>
              </a:rPr>
              <a:t>Elles ne sont </a:t>
            </a:r>
            <a:r>
              <a:rPr lang="fr-CH" b="1" i="0" dirty="0">
                <a:solidFill>
                  <a:srgbClr val="FF0000"/>
                </a:solidFill>
                <a:effectLst/>
                <a:latin typeface="Font-Regular"/>
              </a:rPr>
              <a:t>pas punissables </a:t>
            </a:r>
            <a:r>
              <a:rPr lang="fr-CH" b="1" i="0" dirty="0">
                <a:solidFill>
                  <a:srgbClr val="1F2937"/>
                </a:solidFill>
                <a:effectLst/>
                <a:latin typeface="Font-Regular"/>
              </a:rPr>
              <a:t>tant qu’aucun motif égoïste</a:t>
            </a:r>
            <a:r>
              <a:rPr lang="fr-CH" b="0" i="0" dirty="0">
                <a:solidFill>
                  <a:srgbClr val="1F2937"/>
                </a:solidFill>
                <a:effectLst/>
                <a:latin typeface="Font-Regular"/>
              </a:rPr>
              <a:t> ne peut leur être reproché.</a:t>
            </a:r>
          </a:p>
        </p:txBody>
      </p:sp>
      <p:sp>
        <p:nvSpPr>
          <p:cNvPr id="4" name="ZoneTexte 3">
            <a:extLst>
              <a:ext uri="{FF2B5EF4-FFF2-40B4-BE49-F238E27FC236}">
                <a16:creationId xmlns:a16="http://schemas.microsoft.com/office/drawing/2014/main" id="{936BC6DB-36D6-BC7F-366D-E114D3B1777A}"/>
              </a:ext>
            </a:extLst>
          </p:cNvPr>
          <p:cNvSpPr txBox="1"/>
          <p:nvPr/>
        </p:nvSpPr>
        <p:spPr>
          <a:xfrm>
            <a:off x="8354461" y="2281059"/>
            <a:ext cx="3837539" cy="584775"/>
          </a:xfrm>
          <a:prstGeom prst="rect">
            <a:avLst/>
          </a:prstGeom>
          <a:noFill/>
        </p:spPr>
        <p:txBody>
          <a:bodyPr wrap="square">
            <a:spAutoFit/>
          </a:bodyPr>
          <a:lstStyle/>
          <a:p>
            <a:r>
              <a:rPr lang="fr-CH" sz="3200" b="1" dirty="0">
                <a:solidFill>
                  <a:srgbClr val="000000"/>
                </a:solidFill>
                <a:effectLst/>
                <a:latin typeface="☞ABADI MT PRO COND" panose="020B0806020104020203" pitchFamily="34" charset="0"/>
              </a:rPr>
              <a:t>médecine </a:t>
            </a:r>
            <a:r>
              <a:rPr lang="fr-CH" sz="3200" b="1" dirty="0">
                <a:solidFill>
                  <a:srgbClr val="FF0000"/>
                </a:solidFill>
                <a:effectLst/>
                <a:latin typeface="☞ABADI MT PRO COND" panose="020B0806020104020203" pitchFamily="34" charset="0"/>
              </a:rPr>
              <a:t>palliative</a:t>
            </a:r>
            <a:endParaRPr lang="fr-FR" sz="3200" dirty="0"/>
          </a:p>
        </p:txBody>
      </p:sp>
      <p:sp>
        <p:nvSpPr>
          <p:cNvPr id="10" name="ZoneTexte 9">
            <a:extLst>
              <a:ext uri="{FF2B5EF4-FFF2-40B4-BE49-F238E27FC236}">
                <a16:creationId xmlns:a16="http://schemas.microsoft.com/office/drawing/2014/main" id="{809513E9-89E5-BFC8-C23A-7503EA5E6EE9}"/>
              </a:ext>
            </a:extLst>
          </p:cNvPr>
          <p:cNvSpPr txBox="1"/>
          <p:nvPr/>
        </p:nvSpPr>
        <p:spPr>
          <a:xfrm>
            <a:off x="5034397" y="451144"/>
            <a:ext cx="3764280" cy="707886"/>
          </a:xfrm>
          <a:prstGeom prst="rect">
            <a:avLst/>
          </a:prstGeom>
          <a:noFill/>
        </p:spPr>
        <p:txBody>
          <a:bodyPr wrap="square">
            <a:spAutoFit/>
          </a:bodyPr>
          <a:lstStyle/>
          <a:p>
            <a:r>
              <a:rPr lang="fr-CH" sz="4000" b="1" dirty="0">
                <a:solidFill>
                  <a:srgbClr val="FF0000"/>
                </a:solidFill>
                <a:latin typeface="☞ABADI MT PRO COND" panose="020B0806020104020203" pitchFamily="34" charset="0"/>
              </a:rPr>
              <a:t>S</a:t>
            </a:r>
            <a:r>
              <a:rPr lang="fr-CH" sz="4000" b="1" dirty="0">
                <a:solidFill>
                  <a:srgbClr val="FF0000"/>
                </a:solidFill>
                <a:effectLst/>
                <a:latin typeface="☞ABADI MT PRO COND" panose="020B0806020104020203" pitchFamily="34" charset="0"/>
              </a:rPr>
              <a:t>uicide assisté </a:t>
            </a:r>
            <a:endParaRPr lang="fr-FR" sz="4000" dirty="0"/>
          </a:p>
        </p:txBody>
      </p:sp>
    </p:spTree>
    <p:extLst>
      <p:ext uri="{BB962C8B-B14F-4D97-AF65-F5344CB8AC3E}">
        <p14:creationId xmlns:p14="http://schemas.microsoft.com/office/powerpoint/2010/main" val="30950449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07A89-C86D-3CE5-E087-FFE67C980B8C}"/>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47B7B953-0B7B-0B9F-F4E9-3BDC2134A15E}"/>
              </a:ext>
            </a:extLst>
          </p:cNvPr>
          <p:cNvPicPr>
            <a:picLocks noChangeAspect="1"/>
          </p:cNvPicPr>
          <p:nvPr/>
        </p:nvPicPr>
        <p:blipFill>
          <a:blip r:embed="rId2"/>
          <a:stretch>
            <a:fillRect/>
          </a:stretch>
        </p:blipFill>
        <p:spPr>
          <a:xfrm>
            <a:off x="-48488" y="1259937"/>
            <a:ext cx="12192000" cy="5482057"/>
          </a:xfrm>
          <a:prstGeom prst="rect">
            <a:avLst/>
          </a:prstGeom>
        </p:spPr>
      </p:pic>
      <p:sp>
        <p:nvSpPr>
          <p:cNvPr id="3" name="ZoneTexte 2">
            <a:extLst>
              <a:ext uri="{FF2B5EF4-FFF2-40B4-BE49-F238E27FC236}">
                <a16:creationId xmlns:a16="http://schemas.microsoft.com/office/drawing/2014/main" id="{33EBA06F-CD34-3A1E-78F2-88905277DD13}"/>
              </a:ext>
            </a:extLst>
          </p:cNvPr>
          <p:cNvSpPr txBox="1"/>
          <p:nvPr/>
        </p:nvSpPr>
        <p:spPr>
          <a:xfrm>
            <a:off x="1065934" y="2224123"/>
            <a:ext cx="10060131" cy="3693319"/>
          </a:xfrm>
          <a:prstGeom prst="rect">
            <a:avLst/>
          </a:prstGeom>
          <a:noFill/>
        </p:spPr>
        <p:txBody>
          <a:bodyPr wrap="square">
            <a:spAutoFit/>
          </a:bodyPr>
          <a:lstStyle/>
          <a:p>
            <a:r>
              <a:rPr lang="fr-CH" sz="2200" b="1" dirty="0">
                <a:solidFill>
                  <a:srgbClr val="000000"/>
                </a:solidFill>
                <a:effectLst/>
                <a:highlight>
                  <a:srgbClr val="FFFF00"/>
                </a:highlight>
                <a:latin typeface="Helvetica Neue" panose="02000503000000020004" pitchFamily="2" charset="0"/>
              </a:rPr>
              <a:t>Ce qui est autorisé et interdit en Suisse : </a:t>
            </a:r>
          </a:p>
          <a:p>
            <a:endParaRPr lang="fr-CH" sz="500" b="1" dirty="0">
              <a:solidFill>
                <a:srgbClr val="000000"/>
              </a:solidFill>
              <a:effectLst/>
              <a:highlight>
                <a:srgbClr val="FFFF00"/>
              </a:highlight>
              <a:latin typeface="Helvetica Neue" panose="02000503000000020004" pitchFamily="2" charset="0"/>
            </a:endParaRPr>
          </a:p>
          <a:p>
            <a:pPr marL="285750" indent="-285750">
              <a:buFont typeface="Arial" panose="020B0604020202020204" pitchFamily="34" charset="0"/>
              <a:buChar char="•"/>
            </a:pPr>
            <a:r>
              <a:rPr lang="fr-CH" sz="2000" b="1" u="sng" dirty="0">
                <a:solidFill>
                  <a:srgbClr val="000000"/>
                </a:solidFill>
                <a:effectLst/>
                <a:latin typeface="Helvetica Neue" panose="02000503000000020004" pitchFamily="2" charset="0"/>
              </a:rPr>
              <a:t>Euthanasie active directe</a:t>
            </a:r>
            <a:r>
              <a:rPr lang="fr-CH" sz="2000" b="1" dirty="0">
                <a:solidFill>
                  <a:srgbClr val="000000"/>
                </a:solidFill>
                <a:effectLst/>
                <a:latin typeface="Helvetica Neue" panose="02000503000000020004" pitchFamily="2" charset="0"/>
              </a:rPr>
              <a:t> (un médecin administre une substance mortelle) : </a:t>
            </a:r>
            <a:r>
              <a:rPr lang="fr-CH" sz="2000" b="1" dirty="0">
                <a:solidFill>
                  <a:srgbClr val="FF0000"/>
                </a:solidFill>
                <a:effectLst/>
                <a:latin typeface="Helvetica Neue" panose="02000503000000020004" pitchFamily="2" charset="0"/>
              </a:rPr>
              <a:t>interdite</a:t>
            </a:r>
            <a:r>
              <a:rPr lang="fr-CH" sz="2000" b="1" dirty="0">
                <a:solidFill>
                  <a:srgbClr val="000000"/>
                </a:solidFill>
                <a:effectLst/>
                <a:latin typeface="Helvetica Neue" panose="02000503000000020004" pitchFamily="2" charset="0"/>
              </a:rPr>
              <a:t> et </a:t>
            </a:r>
            <a:r>
              <a:rPr lang="fr-CH" sz="2000" b="1" dirty="0">
                <a:solidFill>
                  <a:srgbClr val="FF0000"/>
                </a:solidFill>
                <a:effectLst/>
                <a:latin typeface="Helvetica Neue" panose="02000503000000020004" pitchFamily="2" charset="0"/>
              </a:rPr>
              <a:t>punissable</a:t>
            </a:r>
          </a:p>
          <a:p>
            <a:endParaRPr lang="fr-CH" sz="800" b="1" dirty="0">
              <a:solidFill>
                <a:srgbClr val="000000"/>
              </a:solidFill>
              <a:effectLst/>
              <a:latin typeface="Helvetica Neue" panose="02000503000000020004" pitchFamily="2" charset="0"/>
            </a:endParaRPr>
          </a:p>
          <a:p>
            <a:pPr marL="285750" indent="-285750">
              <a:buFont typeface="Arial" panose="020B0604020202020204" pitchFamily="34" charset="0"/>
              <a:buChar char="•"/>
            </a:pPr>
            <a:r>
              <a:rPr lang="fr-CH" sz="2000" b="1" u="sng" dirty="0">
                <a:solidFill>
                  <a:srgbClr val="000000"/>
                </a:solidFill>
                <a:effectLst/>
                <a:latin typeface="Helvetica Neue" panose="02000503000000020004" pitchFamily="2" charset="0"/>
              </a:rPr>
              <a:t>Suicide assisté</a:t>
            </a:r>
            <a:r>
              <a:rPr lang="fr-CH" sz="2000" b="1" dirty="0">
                <a:solidFill>
                  <a:srgbClr val="000000"/>
                </a:solidFill>
                <a:effectLst/>
                <a:latin typeface="Helvetica Neue" panose="02000503000000020004" pitchFamily="2" charset="0"/>
              </a:rPr>
              <a:t> :</a:t>
            </a:r>
            <a:r>
              <a:rPr lang="fr-CH" sz="2000" dirty="0">
                <a:solidFill>
                  <a:srgbClr val="000000"/>
                </a:solidFill>
                <a:effectLst/>
                <a:latin typeface="Helvetica Neue" panose="02000503000000020004" pitchFamily="2" charset="0"/>
              </a:rPr>
              <a:t> </a:t>
            </a:r>
            <a:r>
              <a:rPr lang="fr-CH" sz="2000" b="1" dirty="0">
                <a:solidFill>
                  <a:srgbClr val="FF0000"/>
                </a:solidFill>
                <a:effectLst/>
                <a:latin typeface="Helvetica Neue" panose="02000503000000020004" pitchFamily="2" charset="0"/>
              </a:rPr>
              <a:t>autorisé sous certaines conditions</a:t>
            </a:r>
            <a:r>
              <a:rPr lang="fr-CH" sz="2000" dirty="0">
                <a:solidFill>
                  <a:srgbClr val="000000"/>
                </a:solidFill>
                <a:effectLst/>
                <a:latin typeface="Helvetica Neue" panose="02000503000000020004" pitchFamily="2" charset="0"/>
              </a:rPr>
              <a:t>, à condition que la personne accomplisse elle-même l'acte final et que l'assistance ne soit pas motivée par un intérêt égoïste</a:t>
            </a:r>
          </a:p>
          <a:p>
            <a:endParaRPr lang="fr-CH" sz="800" dirty="0">
              <a:solidFill>
                <a:srgbClr val="000000"/>
              </a:solidFill>
              <a:effectLst/>
              <a:latin typeface="Helvetica Neue" panose="02000503000000020004" pitchFamily="2" charset="0"/>
            </a:endParaRPr>
          </a:p>
          <a:p>
            <a:pPr marL="285750" indent="-285750">
              <a:buFont typeface="Arial" panose="020B0604020202020204" pitchFamily="34" charset="0"/>
              <a:buChar char="•"/>
            </a:pPr>
            <a:r>
              <a:rPr lang="fr-CH" sz="2000" b="1" u="sng" dirty="0">
                <a:solidFill>
                  <a:srgbClr val="000000"/>
                </a:solidFill>
                <a:effectLst/>
                <a:latin typeface="Helvetica Neue" panose="02000503000000020004" pitchFamily="2" charset="0"/>
              </a:rPr>
              <a:t>Euthanasie passive</a:t>
            </a:r>
            <a:r>
              <a:rPr lang="fr-CH" sz="2000" dirty="0">
                <a:solidFill>
                  <a:srgbClr val="000000"/>
                </a:solidFill>
                <a:effectLst/>
                <a:latin typeface="Helvetica Neue" panose="02000503000000020004" pitchFamily="2" charset="0"/>
              </a:rPr>
              <a:t> (arrêt ou non-initiation de traitements) : </a:t>
            </a:r>
            <a:r>
              <a:rPr lang="fr-CH" sz="2000" b="1" dirty="0">
                <a:solidFill>
                  <a:srgbClr val="FF0000"/>
                </a:solidFill>
                <a:effectLst/>
                <a:latin typeface="Helvetica Neue" panose="02000503000000020004" pitchFamily="2" charset="0"/>
              </a:rPr>
              <a:t>admise dans certaines situations</a:t>
            </a:r>
          </a:p>
          <a:p>
            <a:pPr marL="285750" indent="-285750">
              <a:buFont typeface="Arial" panose="020B0604020202020204" pitchFamily="34" charset="0"/>
              <a:buChar char="•"/>
            </a:pPr>
            <a:endParaRPr lang="fr-CH" sz="800" dirty="0">
              <a:solidFill>
                <a:srgbClr val="000000"/>
              </a:solidFill>
              <a:effectLst/>
              <a:latin typeface="Helvetica Neue" panose="02000503000000020004" pitchFamily="2" charset="0"/>
            </a:endParaRPr>
          </a:p>
          <a:p>
            <a:pPr marL="285750" indent="-285750">
              <a:buFont typeface="Arial" panose="020B0604020202020204" pitchFamily="34" charset="0"/>
              <a:buChar char="•"/>
            </a:pPr>
            <a:r>
              <a:rPr lang="fr-CH" sz="2000" b="1" u="sng" dirty="0">
                <a:effectLst/>
                <a:latin typeface="Helvetica Neue" panose="02000503000000020004" pitchFamily="2" charset="0"/>
              </a:rPr>
              <a:t>Administration d'antalgiques</a:t>
            </a:r>
            <a:r>
              <a:rPr lang="fr-CH" sz="2000" b="1" dirty="0">
                <a:effectLst/>
                <a:latin typeface="Helvetica Neue" panose="02000503000000020004" pitchFamily="2" charset="0"/>
              </a:rPr>
              <a:t> pouvant raccourcir indirectement la vie</a:t>
            </a:r>
            <a:r>
              <a:rPr lang="fr-CH" sz="2000" dirty="0">
                <a:effectLst/>
                <a:latin typeface="Helvetica Neue" panose="02000503000000020004" pitchFamily="2" charset="0"/>
              </a:rPr>
              <a:t> </a:t>
            </a:r>
            <a:r>
              <a:rPr lang="fr-CH" sz="2000" dirty="0">
                <a:solidFill>
                  <a:srgbClr val="000000"/>
                </a:solidFill>
                <a:effectLst/>
                <a:latin typeface="Helvetica Neue" panose="02000503000000020004" pitchFamily="2" charset="0"/>
              </a:rPr>
              <a:t>: </a:t>
            </a:r>
            <a:r>
              <a:rPr lang="fr-CH" sz="2000" b="1" dirty="0">
                <a:solidFill>
                  <a:srgbClr val="FF0000"/>
                </a:solidFill>
                <a:effectLst/>
                <a:latin typeface="Helvetica Neue" panose="02000503000000020004" pitchFamily="2" charset="0"/>
              </a:rPr>
              <a:t>admise</a:t>
            </a:r>
            <a:r>
              <a:rPr lang="fr-CH" sz="2000" dirty="0">
                <a:solidFill>
                  <a:srgbClr val="000000"/>
                </a:solidFill>
                <a:effectLst/>
                <a:latin typeface="Helvetica Neue" panose="02000503000000020004" pitchFamily="2" charset="0"/>
              </a:rPr>
              <a:t> dans la pratique médicale</a:t>
            </a:r>
          </a:p>
        </p:txBody>
      </p:sp>
      <p:sp>
        <p:nvSpPr>
          <p:cNvPr id="6" name="ZoneTexte 5">
            <a:extLst>
              <a:ext uri="{FF2B5EF4-FFF2-40B4-BE49-F238E27FC236}">
                <a16:creationId xmlns:a16="http://schemas.microsoft.com/office/drawing/2014/main" id="{66C2A061-B634-0438-8978-8C87FA85F9CF}"/>
              </a:ext>
            </a:extLst>
          </p:cNvPr>
          <p:cNvSpPr txBox="1"/>
          <p:nvPr/>
        </p:nvSpPr>
        <p:spPr>
          <a:xfrm>
            <a:off x="263239" y="6173744"/>
            <a:ext cx="9542317" cy="369332"/>
          </a:xfrm>
          <a:prstGeom prst="rect">
            <a:avLst/>
          </a:prstGeom>
          <a:noFill/>
        </p:spPr>
        <p:txBody>
          <a:bodyPr wrap="square">
            <a:spAutoFit/>
          </a:bodyPr>
          <a:lstStyle/>
          <a:p>
            <a:r>
              <a:rPr lang="fr-CH" sz="1800" dirty="0">
                <a:effectLst/>
                <a:latin typeface="Helvetica Neue" panose="02000503000000020004" pitchFamily="2" charset="0"/>
              </a:rPr>
              <a:t>Source : </a:t>
            </a:r>
            <a:r>
              <a:rPr lang="fr-CH" sz="1800" dirty="0">
                <a:solidFill>
                  <a:srgbClr val="1F6BC0"/>
                </a:solidFill>
                <a:effectLst/>
                <a:latin typeface="Helvetica Neue" panose="02000503000000020004" pitchFamily="2" charset="0"/>
              </a:rPr>
              <a:t>https://</a:t>
            </a:r>
            <a:r>
              <a:rPr lang="fr-CH" sz="1800" dirty="0" err="1">
                <a:solidFill>
                  <a:srgbClr val="1F6BC0"/>
                </a:solidFill>
                <a:effectLst/>
                <a:latin typeface="Helvetica Neue" panose="02000503000000020004" pitchFamily="2" charset="0"/>
              </a:rPr>
              <a:t>www.bj.admin.ch</a:t>
            </a:r>
            <a:r>
              <a:rPr lang="fr-CH" sz="1800" dirty="0">
                <a:solidFill>
                  <a:srgbClr val="1F6BC0"/>
                </a:solidFill>
                <a:effectLst/>
                <a:latin typeface="Helvetica Neue" panose="02000503000000020004" pitchFamily="2" charset="0"/>
              </a:rPr>
              <a:t>/</a:t>
            </a:r>
            <a:r>
              <a:rPr lang="fr-CH" sz="1800" dirty="0" err="1">
                <a:solidFill>
                  <a:srgbClr val="1F6BC0"/>
                </a:solidFill>
                <a:effectLst/>
                <a:latin typeface="Helvetica Neue" panose="02000503000000020004" pitchFamily="2" charset="0"/>
              </a:rPr>
              <a:t>fr</a:t>
            </a:r>
            <a:r>
              <a:rPr lang="fr-CH" sz="1800" dirty="0">
                <a:solidFill>
                  <a:srgbClr val="1F6BC0"/>
                </a:solidFill>
                <a:effectLst/>
                <a:latin typeface="Helvetica Neue" panose="02000503000000020004" pitchFamily="2" charset="0"/>
              </a:rPr>
              <a:t>/les-</a:t>
            </a:r>
            <a:r>
              <a:rPr lang="fr-CH" sz="1800" dirty="0" err="1">
                <a:solidFill>
                  <a:srgbClr val="1F6BC0"/>
                </a:solidFill>
                <a:effectLst/>
                <a:latin typeface="Helvetica Neue" panose="02000503000000020004" pitchFamily="2" charset="0"/>
              </a:rPr>
              <a:t>differentes</a:t>
            </a:r>
            <a:r>
              <a:rPr lang="fr-CH" sz="1800" dirty="0">
                <a:solidFill>
                  <a:srgbClr val="1F6BC0"/>
                </a:solidFill>
                <a:effectLst/>
                <a:latin typeface="Helvetica Neue" panose="02000503000000020004" pitchFamily="2" charset="0"/>
              </a:rPr>
              <a:t>-formes-d-assistance-au-</a:t>
            </a:r>
            <a:r>
              <a:rPr lang="fr-CH" sz="1800" dirty="0" err="1">
                <a:solidFill>
                  <a:srgbClr val="1F6BC0"/>
                </a:solidFill>
                <a:effectLst/>
                <a:latin typeface="Helvetica Neue" panose="02000503000000020004" pitchFamily="2" charset="0"/>
              </a:rPr>
              <a:t>deces</a:t>
            </a:r>
            <a:endParaRPr lang="fr-CH" sz="1800" dirty="0">
              <a:solidFill>
                <a:srgbClr val="1F6BC0"/>
              </a:solidFill>
              <a:effectLst/>
              <a:latin typeface="Helvetica Neue" panose="02000503000000020004" pitchFamily="2" charset="0"/>
            </a:endParaRPr>
          </a:p>
        </p:txBody>
      </p:sp>
      <p:sp>
        <p:nvSpPr>
          <p:cNvPr id="7" name="ZoneTexte 6">
            <a:extLst>
              <a:ext uri="{FF2B5EF4-FFF2-40B4-BE49-F238E27FC236}">
                <a16:creationId xmlns:a16="http://schemas.microsoft.com/office/drawing/2014/main" id="{1CAD8E54-AC7F-1776-BBE1-6C52CB8B7CF7}"/>
              </a:ext>
            </a:extLst>
          </p:cNvPr>
          <p:cNvSpPr txBox="1"/>
          <p:nvPr/>
        </p:nvSpPr>
        <p:spPr>
          <a:xfrm>
            <a:off x="263238" y="213388"/>
            <a:ext cx="10245537" cy="1374735"/>
          </a:xfrm>
          <a:prstGeom prst="rect">
            <a:avLst/>
          </a:prstGeom>
          <a:noFill/>
        </p:spPr>
        <p:txBody>
          <a:bodyPr wrap="square">
            <a:spAutoFit/>
          </a:bodyPr>
          <a:lstStyle/>
          <a:p>
            <a:pPr>
              <a:lnSpc>
                <a:spcPts val="4980"/>
              </a:lnSpc>
            </a:pPr>
            <a:r>
              <a:rPr lang="fr-CH" sz="5400" dirty="0">
                <a:solidFill>
                  <a:srgbClr val="000000"/>
                </a:solidFill>
                <a:effectLst/>
                <a:latin typeface="☞ABADI MT PRO COND" panose="020B0806020104020203" pitchFamily="34" charset="0"/>
              </a:rPr>
              <a:t>Ce qui est autorisé/interdit en Suisse : </a:t>
            </a:r>
          </a:p>
          <a:p>
            <a:pPr>
              <a:lnSpc>
                <a:spcPts val="4980"/>
              </a:lnSpc>
            </a:pPr>
            <a:r>
              <a:rPr lang="fr-CH" sz="4400" dirty="0">
                <a:solidFill>
                  <a:srgbClr val="FF0000"/>
                </a:solidFill>
                <a:effectLst/>
                <a:latin typeface="☞ABADI MT PRO COND" panose="020B0806020104020203" pitchFamily="34" charset="0"/>
              </a:rPr>
              <a:t>suicide assisté        </a:t>
            </a:r>
            <a:r>
              <a:rPr lang="fr-CH" sz="4400" dirty="0">
                <a:solidFill>
                  <a:srgbClr val="000000"/>
                </a:solidFill>
                <a:effectLst/>
                <a:latin typeface="☞ABADI MT PRO COND" panose="020B0806020104020203" pitchFamily="34" charset="0"/>
              </a:rPr>
              <a:t>, </a:t>
            </a:r>
            <a:r>
              <a:rPr lang="fr-CH" sz="4400" dirty="0">
                <a:solidFill>
                  <a:srgbClr val="FF0000"/>
                </a:solidFill>
                <a:effectLst/>
                <a:latin typeface="☞ABADI MT PRO COND" panose="020B0806020104020203" pitchFamily="34" charset="0"/>
              </a:rPr>
              <a:t>euthanasie active </a:t>
            </a:r>
            <a:endParaRPr lang="fr-CH" sz="4400" dirty="0">
              <a:solidFill>
                <a:srgbClr val="000000"/>
              </a:solidFill>
              <a:effectLst/>
              <a:latin typeface="☞ABADI MT PRO COND" panose="020B0806020104020203" pitchFamily="34" charset="0"/>
            </a:endParaRPr>
          </a:p>
        </p:txBody>
      </p:sp>
      <p:pic>
        <p:nvPicPr>
          <p:cNvPr id="4" name="Image 3">
            <a:extLst>
              <a:ext uri="{FF2B5EF4-FFF2-40B4-BE49-F238E27FC236}">
                <a16:creationId xmlns:a16="http://schemas.microsoft.com/office/drawing/2014/main" id="{BA4DC799-851D-620A-1D7E-78C4CA5AB8A1}"/>
              </a:ext>
            </a:extLst>
          </p:cNvPr>
          <p:cNvPicPr>
            <a:picLocks noChangeAspect="1"/>
          </p:cNvPicPr>
          <p:nvPr/>
        </p:nvPicPr>
        <p:blipFill>
          <a:blip r:embed="rId3"/>
          <a:stretch>
            <a:fillRect/>
          </a:stretch>
        </p:blipFill>
        <p:spPr>
          <a:xfrm>
            <a:off x="8446353" y="753514"/>
            <a:ext cx="888716" cy="863799"/>
          </a:xfrm>
          <a:prstGeom prst="rect">
            <a:avLst/>
          </a:prstGeom>
        </p:spPr>
      </p:pic>
      <p:pic>
        <p:nvPicPr>
          <p:cNvPr id="5" name="Image 4">
            <a:extLst>
              <a:ext uri="{FF2B5EF4-FFF2-40B4-BE49-F238E27FC236}">
                <a16:creationId xmlns:a16="http://schemas.microsoft.com/office/drawing/2014/main" id="{50BACD05-2CA9-6A30-B13E-765527166408}"/>
              </a:ext>
            </a:extLst>
          </p:cNvPr>
          <p:cNvPicPr>
            <a:picLocks noChangeAspect="1"/>
          </p:cNvPicPr>
          <p:nvPr/>
        </p:nvPicPr>
        <p:blipFill>
          <a:blip r:embed="rId4"/>
          <a:stretch>
            <a:fillRect/>
          </a:stretch>
        </p:blipFill>
        <p:spPr>
          <a:xfrm>
            <a:off x="3425136" y="767161"/>
            <a:ext cx="888716" cy="863799"/>
          </a:xfrm>
          <a:prstGeom prst="rect">
            <a:avLst/>
          </a:prstGeom>
        </p:spPr>
      </p:pic>
    </p:spTree>
    <p:extLst>
      <p:ext uri="{BB962C8B-B14F-4D97-AF65-F5344CB8AC3E}">
        <p14:creationId xmlns:p14="http://schemas.microsoft.com/office/powerpoint/2010/main" val="22241958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D6001-E53A-6566-56C7-9C60C0D21669}"/>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18330D79-042A-4B86-F852-4D7239842736}"/>
              </a:ext>
            </a:extLst>
          </p:cNvPr>
          <p:cNvPicPr>
            <a:picLocks noChangeAspect="1"/>
          </p:cNvPicPr>
          <p:nvPr/>
        </p:nvPicPr>
        <p:blipFill>
          <a:blip r:embed="rId2"/>
          <a:stretch>
            <a:fillRect/>
          </a:stretch>
        </p:blipFill>
        <p:spPr>
          <a:xfrm>
            <a:off x="0" y="1332692"/>
            <a:ext cx="12192000" cy="6050747"/>
          </a:xfrm>
          <a:prstGeom prst="rect">
            <a:avLst/>
          </a:prstGeom>
        </p:spPr>
      </p:pic>
      <p:sp>
        <p:nvSpPr>
          <p:cNvPr id="17" name="ZoneTexte 16">
            <a:extLst>
              <a:ext uri="{FF2B5EF4-FFF2-40B4-BE49-F238E27FC236}">
                <a16:creationId xmlns:a16="http://schemas.microsoft.com/office/drawing/2014/main" id="{03387175-ACA7-34F3-04BD-247DCF80DEE9}"/>
              </a:ext>
            </a:extLst>
          </p:cNvPr>
          <p:cNvSpPr txBox="1"/>
          <p:nvPr/>
        </p:nvSpPr>
        <p:spPr>
          <a:xfrm>
            <a:off x="4938137" y="1414824"/>
            <a:ext cx="5346816" cy="461665"/>
          </a:xfrm>
          <a:prstGeom prst="rect">
            <a:avLst/>
          </a:prstGeom>
          <a:noFill/>
        </p:spPr>
        <p:txBody>
          <a:bodyPr wrap="square">
            <a:spAutoFit/>
          </a:bodyPr>
          <a:lstStyle/>
          <a:p>
            <a:r>
              <a:rPr lang="fr-CH" sz="2400" dirty="0">
                <a:latin typeface="☞ABADI MT PRO COND" panose="020B0806020104020203" pitchFamily="34" charset="0"/>
              </a:rPr>
              <a:t>(</a:t>
            </a:r>
            <a:r>
              <a:rPr lang="fr-CH" sz="2400" u="none" strike="noStrike" dirty="0">
                <a:effectLst/>
                <a:latin typeface="☞ABADI MT PRO COND" panose="020B0806020104020203" pitchFamily="34" charset="0"/>
              </a:rPr>
              <a:t>Académie suisse des sciences médicales)</a:t>
            </a:r>
            <a:endParaRPr lang="fr-FR" sz="2400" dirty="0">
              <a:latin typeface="☞ABADI MT PRO COND" panose="020B0806020104020203" pitchFamily="34" charset="0"/>
            </a:endParaRPr>
          </a:p>
        </p:txBody>
      </p:sp>
      <p:pic>
        <p:nvPicPr>
          <p:cNvPr id="19" name="Image 18">
            <a:extLst>
              <a:ext uri="{FF2B5EF4-FFF2-40B4-BE49-F238E27FC236}">
                <a16:creationId xmlns:a16="http://schemas.microsoft.com/office/drawing/2014/main" id="{D790DAE6-B9C0-1DDD-A9A4-D990BF3339AD}"/>
              </a:ext>
            </a:extLst>
          </p:cNvPr>
          <p:cNvPicPr>
            <a:picLocks noChangeAspect="1"/>
          </p:cNvPicPr>
          <p:nvPr/>
        </p:nvPicPr>
        <p:blipFill>
          <a:blip r:embed="rId3"/>
          <a:stretch>
            <a:fillRect/>
          </a:stretch>
        </p:blipFill>
        <p:spPr>
          <a:xfrm>
            <a:off x="480437" y="1085371"/>
            <a:ext cx="4457700" cy="901700"/>
          </a:xfrm>
          <a:prstGeom prst="rect">
            <a:avLst/>
          </a:prstGeom>
        </p:spPr>
      </p:pic>
      <p:sp>
        <p:nvSpPr>
          <p:cNvPr id="7" name="ZoneTexte 6">
            <a:extLst>
              <a:ext uri="{FF2B5EF4-FFF2-40B4-BE49-F238E27FC236}">
                <a16:creationId xmlns:a16="http://schemas.microsoft.com/office/drawing/2014/main" id="{85E98069-F691-1F96-F3CE-25CF85DD44F0}"/>
              </a:ext>
            </a:extLst>
          </p:cNvPr>
          <p:cNvSpPr txBox="1"/>
          <p:nvPr/>
        </p:nvSpPr>
        <p:spPr>
          <a:xfrm>
            <a:off x="311727" y="296763"/>
            <a:ext cx="11568546" cy="761555"/>
          </a:xfrm>
          <a:prstGeom prst="rect">
            <a:avLst/>
          </a:prstGeom>
          <a:noFill/>
        </p:spPr>
        <p:txBody>
          <a:bodyPr wrap="square">
            <a:spAutoFit/>
          </a:bodyPr>
          <a:lstStyle/>
          <a:p>
            <a:pPr>
              <a:lnSpc>
                <a:spcPts val="4980"/>
              </a:lnSpc>
            </a:pPr>
            <a:r>
              <a:rPr lang="fr-CH" sz="5400" dirty="0">
                <a:solidFill>
                  <a:srgbClr val="FF0000"/>
                </a:solidFill>
                <a:effectLst/>
                <a:latin typeface="☞ABADI MT PRO COND" panose="020B0806020104020203" pitchFamily="34" charset="0"/>
              </a:rPr>
              <a:t>Conditions</a:t>
            </a:r>
            <a:r>
              <a:rPr lang="fr-CH" sz="5400" dirty="0">
                <a:solidFill>
                  <a:srgbClr val="000000"/>
                </a:solidFill>
                <a:effectLst/>
                <a:latin typeface="☞ABADI MT PRO COND" panose="020B0806020104020203" pitchFamily="34" charset="0"/>
              </a:rPr>
              <a:t> pour se faire assister au suicide</a:t>
            </a:r>
            <a:endParaRPr lang="fr-CH" sz="4400" dirty="0">
              <a:solidFill>
                <a:srgbClr val="000000"/>
              </a:solidFill>
              <a:effectLst/>
              <a:latin typeface="☞ABADI MT PRO COND" panose="020B0806020104020203" pitchFamily="34" charset="0"/>
            </a:endParaRPr>
          </a:p>
        </p:txBody>
      </p:sp>
      <p:sp>
        <p:nvSpPr>
          <p:cNvPr id="9" name="ZoneTexte 8">
            <a:extLst>
              <a:ext uri="{FF2B5EF4-FFF2-40B4-BE49-F238E27FC236}">
                <a16:creationId xmlns:a16="http://schemas.microsoft.com/office/drawing/2014/main" id="{99C7DA7B-4DCE-9BD0-DC3B-171F94427DCC}"/>
              </a:ext>
            </a:extLst>
          </p:cNvPr>
          <p:cNvSpPr txBox="1"/>
          <p:nvPr/>
        </p:nvSpPr>
        <p:spPr>
          <a:xfrm>
            <a:off x="1146411" y="2398655"/>
            <a:ext cx="9853685" cy="3785652"/>
          </a:xfrm>
          <a:prstGeom prst="rect">
            <a:avLst/>
          </a:prstGeom>
          <a:noFill/>
        </p:spPr>
        <p:txBody>
          <a:bodyPr wrap="square">
            <a:spAutoFit/>
          </a:bodyPr>
          <a:lstStyle/>
          <a:p>
            <a:r>
              <a:rPr lang="fr-CH" sz="1600" b="1" dirty="0">
                <a:solidFill>
                  <a:srgbClr val="000000"/>
                </a:solidFill>
                <a:effectLst/>
                <a:latin typeface="Helvetica Neue" panose="02000503000000020004" pitchFamily="2" charset="0"/>
              </a:rPr>
              <a:t>Conditions d’une assistance au suicide médicalement et éthiquement justifiable au sens des directives</a:t>
            </a:r>
          </a:p>
          <a:p>
            <a:endParaRPr lang="fr-CH" sz="800" dirty="0">
              <a:solidFill>
                <a:srgbClr val="000000"/>
              </a:solidFill>
              <a:effectLst/>
              <a:latin typeface="Helvetica Neue" panose="02000503000000020004" pitchFamily="2" charset="0"/>
            </a:endParaRPr>
          </a:p>
          <a:p>
            <a:r>
              <a:rPr lang="fr-CH" sz="1600" dirty="0">
                <a:solidFill>
                  <a:srgbClr val="000000"/>
                </a:solidFill>
                <a:effectLst/>
                <a:latin typeface="Helvetica Neue" panose="02000503000000020004" pitchFamily="2" charset="0"/>
              </a:rPr>
              <a:t>Le dialogue avec la personne souhaitant mourir est crucial. Les directives posent comme condition de réaliser au moins </a:t>
            </a:r>
            <a:r>
              <a:rPr lang="fr-CH" sz="1600" b="1" dirty="0">
                <a:solidFill>
                  <a:srgbClr val="FF0000"/>
                </a:solidFill>
                <a:effectLst/>
                <a:latin typeface="Helvetica Neue" panose="02000503000000020004" pitchFamily="2" charset="0"/>
              </a:rPr>
              <a:t>deux entretiens complets à deux semaines d’intervalle</a:t>
            </a:r>
            <a:r>
              <a:rPr lang="fr-CH" sz="1600" dirty="0">
                <a:solidFill>
                  <a:srgbClr val="000000"/>
                </a:solidFill>
                <a:effectLst/>
                <a:latin typeface="Helvetica Neue" panose="02000503000000020004" pitchFamily="2" charset="0"/>
              </a:rPr>
              <a:t>. Si après [cela] la volonté de mourir de la personne persiste, alors l’assistance au suicide est considérée comme éthiquement justifiable, selon les directives de l’ASSM, lorsque les </a:t>
            </a:r>
            <a:r>
              <a:rPr lang="fr-CH" sz="1600" b="1" dirty="0">
                <a:solidFill>
                  <a:srgbClr val="FF0000"/>
                </a:solidFill>
                <a:effectLst/>
                <a:latin typeface="Helvetica Neue" panose="02000503000000020004" pitchFamily="2" charset="0"/>
              </a:rPr>
              <a:t>quatre conditions </a:t>
            </a:r>
            <a:r>
              <a:rPr lang="fr-CH" sz="1600" dirty="0">
                <a:solidFill>
                  <a:srgbClr val="000000"/>
                </a:solidFill>
                <a:effectLst/>
                <a:latin typeface="Helvetica Neue" panose="02000503000000020004" pitchFamily="2" charset="0"/>
              </a:rPr>
              <a:t>suivantes sont remplies : </a:t>
            </a:r>
          </a:p>
          <a:p>
            <a:endParaRPr lang="fr-CH" sz="800" dirty="0">
              <a:solidFill>
                <a:srgbClr val="000000"/>
              </a:solidFill>
              <a:effectLst/>
              <a:latin typeface="Helvetica Neue" panose="02000503000000020004" pitchFamily="2" charset="0"/>
            </a:endParaRPr>
          </a:p>
          <a:p>
            <a:pPr marL="285750" indent="-285750">
              <a:buFont typeface="Arial" panose="020B0604020202020204" pitchFamily="34" charset="0"/>
              <a:buChar char="•"/>
            </a:pPr>
            <a:r>
              <a:rPr lang="fr-CH" sz="1600" b="1" dirty="0">
                <a:solidFill>
                  <a:srgbClr val="000000"/>
                </a:solidFill>
                <a:effectLst/>
                <a:highlight>
                  <a:srgbClr val="FFFF00"/>
                </a:highlight>
                <a:latin typeface="Helvetica Neue" panose="02000503000000020004" pitchFamily="2" charset="0"/>
              </a:rPr>
              <a:t>La personne qui souhaite mourir dispose de la </a:t>
            </a:r>
            <a:r>
              <a:rPr lang="fr-CH" sz="1600" b="1" dirty="0">
                <a:solidFill>
                  <a:srgbClr val="FF0000"/>
                </a:solidFill>
                <a:effectLst/>
                <a:highlight>
                  <a:srgbClr val="FFFF00"/>
                </a:highlight>
                <a:latin typeface="Helvetica Neue" panose="02000503000000020004" pitchFamily="2" charset="0"/>
              </a:rPr>
              <a:t>capacité de discernement</a:t>
            </a:r>
            <a:endParaRPr lang="fr-CH" sz="1600" b="1" dirty="0">
              <a:solidFill>
                <a:srgbClr val="000000"/>
              </a:solidFill>
              <a:effectLst/>
              <a:highlight>
                <a:srgbClr val="FFFF00"/>
              </a:highlight>
              <a:latin typeface="Helvetica Neue" panose="02000503000000020004" pitchFamily="2" charset="0"/>
            </a:endParaRPr>
          </a:p>
          <a:p>
            <a:pPr marL="285750" indent="-285750">
              <a:buFont typeface="Arial" panose="020B0604020202020204" pitchFamily="34" charset="0"/>
              <a:buChar char="•"/>
            </a:pPr>
            <a:r>
              <a:rPr lang="fr-CH" sz="1600" b="1" dirty="0">
                <a:solidFill>
                  <a:srgbClr val="000000"/>
                </a:solidFill>
                <a:effectLst/>
                <a:highlight>
                  <a:srgbClr val="FFFF00"/>
                </a:highlight>
                <a:latin typeface="Helvetica Neue" panose="02000503000000020004" pitchFamily="2" charset="0"/>
              </a:rPr>
              <a:t>Le désir de mourir correspond à la </a:t>
            </a:r>
            <a:r>
              <a:rPr lang="fr-CH" sz="1600" b="1" dirty="0">
                <a:solidFill>
                  <a:srgbClr val="FF0000"/>
                </a:solidFill>
                <a:effectLst/>
                <a:highlight>
                  <a:srgbClr val="FFFF00"/>
                </a:highlight>
                <a:latin typeface="Helvetica Neue" panose="02000503000000020004" pitchFamily="2" charset="0"/>
              </a:rPr>
              <a:t>volonté autonome</a:t>
            </a:r>
            <a:r>
              <a:rPr lang="fr-CH" sz="1600" b="1" dirty="0">
                <a:solidFill>
                  <a:srgbClr val="000000"/>
                </a:solidFill>
                <a:effectLst/>
                <a:highlight>
                  <a:srgbClr val="FFFF00"/>
                </a:highlight>
                <a:latin typeface="Helvetica Neue" panose="02000503000000020004" pitchFamily="2" charset="0"/>
              </a:rPr>
              <a:t> de la personne, a été bien réfléchi et ne résulte </a:t>
            </a:r>
            <a:r>
              <a:rPr lang="fr-CH" sz="1600" b="1" dirty="0">
                <a:effectLst/>
                <a:highlight>
                  <a:srgbClr val="FFFF00"/>
                </a:highlight>
                <a:latin typeface="Helvetica Neue" panose="02000503000000020004" pitchFamily="2" charset="0"/>
              </a:rPr>
              <a:t>d’</a:t>
            </a:r>
            <a:r>
              <a:rPr lang="fr-CH" sz="1600" b="1" dirty="0">
                <a:solidFill>
                  <a:srgbClr val="FF0000"/>
                </a:solidFill>
                <a:effectLst/>
                <a:highlight>
                  <a:srgbClr val="FFFF00"/>
                </a:highlight>
                <a:latin typeface="Helvetica Neue" panose="02000503000000020004" pitchFamily="2" charset="0"/>
              </a:rPr>
              <a:t>aucune pression extérieure</a:t>
            </a:r>
          </a:p>
          <a:p>
            <a:pPr marL="285750" indent="-285750">
              <a:buFont typeface="Arial" panose="020B0604020202020204" pitchFamily="34" charset="0"/>
              <a:buChar char="•"/>
            </a:pPr>
            <a:r>
              <a:rPr lang="fr-CH" sz="1600" b="1" dirty="0">
                <a:solidFill>
                  <a:srgbClr val="000000"/>
                </a:solidFill>
                <a:effectLst/>
                <a:highlight>
                  <a:srgbClr val="FFFF00"/>
                </a:highlight>
                <a:latin typeface="Helvetica Neue" panose="02000503000000020004" pitchFamily="2" charset="0"/>
              </a:rPr>
              <a:t>La personne concernée éprouve une </a:t>
            </a:r>
            <a:r>
              <a:rPr lang="fr-CH" sz="1600" b="1" dirty="0">
                <a:solidFill>
                  <a:srgbClr val="FF0000"/>
                </a:solidFill>
                <a:effectLst/>
                <a:highlight>
                  <a:srgbClr val="FFFF00"/>
                </a:highlight>
                <a:latin typeface="Helvetica Neue" panose="02000503000000020004" pitchFamily="2" charset="0"/>
              </a:rPr>
              <a:t>souffrance insupportable</a:t>
            </a:r>
            <a:r>
              <a:rPr lang="fr-CH" sz="1600" b="1" dirty="0">
                <a:solidFill>
                  <a:srgbClr val="000000"/>
                </a:solidFill>
                <a:effectLst/>
                <a:highlight>
                  <a:srgbClr val="FFFF00"/>
                </a:highlight>
                <a:latin typeface="Helvetica Neue" panose="02000503000000020004" pitchFamily="2" charset="0"/>
              </a:rPr>
              <a:t>. Celle-ci provient de symptômes d’une grave maladie diagnosticable ou de limitations fonctionnelles permettant au ou à la médecin de la comprendre</a:t>
            </a:r>
          </a:p>
          <a:p>
            <a:pPr marL="285750" indent="-285750">
              <a:buFont typeface="Arial" panose="020B0604020202020204" pitchFamily="34" charset="0"/>
              <a:buChar char="•"/>
            </a:pPr>
            <a:r>
              <a:rPr lang="fr-CH" sz="1600" b="1" dirty="0">
                <a:solidFill>
                  <a:srgbClr val="000000"/>
                </a:solidFill>
                <a:effectLst/>
                <a:highlight>
                  <a:srgbClr val="FFFF00"/>
                </a:highlight>
                <a:latin typeface="Helvetica Neue" panose="02000503000000020004" pitchFamily="2" charset="0"/>
              </a:rPr>
              <a:t>Les </a:t>
            </a:r>
            <a:r>
              <a:rPr lang="fr-CH" sz="1600" b="1" dirty="0">
                <a:solidFill>
                  <a:srgbClr val="FF0000"/>
                </a:solidFill>
                <a:effectLst/>
                <a:highlight>
                  <a:srgbClr val="FFFF00"/>
                </a:highlight>
                <a:latin typeface="Helvetica Neue" panose="02000503000000020004" pitchFamily="2" charset="0"/>
              </a:rPr>
              <a:t>autres possibilités</a:t>
            </a:r>
            <a:r>
              <a:rPr lang="fr-CH" sz="1600" b="1" dirty="0">
                <a:solidFill>
                  <a:srgbClr val="000000"/>
                </a:solidFill>
                <a:effectLst/>
                <a:highlight>
                  <a:srgbClr val="FFFF00"/>
                </a:highlight>
                <a:latin typeface="Helvetica Neue" panose="02000503000000020004" pitchFamily="2" charset="0"/>
              </a:rPr>
              <a:t> ont été vérifiées et </a:t>
            </a:r>
            <a:r>
              <a:rPr lang="fr-CH" sz="1600" b="1" dirty="0">
                <a:solidFill>
                  <a:srgbClr val="FF0000"/>
                </a:solidFill>
                <a:effectLst/>
                <a:highlight>
                  <a:srgbClr val="FFFF00"/>
                </a:highlight>
                <a:latin typeface="Helvetica Neue" panose="02000503000000020004" pitchFamily="2" charset="0"/>
              </a:rPr>
              <a:t>n’apportent pas la solution</a:t>
            </a:r>
            <a:r>
              <a:rPr lang="fr-CH" sz="1600" b="1" dirty="0">
                <a:solidFill>
                  <a:srgbClr val="000000"/>
                </a:solidFill>
                <a:effectLst/>
                <a:highlight>
                  <a:srgbClr val="FFFF00"/>
                </a:highlight>
                <a:latin typeface="Helvetica Neue" panose="02000503000000020004" pitchFamily="2" charset="0"/>
              </a:rPr>
              <a:t> désirée ou sont </a:t>
            </a:r>
            <a:r>
              <a:rPr lang="fr-CH" sz="1600" b="1" dirty="0">
                <a:solidFill>
                  <a:srgbClr val="FF0000"/>
                </a:solidFill>
                <a:effectLst/>
                <a:highlight>
                  <a:srgbClr val="FFFF00"/>
                </a:highlight>
                <a:latin typeface="Helvetica Neue" panose="02000503000000020004" pitchFamily="2" charset="0"/>
              </a:rPr>
              <a:t>refusées</a:t>
            </a:r>
            <a:r>
              <a:rPr lang="fr-CH" sz="1600" b="1" dirty="0">
                <a:solidFill>
                  <a:srgbClr val="000000"/>
                </a:solidFill>
                <a:effectLst/>
                <a:highlight>
                  <a:srgbClr val="FFFF00"/>
                </a:highlight>
                <a:latin typeface="Helvetica Neue" panose="02000503000000020004" pitchFamily="2" charset="0"/>
              </a:rPr>
              <a:t> par la personne concernée</a:t>
            </a:r>
          </a:p>
        </p:txBody>
      </p:sp>
    </p:spTree>
    <p:extLst>
      <p:ext uri="{BB962C8B-B14F-4D97-AF65-F5344CB8AC3E}">
        <p14:creationId xmlns:p14="http://schemas.microsoft.com/office/powerpoint/2010/main" val="28389239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strVal val="#ppt_w*0.70"/>
                                          </p:val>
                                        </p:tav>
                                        <p:tav tm="100000">
                                          <p:val>
                                            <p:strVal val="#ppt_w"/>
                                          </p:val>
                                        </p:tav>
                                      </p:tavLst>
                                    </p:anim>
                                    <p:anim calcmode="lin" valueType="num">
                                      <p:cBhvr>
                                        <p:cTn id="13" dur="1000" fill="hold"/>
                                        <p:tgtEl>
                                          <p:spTgt spid="16"/>
                                        </p:tgtEl>
                                        <p:attrNameLst>
                                          <p:attrName>ppt_h</p:attrName>
                                        </p:attrNameLst>
                                      </p:cBhvr>
                                      <p:tavLst>
                                        <p:tav tm="0">
                                          <p:val>
                                            <p:strVal val="#ppt_h"/>
                                          </p:val>
                                        </p:tav>
                                        <p:tav tm="100000">
                                          <p:val>
                                            <p:strVal val="#ppt_h"/>
                                          </p:val>
                                        </p:tav>
                                      </p:tavLst>
                                    </p:anim>
                                    <p:animEffect transition="in" filter="fade">
                                      <p:cBhvr>
                                        <p:cTn id="1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86708-8B09-497E-215C-3BE0AFAA43BD}"/>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D79751E6-11E8-1EE2-9070-10C709A848AC}"/>
              </a:ext>
            </a:extLst>
          </p:cNvPr>
          <p:cNvSpPr txBox="1"/>
          <p:nvPr/>
        </p:nvSpPr>
        <p:spPr>
          <a:xfrm>
            <a:off x="144087" y="266165"/>
            <a:ext cx="11568546" cy="761555"/>
          </a:xfrm>
          <a:prstGeom prst="rect">
            <a:avLst/>
          </a:prstGeom>
          <a:noFill/>
        </p:spPr>
        <p:txBody>
          <a:bodyPr wrap="square">
            <a:spAutoFit/>
          </a:bodyPr>
          <a:lstStyle/>
          <a:p>
            <a:pPr>
              <a:lnSpc>
                <a:spcPts val="4980"/>
              </a:lnSpc>
            </a:pPr>
            <a:r>
              <a:rPr lang="fr-CH" sz="5400" dirty="0">
                <a:solidFill>
                  <a:srgbClr val="000000"/>
                </a:solidFill>
                <a:latin typeface="☞ABADI MT PRO COND" panose="020B0806020104020203" pitchFamily="34" charset="0"/>
              </a:rPr>
              <a:t>Produit injecté, rôle du médecin, modalités</a:t>
            </a:r>
            <a:endParaRPr lang="fr-CH" sz="4400" dirty="0">
              <a:solidFill>
                <a:srgbClr val="000000"/>
              </a:solidFill>
              <a:effectLst/>
              <a:latin typeface="☞ABADI MT PRO COND" panose="020B0806020104020203" pitchFamily="34" charset="0"/>
            </a:endParaRPr>
          </a:p>
        </p:txBody>
      </p:sp>
      <p:sp>
        <p:nvSpPr>
          <p:cNvPr id="11" name="ZoneTexte 10">
            <a:extLst>
              <a:ext uri="{FF2B5EF4-FFF2-40B4-BE49-F238E27FC236}">
                <a16:creationId xmlns:a16="http://schemas.microsoft.com/office/drawing/2014/main" id="{4466097F-28DA-7E5B-93EC-7715D03BA28B}"/>
              </a:ext>
            </a:extLst>
          </p:cNvPr>
          <p:cNvSpPr txBox="1"/>
          <p:nvPr/>
        </p:nvSpPr>
        <p:spPr>
          <a:xfrm>
            <a:off x="6092485" y="4199157"/>
            <a:ext cx="5620148" cy="2123658"/>
          </a:xfrm>
          <a:prstGeom prst="rect">
            <a:avLst/>
          </a:prstGeom>
          <a:noFill/>
          <a:ln w="28575">
            <a:solidFill>
              <a:schemeClr val="tx1"/>
            </a:solidFill>
          </a:ln>
        </p:spPr>
        <p:txBody>
          <a:bodyPr wrap="square">
            <a:spAutoFit/>
          </a:bodyPr>
          <a:lstStyle/>
          <a:p>
            <a:r>
              <a:rPr lang="fr-CH" sz="2200" dirty="0">
                <a:solidFill>
                  <a:srgbClr val="000000"/>
                </a:solidFill>
                <a:effectLst/>
                <a:latin typeface="Helvetica Neue" panose="02000503000000020004" pitchFamily="2" charset="0"/>
              </a:rPr>
              <a:t>La prescription de la substance létale (</a:t>
            </a:r>
            <a:r>
              <a:rPr lang="fr-CH" sz="2200" dirty="0" err="1">
                <a:solidFill>
                  <a:srgbClr val="000000"/>
                </a:solidFill>
                <a:effectLst/>
                <a:latin typeface="Helvetica Neue" panose="02000503000000020004" pitchFamily="2" charset="0"/>
              </a:rPr>
              <a:t>NaP</a:t>
            </a:r>
            <a:r>
              <a:rPr lang="fr-CH" sz="2200" dirty="0">
                <a:solidFill>
                  <a:srgbClr val="000000"/>
                </a:solidFill>
                <a:effectLst/>
                <a:latin typeface="Helvetica Neue" panose="02000503000000020004" pitchFamily="2" charset="0"/>
              </a:rPr>
              <a:t>) doit être notifiée </a:t>
            </a:r>
            <a:r>
              <a:rPr lang="fr-CH" sz="2200" b="1" dirty="0">
                <a:solidFill>
                  <a:srgbClr val="000000"/>
                </a:solidFill>
                <a:effectLst/>
                <a:highlight>
                  <a:srgbClr val="FFFF00"/>
                </a:highlight>
                <a:latin typeface="Helvetica Neue" panose="02000503000000020004" pitchFamily="2" charset="0"/>
              </a:rPr>
              <a:t>dans un délai de </a:t>
            </a:r>
            <a:r>
              <a:rPr lang="fr-CH" sz="2200" b="1" dirty="0">
                <a:solidFill>
                  <a:srgbClr val="FF0000"/>
                </a:solidFill>
                <a:effectLst/>
                <a:highlight>
                  <a:srgbClr val="FFFF00"/>
                </a:highlight>
                <a:latin typeface="Helvetica Neue" panose="02000503000000020004" pitchFamily="2" charset="0"/>
              </a:rPr>
              <a:t>30 jours</a:t>
            </a:r>
            <a:r>
              <a:rPr lang="fr-CH" sz="2200" b="1" dirty="0">
                <a:solidFill>
                  <a:srgbClr val="FF0000"/>
                </a:solidFill>
                <a:effectLst/>
                <a:latin typeface="Helvetica Neue" panose="02000503000000020004" pitchFamily="2" charset="0"/>
              </a:rPr>
              <a:t> </a:t>
            </a:r>
            <a:r>
              <a:rPr lang="fr-CH" sz="2200" b="1" dirty="0">
                <a:solidFill>
                  <a:srgbClr val="000000"/>
                </a:solidFill>
                <a:effectLst/>
                <a:highlight>
                  <a:srgbClr val="FFFF00"/>
                </a:highlight>
                <a:latin typeface="Helvetica Neue" panose="02000503000000020004" pitchFamily="2" charset="0"/>
              </a:rPr>
              <a:t>et toute mort résultant d’une assistance au suicide doit être déclarée à l’autorité cantonale compétente comme « </a:t>
            </a:r>
            <a:r>
              <a:rPr lang="fr-CH" sz="2200" b="1" dirty="0">
                <a:solidFill>
                  <a:srgbClr val="FF0000"/>
                </a:solidFill>
                <a:effectLst/>
                <a:highlight>
                  <a:srgbClr val="FFFF00"/>
                </a:highlight>
                <a:latin typeface="Helvetica Neue" panose="02000503000000020004" pitchFamily="2" charset="0"/>
              </a:rPr>
              <a:t>décès pour cause non naturelle </a:t>
            </a:r>
            <a:r>
              <a:rPr lang="fr-CH" sz="2200" b="1" dirty="0">
                <a:solidFill>
                  <a:srgbClr val="000000"/>
                </a:solidFill>
                <a:effectLst/>
                <a:highlight>
                  <a:srgbClr val="FFFF00"/>
                </a:highlight>
                <a:latin typeface="Helvetica Neue" panose="02000503000000020004" pitchFamily="2" charset="0"/>
              </a:rPr>
              <a:t>»</a:t>
            </a:r>
            <a:r>
              <a:rPr lang="fr-CH" sz="2200" b="1" dirty="0">
                <a:solidFill>
                  <a:srgbClr val="000000"/>
                </a:solidFill>
                <a:effectLst/>
                <a:latin typeface="Helvetica Neue" panose="02000503000000020004" pitchFamily="2" charset="0"/>
              </a:rPr>
              <a:t>.</a:t>
            </a:r>
          </a:p>
        </p:txBody>
      </p:sp>
      <p:sp>
        <p:nvSpPr>
          <p:cNvPr id="13" name="ZoneTexte 12">
            <a:extLst>
              <a:ext uri="{FF2B5EF4-FFF2-40B4-BE49-F238E27FC236}">
                <a16:creationId xmlns:a16="http://schemas.microsoft.com/office/drawing/2014/main" id="{A7172614-3A8D-3998-A84A-3169249F7A21}"/>
              </a:ext>
            </a:extLst>
          </p:cNvPr>
          <p:cNvSpPr txBox="1"/>
          <p:nvPr/>
        </p:nvSpPr>
        <p:spPr>
          <a:xfrm>
            <a:off x="6092485" y="2044722"/>
            <a:ext cx="5620148" cy="1785104"/>
          </a:xfrm>
          <a:prstGeom prst="rect">
            <a:avLst/>
          </a:prstGeom>
          <a:noFill/>
          <a:ln w="28575">
            <a:solidFill>
              <a:schemeClr val="tx1"/>
            </a:solidFill>
          </a:ln>
        </p:spPr>
        <p:txBody>
          <a:bodyPr wrap="square">
            <a:spAutoFit/>
          </a:bodyPr>
          <a:lstStyle/>
          <a:p>
            <a:r>
              <a:rPr lang="fr-CH" sz="2200" dirty="0">
                <a:solidFill>
                  <a:srgbClr val="000000"/>
                </a:solidFill>
                <a:effectLst/>
                <a:latin typeface="Helvetica Neue" panose="02000503000000020004" pitchFamily="2" charset="0"/>
              </a:rPr>
              <a:t>Les deux premières conditions </a:t>
            </a:r>
            <a:r>
              <a:rPr lang="fr-CH" sz="2200" dirty="0">
                <a:solidFill>
                  <a:srgbClr val="000000"/>
                </a:solidFill>
                <a:latin typeface="Helvetica Neue" panose="02000503000000020004" pitchFamily="2" charset="0"/>
              </a:rPr>
              <a:t>(</a:t>
            </a:r>
            <a:r>
              <a:rPr lang="fr-CH" sz="2200" dirty="0">
                <a:solidFill>
                  <a:srgbClr val="000000"/>
                </a:solidFill>
                <a:effectLst/>
                <a:latin typeface="Helvetica Neue" panose="02000503000000020004" pitchFamily="2" charset="0"/>
              </a:rPr>
              <a:t>capacité de discernement et volonté indépendante) </a:t>
            </a:r>
            <a:r>
              <a:rPr lang="fr-CH" sz="2200" b="1" dirty="0">
                <a:solidFill>
                  <a:srgbClr val="000000"/>
                </a:solidFill>
                <a:effectLst/>
                <a:highlight>
                  <a:srgbClr val="FFFF00"/>
                </a:highlight>
                <a:latin typeface="Helvetica Neue" panose="02000503000000020004" pitchFamily="2" charset="0"/>
              </a:rPr>
              <a:t>doivent en plus être confirmées par une </a:t>
            </a:r>
            <a:r>
              <a:rPr lang="fr-CH" sz="2200" b="1" dirty="0">
                <a:solidFill>
                  <a:srgbClr val="FF0000"/>
                </a:solidFill>
                <a:effectLst/>
                <a:highlight>
                  <a:srgbClr val="FFFF00"/>
                </a:highlight>
                <a:latin typeface="Helvetica Neue" panose="02000503000000020004" pitchFamily="2" charset="0"/>
              </a:rPr>
              <a:t>tierce</a:t>
            </a:r>
            <a:r>
              <a:rPr lang="fr-CH" sz="2200" b="1" dirty="0">
                <a:solidFill>
                  <a:srgbClr val="000000"/>
                </a:solidFill>
                <a:effectLst/>
                <a:highlight>
                  <a:srgbClr val="FFFF00"/>
                </a:highlight>
                <a:latin typeface="Helvetica Neue" panose="02000503000000020004" pitchFamily="2" charset="0"/>
              </a:rPr>
              <a:t> </a:t>
            </a:r>
            <a:r>
              <a:rPr lang="fr-CH" sz="2200" b="1" dirty="0">
                <a:solidFill>
                  <a:srgbClr val="FF0000"/>
                </a:solidFill>
                <a:effectLst/>
                <a:highlight>
                  <a:srgbClr val="FFFF00"/>
                </a:highlight>
                <a:latin typeface="Helvetica Neue" panose="02000503000000020004" pitchFamily="2" charset="0"/>
              </a:rPr>
              <a:t>personne</a:t>
            </a:r>
            <a:r>
              <a:rPr lang="fr-CH" sz="2200" b="1" dirty="0">
                <a:solidFill>
                  <a:srgbClr val="000000"/>
                </a:solidFill>
                <a:effectLst/>
                <a:highlight>
                  <a:srgbClr val="FFFF00"/>
                </a:highlight>
                <a:latin typeface="Helvetica Neue" panose="02000503000000020004" pitchFamily="2" charset="0"/>
              </a:rPr>
              <a:t>, mais pas obligatoirement par </a:t>
            </a:r>
            <a:r>
              <a:rPr lang="fr-CH" sz="2200" b="1" dirty="0" err="1">
                <a:solidFill>
                  <a:srgbClr val="000000"/>
                </a:solidFill>
                <a:effectLst/>
                <a:highlight>
                  <a:srgbClr val="FFFF00"/>
                </a:highlight>
                <a:latin typeface="Helvetica Neue" panose="02000503000000020004" pitchFamily="2" charset="0"/>
              </a:rPr>
              <a:t>un.e</a:t>
            </a:r>
            <a:r>
              <a:rPr lang="fr-CH" sz="2200" b="1" dirty="0">
                <a:solidFill>
                  <a:srgbClr val="000000"/>
                </a:solidFill>
                <a:effectLst/>
                <a:highlight>
                  <a:srgbClr val="FFFF00"/>
                </a:highlight>
                <a:latin typeface="Helvetica Neue" panose="02000503000000020004" pitchFamily="2" charset="0"/>
              </a:rPr>
              <a:t> médecin</a:t>
            </a:r>
            <a:r>
              <a:rPr lang="fr-CH" sz="2200" b="1" dirty="0">
                <a:solidFill>
                  <a:srgbClr val="000000"/>
                </a:solidFill>
                <a:effectLst/>
                <a:latin typeface="Helvetica Neue" panose="02000503000000020004" pitchFamily="2" charset="0"/>
              </a:rPr>
              <a:t>.</a:t>
            </a:r>
            <a:endParaRPr lang="fr-CH" sz="2200" dirty="0">
              <a:solidFill>
                <a:srgbClr val="000000"/>
              </a:solidFill>
              <a:effectLst/>
              <a:latin typeface="Helvetica Neue" panose="02000503000000020004" pitchFamily="2" charset="0"/>
            </a:endParaRPr>
          </a:p>
        </p:txBody>
      </p:sp>
      <p:sp>
        <p:nvSpPr>
          <p:cNvPr id="3" name="ZoneTexte 2">
            <a:extLst>
              <a:ext uri="{FF2B5EF4-FFF2-40B4-BE49-F238E27FC236}">
                <a16:creationId xmlns:a16="http://schemas.microsoft.com/office/drawing/2014/main" id="{25C0C265-2E92-B97B-2ED1-475AF6E6E474}"/>
              </a:ext>
            </a:extLst>
          </p:cNvPr>
          <p:cNvSpPr txBox="1"/>
          <p:nvPr/>
        </p:nvSpPr>
        <p:spPr>
          <a:xfrm>
            <a:off x="348582" y="2044722"/>
            <a:ext cx="5543387" cy="4462760"/>
          </a:xfrm>
          <a:prstGeom prst="rect">
            <a:avLst/>
          </a:prstGeom>
          <a:noFill/>
          <a:ln w="28575">
            <a:solidFill>
              <a:schemeClr val="tx1"/>
            </a:solidFill>
          </a:ln>
        </p:spPr>
        <p:txBody>
          <a:bodyPr wrap="square">
            <a:spAutoFit/>
          </a:bodyPr>
          <a:lstStyle/>
          <a:p>
            <a:r>
              <a:rPr lang="fr-CH" sz="2000" b="1" dirty="0">
                <a:solidFill>
                  <a:srgbClr val="000000"/>
                </a:solidFill>
                <a:effectLst/>
                <a:highlight>
                  <a:srgbClr val="FFFF00"/>
                </a:highlight>
                <a:latin typeface="Helvetica Neue" panose="02000503000000020004" pitchFamily="2" charset="0"/>
              </a:rPr>
              <a:t>En Suisse, l’assistance au suicide est principalement assurée par des </a:t>
            </a:r>
            <a:r>
              <a:rPr lang="fr-CH" sz="2000" b="1" dirty="0">
                <a:solidFill>
                  <a:srgbClr val="FF0000"/>
                </a:solidFill>
                <a:effectLst/>
                <a:highlight>
                  <a:srgbClr val="FFFF00"/>
                </a:highlight>
                <a:latin typeface="Helvetica Neue" panose="02000503000000020004" pitchFamily="2" charset="0"/>
              </a:rPr>
              <a:t>organisations</a:t>
            </a:r>
            <a:r>
              <a:rPr lang="fr-CH" sz="2000" b="1" dirty="0">
                <a:solidFill>
                  <a:srgbClr val="000000"/>
                </a:solidFill>
                <a:effectLst/>
                <a:highlight>
                  <a:srgbClr val="FFFF00"/>
                </a:highlight>
                <a:latin typeface="Helvetica Neue" panose="02000503000000020004" pitchFamily="2" charset="0"/>
              </a:rPr>
              <a:t> </a:t>
            </a:r>
            <a:r>
              <a:rPr lang="fr-CH" sz="2000" b="1" dirty="0">
                <a:solidFill>
                  <a:srgbClr val="FF0000"/>
                </a:solidFill>
                <a:effectLst/>
                <a:highlight>
                  <a:srgbClr val="FFFF00"/>
                </a:highlight>
                <a:latin typeface="Helvetica Neue" panose="02000503000000020004" pitchFamily="2" charset="0"/>
              </a:rPr>
              <a:t>privées</a:t>
            </a:r>
            <a:r>
              <a:rPr lang="fr-CH" sz="2000" b="1" dirty="0">
                <a:solidFill>
                  <a:srgbClr val="000000"/>
                </a:solidFill>
                <a:effectLst/>
                <a:highlight>
                  <a:srgbClr val="FFFF00"/>
                </a:highlight>
                <a:latin typeface="Helvetica Neue" panose="02000503000000020004" pitchFamily="2" charset="0"/>
              </a:rPr>
              <a:t>. La plupart du temps, elle se déroule en dehors des établissements de santé. </a:t>
            </a:r>
          </a:p>
          <a:p>
            <a:endParaRPr lang="fr-CH" sz="800" b="1" dirty="0">
              <a:solidFill>
                <a:srgbClr val="000000"/>
              </a:solidFill>
              <a:latin typeface="Helvetica Neue" panose="02000503000000020004" pitchFamily="2" charset="0"/>
            </a:endParaRPr>
          </a:p>
          <a:p>
            <a:r>
              <a:rPr lang="fr-CH" sz="2000" b="1" dirty="0">
                <a:solidFill>
                  <a:srgbClr val="000000"/>
                </a:solidFill>
                <a:effectLst/>
                <a:latin typeface="Helvetica Neue" panose="02000503000000020004" pitchFamily="2" charset="0"/>
              </a:rPr>
              <a:t>Les médecins sont toutefois doublement </a:t>
            </a:r>
            <a:r>
              <a:rPr lang="fr-CH" sz="2000" b="1" dirty="0" err="1">
                <a:solidFill>
                  <a:srgbClr val="000000"/>
                </a:solidFill>
                <a:effectLst/>
                <a:latin typeface="Helvetica Neue" panose="02000503000000020004" pitchFamily="2" charset="0"/>
              </a:rPr>
              <a:t>impliqué.e.s</a:t>
            </a:r>
            <a:r>
              <a:rPr lang="fr-CH" sz="2000" b="1" dirty="0">
                <a:solidFill>
                  <a:srgbClr val="000000"/>
                </a:solidFill>
                <a:effectLst/>
                <a:latin typeface="Helvetica Neue" panose="02000503000000020004" pitchFamily="2" charset="0"/>
              </a:rPr>
              <a:t> :</a:t>
            </a:r>
            <a:br>
              <a:rPr lang="fr-CH" sz="2000" b="1" dirty="0">
                <a:solidFill>
                  <a:srgbClr val="000000"/>
                </a:solidFill>
                <a:effectLst/>
                <a:latin typeface="Helvetica Neue" panose="02000503000000020004" pitchFamily="2" charset="0"/>
              </a:rPr>
            </a:br>
            <a:r>
              <a:rPr lang="fr-CH" sz="800" b="1" dirty="0">
                <a:solidFill>
                  <a:srgbClr val="000000"/>
                </a:solidFill>
                <a:effectLst/>
                <a:latin typeface="Helvetica Neue" panose="02000503000000020004" pitchFamily="2" charset="0"/>
              </a:rPr>
              <a:t> </a:t>
            </a:r>
            <a:endParaRPr lang="fr-CH" sz="800" dirty="0">
              <a:solidFill>
                <a:srgbClr val="000000"/>
              </a:solidFill>
              <a:effectLst/>
              <a:latin typeface="Helvetica Neue" panose="02000503000000020004" pitchFamily="2" charset="0"/>
            </a:endParaRPr>
          </a:p>
          <a:p>
            <a:pPr marL="285750" indent="-285750">
              <a:buFont typeface=".Lucida Grande UI Regular"/>
              <a:buChar char="►"/>
            </a:pPr>
            <a:r>
              <a:rPr lang="fr-CH" sz="2000" dirty="0">
                <a:solidFill>
                  <a:srgbClr val="000000"/>
                </a:solidFill>
                <a:effectLst/>
                <a:latin typeface="Helvetica Neue" panose="02000503000000020004" pitchFamily="2" charset="0"/>
              </a:rPr>
              <a:t>Le suicide s’accomplit par l’ingestion de </a:t>
            </a:r>
            <a:r>
              <a:rPr lang="fr-CH" sz="2000" b="1" dirty="0">
                <a:solidFill>
                  <a:srgbClr val="FF0000"/>
                </a:solidFill>
                <a:effectLst/>
                <a:latin typeface="Helvetica Neue" panose="02000503000000020004" pitchFamily="2" charset="0"/>
              </a:rPr>
              <a:t>pentobarbital de sodium</a:t>
            </a:r>
            <a:r>
              <a:rPr lang="fr-CH" sz="2000" dirty="0">
                <a:solidFill>
                  <a:srgbClr val="FF0000"/>
                </a:solidFill>
                <a:effectLst/>
                <a:latin typeface="Helvetica Neue" panose="02000503000000020004" pitchFamily="2" charset="0"/>
              </a:rPr>
              <a:t> </a:t>
            </a:r>
            <a:r>
              <a:rPr lang="fr-CH" sz="2000" dirty="0">
                <a:solidFill>
                  <a:srgbClr val="000000"/>
                </a:solidFill>
                <a:effectLst/>
                <a:latin typeface="Helvetica Neue" panose="02000503000000020004" pitchFamily="2" charset="0"/>
              </a:rPr>
              <a:t>(</a:t>
            </a:r>
            <a:r>
              <a:rPr lang="fr-CH" sz="2000" dirty="0" err="1">
                <a:solidFill>
                  <a:srgbClr val="000000"/>
                </a:solidFill>
                <a:effectLst/>
                <a:latin typeface="Helvetica Neue" panose="02000503000000020004" pitchFamily="2" charset="0"/>
              </a:rPr>
              <a:t>NaP</a:t>
            </a:r>
            <a:r>
              <a:rPr lang="fr-CH" sz="2000" dirty="0">
                <a:solidFill>
                  <a:srgbClr val="000000"/>
                </a:solidFill>
                <a:effectLst/>
                <a:latin typeface="Helvetica Neue" panose="02000503000000020004" pitchFamily="2" charset="0"/>
              </a:rPr>
              <a:t>), produit qui ne peut être prescrit que par </a:t>
            </a:r>
            <a:r>
              <a:rPr lang="fr-CH" sz="2000" dirty="0" err="1">
                <a:solidFill>
                  <a:srgbClr val="000000"/>
                </a:solidFill>
                <a:effectLst/>
                <a:latin typeface="Helvetica Neue" panose="02000503000000020004" pitchFamily="2" charset="0"/>
              </a:rPr>
              <a:t>un.e</a:t>
            </a:r>
            <a:r>
              <a:rPr lang="fr-CH" sz="2000" dirty="0">
                <a:solidFill>
                  <a:srgbClr val="000000"/>
                </a:solidFill>
                <a:effectLst/>
                <a:latin typeface="Helvetica Neue" panose="02000503000000020004" pitchFamily="2" charset="0"/>
              </a:rPr>
              <a:t> médecin.</a:t>
            </a:r>
            <a:br>
              <a:rPr lang="fr-CH" sz="2000" dirty="0">
                <a:solidFill>
                  <a:srgbClr val="000000"/>
                </a:solidFill>
                <a:effectLst/>
                <a:latin typeface="Helvetica Neue" panose="02000503000000020004" pitchFamily="2" charset="0"/>
              </a:rPr>
            </a:br>
            <a:r>
              <a:rPr lang="fr-CH" sz="800" dirty="0">
                <a:solidFill>
                  <a:srgbClr val="000000"/>
                </a:solidFill>
                <a:effectLst/>
                <a:latin typeface="Helvetica Neue" panose="02000503000000020004" pitchFamily="2" charset="0"/>
              </a:rPr>
              <a:t>  </a:t>
            </a:r>
          </a:p>
          <a:p>
            <a:pPr marL="285750" indent="-285750">
              <a:buFont typeface=".Lucida Grande UI Regular"/>
              <a:buChar char="►"/>
            </a:pPr>
            <a:r>
              <a:rPr lang="fr-CH" sz="2000" dirty="0">
                <a:solidFill>
                  <a:srgbClr val="000000"/>
                </a:solidFill>
                <a:effectLst/>
                <a:highlight>
                  <a:srgbClr val="FFFF00"/>
                </a:highlight>
                <a:latin typeface="Helvetica Neue" panose="02000503000000020004" pitchFamily="2" charset="0"/>
              </a:rPr>
              <a:t>La capacité de discernement de la personne qui souhaite mourir doit être vérifiée, </a:t>
            </a:r>
            <a:r>
              <a:rPr lang="fr-CH" sz="2000" b="1" dirty="0">
                <a:solidFill>
                  <a:srgbClr val="FF0000"/>
                </a:solidFill>
                <a:effectLst/>
                <a:highlight>
                  <a:srgbClr val="FFFF00"/>
                </a:highlight>
                <a:latin typeface="Helvetica Neue" panose="02000503000000020004" pitchFamily="2" charset="0"/>
              </a:rPr>
              <a:t>en règle générale par </a:t>
            </a:r>
            <a:r>
              <a:rPr lang="fr-CH" sz="2000" b="1" dirty="0" err="1">
                <a:solidFill>
                  <a:srgbClr val="FF0000"/>
                </a:solidFill>
                <a:effectLst/>
                <a:highlight>
                  <a:srgbClr val="FFFF00"/>
                </a:highlight>
                <a:latin typeface="Helvetica Neue" panose="02000503000000020004" pitchFamily="2" charset="0"/>
              </a:rPr>
              <a:t>un.e</a:t>
            </a:r>
            <a:r>
              <a:rPr lang="fr-CH" sz="2000" b="1" dirty="0">
                <a:solidFill>
                  <a:srgbClr val="FF0000"/>
                </a:solidFill>
                <a:effectLst/>
                <a:highlight>
                  <a:srgbClr val="FFFF00"/>
                </a:highlight>
                <a:latin typeface="Helvetica Neue" panose="02000503000000020004" pitchFamily="2" charset="0"/>
              </a:rPr>
              <a:t> médecin</a:t>
            </a:r>
            <a:r>
              <a:rPr lang="fr-CH" sz="2000" dirty="0">
                <a:solidFill>
                  <a:srgbClr val="000000"/>
                </a:solidFill>
                <a:effectLst/>
                <a:highlight>
                  <a:srgbClr val="FFFF00"/>
                </a:highlight>
                <a:latin typeface="Helvetica Neue" panose="02000503000000020004" pitchFamily="2" charset="0"/>
              </a:rPr>
              <a:t>.</a:t>
            </a:r>
          </a:p>
        </p:txBody>
      </p:sp>
      <p:pic>
        <p:nvPicPr>
          <p:cNvPr id="5" name="Image 4">
            <a:extLst>
              <a:ext uri="{FF2B5EF4-FFF2-40B4-BE49-F238E27FC236}">
                <a16:creationId xmlns:a16="http://schemas.microsoft.com/office/drawing/2014/main" id="{E71CE042-70B5-B0B6-096A-40BCCDD48B45}"/>
              </a:ext>
            </a:extLst>
          </p:cNvPr>
          <p:cNvPicPr>
            <a:picLocks noChangeAspect="1"/>
          </p:cNvPicPr>
          <p:nvPr/>
        </p:nvPicPr>
        <p:blipFill>
          <a:blip r:embed="rId2"/>
          <a:stretch>
            <a:fillRect/>
          </a:stretch>
        </p:blipFill>
        <p:spPr>
          <a:xfrm>
            <a:off x="348582" y="1231910"/>
            <a:ext cx="3764870" cy="761555"/>
          </a:xfrm>
          <a:prstGeom prst="rect">
            <a:avLst/>
          </a:prstGeom>
        </p:spPr>
      </p:pic>
    </p:spTree>
    <p:extLst>
      <p:ext uri="{BB962C8B-B14F-4D97-AF65-F5344CB8AC3E}">
        <p14:creationId xmlns:p14="http://schemas.microsoft.com/office/powerpoint/2010/main" val="20770458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4A02-20C6-D2FE-5323-BC34FEAAAE62}"/>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235A4DAB-E514-3239-C4FB-E543DAB5A770}"/>
              </a:ext>
            </a:extLst>
          </p:cNvPr>
          <p:cNvPicPr>
            <a:picLocks noChangeAspect="1"/>
          </p:cNvPicPr>
          <p:nvPr/>
        </p:nvPicPr>
        <p:blipFill>
          <a:blip r:embed="rId2"/>
          <a:stretch>
            <a:fillRect/>
          </a:stretch>
        </p:blipFill>
        <p:spPr>
          <a:xfrm>
            <a:off x="0" y="2276433"/>
            <a:ext cx="12192000" cy="4738516"/>
          </a:xfrm>
          <a:prstGeom prst="rect">
            <a:avLst/>
          </a:prstGeom>
        </p:spPr>
      </p:pic>
      <p:sp>
        <p:nvSpPr>
          <p:cNvPr id="5" name="ZoneTexte 4">
            <a:extLst>
              <a:ext uri="{FF2B5EF4-FFF2-40B4-BE49-F238E27FC236}">
                <a16:creationId xmlns:a16="http://schemas.microsoft.com/office/drawing/2014/main" id="{508BC0D0-6464-9AC3-9A24-C44A1C00D709}"/>
              </a:ext>
            </a:extLst>
          </p:cNvPr>
          <p:cNvSpPr txBox="1"/>
          <p:nvPr/>
        </p:nvSpPr>
        <p:spPr>
          <a:xfrm>
            <a:off x="5443104" y="1972155"/>
            <a:ext cx="5346816" cy="461665"/>
          </a:xfrm>
          <a:prstGeom prst="rect">
            <a:avLst/>
          </a:prstGeom>
          <a:noFill/>
        </p:spPr>
        <p:txBody>
          <a:bodyPr wrap="square">
            <a:spAutoFit/>
          </a:bodyPr>
          <a:lstStyle/>
          <a:p>
            <a:r>
              <a:rPr lang="fr-CH" sz="2400" dirty="0">
                <a:latin typeface="☞ABADI MT PRO COND" panose="020B0806020104020203" pitchFamily="34" charset="0"/>
              </a:rPr>
              <a:t>(</a:t>
            </a:r>
            <a:r>
              <a:rPr lang="fr-CH" sz="2400" u="none" strike="noStrike" dirty="0">
                <a:effectLst/>
                <a:latin typeface="☞ABADI MT PRO COND" panose="020B0806020104020203" pitchFamily="34" charset="0"/>
              </a:rPr>
              <a:t>Académie suisse des sciences médicales)</a:t>
            </a:r>
            <a:endParaRPr lang="fr-FR" sz="2400" dirty="0">
              <a:latin typeface="☞ABADI MT PRO COND" panose="020B0806020104020203" pitchFamily="34" charset="0"/>
            </a:endParaRPr>
          </a:p>
        </p:txBody>
      </p:sp>
      <p:pic>
        <p:nvPicPr>
          <p:cNvPr id="10" name="Image 9">
            <a:extLst>
              <a:ext uri="{FF2B5EF4-FFF2-40B4-BE49-F238E27FC236}">
                <a16:creationId xmlns:a16="http://schemas.microsoft.com/office/drawing/2014/main" id="{0950F4D7-EC42-DF75-97B0-146580B0F6A1}"/>
              </a:ext>
            </a:extLst>
          </p:cNvPr>
          <p:cNvPicPr>
            <a:picLocks noChangeAspect="1"/>
          </p:cNvPicPr>
          <p:nvPr/>
        </p:nvPicPr>
        <p:blipFill>
          <a:blip r:embed="rId3"/>
          <a:stretch>
            <a:fillRect/>
          </a:stretch>
        </p:blipFill>
        <p:spPr>
          <a:xfrm>
            <a:off x="985404" y="1642702"/>
            <a:ext cx="4457700" cy="901700"/>
          </a:xfrm>
          <a:prstGeom prst="rect">
            <a:avLst/>
          </a:prstGeom>
        </p:spPr>
      </p:pic>
      <p:sp>
        <p:nvSpPr>
          <p:cNvPr id="3" name="ZoneTexte 2">
            <a:extLst>
              <a:ext uri="{FF2B5EF4-FFF2-40B4-BE49-F238E27FC236}">
                <a16:creationId xmlns:a16="http://schemas.microsoft.com/office/drawing/2014/main" id="{973E4331-CEBB-B228-97C2-B3A04A97B1B8}"/>
              </a:ext>
            </a:extLst>
          </p:cNvPr>
          <p:cNvSpPr txBox="1"/>
          <p:nvPr/>
        </p:nvSpPr>
        <p:spPr>
          <a:xfrm>
            <a:off x="278478" y="239946"/>
            <a:ext cx="11913521" cy="1402756"/>
          </a:xfrm>
          <a:prstGeom prst="rect">
            <a:avLst/>
          </a:prstGeom>
          <a:noFill/>
        </p:spPr>
        <p:txBody>
          <a:bodyPr wrap="square">
            <a:spAutoFit/>
          </a:bodyPr>
          <a:lstStyle/>
          <a:p>
            <a:pPr>
              <a:lnSpc>
                <a:spcPts val="4980"/>
              </a:lnSpc>
            </a:pPr>
            <a:r>
              <a:rPr lang="fr-CH" sz="5400" b="1" dirty="0">
                <a:solidFill>
                  <a:srgbClr val="000000"/>
                </a:solidFill>
                <a:effectLst/>
                <a:latin typeface="☞ABADI MT PRO COND" panose="020B0806020104020203" pitchFamily="34" charset="0"/>
              </a:rPr>
              <a:t>Les </a:t>
            </a:r>
            <a:r>
              <a:rPr lang="fr-CH" sz="5400" b="1" dirty="0">
                <a:solidFill>
                  <a:srgbClr val="FF0000"/>
                </a:solidFill>
                <a:effectLst/>
                <a:latin typeface="☞ABADI MT PRO COND" panose="020B0806020104020203" pitchFamily="34" charset="0"/>
              </a:rPr>
              <a:t>enfants</a:t>
            </a:r>
            <a:r>
              <a:rPr lang="fr-CH" sz="5400" b="1" dirty="0">
                <a:solidFill>
                  <a:srgbClr val="000000"/>
                </a:solidFill>
                <a:effectLst/>
                <a:latin typeface="☞ABADI MT PRO COND" panose="020B0806020104020203" pitchFamily="34" charset="0"/>
              </a:rPr>
              <a:t> peuvent-ils demander le suicide </a:t>
            </a:r>
          </a:p>
          <a:p>
            <a:pPr>
              <a:lnSpc>
                <a:spcPts val="4980"/>
              </a:lnSpc>
            </a:pPr>
            <a:r>
              <a:rPr lang="fr-CH" sz="5400" b="1" dirty="0">
                <a:solidFill>
                  <a:srgbClr val="000000"/>
                </a:solidFill>
                <a:effectLst/>
                <a:latin typeface="☞ABADI MT PRO COND" panose="020B0806020104020203" pitchFamily="34" charset="0"/>
              </a:rPr>
              <a:t>assisté</a:t>
            </a:r>
            <a:r>
              <a:rPr lang="fr-CH" sz="5400" b="1" dirty="0">
                <a:solidFill>
                  <a:srgbClr val="000000"/>
                </a:solidFill>
                <a:latin typeface="☞ABADI MT PRO COND" panose="020B0806020104020203" pitchFamily="34" charset="0"/>
              </a:rPr>
              <a:t> ?</a:t>
            </a:r>
            <a:r>
              <a:rPr lang="fr-CH" sz="5400" b="1" dirty="0">
                <a:solidFill>
                  <a:srgbClr val="000000"/>
                </a:solidFill>
                <a:effectLst/>
                <a:latin typeface="☞ABADI MT PRO COND" panose="020B0806020104020203" pitchFamily="34" charset="0"/>
              </a:rPr>
              <a:t> </a:t>
            </a:r>
            <a:r>
              <a:rPr lang="fr-CH" sz="4400" b="1" dirty="0">
                <a:solidFill>
                  <a:srgbClr val="FF0000"/>
                </a:solidFill>
                <a:effectLst/>
                <a:latin typeface="☞ABADI MT PRO COND" panose="020B0806020104020203" pitchFamily="34" charset="0"/>
              </a:rPr>
              <a:t>Oui</a:t>
            </a:r>
            <a:r>
              <a:rPr lang="fr-CH" sz="4400" b="1" dirty="0">
                <a:solidFill>
                  <a:srgbClr val="000000"/>
                </a:solidFill>
                <a:effectLst/>
                <a:latin typeface="☞ABADI MT PRO COND" panose="020B0806020104020203" pitchFamily="34" charset="0"/>
              </a:rPr>
              <a:t>.</a:t>
            </a:r>
            <a:endParaRPr lang="fr-CH" sz="4400" b="1" dirty="0">
              <a:solidFill>
                <a:srgbClr val="FF0000"/>
              </a:solidFill>
              <a:effectLst/>
              <a:latin typeface="☞ABADI MT PRO COND" panose="020B0806020104020203" pitchFamily="34" charset="0"/>
            </a:endParaRPr>
          </a:p>
        </p:txBody>
      </p:sp>
      <p:sp>
        <p:nvSpPr>
          <p:cNvPr id="6" name="ZoneTexte 5">
            <a:extLst>
              <a:ext uri="{FF2B5EF4-FFF2-40B4-BE49-F238E27FC236}">
                <a16:creationId xmlns:a16="http://schemas.microsoft.com/office/drawing/2014/main" id="{8533D645-F33F-CDC8-D397-72447094F4DE}"/>
              </a:ext>
            </a:extLst>
          </p:cNvPr>
          <p:cNvSpPr txBox="1"/>
          <p:nvPr/>
        </p:nvSpPr>
        <p:spPr>
          <a:xfrm>
            <a:off x="1281372" y="3074105"/>
            <a:ext cx="9629256" cy="2846933"/>
          </a:xfrm>
          <a:prstGeom prst="rect">
            <a:avLst/>
          </a:prstGeom>
          <a:noFill/>
        </p:spPr>
        <p:txBody>
          <a:bodyPr wrap="square">
            <a:spAutoFit/>
          </a:bodyPr>
          <a:lstStyle/>
          <a:p>
            <a:r>
              <a:rPr lang="fr-CH" sz="2000" b="1" dirty="0">
                <a:solidFill>
                  <a:srgbClr val="000000"/>
                </a:solidFill>
                <a:effectLst/>
                <a:latin typeface="Helvetica Neue" panose="02000503000000020004" pitchFamily="2" charset="0"/>
              </a:rPr>
              <a:t>Que dit la loi suisse ? Les enfants sont-ils concernés par le suicide assisté ? </a:t>
            </a:r>
            <a:endParaRPr lang="fr-CH" sz="2000" dirty="0">
              <a:solidFill>
                <a:srgbClr val="000000"/>
              </a:solidFill>
              <a:effectLst/>
              <a:latin typeface="Helvetica Neue" panose="02000503000000020004" pitchFamily="2" charset="0"/>
            </a:endParaRPr>
          </a:p>
          <a:p>
            <a:endParaRPr lang="fr-CH" sz="1100" b="1" dirty="0">
              <a:solidFill>
                <a:srgbClr val="000000"/>
              </a:solidFill>
              <a:effectLst/>
              <a:highlight>
                <a:srgbClr val="FFFF00"/>
              </a:highlight>
              <a:latin typeface="Helvetica Neue" panose="02000503000000020004" pitchFamily="2" charset="0"/>
            </a:endParaRPr>
          </a:p>
          <a:p>
            <a:r>
              <a:rPr lang="fr-CH" b="1" dirty="0">
                <a:solidFill>
                  <a:srgbClr val="000000"/>
                </a:solidFill>
                <a:effectLst/>
                <a:highlight>
                  <a:srgbClr val="FFFF00"/>
                </a:highlight>
                <a:latin typeface="Helvetica Neue" panose="02000503000000020004" pitchFamily="2" charset="0"/>
              </a:rPr>
              <a:t>La Suisse ne dispose </a:t>
            </a:r>
            <a:r>
              <a:rPr lang="fr-CH" b="1" dirty="0">
                <a:solidFill>
                  <a:srgbClr val="FF0000"/>
                </a:solidFill>
                <a:effectLst/>
                <a:highlight>
                  <a:srgbClr val="FFFF00"/>
                </a:highlight>
                <a:latin typeface="Helvetica Neue" panose="02000503000000020004" pitchFamily="2" charset="0"/>
              </a:rPr>
              <a:t>pas de loi fédérale </a:t>
            </a:r>
            <a:r>
              <a:rPr lang="fr-CH" b="1" dirty="0">
                <a:solidFill>
                  <a:srgbClr val="000000"/>
                </a:solidFill>
                <a:effectLst/>
                <a:highlight>
                  <a:srgbClr val="FFFF00"/>
                </a:highlight>
                <a:latin typeface="Helvetica Neue" panose="02000503000000020004" pitchFamily="2" charset="0"/>
              </a:rPr>
              <a:t>sur le suicide assisté.</a:t>
            </a:r>
          </a:p>
          <a:p>
            <a:r>
              <a:rPr lang="fr-CH" b="1" dirty="0">
                <a:solidFill>
                  <a:srgbClr val="000000"/>
                </a:solidFill>
                <a:effectLst/>
                <a:highlight>
                  <a:srgbClr val="FFFF00"/>
                </a:highlight>
                <a:latin typeface="Helvetica Neue" panose="02000503000000020004" pitchFamily="2" charset="0"/>
              </a:rPr>
              <a:t>Le cadre légal est défini par le Code pénal et la loi sur les stupéfiants. </a:t>
            </a:r>
          </a:p>
          <a:p>
            <a:endParaRPr lang="fr-CH" sz="800" b="1" dirty="0">
              <a:solidFill>
                <a:srgbClr val="000000"/>
              </a:solidFill>
              <a:effectLst/>
              <a:highlight>
                <a:srgbClr val="FFFF00"/>
              </a:highlight>
              <a:latin typeface="Helvetica Neue" panose="02000503000000020004" pitchFamily="2" charset="0"/>
            </a:endParaRPr>
          </a:p>
          <a:p>
            <a:r>
              <a:rPr lang="fr-CH" sz="2000" dirty="0">
                <a:solidFill>
                  <a:srgbClr val="424242"/>
                </a:solidFill>
                <a:latin typeface="Averta W01 Regular1586764"/>
              </a:rPr>
              <a:t>L’aide au suicide n’est pas poursuivie en Suisse, à condition que la personne souhaitant mourir soit capable de discernement, qu’elle réalise elle-même le geste létal et que la personne qui l’assiste ne poursuive aucun but égoïste</a:t>
            </a:r>
            <a:r>
              <a:rPr lang="fr-CH" dirty="0">
                <a:solidFill>
                  <a:srgbClr val="000000"/>
                </a:solidFill>
                <a:effectLst/>
                <a:latin typeface="Helvetica Neue" panose="02000503000000020004" pitchFamily="2" charset="0"/>
              </a:rPr>
              <a:t>. </a:t>
            </a:r>
            <a:endParaRPr lang="fr-CH" sz="800" dirty="0">
              <a:solidFill>
                <a:srgbClr val="000000"/>
              </a:solidFill>
              <a:effectLst/>
              <a:latin typeface="Helvetica Neue" panose="02000503000000020004" pitchFamily="2" charset="0"/>
            </a:endParaRPr>
          </a:p>
          <a:p>
            <a:endParaRPr lang="fr-CH" sz="800" dirty="0">
              <a:solidFill>
                <a:srgbClr val="000000"/>
              </a:solidFill>
              <a:effectLst/>
              <a:latin typeface="Helvetica Neue" panose="02000503000000020004" pitchFamily="2" charset="0"/>
            </a:endParaRPr>
          </a:p>
          <a:p>
            <a:r>
              <a:rPr lang="fr-CH" b="1" dirty="0">
                <a:solidFill>
                  <a:srgbClr val="000000"/>
                </a:solidFill>
                <a:effectLst/>
                <a:highlight>
                  <a:srgbClr val="FFFF00"/>
                </a:highlight>
                <a:latin typeface="Helvetica Neue" panose="02000503000000020004" pitchFamily="2" charset="0"/>
              </a:rPr>
              <a:t>On peut en déduire que l’assistance au suicide n’est pas interdite, même si fournie à des </a:t>
            </a:r>
            <a:r>
              <a:rPr lang="fr-CH" b="1" dirty="0">
                <a:solidFill>
                  <a:srgbClr val="FF0000"/>
                </a:solidFill>
                <a:effectLst/>
                <a:highlight>
                  <a:srgbClr val="FFFF00"/>
                </a:highlight>
                <a:latin typeface="Helvetica Neue" panose="02000503000000020004" pitchFamily="2" charset="0"/>
              </a:rPr>
              <a:t>personnes en bonne santé </a:t>
            </a:r>
            <a:r>
              <a:rPr lang="fr-CH" b="1" dirty="0">
                <a:solidFill>
                  <a:srgbClr val="000000"/>
                </a:solidFill>
                <a:effectLst/>
                <a:highlight>
                  <a:srgbClr val="FFFF00"/>
                </a:highlight>
                <a:latin typeface="Helvetica Neue" panose="02000503000000020004" pitchFamily="2" charset="0"/>
              </a:rPr>
              <a:t>ou à des </a:t>
            </a:r>
            <a:r>
              <a:rPr lang="fr-CH" b="1" dirty="0" err="1">
                <a:solidFill>
                  <a:srgbClr val="FF0000"/>
                </a:solidFill>
                <a:effectLst/>
                <a:highlight>
                  <a:srgbClr val="FFFF00"/>
                </a:highlight>
                <a:latin typeface="Helvetica Neue" panose="02000503000000020004" pitchFamily="2" charset="0"/>
              </a:rPr>
              <a:t>mineur.e.s</a:t>
            </a:r>
            <a:r>
              <a:rPr lang="fr-CH" b="1" dirty="0">
                <a:solidFill>
                  <a:srgbClr val="000000"/>
                </a:solidFill>
                <a:effectLst/>
                <a:highlight>
                  <a:srgbClr val="FFFF00"/>
                </a:highlight>
                <a:latin typeface="Helvetica Neue" panose="02000503000000020004" pitchFamily="2" charset="0"/>
              </a:rPr>
              <a:t> capables de discernement.</a:t>
            </a:r>
          </a:p>
        </p:txBody>
      </p:sp>
    </p:spTree>
    <p:extLst>
      <p:ext uri="{BB962C8B-B14F-4D97-AF65-F5344CB8AC3E}">
        <p14:creationId xmlns:p14="http://schemas.microsoft.com/office/powerpoint/2010/main" val="34577993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C4A4-844A-666D-A9CE-60E1EA30487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464DF8C-2303-14A0-9184-680124F5943C}"/>
              </a:ext>
            </a:extLst>
          </p:cNvPr>
          <p:cNvSpPr txBox="1"/>
          <p:nvPr/>
        </p:nvSpPr>
        <p:spPr>
          <a:xfrm>
            <a:off x="3435927" y="2244437"/>
            <a:ext cx="6096000" cy="1754326"/>
          </a:xfrm>
          <a:prstGeom prst="rect">
            <a:avLst/>
          </a:prstGeom>
          <a:noFill/>
        </p:spPr>
        <p:txBody>
          <a:bodyPr wrap="square">
            <a:spAutoFit/>
          </a:bodyPr>
          <a:lstStyle/>
          <a:p>
            <a:r>
              <a:rPr lang="fr-CH" sz="5400" b="1" dirty="0">
                <a:solidFill>
                  <a:srgbClr val="000000"/>
                </a:solidFill>
                <a:effectLst/>
                <a:latin typeface="☞ABADI MT PRO COND" panose="020B0806020104020203" pitchFamily="34" charset="0"/>
              </a:rPr>
              <a:t>Historique de la législation suisse</a:t>
            </a:r>
            <a:endParaRPr lang="fr-CH" sz="5400" dirty="0">
              <a:solidFill>
                <a:srgbClr val="000000"/>
              </a:solidFill>
              <a:effectLst/>
              <a:latin typeface="☞ABADI MT PRO COND" panose="020B0806020104020203" pitchFamily="34" charset="0"/>
            </a:endParaRPr>
          </a:p>
        </p:txBody>
      </p:sp>
      <p:sp>
        <p:nvSpPr>
          <p:cNvPr id="6" name="ZoneTexte 5">
            <a:extLst>
              <a:ext uri="{FF2B5EF4-FFF2-40B4-BE49-F238E27FC236}">
                <a16:creationId xmlns:a16="http://schemas.microsoft.com/office/drawing/2014/main" id="{EE491107-E00B-07B4-6FC8-2AE8B97BB0F3}"/>
              </a:ext>
            </a:extLst>
          </p:cNvPr>
          <p:cNvSpPr txBox="1"/>
          <p:nvPr/>
        </p:nvSpPr>
        <p:spPr>
          <a:xfrm>
            <a:off x="2921469" y="4047638"/>
            <a:ext cx="6096000" cy="1131848"/>
          </a:xfrm>
          <a:prstGeom prst="rect">
            <a:avLst/>
          </a:prstGeom>
          <a:noFill/>
        </p:spPr>
        <p:txBody>
          <a:bodyPr wrap="square">
            <a:spAutoFit/>
          </a:bodyPr>
          <a:lstStyle/>
          <a:p>
            <a:pPr algn="ctr"/>
            <a:r>
              <a:rPr lang="fr-CH" sz="2400" b="1" dirty="0">
                <a:solidFill>
                  <a:srgbClr val="FF0000"/>
                </a:solidFill>
                <a:latin typeface="Zapfino" panose="03030300040707070C03" pitchFamily="66" charset="77"/>
                <a:ea typeface="+mj-ea"/>
                <a:cs typeface="+mj-cs"/>
              </a:rPr>
              <a:t>Au sujet du suicide assisté</a:t>
            </a:r>
            <a:endParaRPr lang="fr-FR" sz="2400" b="1" dirty="0">
              <a:effectLst/>
              <a:latin typeface="Zapfino" panose="03030300040707070C03" pitchFamily="66" charset="77"/>
            </a:endParaRPr>
          </a:p>
        </p:txBody>
      </p:sp>
      <p:pic>
        <p:nvPicPr>
          <p:cNvPr id="1026" name="Picture 2">
            <a:extLst>
              <a:ext uri="{FF2B5EF4-FFF2-40B4-BE49-F238E27FC236}">
                <a16:creationId xmlns:a16="http://schemas.microsoft.com/office/drawing/2014/main" id="{67B1FF8D-8E1D-F522-CEE3-CF08DD1D76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0217" y="1580576"/>
            <a:ext cx="2822713" cy="1839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893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25931</TotalTime>
  <Words>2650</Words>
  <Application>Microsoft Macintosh PowerPoint</Application>
  <PresentationFormat>Grand écran</PresentationFormat>
  <Paragraphs>171</Paragraphs>
  <Slides>27</Slides>
  <Notes>0</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27</vt:i4>
      </vt:variant>
    </vt:vector>
  </HeadingPairs>
  <TitlesOfParts>
    <vt:vector size="43" baseType="lpstr">
      <vt:lpstr>.Apple Color Emoji UI</vt:lpstr>
      <vt:lpstr>.Lucida Grande UI Regular</vt:lpstr>
      <vt:lpstr>☞ABADI MT PRO COND</vt:lpstr>
      <vt:lpstr>Arial</vt:lpstr>
      <vt:lpstr>Averta W01 Regular1586764</vt:lpstr>
      <vt:lpstr>Calibri</vt:lpstr>
      <vt:lpstr>Calibri Light</vt:lpstr>
      <vt:lpstr>Font-Bold</vt:lpstr>
      <vt:lpstr>Font-Regular</vt:lpstr>
      <vt:lpstr>Gill Sans Ultra Bold</vt:lpstr>
      <vt:lpstr>Helvetica Neue</vt:lpstr>
      <vt:lpstr>Rijksoverheid Sans</vt:lpstr>
      <vt:lpstr>Roboto</vt:lpstr>
      <vt:lpstr>Times New Roman</vt:lpstr>
      <vt:lpstr>Zapfino</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WEF &amp; OMS</dc:title>
  <dc:creator>Microsoft Office User</dc:creator>
  <cp:lastModifiedBy>mac</cp:lastModifiedBy>
  <cp:revision>732</cp:revision>
  <dcterms:created xsi:type="dcterms:W3CDTF">2022-06-08T15:52:41Z</dcterms:created>
  <dcterms:modified xsi:type="dcterms:W3CDTF">2026-07-30T21:59:08Z</dcterms:modified>
</cp:coreProperties>
</file>