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media/image20.jpg" ContentType="image/jpeg"/>
  <Override PartName="/ppt/media/image21.jpg" ContentType="image/jpeg"/>
  <Override PartName="/ppt/media/image22.jpg" ContentType="image/jpeg"/>
  <Override PartName="/ppt/media/image29.jpg" ContentType="image/jpeg"/>
  <Override PartName="/ppt/media/image35.jpg" ContentType="image/jpeg"/>
  <Override PartName="/ppt/media/image37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1" r:id="rId4"/>
    <p:sldId id="272" r:id="rId5"/>
    <p:sldId id="273" r:id="rId6"/>
    <p:sldId id="282" r:id="rId7"/>
    <p:sldId id="346" r:id="rId8"/>
    <p:sldId id="347" r:id="rId9"/>
    <p:sldId id="348" r:id="rId10"/>
    <p:sldId id="283" r:id="rId11"/>
    <p:sldId id="349" r:id="rId12"/>
    <p:sldId id="343" r:id="rId13"/>
    <p:sldId id="294" r:id="rId14"/>
    <p:sldId id="298" r:id="rId15"/>
    <p:sldId id="292" r:id="rId16"/>
    <p:sldId id="293" r:id="rId17"/>
    <p:sldId id="289" r:id="rId18"/>
    <p:sldId id="290" r:id="rId19"/>
    <p:sldId id="345" r:id="rId20"/>
    <p:sldId id="284" r:id="rId21"/>
    <p:sldId id="295" r:id="rId22"/>
    <p:sldId id="297" r:id="rId23"/>
    <p:sldId id="299" r:id="rId24"/>
    <p:sldId id="300" r:id="rId25"/>
    <p:sldId id="341" r:id="rId26"/>
    <p:sldId id="301" r:id="rId27"/>
    <p:sldId id="302" r:id="rId28"/>
    <p:sldId id="285" r:id="rId29"/>
    <p:sldId id="350" r:id="rId30"/>
    <p:sldId id="269" r:id="rId3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13"/>
  </p:normalViewPr>
  <p:slideViewPr>
    <p:cSldViewPr snapToGrid="0" snapToObjects="1">
      <p:cViewPr varScale="1">
        <p:scale>
          <a:sx n="88" d="100"/>
          <a:sy n="88" d="100"/>
        </p:scale>
        <p:origin x="184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0T17:38:41.40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727 1 24575,'-8'0'0,"-3"0"0,-1 0 0,-3 3 0,-3 3 0,-2 11 0,-4 4 0,-2 8 0,-4 4 0,1 2 0,-7 9-742,1 10 742,15-28 0,-1 1 0,3 4 0,0 2 0,-1-4 0,0-1 0,-1 3 0,1 0 0,0 0 0,1 0 0,-2-2 0,2-1 0,2 1 0,0 1 0,-11 15 0,8-3 0,-8 5 0,1 2 0,7-7-210,-5 6 0,2-4 210,12-17 0,3-4 0,-2-4 726,3-5-726,3-2 0,0-4 0,3 0 436,0-3-436,0-4 0,0-7 0,0-3 0,0-8 0,0 5 0,0 3 0,0 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0T17:38:41.40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24575,'34'0'0,"-5"0"0,1 0 0,6 0 0,2 0 0,11 3 0,0 9 0,7 2 0,0 5 0,8-1 0,-8 2 0,6 1 0,-5 3 0,-1-2 0,1 5 0,-18-13 0,24 24 0,-35-24 0,27 15 0,-27-8 0,10-1 0,-9 6 0,2-8 0,-10-1 0,0-4 0,-1 2 0,-5-4 0,-3 4 0,-1-9 0,-4 3 0,0-3 0,-3-1 0,-1 1 0,-3-1 0,0-2 0,0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8T00:50:27.2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1096 1 24575,'-13'0'0,"-3"0"0,-2 0 0,-5 4 0,-4 5 0,-3 17 0,-6 6 0,-3 12 0,-6 6 0,0 2 0,-9 14-742,2 16 742,21-43 0,0 1 0,4 8 0,0 1 0,-2-6 0,0 0 0,-1 3 0,1 1 0,1 0 0,1 0 0,-3-4 0,2-1 0,4 3 0,1-1 0,-18 24 0,12-5 0,-11 9 0,0 1 0,11-9-210,-7 8 0,3-5 210,18-27 0,4-5 0,-2-7 726,4-6-726,4-5 0,1-4 0,4-2 436,0-3-436,0-7 0,0-10 0,0-4 0,0-13 0,0 8 0,0 4 0,0 6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8T00:52:05.7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24575,'51'0'0,"-7"0"0,1 0 0,9 0 0,4 0 0,15 5 0,1 13 0,10 2 0,1 10 0,11-4 0,-11 4 0,8 2 0,-7 5 0,-1-5 0,1 10 0,-27-21 0,36 35 0,-54-35 0,43 23 0,-42-12 0,15-2 0,-13 9 0,2-11 0,-14-3 0,-1-6 0,-1 5 0,-7-8 0,-4 7 0,-3-14 0,-5 4 0,-1-4 0,-4-1 0,-2 0 0,-4 0 0,0-3 0,0-1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73E442-64AB-0542-AE44-8E60B87499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38A4BDB-3AB2-884F-B89B-EF0A86319F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6A086A-02E2-0F42-8249-5A39E7815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68AA17-1462-5743-9542-C81AB45A6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4AEE3B-DBE3-BE4A-9BE5-A7E4FDDF9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4638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B97BF4-0ED0-DD43-84B7-F55230830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95EA15-664C-D643-9415-DA2FA79CE9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89791C-ED3E-1D40-830B-56922F614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C6CB40-75A0-DB4B-B0C7-A7CF496BF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676D2B-ED9A-9941-8F3F-166C64774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6864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C34AF0-3AFA-234F-BA98-1F36BBD82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9D4E6F-3A3F-364A-9E13-116E38D07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09679B1-9DE3-4F4A-B080-BF46B6B9C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7DF613-19C9-0448-AD1A-2D5357EA3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E13F3C8-7685-4D40-A842-9C7589153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893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7BACF1-1270-3C43-9B56-8F8011A0C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51C8F01-8D90-F24B-915C-7A3AA1B75F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61632D8-6FD2-1847-A548-561118DAD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3992378-04B3-3D4F-B73A-9D6E16B5D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9969125-A81E-C642-BCF3-C7F03C784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2BC97B4-F87F-5543-82C7-148DB38C8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0776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2C2FF9-5952-C747-86B9-8BF9423E4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792D73-EA1E-7249-83E6-C8C8F61BD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F8FE8C8-370A-AD43-869A-12622EE3B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E40C362-A597-E941-B09A-D07F0E7997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C69673F-B8F4-CE49-8492-D3E1B51F3B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385E86D-6252-DD49-B195-7700BBC0D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00869A1-9F6B-FD4C-80E9-9ED2FD1EC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7363B49-B243-BC4E-A5B2-85718DC3D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3421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9DFF18-171D-0C46-9EE1-E77634D93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0727122-D152-394B-98E5-E12FCD944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7C9548A-0B0B-3440-A322-B145E81AA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E4137D-8507-4D46-89CF-D76CC7D7F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1456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FAE251D-2B88-D445-BA77-9A700ED1E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9280C05-6419-A34E-8BD6-B7039C487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0843383-1D0C-7B4C-95F6-299578864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3703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857239-D3C8-C34B-88F2-350CE7217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680C00-5AF7-4F42-832C-C49AF5C98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838D71-BC4B-934A-A6B3-6B45EF5E88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4326D41-5B69-AE4F-A1FA-10C25F110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2DAAC2-56CC-A44A-8268-0CE615C7E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B7160BD-F0CD-7E47-ABA4-6235CF04B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875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67D7BB-CB19-0547-8D91-BA778EFC4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6E051F7-3AB0-4144-929A-56682525F0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F6FEDDD-7C54-3245-90E1-BE0F5CAC7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8C77595-3054-2B45-B5AC-858FA38AF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5FF267F-6EBB-1241-977F-0C7E30046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B873098-D20D-0943-AB10-161C00194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677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F849B6-DFDB-2A4A-8020-F8E898F1E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5673C44-FD12-F24C-B4E7-ABB41A1706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041E96-234F-5C47-92B6-620062D2D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445574-08CB-F043-9714-B86DDA558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3CE39B-BB84-DA4F-957D-7E1A661EC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30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E2B15D3-BE5D-CB41-B283-52E2A74DEB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B08DDF3-AB14-9F4E-AE4F-B45B34E24B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3B0476-E27B-B648-B84B-5926B998D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8A3E82E-A94A-4946-AE03-57045009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7B42412-1E9B-124C-AF91-BA2D78CA8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002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C08AEA-8EFA-FE4F-BD4E-8309A39D6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F1BF683-1836-2146-B5CF-CAFE80AA43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92BFAC-F6E0-A446-8BFB-6CEB75C7B9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199E9-D313-624F-B232-ECAA68C5AA3E}" type="datetimeFigureOut">
              <a:rPr lang="fr-FR" smtClean="0"/>
              <a:t>21/08/2025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ADA4206-F9ED-074C-8D68-550DA8DC05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739E81-56A7-F44C-8FBF-B5C5CC72CD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2739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image" Target="../media/image9.tiff"/><Relationship Id="rId7" Type="http://schemas.openxmlformats.org/officeDocument/2006/relationships/image" Target="../media/image1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10.png"/><Relationship Id="rId4" Type="http://schemas.openxmlformats.org/officeDocument/2006/relationships/customXml" Target="../ink/ink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jpg"/><Relationship Id="rId7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5" Type="http://schemas.openxmlformats.org/officeDocument/2006/relationships/image" Target="../media/image10.png"/><Relationship Id="rId4" Type="http://schemas.openxmlformats.org/officeDocument/2006/relationships/customXml" Target="../ink/ink3.xml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40AD09-CAE4-E347-AF66-AC5451148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68376" y="1042640"/>
            <a:ext cx="6983392" cy="1171877"/>
          </a:xfrm>
        </p:spPr>
        <p:txBody>
          <a:bodyPr>
            <a:noAutofit/>
          </a:bodyPr>
          <a:lstStyle/>
          <a:p>
            <a:r>
              <a:rPr lang="fr-FR" sz="9600" b="1" dirty="0">
                <a:latin typeface="American Typewriter" panose="02090604020004020304" pitchFamily="18" charset="77"/>
                <a:cs typeface="Courier New" panose="02070309020205020404" pitchFamily="49" charset="0"/>
              </a:rPr>
              <a:t>La Suisse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4959D2B-A3C3-8848-8D03-83525F8DEB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8376" y="1861027"/>
            <a:ext cx="6983392" cy="506975"/>
          </a:xfrm>
        </p:spPr>
        <p:txBody>
          <a:bodyPr>
            <a:noAutofit/>
          </a:bodyPr>
          <a:lstStyle/>
          <a:p>
            <a:r>
              <a:rPr lang="fr-CH" sz="3600" b="1" dirty="0">
                <a:latin typeface="American Typewriter" panose="02090604020004020304" pitchFamily="18" charset="77"/>
              </a:rPr>
              <a:t>au </a:t>
            </a:r>
            <a:r>
              <a:rPr lang="fr-CH" sz="3600" b="1" dirty="0" err="1">
                <a:latin typeface="American Typewriter" panose="02090604020004020304" pitchFamily="18" charset="77"/>
              </a:rPr>
              <a:t>coeur</a:t>
            </a:r>
            <a:endParaRPr lang="fr-FR" sz="3600" b="1" dirty="0">
              <a:latin typeface="American Typewriter" panose="02090604020004020304" pitchFamily="18" charset="77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802BEE1E-BECF-454F-839C-8E168AC6F767}"/>
              </a:ext>
            </a:extLst>
          </p:cNvPr>
          <p:cNvSpPr txBox="1">
            <a:spLocks/>
          </p:cNvSpPr>
          <p:nvPr/>
        </p:nvSpPr>
        <p:spPr>
          <a:xfrm>
            <a:off x="2604304" y="2376741"/>
            <a:ext cx="6983392" cy="5069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800" b="1" dirty="0">
                <a:latin typeface="American Typewriter" panose="02090604020004020304" pitchFamily="18" charset="77"/>
              </a:rPr>
              <a:t>de la mafia </a:t>
            </a:r>
            <a:r>
              <a:rPr lang="fr-FR" sz="4800" b="1" dirty="0" err="1">
                <a:latin typeface="American Typewriter" panose="02090604020004020304" pitchFamily="18" charset="77"/>
              </a:rPr>
              <a:t>europénne</a:t>
            </a:r>
            <a:endParaRPr lang="fr-FR" sz="4800" b="1" dirty="0">
              <a:latin typeface="American Typewriter" panose="02090604020004020304" pitchFamily="18" charset="77"/>
            </a:endParaRPr>
          </a:p>
        </p:txBody>
      </p:sp>
      <p:pic>
        <p:nvPicPr>
          <p:cNvPr id="32770" name="Picture 2" descr="Au début des années 1990, la Suisse a avait envisagé une adhésion à l'Union européenne mais a renoncé à sa candidature en 1992 - Crédits : MarianVejcik / iStock">
            <a:extLst>
              <a:ext uri="{FF2B5EF4-FFF2-40B4-BE49-F238E27FC236}">
                <a16:creationId xmlns:a16="http://schemas.microsoft.com/office/drawing/2014/main" id="{26CF6084-83CA-F935-93BB-24707587F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232" y="3414305"/>
            <a:ext cx="4403039" cy="2936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36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122968A-2254-5C4F-BD92-6DA8EEAA0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L’Union européenne (UE)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B273D4C-A6E6-604A-BA7D-4AC8253E6E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550184"/>
            <a:ext cx="1765300" cy="5588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F006A87-100B-D045-ADB6-3794A553D6CC}"/>
              </a:ext>
            </a:extLst>
          </p:cNvPr>
          <p:cNvSpPr txBox="1"/>
          <p:nvPr/>
        </p:nvSpPr>
        <p:spPr>
          <a:xfrm>
            <a:off x="838199" y="2440693"/>
            <a:ext cx="11353801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Police système Courant"/>
              <a:buChar char="★"/>
            </a:pPr>
            <a:r>
              <a:rPr lang="fr-CH" sz="2800" b="1" dirty="0"/>
              <a:t> 27 pays</a:t>
            </a:r>
          </a:p>
          <a:p>
            <a:pPr marL="342900" indent="-342900">
              <a:buFont typeface="Police système Courant"/>
              <a:buChar char="★"/>
            </a:pPr>
            <a:endParaRPr lang="fr-CH" sz="1200" b="1" dirty="0"/>
          </a:p>
          <a:p>
            <a:pPr marL="342900" indent="-342900">
              <a:buFont typeface="Police système Courant"/>
              <a:buChar char="★"/>
            </a:pPr>
            <a:r>
              <a:rPr lang="fr-CH" sz="2800" b="1" dirty="0">
                <a:ea typeface="Helvetica Neue" panose="02000503000000020004" pitchFamily="2" charset="0"/>
                <a:cs typeface="Helvetica Neue" panose="02000503000000020004" pitchFamily="2" charset="0"/>
              </a:rPr>
              <a:t> 3</a:t>
            </a:r>
            <a:r>
              <a:rPr lang="fr-CH" sz="2800" b="1" baseline="30000" dirty="0">
                <a:ea typeface="Helvetica Neue" panose="02000503000000020004" pitchFamily="2" charset="0"/>
                <a:cs typeface="Helvetica Neue" panose="02000503000000020004" pitchFamily="2" charset="0"/>
              </a:rPr>
              <a:t>ème</a:t>
            </a:r>
            <a:r>
              <a:rPr lang="fr-CH" sz="2800" b="1" dirty="0"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fr-CH" sz="2800" b="1" dirty="0"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puissance économique mondiale par son PIB nominal </a:t>
            </a:r>
            <a:br>
              <a:rPr lang="fr-CH" sz="2800" b="1" dirty="0"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800" b="1" dirty="0">
                <a:ea typeface="Helvetica Neue" panose="02000503000000020004" pitchFamily="2" charset="0"/>
                <a:cs typeface="Helvetica Neue" panose="02000503000000020004" pitchFamily="2" charset="0"/>
              </a:rPr>
              <a:t>(</a:t>
            </a:r>
            <a:r>
              <a:rPr lang="fr-CH" sz="2800" b="1" dirty="0"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derrière les États-Unis et la Chine)</a:t>
            </a:r>
          </a:p>
          <a:p>
            <a:pPr marL="342900" indent="-342900">
              <a:buFont typeface="Police système Courant"/>
              <a:buChar char="★"/>
            </a:pPr>
            <a:endParaRPr lang="fr-CH" sz="1200" b="1" dirty="0">
              <a:effectLst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342900" indent="-342900">
              <a:buFont typeface="Police système Courant"/>
              <a:buChar char="★"/>
            </a:pPr>
            <a:r>
              <a:rPr lang="fr-CH" sz="2800" b="1" dirty="0">
                <a:ea typeface="Helvetica Neue" panose="02000503000000020004" pitchFamily="2" charset="0"/>
                <a:cs typeface="Helvetica Neue" panose="02000503000000020004" pitchFamily="2" charset="0"/>
              </a:rPr>
              <a:t> Plus de 446 millions d'habitants</a:t>
            </a:r>
          </a:p>
          <a:p>
            <a:pPr marL="342900" indent="-342900">
              <a:buFont typeface="Police système Courant"/>
              <a:buChar char="★"/>
            </a:pPr>
            <a:endParaRPr lang="fr-CH" sz="1200" b="1" dirty="0"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342900" indent="-342900">
              <a:buFont typeface="Police système Courant"/>
              <a:buChar char="★"/>
            </a:pPr>
            <a:r>
              <a:rPr lang="fr-CH" sz="2800" b="1" dirty="0">
                <a:ea typeface="Helvetica Neue" panose="02000503000000020004" pitchFamily="2" charset="0"/>
                <a:cs typeface="Helvetica Neue" panose="02000503000000020004" pitchFamily="2" charset="0"/>
              </a:rPr>
              <a:t> Commission européenne = POUVOIR EXECUTIF</a:t>
            </a:r>
            <a:r>
              <a:rPr lang="fr-CH" sz="2800" b="1" dirty="0"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59CA83A-32B8-29E4-30D6-A62F9CBDD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3239" y="365125"/>
            <a:ext cx="3398761" cy="230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75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7E4E0BF-8704-7143-B7DC-BC5F8C90D4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178535"/>
            <a:ext cx="2540000" cy="889000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1122968A-2254-5C4F-BD92-6DA8EEAA0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Les pères fondateurs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F006A87-100B-D045-ADB6-3794A553D6CC}"/>
              </a:ext>
            </a:extLst>
          </p:cNvPr>
          <p:cNvSpPr txBox="1"/>
          <p:nvPr/>
        </p:nvSpPr>
        <p:spPr>
          <a:xfrm>
            <a:off x="199999" y="1904434"/>
            <a:ext cx="6408421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Police système Courant"/>
              <a:buChar char="★"/>
            </a:pPr>
            <a:endParaRPr lang="fr-CH" sz="2400" b="1" dirty="0"/>
          </a:p>
          <a:p>
            <a:pPr marL="342900" indent="-342900">
              <a:buFont typeface="Police système Courant"/>
              <a:buChar char="★"/>
            </a:pPr>
            <a:r>
              <a:rPr lang="fr-CH" sz="2800" b="1" dirty="0"/>
              <a:t>Les pères fondateurs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1446980-D85D-0E44-B1D1-8AFF1B9D4253}"/>
              </a:ext>
            </a:extLst>
          </p:cNvPr>
          <p:cNvSpPr txBox="1"/>
          <p:nvPr/>
        </p:nvSpPr>
        <p:spPr>
          <a:xfrm>
            <a:off x="266181" y="2711668"/>
            <a:ext cx="41986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rgbClr val="0070C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https://</a:t>
            </a:r>
            <a:r>
              <a:rPr lang="fr-FR" sz="1600" dirty="0" err="1">
                <a:solidFill>
                  <a:srgbClr val="0070C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european-union.europa.eu</a:t>
            </a:r>
            <a:endParaRPr lang="fr-FR" sz="1600" dirty="0">
              <a:solidFill>
                <a:srgbClr val="0070C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5124" name="Picture 4" descr="El emprendedor y el 'monje' que pusieron los cimientos de la Unión ...">
            <a:extLst>
              <a:ext uri="{FF2B5EF4-FFF2-40B4-BE49-F238E27FC236}">
                <a16:creationId xmlns:a16="http://schemas.microsoft.com/office/drawing/2014/main" id="{C8A623CE-AD52-4349-982F-81B69551D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601" y="1396144"/>
            <a:ext cx="4236090" cy="238615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EU skönmålar sin historia och sina fäders verkliga bakgrund - Jean ...">
            <a:extLst>
              <a:ext uri="{FF2B5EF4-FFF2-40B4-BE49-F238E27FC236}">
                <a16:creationId xmlns:a16="http://schemas.microsoft.com/office/drawing/2014/main" id="{713A3197-0682-844E-8AF2-34ED24B7B0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545" y="3063326"/>
            <a:ext cx="4237744" cy="195794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8" descr="Sir Winston Churchill e i suoi amati sigari - Caccia Oggi">
            <a:extLst>
              <a:ext uri="{FF2B5EF4-FFF2-40B4-BE49-F238E27FC236}">
                <a16:creationId xmlns:a16="http://schemas.microsoft.com/office/drawing/2014/main" id="{9AE716AF-CEA7-290B-25B4-30028AE381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68" y="3755719"/>
            <a:ext cx="1962918" cy="294847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FF12A0D-9CCA-B688-4234-8E1784C991A7}"/>
              </a:ext>
            </a:extLst>
          </p:cNvPr>
          <p:cNvSpPr txBox="1"/>
          <p:nvPr/>
        </p:nvSpPr>
        <p:spPr>
          <a:xfrm>
            <a:off x="1956379" y="4924498"/>
            <a:ext cx="5284679" cy="184665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CH" sz="2400" b="1" dirty="0">
                <a:ea typeface="Helvetica Neue" panose="02000503000000020004" pitchFamily="2" charset="0"/>
                <a:cs typeface="Helvetica Neue" panose="02000503000000020004" pitchFamily="2" charset="0"/>
              </a:rPr>
              <a:t>Winston Churchill</a:t>
            </a:r>
            <a:br>
              <a:rPr lang="fr-CH" sz="1800" b="1" dirty="0"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1800" b="1" dirty="0"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Premier ministre </a:t>
            </a:r>
            <a:r>
              <a:rPr lang="fr-CH" b="1" dirty="0"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du UK, Churchill a appelé à des </a:t>
            </a:r>
            <a:r>
              <a:rPr lang="fr-CH" b="1" dirty="0">
                <a:solidFill>
                  <a:srgbClr val="FF0000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"États-Unis d'Europe"</a:t>
            </a:r>
            <a:r>
              <a:rPr lang="fr-CH" b="1" dirty="0"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,</a:t>
            </a:r>
            <a:r>
              <a:rPr lang="fr-CH" b="1" dirty="0">
                <a:solidFill>
                  <a:srgbClr val="FF0000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fr-CH" b="1" dirty="0"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organisés démocratiquement, pour empêcher de futures guerres en Europe. Il a été l'un des moteurs de la création du </a:t>
            </a:r>
            <a:r>
              <a:rPr lang="fr-CH" b="1" i="1" dirty="0">
                <a:solidFill>
                  <a:srgbClr val="FF0000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Conseil de l'Europe</a:t>
            </a:r>
            <a:r>
              <a:rPr lang="fr-CH" b="1" dirty="0"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, précurseur de l'Union européenne.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DF313CD-2BD7-B187-B31F-A0AAB484FA32}"/>
              </a:ext>
            </a:extLst>
          </p:cNvPr>
          <p:cNvSpPr txBox="1"/>
          <p:nvPr/>
        </p:nvSpPr>
        <p:spPr>
          <a:xfrm>
            <a:off x="7874317" y="365125"/>
            <a:ext cx="4236090" cy="184665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CH" sz="2400" b="1" dirty="0">
                <a:ea typeface="Helvetica Neue" panose="02000503000000020004" pitchFamily="2" charset="0"/>
                <a:cs typeface="Helvetica Neue" panose="02000503000000020004" pitchFamily="2" charset="0"/>
              </a:rPr>
              <a:t>Robert Schumann</a:t>
            </a:r>
            <a:br>
              <a:rPr lang="fr-CH" sz="2400" b="1" dirty="0"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b="1" dirty="0"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Président du </a:t>
            </a:r>
            <a:r>
              <a:rPr lang="fr-CH" b="1" dirty="0">
                <a:solidFill>
                  <a:srgbClr val="FF0000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Mouvement européen </a:t>
            </a:r>
            <a:r>
              <a:rPr lang="fr-CH" b="1" dirty="0"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(</a:t>
            </a:r>
            <a:r>
              <a:rPr lang="fr-CH" b="1" dirty="0" err="1"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vice-présidé</a:t>
            </a:r>
            <a:r>
              <a:rPr lang="fr-CH" b="1" dirty="0"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 entre autres par Daniel Cohn-Bendit), financé par l’ACUE (Comité américain pour une Europe unie), financé par les fondations Ford et Rockefeller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BE49865-F5B5-D88A-ABE7-38DC16F5619B}"/>
              </a:ext>
            </a:extLst>
          </p:cNvPr>
          <p:cNvSpPr txBox="1"/>
          <p:nvPr/>
        </p:nvSpPr>
        <p:spPr>
          <a:xfrm>
            <a:off x="2499817" y="3337740"/>
            <a:ext cx="447340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400" b="1" dirty="0">
                <a:ea typeface="Helvetica Neue" panose="02000503000000020004" pitchFamily="2" charset="0"/>
                <a:cs typeface="Helvetica Neue" panose="02000503000000020004" pitchFamily="2" charset="0"/>
              </a:rPr>
              <a:t>Jean Monnet</a:t>
            </a:r>
            <a:br>
              <a:rPr lang="fr-CH" sz="1800" b="1" dirty="0"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b="1" dirty="0"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Président du </a:t>
            </a:r>
            <a:r>
              <a:rPr lang="fr-CH" b="1" dirty="0">
                <a:solidFill>
                  <a:srgbClr val="FF0000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Comité d'action pour les États-Unis d'Europe </a:t>
            </a:r>
            <a:r>
              <a:rPr lang="fr-CH" b="1" dirty="0"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(soutenu par l’ACUE, les fondations Ford et Rockefeller et le groupe </a:t>
            </a:r>
            <a:r>
              <a:rPr lang="fr-CH" b="1" dirty="0" err="1"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Bilderberg</a:t>
            </a:r>
            <a:r>
              <a:rPr lang="fr-CH" b="1" dirty="0"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).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759BCFD-D22E-C4A8-E192-A11225102629}"/>
              </a:ext>
            </a:extLst>
          </p:cNvPr>
          <p:cNvSpPr txBox="1"/>
          <p:nvPr/>
        </p:nvSpPr>
        <p:spPr>
          <a:xfrm>
            <a:off x="7666545" y="5021271"/>
            <a:ext cx="4289587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400" b="1" dirty="0">
                <a:ea typeface="Helvetica Neue" panose="02000503000000020004" pitchFamily="2" charset="0"/>
                <a:cs typeface="Helvetica Neue" panose="02000503000000020004" pitchFamily="2" charset="0"/>
              </a:rPr>
              <a:t>Walter Hallstein</a:t>
            </a:r>
            <a:br>
              <a:rPr lang="fr-CH" sz="1800" b="1" dirty="0"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b="1" dirty="0"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Premier président de la </a:t>
            </a:r>
            <a:r>
              <a:rPr lang="fr-CH" b="1" dirty="0">
                <a:solidFill>
                  <a:srgbClr val="FF0000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Commission économique européenne </a:t>
            </a:r>
            <a:r>
              <a:rPr lang="fr-CH" b="1" dirty="0"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(CEE), professeur de droit membre de diverses organisations professionnelles prises en mains par le régime nazi.</a:t>
            </a:r>
          </a:p>
        </p:txBody>
      </p:sp>
    </p:spTree>
    <p:extLst>
      <p:ext uri="{BB962C8B-B14F-4D97-AF65-F5344CB8AC3E}">
        <p14:creationId xmlns:p14="http://schemas.microsoft.com/office/powerpoint/2010/main" val="364048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122968A-2254-5C4F-BD92-6DA8EEAA0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Mise en place de l’UE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F006A87-100B-D045-ADB6-3794A553D6CC}"/>
              </a:ext>
            </a:extLst>
          </p:cNvPr>
          <p:cNvSpPr txBox="1"/>
          <p:nvPr/>
        </p:nvSpPr>
        <p:spPr>
          <a:xfrm>
            <a:off x="838198" y="1427806"/>
            <a:ext cx="712367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b="1" dirty="0"/>
              <a:t>8 mai 1945 : Fin de la Seconde Guerre mondiale en Europe</a:t>
            </a:r>
          </a:p>
          <a:p>
            <a:r>
              <a:rPr lang="fr-CH" sz="2000" b="1" dirty="0"/>
              <a:t>4 avril 1949 : Création de l’OTAN</a:t>
            </a:r>
          </a:p>
          <a:p>
            <a:endParaRPr lang="fr-CH" sz="2000" b="1" dirty="0">
              <a:effectLst/>
              <a:latin typeface="Helvetica Neue" panose="02000503000000020004" pitchFamily="2" charset="0"/>
            </a:endParaRPr>
          </a:p>
        </p:txBody>
      </p:sp>
      <p:pic>
        <p:nvPicPr>
          <p:cNvPr id="5122" name="Picture 2" descr="EU Pioneers">
            <a:extLst>
              <a:ext uri="{FF2B5EF4-FFF2-40B4-BE49-F238E27FC236}">
                <a16:creationId xmlns:a16="http://schemas.microsoft.com/office/drawing/2014/main" id="{695E7E1A-0E85-8B46-8A91-B566506AB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2850" y="670810"/>
            <a:ext cx="3514530" cy="2634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04D9EE3-309A-A240-B496-1E4C99A25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6458" y="3305793"/>
            <a:ext cx="3520440" cy="293721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4DF4857-BBAF-ED49-92FC-F4B2CE45294E}"/>
              </a:ext>
            </a:extLst>
          </p:cNvPr>
          <p:cNvSpPr txBox="1"/>
          <p:nvPr/>
        </p:nvSpPr>
        <p:spPr>
          <a:xfrm>
            <a:off x="245112" y="2396342"/>
            <a:ext cx="1154323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Police système Courant"/>
              <a:buChar char="★"/>
            </a:pPr>
            <a:r>
              <a:rPr lang="fr-CH" sz="2000" b="1" dirty="0">
                <a:highlight>
                  <a:srgbClr val="FFFF00"/>
                </a:highlight>
              </a:rPr>
              <a:t>5 mai 1949 : Création du Conseil de l’Europe (</a:t>
            </a:r>
            <a:r>
              <a:rPr lang="fr-CH" sz="2000" b="1" i="0" dirty="0">
                <a:solidFill>
                  <a:srgbClr val="040C28"/>
                </a:solidFill>
                <a:effectLst/>
                <a:highlight>
                  <a:srgbClr val="FFFF00"/>
                </a:highlight>
                <a:latin typeface="Google Sans"/>
              </a:rPr>
              <a:t>Belgique, Danemark, </a:t>
            </a:r>
            <a:br>
              <a:rPr lang="fr-CH" sz="2000" b="1" i="0" dirty="0">
                <a:solidFill>
                  <a:srgbClr val="040C28"/>
                </a:solidFill>
                <a:effectLst/>
                <a:highlight>
                  <a:srgbClr val="FFFF00"/>
                </a:highlight>
                <a:latin typeface="Google Sans"/>
              </a:rPr>
            </a:br>
            <a:r>
              <a:rPr lang="fr-CH" sz="2000" b="1" i="0" dirty="0">
                <a:effectLst/>
                <a:highlight>
                  <a:srgbClr val="FFFF00"/>
                </a:highlight>
                <a:latin typeface="Google Sans"/>
              </a:rPr>
              <a:t>France, Irlande</a:t>
            </a:r>
            <a:r>
              <a:rPr lang="fr-CH" sz="2000" b="1" i="0" dirty="0">
                <a:solidFill>
                  <a:srgbClr val="040C28"/>
                </a:solidFill>
                <a:effectLst/>
                <a:highlight>
                  <a:srgbClr val="FFFF00"/>
                </a:highlight>
                <a:latin typeface="Google Sans"/>
              </a:rPr>
              <a:t>, Italie, Luxembourg, Pays-Bas, Norvège, Suède </a:t>
            </a:r>
            <a:r>
              <a:rPr lang="fr-CH" sz="2000" b="1" i="0" dirty="0">
                <a:effectLst/>
                <a:highlight>
                  <a:srgbClr val="FFFF00"/>
                </a:highlight>
                <a:latin typeface="Google Sans"/>
              </a:rPr>
              <a:t>et UK puis 36 autres </a:t>
            </a:r>
            <a:br>
              <a:rPr lang="fr-CH" sz="2000" b="1" i="0" dirty="0">
                <a:effectLst/>
                <a:highlight>
                  <a:srgbClr val="FFFF00"/>
                </a:highlight>
                <a:latin typeface="Google Sans"/>
              </a:rPr>
            </a:br>
            <a:r>
              <a:rPr lang="fr-CH" sz="2000" b="1" i="0" dirty="0">
                <a:effectLst/>
                <a:highlight>
                  <a:srgbClr val="FFFF00"/>
                </a:highlight>
                <a:latin typeface="Google Sans"/>
              </a:rPr>
              <a:t>dont </a:t>
            </a:r>
            <a:r>
              <a:rPr lang="fr-CH" sz="20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Google Sans"/>
              </a:rPr>
              <a:t>la Suisse en 1963</a:t>
            </a:r>
            <a:r>
              <a:rPr lang="fr-CH" sz="2000" b="1" i="0" dirty="0">
                <a:effectLst/>
                <a:highlight>
                  <a:srgbClr val="FFFF00"/>
                </a:highlight>
                <a:latin typeface="Google Sans"/>
              </a:rPr>
              <a:t>), dont </a:t>
            </a:r>
            <a:r>
              <a:rPr lang="fr-CH" sz="20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Google Sans"/>
              </a:rPr>
              <a:t>Alain Berset, ex-ministre de la santé suisse, est Secrétaire général </a:t>
            </a:r>
            <a:r>
              <a:rPr lang="fr-CH" sz="2000" b="1" i="0" dirty="0">
                <a:effectLst/>
                <a:highlight>
                  <a:srgbClr val="FFFF00"/>
                </a:highlight>
                <a:latin typeface="Google Sans"/>
              </a:rPr>
              <a:t>!</a:t>
            </a:r>
            <a:br>
              <a:rPr lang="fr-CH" sz="2000" b="1" dirty="0">
                <a:highlight>
                  <a:srgbClr val="FFFF00"/>
                </a:highlight>
              </a:rPr>
            </a:br>
            <a:r>
              <a:rPr lang="fr-CH" sz="800" b="1" dirty="0"/>
              <a:t> </a:t>
            </a:r>
            <a:endParaRPr lang="fr-CH" sz="2000" b="1" dirty="0"/>
          </a:p>
          <a:p>
            <a:pPr marL="342900" indent="-342900">
              <a:buFont typeface="Police système Courant"/>
              <a:buChar char="★"/>
            </a:pPr>
            <a:r>
              <a:rPr lang="fr-CH" sz="2000" b="1" dirty="0"/>
              <a:t>9 mai 1950 : Déclaration Schumann : un plan pour une nouvelle coopération politique en Europe</a:t>
            </a:r>
          </a:p>
          <a:p>
            <a:pPr marL="342900" indent="-342900">
              <a:buFont typeface="Police système Courant"/>
              <a:buChar char="★"/>
            </a:pPr>
            <a:endParaRPr lang="fr-CH" sz="800" b="1" dirty="0"/>
          </a:p>
          <a:p>
            <a:pPr marL="342900" indent="-342900">
              <a:buFont typeface="Police système Courant"/>
              <a:buChar char="★"/>
            </a:pPr>
            <a:r>
              <a:rPr lang="fr-CH" sz="2000" b="1" dirty="0">
                <a:highlight>
                  <a:srgbClr val="FFFF00"/>
                </a:highlight>
              </a:rPr>
              <a:t>18 avril 1951 : CECA (Communauté européenne du charbon et de l’acier) </a:t>
            </a:r>
            <a:br>
              <a:rPr lang="fr-CH" sz="2000" b="1" dirty="0">
                <a:highlight>
                  <a:srgbClr val="FFFF00"/>
                </a:highlight>
              </a:rPr>
            </a:br>
            <a:r>
              <a:rPr lang="fr-CH" sz="2000" b="1" dirty="0">
                <a:highlight>
                  <a:srgbClr val="FFFF00"/>
                </a:highlight>
              </a:rPr>
              <a:t>= 6 pays (France, Belgique, Allemagne, Luxembourg, Italie, Pays-Bas)</a:t>
            </a:r>
            <a:br>
              <a:rPr lang="fr-CH" sz="2000" b="1" dirty="0">
                <a:highlight>
                  <a:srgbClr val="FFFF00"/>
                </a:highlight>
              </a:rPr>
            </a:br>
            <a:r>
              <a:rPr lang="fr-CH" sz="800" b="1" dirty="0"/>
              <a:t> </a:t>
            </a:r>
            <a:endParaRPr lang="fr-CH" sz="2000" b="1" dirty="0"/>
          </a:p>
          <a:p>
            <a:pPr marL="342900" indent="-342900">
              <a:buFont typeface="Police système Courant"/>
              <a:buChar char="★"/>
            </a:pPr>
            <a:r>
              <a:rPr lang="fr-CH" sz="2000" b="1" dirty="0">
                <a:highlight>
                  <a:srgbClr val="FFFF00"/>
                </a:highlight>
              </a:rPr>
              <a:t>25 mars 1957 : Le CECA devient la CEE (Communauté </a:t>
            </a:r>
            <a:r>
              <a:rPr lang="fr-CH" sz="2000" b="1" dirty="0" err="1">
                <a:highlight>
                  <a:srgbClr val="FFFF00"/>
                </a:highlight>
              </a:rPr>
              <a:t>Écon</a:t>
            </a:r>
            <a:r>
              <a:rPr lang="fr-CH" sz="2000" b="1" dirty="0">
                <a:highlight>
                  <a:srgbClr val="FFFF00"/>
                </a:highlight>
              </a:rPr>
              <a:t>. Européenne) &amp; Euratom</a:t>
            </a:r>
            <a:br>
              <a:rPr lang="fr-CH" sz="2000" b="1" dirty="0"/>
            </a:br>
            <a:r>
              <a:rPr lang="fr-CH" sz="800" b="1" dirty="0"/>
              <a:t> </a:t>
            </a:r>
            <a:endParaRPr lang="fr-CH" sz="2000" b="1" dirty="0"/>
          </a:p>
          <a:p>
            <a:pPr marL="342900" indent="-342900">
              <a:buFont typeface="Police système Courant"/>
              <a:buChar char="★"/>
            </a:pPr>
            <a:r>
              <a:rPr lang="fr-CH" sz="2000" b="1" dirty="0">
                <a:highlight>
                  <a:srgbClr val="FFFF00"/>
                </a:highlight>
              </a:rPr>
              <a:t>19 mars 1958 : Naissance du Parlement européen</a:t>
            </a:r>
            <a:br>
              <a:rPr lang="fr-CH" sz="2000" b="1" dirty="0"/>
            </a:br>
            <a:r>
              <a:rPr lang="fr-CH" sz="800" b="1" dirty="0"/>
              <a:t> </a:t>
            </a:r>
            <a:endParaRPr lang="fr-CH" sz="2000" b="1" dirty="0"/>
          </a:p>
          <a:p>
            <a:pPr marL="342900" indent="-342900">
              <a:buFont typeface="Police système Courant"/>
              <a:buChar char="★"/>
            </a:pPr>
            <a:r>
              <a:rPr lang="fr-CH" sz="2000" b="1" dirty="0">
                <a:highlight>
                  <a:srgbClr val="FFFF00"/>
                </a:highlight>
              </a:rPr>
              <a:t>Entre 1973 et 1986 : Les 6 deviennent 12 (Irlande, Royaume-Uni, Danemark, </a:t>
            </a:r>
            <a:br>
              <a:rPr lang="fr-CH" sz="2000" b="1" dirty="0">
                <a:highlight>
                  <a:srgbClr val="FFFF00"/>
                </a:highlight>
              </a:rPr>
            </a:br>
            <a:r>
              <a:rPr lang="fr-CH" sz="2000" b="1" dirty="0">
                <a:highlight>
                  <a:srgbClr val="FFFF00"/>
                </a:highlight>
              </a:rPr>
              <a:t>Grèce, Espagne et Portugal)</a:t>
            </a:r>
          </a:p>
          <a:p>
            <a:pPr marL="342900" indent="-342900">
              <a:buFont typeface="Police système Courant"/>
              <a:buChar char="★"/>
            </a:pPr>
            <a:endParaRPr lang="fr-CH" sz="800" b="1" dirty="0">
              <a:highlight>
                <a:srgbClr val="FFFF00"/>
              </a:highlight>
            </a:endParaRPr>
          </a:p>
          <a:p>
            <a:pPr marL="342900" indent="-342900">
              <a:buFont typeface="Police système Courant"/>
              <a:buChar char="★"/>
            </a:pPr>
            <a:r>
              <a:rPr lang="fr-CH" sz="2000" b="1" dirty="0">
                <a:highlight>
                  <a:srgbClr val="FFFF00"/>
                </a:highlight>
              </a:rPr>
              <a:t>7 février 1992 : Traité de Maastricht : la CEE devient l’Union Européenne (UE) </a:t>
            </a:r>
            <a:br>
              <a:rPr lang="fr-CH" sz="2000" b="1" dirty="0">
                <a:highlight>
                  <a:srgbClr val="FFFF00"/>
                </a:highlight>
              </a:rPr>
            </a:br>
            <a:r>
              <a:rPr lang="fr-CH" sz="2000" b="1" dirty="0">
                <a:highlight>
                  <a:srgbClr val="FFFF00"/>
                </a:highlight>
              </a:rPr>
              <a:t>et parmi les 4 pays de l’AELE (N, I, L, CH), </a:t>
            </a:r>
            <a:r>
              <a:rPr lang="fr-CH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seule la Suisse dit NON à l’EEE (espace économique européen)</a:t>
            </a:r>
            <a:r>
              <a:rPr lang="fr-CH" sz="2000" b="1" dirty="0">
                <a:highlight>
                  <a:srgbClr val="FFFF00"/>
                </a:highlight>
              </a:rPr>
              <a:t>.</a:t>
            </a:r>
            <a:endParaRPr lang="fr-CH" sz="2000" b="1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492D7B26-A97A-BCBE-0F4F-62CA7D9792B7}"/>
              </a:ext>
            </a:extLst>
          </p:cNvPr>
          <p:cNvSpPr/>
          <p:nvPr/>
        </p:nvSpPr>
        <p:spPr>
          <a:xfrm>
            <a:off x="9910115" y="4920898"/>
            <a:ext cx="825621" cy="690159"/>
          </a:xfrm>
          <a:prstGeom prst="ellipse">
            <a:avLst/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08EF9C94-5BFF-9C6E-04BE-3EACD0330223}"/>
                  </a:ext>
                </a:extLst>
              </p14:cNvPr>
              <p14:cNvContentPartPr/>
              <p14:nvPr/>
            </p14:nvContentPartPr>
            <p14:xfrm>
              <a:off x="10239411" y="5123096"/>
              <a:ext cx="262065" cy="39250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08EF9C94-5BFF-9C6E-04BE-3EACD033022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221412" y="5105108"/>
                <a:ext cx="297703" cy="42811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B749D17E-B6C9-76E8-6042-6099377D4560}"/>
                  </a:ext>
                </a:extLst>
              </p14:cNvPr>
              <p14:cNvContentPartPr/>
              <p14:nvPr/>
            </p14:nvContentPartPr>
            <p14:xfrm>
              <a:off x="10067124" y="5138776"/>
              <a:ext cx="417988" cy="170608"/>
            </p14:xfrm>
          </p:contentPart>
        </mc:Choice>
        <mc:Fallback xmlns=""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B749D17E-B6C9-76E8-6042-6099377D456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049138" y="5120817"/>
                <a:ext cx="453600" cy="206166"/>
              </a:xfrm>
              <a:prstGeom prst="rect">
                <a:avLst/>
              </a:prstGeom>
            </p:spPr>
          </p:pic>
        </mc:Fallback>
      </mc:AlternateContent>
      <p:pic>
        <p:nvPicPr>
          <p:cNvPr id="15" name="Image 14">
            <a:extLst>
              <a:ext uri="{FF2B5EF4-FFF2-40B4-BE49-F238E27FC236}">
                <a16:creationId xmlns:a16="http://schemas.microsoft.com/office/drawing/2014/main" id="{8C24A122-1D13-7FE1-4296-5F0AB6DE47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67319" y="118384"/>
            <a:ext cx="1912759" cy="1299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053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452E4CDD-E581-50C1-976D-E2CB5E0B3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3980" y="2966697"/>
            <a:ext cx="3471216" cy="362815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5621A1-E483-842F-1E02-9EE99C60B4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1443" y="180016"/>
            <a:ext cx="3349538" cy="2274894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1122968A-2254-5C4F-BD92-6DA8EEAA0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280521" cy="1325563"/>
          </a:xfrm>
        </p:spPr>
        <p:txBody>
          <a:bodyPr>
            <a:noAutofit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16 nouveaux pays moins 1 </a:t>
            </a:r>
            <a:br>
              <a:rPr lang="fr-CH" sz="4800" b="1" dirty="0">
                <a:latin typeface="American Typewriter" panose="02090604020004020304" pitchFamily="18" charset="77"/>
              </a:rPr>
            </a:br>
            <a:r>
              <a:rPr lang="fr-CH" sz="4000" dirty="0">
                <a:latin typeface="American Typewriter" panose="02090604020004020304" pitchFamily="18" charset="77"/>
              </a:rPr>
              <a:t>1995 à 2020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DF4857-BBAF-ED49-92FC-F4B2CE45294E}"/>
              </a:ext>
            </a:extLst>
          </p:cNvPr>
          <p:cNvSpPr txBox="1"/>
          <p:nvPr/>
        </p:nvSpPr>
        <p:spPr>
          <a:xfrm>
            <a:off x="525468" y="1791614"/>
            <a:ext cx="8938707" cy="24929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Police système Courant"/>
              <a:buChar char="★"/>
            </a:pPr>
            <a:r>
              <a:rPr lang="fr-CH" sz="2200" b="1" dirty="0">
                <a:highlight>
                  <a:srgbClr val="FFFF00"/>
                </a:highlight>
              </a:rPr>
              <a:t>Entre 1995 et 2020 : </a:t>
            </a:r>
            <a:r>
              <a:rPr lang="fr-CH" sz="2200" b="1" dirty="0">
                <a:solidFill>
                  <a:srgbClr val="FF0000"/>
                </a:solidFill>
                <a:highlight>
                  <a:srgbClr val="FFFF00"/>
                </a:highlight>
              </a:rPr>
              <a:t>16 pays adhèrent à l’UE </a:t>
            </a:r>
            <a:r>
              <a:rPr lang="fr-CH" sz="2200" b="1" dirty="0">
                <a:highlight>
                  <a:srgbClr val="FFFF00"/>
                </a:highlight>
              </a:rPr>
              <a:t>et 1 pays en sort (Brexit !) : </a:t>
            </a:r>
            <a:br>
              <a:rPr lang="fr-CH" sz="2200" b="1" dirty="0">
                <a:highlight>
                  <a:srgbClr val="FFFF00"/>
                </a:highlight>
              </a:rPr>
            </a:br>
            <a:r>
              <a:rPr lang="fr-CH" sz="2200" b="1" dirty="0">
                <a:highlight>
                  <a:srgbClr val="FFFF00"/>
                </a:highlight>
              </a:rPr>
              <a:t>Le Royaume-Uni</a:t>
            </a:r>
            <a:br>
              <a:rPr lang="fr-CH" sz="2200" b="1" dirty="0">
                <a:highlight>
                  <a:srgbClr val="FFFF00"/>
                </a:highlight>
              </a:rPr>
            </a:br>
            <a:r>
              <a:rPr lang="fr-CH" sz="800" b="1" dirty="0">
                <a:highlight>
                  <a:srgbClr val="FFFF00"/>
                </a:highlight>
              </a:rPr>
              <a:t> </a:t>
            </a:r>
            <a:endParaRPr lang="fr-CH" sz="2200" b="1" dirty="0">
              <a:highlight>
                <a:srgbClr val="FFFF00"/>
              </a:highlight>
            </a:endParaRPr>
          </a:p>
          <a:p>
            <a:pPr marL="342900" indent="-342900">
              <a:buFont typeface="Police système Courant"/>
              <a:buChar char="★"/>
            </a:pPr>
            <a:r>
              <a:rPr lang="fr-CH" sz="2200" b="1" dirty="0"/>
              <a:t>1er janvier 1999 : Naissance de l’euro (transactions commerciales)</a:t>
            </a:r>
            <a:br>
              <a:rPr lang="fr-CH" sz="2200" b="1" dirty="0"/>
            </a:br>
            <a:r>
              <a:rPr lang="fr-CH" sz="800" b="1" dirty="0"/>
              <a:t> </a:t>
            </a:r>
            <a:endParaRPr lang="fr-CH" sz="2200" b="1" dirty="0"/>
          </a:p>
          <a:p>
            <a:pPr marL="342900" indent="-342900">
              <a:buFont typeface="Police système Courant"/>
              <a:buChar char="★"/>
            </a:pPr>
            <a:r>
              <a:rPr lang="fr-CH" sz="2200" b="1" dirty="0"/>
              <a:t>1 janvier 2002 : Lancement des billets et pièces en euros dans 12 pays</a:t>
            </a:r>
            <a:br>
              <a:rPr lang="fr-CH" sz="2200" b="1" dirty="0"/>
            </a:br>
            <a:r>
              <a:rPr lang="fr-CH" sz="800" b="1" dirty="0"/>
              <a:t> </a:t>
            </a:r>
            <a:endParaRPr lang="fr-CH" sz="2200" b="1" dirty="0"/>
          </a:p>
          <a:p>
            <a:pPr marL="342900" indent="-342900">
              <a:buFont typeface="Police système Courant"/>
              <a:buChar char="★"/>
            </a:pPr>
            <a:r>
              <a:rPr lang="fr-CH" sz="2200" b="1" dirty="0">
                <a:highlight>
                  <a:srgbClr val="FFFF00"/>
                </a:highlight>
              </a:rPr>
              <a:t> 29 mai - 1 juin 2005 : </a:t>
            </a:r>
            <a:r>
              <a:rPr lang="fr-CH" sz="2200" b="1" dirty="0">
                <a:solidFill>
                  <a:srgbClr val="FF0000"/>
                </a:solidFill>
                <a:highlight>
                  <a:srgbClr val="FFFF00"/>
                </a:highlight>
              </a:rPr>
              <a:t>Constitution européenne refusée </a:t>
            </a:r>
          </a:p>
          <a:p>
            <a:r>
              <a:rPr lang="fr-CH" sz="2200" b="1" dirty="0"/>
              <a:t>		           </a:t>
            </a:r>
            <a:r>
              <a:rPr lang="fr-CH" sz="2200" b="1" dirty="0">
                <a:highlight>
                  <a:srgbClr val="FFFF00"/>
                </a:highlight>
              </a:rPr>
              <a:t>  </a:t>
            </a:r>
            <a:r>
              <a:rPr lang="fr-CH" sz="2200" b="1" dirty="0">
                <a:solidFill>
                  <a:srgbClr val="FF0000"/>
                </a:solidFill>
                <a:highlight>
                  <a:srgbClr val="FFFF00"/>
                </a:highlight>
              </a:rPr>
              <a:t>par France et Pays-Bas </a:t>
            </a:r>
            <a:r>
              <a:rPr lang="fr-CH" sz="2200" b="1" dirty="0">
                <a:highlight>
                  <a:srgbClr val="FFFF00"/>
                </a:highlight>
              </a:rPr>
              <a:t>… mais ils n’ont pas le choix !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0" name="Encre 29">
                <a:extLst>
                  <a:ext uri="{FF2B5EF4-FFF2-40B4-BE49-F238E27FC236}">
                    <a16:creationId xmlns:a16="http://schemas.microsoft.com/office/drawing/2014/main" id="{DE452330-1164-AB40-849E-F5B42A02975A}"/>
                  </a:ext>
                </a:extLst>
              </p14:cNvPr>
              <p14:cNvContentPartPr/>
              <p14:nvPr/>
            </p14:nvContentPartPr>
            <p14:xfrm>
              <a:off x="9438078" y="4910593"/>
              <a:ext cx="394920" cy="591480"/>
            </p14:xfrm>
          </p:contentPart>
        </mc:Choice>
        <mc:Fallback xmlns="">
          <p:pic>
            <p:nvPicPr>
              <p:cNvPr id="30" name="Encre 29">
                <a:extLst>
                  <a:ext uri="{FF2B5EF4-FFF2-40B4-BE49-F238E27FC236}">
                    <a16:creationId xmlns:a16="http://schemas.microsoft.com/office/drawing/2014/main" id="{DE452330-1164-AB40-849E-F5B42A02975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420078" y="4892593"/>
                <a:ext cx="430560" cy="62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9" name="Encre 38">
                <a:extLst>
                  <a:ext uri="{FF2B5EF4-FFF2-40B4-BE49-F238E27FC236}">
                    <a16:creationId xmlns:a16="http://schemas.microsoft.com/office/drawing/2014/main" id="{65892C79-A39D-9849-AD94-252A43A3333F}"/>
                  </a:ext>
                </a:extLst>
              </p14:cNvPr>
              <p14:cNvContentPartPr/>
              <p14:nvPr/>
            </p14:nvContentPartPr>
            <p14:xfrm>
              <a:off x="9265790" y="5038763"/>
              <a:ext cx="629887" cy="257098"/>
            </p14:xfrm>
          </p:contentPart>
        </mc:Choice>
        <mc:Fallback xmlns="">
          <p:pic>
            <p:nvPicPr>
              <p:cNvPr id="39" name="Encre 38">
                <a:extLst>
                  <a:ext uri="{FF2B5EF4-FFF2-40B4-BE49-F238E27FC236}">
                    <a16:creationId xmlns:a16="http://schemas.microsoft.com/office/drawing/2014/main" id="{65892C79-A39D-9849-AD94-252A43A3333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247793" y="5020784"/>
                <a:ext cx="665521" cy="292696"/>
              </a:xfrm>
              <a:prstGeom prst="rect">
                <a:avLst/>
              </a:prstGeom>
            </p:spPr>
          </p:pic>
        </mc:Fallback>
      </mc:AlternateContent>
      <p:pic>
        <p:nvPicPr>
          <p:cNvPr id="1030" name="Picture 6" descr="Sverige har ikke unntak fra euroen - Civita">
            <a:extLst>
              <a:ext uri="{FF2B5EF4-FFF2-40B4-BE49-F238E27FC236}">
                <a16:creationId xmlns:a16="http://schemas.microsoft.com/office/drawing/2014/main" id="{D5509228-717E-1D66-2EF8-3B906154A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3299" y="2444847"/>
            <a:ext cx="1852913" cy="1729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7695215-1FA8-588C-53EB-743D323234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32988" y="3781504"/>
            <a:ext cx="4191992" cy="302871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8181826-E89E-456D-3255-CCA2EE10D8D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99314" y="5368488"/>
            <a:ext cx="943297" cy="68153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69497C1-3B20-C020-85D0-017B52968D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27139" y="5038763"/>
            <a:ext cx="629887" cy="455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17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64175-DBBC-BB50-C07D-F3F4F9E6D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9DF5271-85A8-D939-208D-2FB78C43B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2352" y="371903"/>
            <a:ext cx="8997779" cy="1325563"/>
          </a:xfrm>
        </p:spPr>
        <p:txBody>
          <a:bodyPr>
            <a:normAutofit fontScale="90000"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1961 : Préliminaires de rapprochement </a:t>
            </a:r>
            <a:br>
              <a:rPr lang="fr-CH" sz="4800" b="1" dirty="0">
                <a:latin typeface="+mn-lt"/>
              </a:rPr>
            </a:br>
            <a:r>
              <a:rPr lang="fr-CH" sz="3600" b="1" dirty="0">
                <a:latin typeface="+mn-lt"/>
              </a:rPr>
              <a:t>La Suisse veut s’associer à la CEE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0B2AE57-D33D-0A97-85CD-B7D04F1337CD}"/>
              </a:ext>
            </a:extLst>
          </p:cNvPr>
          <p:cNvSpPr txBox="1"/>
          <p:nvPr/>
        </p:nvSpPr>
        <p:spPr>
          <a:xfrm>
            <a:off x="1084305" y="2010652"/>
            <a:ext cx="938186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.Lucida Grande UI Regular"/>
              <a:buChar char="►"/>
            </a:pPr>
            <a:r>
              <a:rPr lang="fr-CH" sz="3200" dirty="0"/>
              <a:t> </a:t>
            </a:r>
            <a:r>
              <a:rPr lang="fr-CH" sz="3200" b="1" dirty="0"/>
              <a:t>1961 </a:t>
            </a:r>
            <a:br>
              <a:rPr lang="fr-CH" sz="2800" dirty="0"/>
            </a:br>
            <a:r>
              <a:rPr lang="fr-CH" sz="2800" dirty="0">
                <a:highlight>
                  <a:srgbClr val="FFFF00"/>
                </a:highlight>
              </a:rPr>
              <a:t>La Suisse dépose une demande d’association auprès de la CEE.</a:t>
            </a:r>
            <a:br>
              <a:rPr lang="fr-CH" sz="2800" dirty="0">
                <a:highlight>
                  <a:srgbClr val="FFFF00"/>
                </a:highlight>
              </a:rPr>
            </a:br>
            <a:r>
              <a:rPr lang="fr-CH" sz="1200" dirty="0">
                <a:highlight>
                  <a:srgbClr val="FFFF00"/>
                </a:highlight>
              </a:rPr>
              <a:t> </a:t>
            </a:r>
            <a:endParaRPr lang="fr-CH" sz="2800" dirty="0">
              <a:highlight>
                <a:srgbClr val="FFFF00"/>
              </a:highlight>
            </a:endParaRPr>
          </a:p>
          <a:p>
            <a:pPr marL="285750" indent="-285750">
              <a:buFont typeface=".Lucida Grande UI Regular"/>
              <a:buChar char="►"/>
            </a:pPr>
            <a:r>
              <a:rPr lang="fr-CH" sz="2800" dirty="0"/>
              <a:t> </a:t>
            </a:r>
            <a:r>
              <a:rPr lang="fr-CH" sz="3200" b="1" dirty="0"/>
              <a:t>3 décembre 1972 </a:t>
            </a:r>
            <a:br>
              <a:rPr lang="fr-CH" sz="2800" dirty="0"/>
            </a:br>
            <a:r>
              <a:rPr lang="fr-CH" sz="2800" dirty="0">
                <a:highlight>
                  <a:srgbClr val="FFFF00"/>
                </a:highlight>
              </a:rPr>
              <a:t>Le peuple suisse </a:t>
            </a:r>
            <a:r>
              <a:rPr lang="fr-CH" sz="2800" b="1" dirty="0">
                <a:solidFill>
                  <a:srgbClr val="FF0000"/>
                </a:solidFill>
                <a:highlight>
                  <a:srgbClr val="FFFF00"/>
                </a:highlight>
              </a:rPr>
              <a:t>approuve</a:t>
            </a:r>
            <a:r>
              <a:rPr lang="fr-CH" sz="2800" dirty="0">
                <a:highlight>
                  <a:srgbClr val="FFFF00"/>
                </a:highlight>
              </a:rPr>
              <a:t> l’Accord de Libre-échange (ALE) entre la Suisse et la CEE </a:t>
            </a:r>
            <a:br>
              <a:rPr lang="fr-CH" sz="2800" dirty="0"/>
            </a:br>
            <a:r>
              <a:rPr lang="fr-CH" sz="2400" dirty="0"/>
              <a:t>72.5% oui | 27.5% non (Participation : 52,9%) </a:t>
            </a:r>
          </a:p>
        </p:txBody>
      </p:sp>
      <p:pic>
        <p:nvPicPr>
          <p:cNvPr id="7" name="Picture 2" descr="Au début des années 1990, la Suisse a avait envisagé une adhésion à l'Union européenne mais a renoncé à sa candidature en 1992 - Crédits : MarianVejcik / iStock">
            <a:extLst>
              <a:ext uri="{FF2B5EF4-FFF2-40B4-BE49-F238E27FC236}">
                <a16:creationId xmlns:a16="http://schemas.microsoft.com/office/drawing/2014/main" id="{73AF4589-135C-3A14-42D1-583C4A427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80" y="312392"/>
            <a:ext cx="2145548" cy="1431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616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4AB8E-1F73-CACB-4899-1E1F9329D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6496B7-73CD-35DD-A21D-ACFA94771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221995" cy="1325563"/>
          </a:xfrm>
        </p:spPr>
        <p:txBody>
          <a:bodyPr>
            <a:normAutofit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1992 : Le peuple suisse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refuse</a:t>
            </a:r>
            <a:r>
              <a:rPr lang="fr-CH" sz="4800" b="1" dirty="0">
                <a:latin typeface="American Typewriter" panose="02090604020004020304" pitchFamily="18" charset="77"/>
              </a:rPr>
              <a:t> </a:t>
            </a:r>
            <a:br>
              <a:rPr lang="fr-CH" sz="4800" b="1" dirty="0">
                <a:latin typeface="American Typewriter" panose="02090604020004020304" pitchFamily="18" charset="77"/>
              </a:rPr>
            </a:br>
            <a:r>
              <a:rPr lang="fr-CH" sz="3200" b="1" dirty="0">
                <a:latin typeface="+mn-lt"/>
              </a:rPr>
              <a:t>d’entrer dans la communauté européenne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75DC1F3-E990-25B6-C1CC-60CCBA0E7DA2}"/>
              </a:ext>
            </a:extLst>
          </p:cNvPr>
          <p:cNvSpPr txBox="1"/>
          <p:nvPr/>
        </p:nvSpPr>
        <p:spPr>
          <a:xfrm>
            <a:off x="1084304" y="2196003"/>
            <a:ext cx="10185057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.Lucida Grande UI Regular"/>
              <a:buChar char="►"/>
            </a:pPr>
            <a:r>
              <a:rPr lang="fr-CH" sz="3200" dirty="0"/>
              <a:t> </a:t>
            </a:r>
            <a:r>
              <a:rPr lang="fr-CH" sz="3200" b="1" dirty="0"/>
              <a:t>26 mai 1992 </a:t>
            </a:r>
            <a:br>
              <a:rPr lang="fr-CH" sz="2800" dirty="0"/>
            </a:br>
            <a:r>
              <a:rPr lang="fr-CH" sz="2800" dirty="0">
                <a:highlight>
                  <a:srgbClr val="FFFF00"/>
                </a:highlight>
              </a:rPr>
              <a:t>La Suisse dépose une demande d’adhésion à la Communauté européenne.</a:t>
            </a:r>
            <a:br>
              <a:rPr lang="fr-CH" sz="2800" dirty="0">
                <a:highlight>
                  <a:srgbClr val="FFFF00"/>
                </a:highlight>
              </a:rPr>
            </a:br>
            <a:r>
              <a:rPr lang="fr-CH" sz="1200" dirty="0">
                <a:highlight>
                  <a:srgbClr val="FFFF00"/>
                </a:highlight>
              </a:rPr>
              <a:t> </a:t>
            </a:r>
            <a:endParaRPr lang="fr-CH" sz="2800" dirty="0">
              <a:highlight>
                <a:srgbClr val="FFFF00"/>
              </a:highlight>
            </a:endParaRPr>
          </a:p>
          <a:p>
            <a:pPr marL="285750" indent="-285750">
              <a:buFont typeface=".Lucida Grande UI Regular"/>
              <a:buChar char="►"/>
            </a:pPr>
            <a:r>
              <a:rPr lang="fr-CH" sz="3200" b="1" dirty="0"/>
              <a:t> 6 décembre 1992 </a:t>
            </a:r>
            <a:br>
              <a:rPr lang="fr-CH" sz="2800" dirty="0"/>
            </a:br>
            <a:r>
              <a:rPr lang="fr-CH" sz="2800" dirty="0">
                <a:highlight>
                  <a:srgbClr val="FFFF00"/>
                </a:highlight>
              </a:rPr>
              <a:t>Le peuple </a:t>
            </a:r>
            <a:r>
              <a:rPr lang="fr-CH" sz="2800" b="1" dirty="0">
                <a:solidFill>
                  <a:srgbClr val="FF0000"/>
                </a:solidFill>
                <a:highlight>
                  <a:srgbClr val="FFFF00"/>
                </a:highlight>
              </a:rPr>
              <a:t>refuse</a:t>
            </a:r>
            <a:r>
              <a:rPr lang="fr-CH" sz="2800" dirty="0">
                <a:highlight>
                  <a:srgbClr val="FFFF00"/>
                </a:highlight>
              </a:rPr>
              <a:t> l’adhésion à l'Espace économique européen (EEE) </a:t>
            </a:r>
            <a:br>
              <a:rPr lang="fr-CH" sz="2800" dirty="0"/>
            </a:br>
            <a:r>
              <a:rPr lang="fr-CH" sz="2400" dirty="0"/>
              <a:t>50.3%  non | 49.7% oui (Participation : 79.0%)</a:t>
            </a:r>
          </a:p>
          <a:p>
            <a:endParaRPr lang="fr-FR" sz="28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28286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4E566-0475-A14E-94A3-8844B8C81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C2DA4C-931C-4FE1-DC29-975E8757D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524" y="312392"/>
            <a:ext cx="9380838" cy="1325563"/>
          </a:xfrm>
        </p:spPr>
        <p:txBody>
          <a:bodyPr>
            <a:normAutofit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Accords bilatéraux I</a:t>
            </a:r>
            <a:br>
              <a:rPr lang="fr-CH" sz="4800" b="1" dirty="0">
                <a:latin typeface="+mn-lt"/>
              </a:rPr>
            </a:br>
            <a:r>
              <a:rPr lang="fr-CH" sz="3200" b="1" dirty="0">
                <a:latin typeface="+mn-lt"/>
              </a:rPr>
              <a:t>La Suisse se lie à l’Union européenne dans 6 domaines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76BFB00-BBC3-00E1-3E6E-48F61BC2BBF2}"/>
              </a:ext>
            </a:extLst>
          </p:cNvPr>
          <p:cNvSpPr txBox="1"/>
          <p:nvPr/>
        </p:nvSpPr>
        <p:spPr>
          <a:xfrm>
            <a:off x="1022522" y="1737926"/>
            <a:ext cx="10716398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.Lucida Grande UI Regular"/>
              <a:buChar char="►"/>
            </a:pPr>
            <a:r>
              <a:rPr lang="fr-CH" sz="2800" b="1" dirty="0"/>
              <a:t> </a:t>
            </a:r>
            <a:r>
              <a:rPr lang="fr-CH" sz="3200" b="1" dirty="0"/>
              <a:t>21 juin 1999 </a:t>
            </a:r>
            <a:br>
              <a:rPr lang="fr-CH" sz="2800" dirty="0"/>
            </a:br>
            <a:r>
              <a:rPr lang="fr-CH" sz="2800" b="1" dirty="0">
                <a:highlight>
                  <a:srgbClr val="FFFF00"/>
                </a:highlight>
              </a:rPr>
              <a:t>Signature des Accords bilatéraux </a:t>
            </a:r>
            <a:r>
              <a:rPr lang="fr-CH" sz="2800" b="1" dirty="0">
                <a:highlight>
                  <a:srgbClr val="FFFF00"/>
                </a:highlight>
                <a:latin typeface="American Typewriter" panose="02090604020004020304" pitchFamily="18" charset="77"/>
              </a:rPr>
              <a:t>I</a:t>
            </a:r>
            <a:r>
              <a:rPr lang="fr-CH" sz="2800" b="1" dirty="0">
                <a:highlight>
                  <a:srgbClr val="FFFF00"/>
                </a:highlight>
              </a:rPr>
              <a:t> à Luxembourg, sur :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CH" sz="2400" b="1" i="0" dirty="0">
                <a:solidFill>
                  <a:srgbClr val="001D35"/>
                </a:solidFill>
                <a:effectLst/>
                <a:highlight>
                  <a:srgbClr val="FFFF00"/>
                </a:highlight>
                <a:latin typeface="Google Sans"/>
              </a:rPr>
              <a:t>la libre circulation des personnes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CH" sz="2400" b="1" i="0" dirty="0">
                <a:solidFill>
                  <a:srgbClr val="001D35"/>
                </a:solidFill>
                <a:effectLst/>
                <a:highlight>
                  <a:srgbClr val="FFFF00"/>
                </a:highlight>
                <a:latin typeface="Google Sans"/>
              </a:rPr>
              <a:t>les transports (terrestres et aériens)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CH" sz="2400" b="1" i="0" dirty="0">
                <a:solidFill>
                  <a:srgbClr val="001D35"/>
                </a:solidFill>
                <a:effectLst/>
                <a:highlight>
                  <a:srgbClr val="FFFF00"/>
                </a:highlight>
                <a:latin typeface="Google Sans"/>
              </a:rPr>
              <a:t>la suppression des entraves techniques au commerce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CH" sz="2400" b="1" i="0" dirty="0">
                <a:solidFill>
                  <a:srgbClr val="001D35"/>
                </a:solidFill>
                <a:effectLst/>
                <a:highlight>
                  <a:srgbClr val="FFFF00"/>
                </a:highlight>
                <a:latin typeface="Google Sans"/>
              </a:rPr>
              <a:t>les marchés publics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CH" sz="2400" b="1" i="0" dirty="0">
                <a:solidFill>
                  <a:srgbClr val="001D35"/>
                </a:solidFill>
                <a:effectLst/>
                <a:highlight>
                  <a:srgbClr val="FFFF00"/>
                </a:highlight>
                <a:latin typeface="Google Sans"/>
              </a:rPr>
              <a:t>la recherche </a:t>
            </a:r>
            <a:endParaRPr lang="fr-CH" sz="2400" b="1" dirty="0">
              <a:solidFill>
                <a:srgbClr val="001D35"/>
              </a:solidFill>
              <a:highlight>
                <a:srgbClr val="FFFF00"/>
              </a:highlight>
              <a:latin typeface="Google San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CH" sz="2400" b="1" i="0" dirty="0">
                <a:solidFill>
                  <a:srgbClr val="001D35"/>
                </a:solidFill>
                <a:effectLst/>
                <a:highlight>
                  <a:srgbClr val="FFFF00"/>
                </a:highlight>
                <a:latin typeface="Google Sans"/>
              </a:rPr>
              <a:t>l'agriculture</a:t>
            </a:r>
            <a:br>
              <a:rPr lang="fr-CH" sz="2800" b="1" dirty="0">
                <a:highlight>
                  <a:srgbClr val="FFFF00"/>
                </a:highlight>
              </a:rPr>
            </a:br>
            <a:r>
              <a:rPr lang="fr-CH" sz="2000" b="1" dirty="0"/>
              <a:t>(entrée en vigueur : </a:t>
            </a:r>
            <a:r>
              <a:rPr lang="fr-CH" sz="2000" b="1" dirty="0">
                <a:solidFill>
                  <a:srgbClr val="FF0000"/>
                </a:solidFill>
              </a:rPr>
              <a:t>01.06.2002</a:t>
            </a:r>
            <a:r>
              <a:rPr lang="fr-CH" sz="2000" b="1" dirty="0"/>
              <a:t>)</a:t>
            </a:r>
            <a:br>
              <a:rPr lang="fr-CH" sz="2800" dirty="0"/>
            </a:br>
            <a:r>
              <a:rPr lang="fr-CH" sz="1200" dirty="0"/>
              <a:t> </a:t>
            </a:r>
            <a:endParaRPr lang="fr-CH" sz="2800" dirty="0">
              <a:highlight>
                <a:srgbClr val="FFFF00"/>
              </a:highlight>
            </a:endParaRPr>
          </a:p>
          <a:p>
            <a:pPr marL="285750" indent="-285750">
              <a:buFont typeface=".Lucida Grande UI Regular"/>
              <a:buChar char="►"/>
            </a:pPr>
            <a:r>
              <a:rPr lang="fr-CH" sz="2800" dirty="0"/>
              <a:t> </a:t>
            </a:r>
            <a:r>
              <a:rPr lang="fr-CH" sz="3200" b="1" dirty="0"/>
              <a:t>21 mai 2000 </a:t>
            </a:r>
            <a:br>
              <a:rPr lang="fr-CH" sz="2800" dirty="0"/>
            </a:br>
            <a:r>
              <a:rPr lang="fr-CH" sz="2800" dirty="0">
                <a:highlight>
                  <a:srgbClr val="FFFF00"/>
                </a:highlight>
              </a:rPr>
              <a:t>Le peuple suisse </a:t>
            </a:r>
            <a:r>
              <a:rPr lang="fr-CH" sz="2800" b="1" dirty="0">
                <a:solidFill>
                  <a:srgbClr val="FF0000"/>
                </a:solidFill>
                <a:highlight>
                  <a:srgbClr val="FFFF00"/>
                </a:highlight>
              </a:rPr>
              <a:t>approuve</a:t>
            </a:r>
            <a:r>
              <a:rPr lang="fr-CH" sz="2800" dirty="0">
                <a:highlight>
                  <a:srgbClr val="FFFF00"/>
                </a:highlight>
              </a:rPr>
              <a:t> les sept Accords bilatéraux </a:t>
            </a:r>
            <a:r>
              <a:rPr lang="fr-CH" sz="2800" dirty="0">
                <a:highlight>
                  <a:srgbClr val="FFFF00"/>
                </a:highlight>
                <a:latin typeface="American Typewriter" panose="02090604020004020304" pitchFamily="18" charset="77"/>
              </a:rPr>
              <a:t>I</a:t>
            </a:r>
            <a:r>
              <a:rPr lang="fr-CH" sz="2800" dirty="0">
                <a:highlight>
                  <a:srgbClr val="FFFF00"/>
                </a:highlight>
              </a:rPr>
              <a:t> </a:t>
            </a:r>
            <a:br>
              <a:rPr lang="fr-CH" sz="2800" dirty="0"/>
            </a:br>
            <a:r>
              <a:rPr lang="fr-CH" sz="2400" dirty="0"/>
              <a:t>67.2% oui | 32.8% non (Participation : 48.0%)</a:t>
            </a:r>
          </a:p>
        </p:txBody>
      </p:sp>
      <p:pic>
        <p:nvPicPr>
          <p:cNvPr id="2" name="Picture 2" descr="Au début des années 1990, la Suisse a avait envisagé une adhésion à l'Union européenne mais a renoncé à sa candidature en 1992 - Crédits : MarianVejcik / iStock">
            <a:extLst>
              <a:ext uri="{FF2B5EF4-FFF2-40B4-BE49-F238E27FC236}">
                <a16:creationId xmlns:a16="http://schemas.microsoft.com/office/drawing/2014/main" id="{42586351-D6EF-EC1B-EF53-CE13A0027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80" y="312392"/>
            <a:ext cx="2145548" cy="1431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033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CED8A-0A92-011B-E862-175E4621C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72FAF8D6-3045-7C25-92E2-43F35F11B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Le peuple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refuse</a:t>
            </a:r>
            <a:r>
              <a:rPr lang="fr-CH" sz="4800" b="1" dirty="0">
                <a:latin typeface="American Typewriter" panose="02090604020004020304" pitchFamily="18" charset="77"/>
              </a:rPr>
              <a:t> toujours de faire partie de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l’UE</a:t>
            </a:r>
            <a:r>
              <a:rPr lang="fr-CH" sz="4800" b="1" dirty="0">
                <a:latin typeface="American Typewriter" panose="02090604020004020304" pitchFamily="18" charset="77"/>
              </a:rPr>
              <a:t>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1413FF3-B144-0AF5-0FA1-52C797F2474F}"/>
              </a:ext>
            </a:extLst>
          </p:cNvPr>
          <p:cNvSpPr txBox="1"/>
          <p:nvPr/>
        </p:nvSpPr>
        <p:spPr>
          <a:xfrm>
            <a:off x="960739" y="2736502"/>
            <a:ext cx="1071639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.Lucida Grande UI Regular"/>
              <a:buChar char="►"/>
            </a:pPr>
            <a:r>
              <a:rPr lang="fr-CH" sz="2800" dirty="0"/>
              <a:t> </a:t>
            </a:r>
            <a:r>
              <a:rPr lang="fr-CH" sz="3200" b="1" dirty="0"/>
              <a:t>4 mars 2001 </a:t>
            </a:r>
            <a:br>
              <a:rPr lang="fr-CH" sz="2800" dirty="0"/>
            </a:br>
            <a:r>
              <a:rPr lang="fr-CH" sz="2800" dirty="0"/>
              <a:t> </a:t>
            </a:r>
            <a:r>
              <a:rPr lang="fr-CH" sz="2800" dirty="0">
                <a:highlight>
                  <a:srgbClr val="FFFF00"/>
                </a:highlight>
              </a:rPr>
              <a:t>Le peuple suisse </a:t>
            </a:r>
            <a:r>
              <a:rPr lang="fr-CH" sz="2800" b="1" dirty="0">
                <a:solidFill>
                  <a:srgbClr val="FF0000"/>
                </a:solidFill>
                <a:highlight>
                  <a:srgbClr val="FFFF00"/>
                </a:highlight>
              </a:rPr>
              <a:t>rejette</a:t>
            </a:r>
            <a:r>
              <a:rPr lang="fr-CH" sz="2800" dirty="0">
                <a:highlight>
                  <a:srgbClr val="FFFF00"/>
                </a:highlight>
              </a:rPr>
              <a:t> l’initiative populaire « Oui à l'Europe ! » </a:t>
            </a:r>
            <a:br>
              <a:rPr lang="fr-CH" sz="2800" dirty="0"/>
            </a:br>
            <a:r>
              <a:rPr lang="fr-CH" sz="2800" dirty="0"/>
              <a:t> </a:t>
            </a:r>
            <a:r>
              <a:rPr lang="fr-CH" sz="2400" dirty="0"/>
              <a:t>77% non | 23% oui | Rejet par tous les cantons (Participation : 55.1%)</a:t>
            </a:r>
          </a:p>
        </p:txBody>
      </p:sp>
    </p:spTree>
    <p:extLst>
      <p:ext uri="{BB962C8B-B14F-4D97-AF65-F5344CB8AC3E}">
        <p14:creationId xmlns:p14="http://schemas.microsoft.com/office/powerpoint/2010/main" val="51553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26A65-6C1D-1E50-BE5C-601522B42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686FCED-9DF4-401F-2E27-94D18B679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3497" y="365125"/>
            <a:ext cx="10515600" cy="1325563"/>
          </a:xfrm>
        </p:spPr>
        <p:txBody>
          <a:bodyPr>
            <a:normAutofit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Accords bilatéraux II</a:t>
            </a:r>
            <a:br>
              <a:rPr lang="fr-CH" sz="4800" b="1" dirty="0">
                <a:latin typeface="+mn-lt"/>
              </a:rPr>
            </a:br>
            <a:r>
              <a:rPr lang="fr-CH" sz="3200" b="1" dirty="0">
                <a:latin typeface="+mn-lt"/>
              </a:rPr>
              <a:t>La Suisse élargit sa dépendance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C279A3F-666D-3166-44AB-19A4621DA0F8}"/>
              </a:ext>
            </a:extLst>
          </p:cNvPr>
          <p:cNvSpPr txBox="1"/>
          <p:nvPr/>
        </p:nvSpPr>
        <p:spPr>
          <a:xfrm>
            <a:off x="838199" y="1690688"/>
            <a:ext cx="11353801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.Lucida Grande UI Regular"/>
              <a:buChar char="►"/>
            </a:pPr>
            <a:r>
              <a:rPr lang="fr-CH" sz="3200" b="1" dirty="0"/>
              <a:t> 17 juin 2002 </a:t>
            </a:r>
            <a:br>
              <a:rPr lang="fr-CH" sz="2400" b="1" dirty="0"/>
            </a:br>
            <a:r>
              <a:rPr lang="fr-CH" sz="2800" b="1" dirty="0">
                <a:highlight>
                  <a:srgbClr val="FFFF00"/>
                </a:highlight>
              </a:rPr>
              <a:t>Ouverture de nouvelles négociations bilatérales dans 6 autres domaines 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CH" sz="2400" b="1" dirty="0">
                <a:highlight>
                  <a:srgbClr val="FFFF00"/>
                </a:highlight>
              </a:rPr>
              <a:t>fiscalité de l'épargne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CH" sz="2400" b="1" dirty="0">
                <a:highlight>
                  <a:srgbClr val="FFFF00"/>
                </a:highlight>
              </a:rPr>
              <a:t>Espace de libre circulation Schengen / Accords de Dublin (demandes d’asile)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CH" sz="2400" b="1" dirty="0">
                <a:highlight>
                  <a:srgbClr val="FFFF00"/>
                </a:highlight>
              </a:rPr>
              <a:t>Services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CH" sz="2400" b="1" dirty="0">
                <a:highlight>
                  <a:srgbClr val="FFFF00"/>
                </a:highlight>
              </a:rPr>
              <a:t>MEDIA (Culture / cinéma)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CH" sz="2400" b="1" dirty="0">
                <a:highlight>
                  <a:srgbClr val="FFFF00"/>
                </a:highlight>
              </a:rPr>
              <a:t>Éducation / formation professionnelle / jeunesse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CH" sz="2400" b="1" dirty="0">
                <a:highlight>
                  <a:srgbClr val="FFFF00"/>
                </a:highlight>
              </a:rPr>
              <a:t>Pensions (retraites, </a:t>
            </a:r>
            <a:r>
              <a:rPr lang="fr-CH" sz="2400" b="1" dirty="0" err="1">
                <a:highlight>
                  <a:srgbClr val="FFFF00"/>
                </a:highlight>
              </a:rPr>
              <a:t>etc</a:t>
            </a:r>
            <a:r>
              <a:rPr lang="fr-CH" sz="2400" b="1" dirty="0">
                <a:highlight>
                  <a:srgbClr val="FFFF00"/>
                </a:highlight>
              </a:rPr>
              <a:t>). </a:t>
            </a:r>
            <a:br>
              <a:rPr lang="fr-CH" sz="2800" dirty="0"/>
            </a:br>
            <a:r>
              <a:rPr lang="fr-CH" sz="1200" dirty="0"/>
              <a:t> </a:t>
            </a:r>
            <a:endParaRPr lang="fr-CH" sz="2800" dirty="0">
              <a:highlight>
                <a:srgbClr val="FFFF00"/>
              </a:highlight>
            </a:endParaRPr>
          </a:p>
          <a:p>
            <a:pPr marL="285750" indent="-285750">
              <a:buFont typeface=".Lucida Grande UI Regular"/>
              <a:buChar char="►"/>
            </a:pPr>
            <a:r>
              <a:rPr lang="fr-CH" sz="3200" b="1" dirty="0"/>
              <a:t> 26 octobre 2004 </a:t>
            </a:r>
            <a:br>
              <a:rPr lang="fr-CH" sz="2800" dirty="0"/>
            </a:br>
            <a:r>
              <a:rPr lang="fr-CH" sz="2400" dirty="0"/>
              <a:t>  </a:t>
            </a:r>
            <a:r>
              <a:rPr lang="fr-CH" sz="2800" b="1" dirty="0">
                <a:highlight>
                  <a:srgbClr val="FFFF00"/>
                </a:highlight>
              </a:rPr>
              <a:t>Signature des Accords bilatéraux </a:t>
            </a:r>
            <a:r>
              <a:rPr lang="fr-CH" sz="2800" b="1" dirty="0">
                <a:highlight>
                  <a:srgbClr val="FFFF00"/>
                </a:highlight>
                <a:latin typeface="American Typewriter" panose="02090604020004020304" pitchFamily="18" charset="77"/>
              </a:rPr>
              <a:t>II </a:t>
            </a:r>
            <a:r>
              <a:rPr lang="fr-CH" sz="2800" b="1" dirty="0">
                <a:highlight>
                  <a:srgbClr val="FFFF00"/>
                </a:highlight>
              </a:rPr>
              <a:t>à Luxembourg </a:t>
            </a:r>
            <a:br>
              <a:rPr lang="fr-CH" sz="2800" dirty="0">
                <a:highlight>
                  <a:srgbClr val="FFFF00"/>
                </a:highlight>
              </a:rPr>
            </a:br>
            <a:r>
              <a:rPr lang="fr-CH" sz="2800" dirty="0"/>
              <a:t>  </a:t>
            </a:r>
            <a:r>
              <a:rPr lang="fr-CH" sz="2400" b="1" dirty="0">
                <a:highlight>
                  <a:srgbClr val="FFFF00"/>
                </a:highlight>
              </a:rPr>
              <a:t>Puis adoption par le peuple avec la méthode « du saucisson » … jusqu’en</a:t>
            </a:r>
            <a:r>
              <a:rPr lang="fr-CH" sz="2400" b="1" dirty="0">
                <a:solidFill>
                  <a:srgbClr val="FF0000"/>
                </a:solidFill>
                <a:highlight>
                  <a:srgbClr val="FFFF00"/>
                </a:highlight>
              </a:rPr>
              <a:t> 2009 </a:t>
            </a:r>
            <a:r>
              <a:rPr lang="fr-CH" sz="2400" b="1" dirty="0">
                <a:highlight>
                  <a:srgbClr val="FFFF00"/>
                </a:highlight>
              </a:rPr>
              <a:t>! </a:t>
            </a:r>
          </a:p>
        </p:txBody>
      </p:sp>
      <p:pic>
        <p:nvPicPr>
          <p:cNvPr id="6" name="Picture 2" descr="Au début des années 1990, la Suisse a avait envisagé une adhésion à l'Union européenne mais a renoncé à sa candidature en 1992 - Crédits : MarianVejcik / iStock">
            <a:extLst>
              <a:ext uri="{FF2B5EF4-FFF2-40B4-BE49-F238E27FC236}">
                <a16:creationId xmlns:a16="http://schemas.microsoft.com/office/drawing/2014/main" id="{C21157EF-C9D3-3175-5DBB-44E7FC84B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80" y="312392"/>
            <a:ext cx="2145548" cy="1431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836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F62B9-1809-322F-62AB-CE4085C51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0D4E618-1FFF-C9F6-EDFF-EA068479D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L’accord cadre institutionnel</a:t>
            </a:r>
            <a:br>
              <a:rPr lang="fr-CH" sz="4800" b="1" dirty="0">
                <a:latin typeface="+mn-lt"/>
              </a:rPr>
            </a:br>
            <a:r>
              <a:rPr lang="fr-CH" sz="3200" b="1" dirty="0">
                <a:latin typeface="+mn-lt"/>
              </a:rPr>
              <a:t>Tentative de graver les accords avec l’UE dans le marbre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EB9254-4402-9F7D-4249-31A5664DB277}"/>
              </a:ext>
            </a:extLst>
          </p:cNvPr>
          <p:cNvSpPr txBox="1"/>
          <p:nvPr/>
        </p:nvSpPr>
        <p:spPr>
          <a:xfrm>
            <a:off x="838200" y="2011964"/>
            <a:ext cx="10716398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.Lucida Grande UI Regular"/>
              <a:buChar char="►"/>
            </a:pPr>
            <a:r>
              <a:rPr lang="fr-CH" sz="2400" b="1" dirty="0"/>
              <a:t> </a:t>
            </a:r>
            <a:r>
              <a:rPr lang="fr-CH" sz="3200" b="1" dirty="0"/>
              <a:t>22 mai 2014 </a:t>
            </a:r>
            <a:br>
              <a:rPr lang="fr-CH" sz="2400" dirty="0"/>
            </a:br>
            <a:r>
              <a:rPr lang="fr-CH" sz="2400" dirty="0">
                <a:highlight>
                  <a:srgbClr val="FFFF00"/>
                </a:highlight>
              </a:rPr>
              <a:t>Les négociations entre la Suisse et l’Union européenne en vue d’un </a:t>
            </a:r>
            <a:r>
              <a:rPr lang="fr-CH" sz="2400" b="1" dirty="0">
                <a:solidFill>
                  <a:srgbClr val="FF0000"/>
                </a:solidFill>
                <a:highlight>
                  <a:srgbClr val="FFFF00"/>
                </a:highlight>
              </a:rPr>
              <a:t>accord institutionnel</a:t>
            </a:r>
            <a:r>
              <a:rPr lang="fr-CH" sz="2400" dirty="0">
                <a:highlight>
                  <a:srgbClr val="FFFF00"/>
                </a:highlight>
              </a:rPr>
              <a:t> ont commencé. </a:t>
            </a:r>
            <a:br>
              <a:rPr lang="fr-CH" sz="2400" dirty="0"/>
            </a:br>
            <a:r>
              <a:rPr lang="fr-CH" sz="2400" i="1" dirty="0"/>
              <a:t>Grâce à l’accord envisagé, le Conseil fédéral souhaite rénover et consolider la voie bilatérale afin de continuer à garantir </a:t>
            </a:r>
            <a:r>
              <a:rPr lang="fr-CH" sz="2400" b="1" i="1" dirty="0"/>
              <a:t>la prospérité</a:t>
            </a:r>
            <a:r>
              <a:rPr lang="fr-CH" sz="2400" i="1" dirty="0"/>
              <a:t> et </a:t>
            </a:r>
            <a:r>
              <a:rPr lang="fr-CH" sz="2400" b="1" i="1" dirty="0"/>
              <a:t>l’indépendance</a:t>
            </a:r>
            <a:r>
              <a:rPr lang="fr-CH" sz="2400" i="1" dirty="0"/>
              <a:t> de la Suisse.</a:t>
            </a:r>
            <a:br>
              <a:rPr lang="fr-CH" sz="2400" i="1" dirty="0"/>
            </a:br>
            <a:r>
              <a:rPr lang="fr-CH" sz="1200" i="1" dirty="0"/>
              <a:t> </a:t>
            </a:r>
            <a:endParaRPr lang="fr-CH" sz="2400" i="1" dirty="0"/>
          </a:p>
          <a:p>
            <a:pPr marL="285750" indent="-285750">
              <a:buFont typeface=".Lucida Grande UI Regular"/>
              <a:buChar char="►"/>
            </a:pPr>
            <a:r>
              <a:rPr lang="fr-CH" sz="3200" b="1" i="1" dirty="0"/>
              <a:t> </a:t>
            </a:r>
            <a:r>
              <a:rPr lang="fr-CH" sz="3200" b="1" dirty="0"/>
              <a:t>26 mai 2021 </a:t>
            </a:r>
            <a:br>
              <a:rPr lang="fr-CH" sz="2400" dirty="0"/>
            </a:br>
            <a:r>
              <a:rPr lang="fr-CH" sz="2400" dirty="0"/>
              <a:t>Le Conseil fédéral […] est arrivé à la conclusion que des divergences substantielles demeurent entre la Suisse et l’UE concernant des domaines centraux de l’accord. </a:t>
            </a:r>
            <a:r>
              <a:rPr lang="fr-CH" sz="2400" dirty="0">
                <a:highlight>
                  <a:srgbClr val="FFFF00"/>
                </a:highlight>
              </a:rPr>
              <a:t>C’est pourquoi </a:t>
            </a:r>
            <a:r>
              <a:rPr lang="fr-CH" sz="2400" b="1" dirty="0">
                <a:solidFill>
                  <a:srgbClr val="FF0000"/>
                </a:solidFill>
                <a:highlight>
                  <a:srgbClr val="FFFF00"/>
                </a:highlight>
              </a:rPr>
              <a:t>il a décidé de ne pas signer </a:t>
            </a:r>
            <a:r>
              <a:rPr lang="fr-CH" sz="2400" dirty="0">
                <a:highlight>
                  <a:srgbClr val="FFFF00"/>
                </a:highlight>
              </a:rPr>
              <a:t>l’accord institutionnel et communique aujourd’hui cette décision à l’UE.</a:t>
            </a:r>
            <a:endParaRPr lang="fr-CH" sz="2400" i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84005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19284-F4C4-DE6A-72CF-6F3633A75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E696258-97D8-8E97-5C9A-C8ABD1692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L’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échec</a:t>
            </a:r>
            <a:r>
              <a:rPr lang="fr-CH" sz="4800" b="1" dirty="0">
                <a:latin typeface="American Typewriter" panose="02090604020004020304" pitchFamily="18" charset="77"/>
              </a:rPr>
              <a:t> de l’accord-cadre en 2021 </a:t>
            </a:r>
            <a:br>
              <a:rPr lang="fr-CH" sz="4800" b="1" dirty="0">
                <a:latin typeface="+mn-lt"/>
              </a:rPr>
            </a:br>
            <a:r>
              <a:rPr lang="fr-CH" sz="3200" b="1" dirty="0">
                <a:latin typeface="+mn-lt"/>
              </a:rPr>
              <a:t>entre la Suisse et l’Union européenne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46589C2-C502-9771-CC7C-44DEE8BE27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114" y="1690688"/>
            <a:ext cx="7772400" cy="116338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E81DD65-A0B8-4318-141B-15A5E655B515}"/>
              </a:ext>
            </a:extLst>
          </p:cNvPr>
          <p:cNvSpPr txBox="1"/>
          <p:nvPr/>
        </p:nvSpPr>
        <p:spPr>
          <a:xfrm>
            <a:off x="595086" y="3694291"/>
            <a:ext cx="10758714" cy="230832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fr-CH" sz="2400" b="1" i="0" dirty="0">
                <a:solidFill>
                  <a:srgbClr val="1E1E1F"/>
                </a:solidFill>
                <a:effectLst/>
                <a:highlight>
                  <a:srgbClr val="FFFF00"/>
                </a:highlight>
                <a:latin typeface="Helvetica" pitchFamily="2" charset="0"/>
              </a:rPr>
              <a:t>Le 26 mai 2021, le Conseil fédéral suisse a mis un terme aux </a:t>
            </a:r>
            <a:r>
              <a:rPr lang="fr-CH" sz="24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Helvetica" pitchFamily="2" charset="0"/>
              </a:rPr>
              <a:t>sept ans de négociation</a:t>
            </a:r>
            <a:r>
              <a:rPr lang="fr-CH" sz="2400" b="1" i="0" dirty="0">
                <a:solidFill>
                  <a:srgbClr val="1E1E1F"/>
                </a:solidFill>
                <a:effectLst/>
                <a:highlight>
                  <a:srgbClr val="FFFF00"/>
                </a:highlight>
                <a:latin typeface="Helvetica" pitchFamily="2" charset="0"/>
              </a:rPr>
              <a:t> avec l’Union européenne de l’accord-cadre devant remplacer les </a:t>
            </a:r>
            <a:r>
              <a:rPr lang="fr-CH" sz="24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Helvetica" pitchFamily="2" charset="0"/>
              </a:rPr>
              <a:t>cent vingt (120) accords bilatéraux </a:t>
            </a:r>
            <a:r>
              <a:rPr lang="fr-CH" sz="2400" b="1" i="0" dirty="0">
                <a:solidFill>
                  <a:srgbClr val="1E1E1F"/>
                </a:solidFill>
                <a:effectLst/>
                <a:highlight>
                  <a:srgbClr val="FFFF00"/>
                </a:highlight>
                <a:latin typeface="Helvetica" pitchFamily="2" charset="0"/>
              </a:rPr>
              <a:t>en vigueur. </a:t>
            </a:r>
          </a:p>
          <a:p>
            <a:pPr algn="l"/>
            <a:endParaRPr lang="fr-CH" sz="2400" dirty="0">
              <a:solidFill>
                <a:srgbClr val="1E1E1F"/>
              </a:solidFill>
              <a:highlight>
                <a:srgbClr val="FFFF00"/>
              </a:highlight>
              <a:latin typeface="Helvetica" pitchFamily="2" charset="0"/>
            </a:endParaRPr>
          </a:p>
          <a:p>
            <a:pPr algn="l"/>
            <a:r>
              <a:rPr lang="fr-CH" sz="2400" b="1" i="0" dirty="0">
                <a:solidFill>
                  <a:srgbClr val="1E1E1F"/>
                </a:solidFill>
                <a:effectLst/>
                <a:highlight>
                  <a:srgbClr val="FFFF00"/>
                </a:highlight>
                <a:latin typeface="Helvetica" pitchFamily="2" charset="0"/>
              </a:rPr>
              <a:t>L’idée était de créer un mécanisme d’adaptation automatique du droit suisse, au lieu de devoir sans cesse renégocier ces accords.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ED140E8-2299-D4B5-0DC0-B6DBFBE24C80}"/>
              </a:ext>
            </a:extLst>
          </p:cNvPr>
          <p:cNvSpPr txBox="1"/>
          <p:nvPr/>
        </p:nvSpPr>
        <p:spPr>
          <a:xfrm>
            <a:off x="595086" y="2854072"/>
            <a:ext cx="9855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b="1" i="0" dirty="0">
                <a:solidFill>
                  <a:srgbClr val="1E1E1F"/>
                </a:solidFill>
                <a:effectLst/>
                <a:latin typeface="Georgia" panose="02040502050405020303" pitchFamily="18" charset="0"/>
              </a:rPr>
              <a:t>L’échec des négociations sur l’accord-cadre UE-Suisse</a:t>
            </a:r>
          </a:p>
          <a:p>
            <a:pPr algn="l"/>
            <a:r>
              <a:rPr lang="fr-CH" b="1" i="0" dirty="0">
                <a:solidFill>
                  <a:srgbClr val="6C757D"/>
                </a:solidFill>
                <a:effectLst/>
                <a:latin typeface="Helvetica" pitchFamily="2" charset="0"/>
              </a:rPr>
              <a:t>15.6.2021</a:t>
            </a:r>
          </a:p>
        </p:txBody>
      </p:sp>
    </p:spTree>
    <p:extLst>
      <p:ext uri="{BB962C8B-B14F-4D97-AF65-F5344CB8AC3E}">
        <p14:creationId xmlns:p14="http://schemas.microsoft.com/office/powerpoint/2010/main" val="2669920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F7BF2-8E36-C0B5-8451-CBE8A208C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B8C3E68-5992-4D4A-5213-E97C14B9A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157" y="9115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Macron veut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accélérer </a:t>
            </a:r>
            <a:b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</a:br>
            <a:r>
              <a:rPr lang="fr-CH" sz="4800" b="1" dirty="0">
                <a:latin typeface="American Typewriter" panose="02090604020004020304" pitchFamily="18" charset="77"/>
              </a:rPr>
              <a:t>l’accord Suisse-UE</a:t>
            </a:r>
            <a:endParaRPr lang="fr-CH" sz="3200" b="1" dirty="0">
              <a:latin typeface="+mn-lt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DE1F34-206F-676B-0241-50F0BBE65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8132" y="1420741"/>
            <a:ext cx="6324600" cy="53788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D5D4061-3653-E4CC-563C-6383552CC32E}"/>
              </a:ext>
            </a:extLst>
          </p:cNvPr>
          <p:cNvSpPr txBox="1"/>
          <p:nvPr/>
        </p:nvSpPr>
        <p:spPr>
          <a:xfrm>
            <a:off x="9085109" y="2553187"/>
            <a:ext cx="2452915" cy="36933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1800" b="1" dirty="0">
                <a:solidFill>
                  <a:srgbClr val="000000"/>
                </a:solidFill>
                <a:effectLst/>
                <a:latin typeface="Helvetica" pitchFamily="2" charset="0"/>
              </a:rPr>
              <a:t>13 novembre 2023</a:t>
            </a:r>
            <a:endParaRPr lang="fr-FR" dirty="0"/>
          </a:p>
        </p:txBody>
      </p:sp>
      <p:pic>
        <p:nvPicPr>
          <p:cNvPr id="16386" name="Picture 2" descr="24 heures – Ton accès au public vaudois">
            <a:extLst>
              <a:ext uri="{FF2B5EF4-FFF2-40B4-BE49-F238E27FC236}">
                <a16:creationId xmlns:a16="http://schemas.microsoft.com/office/drawing/2014/main" id="{D2D6B2C6-505F-BFCF-2E6D-D17DDC1D0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730" y="941575"/>
            <a:ext cx="3504539" cy="2336359"/>
          </a:xfrm>
          <a:prstGeom prst="rect">
            <a:avLst/>
          </a:prstGeom>
          <a:noFill/>
        </p:spPr>
      </p:pic>
      <p:pic>
        <p:nvPicPr>
          <p:cNvPr id="6" name="Picture 2" descr="Au début des années 1990, la Suisse a avait envisagé une adhésion à l'Union européenne mais a renoncé à sa candidature en 1992 - Crédits : MarianVejcik / iStock">
            <a:extLst>
              <a:ext uri="{FF2B5EF4-FFF2-40B4-BE49-F238E27FC236}">
                <a16:creationId xmlns:a16="http://schemas.microsoft.com/office/drawing/2014/main" id="{98464E4D-DCB1-FFC3-9473-E11E249864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928" y="1394241"/>
            <a:ext cx="2145548" cy="1431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0669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697E4-1564-3C83-0256-43DE00F9A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A83E175F-EC0F-810F-DEA2-956BEBACA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6427" y="365124"/>
            <a:ext cx="10515600" cy="1325563"/>
          </a:xfrm>
        </p:spPr>
        <p:txBody>
          <a:bodyPr>
            <a:normAutofit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Un long chemin depuis 2014 …</a:t>
            </a:r>
            <a:endParaRPr lang="fr-CH" sz="3200" b="1" dirty="0">
              <a:latin typeface="+mn-lt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75BCE73-B7F3-9EF9-E90A-2ED5381E2CD0}"/>
              </a:ext>
            </a:extLst>
          </p:cNvPr>
          <p:cNvSpPr txBox="1"/>
          <p:nvPr/>
        </p:nvSpPr>
        <p:spPr>
          <a:xfrm>
            <a:off x="2970273" y="1929764"/>
            <a:ext cx="8485225" cy="267765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800" dirty="0">
                <a:solidFill>
                  <a:srgbClr val="212529"/>
                </a:solidFill>
                <a:latin typeface="-apple-system"/>
              </a:rPr>
              <a:t>« </a:t>
            </a:r>
            <a:r>
              <a:rPr lang="fr-CH" sz="2800" b="1" dirty="0">
                <a:solidFill>
                  <a:srgbClr val="212529"/>
                </a:solidFill>
                <a:highlight>
                  <a:srgbClr val="FFFF00"/>
                </a:highlight>
                <a:latin typeface="-apple-system"/>
              </a:rPr>
              <a:t>Initiées en 2014, les négociations en vue d'un unique accord-cadre avaient été abandonnées en 2021</a:t>
            </a:r>
            <a:r>
              <a:rPr lang="fr-CH" sz="2800" dirty="0">
                <a:solidFill>
                  <a:srgbClr val="212529"/>
                </a:solidFill>
                <a:latin typeface="-apple-system"/>
              </a:rPr>
              <a:t>, principalement en raison de différends sur la libre circulation des personnes et la protection des salaires. </a:t>
            </a:r>
          </a:p>
          <a:p>
            <a:r>
              <a:rPr lang="fr-CH" sz="2800" b="1" dirty="0">
                <a:solidFill>
                  <a:srgbClr val="212529"/>
                </a:solidFill>
                <a:highlight>
                  <a:srgbClr val="FFFF00"/>
                </a:highlight>
                <a:latin typeface="-apple-system"/>
              </a:rPr>
              <a:t>Les discussions ont repris en mars 2024, aboutissant à ce </a:t>
            </a:r>
            <a:r>
              <a:rPr lang="fr-CH" sz="2800" b="1" dirty="0">
                <a:solidFill>
                  <a:srgbClr val="FF0000"/>
                </a:solidFill>
                <a:highlight>
                  <a:srgbClr val="FFFF00"/>
                </a:highlight>
                <a:latin typeface="-apple-system"/>
              </a:rPr>
              <a:t>nouvel ensemble d'accords </a:t>
            </a:r>
            <a:r>
              <a:rPr lang="fr-CH" sz="2800" b="1" dirty="0">
                <a:solidFill>
                  <a:srgbClr val="212529"/>
                </a:solidFill>
                <a:highlight>
                  <a:srgbClr val="FFFF00"/>
                </a:highlight>
                <a:latin typeface="-apple-system"/>
              </a:rPr>
              <a:t>bilatéraux.</a:t>
            </a:r>
            <a:r>
              <a:rPr lang="fr-CH" sz="2800" b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fr-CH" sz="2800" dirty="0">
                <a:solidFill>
                  <a:srgbClr val="212529"/>
                </a:solidFill>
                <a:latin typeface="-apple-system"/>
              </a:rPr>
              <a:t>»</a:t>
            </a:r>
            <a:endParaRPr lang="fr-FR" sz="2800" dirty="0">
              <a:solidFill>
                <a:srgbClr val="212529"/>
              </a:solidFill>
              <a:latin typeface="-apple-system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9364235-4DB5-6264-DF96-569CA5D94A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689" y="4846498"/>
            <a:ext cx="2625714" cy="9054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F899752-0E22-C31B-018D-909D33E66B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5715794"/>
            <a:ext cx="2867203" cy="538590"/>
          </a:xfrm>
          <a:prstGeom prst="rect">
            <a:avLst/>
          </a:prstGeom>
        </p:spPr>
      </p:pic>
      <p:pic>
        <p:nvPicPr>
          <p:cNvPr id="2" name="Picture 2" descr="Au début des années 1990, la Suisse a avait envisagé une adhésion à l'Union européenne mais a renoncé à sa candidature en 1992 - Crédits : MarianVejcik / iStock">
            <a:extLst>
              <a:ext uri="{FF2B5EF4-FFF2-40B4-BE49-F238E27FC236}">
                <a16:creationId xmlns:a16="http://schemas.microsoft.com/office/drawing/2014/main" id="{02E8D7EE-1080-6C70-165A-3D0F00B60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80" y="312392"/>
            <a:ext cx="2145548" cy="1431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641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B6608-4D4C-2AA7-BABE-489077F20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E152DAA-755F-10E3-E1F4-CA4195F47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L’identité numérique</a:t>
            </a:r>
            <a:br>
              <a:rPr lang="fr-CH" sz="4800" b="1" dirty="0">
                <a:latin typeface="+mn-lt"/>
              </a:rPr>
            </a:br>
            <a:r>
              <a:rPr lang="fr-CH" sz="3600" b="1" dirty="0">
                <a:latin typeface="+mn-lt"/>
              </a:rPr>
              <a:t>Les mêmes projets dans l’Union européenne …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A2A8FB8-35F3-AF79-AC91-2A436B49C3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737" y="1737859"/>
            <a:ext cx="3177234" cy="4158343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6A764F7-132A-9339-7D5B-1812B6404700}"/>
              </a:ext>
            </a:extLst>
          </p:cNvPr>
          <p:cNvSpPr txBox="1"/>
          <p:nvPr/>
        </p:nvSpPr>
        <p:spPr>
          <a:xfrm>
            <a:off x="4528456" y="2405515"/>
            <a:ext cx="6096000" cy="42780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D’ici 2030, l’union européenne vise à ce que 80 % des citoyens disposent d’un portefeuille d’identité numérique, soit environ 360 millions de personnes.</a:t>
            </a:r>
            <a:b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endParaRPr lang="fr-CH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r>
              <a:rPr lang="fr-CH" sz="20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Échéances données par Deloitte : </a:t>
            </a:r>
            <a:endParaRPr lang="fr-CH" sz="2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Novembre 2026</a:t>
            </a:r>
            <a:br>
              <a:rPr lang="fr-CH" b="1" dirty="0">
                <a:solidFill>
                  <a:srgbClr val="000000"/>
                </a:solidFill>
                <a:latin typeface="Helvetica Neue" panose="02000503000000020004" pitchFamily="2" charset="0"/>
              </a:rPr>
            </a:br>
            <a:r>
              <a:rPr lang="fr-CH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Obligation pour chaque Etat membre de déployer au moins un EUDI </a:t>
            </a:r>
            <a:r>
              <a:rPr lang="fr-CH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wallet</a:t>
            </a:r>
            <a:r>
              <a:rPr lang="fr-CH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 auprès de leurs citoyens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CH" sz="8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Novembre 2027</a:t>
            </a:r>
            <a:br>
              <a:rPr lang="fr-CH" b="1" dirty="0">
                <a:solidFill>
                  <a:srgbClr val="000000"/>
                </a:solidFill>
                <a:latin typeface="Helvetica Neue" panose="02000503000000020004" pitchFamily="2" charset="0"/>
              </a:rPr>
            </a:br>
            <a:r>
              <a:rPr lang="fr-CH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Obligation pour les entreprises des secteurs réglementés et pour les très grandes plateformes désignées dans le cadre du Digital Services </a:t>
            </a:r>
            <a:r>
              <a:rPr lang="fr-CH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Act</a:t>
            </a:r>
            <a:r>
              <a:rPr lang="fr-CH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 d'accepter les portefeuilles EUDI comme méthode valide de vérification d'identité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ADBF53F-9188-56C2-CA06-47EFAD99E5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4279" y="1027906"/>
            <a:ext cx="2689324" cy="1826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76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A87AF-E824-A66E-F77F-31F02FAD4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0048573-5219-F710-18EC-E2F56D6AA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320" y="258217"/>
            <a:ext cx="4951501" cy="1611134"/>
          </a:xfrm>
        </p:spPr>
        <p:txBody>
          <a:bodyPr>
            <a:normAutofit/>
          </a:bodyPr>
          <a:lstStyle/>
          <a:p>
            <a:r>
              <a:rPr lang="fr-CH" sz="4800" b="1" dirty="0">
                <a:latin typeface="+mn-lt"/>
              </a:rPr>
              <a:t>… qu’en Suisse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DE88426-D06D-252C-5845-376F7BB49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3138" y="677228"/>
            <a:ext cx="2260805" cy="336146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DC59937-DF8C-2FBB-18A5-5A90867A9D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1701" y="698953"/>
            <a:ext cx="3478028" cy="46277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D6421E7-12B5-4DAB-394C-3D2329BE0BC6}"/>
              </a:ext>
            </a:extLst>
          </p:cNvPr>
          <p:cNvSpPr txBox="1"/>
          <p:nvPr/>
        </p:nvSpPr>
        <p:spPr>
          <a:xfrm>
            <a:off x="272881" y="1601702"/>
            <a:ext cx="5592499" cy="25853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"</a:t>
            </a:r>
            <a:r>
              <a:rPr lang="fr-CH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La Banque mondiale propose de relier l’identité numérique aux systèmes de paiement instantané</a:t>
            </a:r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."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"À Genève, la Confédération suisse n’a pas seulement présenté un projet national. Elle a mis en avant une méthode: co-développement , transparence, interopérabilité. </a:t>
            </a:r>
            <a:r>
              <a:rPr lang="fr-CH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Une approche que plusieurs acteurs perçoivent déjà comme un modèle à suivre, dans un paysage numérique mondial toujours plus fragmenté</a:t>
            </a:r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."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A5B6A13-3D5D-344A-88CC-D5109F837262}"/>
              </a:ext>
            </a:extLst>
          </p:cNvPr>
          <p:cNvSpPr txBox="1"/>
          <p:nvPr/>
        </p:nvSpPr>
        <p:spPr>
          <a:xfrm>
            <a:off x="272881" y="4514847"/>
            <a:ext cx="6096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L'identité numérique est prévue pour :</a:t>
            </a:r>
            <a:endParaRPr lang="fr-CH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• les voyages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• la "Santé"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• payer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• signer des documents en ligne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• "gouverner"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• </a:t>
            </a:r>
            <a:r>
              <a:rPr lang="fr-CH" dirty="0">
                <a:solidFill>
                  <a:srgbClr val="000000"/>
                </a:solidFill>
                <a:latin typeface="Helvetica Neue" panose="02000503000000020004" pitchFamily="2" charset="0"/>
              </a:rPr>
              <a:t>pouvoir refuser d’être prélevé de ses organes</a:t>
            </a:r>
            <a:endParaRPr lang="fr-CH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71CA65A-F4F7-E33D-BEF7-B6885895ADE7}"/>
              </a:ext>
            </a:extLst>
          </p:cNvPr>
          <p:cNvSpPr txBox="1"/>
          <p:nvPr/>
        </p:nvSpPr>
        <p:spPr>
          <a:xfrm>
            <a:off x="5660571" y="5455404"/>
            <a:ext cx="6096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« </a:t>
            </a:r>
            <a: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L’identité électronique (e-ID), qui devrait être disponible en 2026, sera utilisée pour l’identification dans le registre [pour refuser le prélèvement d’organes</a:t>
            </a: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 »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8CEAD83-1899-1118-C235-8BEBDD5829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6821" y="4727338"/>
            <a:ext cx="654302" cy="72165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BF61FD0-F0CB-369C-2026-7C5B95C593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4727338"/>
            <a:ext cx="2343955" cy="672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078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30536-1E69-074C-903B-CCDB7B863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72722F1B-BE3B-DAD7-A04D-807328A20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61" y="116945"/>
            <a:ext cx="10515600" cy="1325563"/>
          </a:xfrm>
        </p:spPr>
        <p:txBody>
          <a:bodyPr>
            <a:normAutofit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Les lois européennes</a:t>
            </a:r>
            <a:br>
              <a:rPr lang="fr-CH" sz="4800" b="1" dirty="0">
                <a:latin typeface="+mn-lt"/>
              </a:rPr>
            </a:br>
            <a:r>
              <a:rPr lang="fr-CH" sz="3200" b="1" dirty="0">
                <a:latin typeface="+mn-lt"/>
              </a:rPr>
              <a:t>contre la liberté d’expression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6FC2458-C395-C137-7AB5-8C642E219DF8}"/>
              </a:ext>
            </a:extLst>
          </p:cNvPr>
          <p:cNvSpPr txBox="1"/>
          <p:nvPr/>
        </p:nvSpPr>
        <p:spPr>
          <a:xfrm>
            <a:off x="282146" y="5489246"/>
            <a:ext cx="64646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Les</a:t>
            </a:r>
            <a:r>
              <a:rPr lang="fr-CH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 19 plateformes qui doivent se conformer à la censure européenne au 25 août 2023</a:t>
            </a:r>
            <a:r>
              <a:rPr lang="fr-CH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 sont : les services de Google (YT, </a:t>
            </a:r>
            <a:r>
              <a:rPr lang="fr-CH" b="1" dirty="0" err="1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Maps</a:t>
            </a:r>
            <a:r>
              <a:rPr lang="fr-CH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, </a:t>
            </a:r>
            <a:r>
              <a:rPr lang="fr-CH" b="1" dirty="0" err="1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Playstore</a:t>
            </a:r>
            <a:r>
              <a:rPr lang="fr-CH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, Moteur de recherche),</a:t>
            </a:r>
            <a:r>
              <a:rPr lang="fr-CH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 Twitter, </a:t>
            </a:r>
            <a:r>
              <a:rPr lang="fr-CH" b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TikTok</a:t>
            </a:r>
            <a:r>
              <a:rPr lang="fr-CH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, </a:t>
            </a:r>
            <a:r>
              <a:rPr lang="fr-CH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Facebook, Instagram, </a:t>
            </a:r>
            <a:r>
              <a:rPr lang="fr-CH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LinkedIn, </a:t>
            </a:r>
            <a:r>
              <a:rPr lang="fr-CH" b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Wikipedia</a:t>
            </a:r>
            <a:r>
              <a:rPr lang="fr-CH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, etc.</a:t>
            </a:r>
            <a:endParaRPr lang="fr-CH" dirty="0">
              <a:solidFill>
                <a:srgbClr val="000000"/>
              </a:solidFill>
              <a:effectLst/>
              <a:highlight>
                <a:srgbClr val="FFFF00"/>
              </a:highlight>
              <a:latin typeface="Helvetica Neue" panose="02000503000000020004" pitchFamily="2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827BF96-78B5-C9D6-E1F0-B857802767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574" y="1945614"/>
            <a:ext cx="4470400" cy="25146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C8D4073-814D-97E5-B7EF-6A1BFE953E4E}"/>
              </a:ext>
            </a:extLst>
          </p:cNvPr>
          <p:cNvSpPr txBox="1"/>
          <p:nvPr/>
        </p:nvSpPr>
        <p:spPr>
          <a:xfrm>
            <a:off x="331574" y="1383429"/>
            <a:ext cx="500860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merican Typewriter" panose="02090604020004020304" pitchFamily="18" charset="77"/>
              </a:rPr>
              <a:t>Le DSA (Digital Service </a:t>
            </a:r>
            <a:r>
              <a:rPr lang="fr-CH" sz="2400" b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merican Typewriter" panose="02090604020004020304" pitchFamily="18" charset="77"/>
              </a:rPr>
              <a:t>Act</a:t>
            </a:r>
            <a:r>
              <a:rPr lang="fr-CH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merican Typewriter" panose="02090604020004020304" pitchFamily="18" charset="77"/>
              </a:rPr>
              <a:t>)</a:t>
            </a:r>
            <a:endParaRPr lang="fr-CH" sz="2400" dirty="0">
              <a:solidFill>
                <a:srgbClr val="000000"/>
              </a:solidFill>
              <a:effectLst/>
              <a:highlight>
                <a:srgbClr val="FFFF00"/>
              </a:highlight>
              <a:latin typeface="American Typewriter" panose="02090604020004020304" pitchFamily="18" charset="77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AB05C47-A0E4-B93E-7403-2D81D7B22635}"/>
              </a:ext>
            </a:extLst>
          </p:cNvPr>
          <p:cNvSpPr txBox="1"/>
          <p:nvPr/>
        </p:nvSpPr>
        <p:spPr>
          <a:xfrm>
            <a:off x="4037571" y="2247682"/>
            <a:ext cx="2626839" cy="16312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0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Thierry Breton</a:t>
            </a:r>
            <a:endParaRPr lang="fr-CH" sz="2000" b="1" dirty="0">
              <a:solidFill>
                <a:srgbClr val="000000"/>
              </a:solidFill>
              <a:latin typeface="Helvetica Neue" panose="02000503000000020004" pitchFamily="2" charset="0"/>
            </a:endParaRPr>
          </a:p>
          <a:p>
            <a:r>
              <a:rPr lang="fr-CH" sz="16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Commissaire européen au Marché intérieur </a:t>
            </a:r>
          </a:p>
          <a:p>
            <a:r>
              <a:rPr lang="fr-CH" sz="16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(2019-2024) </a:t>
            </a:r>
            <a:br>
              <a:rPr lang="fr-CH" sz="16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fr-CH" sz="16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&amp; Young Global Leader 1998 du WEF</a:t>
            </a:r>
          </a:p>
        </p:txBody>
      </p:sp>
      <p:sp>
        <p:nvSpPr>
          <p:cNvPr id="22" name="Bulle rectangulaire 21">
            <a:extLst>
              <a:ext uri="{FF2B5EF4-FFF2-40B4-BE49-F238E27FC236}">
                <a16:creationId xmlns:a16="http://schemas.microsoft.com/office/drawing/2014/main" id="{D27FE49B-52E8-1954-B2EE-DFA494B01EE5}"/>
              </a:ext>
            </a:extLst>
          </p:cNvPr>
          <p:cNvSpPr/>
          <p:nvPr/>
        </p:nvSpPr>
        <p:spPr>
          <a:xfrm>
            <a:off x="337895" y="4530467"/>
            <a:ext cx="5499815" cy="818273"/>
          </a:xfrm>
          <a:prstGeom prst="wedgeRectCallout">
            <a:avLst>
              <a:gd name="adj1" fmla="val -7654"/>
              <a:gd name="adj2" fmla="val -133811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dirty="0">
                <a:solidFill>
                  <a:srgbClr val="000000"/>
                </a:solidFill>
                <a:latin typeface="Helvetica Neue" panose="02000503000000020004" pitchFamily="2" charset="0"/>
              </a:rPr>
              <a:t>"Le compte à rebours a commencé pour ces 19 très grandes plateformes &amp; moteurs de recherche".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1AB661D-9C5E-1CE2-AE21-7E32C21CB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1299" y="514408"/>
            <a:ext cx="4559305" cy="566656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496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6" grpId="0" animBg="1"/>
      <p:bldP spid="21" grpId="0" animBg="1"/>
      <p:bldP spid="22" grpId="0" animBg="1"/>
      <p:bldP spid="2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5C91C-A3CD-3E71-CE48-0C49F93C9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AEFDDFD-9B43-CC77-FF99-A075465E6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704" y="270865"/>
            <a:ext cx="10515600" cy="1325563"/>
          </a:xfrm>
        </p:spPr>
        <p:txBody>
          <a:bodyPr>
            <a:normAutofit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Les lois européennes</a:t>
            </a:r>
            <a:br>
              <a:rPr lang="fr-CH" sz="4800" b="1" dirty="0">
                <a:latin typeface="+mn-lt"/>
              </a:rPr>
            </a:br>
            <a:r>
              <a:rPr lang="fr-CH" sz="3200" b="1" dirty="0">
                <a:latin typeface="+mn-lt"/>
              </a:rPr>
              <a:t>contre la liberté d’expression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9973C52-E03E-6785-99B7-87219F1CDE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4818" y="247135"/>
            <a:ext cx="4877486" cy="121096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8669120-B4C9-97EE-8069-DFA07B7E8FCC}"/>
              </a:ext>
            </a:extLst>
          </p:cNvPr>
          <p:cNvSpPr txBox="1"/>
          <p:nvPr/>
        </p:nvSpPr>
        <p:spPr>
          <a:xfrm>
            <a:off x="370704" y="2176083"/>
            <a:ext cx="1111078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La </a:t>
            </a:r>
            <a:r>
              <a:rPr lang="fr-CH" sz="20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loi sur la liberté des médias </a:t>
            </a:r>
            <a: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de l’UE (dont les </a:t>
            </a:r>
          </a:p>
          <a:p>
            <a: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nouvelles règles sont en vigueur depuis le 8 ao</a:t>
            </a:r>
            <a:r>
              <a:rPr lang="fr-CH" sz="2000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ût 2025) </a:t>
            </a:r>
          </a:p>
          <a:p>
            <a: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autorise </a:t>
            </a:r>
            <a:r>
              <a:rPr lang="fr-CH" sz="20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l’arrestation de journalistes</a:t>
            </a:r>
            <a: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 si elle est justifiée </a:t>
            </a:r>
          </a:p>
          <a:p>
            <a: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par « une raison impérieuse d’intérêt général »</a:t>
            </a:r>
            <a:endParaRPr lang="fr-CH" sz="2000" dirty="0">
              <a:solidFill>
                <a:srgbClr val="000000"/>
              </a:solidFill>
              <a:effectLst/>
              <a:highlight>
                <a:srgbClr val="FFFF00"/>
              </a:highlight>
              <a:latin typeface="Helvetica Neue" panose="02000503000000020004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D168CA5-A921-3A25-64B9-DE11FCB228BF}"/>
              </a:ext>
            </a:extLst>
          </p:cNvPr>
          <p:cNvSpPr txBox="1"/>
          <p:nvPr/>
        </p:nvSpPr>
        <p:spPr>
          <a:xfrm>
            <a:off x="370704" y="3535183"/>
            <a:ext cx="7105134" cy="31393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La loi dit en son article 4 : </a:t>
            </a:r>
          </a:p>
          <a:p>
            <a:r>
              <a:rPr lang="fr-CH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Les États membres ne prennent aucune des mesures suivantes :</a:t>
            </a:r>
          </a:p>
          <a:p>
            <a:r>
              <a:rPr lang="fr-CH" dirty="0">
                <a:solidFill>
                  <a:srgbClr val="333333"/>
                </a:solidFill>
                <a:latin typeface="Times New Roman" panose="02020603050405020304" pitchFamily="18" charset="0"/>
              </a:rPr>
              <a:t>…</a:t>
            </a:r>
            <a:br>
              <a:rPr lang="fr-CH" dirty="0">
                <a:solidFill>
                  <a:srgbClr val="333333"/>
                </a:solidFill>
                <a:latin typeface="Times New Roman" panose="02020603050405020304" pitchFamily="18" charset="0"/>
              </a:rPr>
            </a:br>
            <a:r>
              <a:rPr lang="fr-CH" dirty="0">
                <a:solidFill>
                  <a:srgbClr val="333333"/>
                </a:solidFill>
                <a:latin typeface="Times New Roman" panose="02020603050405020304" pitchFamily="18" charset="0"/>
              </a:rPr>
              <a:t>3.b) </a:t>
            </a:r>
            <a:r>
              <a:rPr lang="fr-CH" b="0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placer en détention, sanctionner, intercepter ou soumettre à une inspection</a:t>
            </a:r>
            <a:r>
              <a:rPr lang="fr-CH" b="0" i="0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les fournisseurs de services de médias </a:t>
            </a:r>
            <a:r>
              <a:rPr lang="fr-CH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[…], soumettre l’un d’entre eux ou leurs locaux professionnels ou privés à une surveillance ou à une perquisition et à une saisie aux fins de l’obtention d’informations se rapportant à des sources journalistiques ou des communications confidentielles ou permettant de les identifier, </a:t>
            </a:r>
            <a:r>
              <a:rPr lang="fr-CH" b="0" i="0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ou </a:t>
            </a:r>
            <a:r>
              <a:rPr lang="fr-CH" b="0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placer en détention, sanctionner, intercepter ou soumettre à une inspection </a:t>
            </a:r>
            <a:r>
              <a:rPr lang="fr-CH" b="0" i="0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une personne qui </a:t>
            </a:r>
            <a:r>
              <a:rPr lang="fr-CH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[…] </a:t>
            </a:r>
            <a:r>
              <a:rPr lang="fr-CH" b="0" i="0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pourrait disposer de telles informations </a:t>
            </a:r>
            <a:r>
              <a:rPr lang="fr-CH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[…]</a:t>
            </a:r>
            <a:endParaRPr lang="fr-CH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D8ABF3B7-DCC5-5EC7-A15B-F38CF58ADA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4818" y="4643179"/>
            <a:ext cx="4364166" cy="2031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CH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Mais : 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4. Par dérogation au paragraphe 3, les États membres peuvent prendre une mesure qui y est visée, à condition qu’une telle mesure: …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fr-CH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soit justifiée au cas par cas par une raison impérieuse d’intérêt général</a:t>
            </a:r>
            <a:r>
              <a:rPr lang="fr-CH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et soit proportionnée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1438F88-0AEF-E1E2-B394-2BBA83A49EA4}"/>
              </a:ext>
            </a:extLst>
          </p:cNvPr>
          <p:cNvSpPr txBox="1"/>
          <p:nvPr/>
        </p:nvSpPr>
        <p:spPr>
          <a:xfrm>
            <a:off x="479854" y="1596428"/>
            <a:ext cx="500860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merican Typewriter" panose="02090604020004020304" pitchFamily="18" charset="77"/>
              </a:rPr>
              <a:t>La loi sur la liberté des médias</a:t>
            </a:r>
            <a:endParaRPr lang="fr-CH" sz="2400" dirty="0">
              <a:solidFill>
                <a:srgbClr val="000000"/>
              </a:solidFill>
              <a:effectLst/>
              <a:highlight>
                <a:srgbClr val="FFFF00"/>
              </a:highlight>
              <a:latin typeface="American Typewriter" panose="02090604020004020304" pitchFamily="18" charset="77"/>
            </a:endParaRPr>
          </a:p>
        </p:txBody>
      </p:sp>
      <p:pic>
        <p:nvPicPr>
          <p:cNvPr id="11266" name="Picture 2" descr="Les mains de l'homme derrière les barreaux justice punition emprisonnement  tribunal prison | Photo Premium">
            <a:extLst>
              <a:ext uri="{FF2B5EF4-FFF2-40B4-BE49-F238E27FC236}">
                <a16:creationId xmlns:a16="http://schemas.microsoft.com/office/drawing/2014/main" id="{5CB114AB-5120-8DC9-D1FB-CCBB2BA41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818" y="1827260"/>
            <a:ext cx="4364166" cy="264795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278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12" grpId="0" animBg="1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0C2FE-448A-5DFD-8110-9AC00D0E6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5A84F7D-DB0F-E64C-A157-56A4EC42D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Les lois européennes</a:t>
            </a:r>
            <a:br>
              <a:rPr lang="fr-CH" sz="4800" b="1" dirty="0">
                <a:latin typeface="+mn-lt"/>
              </a:rPr>
            </a:br>
            <a:r>
              <a:rPr lang="fr-CH" sz="3200" b="1" dirty="0">
                <a:latin typeface="+mn-lt"/>
              </a:rPr>
              <a:t>contre les </a:t>
            </a:r>
            <a:r>
              <a:rPr lang="fr-CH" sz="3200" b="1" strike="sngStrike" dirty="0">
                <a:latin typeface="+mn-lt"/>
              </a:rPr>
              <a:t>maladies</a:t>
            </a:r>
            <a:r>
              <a:rPr lang="fr-CH" sz="3200" b="1" dirty="0">
                <a:latin typeface="+mn-lt"/>
              </a:rPr>
              <a:t> vaches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82B16C3-D332-B69D-3086-94B94901FF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4818" y="247135"/>
            <a:ext cx="4877486" cy="121096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23DDF49-D086-84DF-0542-A4CBBE99927B}"/>
              </a:ext>
            </a:extLst>
          </p:cNvPr>
          <p:cNvSpPr txBox="1"/>
          <p:nvPr/>
        </p:nvSpPr>
        <p:spPr>
          <a:xfrm>
            <a:off x="838200" y="1669885"/>
            <a:ext cx="5513173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merican Typewriter" panose="02090604020004020304" pitchFamily="18" charset="77"/>
              </a:rPr>
              <a:t>Le règlement sur la santé animale</a:t>
            </a:r>
            <a:endParaRPr lang="fr-CH" sz="2400" dirty="0">
              <a:solidFill>
                <a:srgbClr val="000000"/>
              </a:solidFill>
              <a:effectLst/>
              <a:highlight>
                <a:srgbClr val="FFFF00"/>
              </a:highlight>
              <a:latin typeface="American Typewriter" panose="02090604020004020304" pitchFamily="18" charset="77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B8C30CC-5881-119E-7A1F-9315666A1B60}"/>
              </a:ext>
            </a:extLst>
          </p:cNvPr>
          <p:cNvSpPr txBox="1"/>
          <p:nvPr/>
        </p:nvSpPr>
        <p:spPr>
          <a:xfrm>
            <a:off x="2654644" y="2584405"/>
            <a:ext cx="62339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H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Règlement délégué (UE) 2020/687 </a:t>
            </a:r>
          </a:p>
          <a:p>
            <a:pPr algn="ctr"/>
            <a:r>
              <a:rPr lang="fr-CH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de la Commission du 17 décembre 2019</a:t>
            </a:r>
            <a:endParaRPr lang="fr-FR" dirty="0"/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2FFEE3BC-6F15-A93B-ECA0-D0F06D62DE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914" y="3348433"/>
            <a:ext cx="10159314" cy="32624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fr-FR" altLang="fr-FR" sz="1800" b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Article 12</a:t>
            </a:r>
            <a:br>
              <a:rPr kumimoji="0" lang="fr-FR" altLang="fr-FR" sz="1800" b="0" i="1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</a:b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Mesures de lutte contre la maladie en cas de confirmation officielle de l’apparition d’un foyer d’une maladie de catégorie A chez des animaux détenus dans un établissement</a:t>
            </a:r>
          </a:p>
          <a:p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1.   À la suite de la confirmation officielle de l’apparition d’un foyer d’une maladie de catégorie A dans un établissement conformément à l’article 11, l’autorité compétente ordonne, en plus des mesures prévues à l’article 7, l’application immédiate des mesures de lutte contre la maladie suivantes sous la supervision de vétérinaires officiels: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8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anose="02020603050405020304" pitchFamily="18" charset="0"/>
            </a:endParaRPr>
          </a:p>
          <a:p>
            <a:pPr marL="0" algn="just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fr-CH" dirty="0">
                <a:solidFill>
                  <a:srgbClr val="333333"/>
                </a:solidFill>
                <a:latin typeface="Times New Roman" panose="02020603050405020304" pitchFamily="18" charset="0"/>
              </a:rPr>
              <a:t>a) </a:t>
            </a:r>
            <a:r>
              <a:rPr lang="fr-CH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tous les animaux des espèces répertoriées </a:t>
            </a:r>
            <a:r>
              <a:rPr lang="fr-CH" dirty="0">
                <a:solidFill>
                  <a:srgbClr val="333333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détenus dans l’établissement touché sont </a:t>
            </a:r>
            <a:r>
              <a:rPr lang="fr-CH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mis à mort </a:t>
            </a:r>
            <a:r>
              <a:rPr lang="fr-CH" dirty="0">
                <a:solidFill>
                  <a:srgbClr val="333333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dès que possible sur place, dans l’établissement, d’une manière qui permette d’empêcher tout risque de propagation de l’agent pathogène de la maladie de catégorie A concernée pendant et après la mise à mort</a:t>
            </a:r>
            <a:r>
              <a:rPr lang="fr-CH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;</a:t>
            </a:r>
            <a:endParaRPr lang="fr-CH" sz="1800" b="0" i="0" u="none" strike="noStrike" dirty="0">
              <a:effectLst/>
              <a:latin typeface="Arial" panose="020B060402020202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46E155D-A72A-0CEE-BF43-42B9CF95C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5571" y="1850771"/>
            <a:ext cx="31750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44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AF193-1AD4-DDEB-A25F-D41973585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C2024826-99FB-25DA-ABFD-C82E173C2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211" y="627846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Accords bilatéraux III</a:t>
            </a:r>
            <a:br>
              <a:rPr lang="fr-CH" sz="4800" b="1" dirty="0">
                <a:latin typeface="American Typewriter" panose="02090604020004020304" pitchFamily="18" charset="77"/>
              </a:rPr>
            </a:br>
            <a:r>
              <a:rPr lang="fr-CH" sz="4800" b="1" dirty="0">
                <a:latin typeface="American Typewriter" panose="02090604020004020304" pitchFamily="18" charset="77"/>
              </a:rPr>
              <a:t>= Le « Paquet d’accords »</a:t>
            </a:r>
            <a:br>
              <a:rPr lang="fr-CH" sz="4800" b="1" dirty="0">
                <a:latin typeface="+mn-lt"/>
              </a:rPr>
            </a:br>
            <a:r>
              <a:rPr lang="fr-CH" sz="3200" b="1" dirty="0">
                <a:latin typeface="+mn-lt"/>
              </a:rPr>
              <a:t>La Suisse cède sa souveraineté sur l’</a:t>
            </a:r>
            <a:r>
              <a:rPr lang="fr-CH" sz="3200" b="1" dirty="0">
                <a:solidFill>
                  <a:srgbClr val="FF0000"/>
                </a:solidFill>
                <a:latin typeface="+mn-lt"/>
              </a:rPr>
              <a:t>électricité</a:t>
            </a:r>
            <a:r>
              <a:rPr lang="fr-CH" sz="3200" b="1" dirty="0">
                <a:latin typeface="+mn-lt"/>
              </a:rPr>
              <a:t>, la </a:t>
            </a:r>
            <a:r>
              <a:rPr lang="fr-CH" sz="3200" b="1" dirty="0">
                <a:solidFill>
                  <a:srgbClr val="FF0000"/>
                </a:solidFill>
                <a:latin typeface="+mn-lt"/>
              </a:rPr>
              <a:t>santé</a:t>
            </a:r>
            <a:r>
              <a:rPr lang="fr-CH" sz="3200" b="1" dirty="0">
                <a:latin typeface="+mn-lt"/>
              </a:rPr>
              <a:t> </a:t>
            </a:r>
            <a:br>
              <a:rPr lang="fr-CH" sz="3200" b="1" dirty="0">
                <a:latin typeface="+mn-lt"/>
              </a:rPr>
            </a:br>
            <a:r>
              <a:rPr lang="fr-CH" sz="3200" b="1" dirty="0">
                <a:latin typeface="+mn-lt"/>
              </a:rPr>
              <a:t>et la </a:t>
            </a:r>
            <a:r>
              <a:rPr lang="fr-CH" sz="3200" b="1" dirty="0">
                <a:solidFill>
                  <a:srgbClr val="FF0000"/>
                </a:solidFill>
                <a:latin typeface="+mn-lt"/>
              </a:rPr>
              <a:t>sécurité alimentaire </a:t>
            </a:r>
          </a:p>
        </p:txBody>
      </p:sp>
      <p:pic>
        <p:nvPicPr>
          <p:cNvPr id="2" name="Picture 2" descr="Au début des années 1990, la Suisse a avait envisagé une adhésion à l'Union européenne mais a renoncé à sa candidature en 1992 - Crédits : MarianVejcik / iStock">
            <a:extLst>
              <a:ext uri="{FF2B5EF4-FFF2-40B4-BE49-F238E27FC236}">
                <a16:creationId xmlns:a16="http://schemas.microsoft.com/office/drawing/2014/main" id="{9DE0BA6A-8B28-0192-FD8C-540DFFE0B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80" y="312392"/>
            <a:ext cx="2145548" cy="1431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35DF22B-D012-8701-957A-D40CF9B8D3F5}"/>
              </a:ext>
            </a:extLst>
          </p:cNvPr>
          <p:cNvSpPr txBox="1"/>
          <p:nvPr/>
        </p:nvSpPr>
        <p:spPr>
          <a:xfrm>
            <a:off x="383060" y="2190703"/>
            <a:ext cx="11425880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.Lucida Grande UI Regular"/>
              <a:buChar char="►"/>
            </a:pPr>
            <a:r>
              <a:rPr lang="fr-CH" sz="2800" b="1" dirty="0"/>
              <a:t> 25 février 2023 </a:t>
            </a:r>
            <a:br>
              <a:rPr lang="fr-CH" sz="2800" b="1" dirty="0"/>
            </a:br>
            <a:r>
              <a:rPr lang="fr-CH" sz="2400" b="1" dirty="0">
                <a:highlight>
                  <a:srgbClr val="FFFF00"/>
                </a:highlight>
              </a:rPr>
              <a:t>Le Conseil fédéral a poursuivi sa discussion sur la politique européenne lors de sa séance spéciale du 23 février 2022 et a adopté les grandes lignes d'un </a:t>
            </a:r>
            <a:r>
              <a:rPr lang="fr-CH" sz="2400" b="1" dirty="0">
                <a:solidFill>
                  <a:srgbClr val="FF0000"/>
                </a:solidFill>
                <a:highlight>
                  <a:srgbClr val="FFFF00"/>
                </a:highlight>
              </a:rPr>
              <a:t>paquet</a:t>
            </a:r>
            <a:r>
              <a:rPr lang="fr-CH" sz="2400" b="1" dirty="0">
                <a:highlight>
                  <a:srgbClr val="FFFF00"/>
                </a:highlight>
              </a:rPr>
              <a:t> de négociation avec l'UE. </a:t>
            </a:r>
          </a:p>
          <a:p>
            <a:pPr marL="342900" indent="-342900" algn="l">
              <a:buFont typeface=".Lucida Grande UI Regular"/>
              <a:buChar char="►"/>
            </a:pPr>
            <a:r>
              <a:rPr lang="fr-CH" sz="2400" b="1" i="0" dirty="0">
                <a:effectLst/>
                <a:latin typeface="Helvetica" pitchFamily="2" charset="0"/>
              </a:rPr>
              <a:t>2 avril 2025 – mai 2025</a:t>
            </a:r>
            <a:br>
              <a:rPr lang="fr-CH" sz="2400" b="1" i="0" dirty="0">
                <a:effectLst/>
                <a:latin typeface="Helvetica" pitchFamily="2" charset="0"/>
              </a:rPr>
            </a:br>
            <a:r>
              <a:rPr lang="fr-CH" sz="2400" b="1" dirty="0">
                <a:highlight>
                  <a:srgbClr val="FFFF00"/>
                </a:highlight>
              </a:rPr>
              <a:t>Le paquet d’accords a été paraphé par le Conseil fédéral &amp; la Commission euro.</a:t>
            </a:r>
          </a:p>
          <a:p>
            <a:pPr marL="342900" indent="-342900" algn="l">
              <a:buFont typeface=".Lucida Grande UI Regular"/>
              <a:buChar char="►"/>
            </a:pPr>
            <a:r>
              <a:rPr lang="fr-CH" sz="2400" b="1" i="0" dirty="0">
                <a:effectLst/>
                <a:latin typeface="Helvetica" pitchFamily="2" charset="0"/>
              </a:rPr>
              <a:t>13 juin 2025 </a:t>
            </a:r>
            <a:br>
              <a:rPr lang="fr-CH" sz="2400" b="1" i="0" dirty="0">
                <a:effectLst/>
                <a:latin typeface="Helvetica" pitchFamily="2" charset="0"/>
              </a:rPr>
            </a:br>
            <a:r>
              <a:rPr lang="fr-CH" sz="2400" b="1" dirty="0">
                <a:highlight>
                  <a:srgbClr val="FFFF00"/>
                </a:highlight>
              </a:rPr>
              <a:t>Le Conseil fédéral a ouvert la procédure de consultation jusqu’au 31 octobre 2025</a:t>
            </a:r>
          </a:p>
          <a:p>
            <a:pPr marL="342900" indent="-342900" algn="l">
              <a:buFont typeface=".Lucida Grande UI Regular"/>
              <a:buChar char="►"/>
            </a:pPr>
            <a:r>
              <a:rPr lang="fr-CH" sz="2400" b="1" i="0" dirty="0">
                <a:effectLst/>
                <a:latin typeface="Helvetica" pitchFamily="2" charset="0"/>
              </a:rPr>
              <a:t>Signature </a:t>
            </a:r>
            <a:r>
              <a:rPr lang="fr-CH" sz="2400" b="1" dirty="0">
                <a:latin typeface="Helvetica" pitchFamily="2" charset="0"/>
              </a:rPr>
              <a:t>en 2026 </a:t>
            </a:r>
            <a:br>
              <a:rPr lang="fr-CH" sz="2400" dirty="0">
                <a:latin typeface="Helvetica" pitchFamily="2" charset="0"/>
              </a:rPr>
            </a:br>
            <a:r>
              <a:rPr lang="fr-CH" sz="2400" b="1" dirty="0">
                <a:highlight>
                  <a:srgbClr val="FFFF00"/>
                </a:highlight>
              </a:rPr>
              <a:t>La signature des accords est prévue pour début 2026, après quoi le message sera soumis au Parlement. La mise en œuvre des lois nationales suivra. </a:t>
            </a:r>
          </a:p>
        </p:txBody>
      </p:sp>
    </p:spTree>
    <p:extLst>
      <p:ext uri="{BB962C8B-B14F-4D97-AF65-F5344CB8AC3E}">
        <p14:creationId xmlns:p14="http://schemas.microsoft.com/office/powerpoint/2010/main" val="729992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A0A01-6DCD-F189-657E-FDF7BEBA2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42256F0-3855-54CE-DEFF-D8BDBC9D2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524" y="23653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Le paquet d’accords Suisse-UE</a:t>
            </a:r>
            <a:br>
              <a:rPr lang="fr-CH" sz="4800" b="1" dirty="0">
                <a:latin typeface="American Typewriter" panose="02090604020004020304" pitchFamily="18" charset="77"/>
              </a:rPr>
            </a:br>
            <a:r>
              <a:rPr lang="fr-CH" sz="4800" b="1" dirty="0">
                <a:latin typeface="American Typewriter" panose="02090604020004020304" pitchFamily="18" charset="77"/>
              </a:rPr>
              <a:t>est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conclu</a:t>
            </a:r>
            <a:r>
              <a:rPr lang="fr-CH" sz="4800" b="1" dirty="0">
                <a:latin typeface="American Typewriter" panose="02090604020004020304" pitchFamily="18" charset="77"/>
              </a:rPr>
              <a:t>.</a:t>
            </a:r>
            <a:endParaRPr lang="fr-CH" sz="3200" b="1" dirty="0">
              <a:latin typeface="+mn-lt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CB92FD1-883C-80AF-7A90-4EAAB6E806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6209" y="1020164"/>
            <a:ext cx="1561911" cy="53859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420C90-9448-0245-597D-78EDD56E38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6376" y="1564498"/>
            <a:ext cx="6416767" cy="198952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6A72BA5-6F1B-F00A-FD7C-6EBF610CB3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141" y="1558754"/>
            <a:ext cx="4734583" cy="517440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8325A24-9D6B-6BFE-8D58-6925FA2C6763}"/>
              </a:ext>
            </a:extLst>
          </p:cNvPr>
          <p:cNvSpPr txBox="1"/>
          <p:nvPr/>
        </p:nvSpPr>
        <p:spPr>
          <a:xfrm>
            <a:off x="1790519" y="2011376"/>
            <a:ext cx="2452915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2000" b="1">
                <a:solidFill>
                  <a:srgbClr val="000000"/>
                </a:solidFill>
                <a:latin typeface="Helvetica" pitchFamily="2" charset="0"/>
              </a:rPr>
              <a:t>20</a:t>
            </a:r>
            <a:r>
              <a:rPr lang="fr-CH" sz="2000" b="1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fr-CH" sz="2000" b="1" dirty="0">
                <a:solidFill>
                  <a:srgbClr val="000000"/>
                </a:solidFill>
                <a:effectLst/>
                <a:latin typeface="Helvetica" pitchFamily="2" charset="0"/>
              </a:rPr>
              <a:t>décembre 2024</a:t>
            </a:r>
            <a:endParaRPr lang="fr-FR" sz="20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BC60DA9-683B-702F-B370-958CADFF4FE9}"/>
              </a:ext>
            </a:extLst>
          </p:cNvPr>
          <p:cNvSpPr txBox="1"/>
          <p:nvPr/>
        </p:nvSpPr>
        <p:spPr>
          <a:xfrm>
            <a:off x="3325722" y="6132206"/>
            <a:ext cx="4228876" cy="64633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000" b="1" dirty="0">
                <a:solidFill>
                  <a:srgbClr val="000000"/>
                </a:solidFill>
                <a:effectLst/>
                <a:latin typeface="Helvetica" pitchFamily="2" charset="0"/>
              </a:rPr>
              <a:t>Ursula von der </a:t>
            </a:r>
            <a:r>
              <a:rPr lang="fr-CH" sz="2000" b="1" dirty="0" err="1">
                <a:solidFill>
                  <a:srgbClr val="000000"/>
                </a:solidFill>
                <a:effectLst/>
                <a:latin typeface="Helvetica" pitchFamily="2" charset="0"/>
              </a:rPr>
              <a:t>Leyen</a:t>
            </a:r>
            <a:br>
              <a:rPr lang="fr-CH" sz="2000" b="1" dirty="0">
                <a:solidFill>
                  <a:srgbClr val="000000"/>
                </a:solidFill>
                <a:effectLst/>
                <a:latin typeface="Helvetica" pitchFamily="2" charset="0"/>
              </a:rPr>
            </a:br>
            <a:r>
              <a:rPr lang="fr-CH" sz="1600" dirty="0">
                <a:solidFill>
                  <a:srgbClr val="000000"/>
                </a:solidFill>
                <a:effectLst/>
                <a:latin typeface="Helvetica" pitchFamily="2" charset="0"/>
              </a:rPr>
              <a:t>Présidente de la Commission européenne</a:t>
            </a:r>
            <a:endParaRPr lang="fr-FR" sz="16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1C0D07A-06B0-3AD3-E51A-A6F6FD109D01}"/>
              </a:ext>
            </a:extLst>
          </p:cNvPr>
          <p:cNvSpPr txBox="1"/>
          <p:nvPr/>
        </p:nvSpPr>
        <p:spPr>
          <a:xfrm>
            <a:off x="4354304" y="5194123"/>
            <a:ext cx="3189496" cy="89255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000" b="1" dirty="0">
                <a:solidFill>
                  <a:srgbClr val="000000"/>
                </a:solidFill>
                <a:effectLst/>
                <a:latin typeface="Helvetica" pitchFamily="2" charset="0"/>
              </a:rPr>
              <a:t>Viola </a:t>
            </a:r>
            <a:r>
              <a:rPr lang="fr-CH" sz="2000" b="1" dirty="0" err="1">
                <a:solidFill>
                  <a:srgbClr val="000000"/>
                </a:solidFill>
                <a:effectLst/>
                <a:latin typeface="Helvetica" pitchFamily="2" charset="0"/>
              </a:rPr>
              <a:t>Amherd</a:t>
            </a:r>
            <a:br>
              <a:rPr lang="fr-CH" sz="2000" b="1" dirty="0">
                <a:solidFill>
                  <a:srgbClr val="000000"/>
                </a:solidFill>
                <a:effectLst/>
                <a:latin typeface="Helvetica" pitchFamily="2" charset="0"/>
              </a:rPr>
            </a:br>
            <a:r>
              <a:rPr lang="fr-CH" sz="1600" dirty="0">
                <a:solidFill>
                  <a:srgbClr val="000000"/>
                </a:solidFill>
                <a:effectLst/>
                <a:latin typeface="Helvetica" pitchFamily="2" charset="0"/>
              </a:rPr>
              <a:t>Présidente suisse 2024</a:t>
            </a:r>
          </a:p>
          <a:p>
            <a:r>
              <a:rPr lang="fr-CH" sz="1600" dirty="0">
                <a:solidFill>
                  <a:srgbClr val="000000"/>
                </a:solidFill>
                <a:effectLst/>
                <a:latin typeface="Helvetica" pitchFamily="2" charset="0"/>
              </a:rPr>
              <a:t>qui a démissionné en mars 2025</a:t>
            </a:r>
            <a:endParaRPr lang="fr-FR" sz="16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53096B5-D5C0-444B-C79E-D6BB006DAD55}"/>
              </a:ext>
            </a:extLst>
          </p:cNvPr>
          <p:cNvSpPr txBox="1"/>
          <p:nvPr/>
        </p:nvSpPr>
        <p:spPr>
          <a:xfrm>
            <a:off x="7659912" y="5079101"/>
            <a:ext cx="46482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Le moment est qualifié d’ "historique" par la cheffe de l’exécutif européen, Ursula von der </a:t>
            </a:r>
            <a:r>
              <a:rPr lang="fr-CH" sz="2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Leyen</a:t>
            </a: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 »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BF7735C-CB5B-329F-5634-5A04C7C746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3324" y="1087692"/>
            <a:ext cx="2148222" cy="403533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CAE0B8-64AF-7770-6BFA-4A44D561A19C}"/>
              </a:ext>
            </a:extLst>
          </p:cNvPr>
          <p:cNvSpPr txBox="1"/>
          <p:nvPr/>
        </p:nvSpPr>
        <p:spPr>
          <a:xfrm>
            <a:off x="5345781" y="3698211"/>
            <a:ext cx="685746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« </a:t>
            </a:r>
            <a: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Ce vendredi 20 décembre, la Commission européenne et la Confédération helvétique ont conclu un paquet d'accords visant à moderniser leurs relations, actuellement régie par plus de 120 textes</a:t>
            </a:r>
            <a:r>
              <a:rPr lang="fr-CH" sz="20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70036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710E0-B461-115C-9219-93CA5C589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52326DB-F53D-57A9-B3E9-E76C53D87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Qu’y a-t-il dans ces accords ?</a:t>
            </a:r>
            <a:endParaRPr lang="fr-CH" sz="3200" b="1" dirty="0">
              <a:latin typeface="+mn-lt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D7D3890-1163-8B29-51EB-72D386A277CD}"/>
              </a:ext>
            </a:extLst>
          </p:cNvPr>
          <p:cNvSpPr txBox="1"/>
          <p:nvPr/>
        </p:nvSpPr>
        <p:spPr>
          <a:xfrm>
            <a:off x="1006738" y="1633514"/>
            <a:ext cx="9472575" cy="461664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600" b="1" i="0" dirty="0">
                <a:solidFill>
                  <a:srgbClr val="212529"/>
                </a:solidFill>
                <a:effectLst/>
                <a:latin typeface="Helvetica" pitchFamily="2" charset="0"/>
                <a:cs typeface="Times New Roman" panose="02020603050405020304" pitchFamily="18" charset="0"/>
              </a:rPr>
              <a:t>« </a:t>
            </a:r>
            <a:r>
              <a:rPr lang="fr-CH" sz="2800" b="1" i="0" dirty="0">
                <a:solidFill>
                  <a:srgbClr val="212529"/>
                </a:solidFill>
                <a:effectLst/>
                <a:highlight>
                  <a:srgbClr val="FFFF00"/>
                </a:highlight>
                <a:latin typeface="-apple-system"/>
              </a:rPr>
              <a:t>Le paquet met à jour </a:t>
            </a:r>
            <a:r>
              <a:rPr lang="fr-CH" sz="2800" b="1" i="0" u="sng" dirty="0">
                <a:solidFill>
                  <a:srgbClr val="212529"/>
                </a:solidFill>
                <a:effectLst/>
                <a:highlight>
                  <a:srgbClr val="FFFF00"/>
                </a:highlight>
                <a:latin typeface="-apple-system"/>
              </a:rPr>
              <a:t>cinq accords</a:t>
            </a:r>
            <a:r>
              <a:rPr lang="fr-CH" sz="2800" b="1" i="0" dirty="0">
                <a:solidFill>
                  <a:srgbClr val="212529"/>
                </a:solidFill>
                <a:effectLst/>
                <a:highlight>
                  <a:srgbClr val="FFFF00"/>
                </a:highlight>
                <a:latin typeface="-apple-system"/>
              </a:rPr>
              <a:t> existants</a:t>
            </a:r>
            <a:r>
              <a:rPr lang="fr-CH" sz="2800" b="1" i="0" dirty="0">
                <a:solidFill>
                  <a:srgbClr val="212529"/>
                </a:solidFill>
                <a:effectLst/>
                <a:latin typeface="-apple-system"/>
              </a:rPr>
              <a:t> 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sz="2800" i="0" dirty="0">
                <a:solidFill>
                  <a:srgbClr val="212529"/>
                </a:solidFill>
                <a:effectLst/>
                <a:latin typeface="-apple-system"/>
              </a:rPr>
              <a:t>libre circulation des personnes</a:t>
            </a:r>
            <a:endParaRPr lang="fr-CH" sz="2800" dirty="0">
              <a:solidFill>
                <a:srgbClr val="212529"/>
              </a:solidFill>
              <a:latin typeface="-apple-system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sz="2800" i="0" dirty="0">
                <a:solidFill>
                  <a:srgbClr val="212529"/>
                </a:solidFill>
                <a:effectLst/>
                <a:latin typeface="-apple-system"/>
              </a:rPr>
              <a:t>reconnaissance mutuelle des évaluations de conformité</a:t>
            </a:r>
            <a:endParaRPr lang="fr-CH" sz="2800" dirty="0">
              <a:solidFill>
                <a:srgbClr val="212529"/>
              </a:solidFill>
              <a:latin typeface="-apple-system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sz="2800" i="0" dirty="0">
                <a:solidFill>
                  <a:srgbClr val="212529"/>
                </a:solidFill>
                <a:effectLst/>
                <a:latin typeface="-apple-system"/>
              </a:rPr>
              <a:t>transports terrestres</a:t>
            </a:r>
            <a:endParaRPr lang="fr-CH" sz="2800" dirty="0">
              <a:solidFill>
                <a:srgbClr val="212529"/>
              </a:solidFill>
              <a:latin typeface="-apple-system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sz="2800" i="0" dirty="0">
                <a:solidFill>
                  <a:srgbClr val="212529"/>
                </a:solidFill>
                <a:effectLst/>
                <a:latin typeface="-apple-system"/>
              </a:rPr>
              <a:t>transport aérien </a:t>
            </a:r>
            <a:endParaRPr lang="fr-CH" sz="2800" dirty="0">
              <a:solidFill>
                <a:srgbClr val="212529"/>
              </a:solidFill>
              <a:latin typeface="-apple-system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sz="2800" i="0" dirty="0">
                <a:solidFill>
                  <a:srgbClr val="212529"/>
                </a:solidFill>
                <a:effectLst/>
                <a:latin typeface="-apple-system"/>
              </a:rPr>
              <a:t>agriculture</a:t>
            </a:r>
          </a:p>
          <a:p>
            <a:r>
              <a:rPr lang="fr-CH" sz="1000" b="0" i="0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fr-CH" sz="1400" b="0" i="0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br>
              <a:rPr lang="fr-CH" sz="2800" b="0" i="0" dirty="0">
                <a:solidFill>
                  <a:srgbClr val="212529"/>
                </a:solidFill>
                <a:effectLst/>
                <a:latin typeface="-apple-system"/>
              </a:rPr>
            </a:br>
            <a:r>
              <a:rPr lang="fr-CH" sz="2800" b="1" i="0" dirty="0">
                <a:solidFill>
                  <a:srgbClr val="212529"/>
                </a:solidFill>
                <a:effectLst/>
                <a:latin typeface="-apple-system"/>
              </a:rPr>
              <a:t>   </a:t>
            </a:r>
            <a:r>
              <a:rPr lang="fr-CH" sz="2800" b="1" i="0" dirty="0">
                <a:solidFill>
                  <a:srgbClr val="212529"/>
                </a:solidFill>
                <a:effectLst/>
                <a:highlight>
                  <a:srgbClr val="FFFF00"/>
                </a:highlight>
                <a:latin typeface="-apple-system"/>
              </a:rPr>
              <a:t>et en crée </a:t>
            </a:r>
            <a:r>
              <a:rPr lang="fr-CH" sz="2800" b="1" i="0" u="sng" dirty="0">
                <a:solidFill>
                  <a:srgbClr val="212529"/>
                </a:solidFill>
                <a:effectLst/>
                <a:highlight>
                  <a:srgbClr val="FFFF00"/>
                </a:highlight>
                <a:latin typeface="-apple-system"/>
              </a:rPr>
              <a:t>trois nouveaux</a:t>
            </a:r>
            <a:r>
              <a:rPr lang="fr-CH" sz="2800" b="1" i="0" dirty="0">
                <a:solidFill>
                  <a:srgbClr val="212529"/>
                </a:solidFill>
                <a:effectLst/>
                <a:highlight>
                  <a:srgbClr val="FFFF00"/>
                </a:highlight>
                <a:latin typeface="-apple-system"/>
              </a:rPr>
              <a:t> en matière 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sz="2800" b="0" i="0" dirty="0">
                <a:solidFill>
                  <a:srgbClr val="212529"/>
                </a:solidFill>
                <a:effectLst/>
                <a:latin typeface="-apple-system"/>
              </a:rPr>
              <a:t>d'électricité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sz="2800" b="0" i="0" dirty="0">
                <a:solidFill>
                  <a:srgbClr val="212529"/>
                </a:solidFill>
                <a:effectLst/>
                <a:latin typeface="-apple-system"/>
              </a:rPr>
              <a:t>de sécurité alimentaire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sz="2800" b="0" i="0" dirty="0">
                <a:solidFill>
                  <a:srgbClr val="212529"/>
                </a:solidFill>
                <a:effectLst/>
                <a:latin typeface="-apple-system"/>
              </a:rPr>
              <a:t>de santé. </a:t>
            </a:r>
            <a:endParaRPr lang="fr-FR" sz="2600" dirty="0">
              <a:latin typeface="Helvetica" pitchFamily="2" charset="0"/>
              <a:cs typeface="Times New Roman" panose="02020603050405020304" pitchFamily="18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6192551-79E2-5AB9-5506-AEBF8F945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3841" y="1967267"/>
            <a:ext cx="2867203" cy="53859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63BA049-E59C-D79B-39FC-B5EDF5C35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5330" y="1237977"/>
            <a:ext cx="2625714" cy="90541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788532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9FBE9-00F9-5D80-A304-74DE38E3B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20C9BA4-C4F5-02B3-B1FE-AC59CE8C8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Autofit/>
          </a:bodyPr>
          <a:lstStyle/>
          <a:p>
            <a:r>
              <a:rPr lang="fr-CH" sz="4000" b="1" dirty="0">
                <a:latin typeface="American Typewriter" panose="02090604020004020304" pitchFamily="18" charset="77"/>
              </a:rPr>
              <a:t>Liberté de circulation conditionnelle, programmes de santé, recherche &amp; numérique, des millions à verser </a:t>
            </a:r>
            <a:endParaRPr lang="fr-CH" sz="4000" b="1" dirty="0">
              <a:latin typeface="+mn-lt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F8570D7-F25D-5207-E556-3D8C4105AEFF}"/>
              </a:ext>
            </a:extLst>
          </p:cNvPr>
          <p:cNvSpPr txBox="1"/>
          <p:nvPr/>
        </p:nvSpPr>
        <p:spPr>
          <a:xfrm>
            <a:off x="677540" y="1975212"/>
            <a:ext cx="10836920" cy="477053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CH" sz="2200" b="1" i="0" dirty="0">
                <a:solidFill>
                  <a:srgbClr val="212529"/>
                </a:solidFill>
                <a:effectLst/>
                <a:highlight>
                  <a:srgbClr val="FFFF00"/>
                </a:highlight>
                <a:latin typeface="-apple-system"/>
              </a:rPr>
              <a:t>Une clause permettra à Berne de </a:t>
            </a:r>
            <a:r>
              <a:rPr lang="fr-CH" sz="22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-apple-system"/>
              </a:rPr>
              <a:t>suspendre la libre circulation </a:t>
            </a:r>
            <a:r>
              <a:rPr lang="fr-CH" sz="2200" b="1" i="0" dirty="0">
                <a:solidFill>
                  <a:srgbClr val="212529"/>
                </a:solidFill>
                <a:effectLst/>
                <a:highlight>
                  <a:srgbClr val="FFFF00"/>
                </a:highlight>
                <a:latin typeface="-apple-system"/>
              </a:rPr>
              <a:t>des personnes </a:t>
            </a:r>
            <a:br>
              <a:rPr lang="fr-CH" sz="2200" b="1" i="0" dirty="0">
                <a:solidFill>
                  <a:srgbClr val="212529"/>
                </a:solidFill>
                <a:effectLst/>
                <a:highlight>
                  <a:srgbClr val="FFFF00"/>
                </a:highlight>
                <a:latin typeface="-apple-system"/>
              </a:rPr>
            </a:br>
            <a:r>
              <a:rPr lang="fr-CH" sz="2200" i="0" dirty="0">
                <a:solidFill>
                  <a:srgbClr val="212529"/>
                </a:solidFill>
                <a:effectLst/>
                <a:latin typeface="-apple-system"/>
              </a:rPr>
              <a:t>lorsque</a:t>
            </a:r>
            <a:r>
              <a:rPr lang="fr-CH" sz="2200" b="1" i="0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fr-CH" sz="2200" b="0" i="0" dirty="0">
                <a:solidFill>
                  <a:srgbClr val="212529"/>
                </a:solidFill>
                <a:effectLst/>
                <a:latin typeface="-apple-system"/>
              </a:rPr>
              <a:t>celle-ci entraîne de</a:t>
            </a:r>
            <a:r>
              <a:rPr lang="fr-CH" sz="2200" b="0" i="1" dirty="0">
                <a:solidFill>
                  <a:srgbClr val="212529"/>
                </a:solidFill>
                <a:effectLst/>
                <a:latin typeface="-apple-system"/>
              </a:rPr>
              <a:t> </a:t>
            </a:r>
            <a:r>
              <a:rPr lang="fr-CH" sz="2200" b="1" i="0" dirty="0">
                <a:solidFill>
                  <a:srgbClr val="FF0000"/>
                </a:solidFill>
                <a:effectLst/>
                <a:latin typeface="-apple-system"/>
              </a:rPr>
              <a:t>graves problèmes économiques ou sociaux</a:t>
            </a:r>
            <a:r>
              <a:rPr lang="fr-CH" sz="2200" b="0" i="0" dirty="0">
                <a:solidFill>
                  <a:srgbClr val="212529"/>
                </a:solidFill>
                <a:effectLst/>
                <a:latin typeface="-apple-system"/>
              </a:rPr>
              <a:t>. </a:t>
            </a:r>
            <a:br>
              <a:rPr lang="fr-CH" sz="2200" b="0" i="0" dirty="0">
                <a:solidFill>
                  <a:srgbClr val="212529"/>
                </a:solidFill>
                <a:effectLst/>
                <a:latin typeface="-apple-system"/>
              </a:rPr>
            </a:br>
            <a:r>
              <a:rPr lang="fr-CH" sz="2200" b="1" i="0" dirty="0">
                <a:solidFill>
                  <a:srgbClr val="212529"/>
                </a:solidFill>
                <a:effectLst/>
                <a:highlight>
                  <a:srgbClr val="FFFF00"/>
                </a:highlight>
                <a:latin typeface="-apple-system"/>
              </a:rPr>
              <a:t>La Suisse pourra par ailleurs maintenir une immigration orientée vers les besoins de son économie. </a:t>
            </a:r>
          </a:p>
          <a:p>
            <a:pPr algn="l"/>
            <a:endParaRPr lang="fr-CH" sz="900" b="0" i="0" dirty="0">
              <a:solidFill>
                <a:srgbClr val="212529"/>
              </a:solidFill>
              <a:effectLst/>
              <a:latin typeface="-apple-system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CH" sz="2200" b="0" i="0" dirty="0">
                <a:solidFill>
                  <a:srgbClr val="212529"/>
                </a:solidFill>
                <a:effectLst/>
                <a:latin typeface="-apple-system"/>
              </a:rPr>
              <a:t>Le pays intègrera plusieurs programmes européens comme </a:t>
            </a:r>
            <a:r>
              <a:rPr lang="fr-CH" sz="22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-apple-system"/>
              </a:rPr>
              <a:t>Horizon Europe </a:t>
            </a:r>
            <a:r>
              <a:rPr lang="fr-CH" sz="2200" b="1" i="0" dirty="0">
                <a:effectLst/>
                <a:highlight>
                  <a:srgbClr val="FFFF00"/>
                </a:highlight>
                <a:latin typeface="-apple-system"/>
              </a:rPr>
              <a:t>(recherche), </a:t>
            </a:r>
            <a:r>
              <a:rPr lang="fr-CH" sz="22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-apple-system"/>
              </a:rPr>
              <a:t>Erasmus</a:t>
            </a:r>
            <a:r>
              <a:rPr lang="fr-CH" sz="2200" b="1" i="0" dirty="0">
                <a:effectLst/>
                <a:highlight>
                  <a:srgbClr val="FFFF00"/>
                </a:highlight>
                <a:latin typeface="-apple-system"/>
              </a:rPr>
              <a:t>+ (éducation), </a:t>
            </a:r>
            <a:r>
              <a:rPr lang="fr-CH" sz="22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-apple-system"/>
              </a:rPr>
              <a:t>Euratom</a:t>
            </a:r>
            <a:r>
              <a:rPr lang="fr-CH" sz="2200" b="1" i="0" dirty="0">
                <a:effectLst/>
                <a:highlight>
                  <a:srgbClr val="FFFF00"/>
                </a:highlight>
                <a:latin typeface="-apple-system"/>
              </a:rPr>
              <a:t>, </a:t>
            </a:r>
            <a:r>
              <a:rPr lang="fr-CH" sz="22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-apple-system"/>
              </a:rPr>
              <a:t>ITER</a:t>
            </a:r>
            <a:r>
              <a:rPr lang="fr-CH" sz="2200" b="1" i="0" dirty="0">
                <a:effectLst/>
                <a:highlight>
                  <a:srgbClr val="FFFF00"/>
                </a:highlight>
                <a:latin typeface="-apple-system"/>
              </a:rPr>
              <a:t> (</a:t>
            </a:r>
            <a:r>
              <a:rPr lang="fr-CH" sz="2200" b="1" dirty="0">
                <a:solidFill>
                  <a:srgbClr val="212529"/>
                </a:solidFill>
                <a:highlight>
                  <a:srgbClr val="FFFF00"/>
                </a:highlight>
                <a:latin typeface="-apple-system"/>
              </a:rPr>
              <a:t>fusion nucléaire comme source d'énergie)</a:t>
            </a:r>
            <a:r>
              <a:rPr lang="fr-CH" sz="2200" b="1" i="0" dirty="0">
                <a:effectLst/>
                <a:highlight>
                  <a:srgbClr val="FFFF00"/>
                </a:highlight>
                <a:latin typeface="-apple-system"/>
              </a:rPr>
              <a:t>, </a:t>
            </a:r>
            <a:r>
              <a:rPr lang="fr-CH" sz="22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-apple-system"/>
              </a:rPr>
              <a:t>EU4Health</a:t>
            </a:r>
            <a:r>
              <a:rPr lang="fr-CH" sz="2200" b="1" i="0" dirty="0">
                <a:effectLst/>
                <a:highlight>
                  <a:srgbClr val="FFFF00"/>
                </a:highlight>
                <a:latin typeface="-apple-system"/>
              </a:rPr>
              <a:t> (santé) ou encore </a:t>
            </a:r>
            <a:r>
              <a:rPr lang="fr-CH" sz="22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-apple-system"/>
              </a:rPr>
              <a:t>Digital Europe </a:t>
            </a:r>
            <a:r>
              <a:rPr lang="fr-CH" sz="2200" b="1" i="0" dirty="0">
                <a:solidFill>
                  <a:srgbClr val="212529"/>
                </a:solidFill>
                <a:effectLst/>
                <a:highlight>
                  <a:srgbClr val="FFFF00"/>
                </a:highlight>
                <a:latin typeface="-apple-system"/>
              </a:rPr>
              <a:t>(</a:t>
            </a:r>
            <a:r>
              <a:rPr lang="fr-CH" sz="2200" b="1" i="0" dirty="0">
                <a:effectLst/>
                <a:highlight>
                  <a:srgbClr val="FFFF00"/>
                </a:highlight>
                <a:latin typeface="-apple-system"/>
              </a:rPr>
              <a:t>numérique</a:t>
            </a:r>
            <a:r>
              <a:rPr lang="fr-CH" sz="2200" b="1" i="0" dirty="0">
                <a:solidFill>
                  <a:srgbClr val="212529"/>
                </a:solidFill>
                <a:effectLst/>
                <a:highlight>
                  <a:srgbClr val="FFFF00"/>
                </a:highlight>
                <a:latin typeface="-apple-system"/>
              </a:rPr>
              <a:t>).</a:t>
            </a:r>
            <a:r>
              <a:rPr lang="fr-CH" sz="2200" b="1" i="0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fr-CH" sz="2200" b="0" i="0" dirty="0">
                <a:solidFill>
                  <a:srgbClr val="212529"/>
                </a:solidFill>
                <a:effectLst/>
                <a:latin typeface="-apple-system"/>
              </a:rPr>
              <a:t>Dès le 1er janvier 2025, des dispositions transitoires permettront aux acteurs suisses d'y avoir accès. </a:t>
            </a:r>
          </a:p>
          <a:p>
            <a:pPr algn="l"/>
            <a:endParaRPr lang="fr-CH" sz="900" b="0" i="0" dirty="0">
              <a:solidFill>
                <a:srgbClr val="212529"/>
              </a:solidFill>
              <a:effectLst/>
              <a:latin typeface="-apple-system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CH" sz="2200" b="1" i="0" dirty="0">
                <a:solidFill>
                  <a:srgbClr val="212529"/>
                </a:solidFill>
                <a:effectLst/>
                <a:highlight>
                  <a:srgbClr val="FFFF00"/>
                </a:highlight>
                <a:latin typeface="-apple-system"/>
              </a:rPr>
              <a:t>En contrepartie, la Suisse s'engage à augmenter considérablement sa contribution au </a:t>
            </a:r>
            <a:r>
              <a:rPr lang="fr-CH" sz="2200" b="1" i="0" dirty="0">
                <a:effectLst/>
                <a:highlight>
                  <a:srgbClr val="FFFF00"/>
                </a:highlight>
                <a:latin typeface="-apple-system"/>
              </a:rPr>
              <a:t>budget de l'Union européenne</a:t>
            </a:r>
            <a:r>
              <a:rPr lang="fr-CH" sz="2200" b="1" i="0" dirty="0">
                <a:solidFill>
                  <a:srgbClr val="212529"/>
                </a:solidFill>
                <a:effectLst/>
                <a:highlight>
                  <a:srgbClr val="FFFF00"/>
                </a:highlight>
                <a:latin typeface="-apple-system"/>
              </a:rPr>
              <a:t>.</a:t>
            </a:r>
            <a:r>
              <a:rPr lang="fr-CH" sz="2200" b="0" i="0" dirty="0">
                <a:solidFill>
                  <a:srgbClr val="212529"/>
                </a:solidFill>
                <a:effectLst/>
                <a:latin typeface="-apple-system"/>
              </a:rPr>
              <a:t> Elle versera </a:t>
            </a:r>
            <a:r>
              <a:rPr lang="fr-CH" sz="2200" b="1" i="0" dirty="0">
                <a:solidFill>
                  <a:srgbClr val="FF0000"/>
                </a:solidFill>
                <a:effectLst/>
                <a:latin typeface="-apple-system"/>
              </a:rPr>
              <a:t>140 millions d'euros par an </a:t>
            </a:r>
            <a:r>
              <a:rPr lang="fr-CH" sz="2200" b="0" i="0" dirty="0">
                <a:solidFill>
                  <a:srgbClr val="212529"/>
                </a:solidFill>
                <a:effectLst/>
                <a:latin typeface="-apple-system"/>
              </a:rPr>
              <a:t>dès la fin 2024, afin d'alimenter les programmes de cohésion européens. De 2030 à 2036, un </a:t>
            </a:r>
            <a:r>
              <a:rPr lang="fr-CH" sz="2200" b="1" i="0" dirty="0">
                <a:solidFill>
                  <a:srgbClr val="FF0000"/>
                </a:solidFill>
                <a:effectLst/>
                <a:latin typeface="-apple-system"/>
              </a:rPr>
              <a:t>versement annuel de 375 millions d'euros</a:t>
            </a:r>
            <a:r>
              <a:rPr lang="fr-CH" sz="2200" b="0" i="0" dirty="0">
                <a:solidFill>
                  <a:srgbClr val="212529"/>
                </a:solidFill>
                <a:effectLst/>
                <a:latin typeface="-apple-system"/>
              </a:rPr>
              <a:t> financera des projets communs, notamment en matière migratoire.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70B8E10-9BB0-4F03-592C-077773C70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3011" y="1975212"/>
            <a:ext cx="2058989" cy="3867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9B5B0BE-1E9F-EB36-0C7D-F419F5CE5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2628" y="1296396"/>
            <a:ext cx="2198228" cy="75801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57165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BFACD5-DC68-8789-0E53-2D667F1E1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5CD31C45-5AF5-3DEA-C430-036A934C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410" y="700994"/>
            <a:ext cx="11330084" cy="1325563"/>
          </a:xfrm>
        </p:spPr>
        <p:txBody>
          <a:bodyPr>
            <a:normAutofit fontScale="90000"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Mais le paquet d’accords </a:t>
            </a:r>
            <a:br>
              <a:rPr lang="fr-CH" sz="4800" b="1" dirty="0">
                <a:latin typeface="American Typewriter" panose="02090604020004020304" pitchFamily="18" charset="77"/>
              </a:rPr>
            </a:br>
            <a:r>
              <a:rPr lang="fr-CH" sz="4800" b="1" dirty="0">
                <a:latin typeface="American Typewriter" panose="02090604020004020304" pitchFamily="18" charset="77"/>
              </a:rPr>
              <a:t>doit avoir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l’aval</a:t>
            </a:r>
            <a:r>
              <a:rPr lang="fr-CH" sz="4800" b="1" dirty="0">
                <a:latin typeface="American Typewriter" panose="02090604020004020304" pitchFamily="18" charset="77"/>
              </a:rPr>
              <a:t>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du peuple </a:t>
            </a:r>
            <a:r>
              <a:rPr lang="fr-CH" sz="4800" b="1" dirty="0">
                <a:latin typeface="American Typewriter" panose="02090604020004020304" pitchFamily="18" charset="77"/>
              </a:rPr>
              <a:t>(facultatif)</a:t>
            </a:r>
            <a:br>
              <a:rPr lang="fr-CH" sz="4800" b="1" dirty="0">
                <a:latin typeface="American Typewriter" panose="02090604020004020304" pitchFamily="18" charset="77"/>
              </a:rPr>
            </a:br>
            <a:r>
              <a:rPr lang="fr-CH" sz="4800" b="1" dirty="0">
                <a:latin typeface="American Typewriter" panose="02090604020004020304" pitchFamily="18" charset="77"/>
              </a:rPr>
              <a:t>et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du parlement</a:t>
            </a:r>
            <a:r>
              <a:rPr lang="fr-CH" sz="4800" b="1" dirty="0">
                <a:latin typeface="American Typewriter" panose="02090604020004020304" pitchFamily="18" charset="77"/>
              </a:rPr>
              <a:t>.</a:t>
            </a:r>
            <a:endParaRPr lang="fr-CH" sz="3200" b="1" dirty="0">
              <a:latin typeface="+mn-lt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DD0A86-988D-0210-AEC5-B730E5C92B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524" y="2531944"/>
            <a:ext cx="2235668" cy="77092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454DB98-570F-224D-FEB9-B01EEA376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524" y="3222612"/>
            <a:ext cx="2148222" cy="40353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C7883C0-2D1C-ED96-273C-C2DC56114486}"/>
              </a:ext>
            </a:extLst>
          </p:cNvPr>
          <p:cNvSpPr txBox="1"/>
          <p:nvPr/>
        </p:nvSpPr>
        <p:spPr>
          <a:xfrm>
            <a:off x="3245265" y="2562273"/>
            <a:ext cx="8614229" cy="156966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3200" b="1" dirty="0">
                <a:solidFill>
                  <a:srgbClr val="212529"/>
                </a:solidFill>
                <a:latin typeface="-apple-system"/>
              </a:rPr>
              <a:t>« </a:t>
            </a:r>
            <a:r>
              <a:rPr lang="fr-CH" sz="3200" b="1" dirty="0">
                <a:solidFill>
                  <a:srgbClr val="212529"/>
                </a:solidFill>
                <a:highlight>
                  <a:srgbClr val="FFFF00"/>
                </a:highlight>
                <a:latin typeface="-apple-system"/>
              </a:rPr>
              <a:t>Ces derniers [L’Union européenne et la Suisse] </a:t>
            </a:r>
            <a:r>
              <a:rPr lang="fr-CH" sz="3200" b="1" i="0" dirty="0">
                <a:solidFill>
                  <a:srgbClr val="212529"/>
                </a:solidFill>
                <a:effectLst/>
                <a:highlight>
                  <a:srgbClr val="FFFF00"/>
                </a:highlight>
                <a:latin typeface="-apple-system"/>
              </a:rPr>
              <a:t>doivent cependant recevoir l’aval du parlement helvétique et des habitants du pays.</a:t>
            </a:r>
            <a:r>
              <a:rPr lang="fr-CH" sz="3200" b="1" i="0" dirty="0">
                <a:solidFill>
                  <a:srgbClr val="212529"/>
                </a:solidFill>
                <a:effectLst/>
                <a:latin typeface="-apple-system"/>
              </a:rPr>
              <a:t> »</a:t>
            </a:r>
            <a:endParaRPr lang="fr-FR" sz="32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2009BE2-6AAD-C3A7-A163-ED31142145ED}"/>
              </a:ext>
            </a:extLst>
          </p:cNvPr>
          <p:cNvSpPr txBox="1"/>
          <p:nvPr/>
        </p:nvSpPr>
        <p:spPr>
          <a:xfrm>
            <a:off x="790420" y="5173150"/>
            <a:ext cx="11069074" cy="132343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000" b="1" i="0" dirty="0">
                <a:solidFill>
                  <a:srgbClr val="000000"/>
                </a:solidFill>
                <a:effectLst/>
                <a:latin typeface="Work Sans" pitchFamily="2" charset="77"/>
              </a:rPr>
              <a:t>« </a:t>
            </a:r>
            <a:r>
              <a:rPr lang="fr-CH" sz="20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Work Sans" pitchFamily="2" charset="77"/>
              </a:rPr>
              <a:t>Dans les urnes, le paquet d'accords avec l'UE ne devrait être adopté qu'à la majorité du peuple, et non à la double majorité du peuple et des cantons.</a:t>
            </a:r>
            <a:r>
              <a:rPr lang="fr-CH" sz="2000" b="1" i="0" dirty="0">
                <a:solidFill>
                  <a:srgbClr val="000000"/>
                </a:solidFill>
                <a:effectLst/>
                <a:latin typeface="Work Sans" pitchFamily="2" charset="77"/>
              </a:rPr>
              <a:t> Le Conseil fédéral s'est prononcé mercredi en faveur d'un référendum </a:t>
            </a:r>
            <a:r>
              <a:rPr lang="fr-CH" sz="2000" b="1" i="0" dirty="0">
                <a:solidFill>
                  <a:srgbClr val="FF0000"/>
                </a:solidFill>
                <a:effectLst/>
                <a:latin typeface="Work Sans" pitchFamily="2" charset="77"/>
              </a:rPr>
              <a:t>facultatif</a:t>
            </a:r>
            <a:r>
              <a:rPr lang="fr-CH" sz="2000" b="1" i="0" dirty="0">
                <a:solidFill>
                  <a:srgbClr val="000000"/>
                </a:solidFill>
                <a:effectLst/>
                <a:latin typeface="Work Sans" pitchFamily="2" charset="77"/>
              </a:rPr>
              <a:t>. Le Parlement aura le dernier mot. »</a:t>
            </a:r>
            <a:endParaRPr lang="fr-FR" sz="2000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89DC271-8E57-F496-EBA2-FA2B732B48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004" y="4235282"/>
            <a:ext cx="4008886" cy="92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390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723D8-766E-12CA-7AC8-AC17038A1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42DB792-B98E-3364-8D3B-2FB4CE2B1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45" y="1541192"/>
            <a:ext cx="5523284" cy="45523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8229E0D-CCCB-AE06-A2D0-C1D83008A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745" y="215630"/>
            <a:ext cx="11311039" cy="1325563"/>
          </a:xfrm>
        </p:spPr>
        <p:txBody>
          <a:bodyPr>
            <a:noAutofit/>
          </a:bodyPr>
          <a:lstStyle/>
          <a:p>
            <a:r>
              <a:rPr lang="fr-CH" sz="3600" b="1" dirty="0">
                <a:latin typeface="American Typewriter" panose="02090604020004020304" pitchFamily="18" charset="77"/>
              </a:rPr>
              <a:t>Keller-Sutter &amp; Von der </a:t>
            </a:r>
            <a:r>
              <a:rPr lang="fr-CH" sz="3600" b="1" dirty="0" err="1">
                <a:latin typeface="American Typewriter" panose="02090604020004020304" pitchFamily="18" charset="77"/>
              </a:rPr>
              <a:t>Leyen</a:t>
            </a:r>
            <a:r>
              <a:rPr lang="fr-CH" sz="3600" b="1" dirty="0">
                <a:latin typeface="American Typewriter" panose="02090604020004020304" pitchFamily="18" charset="77"/>
              </a:rPr>
              <a:t> discutent </a:t>
            </a:r>
            <a:br>
              <a:rPr lang="fr-CH" sz="3600" b="1" dirty="0">
                <a:latin typeface="American Typewriter" panose="02090604020004020304" pitchFamily="18" charset="77"/>
              </a:rPr>
            </a:br>
            <a:r>
              <a:rPr lang="fr-CH" sz="36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en privé </a:t>
            </a:r>
            <a:r>
              <a:rPr lang="fr-CH" sz="3600" b="1" dirty="0">
                <a:latin typeface="American Typewriter" panose="02090604020004020304" pitchFamily="18" charset="77"/>
              </a:rPr>
              <a:t>des accords Suisse – UE </a:t>
            </a:r>
            <a:r>
              <a:rPr lang="fr-CH" sz="36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à Davos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F60419C-6A87-7827-8553-8EA873A1ABAF}"/>
              </a:ext>
            </a:extLst>
          </p:cNvPr>
          <p:cNvSpPr txBox="1"/>
          <p:nvPr/>
        </p:nvSpPr>
        <p:spPr>
          <a:xfrm>
            <a:off x="5837815" y="1565664"/>
            <a:ext cx="610186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i="0" dirty="0">
                <a:solidFill>
                  <a:srgbClr val="000000"/>
                </a:solidFill>
                <a:effectLst/>
                <a:latin typeface="Work Sans" panose="020F0502020204030204" pitchFamily="34" charset="0"/>
              </a:rPr>
              <a:t>La présidente de la Confédération Karin Keller-Sutter et la présidente de la Commission européenne Ursula von der </a:t>
            </a:r>
            <a:r>
              <a:rPr lang="fr-CH" i="0" dirty="0" err="1">
                <a:solidFill>
                  <a:srgbClr val="000000"/>
                </a:solidFill>
                <a:effectLst/>
                <a:latin typeface="Work Sans" panose="020F0502020204030204" pitchFamily="34" charset="0"/>
              </a:rPr>
              <a:t>Leyen</a:t>
            </a:r>
            <a:r>
              <a:rPr lang="fr-CH" i="0" dirty="0">
                <a:solidFill>
                  <a:srgbClr val="000000"/>
                </a:solidFill>
                <a:effectLst/>
                <a:latin typeface="Work Sans" panose="020F0502020204030204" pitchFamily="34" charset="0"/>
              </a:rPr>
              <a:t> ont discuté de la prochaine étape entre Berne et Bruxelles après la finalisation des accords. </a:t>
            </a:r>
          </a:p>
          <a:p>
            <a:r>
              <a:rPr lang="fr-CH" b="1" i="0" dirty="0">
                <a:solidFill>
                  <a:srgbClr val="000000"/>
                </a:solidFill>
                <a:effectLst/>
                <a:latin typeface="Work Sans" panose="020F0502020204030204" pitchFamily="34" charset="0"/>
              </a:rPr>
              <a:t>Elles se sont rencontrées </a:t>
            </a:r>
            <a:r>
              <a:rPr lang="fr-CH" b="1" i="0" dirty="0">
                <a:solidFill>
                  <a:srgbClr val="FF0000"/>
                </a:solidFill>
                <a:effectLst/>
                <a:latin typeface="Work Sans" panose="020F0502020204030204" pitchFamily="34" charset="0"/>
              </a:rPr>
              <a:t>en marge du WEF</a:t>
            </a:r>
            <a:r>
              <a:rPr lang="fr-CH" i="0" dirty="0">
                <a:solidFill>
                  <a:srgbClr val="000000"/>
                </a:solidFill>
                <a:effectLst/>
                <a:latin typeface="Work Sans" panose="020F0502020204030204" pitchFamily="34" charset="0"/>
              </a:rPr>
              <a:t>.</a:t>
            </a:r>
            <a:endParaRPr lang="fr-FR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33514DC-D905-A718-BEA3-59F934C996D0}"/>
              </a:ext>
            </a:extLst>
          </p:cNvPr>
          <p:cNvSpPr/>
          <p:nvPr/>
        </p:nvSpPr>
        <p:spPr>
          <a:xfrm>
            <a:off x="5868264" y="3398060"/>
            <a:ext cx="6096000" cy="2066796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4E2251D-4418-0BE9-1350-3D8C37D665D2}"/>
              </a:ext>
            </a:extLst>
          </p:cNvPr>
          <p:cNvSpPr txBox="1"/>
          <p:nvPr/>
        </p:nvSpPr>
        <p:spPr>
          <a:xfrm>
            <a:off x="5939136" y="3461962"/>
            <a:ext cx="589921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fr-CH" sz="2000" b="1" i="0" dirty="0">
                <a:solidFill>
                  <a:srgbClr val="000000"/>
                </a:solidFill>
                <a:effectLst/>
                <a:latin typeface="Work Sans" pitchFamily="2" charset="77"/>
              </a:rPr>
              <a:t>Karin Keller-Sutter, Présidente de </a:t>
            </a:r>
            <a:r>
              <a:rPr lang="fr-CH" sz="2000" b="1" dirty="0">
                <a:solidFill>
                  <a:srgbClr val="000000"/>
                </a:solidFill>
                <a:latin typeface="Work Sans" pitchFamily="2" charset="77"/>
              </a:rPr>
              <a:t>la Suisse 2025</a:t>
            </a:r>
            <a:r>
              <a:rPr lang="fr-CH" sz="2000" b="1" i="0" dirty="0">
                <a:solidFill>
                  <a:srgbClr val="000000"/>
                </a:solidFill>
                <a:effectLst/>
                <a:latin typeface="Work Sans" pitchFamily="2" charset="77"/>
              </a:rPr>
              <a:t> : </a:t>
            </a:r>
          </a:p>
          <a:p>
            <a:pPr algn="l" fontAlgn="base"/>
            <a:r>
              <a:rPr lang="fr-CH" sz="2000" b="0" i="0" dirty="0">
                <a:solidFill>
                  <a:srgbClr val="000000"/>
                </a:solidFill>
                <a:effectLst/>
                <a:latin typeface="Work Sans" pitchFamily="2" charset="77"/>
              </a:rPr>
              <a:t>« </a:t>
            </a:r>
            <a:r>
              <a:rPr lang="fr-CH" sz="20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Work Sans" pitchFamily="2" charset="77"/>
              </a:rPr>
              <a:t>J'ai expliqué à la Présidente de la commission européenne le processus politique de la Suisse avec la consultation et le Parlement</a:t>
            </a:r>
            <a:r>
              <a:rPr lang="fr-CH" sz="2000" b="0" i="0" dirty="0">
                <a:solidFill>
                  <a:srgbClr val="000000"/>
                </a:solidFill>
                <a:effectLst/>
                <a:latin typeface="Work Sans" pitchFamily="2" charset="77"/>
              </a:rPr>
              <a:t> »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0DAAABF-5D44-A58C-9426-C4FC915C8798}"/>
              </a:ext>
            </a:extLst>
          </p:cNvPr>
          <p:cNvSpPr txBox="1"/>
          <p:nvPr/>
        </p:nvSpPr>
        <p:spPr>
          <a:xfrm>
            <a:off x="5868264" y="5567397"/>
            <a:ext cx="61018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fr-CH" sz="1800" b="1" i="0" dirty="0">
                <a:solidFill>
                  <a:srgbClr val="000000"/>
                </a:solidFill>
                <a:effectLst/>
                <a:latin typeface="Work Sans" pitchFamily="2" charset="77"/>
              </a:rPr>
              <a:t>« Le Conseil fédéral a indiqué la semaine dernière </a:t>
            </a:r>
            <a:r>
              <a:rPr lang="fr-CH" sz="1800" b="1" i="0" dirty="0">
                <a:solidFill>
                  <a:srgbClr val="FF0000"/>
                </a:solidFill>
                <a:effectLst/>
                <a:latin typeface="Work Sans" pitchFamily="2" charset="77"/>
              </a:rPr>
              <a:t>vouloir soigner ses relations avec l'UE </a:t>
            </a:r>
            <a:r>
              <a:rPr lang="fr-CH" sz="1800" b="1" i="0" dirty="0">
                <a:solidFill>
                  <a:srgbClr val="000000"/>
                </a:solidFill>
                <a:effectLst/>
                <a:latin typeface="Work Sans" pitchFamily="2" charset="77"/>
              </a:rPr>
              <a:t>lors du Forum économique mondial (WEF) à Davos. »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D53865A-283B-FB3B-04BA-3F3F94A71C7F}"/>
              </a:ext>
            </a:extLst>
          </p:cNvPr>
          <p:cNvSpPr txBox="1"/>
          <p:nvPr/>
        </p:nvSpPr>
        <p:spPr>
          <a:xfrm>
            <a:off x="212745" y="6249644"/>
            <a:ext cx="61018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400" b="0" i="0" dirty="0">
                <a:solidFill>
                  <a:srgbClr val="888888"/>
                </a:solidFill>
                <a:effectLst/>
                <a:latin typeface="Work Sans" pitchFamily="2" charset="77"/>
              </a:rPr>
              <a:t>Les deux femmes se sont rencontrées en privé, </a:t>
            </a:r>
          </a:p>
          <a:p>
            <a:r>
              <a:rPr lang="fr-CH" sz="1400" b="0" i="0" dirty="0">
                <a:solidFill>
                  <a:srgbClr val="888888"/>
                </a:solidFill>
                <a:effectLst/>
                <a:latin typeface="Work Sans" pitchFamily="2" charset="77"/>
              </a:rPr>
              <a:t>une heure environ avant l'ouverture officielle du WEF à Davos. </a:t>
            </a:r>
            <a:endParaRPr lang="fr-FR" sz="1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FCDD5E8-993A-5A4C-6BE6-242672F44D99}"/>
              </a:ext>
            </a:extLst>
          </p:cNvPr>
          <p:cNvSpPr txBox="1"/>
          <p:nvPr/>
        </p:nvSpPr>
        <p:spPr>
          <a:xfrm>
            <a:off x="145777" y="5818757"/>
            <a:ext cx="2546963" cy="430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2200" b="1" dirty="0">
                <a:solidFill>
                  <a:srgbClr val="000000"/>
                </a:solidFill>
                <a:latin typeface="Helvetica" pitchFamily="2" charset="0"/>
              </a:rPr>
              <a:t>21</a:t>
            </a:r>
            <a:r>
              <a:rPr lang="fr-CH" sz="2200" b="1" dirty="0">
                <a:solidFill>
                  <a:srgbClr val="000000"/>
                </a:solidFill>
                <a:effectLst/>
                <a:latin typeface="Helvetica" pitchFamily="2" charset="0"/>
              </a:rPr>
              <a:t> janvier 2025</a:t>
            </a:r>
            <a:endParaRPr lang="fr-FR" sz="2200" dirty="0"/>
          </a:p>
        </p:txBody>
      </p:sp>
    </p:spTree>
    <p:extLst>
      <p:ext uri="{BB962C8B-B14F-4D97-AF65-F5344CB8AC3E}">
        <p14:creationId xmlns:p14="http://schemas.microsoft.com/office/powerpoint/2010/main" val="283106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5" grpId="0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93443-724D-B946-5F2A-7623B5632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62EA01E-09DD-083D-64B7-BA902470B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524" y="294593"/>
            <a:ext cx="11154590" cy="1325563"/>
          </a:xfrm>
        </p:spPr>
        <p:txBody>
          <a:bodyPr>
            <a:normAutofit fontScale="90000"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La signature sur les accords de recherche &amp; le digital est prévue </a:t>
            </a:r>
            <a:br>
              <a:rPr lang="fr-CH" sz="4800" b="1" dirty="0">
                <a:latin typeface="American Typewriter" panose="02090604020004020304" pitchFamily="18" charset="77"/>
              </a:rPr>
            </a:br>
            <a:r>
              <a:rPr lang="fr-CH" sz="4800" b="1" dirty="0">
                <a:latin typeface="American Typewriter" panose="02090604020004020304" pitchFamily="18" charset="77"/>
              </a:rPr>
              <a:t>en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novembre</a:t>
            </a:r>
            <a:r>
              <a:rPr lang="fr-CH" sz="4800" b="1" dirty="0">
                <a:latin typeface="American Typewriter" panose="02090604020004020304" pitchFamily="18" charset="77"/>
              </a:rPr>
              <a:t>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2025</a:t>
            </a:r>
            <a:r>
              <a:rPr lang="fr-CH" sz="4800" b="1" dirty="0">
                <a:latin typeface="American Typewriter" panose="02090604020004020304" pitchFamily="18" charset="77"/>
              </a:rPr>
              <a:t>.</a:t>
            </a:r>
            <a:endParaRPr lang="fr-CH" sz="3200" b="1" dirty="0">
              <a:latin typeface="+mn-lt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2CE6459-15FD-D0D2-5D4B-EBC4B3E6CE11}"/>
              </a:ext>
            </a:extLst>
          </p:cNvPr>
          <p:cNvSpPr txBox="1"/>
          <p:nvPr/>
        </p:nvSpPr>
        <p:spPr>
          <a:xfrm>
            <a:off x="1219200" y="3012593"/>
            <a:ext cx="10160001" cy="223138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2600" b="1" dirty="0">
                <a:solidFill>
                  <a:srgbClr val="212529"/>
                </a:solidFill>
                <a:latin typeface="-apple-system"/>
              </a:rPr>
              <a:t>« </a:t>
            </a:r>
            <a:r>
              <a:rPr lang="fr-CH" sz="2600" b="0" i="0" dirty="0">
                <a:solidFill>
                  <a:srgbClr val="454545"/>
                </a:solidFill>
                <a:effectLst/>
                <a:latin typeface="Frutiger Neue W02 Bd"/>
              </a:rPr>
              <a:t>Le 2 avril 2025, les négociateurs en chef de la Suisse et de l’Union européenne ont paraphé l’accord sur les programmes de l’UE à Bruxelles.</a:t>
            </a:r>
          </a:p>
          <a:p>
            <a:pPr algn="ctr"/>
            <a:endParaRPr lang="fr-CH" sz="900" dirty="0">
              <a:solidFill>
                <a:srgbClr val="454545"/>
              </a:solidFill>
              <a:highlight>
                <a:srgbClr val="FFFF00"/>
              </a:highlight>
              <a:latin typeface="Frutiger Neue W02 Bd"/>
            </a:endParaRPr>
          </a:p>
          <a:p>
            <a:pPr algn="ctr"/>
            <a:r>
              <a:rPr lang="fr-CH" sz="2600" b="1" i="0" dirty="0">
                <a:effectLst/>
                <a:highlight>
                  <a:srgbClr val="FFFF00"/>
                </a:highlight>
                <a:latin typeface="Frutiger Neue W02 Bd"/>
              </a:rPr>
              <a:t>Cet accord [sur les programmes de l’UE*] entrera en vigueur au moment de la ratification du paquet global Suisse-UE, mais pourra déjà être appliqué à titre </a:t>
            </a:r>
            <a:r>
              <a:rPr lang="fr-CH" sz="2600" b="1" i="1" dirty="0">
                <a:effectLst/>
                <a:highlight>
                  <a:srgbClr val="FFFF00"/>
                </a:highlight>
                <a:latin typeface="Frutiger Neue W02 Bd"/>
              </a:rPr>
              <a:t>provisoire</a:t>
            </a:r>
            <a:r>
              <a:rPr lang="fr-CH" sz="2600" b="1" i="0" dirty="0">
                <a:effectLst/>
                <a:highlight>
                  <a:srgbClr val="FFFF00"/>
                </a:highlight>
                <a:latin typeface="Frutiger Neue W02 Bd"/>
              </a:rPr>
              <a:t> après </a:t>
            </a:r>
            <a:r>
              <a:rPr lang="fr-CH" sz="26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Frutiger Neue W02 Bd"/>
              </a:rPr>
              <a:t>la signature prévue en novembre</a:t>
            </a:r>
            <a:r>
              <a:rPr lang="fr-CH" sz="2600" b="1" i="0" dirty="0">
                <a:solidFill>
                  <a:srgbClr val="454545"/>
                </a:solidFill>
                <a:effectLst/>
                <a:highlight>
                  <a:srgbClr val="FFFF00"/>
                </a:highlight>
                <a:latin typeface="Frutiger Neue W02 Bd"/>
              </a:rPr>
              <a:t>. </a:t>
            </a:r>
            <a:r>
              <a:rPr lang="fr-CH" sz="2600" b="1" i="0" dirty="0">
                <a:solidFill>
                  <a:srgbClr val="212529"/>
                </a:solidFill>
                <a:effectLst/>
                <a:latin typeface="-apple-system"/>
              </a:rPr>
              <a:t>»</a:t>
            </a:r>
            <a:endParaRPr lang="fr-FR" sz="2600" b="1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0EF3FC4-5064-66AE-8EBC-A463B005D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799" y="1938541"/>
            <a:ext cx="870854" cy="9605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EB7292-BD73-0F7E-50CC-096CCD2071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4081" y="1957936"/>
            <a:ext cx="3119725" cy="89500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34F9B5A-DD04-EB51-6EB9-FC1542FC00E7}"/>
              </a:ext>
            </a:extLst>
          </p:cNvPr>
          <p:cNvSpPr txBox="1"/>
          <p:nvPr/>
        </p:nvSpPr>
        <p:spPr>
          <a:xfrm>
            <a:off x="1488136" y="5243973"/>
            <a:ext cx="920604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400" b="1" i="0" dirty="0">
                <a:solidFill>
                  <a:srgbClr val="454545"/>
                </a:solidFill>
                <a:effectLst/>
                <a:latin typeface="FrutigerNeueW02-Regular"/>
              </a:rPr>
              <a:t>« La participation au programme EU4Health est prévue avec l'entrée en vigueur de l'accord sur la santé dans le cadre du paquet global. »</a:t>
            </a:r>
            <a:endParaRPr lang="fr-FR" sz="24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A28C2C9-B0FA-79DE-EE7D-2C0421CBAD0B}"/>
              </a:ext>
            </a:extLst>
          </p:cNvPr>
          <p:cNvSpPr txBox="1"/>
          <p:nvPr/>
        </p:nvSpPr>
        <p:spPr>
          <a:xfrm>
            <a:off x="1488136" y="6190492"/>
            <a:ext cx="787357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600" b="1" dirty="0">
                <a:highlight>
                  <a:srgbClr val="FFFF00"/>
                </a:highlight>
                <a:latin typeface="Frutiger Neue W02 Bd"/>
              </a:rPr>
              <a:t>* Horizon Europe, Euratom et Digital Europe </a:t>
            </a:r>
            <a:endParaRPr lang="fr-FR" sz="2600" b="1" dirty="0">
              <a:highlight>
                <a:srgbClr val="FFFF00"/>
              </a:highlight>
              <a:latin typeface="Frutiger Neue W02 Bd"/>
            </a:endParaRPr>
          </a:p>
        </p:txBody>
      </p:sp>
    </p:spTree>
    <p:extLst>
      <p:ext uri="{BB962C8B-B14F-4D97-AF65-F5344CB8AC3E}">
        <p14:creationId xmlns:p14="http://schemas.microsoft.com/office/powerpoint/2010/main" val="197084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63DDB-3C7D-D1AE-65A2-59F714E80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5CD7F3DB-83EF-E443-F861-A622A5B62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523" y="507289"/>
            <a:ext cx="11154590" cy="1325563"/>
          </a:xfrm>
        </p:spPr>
        <p:txBody>
          <a:bodyPr>
            <a:normAutofit fontScale="90000"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« L’accord entrera en vigueur au plus tard en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2028 </a:t>
            </a:r>
            <a:r>
              <a:rPr lang="fr-CH" sz="4800" b="1" dirty="0">
                <a:latin typeface="American Typewriter" panose="02090604020004020304" pitchFamily="18" charset="77"/>
              </a:rPr>
              <a:t>»</a:t>
            </a:r>
            <a:br>
              <a:rPr lang="fr-CH" sz="4800" b="1" dirty="0">
                <a:latin typeface="American Typewriter" panose="02090604020004020304" pitchFamily="18" charset="77"/>
              </a:rPr>
            </a:br>
            <a:r>
              <a:rPr lang="fr-CH" sz="3200" b="1" dirty="0">
                <a:latin typeface="American Typewriter" panose="02090604020004020304" pitchFamily="18" charset="77"/>
              </a:rPr>
              <a:t>avec </a:t>
            </a:r>
            <a:r>
              <a:rPr lang="fr-CH" sz="32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effet rétroactif au 1</a:t>
            </a:r>
            <a:r>
              <a:rPr lang="fr-CH" sz="3200" b="1" baseline="30000" dirty="0">
                <a:solidFill>
                  <a:srgbClr val="FF0000"/>
                </a:solidFill>
                <a:latin typeface="American Typewriter" panose="02090604020004020304" pitchFamily="18" charset="77"/>
              </a:rPr>
              <a:t>er</a:t>
            </a:r>
            <a:r>
              <a:rPr lang="fr-CH" sz="32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 janvier 2025</a:t>
            </a:r>
            <a:endParaRPr lang="fr-CH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233D731-45FF-44A0-3B70-FB492F8D8F98}"/>
              </a:ext>
            </a:extLst>
          </p:cNvPr>
          <p:cNvSpPr txBox="1"/>
          <p:nvPr/>
        </p:nvSpPr>
        <p:spPr>
          <a:xfrm>
            <a:off x="908685" y="3158953"/>
            <a:ext cx="10628267" cy="30469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2400" b="1" dirty="0">
                <a:solidFill>
                  <a:srgbClr val="212529"/>
                </a:solidFill>
                <a:latin typeface="-apple-system"/>
              </a:rPr>
              <a:t>« </a:t>
            </a:r>
            <a:r>
              <a:rPr lang="fr-CH" sz="24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Work Sans" pitchFamily="2" charset="77"/>
              </a:rPr>
              <a:t>Cette signature, prévue en novembre, permettra une association à Horizon Europe, à Euratom et à Digital Europe </a:t>
            </a:r>
            <a:br>
              <a:rPr lang="fr-CH" sz="2400" b="0" i="0" dirty="0">
                <a:solidFill>
                  <a:srgbClr val="000000"/>
                </a:solidFill>
                <a:effectLst/>
                <a:latin typeface="Work Sans" pitchFamily="2" charset="77"/>
              </a:rPr>
            </a:br>
            <a:r>
              <a:rPr lang="fr-CH" sz="24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Work Sans" pitchFamily="2" charset="77"/>
              </a:rPr>
              <a:t>avec </a:t>
            </a:r>
            <a:r>
              <a:rPr lang="fr-CH" sz="24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Work Sans" pitchFamily="2" charset="77"/>
              </a:rPr>
              <a:t>effet rétroactif </a:t>
            </a:r>
            <a:r>
              <a:rPr lang="fr-CH" sz="24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Work Sans" pitchFamily="2" charset="77"/>
              </a:rPr>
              <a:t>au 1er janvier 2025. </a:t>
            </a:r>
          </a:p>
          <a:p>
            <a:pPr algn="ctr"/>
            <a:r>
              <a:rPr lang="fr-CH" sz="2400" b="0" i="0" dirty="0">
                <a:solidFill>
                  <a:srgbClr val="000000"/>
                </a:solidFill>
                <a:effectLst/>
                <a:latin typeface="Work Sans" pitchFamily="2" charset="77"/>
              </a:rPr>
              <a:t>Les chercheurs suisses pourront demander des fonds à la Commission européenne. En contrepartie, la Suisse versera une contribution obligatoire à l’UE. </a:t>
            </a:r>
          </a:p>
          <a:p>
            <a:pPr algn="ctr"/>
            <a:r>
              <a:rPr lang="fr-CH" sz="2400" b="1" i="0" dirty="0">
                <a:effectLst/>
                <a:highlight>
                  <a:srgbClr val="FFFF00"/>
                </a:highlight>
                <a:latin typeface="Work Sans" pitchFamily="2" charset="77"/>
              </a:rPr>
              <a:t>Il [l’accord] entrera en vigueur après la ratification ou au plus tard </a:t>
            </a:r>
            <a:r>
              <a:rPr lang="fr-CH" sz="24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Work Sans" pitchFamily="2" charset="77"/>
              </a:rPr>
              <a:t>d'ici fin 2028</a:t>
            </a:r>
            <a:r>
              <a:rPr lang="fr-CH" sz="2400" b="1" i="0" dirty="0">
                <a:effectLst/>
                <a:highlight>
                  <a:srgbClr val="FFFF00"/>
                </a:highlight>
                <a:latin typeface="Work Sans" pitchFamily="2" charset="77"/>
              </a:rPr>
              <a:t>.</a:t>
            </a:r>
            <a:r>
              <a:rPr lang="fr-CH" sz="2400" b="1" i="0" dirty="0">
                <a:effectLst/>
                <a:latin typeface="Work Sans" pitchFamily="2" charset="77"/>
              </a:rPr>
              <a:t> »</a:t>
            </a:r>
            <a:endParaRPr lang="fr-CH" sz="2400" b="1" i="0" dirty="0">
              <a:effectLst/>
              <a:latin typeface="-apple-system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5B4FB4A-FDAA-A3D1-7FA2-F29B41BD7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685" y="1997186"/>
            <a:ext cx="4971580" cy="99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421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0ABFE-F262-E8BE-F922-1B3EEC5A3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205868C-A914-390E-5A4C-3896DEADC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0896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L’UE décide, </a:t>
            </a:r>
            <a:br>
              <a:rPr lang="fr-CH" sz="4800" b="1" dirty="0">
                <a:latin typeface="American Typewriter" panose="02090604020004020304" pitchFamily="18" charset="77"/>
              </a:rPr>
            </a:br>
            <a:r>
              <a:rPr lang="fr-CH" sz="4800" b="1" dirty="0">
                <a:latin typeface="American Typewriter" panose="02090604020004020304" pitchFamily="18" charset="77"/>
              </a:rPr>
              <a:t>la Suisse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applique</a:t>
            </a:r>
            <a:r>
              <a:rPr lang="fr-CH" sz="4800" b="1" dirty="0">
                <a:latin typeface="American Typewriter" panose="02090604020004020304" pitchFamily="18" charset="77"/>
              </a:rPr>
              <a:t>.</a:t>
            </a:r>
            <a:br>
              <a:rPr lang="fr-CH" sz="4800" b="1" dirty="0">
                <a:latin typeface="American Typewriter" panose="02090604020004020304" pitchFamily="18" charset="77"/>
              </a:rPr>
            </a:br>
            <a:r>
              <a:rPr lang="fr-CH" sz="4000" dirty="0">
                <a:latin typeface="American Typewriter" panose="02090604020004020304" pitchFamily="18" charset="77"/>
              </a:rPr>
              <a:t>Enquête du NZZ</a:t>
            </a:r>
            <a:br>
              <a:rPr lang="fr-CH" sz="12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endParaRPr lang="fr-CH" sz="3200" b="1" dirty="0">
              <a:latin typeface="+mn-lt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DCF6EFA-24B7-59C5-CDAE-41384B8168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3163" y="0"/>
            <a:ext cx="4018359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7AA25B0-36A9-6117-77CD-A661A0464ACE}"/>
              </a:ext>
            </a:extLst>
          </p:cNvPr>
          <p:cNvSpPr txBox="1"/>
          <p:nvPr/>
        </p:nvSpPr>
        <p:spPr>
          <a:xfrm>
            <a:off x="690478" y="3304233"/>
            <a:ext cx="6096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2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Traités de l’UE : Les nouvelles règles de Bruxelles s’appliquent directement en Suisse. </a:t>
            </a:r>
            <a:r>
              <a:rPr lang="fr-CH" sz="22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69C409-DFE1-0928-6722-8E65743B907E}"/>
              </a:ext>
            </a:extLst>
          </p:cNvPr>
          <p:cNvSpPr txBox="1"/>
          <p:nvPr/>
        </p:nvSpPr>
        <p:spPr>
          <a:xfrm>
            <a:off x="3265714" y="2313161"/>
            <a:ext cx="2546963" cy="430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2200" b="1" dirty="0">
                <a:solidFill>
                  <a:srgbClr val="000000"/>
                </a:solidFill>
                <a:latin typeface="Helvetica" pitchFamily="2" charset="0"/>
              </a:rPr>
              <a:t>8</a:t>
            </a:r>
            <a:r>
              <a:rPr lang="fr-CH" sz="2200" b="1" dirty="0">
                <a:solidFill>
                  <a:srgbClr val="000000"/>
                </a:solidFill>
                <a:effectLst/>
                <a:latin typeface="Helvetica" pitchFamily="2" charset="0"/>
              </a:rPr>
              <a:t> juillet 2025</a:t>
            </a:r>
            <a:endParaRPr lang="fr-FR" sz="22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1A82847-8DC5-5D97-67D0-E96127CB3C77}"/>
              </a:ext>
            </a:extLst>
          </p:cNvPr>
          <p:cNvSpPr txBox="1"/>
          <p:nvPr/>
        </p:nvSpPr>
        <p:spPr>
          <a:xfrm>
            <a:off x="690478" y="4412229"/>
            <a:ext cx="609600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200" b="1" dirty="0">
                <a:solidFill>
                  <a:srgbClr val="000000"/>
                </a:solidFill>
                <a:effectLst/>
                <a:latin typeface="Helvetica" pitchFamily="2" charset="0"/>
              </a:rPr>
              <a:t>« L</a:t>
            </a:r>
            <a:r>
              <a:rPr lang="fr-CH" sz="2200" b="1" i="0" dirty="0">
                <a:solidFill>
                  <a:srgbClr val="000000"/>
                </a:solidFill>
                <a:effectLst/>
                <a:latin typeface="Helvetica" pitchFamily="2" charset="0"/>
              </a:rPr>
              <a:t>’adoption juridique dynamique signifie que </a:t>
            </a:r>
            <a:r>
              <a:rPr lang="fr-CH" sz="22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" pitchFamily="2" charset="0"/>
              </a:rPr>
              <a:t>la Suisse s’engage à adopter en permanence les futures réglementations de l’UE</a:t>
            </a:r>
            <a:r>
              <a:rPr lang="fr-CH" sz="2200" b="1" i="0" dirty="0">
                <a:solidFill>
                  <a:srgbClr val="000000"/>
                </a:solidFill>
                <a:effectLst/>
                <a:latin typeface="Helvetica" pitchFamily="2" charset="0"/>
              </a:rPr>
              <a:t> dans les accords actuels et nouveaux du marché intérieur. </a:t>
            </a:r>
            <a:r>
              <a:rPr lang="fr-CH" sz="2200" b="1" dirty="0">
                <a:solidFill>
                  <a:srgbClr val="000000"/>
                </a:solidFill>
                <a:effectLst/>
                <a:latin typeface="Helvetica" pitchFamily="2" charset="0"/>
              </a:rPr>
              <a:t>»</a:t>
            </a:r>
          </a:p>
        </p:txBody>
      </p:sp>
      <p:pic>
        <p:nvPicPr>
          <p:cNvPr id="28674" name="Picture 2" descr="NZZ über Intransparenz im Private Banking | FinGuide AG">
            <a:extLst>
              <a:ext uri="{FF2B5EF4-FFF2-40B4-BE49-F238E27FC236}">
                <a16:creationId xmlns:a16="http://schemas.microsoft.com/office/drawing/2014/main" id="{C623A5A2-313E-3AB6-15D2-FA3D674E9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21" y="1747569"/>
            <a:ext cx="2754993" cy="125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7D9B623-CED4-3CE3-E19B-EA5140693E71}"/>
              </a:ext>
            </a:extLst>
          </p:cNvPr>
          <p:cNvSpPr txBox="1"/>
          <p:nvPr/>
        </p:nvSpPr>
        <p:spPr>
          <a:xfrm>
            <a:off x="766677" y="271113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Neue Zürcher Zeitung</a:t>
            </a:r>
            <a:r>
              <a:rPr lang="de-DE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088821-6B7A-BBBC-45D3-049FEB918284}"/>
              </a:ext>
            </a:extLst>
          </p:cNvPr>
          <p:cNvSpPr/>
          <p:nvPr/>
        </p:nvSpPr>
        <p:spPr>
          <a:xfrm>
            <a:off x="690478" y="3230763"/>
            <a:ext cx="6096000" cy="3170037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849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0661D-1CDA-277F-F008-6458FA9BC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2F1E872-30D4-FA88-0F36-67AB3984E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211" y="38765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Les principaux domaines </a:t>
            </a:r>
            <a:br>
              <a:rPr lang="fr-CH" sz="4800" b="1" dirty="0">
                <a:latin typeface="American Typewriter" panose="02090604020004020304" pitchFamily="18" charset="77"/>
              </a:rPr>
            </a:br>
            <a:r>
              <a:rPr lang="fr-CH" sz="4800" b="1" dirty="0">
                <a:latin typeface="American Typewriter" panose="02090604020004020304" pitchFamily="18" charset="77"/>
              </a:rPr>
              <a:t>d’Accords entre Suisse &amp; UE</a:t>
            </a:r>
            <a:endParaRPr lang="fr-CH" sz="32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2" name="Picture 2" descr="Au début des années 1990, la Suisse a avait envisagé une adhésion à l'Union européenne mais a renoncé à sa candidature en 1992 - Crédits : MarianVejcik / iStock">
            <a:extLst>
              <a:ext uri="{FF2B5EF4-FFF2-40B4-BE49-F238E27FC236}">
                <a16:creationId xmlns:a16="http://schemas.microsoft.com/office/drawing/2014/main" id="{8A5399A2-C8DB-8F13-6D4A-E1C4E384C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80" y="312392"/>
            <a:ext cx="2145548" cy="1431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AC9AAF7-492F-B2E5-E3CC-6716780D22FC}"/>
              </a:ext>
            </a:extLst>
          </p:cNvPr>
          <p:cNvSpPr txBox="1"/>
          <p:nvPr/>
        </p:nvSpPr>
        <p:spPr>
          <a:xfrm>
            <a:off x="615779" y="2056686"/>
            <a:ext cx="4586416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92125" indent="-492125">
              <a:buFont typeface="+mj-lt"/>
              <a:buAutoNum type="arabicPeriod"/>
            </a:pPr>
            <a:r>
              <a:rPr lang="fr-CH" dirty="0">
                <a:effectLst/>
                <a:latin typeface="Helvetica Neue" panose="02000503000000020004" pitchFamily="2" charset="0"/>
              </a:rPr>
              <a:t>Recherche</a:t>
            </a:r>
          </a:p>
          <a:p>
            <a:pPr marL="492125" indent="-492125">
              <a:buFont typeface="+mj-lt"/>
              <a:buAutoNum type="arabicPeriod"/>
            </a:pPr>
            <a:r>
              <a:rPr lang="fr-CH" dirty="0">
                <a:effectLst/>
                <a:latin typeface="Helvetica Neue" panose="02000503000000020004" pitchFamily="2" charset="0"/>
              </a:rPr>
              <a:t>Marchés publics</a:t>
            </a:r>
          </a:p>
          <a:p>
            <a:pPr marL="492125" indent="-492125">
              <a:buFont typeface="+mj-lt"/>
              <a:buAutoNum type="arabicPeriod"/>
            </a:pPr>
            <a:r>
              <a:rPr lang="fr-CH" dirty="0">
                <a:effectLst/>
                <a:latin typeface="Helvetica Neue" panose="02000503000000020004" pitchFamily="2" charset="0"/>
              </a:rPr>
              <a:t>Obstacles techniques au commerce</a:t>
            </a:r>
          </a:p>
          <a:p>
            <a:pPr marL="492125" indent="-492125">
              <a:buFont typeface="+mj-lt"/>
              <a:buAutoNum type="arabicPeriod"/>
            </a:pPr>
            <a:r>
              <a:rPr lang="fr-CH" dirty="0">
                <a:effectLst/>
                <a:latin typeface="Helvetica Neue" panose="02000503000000020004" pitchFamily="2" charset="0"/>
              </a:rPr>
              <a:t>Agriculture</a:t>
            </a:r>
          </a:p>
          <a:p>
            <a:pPr marL="492125" indent="-492125">
              <a:buFont typeface="+mj-lt"/>
              <a:buAutoNum type="arabicPeriod"/>
            </a:pPr>
            <a:r>
              <a:rPr lang="fr-CH" dirty="0">
                <a:effectLst/>
                <a:latin typeface="Helvetica Neue" panose="02000503000000020004" pitchFamily="2" charset="0"/>
              </a:rPr>
              <a:t>Transport aérien</a:t>
            </a:r>
          </a:p>
          <a:p>
            <a:pPr marL="492125" indent="-492125">
              <a:buFont typeface="+mj-lt"/>
              <a:buAutoNum type="arabicPeriod"/>
            </a:pPr>
            <a:r>
              <a:rPr lang="fr-CH" dirty="0">
                <a:effectLst/>
                <a:latin typeface="Helvetica Neue" panose="02000503000000020004" pitchFamily="2" charset="0"/>
              </a:rPr>
              <a:t>Transports terrestres</a:t>
            </a:r>
          </a:p>
          <a:p>
            <a:pPr marL="492125" indent="-492125">
              <a:buFont typeface="+mj-lt"/>
              <a:buAutoNum type="arabicPeriod"/>
            </a:pPr>
            <a:r>
              <a:rPr lang="fr-CH" dirty="0">
                <a:effectLst/>
                <a:latin typeface="Helvetica Neue" panose="02000503000000020004" pitchFamily="2" charset="0"/>
              </a:rPr>
              <a:t>Libre circulation des personnes</a:t>
            </a:r>
          </a:p>
          <a:p>
            <a:pPr marL="492125" indent="-492125">
              <a:buFont typeface="+mj-lt"/>
              <a:buAutoNum type="arabicPeriod"/>
            </a:pPr>
            <a:r>
              <a:rPr lang="fr-CH" dirty="0">
                <a:effectLst/>
                <a:latin typeface="Helvetica Neue" panose="02000503000000020004" pitchFamily="2" charset="0"/>
              </a:rPr>
              <a:t>Schengen</a:t>
            </a:r>
          </a:p>
          <a:p>
            <a:pPr marL="492125" indent="-492125">
              <a:buFont typeface="+mj-lt"/>
              <a:buAutoNum type="arabicPeriod"/>
            </a:pPr>
            <a:r>
              <a:rPr lang="fr-CH" dirty="0">
                <a:effectLst/>
                <a:latin typeface="Helvetica Neue" panose="02000503000000020004" pitchFamily="2" charset="0"/>
              </a:rPr>
              <a:t>Dublin</a:t>
            </a:r>
          </a:p>
          <a:p>
            <a:pPr marL="492125" indent="-492125">
              <a:buFont typeface="+mj-lt"/>
              <a:buAutoNum type="arabicPeriod"/>
            </a:pPr>
            <a:r>
              <a:rPr lang="fr-CH" dirty="0">
                <a:effectLst/>
                <a:latin typeface="Helvetica Neue" panose="02000503000000020004" pitchFamily="2" charset="0"/>
              </a:rPr>
              <a:t>Fiscalité de l'épargne</a:t>
            </a:r>
          </a:p>
          <a:p>
            <a:pPr marL="492125" indent="-492125">
              <a:buFont typeface="+mj-lt"/>
              <a:buAutoNum type="arabicPeriod"/>
            </a:pPr>
            <a:r>
              <a:rPr lang="fr-CH" dirty="0">
                <a:effectLst/>
                <a:latin typeface="Helvetica Neue" panose="02000503000000020004" pitchFamily="2" charset="0"/>
              </a:rPr>
              <a:t>Lutte contre la fraude</a:t>
            </a:r>
          </a:p>
          <a:p>
            <a:pPr marL="492125" indent="-492125">
              <a:buFont typeface="+mj-lt"/>
              <a:buAutoNum type="arabicPeriod"/>
            </a:pPr>
            <a:r>
              <a:rPr lang="fr-CH" dirty="0">
                <a:effectLst/>
                <a:latin typeface="Helvetica Neue" panose="02000503000000020004" pitchFamily="2" charset="0"/>
              </a:rPr>
              <a:t>Produits agricoles transformés</a:t>
            </a:r>
          </a:p>
          <a:p>
            <a:pPr marL="492125" indent="-492125">
              <a:buFont typeface="+mj-lt"/>
              <a:buAutoNum type="arabicPeriod"/>
            </a:pPr>
            <a:r>
              <a:rPr lang="fr-CH" dirty="0">
                <a:effectLst/>
                <a:latin typeface="Helvetica Neue" panose="02000503000000020004" pitchFamily="2" charset="0"/>
              </a:rPr>
              <a:t>Environnement</a:t>
            </a:r>
          </a:p>
          <a:p>
            <a:pPr marL="492125" indent="-492125">
              <a:buFont typeface="+mj-lt"/>
              <a:buAutoNum type="arabicPeriod"/>
            </a:pPr>
            <a:r>
              <a:rPr lang="fr-CH" dirty="0">
                <a:effectLst/>
                <a:latin typeface="Helvetica Neue" panose="02000503000000020004" pitchFamily="2" charset="0"/>
              </a:rPr>
              <a:t>Statistique</a:t>
            </a:r>
          </a:p>
          <a:p>
            <a:endParaRPr lang="fr-CH" dirty="0">
              <a:solidFill>
                <a:srgbClr val="1F6BC0"/>
              </a:solidFill>
              <a:effectLst/>
              <a:latin typeface="Helvetica Neue" panose="02000503000000020004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48B0049-AA32-C77B-135F-32F4F6DF775D}"/>
              </a:ext>
            </a:extLst>
          </p:cNvPr>
          <p:cNvSpPr txBox="1"/>
          <p:nvPr/>
        </p:nvSpPr>
        <p:spPr>
          <a:xfrm>
            <a:off x="5745892" y="2056685"/>
            <a:ext cx="6166022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5613" indent="-406400">
              <a:buFont typeface="+mj-lt"/>
              <a:buAutoNum type="arabicPeriod" startAt="15"/>
            </a:pPr>
            <a:r>
              <a:rPr lang="fr-CH" dirty="0">
                <a:effectLst/>
                <a:latin typeface="Helvetica Neue" panose="02000503000000020004" pitchFamily="2" charset="0"/>
              </a:rPr>
              <a:t>MEDIA (audiovisuel / cinéma / culturel)</a:t>
            </a:r>
          </a:p>
          <a:p>
            <a:pPr marL="455613" indent="-406400">
              <a:buFont typeface="+mj-lt"/>
              <a:buAutoNum type="arabicPeriod" startAt="15"/>
            </a:pPr>
            <a:r>
              <a:rPr lang="fr-CH" dirty="0">
                <a:effectLst/>
                <a:latin typeface="Helvetica Neue" panose="02000503000000020004" pitchFamily="2" charset="0"/>
              </a:rPr>
              <a:t>Pensions</a:t>
            </a:r>
          </a:p>
          <a:p>
            <a:pPr marL="455613" indent="-406400">
              <a:buFont typeface="+mj-lt"/>
              <a:buAutoNum type="arabicPeriod" startAt="15"/>
            </a:pPr>
            <a:r>
              <a:rPr lang="fr-CH" dirty="0">
                <a:effectLst/>
                <a:latin typeface="Helvetica Neue" panose="02000503000000020004" pitchFamily="2" charset="0"/>
              </a:rPr>
              <a:t>Libre-échange</a:t>
            </a:r>
          </a:p>
          <a:p>
            <a:pPr marL="455613" indent="-406400">
              <a:buFont typeface="+mj-lt"/>
              <a:buAutoNum type="arabicPeriod" startAt="15"/>
            </a:pPr>
            <a:r>
              <a:rPr lang="fr-CH" dirty="0">
                <a:effectLst/>
                <a:latin typeface="Helvetica Neue" panose="02000503000000020004" pitchFamily="2" charset="0"/>
              </a:rPr>
              <a:t>Assurance</a:t>
            </a:r>
          </a:p>
          <a:p>
            <a:pPr marL="455613" indent="-406400">
              <a:buFont typeface="+mj-lt"/>
              <a:buAutoNum type="arabicPeriod" startAt="15"/>
            </a:pPr>
            <a:r>
              <a:rPr lang="fr-CH" dirty="0">
                <a:effectLst/>
                <a:latin typeface="Helvetica Neue" panose="02000503000000020004" pitchFamily="2" charset="0"/>
              </a:rPr>
              <a:t>Transport des marchandises</a:t>
            </a:r>
          </a:p>
          <a:p>
            <a:pPr marL="455613" indent="-406400">
              <a:buFont typeface="+mj-lt"/>
              <a:buAutoNum type="arabicPeriod" startAt="15"/>
            </a:pPr>
            <a:r>
              <a:rPr lang="fr-CH" dirty="0">
                <a:effectLst/>
                <a:latin typeface="Helvetica Neue" panose="02000503000000020004" pitchFamily="2" charset="0"/>
              </a:rPr>
              <a:t>Jeunesse en action et formation tout au long de la vie</a:t>
            </a:r>
          </a:p>
          <a:p>
            <a:pPr marL="455613" indent="-406400">
              <a:buFont typeface="+mj-lt"/>
              <a:buAutoNum type="arabicPeriod" startAt="15"/>
            </a:pPr>
            <a:r>
              <a:rPr lang="fr-CH" dirty="0">
                <a:effectLst/>
                <a:latin typeface="Helvetica Neue" panose="02000503000000020004" pitchFamily="2" charset="0"/>
              </a:rPr>
              <a:t>Programmes européens de navigation par satellite</a:t>
            </a:r>
          </a:p>
          <a:p>
            <a:pPr marL="455613" indent="-406400">
              <a:buFont typeface="+mj-lt"/>
              <a:buAutoNum type="arabicPeriod" startAt="15"/>
            </a:pPr>
            <a:r>
              <a:rPr lang="fr-CH" dirty="0">
                <a:effectLst/>
                <a:latin typeface="Helvetica Neue" panose="02000503000000020004" pitchFamily="2" charset="0"/>
              </a:rPr>
              <a:t>Droit de la concurrence</a:t>
            </a:r>
          </a:p>
          <a:p>
            <a:pPr marL="455613" indent="-406400">
              <a:buFont typeface="+mj-lt"/>
              <a:buAutoNum type="arabicPeriod" startAt="15"/>
            </a:pPr>
            <a:r>
              <a:rPr lang="fr-CH" dirty="0">
                <a:effectLst/>
                <a:latin typeface="Helvetica Neue" panose="02000503000000020004" pitchFamily="2" charset="0"/>
              </a:rPr>
              <a:t>Échange de quotas d'émission carbone (depuis 2020)</a:t>
            </a:r>
          </a:p>
          <a:p>
            <a:pPr marL="455613" indent="-406400">
              <a:buFont typeface="+mj-lt"/>
              <a:buAutoNum type="arabicPeriod" startAt="15"/>
            </a:pPr>
            <a:r>
              <a:rPr lang="fr-CH" dirty="0">
                <a:effectLst/>
                <a:latin typeface="Helvetica Neue" panose="02000503000000020004" pitchFamily="2" charset="0"/>
              </a:rPr>
              <a:t>Coopération </a:t>
            </a:r>
            <a:r>
              <a:rPr lang="fr-CH" dirty="0" err="1">
                <a:effectLst/>
                <a:latin typeface="Helvetica Neue" panose="02000503000000020004" pitchFamily="2" charset="0"/>
              </a:rPr>
              <a:t>Prüm</a:t>
            </a:r>
            <a:r>
              <a:rPr lang="fr-CH" dirty="0">
                <a:effectLst/>
                <a:latin typeface="Helvetica Neue" panose="02000503000000020004" pitchFamily="2" charset="0"/>
              </a:rPr>
              <a:t> </a:t>
            </a:r>
            <a:br>
              <a:rPr lang="fr-CH" dirty="0">
                <a:effectLst/>
                <a:latin typeface="Helvetica Neue" panose="02000503000000020004" pitchFamily="2" charset="0"/>
              </a:rPr>
            </a:br>
            <a:r>
              <a:rPr lang="fr-CH" dirty="0">
                <a:effectLst/>
                <a:latin typeface="Helvetica Neue" panose="02000503000000020004" pitchFamily="2" charset="0"/>
              </a:rPr>
              <a:t>(pour « lutter contre </a:t>
            </a:r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la criminalité transfrontalière grâce à l'échange automatisé de données biométriques, telles que les empreintes digitales et les profils ADN, ainsi qu'aux données des plaques d'immatriculation»)</a:t>
            </a:r>
          </a:p>
        </p:txBody>
      </p:sp>
    </p:spTree>
    <p:extLst>
      <p:ext uri="{BB962C8B-B14F-4D97-AF65-F5344CB8AC3E}">
        <p14:creationId xmlns:p14="http://schemas.microsoft.com/office/powerpoint/2010/main" val="1785782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2844388-7543-8CB8-9033-6F1F250DDE91}"/>
              </a:ext>
            </a:extLst>
          </p:cNvPr>
          <p:cNvSpPr txBox="1"/>
          <p:nvPr/>
        </p:nvSpPr>
        <p:spPr>
          <a:xfrm>
            <a:off x="135925" y="247100"/>
            <a:ext cx="11167974" cy="1400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5080"/>
              </a:lnSpc>
            </a:pPr>
            <a:r>
              <a:rPr lang="fr-CH" sz="4600" b="1" dirty="0"/>
              <a:t>Pour éviter d’être des vaches à lait, et que les nôtres soient bien gardées …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71980C-7E52-F2E5-EF73-B3DD518B835C}"/>
              </a:ext>
            </a:extLst>
          </p:cNvPr>
          <p:cNvSpPr txBox="1"/>
          <p:nvPr/>
        </p:nvSpPr>
        <p:spPr>
          <a:xfrm>
            <a:off x="161175" y="4780030"/>
            <a:ext cx="7548984" cy="186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80"/>
              </a:lnSpc>
            </a:pPr>
            <a:r>
              <a:rPr lang="fr-CH" sz="4400" b="1" dirty="0"/>
              <a:t>Sachons garder </a:t>
            </a:r>
          </a:p>
          <a:p>
            <a:pPr>
              <a:lnSpc>
                <a:spcPts val="4580"/>
              </a:lnSpc>
            </a:pPr>
            <a:r>
              <a:rPr lang="fr-CH" sz="4400" b="1" dirty="0"/>
              <a:t>une </a:t>
            </a:r>
            <a:r>
              <a:rPr lang="fr-CH" sz="4400" b="1" u="sng" dirty="0"/>
              <a:t>saine</a:t>
            </a:r>
            <a:r>
              <a:rPr lang="fr-CH" sz="4400" b="1" dirty="0"/>
              <a:t> distance avec </a:t>
            </a:r>
          </a:p>
          <a:p>
            <a:pPr>
              <a:lnSpc>
                <a:spcPts val="4580"/>
              </a:lnSpc>
            </a:pPr>
            <a:r>
              <a:rPr lang="fr-CH" sz="4400" b="1" dirty="0"/>
              <a:t>l’Union européenne.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11AE63A-FF43-C16B-0C6D-28FABC60C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899" y="1692686"/>
            <a:ext cx="2854288" cy="28542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17EFD0E-C0ED-12A6-48CB-61B0C295D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7310" y="984807"/>
            <a:ext cx="3902219" cy="37952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9698" name="Picture 2" descr="11 500+ Suisse Vache Photos, taleaux et images libre de ...">
            <a:extLst>
              <a:ext uri="{FF2B5EF4-FFF2-40B4-BE49-F238E27FC236}">
                <a16:creationId xmlns:a16="http://schemas.microsoft.com/office/drawing/2014/main" id="{3B3BF0CC-4ED9-0B4C-9005-9DA594686B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603" y="3429000"/>
            <a:ext cx="4739588" cy="315972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C857FBF-B6A5-D877-DED7-7E15ADDC20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1533" y="1510481"/>
            <a:ext cx="3630140" cy="363014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3222DA0-FDFB-EFCB-4A4F-C659F40C5163}"/>
              </a:ext>
            </a:extLst>
          </p:cNvPr>
          <p:cNvSpPr txBox="1"/>
          <p:nvPr/>
        </p:nvSpPr>
        <p:spPr>
          <a:xfrm>
            <a:off x="5342010" y="2735110"/>
            <a:ext cx="274454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4400" b="1" dirty="0"/>
              <a:t>Meuh ! 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320608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7374</TotalTime>
  <Words>2910</Words>
  <Application>Microsoft Macintosh PowerPoint</Application>
  <PresentationFormat>Grand écran</PresentationFormat>
  <Paragraphs>208</Paragraphs>
  <Slides>30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47" baseType="lpstr">
      <vt:lpstr>-apple-system</vt:lpstr>
      <vt:lpstr>.Lucida Grande UI Regular</vt:lpstr>
      <vt:lpstr>American Typewriter</vt:lpstr>
      <vt:lpstr>Arial</vt:lpstr>
      <vt:lpstr>Calibri</vt:lpstr>
      <vt:lpstr>Calibri Light</vt:lpstr>
      <vt:lpstr>Frutiger Neue W02 Bd</vt:lpstr>
      <vt:lpstr>FrutigerNeueW02-Regular</vt:lpstr>
      <vt:lpstr>Georgia</vt:lpstr>
      <vt:lpstr>Google Sans</vt:lpstr>
      <vt:lpstr>Helvetica</vt:lpstr>
      <vt:lpstr>Helvetica Neue</vt:lpstr>
      <vt:lpstr>Police système Courant</vt:lpstr>
      <vt:lpstr>Roboto</vt:lpstr>
      <vt:lpstr>Times New Roman</vt:lpstr>
      <vt:lpstr>Work Sans</vt:lpstr>
      <vt:lpstr>Thème Office</vt:lpstr>
      <vt:lpstr>La Suisse </vt:lpstr>
      <vt:lpstr>L’Union européenne (UE)</vt:lpstr>
      <vt:lpstr>Les pères fondateurs</vt:lpstr>
      <vt:lpstr>Mise en place de l’UE</vt:lpstr>
      <vt:lpstr>16 nouveaux pays moins 1  1995 à 2020</vt:lpstr>
      <vt:lpstr>1961 : Préliminaires de rapprochement  La Suisse veut s’associer à la CEE</vt:lpstr>
      <vt:lpstr>1992 : Le peuple suisse refuse  d’entrer dans la communauté européenne</vt:lpstr>
      <vt:lpstr>Accords bilatéraux I La Suisse se lie à l’Union européenne dans 6 domaines</vt:lpstr>
      <vt:lpstr>Le peuple refuse toujours de faire partie de l’UE.</vt:lpstr>
      <vt:lpstr>Accords bilatéraux II La Suisse élargit sa dépendance</vt:lpstr>
      <vt:lpstr>L’accord cadre institutionnel Tentative de graver les accords avec l’UE dans le marbre</vt:lpstr>
      <vt:lpstr>L’échec de l’accord-cadre en 2021  entre la Suisse et l’Union européenne</vt:lpstr>
      <vt:lpstr>Macron veut accélérer  l’accord Suisse-UE</vt:lpstr>
      <vt:lpstr>Un long chemin depuis 2014 …</vt:lpstr>
      <vt:lpstr>L’identité numérique Les mêmes projets dans l’Union européenne … </vt:lpstr>
      <vt:lpstr>… qu’en Suisse</vt:lpstr>
      <vt:lpstr>Les lois européennes contre la liberté d’expression</vt:lpstr>
      <vt:lpstr>Les lois européennes contre la liberté d’expression</vt:lpstr>
      <vt:lpstr>Les lois européennes contre les maladies vaches</vt:lpstr>
      <vt:lpstr>Accords bilatéraux III = Le « Paquet d’accords » La Suisse cède sa souveraineté sur l’électricité, la santé  et la sécurité alimentaire </vt:lpstr>
      <vt:lpstr>Le paquet d’accords Suisse-UE est conclu.</vt:lpstr>
      <vt:lpstr>Qu’y a-t-il dans ces accords ?</vt:lpstr>
      <vt:lpstr>Liberté de circulation conditionnelle, programmes de santé, recherche &amp; numérique, des millions à verser </vt:lpstr>
      <vt:lpstr>Mais le paquet d’accords  doit avoir l’aval du peuple (facultatif) et du parlement.</vt:lpstr>
      <vt:lpstr>Keller-Sutter &amp; Von der Leyen discutent  en privé des accords Suisse – UE à Davos</vt:lpstr>
      <vt:lpstr>La signature sur les accords de recherche &amp; le digital est prévue  en novembre 2025.</vt:lpstr>
      <vt:lpstr>« L’accord entrera en vigueur au plus tard en 2028 » avec effet rétroactif au 1er janvier 2025</vt:lpstr>
      <vt:lpstr>L’UE décide,  la Suisse applique. Enquête du NZZ </vt:lpstr>
      <vt:lpstr>Les principaux domaines  d’Accords entre Suisse &amp; UE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mac</cp:lastModifiedBy>
  <cp:revision>278</cp:revision>
  <dcterms:created xsi:type="dcterms:W3CDTF">2022-09-05T23:16:30Z</dcterms:created>
  <dcterms:modified xsi:type="dcterms:W3CDTF">2025-08-21T23:10:37Z</dcterms:modified>
</cp:coreProperties>
</file>