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71" r:id="rId6"/>
    <p:sldId id="263" r:id="rId7"/>
    <p:sldId id="266" r:id="rId8"/>
    <p:sldId id="267" r:id="rId9"/>
    <p:sldId id="273" r:id="rId10"/>
    <p:sldId id="268" r:id="rId11"/>
    <p:sldId id="269" r:id="rId12"/>
    <p:sldId id="272" r:id="rId13"/>
    <p:sldId id="270" r:id="rId14"/>
    <p:sldId id="274" r:id="rId15"/>
    <p:sldId id="275" r:id="rId16"/>
    <p:sldId id="276" r:id="rId17"/>
    <p:sldId id="281" r:id="rId18"/>
    <p:sldId id="284" r:id="rId19"/>
    <p:sldId id="277" r:id="rId20"/>
    <p:sldId id="278" r:id="rId21"/>
    <p:sldId id="279" r:id="rId22"/>
    <p:sldId id="280" r:id="rId23"/>
    <p:sldId id="282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9"/>
    <p:restoredTop sz="94618"/>
  </p:normalViewPr>
  <p:slideViewPr>
    <p:cSldViewPr snapToGrid="0" snapToObjects="1">
      <p:cViewPr varScale="1">
        <p:scale>
          <a:sx n="84" d="100"/>
          <a:sy n="84" d="100"/>
        </p:scale>
        <p:origin x="208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17F32A-F22B-764C-8964-625D48424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ACEAC2-3E09-5343-A0D0-5B994EEBE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9E849-610E-FF44-9C7B-69B12750F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FBB071-D11C-BD4B-B768-1217366F0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E7C319-9BFB-E04A-82FC-B31C61BE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989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EA76B6-C150-F74E-9CCD-2AD6171C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792934-A52B-B049-80C1-7B770AB80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03141F-9578-4C46-9216-7E4AFB646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F24168-6042-A240-B198-AB435A880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1A98F0-EE89-8547-A769-9019FBF9B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026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973392-E505-0947-8BFB-C84545098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C68D50-DA8D-7849-9633-95F409300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2601C6-563E-7149-89DC-50898962C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281022-3B96-4D4F-8584-621648DD5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480DEB-23F6-A540-8853-EA64EF4D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083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11F433-0E86-D74D-82B6-2830D740A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37EFF3-FD1F-D44F-A72A-AA3086DD1D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0119E9C-9D7E-A845-B7E7-C584CF84F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48F82C-BE8A-8F40-8787-43313ED5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F1E77C-4F7F-AD42-8BC6-4095C0553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A196B8-02BD-9D47-B0B2-22FC33806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217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D068A-C0DA-2A4A-925D-3D5F57B7B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1C0A36-92E1-2A4A-85BF-10917F601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9B4BF6-E895-2046-BD1B-A4A89800ED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5C1BBC0-EEF2-5C44-83AD-06F4567F4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928C67A-D348-944C-9176-104FB490F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352DEE9-537D-CD4F-BC9B-3D774FC89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201C9BF-6A45-F342-A7FD-0337882A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2D7B7EA-33D2-4047-A00B-6E84D96EA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93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2421BE-3022-4F40-B93A-E54EA80AC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F896520-B3FE-624A-9485-EE633033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F1A536-C576-124E-9BAC-CBC8F122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2997FB-2E7F-8249-91CA-BAAE4373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315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CC4442F-1DF8-B648-B627-2E33A0997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9D236F-DB9B-3F46-9229-C2DB1216B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39F0B1-F54A-5145-9839-018478FD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606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8D5A88-CDB9-624B-8352-4087D0AF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0CD6A4-C7A5-2948-A478-4FBAABC93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F85863-598C-CF46-959D-C8B75FDB9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E6DB47-46B3-5544-A66A-E610BE636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5A54ED6-C0BA-454D-AAF2-EE4626F4C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4CAB7F-BB57-ED4D-BF92-B9808906A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86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AB3909-D103-4341-88BA-5A4715B8A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A7423A3-6C8C-0841-88F5-B721C0C9D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830518-8432-4B40-9733-735FC6533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F07925-151E-5041-9A09-152A0B067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C80293-B695-DF43-A868-650A633FB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F8B075-123D-284F-9BD4-8DB04845B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597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4A05B-6A5D-B64C-B36E-44C99DE93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C58C84E-B045-994B-9B94-F0B8FB9F0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989EE-9123-864A-A005-6654A8849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9E53EA-5FF4-8F41-B372-F8EFF7638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B0E144-03CA-484E-B66B-D12F7D71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98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A274FE1-380C-E94B-B8B9-18636D292D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C863543-F576-B843-9055-96F6264D9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2C2133-7E5C-0943-839E-1132F5D24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C4A885-CE5C-E540-9023-CA4856D60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9680F6-D1AB-374B-B005-BCB1F17C6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887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C336A94-004F-5D41-948E-E1C627D61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DB5A4E-5BCF-0C48-8B74-5D3CF4EAA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79AF27-6950-7847-88B8-B763D0C93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92E68-98EB-9142-ACB2-8A688D8A966A}" type="datetimeFigureOut">
              <a:rPr lang="fr-FR" smtClean="0"/>
              <a:t>17/03/2022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24FE58-4FAC-964A-960E-A1F367E09B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D2BA60-6EEA-6244-9AC8-9977F429C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72932-499D-5249-9408-B7D1AF33D1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042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tiff"/><Relationship Id="rId7" Type="http://schemas.openxmlformats.org/officeDocument/2006/relationships/image" Target="../media/image29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tiff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26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4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tiff"/><Relationship Id="rId5" Type="http://schemas.openxmlformats.org/officeDocument/2006/relationships/image" Target="../media/image41.tiff"/><Relationship Id="rId4" Type="http://schemas.openxmlformats.org/officeDocument/2006/relationships/image" Target="../media/image40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9EB436-A883-5647-B281-CECA922B9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7834" y="2510166"/>
            <a:ext cx="9144000" cy="934031"/>
          </a:xfrm>
        </p:spPr>
        <p:txBody>
          <a:bodyPr>
            <a:noAutofit/>
          </a:bodyPr>
          <a:lstStyle/>
          <a:p>
            <a:r>
              <a:rPr lang="fr-FR" sz="8000" b="1" dirty="0">
                <a:latin typeface="+mn-lt"/>
              </a:rPr>
              <a:t>L’Institut </a:t>
            </a:r>
            <a:r>
              <a:rPr lang="fr-FR" sz="8000" b="1" dirty="0" err="1">
                <a:latin typeface="+mn-lt"/>
              </a:rPr>
              <a:t>Berggruen</a:t>
            </a:r>
            <a:endParaRPr lang="fr-FR" sz="8000" b="1" dirty="0">
              <a:latin typeface="+mn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4658949-F250-0948-BB59-7E80EA69D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19" y="3479180"/>
            <a:ext cx="3937000" cy="2057400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97D05679-5242-9A49-9778-10C1ACCC35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1019" y="3504235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fr-FR" sz="4000" b="1" dirty="0"/>
              <a:t>Un </a:t>
            </a:r>
            <a:r>
              <a:rPr lang="fr-FR" sz="4000" b="1" dirty="0" err="1"/>
              <a:t>think</a:t>
            </a:r>
            <a:r>
              <a:rPr lang="fr-FR" sz="4000" b="1" dirty="0"/>
              <a:t> tank </a:t>
            </a:r>
            <a:r>
              <a:rPr lang="fr-FR" sz="4000" b="1" dirty="0" err="1"/>
              <a:t>philanthrocapitaliste</a:t>
            </a:r>
            <a:endParaRPr lang="fr-FR" sz="4000" b="1" dirty="0"/>
          </a:p>
          <a:p>
            <a:pPr algn="l"/>
            <a:r>
              <a:rPr lang="fr-FR" sz="4000" b="1" dirty="0"/>
              <a:t>du XXIe siècle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37B0FB-DA12-0949-962A-7F61C5AE4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19" y="275489"/>
            <a:ext cx="2980473" cy="298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3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F88ADAC-B046-D64F-B84A-977222995258}"/>
              </a:ext>
            </a:extLst>
          </p:cNvPr>
          <p:cNvSpPr txBox="1"/>
          <p:nvPr/>
        </p:nvSpPr>
        <p:spPr>
          <a:xfrm>
            <a:off x="2203450" y="2111505"/>
            <a:ext cx="77851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L’Institut </a:t>
            </a:r>
            <a:r>
              <a:rPr lang="fr-CH" sz="2400" b="1" dirty="0" err="1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Berggruen</a:t>
            </a:r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est un groupe de réflexion se voulant indépendant et non-partisan</a:t>
            </a:r>
            <a:r>
              <a:rPr lang="fr-CH" sz="2400" dirty="0">
                <a:effectLst/>
                <a:latin typeface="Helvetica Neue" panose="02000503000000020004" pitchFamily="2" charset="0"/>
              </a:rPr>
              <a:t> consacré </a:t>
            </a:r>
          </a:p>
          <a:p>
            <a:r>
              <a:rPr lang="fr-CH" sz="2400" dirty="0">
                <a:effectLst/>
                <a:latin typeface="Helvetica Neue" panose="02000503000000020004" pitchFamily="2" charset="0"/>
              </a:rPr>
              <a:t>à l’étude comparative et </a:t>
            </a:r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à la conception de </a:t>
            </a:r>
            <a:r>
              <a:rPr lang="fr-CH" sz="2400" b="1" u="sng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systèmes de gouvernance</a:t>
            </a:r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adaptés aux défis complexes spécifiques </a:t>
            </a:r>
            <a:r>
              <a:rPr lang="fr-CH" sz="2400" b="1" u="sng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au XXIe siècle</a:t>
            </a:r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.</a:t>
            </a:r>
            <a:r>
              <a:rPr lang="fr-CH" sz="2400" b="1" dirty="0">
                <a:effectLst/>
                <a:latin typeface="Helvetica Neue" panose="02000503000000020004" pitchFamily="2" charset="0"/>
              </a:rPr>
              <a:t> </a:t>
            </a:r>
          </a:p>
          <a:p>
            <a:endParaRPr lang="fr-CH" sz="2400" dirty="0">
              <a:effectLst/>
              <a:latin typeface="Helvetica Neue" panose="02000503000000020004" pitchFamily="2" charset="0"/>
            </a:endParaRPr>
          </a:p>
          <a:p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Fondé en 2010 en Californie par Nicolas </a:t>
            </a:r>
            <a:r>
              <a:rPr lang="fr-CH" sz="2400" b="1" dirty="0" err="1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Berggruen</a:t>
            </a:r>
            <a:r>
              <a:rPr lang="fr-CH" sz="2400" dirty="0">
                <a:effectLst/>
                <a:latin typeface="Helvetica Neue" panose="02000503000000020004" pitchFamily="2" charset="0"/>
              </a:rPr>
              <a:t>, il vise à intégrer les nouvelles possibilités qu’offre l’ère de l’information </a:t>
            </a:r>
            <a:r>
              <a:rPr lang="fr-CH" sz="2400" b="1" dirty="0">
                <a:highlight>
                  <a:srgbClr val="FFFF00"/>
                </a:highlight>
                <a:latin typeface="Helvetica Neue" panose="02000503000000020004" pitchFamily="2" charset="0"/>
              </a:rPr>
              <a:t>avec </a:t>
            </a:r>
            <a:r>
              <a:rPr lang="fr-CH" sz="2400" b="1" u="sng" dirty="0">
                <a:highlight>
                  <a:srgbClr val="FFFF00"/>
                </a:highlight>
                <a:latin typeface="Helvetica Neue" panose="02000503000000020004" pitchFamily="2" charset="0"/>
              </a:rPr>
              <a:t>les meilleures pratiques asiatiques d’administration efficace, décisive et méritocratique</a:t>
            </a:r>
            <a:r>
              <a:rPr lang="fr-CH" sz="2400" b="1" dirty="0">
                <a:highlight>
                  <a:srgbClr val="FFFF00"/>
                </a:highlight>
                <a:latin typeface="Helvetica Neue" panose="02000503000000020004" pitchFamily="2" charset="0"/>
              </a:rPr>
              <a:t> et </a:t>
            </a:r>
            <a:r>
              <a:rPr lang="fr-CH" sz="2400" b="1" u="sng" dirty="0">
                <a:highlight>
                  <a:srgbClr val="FFFF00"/>
                </a:highlight>
                <a:latin typeface="Helvetica Neue" panose="02000503000000020004" pitchFamily="2" charset="0"/>
              </a:rPr>
              <a:t>la responsabilité démocratique occidentale.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BC54BFD-4892-5241-B4AB-3D453D31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b="1" dirty="0">
                <a:latin typeface="+mn-lt"/>
              </a:rPr>
              <a:t>L’Institut </a:t>
            </a:r>
            <a:r>
              <a:rPr lang="fr-FR" b="1" dirty="0" err="1">
                <a:latin typeface="+mn-lt"/>
              </a:rPr>
              <a:t>Berggruen</a:t>
            </a:r>
            <a:r>
              <a:rPr lang="fr-FR" b="1" dirty="0">
                <a:latin typeface="+mn-lt"/>
              </a:rPr>
              <a:t>, selon </a:t>
            </a:r>
            <a:r>
              <a:rPr lang="fr-FR" b="1" dirty="0" err="1">
                <a:latin typeface="+mn-lt"/>
              </a:rPr>
              <a:t>Wikipedia</a:t>
            </a:r>
            <a:endParaRPr lang="fr-FR" dirty="0">
              <a:latin typeface="+mn-l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E3C99D-9F63-BE45-BB72-3509BDB08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33" y="1299769"/>
            <a:ext cx="17653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786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82330FD-279C-7D43-A861-E162036B68A3}"/>
              </a:ext>
            </a:extLst>
          </p:cNvPr>
          <p:cNvSpPr txBox="1"/>
          <p:nvPr/>
        </p:nvSpPr>
        <p:spPr>
          <a:xfrm>
            <a:off x="444811" y="2377378"/>
            <a:ext cx="477396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En 2010, Nicolas </a:t>
            </a:r>
            <a:r>
              <a:rPr lang="fr-CH" sz="2000" b="1" dirty="0" err="1">
                <a:highlight>
                  <a:srgbClr val="FFFF00"/>
                </a:highlight>
                <a:latin typeface="Helvetica Neue" panose="02000503000000020004" pitchFamily="2" charset="0"/>
              </a:rPr>
              <a:t>Berggruen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 et Nathan </a:t>
            </a:r>
            <a:r>
              <a:rPr lang="fr-CH" sz="2000" b="1" dirty="0" err="1">
                <a:highlight>
                  <a:srgbClr val="FFFF00"/>
                </a:highlight>
                <a:latin typeface="Helvetica Neue" panose="02000503000000020004" pitchFamily="2" charset="0"/>
              </a:rPr>
              <a:t>Gardels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 se sont réunis avec </a:t>
            </a:r>
            <a:r>
              <a:rPr lang="fr-CH" sz="2000" b="1" u="sng" dirty="0">
                <a:highlight>
                  <a:srgbClr val="FFFF00"/>
                </a:highlight>
                <a:latin typeface="Helvetica Neue" panose="02000503000000020004" pitchFamily="2" charset="0"/>
              </a:rPr>
              <a:t>un groupe d'universitaires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, </a:t>
            </a:r>
            <a:r>
              <a:rPr lang="fr-CH" sz="2000" b="1" u="sng" dirty="0">
                <a:highlight>
                  <a:srgbClr val="FFFF00"/>
                </a:highlight>
                <a:latin typeface="Helvetica Neue" panose="02000503000000020004" pitchFamily="2" charset="0"/>
              </a:rPr>
              <a:t>de chefs d'entreprise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 et de </a:t>
            </a:r>
            <a:r>
              <a:rPr lang="fr-CH" sz="2000" b="1" u="sng" dirty="0">
                <a:highlight>
                  <a:srgbClr val="FFFF00"/>
                </a:highlight>
                <a:latin typeface="Helvetica Neue" panose="02000503000000020004" pitchFamily="2" charset="0"/>
              </a:rPr>
              <a:t>vétérans politiques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 en Californie pour réfléchir aux tensions </a:t>
            </a:r>
            <a:r>
              <a:rPr lang="fr-CH" sz="2000" b="1" i="1" dirty="0">
                <a:highlight>
                  <a:srgbClr val="FFFF00"/>
                </a:highlight>
                <a:latin typeface="Helvetica Neue" panose="02000503000000020004" pitchFamily="2" charset="0"/>
              </a:rPr>
              <a:t>économiques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 et </a:t>
            </a:r>
            <a:r>
              <a:rPr lang="fr-CH" sz="2000" b="1" i="1" dirty="0">
                <a:highlight>
                  <a:srgbClr val="FFFF00"/>
                </a:highlight>
                <a:latin typeface="Helvetica Neue" panose="02000503000000020004" pitchFamily="2" charset="0"/>
              </a:rPr>
              <a:t>politiques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 causées par la crise financière mondiale</a:t>
            </a:r>
            <a:r>
              <a:rPr lang="fr-CH" sz="2000" dirty="0">
                <a:latin typeface="Helvetica Neue" panose="02000503000000020004" pitchFamily="2" charset="0"/>
              </a:rPr>
              <a:t>, la perception répandue des </a:t>
            </a:r>
            <a:r>
              <a:rPr lang="fr-CH" sz="2000" i="1" dirty="0">
                <a:latin typeface="Helvetica Neue" panose="02000503000000020004" pitchFamily="2" charset="0"/>
              </a:rPr>
              <a:t>institutions politiques défaillantes</a:t>
            </a:r>
            <a:r>
              <a:rPr lang="fr-CH" sz="2000" dirty="0">
                <a:latin typeface="Helvetica Neue" panose="02000503000000020004" pitchFamily="2" charset="0"/>
              </a:rPr>
              <a:t> et des </a:t>
            </a:r>
            <a:r>
              <a:rPr lang="fr-CH" sz="2000" i="1" dirty="0">
                <a:latin typeface="Helvetica Neue" panose="02000503000000020004" pitchFamily="2" charset="0"/>
              </a:rPr>
              <a:t>démocraties</a:t>
            </a:r>
            <a:r>
              <a:rPr lang="fr-CH" sz="2000" dirty="0">
                <a:latin typeface="Helvetica Neue" panose="02000503000000020004" pitchFamily="2" charset="0"/>
              </a:rPr>
              <a:t> </a:t>
            </a:r>
            <a:r>
              <a:rPr lang="fr-CH" sz="2000" i="1" dirty="0">
                <a:latin typeface="Helvetica Neue" panose="02000503000000020004" pitchFamily="2" charset="0"/>
              </a:rPr>
              <a:t>occidentales</a:t>
            </a:r>
            <a:r>
              <a:rPr lang="fr-CH" sz="2000" dirty="0">
                <a:latin typeface="Helvetica Neue" panose="02000503000000020004" pitchFamily="2" charset="0"/>
              </a:rPr>
              <a:t>, 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et la question de savoir comment l'essor de la Chine affecterait la coopération et la gouvernance internationales au 21e siècle.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A49638A-7E1A-0846-BFE8-7A27E8B293DB}"/>
              </a:ext>
            </a:extLst>
          </p:cNvPr>
          <p:cNvSpPr txBox="1"/>
          <p:nvPr/>
        </p:nvSpPr>
        <p:spPr>
          <a:xfrm>
            <a:off x="5698273" y="2377378"/>
            <a:ext cx="624143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>
                <a:latin typeface="Helvetica Neue" panose="02000503000000020004" pitchFamily="2" charset="0"/>
              </a:rPr>
              <a:t>Avec </a:t>
            </a:r>
            <a:r>
              <a:rPr lang="fr-CH" sz="2000" dirty="0">
                <a:effectLst/>
                <a:latin typeface="Helvetica Neue" panose="02000503000000020004" pitchFamily="2" charset="0"/>
              </a:rPr>
              <a:t>son engagement croissant en faveur de la recherche et du dialogue </a:t>
            </a:r>
            <a:r>
              <a:rPr lang="fr-CH" sz="2000" dirty="0">
                <a:latin typeface="Helvetica Neue" panose="02000503000000020004" pitchFamily="2" charset="0"/>
              </a:rPr>
              <a:t>Est-Ouest, 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l'Institut </a:t>
            </a:r>
            <a:r>
              <a:rPr lang="fr-CH" sz="2000" b="1" dirty="0" err="1">
                <a:highlight>
                  <a:srgbClr val="FFFF00"/>
                </a:highlight>
                <a:latin typeface="Helvetica Neue" panose="02000503000000020004" pitchFamily="2" charset="0"/>
              </a:rPr>
              <a:t>Berggruen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 a formé un Centre chinois pour diriger ses programmes de recherche et de recherche universitaires et politiques</a:t>
            </a:r>
            <a:r>
              <a:rPr lang="fr-CH" sz="2000" b="1" dirty="0">
                <a:latin typeface="Helvetica Neue" panose="02000503000000020004" pitchFamily="2" charset="0"/>
              </a:rPr>
              <a:t> </a:t>
            </a:r>
            <a:r>
              <a:rPr lang="fr-CH" sz="2000" dirty="0">
                <a:latin typeface="Helvetica Neue" panose="02000503000000020004" pitchFamily="2" charset="0"/>
              </a:rPr>
              <a:t>et 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pour établir des partenariats dans le pays avec les principales institutions universitaires chinoises.</a:t>
            </a:r>
            <a:r>
              <a:rPr lang="fr-CH" sz="2000" b="1" dirty="0">
                <a:latin typeface="Helvetica Neue" panose="02000503000000020004" pitchFamily="2" charset="0"/>
              </a:rPr>
              <a:t> </a:t>
            </a:r>
            <a:r>
              <a:rPr lang="fr-CH" sz="2000" dirty="0">
                <a:latin typeface="Helvetica Neue" panose="02000503000000020004" pitchFamily="2" charset="0"/>
              </a:rPr>
              <a:t>Au printemps 2018, l'Institut </a:t>
            </a:r>
            <a:r>
              <a:rPr lang="fr-CH" sz="2000" dirty="0" err="1">
                <a:latin typeface="Helvetica Neue" panose="02000503000000020004" pitchFamily="2" charset="0"/>
              </a:rPr>
              <a:t>Berggruen</a:t>
            </a:r>
            <a:r>
              <a:rPr lang="fr-CH" sz="2000" dirty="0">
                <a:latin typeface="Helvetica Neue" panose="02000503000000020004" pitchFamily="2" charset="0"/>
              </a:rPr>
              <a:t> et l'Université de Pékin ont annoncé la création d'un 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</a:rPr>
              <a:t>centre de recherche commun</a:t>
            </a:r>
            <a:r>
              <a:rPr lang="fr-CH" sz="2000" b="1" dirty="0">
                <a:latin typeface="Helvetica Neue" panose="02000503000000020004" pitchFamily="2" charset="0"/>
              </a:rPr>
              <a:t> </a:t>
            </a:r>
            <a:r>
              <a:rPr lang="fr-CH" sz="2000" dirty="0">
                <a:latin typeface="Helvetica Neue" panose="02000503000000020004" pitchFamily="2" charset="0"/>
              </a:rPr>
              <a:t>situé sur le campus de l'Université de Pékin.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238C647-6330-004F-BFE7-89CE85895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11" y="488665"/>
            <a:ext cx="3893634" cy="1793121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33BE613B-EB4C-1047-8D68-1AEC8C15C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791" y="1051815"/>
            <a:ext cx="10515600" cy="1325563"/>
          </a:xfrm>
        </p:spPr>
        <p:txBody>
          <a:bodyPr>
            <a:normAutofit/>
          </a:bodyPr>
          <a:lstStyle/>
          <a:p>
            <a:r>
              <a:rPr lang="fr-FR" b="1" dirty="0">
                <a:latin typeface="+mn-lt"/>
              </a:rPr>
              <a:t>L’Institut </a:t>
            </a:r>
            <a:r>
              <a:rPr lang="fr-FR" b="1" dirty="0" err="1">
                <a:latin typeface="+mn-lt"/>
              </a:rPr>
              <a:t>Berggruen</a:t>
            </a:r>
            <a:r>
              <a:rPr lang="fr-FR" b="1" dirty="0">
                <a:latin typeface="+mn-lt"/>
              </a:rPr>
              <a:t>, selon </a:t>
            </a:r>
            <a:r>
              <a:rPr lang="fr-FR" b="1" dirty="0" err="1">
                <a:latin typeface="+mn-lt"/>
              </a:rPr>
              <a:t>Berggruen</a:t>
            </a:r>
            <a:endParaRPr lang="fr-F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596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45B20F6-8588-544B-A78F-10E1867167BA}"/>
              </a:ext>
            </a:extLst>
          </p:cNvPr>
          <p:cNvSpPr txBox="1"/>
          <p:nvPr/>
        </p:nvSpPr>
        <p:spPr>
          <a:xfrm>
            <a:off x="593802" y="1502688"/>
            <a:ext cx="3944743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Jacques Attali </a:t>
            </a:r>
            <a:r>
              <a:rPr lang="fr-CH" sz="1400" dirty="0">
                <a:latin typeface="Helvetica Neue" panose="02000503000000020004" pitchFamily="2" charset="0"/>
              </a:rPr>
              <a:t>– Conseiller des présidents de France depuis 1981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effectLst/>
                <a:latin typeface="Helvetica Neue" panose="02000503000000020004" pitchFamily="2" charset="0"/>
              </a:rPr>
              <a:t>Nicolas </a:t>
            </a:r>
            <a:r>
              <a:rPr lang="fr-CH" b="1" dirty="0" err="1">
                <a:effectLst/>
                <a:latin typeface="Helvetica Neue" panose="02000503000000020004" pitchFamily="2" charset="0"/>
              </a:rPr>
              <a:t>Berggruen</a:t>
            </a:r>
            <a:r>
              <a:rPr lang="fr-CH" b="1" dirty="0">
                <a:latin typeface="Helvetica Neue" panose="02000503000000020004" pitchFamily="2" charset="0"/>
              </a:rPr>
              <a:t> </a:t>
            </a:r>
            <a:r>
              <a:rPr lang="fr-CH" sz="1400" dirty="0">
                <a:latin typeface="Helvetica Neue" panose="02000503000000020004" pitchFamily="2" charset="0"/>
              </a:rPr>
              <a:t>– Fondateur de l’Institut </a:t>
            </a:r>
            <a:r>
              <a:rPr lang="fr-CH" sz="1400" dirty="0" err="1">
                <a:latin typeface="Helvetica Neue" panose="02000503000000020004" pitchFamily="2" charset="0"/>
              </a:rPr>
              <a:t>Berggruen</a:t>
            </a:r>
            <a:r>
              <a:rPr lang="fr-CH" sz="1400" dirty="0">
                <a:latin typeface="Helvetica Neue" panose="02000503000000020004" pitchFamily="2" charset="0"/>
              </a:rPr>
              <a:t>, membre </a:t>
            </a:r>
            <a:r>
              <a:rPr lang="fr-CH" sz="1400" dirty="0" err="1">
                <a:latin typeface="Helvetica Neue" panose="02000503000000020004" pitchFamily="2" charset="0"/>
              </a:rPr>
              <a:t>Bilderberg</a:t>
            </a:r>
            <a:r>
              <a:rPr lang="fr-CH" sz="1400" dirty="0">
                <a:latin typeface="Helvetica Neue" panose="02000503000000020004" pitchFamily="2" charset="0"/>
              </a:rPr>
              <a:t> 2014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Bernard Henri-Levy </a:t>
            </a:r>
            <a:r>
              <a:rPr lang="fr-CH" sz="1400" dirty="0">
                <a:latin typeface="Helvetica Neue" panose="02000503000000020004" pitchFamily="2" charset="0"/>
              </a:rPr>
              <a:t>– philosophe de plateaux TV, pro-guerre en Lybie, Syrie, Bosnie, Irak, …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Tony Blair </a:t>
            </a:r>
            <a:r>
              <a:rPr lang="fr-CH" sz="1400" dirty="0">
                <a:latin typeface="Helvetica Neue" panose="02000503000000020004" pitchFamily="2" charset="0"/>
              </a:rPr>
              <a:t>– 1er ministre du Royaume-Uni 1997-2007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James Cameron </a:t>
            </a:r>
            <a:r>
              <a:rPr lang="fr-CH" sz="1400" dirty="0">
                <a:latin typeface="Helvetica Neue" panose="02000503000000020004" pitchFamily="2" charset="0"/>
              </a:rPr>
              <a:t>– Scénariste, réalisateur de Titanic (1997), de Avatar (2009)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Jacques Delors </a:t>
            </a:r>
            <a:r>
              <a:rPr lang="fr-CH" sz="1400" dirty="0">
                <a:latin typeface="Helvetica Neue" panose="02000503000000020004" pitchFamily="2" charset="0"/>
              </a:rPr>
              <a:t>– Fondateur de « Notre Europe — Institut Jacques Delors » dans le but de « penser l'unité européenne, Président de la Commission européenne 1985-1995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317F66E-DF85-524B-866C-F6B3789B0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93244" cy="1325563"/>
          </a:xfrm>
        </p:spPr>
        <p:txBody>
          <a:bodyPr>
            <a:normAutofit/>
          </a:bodyPr>
          <a:lstStyle/>
          <a:p>
            <a:r>
              <a:rPr lang="fr-FR" b="1" dirty="0">
                <a:latin typeface="+mn-lt"/>
              </a:rPr>
              <a:t>Institut     </a:t>
            </a:r>
            <a:r>
              <a:rPr lang="fr-FR" b="1" dirty="0" err="1">
                <a:latin typeface="+mn-lt"/>
              </a:rPr>
              <a:t>Berggruen</a:t>
            </a:r>
            <a:r>
              <a:rPr lang="fr-FR" b="1" dirty="0">
                <a:latin typeface="+mn-lt"/>
              </a:rPr>
              <a:t> : </a:t>
            </a:r>
            <a:r>
              <a:rPr lang="fr-FR" dirty="0">
                <a:latin typeface="+mn-lt"/>
              </a:rPr>
              <a:t>ses membres éminents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75905AC-B5D8-644B-988C-0EE8040703E4}"/>
              </a:ext>
            </a:extLst>
          </p:cNvPr>
          <p:cNvSpPr txBox="1"/>
          <p:nvPr/>
        </p:nvSpPr>
        <p:spPr>
          <a:xfrm>
            <a:off x="4496419" y="1502688"/>
            <a:ext cx="3753314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Luc Ferry </a:t>
            </a:r>
            <a:r>
              <a:rPr lang="fr-CH" sz="1400" dirty="0">
                <a:latin typeface="Helvetica Neue" panose="02000503000000020004" pitchFamily="2" charset="0"/>
              </a:rPr>
              <a:t>– Ministre français de l’Éducation nationale 2002-2004, ayant suggéré aux policiers de se servir de leurs armes face aux GJ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Pascal Lamy </a:t>
            </a:r>
            <a:r>
              <a:rPr lang="fr-CH" sz="1400" dirty="0">
                <a:latin typeface="Helvetica Neue" panose="02000503000000020004" pitchFamily="2" charset="0"/>
              </a:rPr>
              <a:t>– président du Forum de Paris sur la paix depuis 2019, commissaire européen 1999-2004 et directeur l'OMC 2005-2013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Doris </a:t>
            </a:r>
            <a:r>
              <a:rPr lang="fr-CH" b="1" dirty="0" err="1">
                <a:latin typeface="Helvetica Neue" panose="02000503000000020004" pitchFamily="2" charset="0"/>
              </a:rPr>
              <a:t>Leuthard</a:t>
            </a:r>
            <a:r>
              <a:rPr lang="fr-CH" b="1" dirty="0">
                <a:latin typeface="Helvetica Neue" panose="02000503000000020004" pitchFamily="2" charset="0"/>
              </a:rPr>
              <a:t> </a:t>
            </a:r>
            <a:r>
              <a:rPr lang="fr-CH" sz="1400" dirty="0">
                <a:latin typeface="Helvetica Neue" panose="02000503000000020004" pitchFamily="2" charset="0"/>
              </a:rPr>
              <a:t>– Conseillère fédérale de 2006 à 2018, Présidente de la Confédération Suisse en 2010 et en 2017, membre </a:t>
            </a:r>
            <a:r>
              <a:rPr lang="fr-CH" sz="1400" dirty="0" err="1">
                <a:latin typeface="Helvetica Neue" panose="02000503000000020004" pitchFamily="2" charset="0"/>
              </a:rPr>
              <a:t>Bilderberg</a:t>
            </a:r>
            <a:r>
              <a:rPr lang="fr-CH" sz="1400" dirty="0">
                <a:latin typeface="Helvetica Neue" panose="02000503000000020004" pitchFamily="2" charset="0"/>
              </a:rPr>
              <a:t> 2011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Alain Minc </a:t>
            </a:r>
            <a:r>
              <a:rPr lang="fr-CH" sz="1400" dirty="0">
                <a:latin typeface="Helvetica Neue" panose="02000503000000020004" pitchFamily="2" charset="0"/>
              </a:rPr>
              <a:t>– président de la SANEF, (société autoroutière française), ex-membre du conseil d'administration de Vinci, membre du conseil d'administration de Prisa, </a:t>
            </a:r>
            <a:r>
              <a:rPr lang="fr-CH" sz="1400" dirty="0" err="1">
                <a:latin typeface="Helvetica Neue" panose="02000503000000020004" pitchFamily="2" charset="0"/>
              </a:rPr>
              <a:t>CaixaBank</a:t>
            </a:r>
            <a:r>
              <a:rPr lang="fr-CH" sz="1400" dirty="0">
                <a:latin typeface="Helvetica Neue" panose="02000503000000020004" pitchFamily="2" charset="0"/>
              </a:rPr>
              <a:t>, Fnac et Yves Saint Laurent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Mario Monti </a:t>
            </a:r>
            <a:r>
              <a:rPr lang="fr-CH" sz="1400" dirty="0">
                <a:latin typeface="Helvetica Neue" panose="02000503000000020004" pitchFamily="2" charset="0"/>
              </a:rPr>
              <a:t>– 1</a:t>
            </a:r>
            <a:r>
              <a:rPr lang="fr-CH" sz="1400" baseline="30000" dirty="0">
                <a:latin typeface="Helvetica Neue" panose="02000503000000020004" pitchFamily="2" charset="0"/>
              </a:rPr>
              <a:t>er</a:t>
            </a:r>
            <a:r>
              <a:rPr lang="fr-CH" sz="1400" dirty="0">
                <a:latin typeface="Helvetica Neue" panose="02000503000000020004" pitchFamily="2" charset="0"/>
              </a:rPr>
              <a:t> ministre italien 2011-2013, ex-conseiller chez Goldman Sachs, commissaire européen 1995-2004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9D84C5-CD08-9E4D-9A49-49980C184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033" y="439225"/>
            <a:ext cx="749300" cy="1143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9CBF2EB-D3AA-1242-AAE9-B049D44F47AB}"/>
              </a:ext>
            </a:extLst>
          </p:cNvPr>
          <p:cNvSpPr txBox="1"/>
          <p:nvPr/>
        </p:nvSpPr>
        <p:spPr>
          <a:xfrm>
            <a:off x="8207607" y="1502688"/>
            <a:ext cx="3868235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CH" b="1" dirty="0" err="1">
                <a:latin typeface="Helvetica Neue" panose="02000503000000020004" pitchFamily="2" charset="0"/>
              </a:rPr>
              <a:t>Elon</a:t>
            </a:r>
            <a:r>
              <a:rPr lang="fr-CH" b="1" dirty="0">
                <a:latin typeface="Helvetica Neue" panose="02000503000000020004" pitchFamily="2" charset="0"/>
              </a:rPr>
              <a:t> </a:t>
            </a:r>
            <a:r>
              <a:rPr lang="fr-CH" b="1" dirty="0" err="1">
                <a:latin typeface="Helvetica Neue" panose="02000503000000020004" pitchFamily="2" charset="0"/>
              </a:rPr>
              <a:t>Musk</a:t>
            </a:r>
            <a:r>
              <a:rPr lang="fr-CH" b="1" dirty="0">
                <a:latin typeface="Helvetica Neue" panose="02000503000000020004" pitchFamily="2" charset="0"/>
              </a:rPr>
              <a:t> </a:t>
            </a:r>
            <a:r>
              <a:rPr lang="fr-CH" sz="1400" dirty="0">
                <a:latin typeface="Helvetica Neue" panose="02000503000000020004" pitchFamily="2" charset="0"/>
              </a:rPr>
              <a:t>– Fondateur de </a:t>
            </a:r>
            <a:r>
              <a:rPr lang="fr-CH" sz="1400" dirty="0" err="1">
                <a:latin typeface="Helvetica Neue" panose="02000503000000020004" pitchFamily="2" charset="0"/>
              </a:rPr>
              <a:t>Neuralink</a:t>
            </a:r>
            <a:r>
              <a:rPr lang="fr-CH" sz="1400" dirty="0">
                <a:latin typeface="Helvetica Neue" panose="02000503000000020004" pitchFamily="2" charset="0"/>
              </a:rPr>
              <a:t>, de </a:t>
            </a:r>
            <a:r>
              <a:rPr lang="fr-CH" sz="1400" dirty="0" err="1">
                <a:latin typeface="Helvetica Neue" panose="02000503000000020004" pitchFamily="2" charset="0"/>
              </a:rPr>
              <a:t>SpaceX</a:t>
            </a:r>
            <a:r>
              <a:rPr lang="fr-CH" sz="1400" dirty="0">
                <a:latin typeface="Helvetica Neue" panose="02000503000000020004" pitchFamily="2" charset="0"/>
              </a:rPr>
              <a:t> et PDG de Tesla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Xavier Niel </a:t>
            </a:r>
            <a:r>
              <a:rPr lang="fr-CH" sz="1400" dirty="0">
                <a:latin typeface="Helvetica Neue" panose="02000503000000020004" pitchFamily="2" charset="0"/>
              </a:rPr>
              <a:t>– </a:t>
            </a:r>
            <a:r>
              <a:rPr lang="fr-CH" sz="1400" dirty="0" err="1">
                <a:latin typeface="Helvetica Neue" panose="02000503000000020004" pitchFamily="2" charset="0"/>
              </a:rPr>
              <a:t>copropiétaire</a:t>
            </a:r>
            <a:r>
              <a:rPr lang="fr-CH" sz="1400" dirty="0">
                <a:latin typeface="Helvetica Neue" panose="02000503000000020004" pitchFamily="2" charset="0"/>
              </a:rPr>
              <a:t> du Monde, actionnaire principal de Free, beau-fils de Bernard Arnault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effectLst/>
                <a:latin typeface="Helvetica Neue" panose="02000503000000020004" pitchFamily="2" charset="0"/>
              </a:rPr>
              <a:t>Romano Prodi </a:t>
            </a:r>
            <a:r>
              <a:rPr lang="fr-CH" sz="1400" dirty="0">
                <a:latin typeface="Helvetica Neue" panose="02000503000000020004" pitchFamily="2" charset="0"/>
              </a:rPr>
              <a:t>– 1</a:t>
            </a:r>
            <a:r>
              <a:rPr lang="fr-CH" sz="1400" baseline="30000" dirty="0">
                <a:latin typeface="Helvetica Neue" panose="02000503000000020004" pitchFamily="2" charset="0"/>
              </a:rPr>
              <a:t>er</a:t>
            </a:r>
            <a:r>
              <a:rPr lang="fr-CH" sz="1400" dirty="0">
                <a:latin typeface="Helvetica Neue" panose="02000503000000020004" pitchFamily="2" charset="0"/>
              </a:rPr>
              <a:t> ministre italien 1996-1998 &amp; 2006-2008, Président de la Commission européenne 1999-2004,ex-conseiller chez Goldman Sachs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 err="1">
                <a:latin typeface="Helvetica Neue" panose="02000503000000020004" pitchFamily="2" charset="0"/>
              </a:rPr>
              <a:t>Condoleezza</a:t>
            </a:r>
            <a:r>
              <a:rPr lang="fr-CH" b="1" dirty="0">
                <a:latin typeface="Helvetica Neue" panose="02000503000000020004" pitchFamily="2" charset="0"/>
              </a:rPr>
              <a:t> </a:t>
            </a:r>
            <a:r>
              <a:rPr lang="fr-CH" b="1" dirty="0" err="1">
                <a:latin typeface="Helvetica Neue" panose="02000503000000020004" pitchFamily="2" charset="0"/>
              </a:rPr>
              <a:t>Rice</a:t>
            </a:r>
            <a:r>
              <a:rPr lang="fr-CH" b="1" dirty="0">
                <a:latin typeface="Helvetica Neue" panose="02000503000000020004" pitchFamily="2" charset="0"/>
              </a:rPr>
              <a:t> </a:t>
            </a:r>
            <a:r>
              <a:rPr lang="fr-CH" sz="1400" dirty="0">
                <a:latin typeface="Helvetica Neue" panose="02000503000000020004" pitchFamily="2" charset="0"/>
              </a:rPr>
              <a:t>– Conseillère à la Sécurité nationale 2001-2005 sous le premier mandat du président George W. Bush, secrétaire d'État des États-Unis 2005-2009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Nicolas Sarkozy </a:t>
            </a:r>
            <a:r>
              <a:rPr lang="fr-CH" sz="1400" dirty="0">
                <a:latin typeface="Helvetica Neue" panose="02000503000000020004" pitchFamily="2" charset="0"/>
              </a:rPr>
              <a:t>– Président de la France 2007-2012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latin typeface="Helvetica Neue" panose="02000503000000020004" pitchFamily="2" charset="0"/>
              </a:rPr>
              <a:t>Gerhard Schröder </a:t>
            </a:r>
            <a:r>
              <a:rPr lang="fr-CH" sz="1400" dirty="0">
                <a:latin typeface="Helvetica Neue" panose="02000503000000020004" pitchFamily="2" charset="0"/>
              </a:rPr>
              <a:t>– Chancelier fédéral allemand 1998-2005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H" b="1" dirty="0">
                <a:effectLst/>
                <a:latin typeface="Helvetica Neue" panose="02000503000000020004" pitchFamily="2" charset="0"/>
              </a:rPr>
              <a:t>Stephen </a:t>
            </a:r>
            <a:r>
              <a:rPr lang="fr-CH" b="1" dirty="0" err="1">
                <a:effectLst/>
                <a:latin typeface="Helvetica Neue" panose="02000503000000020004" pitchFamily="2" charset="0"/>
              </a:rPr>
              <a:t>Schwarzman</a:t>
            </a:r>
            <a:r>
              <a:rPr lang="fr-CH" b="1" dirty="0">
                <a:effectLst/>
                <a:latin typeface="Helvetica Neue" panose="02000503000000020004" pitchFamily="2" charset="0"/>
              </a:rPr>
              <a:t> </a:t>
            </a:r>
            <a:r>
              <a:rPr lang="fr-CH" sz="1400" dirty="0">
                <a:latin typeface="Helvetica Neue" panose="02000503000000020004" pitchFamily="2" charset="0"/>
              </a:rPr>
              <a:t>–</a:t>
            </a:r>
            <a:r>
              <a:rPr lang="fr-CH" dirty="0">
                <a:latin typeface="Helvetica Neue" panose="02000503000000020004" pitchFamily="2" charset="0"/>
              </a:rPr>
              <a:t> </a:t>
            </a:r>
            <a:r>
              <a:rPr lang="fr-CH" sz="1400" dirty="0">
                <a:latin typeface="Helvetica Neue" panose="02000503000000020004" pitchFamily="2" charset="0"/>
              </a:rPr>
              <a:t>CEO et co-fondateur de </a:t>
            </a:r>
            <a:r>
              <a:rPr lang="fr-CH" sz="1400" dirty="0" err="1">
                <a:latin typeface="Helvetica Neue" panose="02000503000000020004" pitchFamily="2" charset="0"/>
              </a:rPr>
              <a:t>BlackStone</a:t>
            </a:r>
            <a:r>
              <a:rPr lang="fr-CH" sz="1400" dirty="0">
                <a:latin typeface="Helvetica Neue" panose="02000503000000020004" pitchFamily="2" charset="0"/>
              </a:rPr>
              <a:t> (d’où est issue </a:t>
            </a:r>
            <a:r>
              <a:rPr lang="fr-CH" sz="1400" dirty="0" err="1">
                <a:latin typeface="Helvetica Neue" panose="02000503000000020004" pitchFamily="2" charset="0"/>
              </a:rPr>
              <a:t>BlackRock</a:t>
            </a:r>
            <a:r>
              <a:rPr lang="fr-CH" sz="1400" dirty="0">
                <a:latin typeface="Helvetica Neue" panose="02000503000000020004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00163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CF1E5A-1478-DE49-97EA-8178C8187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La fortune de Nicolas </a:t>
            </a:r>
            <a:r>
              <a:rPr lang="fr-FR" b="1" dirty="0" err="1">
                <a:latin typeface="+mn-lt"/>
              </a:rPr>
              <a:t>Berggruen</a:t>
            </a:r>
            <a:endParaRPr lang="fr-FR" b="1" dirty="0">
              <a:latin typeface="+mn-lt"/>
            </a:endParaRPr>
          </a:p>
        </p:txBody>
      </p:sp>
      <p:pic>
        <p:nvPicPr>
          <p:cNvPr id="2050" name="Picture 2" descr="Nouvelles De Logo De Forbes Photo stock éditorial - Illustration du medias,  fondé: 138505608">
            <a:extLst>
              <a:ext uri="{FF2B5EF4-FFF2-40B4-BE49-F238E27FC236}">
                <a16:creationId xmlns:a16="http://schemas.microsoft.com/office/drawing/2014/main" id="{F9D936B7-7511-B241-BEAA-F4B6FDDB6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60137"/>
            <a:ext cx="4584700" cy="1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46F970-E660-954F-B139-1AD2FEDE3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5652" y="3429000"/>
            <a:ext cx="8051800" cy="2362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F6827D-1453-834B-B74A-743984C01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8334" y="496532"/>
            <a:ext cx="2875466" cy="292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06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36847A4-D6A6-5044-837A-B9D413F8E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11" y="488665"/>
            <a:ext cx="3893634" cy="179312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40D1D3-25B9-C741-94FD-BAE497DF4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46" y="2236604"/>
            <a:ext cx="6129004" cy="400617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BB6FB0-A331-F941-BF47-CD2ED7F04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0596" y="488665"/>
            <a:ext cx="5526593" cy="432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414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7513850-4024-2E47-B0D7-42B99178C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6922"/>
            <a:ext cx="12192000" cy="324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BFD38052-C251-2A4E-B87D-FCC8499D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580" y="345698"/>
            <a:ext cx="7929755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Futurs humains</a:t>
            </a:r>
            <a:endParaRPr lang="fr-FR" sz="3600" b="1" dirty="0"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D19EF8F-DF4E-544B-97C7-E83C98413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39666"/>
            <a:ext cx="12192000" cy="341833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441435-85F3-DF40-9C21-B210EB7BFB03}"/>
              </a:ext>
            </a:extLst>
          </p:cNvPr>
          <p:cNvSpPr txBox="1"/>
          <p:nvPr/>
        </p:nvSpPr>
        <p:spPr>
          <a:xfrm>
            <a:off x="0" y="4057233"/>
            <a:ext cx="12047220" cy="280076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2200" b="1" dirty="0">
                <a:highlight>
                  <a:srgbClr val="FFFF00"/>
                </a:highlight>
                <a:latin typeface="Helvetica Neue" panose="02000503000000020004" pitchFamily="2" charset="0"/>
              </a:rPr>
              <a:t>2018 : L</a:t>
            </a:r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'objectif du programme est </a:t>
            </a:r>
            <a:r>
              <a:rPr lang="fr-CH" sz="2200" b="1" u="sng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de rendre l'IA et la biotechnologie visibles</a:t>
            </a:r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en tant que sites expérimentaux</a:t>
            </a:r>
            <a:r>
              <a:rPr lang="fr-CH" sz="2200" b="1" dirty="0">
                <a:effectLst/>
                <a:latin typeface="Helvetica Neue" panose="02000503000000020004" pitchFamily="2" charset="0"/>
              </a:rPr>
              <a:t> 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exceptionnellement puissants pour reformuler notre vocabulaire pour penser à nous-mêmes. </a:t>
            </a:r>
          </a:p>
          <a:p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En 2021, ce programme devient une organisation indépendante </a:t>
            </a:r>
            <a:r>
              <a:rPr lang="fr-CH" sz="2200" b="1" dirty="0">
                <a:solidFill>
                  <a:srgbClr val="000000"/>
                </a:solidFill>
                <a:highlight>
                  <a:srgbClr val="FFFF00"/>
                </a:highlight>
                <a:latin typeface="HelveticaNeueLTPro-Th"/>
              </a:rPr>
              <a:t>avec des clients et des étudiants pour mener des expériences à l'intersection de la philosophie et de la technologie.</a:t>
            </a:r>
          </a:p>
          <a:p>
            <a:r>
              <a:rPr lang="fr-CH" sz="2200" b="1" u="sng" dirty="0">
                <a:highlight>
                  <a:srgbClr val="FFFF00"/>
                </a:highlight>
                <a:latin typeface="Helvetica Neue" panose="02000503000000020004" pitchFamily="2" charset="0"/>
              </a:rPr>
              <a:t>L’édition de gènes basée sur CRISPR Cas9</a:t>
            </a:r>
            <a:r>
              <a:rPr lang="fr-CH" sz="2200" dirty="0">
                <a:latin typeface="Helvetica Neue" panose="02000503000000020004" pitchFamily="2" charset="0"/>
              </a:rPr>
              <a:t>, </a:t>
            </a:r>
            <a:r>
              <a:rPr lang="fr-CH" sz="2200" b="1" u="sng" dirty="0">
                <a:highlight>
                  <a:srgbClr val="FFFF00"/>
                </a:highlight>
                <a:latin typeface="Helvetica Neue" panose="02000503000000020004" pitchFamily="2" charset="0"/>
              </a:rPr>
              <a:t>biologie synthétique</a:t>
            </a:r>
            <a:r>
              <a:rPr lang="fr-CH" sz="2200" dirty="0">
                <a:latin typeface="Helvetica Neue" panose="02000503000000020004" pitchFamily="2" charset="0"/>
              </a:rPr>
              <a:t>, </a:t>
            </a:r>
            <a:r>
              <a:rPr lang="fr-CH" sz="2200" b="1" dirty="0">
                <a:highlight>
                  <a:srgbClr val="FFFF00"/>
                </a:highlight>
                <a:latin typeface="Helvetica Neue" panose="02000503000000020004" pitchFamily="2" charset="0"/>
              </a:rPr>
              <a:t>auront de puissantes conséquences </a:t>
            </a:r>
            <a:r>
              <a:rPr lang="fr-CH" sz="2200" b="1" u="sng" dirty="0">
                <a:highlight>
                  <a:srgbClr val="FFFF00"/>
                </a:highlight>
                <a:latin typeface="Helvetica Neue" panose="02000503000000020004" pitchFamily="2" charset="0"/>
              </a:rPr>
              <a:t>sur ce que signifie être humain</a:t>
            </a:r>
            <a:r>
              <a:rPr lang="fr-CH" sz="2200" dirty="0">
                <a:highlight>
                  <a:srgbClr val="FFFF00"/>
                </a:highlight>
                <a:latin typeface="Helvetica Neue" panose="02000503000000020004" pitchFamily="2" charset="0"/>
              </a:rPr>
              <a:t>.</a:t>
            </a:r>
            <a:endParaRPr lang="fr-CH" sz="2200" b="1" dirty="0">
              <a:effectLst/>
              <a:highlight>
                <a:srgbClr val="FFFF00"/>
              </a:highlight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93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2BBC8EF-DF8C-9B47-8C51-A3A334922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580" y="345698"/>
            <a:ext cx="7929755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L’avenir de la démocratie</a:t>
            </a:r>
            <a:endParaRPr lang="fr-FR" sz="3600" b="1" dirty="0">
              <a:latin typeface="+mn-lt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3C80675-F8C4-FB49-AC9D-828955114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1166"/>
            <a:ext cx="12192000" cy="324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2655D2-E89A-0B49-8A2D-C45D7BF9F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67899"/>
            <a:ext cx="12192000" cy="1678761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601894A-B14D-194F-AFCC-46CDBA1ADB1B}"/>
              </a:ext>
            </a:extLst>
          </p:cNvPr>
          <p:cNvCxnSpPr>
            <a:cxnSpLocks/>
          </p:cNvCxnSpPr>
          <p:nvPr/>
        </p:nvCxnSpPr>
        <p:spPr>
          <a:xfrm>
            <a:off x="156860" y="5366834"/>
            <a:ext cx="116693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44AFF8B-9780-714C-8276-F2E54FC80BC2}"/>
              </a:ext>
            </a:extLst>
          </p:cNvPr>
          <p:cNvCxnSpPr>
            <a:cxnSpLocks/>
          </p:cNvCxnSpPr>
          <p:nvPr/>
        </p:nvCxnSpPr>
        <p:spPr>
          <a:xfrm>
            <a:off x="156860" y="5625914"/>
            <a:ext cx="49180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289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2BBC8EF-DF8C-9B47-8C51-A3A334922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580" y="345698"/>
            <a:ext cx="7929755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L’avenir de la démocratie</a:t>
            </a:r>
            <a:endParaRPr lang="fr-FR" sz="3600" b="1" dirty="0">
              <a:latin typeface="+mn-lt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3C80675-F8C4-FB49-AC9D-828955114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1166"/>
            <a:ext cx="12192000" cy="324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6B7368C-C3A9-884B-A060-1E2C1F78D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18166"/>
            <a:ext cx="12192000" cy="1648668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C9F32B0-9CD0-004D-BF44-C619AB06335F}"/>
              </a:ext>
            </a:extLst>
          </p:cNvPr>
          <p:cNvCxnSpPr>
            <a:cxnSpLocks/>
          </p:cNvCxnSpPr>
          <p:nvPr/>
        </p:nvCxnSpPr>
        <p:spPr>
          <a:xfrm>
            <a:off x="0" y="4924874"/>
            <a:ext cx="88943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C607519-E553-7D49-B939-594F3F8BD8C8}"/>
              </a:ext>
            </a:extLst>
          </p:cNvPr>
          <p:cNvCxnSpPr>
            <a:cxnSpLocks/>
          </p:cNvCxnSpPr>
          <p:nvPr/>
        </p:nvCxnSpPr>
        <p:spPr>
          <a:xfrm>
            <a:off x="0" y="5214434"/>
            <a:ext cx="111556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E6CC180-A3DB-7643-A565-2355B4A9475A}"/>
              </a:ext>
            </a:extLst>
          </p:cNvPr>
          <p:cNvCxnSpPr>
            <a:cxnSpLocks/>
          </p:cNvCxnSpPr>
          <p:nvPr/>
        </p:nvCxnSpPr>
        <p:spPr>
          <a:xfrm>
            <a:off x="9052560" y="4942468"/>
            <a:ext cx="19964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049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A830BB5-FC0E-6A40-8363-739C9F7FB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580" y="345698"/>
            <a:ext cx="7929755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L’avenir du capitalisme</a:t>
            </a:r>
            <a:endParaRPr lang="fr-FR" sz="3600" b="1" dirty="0">
              <a:latin typeface="+mn-lt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5667476-EFAA-964A-ACF1-002E5AF4E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6561"/>
            <a:ext cx="12192000" cy="324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C096EF-F5F2-5342-87F1-D3C162B0E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12192000" cy="3224331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D2566F3-A1B9-6949-A802-635DE52A2662}"/>
              </a:ext>
            </a:extLst>
          </p:cNvPr>
          <p:cNvCxnSpPr>
            <a:cxnSpLocks/>
          </p:cNvCxnSpPr>
          <p:nvPr/>
        </p:nvCxnSpPr>
        <p:spPr>
          <a:xfrm>
            <a:off x="4434840" y="5077274"/>
            <a:ext cx="70256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58DC330-7DE4-3840-A57A-77CC5B51E3B3}"/>
              </a:ext>
            </a:extLst>
          </p:cNvPr>
          <p:cNvCxnSpPr>
            <a:cxnSpLocks/>
          </p:cNvCxnSpPr>
          <p:nvPr/>
        </p:nvCxnSpPr>
        <p:spPr>
          <a:xfrm>
            <a:off x="152400" y="5366834"/>
            <a:ext cx="5638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7825192-0B79-4747-BC01-86B5BE8EDB2A}"/>
              </a:ext>
            </a:extLst>
          </p:cNvPr>
          <p:cNvCxnSpPr>
            <a:cxnSpLocks/>
          </p:cNvCxnSpPr>
          <p:nvPr/>
        </p:nvCxnSpPr>
        <p:spPr>
          <a:xfrm>
            <a:off x="9098280" y="5366834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8108DC8-49C3-3240-B0DF-6D5E4AF4B24C}"/>
              </a:ext>
            </a:extLst>
          </p:cNvPr>
          <p:cNvCxnSpPr>
            <a:cxnSpLocks/>
          </p:cNvCxnSpPr>
          <p:nvPr/>
        </p:nvCxnSpPr>
        <p:spPr>
          <a:xfrm>
            <a:off x="152400" y="5656394"/>
            <a:ext cx="19507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95D1DC2-8DBC-8046-BAB8-68BF7768AE71}"/>
              </a:ext>
            </a:extLst>
          </p:cNvPr>
          <p:cNvCxnSpPr>
            <a:cxnSpLocks/>
          </p:cNvCxnSpPr>
          <p:nvPr/>
        </p:nvCxnSpPr>
        <p:spPr>
          <a:xfrm>
            <a:off x="152400" y="6205034"/>
            <a:ext cx="102260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120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5D5F8788-16C1-EF4E-9DDD-0F8005241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0663"/>
            <a:ext cx="12192000" cy="387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546304-1E8F-6C4D-8127-437678591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580" y="345698"/>
            <a:ext cx="7929755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Le planétaire</a:t>
            </a:r>
            <a:endParaRPr lang="fr-FR" sz="3600" b="1" dirty="0"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A00A2A-EA1E-654C-8537-ADFDE9B0A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59022"/>
            <a:ext cx="12192000" cy="3260132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BFBAF4C-DDDA-DC4E-971E-06415846C522}"/>
              </a:ext>
            </a:extLst>
          </p:cNvPr>
          <p:cNvCxnSpPr>
            <a:cxnSpLocks/>
          </p:cNvCxnSpPr>
          <p:nvPr/>
        </p:nvCxnSpPr>
        <p:spPr>
          <a:xfrm>
            <a:off x="7593980" y="4811008"/>
            <a:ext cx="43935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0A439F9-38DB-F347-8929-71C57103536F}"/>
              </a:ext>
            </a:extLst>
          </p:cNvPr>
          <p:cNvCxnSpPr>
            <a:cxnSpLocks/>
          </p:cNvCxnSpPr>
          <p:nvPr/>
        </p:nvCxnSpPr>
        <p:spPr>
          <a:xfrm>
            <a:off x="156860" y="5131048"/>
            <a:ext cx="87374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A22F37F-0B86-3542-BFB7-6A00D7305BAD}"/>
              </a:ext>
            </a:extLst>
          </p:cNvPr>
          <p:cNvCxnSpPr>
            <a:cxnSpLocks/>
          </p:cNvCxnSpPr>
          <p:nvPr/>
        </p:nvCxnSpPr>
        <p:spPr>
          <a:xfrm>
            <a:off x="156860" y="4140448"/>
            <a:ext cx="8545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897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5D5F8788-16C1-EF4E-9DDD-0F8005241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0663"/>
            <a:ext cx="12192000" cy="387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546304-1E8F-6C4D-8127-437678591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580" y="345698"/>
            <a:ext cx="7929755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Le planétaire</a:t>
            </a:r>
            <a:endParaRPr lang="fr-FR" sz="3600" b="1" dirty="0">
              <a:latin typeface="+mn-l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D2CC130-EA1F-E744-B1A5-2539EC7AD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07811"/>
            <a:ext cx="12192000" cy="3504491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0A439F9-38DB-F347-8929-71C57103536F}"/>
              </a:ext>
            </a:extLst>
          </p:cNvPr>
          <p:cNvCxnSpPr>
            <a:cxnSpLocks/>
          </p:cNvCxnSpPr>
          <p:nvPr/>
        </p:nvCxnSpPr>
        <p:spPr>
          <a:xfrm>
            <a:off x="5623560" y="4063941"/>
            <a:ext cx="57490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BFBAF4C-DDDA-DC4E-971E-06415846C522}"/>
              </a:ext>
            </a:extLst>
          </p:cNvPr>
          <p:cNvCxnSpPr>
            <a:cxnSpLocks/>
          </p:cNvCxnSpPr>
          <p:nvPr/>
        </p:nvCxnSpPr>
        <p:spPr>
          <a:xfrm>
            <a:off x="141620" y="4399528"/>
            <a:ext cx="97186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0BDA1AB-80EF-0D41-8B34-B8B4DB1ACA83}"/>
              </a:ext>
            </a:extLst>
          </p:cNvPr>
          <p:cNvCxnSpPr>
            <a:cxnSpLocks/>
          </p:cNvCxnSpPr>
          <p:nvPr/>
        </p:nvCxnSpPr>
        <p:spPr>
          <a:xfrm>
            <a:off x="141620" y="5054848"/>
            <a:ext cx="115779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6EE717A-E356-AD4E-83A9-E7005F4978B6}"/>
              </a:ext>
            </a:extLst>
          </p:cNvPr>
          <p:cNvCxnSpPr>
            <a:cxnSpLocks/>
          </p:cNvCxnSpPr>
          <p:nvPr/>
        </p:nvCxnSpPr>
        <p:spPr>
          <a:xfrm>
            <a:off x="141620" y="5397817"/>
            <a:ext cx="52076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DB75E36-5FBE-D043-A829-2D358B4C6302}"/>
              </a:ext>
            </a:extLst>
          </p:cNvPr>
          <p:cNvCxnSpPr>
            <a:cxnSpLocks/>
          </p:cNvCxnSpPr>
          <p:nvPr/>
        </p:nvCxnSpPr>
        <p:spPr>
          <a:xfrm flipV="1">
            <a:off x="9128760" y="5365909"/>
            <a:ext cx="2407920" cy="319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BF6B1A5-E472-C14A-A176-93EAD6D60D69}"/>
              </a:ext>
            </a:extLst>
          </p:cNvPr>
          <p:cNvCxnSpPr>
            <a:cxnSpLocks/>
          </p:cNvCxnSpPr>
          <p:nvPr/>
        </p:nvCxnSpPr>
        <p:spPr>
          <a:xfrm flipV="1">
            <a:off x="111140" y="5760766"/>
            <a:ext cx="574660" cy="37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354EC8B-C296-DC4D-99A6-B9A9AC9A79EA}"/>
              </a:ext>
            </a:extLst>
          </p:cNvPr>
          <p:cNvCxnSpPr>
            <a:cxnSpLocks/>
          </p:cNvCxnSpPr>
          <p:nvPr/>
        </p:nvCxnSpPr>
        <p:spPr>
          <a:xfrm>
            <a:off x="111140" y="6451342"/>
            <a:ext cx="6990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69517ED-13F4-0B45-A76C-C3C650CDEB1A}"/>
              </a:ext>
            </a:extLst>
          </p:cNvPr>
          <p:cNvCxnSpPr>
            <a:cxnSpLocks/>
          </p:cNvCxnSpPr>
          <p:nvPr/>
        </p:nvCxnSpPr>
        <p:spPr>
          <a:xfrm>
            <a:off x="2869580" y="6085582"/>
            <a:ext cx="88499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439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DDD2FA-C2C3-6940-9EF4-75FC6D2B6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20" y="528578"/>
            <a:ext cx="7929755" cy="1325563"/>
          </a:xfrm>
        </p:spPr>
        <p:txBody>
          <a:bodyPr>
            <a:normAutofit fontScale="90000"/>
          </a:bodyPr>
          <a:lstStyle/>
          <a:p>
            <a:r>
              <a:rPr lang="fr-FR" sz="6000" b="1" dirty="0" err="1">
                <a:latin typeface="+mn-lt"/>
              </a:rPr>
              <a:t>Berggruen</a:t>
            </a:r>
            <a:r>
              <a:rPr lang="fr-FR" sz="6000" b="1" dirty="0">
                <a:latin typeface="+mn-lt"/>
              </a:rPr>
              <a:t> </a:t>
            </a:r>
            <a:br>
              <a:rPr lang="fr-FR" sz="6000" b="1" dirty="0">
                <a:latin typeface="+mn-lt"/>
              </a:rPr>
            </a:br>
            <a:r>
              <a:rPr lang="fr-FR" sz="6000" b="1" dirty="0">
                <a:latin typeface="+mn-lt"/>
              </a:rPr>
              <a:t>et la démocratie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3529B4-0C36-3A41-9BE6-35662A01F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819" y="0"/>
            <a:ext cx="6238181" cy="5943600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E04DE6C-AA1C-284C-B282-5E43CF955C16}"/>
              </a:ext>
            </a:extLst>
          </p:cNvPr>
          <p:cNvCxnSpPr>
            <a:cxnSpLocks/>
          </p:cNvCxnSpPr>
          <p:nvPr/>
        </p:nvCxnSpPr>
        <p:spPr>
          <a:xfrm flipV="1">
            <a:off x="4367874" y="1706880"/>
            <a:ext cx="1728126" cy="2174816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>
            <a:extLst>
              <a:ext uri="{FF2B5EF4-FFF2-40B4-BE49-F238E27FC236}">
                <a16:creationId xmlns:a16="http://schemas.microsoft.com/office/drawing/2014/main" id="{9226A41A-1F43-EA46-AC08-C37BD5B862DB}"/>
              </a:ext>
            </a:extLst>
          </p:cNvPr>
          <p:cNvSpPr txBox="1">
            <a:spLocks/>
          </p:cNvSpPr>
          <p:nvPr/>
        </p:nvSpPr>
        <p:spPr>
          <a:xfrm>
            <a:off x="629299" y="3883948"/>
            <a:ext cx="5324520" cy="2445474"/>
          </a:xfrm>
          <a:prstGeom prst="rect">
            <a:avLst/>
          </a:prstGeom>
          <a:ln w="412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+mn-lt"/>
              </a:rPr>
              <a:t>La bonne chose avec la démocratie est que cela donne une voix à tout le monde – et la mauvais chose est que cela donne une voix à tout le monde.</a:t>
            </a:r>
          </a:p>
        </p:txBody>
      </p:sp>
    </p:spTree>
    <p:extLst>
      <p:ext uri="{BB962C8B-B14F-4D97-AF65-F5344CB8AC3E}">
        <p14:creationId xmlns:p14="http://schemas.microsoft.com/office/powerpoint/2010/main" val="2656761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DDD2FA-C2C3-6940-9EF4-75FC6D2B6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20" y="528578"/>
            <a:ext cx="7929755" cy="1325563"/>
          </a:xfrm>
        </p:spPr>
        <p:txBody>
          <a:bodyPr>
            <a:normAutofit fontScale="90000"/>
          </a:bodyPr>
          <a:lstStyle/>
          <a:p>
            <a:r>
              <a:rPr lang="fr-FR" sz="6000" b="1" dirty="0" err="1">
                <a:latin typeface="+mn-lt"/>
              </a:rPr>
              <a:t>Berggruen</a:t>
            </a:r>
            <a:r>
              <a:rPr lang="fr-FR" sz="6000" b="1" dirty="0">
                <a:latin typeface="+mn-lt"/>
              </a:rPr>
              <a:t> </a:t>
            </a:r>
            <a:br>
              <a:rPr lang="fr-FR" sz="6000" b="1" dirty="0">
                <a:latin typeface="+mn-lt"/>
              </a:rPr>
            </a:br>
            <a:r>
              <a:rPr lang="fr-FR" sz="6000" b="1" dirty="0">
                <a:latin typeface="+mn-lt"/>
              </a:rPr>
              <a:t>et la démocratie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080F967-CEC2-A84B-B0A9-C58B6D519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2120" y="365832"/>
            <a:ext cx="6362886" cy="4114800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94AAF81E-8C1C-AC43-B620-0CE10349828D}"/>
              </a:ext>
            </a:extLst>
          </p:cNvPr>
          <p:cNvCxnSpPr>
            <a:cxnSpLocks/>
          </p:cNvCxnSpPr>
          <p:nvPr/>
        </p:nvCxnSpPr>
        <p:spPr>
          <a:xfrm flipV="1">
            <a:off x="4398354" y="2974052"/>
            <a:ext cx="1392846" cy="909896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>
            <a:extLst>
              <a:ext uri="{FF2B5EF4-FFF2-40B4-BE49-F238E27FC236}">
                <a16:creationId xmlns:a16="http://schemas.microsoft.com/office/drawing/2014/main" id="{0C4698C3-1E43-5344-A95D-2FF630310133}"/>
              </a:ext>
            </a:extLst>
          </p:cNvPr>
          <p:cNvSpPr txBox="1">
            <a:spLocks/>
          </p:cNvSpPr>
          <p:nvPr/>
        </p:nvSpPr>
        <p:spPr>
          <a:xfrm>
            <a:off x="629299" y="3883948"/>
            <a:ext cx="4719941" cy="1894264"/>
          </a:xfrm>
          <a:prstGeom prst="rect">
            <a:avLst/>
          </a:prstGeom>
          <a:ln w="412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+mn-lt"/>
              </a:rPr>
              <a:t>Tweet supprimé le 29 juin 2017, le lendemain de la parution d’un article de Ruptures…</a:t>
            </a:r>
          </a:p>
        </p:txBody>
      </p:sp>
      <p:sp>
        <p:nvSpPr>
          <p:cNvPr id="10" name="Flèche à angle droit 9">
            <a:extLst>
              <a:ext uri="{FF2B5EF4-FFF2-40B4-BE49-F238E27FC236}">
                <a16:creationId xmlns:a16="http://schemas.microsoft.com/office/drawing/2014/main" id="{8B23BF51-B66B-AD43-82EC-566D054A74E5}"/>
              </a:ext>
            </a:extLst>
          </p:cNvPr>
          <p:cNvSpPr/>
          <p:nvPr/>
        </p:nvSpPr>
        <p:spPr>
          <a:xfrm rot="5400000">
            <a:off x="4716485" y="4396756"/>
            <a:ext cx="807721" cy="3570633"/>
          </a:xfrm>
          <a:prstGeom prst="bentUpArrow">
            <a:avLst>
              <a:gd name="adj1" fmla="val 25000"/>
              <a:gd name="adj2" fmla="val 21226"/>
              <a:gd name="adj3" fmla="val 25000"/>
            </a:avLst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F7F975B-1588-9942-BC69-DDAD87FB91BA}"/>
              </a:ext>
            </a:extLst>
          </p:cNvPr>
          <p:cNvSpPr/>
          <p:nvPr/>
        </p:nvSpPr>
        <p:spPr>
          <a:xfrm>
            <a:off x="5564390" y="1584252"/>
            <a:ext cx="6141720" cy="2029807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225B0C2-5BE9-3E47-A579-C29509299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662" y="3294107"/>
            <a:ext cx="442526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0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81785F-40AE-114A-A1E1-904205E19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336115"/>
            <a:ext cx="5806566" cy="27343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ACF992-E5F9-7E44-B726-EE009EEBC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1430180"/>
            <a:ext cx="2553821" cy="9263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C58C72-FFC1-9041-AACF-A782301E4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299880"/>
            <a:ext cx="4051300" cy="11303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8B29FCA-B757-9A4C-A457-97656F2B2AFC}"/>
              </a:ext>
            </a:extLst>
          </p:cNvPr>
          <p:cNvSpPr txBox="1"/>
          <p:nvPr/>
        </p:nvSpPr>
        <p:spPr>
          <a:xfrm>
            <a:off x="241861" y="2356566"/>
            <a:ext cx="7010400" cy="40934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2000" dirty="0">
                <a:effectLst/>
                <a:latin typeface="Helvetica Neue" panose="02000503000000020004" pitchFamily="2" charset="0"/>
              </a:rPr>
              <a:t>L’information était disponible depuis 2014, mais Le Journal du dimanche l’a actualisée et mise sur le devant de la scène le 25 juin dernier (2017) : </a:t>
            </a:r>
          </a:p>
          <a:p>
            <a:r>
              <a:rPr lang="fr-CH" sz="20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Sylvie Goulard a reçu de l’Institut </a:t>
            </a:r>
            <a:r>
              <a:rPr lang="fr-CH" sz="2000" b="1" dirty="0" err="1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Berggruen</a:t>
            </a:r>
            <a:r>
              <a:rPr lang="fr-CH" sz="20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plus de </a:t>
            </a:r>
          </a:p>
          <a:p>
            <a:r>
              <a:rPr lang="fr-CH" sz="20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10 000 euros par mois d’octobre 2013 à janvier 2016, période au cours de laquelle elle était députée européenne</a:t>
            </a:r>
            <a:r>
              <a:rPr lang="fr-CH" sz="2000" dirty="0">
                <a:effectLst/>
                <a:latin typeface="Helvetica Neue" panose="02000503000000020004" pitchFamily="2" charset="0"/>
              </a:rPr>
              <a:t>. Dans la rubrique « Mon parcours » de son site personnel, l’éphémère ministre des Armées présente ainsi </a:t>
            </a:r>
            <a:r>
              <a:rPr lang="fr-CH" sz="2000" b="1" dirty="0">
                <a:effectLst/>
                <a:latin typeface="Helvetica Neue" panose="02000503000000020004" pitchFamily="2" charset="0"/>
              </a:rPr>
              <a:t>son activité au service du </a:t>
            </a:r>
            <a:r>
              <a:rPr lang="fr-CH" sz="2000" b="1" dirty="0" err="1">
                <a:effectLst/>
                <a:latin typeface="Helvetica Neue" panose="02000503000000020004" pitchFamily="2" charset="0"/>
              </a:rPr>
              <a:t>think</a:t>
            </a:r>
            <a:r>
              <a:rPr lang="fr-CH" sz="2000" b="1" dirty="0">
                <a:effectLst/>
                <a:latin typeface="Helvetica Neue" panose="02000503000000020004" pitchFamily="2" charset="0"/>
              </a:rPr>
              <a:t> tank américain : </a:t>
            </a:r>
          </a:p>
          <a:p>
            <a:r>
              <a:rPr lang="fr-CH" sz="2000" b="1" dirty="0">
                <a:effectLst/>
                <a:latin typeface="Helvetica Neue" panose="02000503000000020004" pitchFamily="2" charset="0"/>
              </a:rPr>
              <a:t>« </a:t>
            </a:r>
            <a:r>
              <a:rPr lang="fr-CH" sz="20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Conseillère spéciale du Council for the Future of Europe</a:t>
            </a:r>
            <a:r>
              <a:rPr lang="fr-CH" sz="2000" b="1" dirty="0">
                <a:effectLst/>
                <a:latin typeface="Helvetica Neue" panose="02000503000000020004" pitchFamily="2" charset="0"/>
              </a:rPr>
              <a:t> [Conseil pour l’avenir de l’Europe] », un groupe de réflexion qui dépend du « Nicolas </a:t>
            </a:r>
            <a:r>
              <a:rPr lang="fr-CH" sz="2000" b="1" dirty="0" err="1">
                <a:effectLst/>
                <a:latin typeface="Helvetica Neue" panose="02000503000000020004" pitchFamily="2" charset="0"/>
              </a:rPr>
              <a:t>Berggruen</a:t>
            </a:r>
            <a:r>
              <a:rPr lang="fr-CH" sz="2000" b="1" dirty="0">
                <a:effectLst/>
                <a:latin typeface="Helvetica Neue" panose="02000503000000020004" pitchFamily="2" charset="0"/>
              </a:rPr>
              <a:t> Institute for </a:t>
            </a:r>
            <a:r>
              <a:rPr lang="fr-CH" sz="2000" b="1" dirty="0" err="1">
                <a:effectLst/>
                <a:latin typeface="Helvetica Neue" panose="02000503000000020004" pitchFamily="2" charset="0"/>
              </a:rPr>
              <a:t>Governance</a:t>
            </a:r>
            <a:r>
              <a:rPr lang="fr-CH" sz="2000" b="1" dirty="0">
                <a:effectLst/>
                <a:latin typeface="Helvetica Neue" panose="02000503000000020004" pitchFamily="2" charset="0"/>
              </a:rPr>
              <a:t> [Institut pour la gouvernance] </a:t>
            </a:r>
            <a:r>
              <a:rPr lang="fr-CH" sz="2000" dirty="0">
                <a:effectLst/>
                <a:latin typeface="Helvetica Neue" panose="02000503000000020004" pitchFamily="2" charset="0"/>
              </a:rPr>
              <a:t>».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A92DE23-12E6-0A49-B65E-D28F0C4CE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1302" y="3855830"/>
            <a:ext cx="4737113" cy="109489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3FBFCA2-E7AA-334B-A2A2-0C8DF337E5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0923" y="3070424"/>
            <a:ext cx="2463800" cy="8128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D822C6C-D573-C547-8225-010246B1A8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1464" y="3417283"/>
            <a:ext cx="1104900" cy="330200"/>
          </a:xfrm>
          <a:prstGeom prst="rect">
            <a:avLst/>
          </a:prstGeom>
        </p:spPr>
      </p:pic>
      <p:pic>
        <p:nvPicPr>
          <p:cNvPr id="15362" name="Picture 2" descr="Les doutes subsistent sur les motifs qui ont poussé Sylvie Goulard à quitter ses fonctions. ">
            <a:extLst>
              <a:ext uri="{FF2B5EF4-FFF2-40B4-BE49-F238E27FC236}">
                <a16:creationId xmlns:a16="http://schemas.microsoft.com/office/drawing/2014/main" id="{A83949B3-A2A8-EC47-A24F-0BB12DF4E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083" y="4958080"/>
            <a:ext cx="3799840" cy="18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324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E4E87D0-6639-5649-8F52-AC5BFFBC4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299880"/>
            <a:ext cx="5806566" cy="27343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ACF992-E5F9-7E44-B726-EE009EEBC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1430180"/>
            <a:ext cx="2553821" cy="9263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C58C72-FFC1-9041-AACF-A782301E4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299880"/>
            <a:ext cx="4051300" cy="11303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F9A88CD-E138-EE4B-8C44-F55E31612AC1}"/>
              </a:ext>
            </a:extLst>
          </p:cNvPr>
          <p:cNvSpPr txBox="1"/>
          <p:nvPr/>
        </p:nvSpPr>
        <p:spPr>
          <a:xfrm>
            <a:off x="601980" y="2793275"/>
            <a:ext cx="7787640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2400" dirty="0">
                <a:effectLst/>
                <a:latin typeface="Helvetica Neue" panose="02000503000000020004" pitchFamily="2" charset="0"/>
              </a:rPr>
              <a:t>Avec sa holding personnelle, qui fait des investissements immobiliers et financiers dans le monde entier, </a:t>
            </a:r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il [Nicolas </a:t>
            </a:r>
            <a:r>
              <a:rPr lang="fr-CH" sz="2400" b="1" dirty="0" err="1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Berggruen</a:t>
            </a:r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] est l’actionnaire majoritaire du premier groupe de médias espagnol Prisa (qui possède notamment le quotidien El </a:t>
            </a:r>
            <a:r>
              <a:rPr lang="fr-CH" sz="2400" b="1" dirty="0" err="1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País</a:t>
            </a:r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). Ce géant des médias présent dans 23 pays détient 15 % du groupe Le Monde.</a:t>
            </a:r>
            <a:r>
              <a:rPr lang="fr-CH" sz="2400" b="1" dirty="0">
                <a:effectLst/>
                <a:latin typeface="Helvetica Neue" panose="02000503000000020004" pitchFamily="2" charset="0"/>
              </a:rPr>
              <a:t> </a:t>
            </a:r>
            <a:r>
              <a:rPr lang="fr-CH" sz="2400" dirty="0">
                <a:effectLst/>
                <a:latin typeface="Helvetica Neue" panose="02000503000000020004" pitchFamily="2" charset="0"/>
              </a:rPr>
              <a:t>D’après </a:t>
            </a:r>
            <a:r>
              <a:rPr lang="fr-CH" sz="2400" dirty="0" err="1">
                <a:effectLst/>
                <a:latin typeface="Helvetica Neue" panose="02000503000000020004" pitchFamily="2" charset="0"/>
              </a:rPr>
              <a:t>Mediapart</a:t>
            </a:r>
            <a:r>
              <a:rPr lang="fr-CH" sz="2400" dirty="0">
                <a:effectLst/>
                <a:latin typeface="Helvetica Neue" panose="02000503000000020004" pitchFamily="2" charset="0"/>
              </a:rPr>
              <a:t>, </a:t>
            </a:r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M. </a:t>
            </a:r>
            <a:r>
              <a:rPr lang="fr-CH" sz="2400" b="1" dirty="0" err="1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Berggruen</a:t>
            </a:r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« siège au conseil d’administration du Monde ».</a:t>
            </a:r>
            <a:r>
              <a:rPr lang="fr-CH" sz="2400" dirty="0">
                <a:effectLst/>
                <a:latin typeface="Helvetica Neue" panose="020005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553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E4E87D0-6639-5649-8F52-AC5BFFBC4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299880"/>
            <a:ext cx="5806566" cy="27343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ACF992-E5F9-7E44-B726-EE009EEBC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1430180"/>
            <a:ext cx="2553821" cy="9263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C58C72-FFC1-9041-AACF-A782301E4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299880"/>
            <a:ext cx="4051300" cy="11303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C6E1C9A-FA1B-0C4A-852B-4166840A7E21}"/>
              </a:ext>
            </a:extLst>
          </p:cNvPr>
          <p:cNvSpPr txBox="1"/>
          <p:nvPr/>
        </p:nvSpPr>
        <p:spPr>
          <a:xfrm>
            <a:off x="1447800" y="2423943"/>
            <a:ext cx="9692640" cy="44935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22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Ancien président du conseil de surveillance du </a:t>
            </a:r>
            <a:r>
              <a:rPr lang="fr-CH" sz="2200" b="0" i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Monde</a:t>
            </a:r>
            <a:r>
              <a:rPr lang="fr-CH" sz="22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il se trouve qu’Alain Minc (membre du Conseil d’administration) a représenté Prisa et… Nicolas </a:t>
            </a:r>
            <a:r>
              <a:rPr lang="fr-CH" sz="2200" b="0" i="0" dirty="0" err="1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Berggruen</a:t>
            </a:r>
            <a:r>
              <a:rPr lang="fr-CH" sz="22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(actionnaire majoritaire) lorsque le groupe espagnol voulait racheter le quotidien vespéral en 2010, une offre concurrente de celle portée par le trio finalement victorieux Bergé-Niel-</a:t>
            </a:r>
            <a:r>
              <a:rPr lang="fr-CH" sz="2200" b="0" i="0" dirty="0" err="1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Pigasse</a:t>
            </a:r>
            <a:r>
              <a:rPr lang="fr-CH" sz="22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(cf. le livre </a:t>
            </a:r>
            <a:r>
              <a:rPr lang="fr-CH" sz="2200" b="0" i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 si petit Monde</a:t>
            </a:r>
            <a:r>
              <a:rPr lang="fr-CH" sz="22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d’Odile </a:t>
            </a:r>
            <a:r>
              <a:rPr lang="fr-CH" sz="2200" b="0" i="0" dirty="0" err="1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Benyahia-Kouider</a:t>
            </a:r>
            <a:r>
              <a:rPr lang="fr-CH" sz="22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Fayard, 2011). 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 banquier de chez Rothschild épaulait alors secrètement M. Minc dans cette opération tout en prétendant par ailleurs travailler gratis pour la Société des rédacteurs du </a:t>
            </a:r>
            <a:r>
              <a:rPr lang="fr-CH" sz="2200" b="1" i="1" dirty="0"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Monde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C’était Emmanuel Macron [dont Nicolas </a:t>
            </a:r>
            <a:r>
              <a:rPr lang="fr-CH" sz="2200" b="1" i="0" dirty="0" err="1"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Berggruen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été le donateur pour le campagne présidentielle].</a:t>
            </a:r>
            <a:r>
              <a:rPr lang="fr-CH" sz="22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200" b="1" i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 futur président était même allé jusqu’à se cacher au dernier étage d’un immeuble pour éviter – en vain – que son double jeu ne soit découvert.</a:t>
            </a:r>
            <a:endParaRPr lang="fr-FR" sz="2200" b="1" i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468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E4E87D0-6639-5649-8F52-AC5BFFBC4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299880"/>
            <a:ext cx="5806566" cy="27343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ACF992-E5F9-7E44-B726-EE009EEBC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1430180"/>
            <a:ext cx="2553821" cy="9263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C58C72-FFC1-9041-AACF-A782301E4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299880"/>
            <a:ext cx="4051300" cy="1130300"/>
          </a:xfrm>
          <a:prstGeom prst="rect">
            <a:avLst/>
          </a:prstGeom>
        </p:spPr>
      </p:pic>
      <p:pic>
        <p:nvPicPr>
          <p:cNvPr id="24578" name="Picture 2" descr="Jacques Attali : « Les ingénieurs sont les combattants d'avant-garde du  nouveau monde »">
            <a:extLst>
              <a:ext uri="{FF2B5EF4-FFF2-40B4-BE49-F238E27FC236}">
                <a16:creationId xmlns:a16="http://schemas.microsoft.com/office/drawing/2014/main" id="{3CB5C3B8-5F29-5E49-9E93-105F46E6A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68" y="3486866"/>
            <a:ext cx="2553822" cy="219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12C2C2-78C9-C446-A575-16A6EC205987}"/>
              </a:ext>
            </a:extLst>
          </p:cNvPr>
          <p:cNvSpPr txBox="1"/>
          <p:nvPr/>
        </p:nvSpPr>
        <p:spPr>
          <a:xfrm>
            <a:off x="3581400" y="3418799"/>
            <a:ext cx="7940040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2200" dirty="0">
                <a:effectLst/>
                <a:latin typeface="Helvetica Neue" panose="02000503000000020004" pitchFamily="2" charset="0"/>
              </a:rPr>
              <a:t>Le portrait au cirage de Nicolas </a:t>
            </a:r>
            <a:r>
              <a:rPr lang="fr-CH" sz="2200" dirty="0" err="1">
                <a:effectLst/>
                <a:latin typeface="Helvetica Neue" panose="02000503000000020004" pitchFamily="2" charset="0"/>
              </a:rPr>
              <a:t>Berggruen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 brossé par L’</a:t>
            </a:r>
            <a:r>
              <a:rPr lang="fr-CH" sz="2200" dirty="0" err="1">
                <a:effectLst/>
                <a:latin typeface="Helvetica Neue" panose="02000503000000020004" pitchFamily="2" charset="0"/>
              </a:rPr>
              <a:t>Obs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 serait incomplet si l’irremplaçable </a:t>
            </a:r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Jacques Attali n’y avait pas apporté sa touche : « C’est un garçon étrange, extrêmement gentil, extrêmement cultivé et extrêmement curieux, dans tous les sens du terme ». </a:t>
            </a:r>
          </a:p>
          <a:p>
            <a:r>
              <a:rPr lang="fr-CH" sz="2200" dirty="0">
                <a:effectLst/>
                <a:latin typeface="Helvetica Neue" panose="02000503000000020004" pitchFamily="2" charset="0"/>
              </a:rPr>
              <a:t>Et le grand mage médiatique surenchérit : </a:t>
            </a:r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« C’est un honnête homme au sens du XVIIIe siècle. Quelqu’un qui a décidé de mettre son argent au service de l’intérêt général. Je le crois sincère dans sa démarche. »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01444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176EEC0-F705-134E-B5A0-03F04CB11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" y="497840"/>
            <a:ext cx="2180216" cy="130048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F553CE-0488-B944-88A8-60CE73EDC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8" y="1798320"/>
            <a:ext cx="2146300" cy="2921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1813DC-599F-0248-A676-8319F2A2C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318" y="817880"/>
            <a:ext cx="8902547" cy="9652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F40F7BF-EFB3-944C-BB4D-365066988523}"/>
              </a:ext>
            </a:extLst>
          </p:cNvPr>
          <p:cNvSpPr txBox="1"/>
          <p:nvPr/>
        </p:nvSpPr>
        <p:spPr>
          <a:xfrm>
            <a:off x="4017303" y="2284055"/>
            <a:ext cx="7909561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200" dirty="0">
                <a:effectLst/>
                <a:latin typeface="Helvetica Neue" panose="02000503000000020004" pitchFamily="2" charset="0"/>
              </a:rPr>
              <a:t>Le 2 décembre 2019, </a:t>
            </a:r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Sylvie Goulard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, </a:t>
            </a:r>
            <a:r>
              <a:rPr lang="fr-CH" sz="2200" b="1" dirty="0">
                <a:effectLst/>
                <a:latin typeface="Helvetica Neue" panose="02000503000000020004" pitchFamily="2" charset="0"/>
              </a:rPr>
              <a:t>seconde </a:t>
            </a:r>
            <a:r>
              <a:rPr lang="fr-CH" sz="2200" b="1" dirty="0" err="1">
                <a:effectLst/>
                <a:latin typeface="Helvetica Neue" panose="02000503000000020004" pitchFamily="2" charset="0"/>
              </a:rPr>
              <a:t>sous-gouverneure</a:t>
            </a:r>
            <a:r>
              <a:rPr lang="fr-CH" sz="2200" b="1" dirty="0">
                <a:effectLst/>
                <a:latin typeface="Helvetica Neue" panose="02000503000000020004" pitchFamily="2" charset="0"/>
              </a:rPr>
              <a:t> de la Banque de France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 [depuis janvier 2018, </a:t>
            </a:r>
            <a:r>
              <a:rPr lang="fr-CH" sz="2200" b="1" dirty="0">
                <a:effectLst/>
                <a:latin typeface="Helvetica Neue" panose="02000503000000020004" pitchFamily="2" charset="0"/>
              </a:rPr>
              <a:t>conseillère de Romano Prodi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, entre 2001 et 2004, alors président de la Commission européenne, </a:t>
            </a:r>
            <a:r>
              <a:rPr lang="fr-CH" sz="2200" b="1" dirty="0">
                <a:effectLst/>
                <a:latin typeface="Helvetica Neue" panose="02000503000000020004" pitchFamily="2" charset="0"/>
              </a:rPr>
              <a:t>chargée du suivi de la Convention sur l’avenir de l’Europe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 présidée par Valéry Giscard d’Estaing – traité constitutionnel- </a:t>
            </a:r>
            <a:r>
              <a:rPr lang="fr-CH" sz="2200" b="1" dirty="0">
                <a:effectLst/>
                <a:latin typeface="Helvetica Neue" panose="02000503000000020004" pitchFamily="2" charset="0"/>
              </a:rPr>
              <a:t>et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 </a:t>
            </a:r>
            <a:r>
              <a:rPr lang="fr-CH" sz="2200" b="1" dirty="0">
                <a:effectLst/>
                <a:latin typeface="Helvetica Neue" panose="02000503000000020004" pitchFamily="2" charset="0"/>
              </a:rPr>
              <a:t>proposée par Emmanuel Macron comme commissaire européen pour représenter la France</a:t>
            </a:r>
            <a:r>
              <a:rPr lang="fr-CH" sz="2200" dirty="0">
                <a:effectLst/>
                <a:latin typeface="Helvetica Neue" panose="02000503000000020004" pitchFamily="2" charset="0"/>
              </a:rPr>
              <a:t>],</a:t>
            </a:r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a été mise en examen pour détournement de fonds publics dans </a:t>
            </a:r>
            <a:r>
              <a:rPr lang="fr-CH" sz="2200" b="1" dirty="0">
                <a:highlight>
                  <a:srgbClr val="FFFF00"/>
                </a:highlight>
                <a:latin typeface="Helvetica Neue" panose="02000503000000020004" pitchFamily="2" charset="0"/>
              </a:rPr>
              <a:t>l’</a:t>
            </a:r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affaire du Modem. </a:t>
            </a:r>
          </a:p>
          <a:p>
            <a:r>
              <a:rPr lang="fr-CH" sz="2200" dirty="0">
                <a:effectLst/>
                <a:latin typeface="Helvetica Neue" panose="02000503000000020004" pitchFamily="2" charset="0"/>
              </a:rPr>
              <a:t>Le 18 décembre 2019, </a:t>
            </a:r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l’association </a:t>
            </a:r>
            <a:r>
              <a:rPr lang="fr-CH" sz="2200" b="1" dirty="0" err="1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Anticor</a:t>
            </a:r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dépose plainte auprès du Parquet national financier (PNF), concernant les liens financiers entre Sylvie Goulard et l’Institut </a:t>
            </a:r>
            <a:r>
              <a:rPr lang="fr-CH" sz="2200" b="1" dirty="0" err="1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Berggruen</a:t>
            </a:r>
            <a:r>
              <a:rPr lang="fr-CH" sz="22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.</a:t>
            </a:r>
          </a:p>
        </p:txBody>
      </p:sp>
      <p:pic>
        <p:nvPicPr>
          <p:cNvPr id="18436" name="Picture 4" descr="Illustration.">
            <a:extLst>
              <a:ext uri="{FF2B5EF4-FFF2-40B4-BE49-F238E27FC236}">
                <a16:creationId xmlns:a16="http://schemas.microsoft.com/office/drawing/2014/main" id="{ED721E91-1CA8-3845-88DC-4C18FBC97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12" y="2344420"/>
            <a:ext cx="27940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194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176EEC0-F705-134E-B5A0-03F04CB11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" y="497840"/>
            <a:ext cx="2180216" cy="130048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F553CE-0488-B944-88A8-60CE73EDC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8" y="1798320"/>
            <a:ext cx="2146300" cy="2921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1813DC-599F-0248-A676-8319F2A2C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318" y="817880"/>
            <a:ext cx="8902547" cy="965200"/>
          </a:xfrm>
          <a:prstGeom prst="rect">
            <a:avLst/>
          </a:prstGeom>
        </p:spPr>
      </p:pic>
      <p:pic>
        <p:nvPicPr>
          <p:cNvPr id="18434" name="Picture 2" descr="Nicolas Berggruen (à droite), converse avec Ursula von der Leyen (au centre) et George Soros (à gauche), le 30 octobre 2012 à Berlin.">
            <a:extLst>
              <a:ext uri="{FF2B5EF4-FFF2-40B4-BE49-F238E27FC236}">
                <a16:creationId xmlns:a16="http://schemas.microsoft.com/office/drawing/2014/main" id="{1CA8906B-D692-2F48-95FF-C4D41B9C1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" y="2090420"/>
            <a:ext cx="6315262" cy="420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D7D2BEC-B53B-7143-A97D-3CF8DF658C1E}"/>
              </a:ext>
            </a:extLst>
          </p:cNvPr>
          <p:cNvSpPr txBox="1"/>
          <p:nvPr/>
        </p:nvSpPr>
        <p:spPr>
          <a:xfrm>
            <a:off x="830580" y="6231989"/>
            <a:ext cx="7040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>
                <a:effectLst/>
                <a:latin typeface="franklin_gothic_stdLight"/>
              </a:rPr>
              <a:t>Nicolas </a:t>
            </a:r>
            <a:r>
              <a:rPr lang="fr-CH" b="1" dirty="0" err="1">
                <a:effectLst/>
                <a:latin typeface="franklin_gothic_stdLight"/>
              </a:rPr>
              <a:t>Berggruen</a:t>
            </a:r>
            <a:r>
              <a:rPr lang="fr-CH" b="1" dirty="0">
                <a:effectLst/>
                <a:latin typeface="franklin_gothic_stdLight"/>
              </a:rPr>
              <a:t> converse avec Ursula </a:t>
            </a:r>
            <a:r>
              <a:rPr lang="fr-CH" b="1" dirty="0" err="1">
                <a:effectLst/>
                <a:latin typeface="franklin_gothic_stdLight"/>
              </a:rPr>
              <a:t>von</a:t>
            </a:r>
            <a:r>
              <a:rPr lang="fr-CH" b="1" dirty="0">
                <a:effectLst/>
                <a:latin typeface="franklin_gothic_stdLight"/>
              </a:rPr>
              <a:t> der </a:t>
            </a:r>
            <a:r>
              <a:rPr lang="fr-CH" b="1" dirty="0" err="1">
                <a:effectLst/>
                <a:latin typeface="franklin_gothic_stdLight"/>
              </a:rPr>
              <a:t>Leyen</a:t>
            </a:r>
            <a:r>
              <a:rPr lang="fr-CH" b="1" dirty="0">
                <a:effectLst/>
                <a:latin typeface="franklin_gothic_stdLight"/>
              </a:rPr>
              <a:t> et George </a:t>
            </a:r>
            <a:r>
              <a:rPr lang="fr-CH" b="1" dirty="0" err="1">
                <a:effectLst/>
                <a:latin typeface="franklin_gothic_stdLight"/>
              </a:rPr>
              <a:t>Soros</a:t>
            </a:r>
            <a:r>
              <a:rPr lang="fr-CH" b="1" dirty="0">
                <a:effectLst/>
                <a:latin typeface="franklin_gothic_stdLight"/>
              </a:rPr>
              <a:t> </a:t>
            </a:r>
          </a:p>
          <a:p>
            <a:r>
              <a:rPr lang="fr-CH" b="1" dirty="0">
                <a:effectLst/>
                <a:latin typeface="franklin_gothic_stdLight"/>
              </a:rPr>
              <a:t>le 30 octobre 2012 à Berlin</a:t>
            </a:r>
            <a:r>
              <a:rPr lang="fr-CH" b="0" i="1" dirty="0">
                <a:solidFill>
                  <a:srgbClr val="333333"/>
                </a:solidFill>
                <a:effectLst/>
                <a:latin typeface="franklin_gothic_stdLight"/>
              </a:rPr>
              <a:t>. © AFP / THOMAS PETER / POOL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B1DC7AC-F5A3-584F-8198-B693E757DB14}"/>
              </a:ext>
            </a:extLst>
          </p:cNvPr>
          <p:cNvSpPr txBox="1"/>
          <p:nvPr/>
        </p:nvSpPr>
        <p:spPr>
          <a:xfrm>
            <a:off x="7827305" y="3122171"/>
            <a:ext cx="409956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200" b="0" i="0" dirty="0">
                <a:effectLst/>
                <a:latin typeface="franklin_gothic_stdLight"/>
              </a:rPr>
              <a:t>"</a:t>
            </a:r>
            <a:r>
              <a:rPr lang="fr-CH" sz="2200" b="1" i="1" dirty="0">
                <a:effectLst/>
                <a:highlight>
                  <a:srgbClr val="FFFF00"/>
                </a:highlight>
                <a:latin typeface="franklin_gothic_stdLight"/>
              </a:rPr>
              <a:t>Nicolas </a:t>
            </a:r>
            <a:r>
              <a:rPr lang="fr-CH" sz="2200" b="1" i="1" dirty="0" err="1">
                <a:effectLst/>
                <a:highlight>
                  <a:srgbClr val="FFFF00"/>
                </a:highlight>
                <a:latin typeface="franklin_gothic_stdLight"/>
              </a:rPr>
              <a:t>Berggruen</a:t>
            </a:r>
            <a:r>
              <a:rPr lang="fr-CH" sz="2200" b="1" i="1" dirty="0">
                <a:effectLst/>
                <a:highlight>
                  <a:srgbClr val="FFFF00"/>
                </a:highlight>
                <a:latin typeface="franklin_gothic_stdLight"/>
              </a:rPr>
              <a:t> essaye de devenir à sa manière ce qu’est Georges </a:t>
            </a:r>
            <a:r>
              <a:rPr lang="fr-CH" sz="2200" b="1" i="1" dirty="0" err="1">
                <a:effectLst/>
                <a:highlight>
                  <a:srgbClr val="FFFF00"/>
                </a:highlight>
                <a:latin typeface="franklin_gothic_stdLight"/>
              </a:rPr>
              <a:t>Soros</a:t>
            </a:r>
            <a:r>
              <a:rPr lang="fr-CH" sz="2200" b="1" i="1" dirty="0">
                <a:effectLst/>
                <a:highlight>
                  <a:srgbClr val="FFFF00"/>
                </a:highlight>
                <a:latin typeface="franklin_gothic_stdLight"/>
              </a:rPr>
              <a:t> : un homme d’État sans État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franklin_gothic_stdLight"/>
              </a:rPr>
              <a:t>, explique l’un de ses proches, Alain Minc. </a:t>
            </a:r>
            <a:r>
              <a:rPr lang="fr-CH" sz="2200" b="0" i="1" dirty="0">
                <a:effectLst/>
                <a:latin typeface="franklin_gothic_stdLight"/>
              </a:rPr>
              <a:t>Dans la vie politique, il y a le pouvoir et l’influence. </a:t>
            </a:r>
            <a:r>
              <a:rPr lang="fr-CH" sz="2200" b="1" i="1" dirty="0" err="1">
                <a:effectLst/>
                <a:highlight>
                  <a:srgbClr val="FFFF00"/>
                </a:highlight>
                <a:latin typeface="franklin_gothic_stdLight"/>
              </a:rPr>
              <a:t>Berggruen</a:t>
            </a:r>
            <a:r>
              <a:rPr lang="fr-CH" sz="2200" b="1" i="1" dirty="0">
                <a:effectLst/>
                <a:highlight>
                  <a:srgbClr val="FFFF00"/>
                </a:highlight>
                <a:latin typeface="franklin_gothic_stdLight"/>
              </a:rPr>
              <a:t> veut être du côté de l’influence.</a:t>
            </a:r>
            <a:r>
              <a:rPr lang="fr-CH" sz="2200" b="0" i="0" dirty="0">
                <a:effectLst/>
                <a:latin typeface="franklin_gothic_stdLight"/>
              </a:rPr>
              <a:t>" </a:t>
            </a:r>
            <a:endParaRPr lang="fr-FR" sz="2200" dirty="0"/>
          </a:p>
        </p:txBody>
      </p:sp>
      <p:pic>
        <p:nvPicPr>
          <p:cNvPr id="20482" name="Picture 2" descr="Alain Minc (auteur de Une histoire de France) - Babelio">
            <a:extLst>
              <a:ext uri="{FF2B5EF4-FFF2-40B4-BE49-F238E27FC236}">
                <a16:creationId xmlns:a16="http://schemas.microsoft.com/office/drawing/2014/main" id="{EB802EDB-2F36-F549-9377-F7921DCCF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286" y="1911506"/>
            <a:ext cx="1294351" cy="121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053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176EEC0-F705-134E-B5A0-03F04CB11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" y="497840"/>
            <a:ext cx="2180216" cy="130048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F553CE-0488-B944-88A8-60CE73EDC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8" y="1798320"/>
            <a:ext cx="2146300" cy="2921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1813DC-599F-0248-A676-8319F2A2C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318" y="817880"/>
            <a:ext cx="8902547" cy="965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D802954-578B-204E-9722-E4185227406F}"/>
              </a:ext>
            </a:extLst>
          </p:cNvPr>
          <p:cNvSpPr txBox="1"/>
          <p:nvPr/>
        </p:nvSpPr>
        <p:spPr>
          <a:xfrm>
            <a:off x="2419350" y="2751357"/>
            <a:ext cx="794385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600" b="0" i="0" dirty="0">
                <a:effectLst/>
                <a:latin typeface="franklin_gothic_stdLight"/>
              </a:rPr>
              <a:t>Selon les documents consultés par la cellule investigation de Radio France, </a:t>
            </a:r>
            <a:r>
              <a:rPr lang="fr-CH" sz="2600" b="1" i="0" dirty="0">
                <a:effectLst/>
                <a:highlight>
                  <a:srgbClr val="FFFF00"/>
                </a:highlight>
                <a:latin typeface="franklin_gothic_stdLight"/>
              </a:rPr>
              <a:t>de nombreuses sociétés utilisées par Nicolas </a:t>
            </a:r>
            <a:r>
              <a:rPr lang="fr-CH" sz="2600" b="1" i="0" dirty="0" err="1">
                <a:effectLst/>
                <a:highlight>
                  <a:srgbClr val="FFFF00"/>
                </a:highlight>
                <a:latin typeface="franklin_gothic_stdLight"/>
              </a:rPr>
              <a:t>Berggruen</a:t>
            </a:r>
            <a:r>
              <a:rPr lang="fr-CH" sz="2600" b="1" i="0" dirty="0">
                <a:effectLst/>
                <a:highlight>
                  <a:srgbClr val="FFFF00"/>
                </a:highlight>
                <a:latin typeface="franklin_gothic_stdLight"/>
              </a:rPr>
              <a:t> dans ses affaires et dans le cadre de son institut sont domiciliées dans des places offshores. L’Institut </a:t>
            </a:r>
            <a:r>
              <a:rPr lang="fr-CH" sz="2600" b="1" i="0" dirty="0" err="1">
                <a:effectLst/>
                <a:highlight>
                  <a:srgbClr val="FFFF00"/>
                </a:highlight>
                <a:latin typeface="franklin_gothic_stdLight"/>
              </a:rPr>
              <a:t>Berggruen</a:t>
            </a:r>
            <a:r>
              <a:rPr lang="fr-CH" sz="2600" b="1" i="0" dirty="0">
                <a:effectLst/>
                <a:highlight>
                  <a:srgbClr val="FFFF00"/>
                </a:highlight>
                <a:latin typeface="franklin_gothic_stdLight"/>
              </a:rPr>
              <a:t> est domicilié aux Bermudes [un paradis fiscal], tout comme son </a:t>
            </a:r>
            <a:r>
              <a:rPr lang="fr-CH" sz="2600" b="1" i="1" dirty="0">
                <a:effectLst/>
                <a:highlight>
                  <a:srgbClr val="FFFF00"/>
                </a:highlight>
                <a:latin typeface="franklin_gothic_stdLight"/>
              </a:rPr>
              <a:t>charitable trust</a:t>
            </a:r>
            <a:r>
              <a:rPr lang="fr-CH" sz="2600" b="1" i="0" dirty="0">
                <a:effectLst/>
                <a:highlight>
                  <a:srgbClr val="FFFF00"/>
                </a:highlight>
                <a:latin typeface="franklin_gothic_stdLight"/>
              </a:rPr>
              <a:t>.</a:t>
            </a:r>
            <a:endParaRPr lang="fr-FR" sz="26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85267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5D6E53C-7AD4-7D47-9FF3-8CFBDF47D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050" y="356870"/>
            <a:ext cx="1739900" cy="16637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87F848-EE02-8344-9FF0-18819656A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830" y="2419350"/>
            <a:ext cx="5372100" cy="15621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A01D3B1-0FE4-A149-8B6A-E3F5FBBEA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830" y="3784600"/>
            <a:ext cx="4216400" cy="3937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BFF533-85D1-6A48-9DBC-E20CF354CE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780" y="4627880"/>
            <a:ext cx="9164610" cy="523239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B5C5C07-EE70-D943-9C3C-1DBE017B4EAC}"/>
              </a:ext>
            </a:extLst>
          </p:cNvPr>
          <p:cNvSpPr/>
          <p:nvPr/>
        </p:nvSpPr>
        <p:spPr>
          <a:xfrm>
            <a:off x="1050060" y="4178300"/>
            <a:ext cx="3853930" cy="15621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F7804B8-81E4-7342-AE17-97EEB59A4C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2640" y="910438"/>
            <a:ext cx="3545840" cy="349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6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4060EE-BC4A-B246-820B-ED12DFD4D4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3481" y="678755"/>
            <a:ext cx="9062977" cy="1067704"/>
          </a:xfrm>
        </p:spPr>
        <p:txBody>
          <a:bodyPr>
            <a:normAutofit fontScale="90000"/>
          </a:bodyPr>
          <a:lstStyle/>
          <a:p>
            <a:pPr algn="l"/>
            <a:br>
              <a:rPr lang="fr-CH" dirty="0">
                <a:latin typeface="+mn-lt"/>
              </a:rPr>
            </a:br>
            <a:br>
              <a:rPr lang="fr-CH" b="1" dirty="0">
                <a:latin typeface="+mn-lt"/>
              </a:rPr>
            </a:br>
            <a:r>
              <a:rPr lang="fr-CH" b="1" dirty="0">
                <a:latin typeface="+mn-lt"/>
              </a:rPr>
              <a:t>Conclusion :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1D82A6A-1A93-4F4C-B210-24756030BAA6}"/>
              </a:ext>
            </a:extLst>
          </p:cNvPr>
          <p:cNvSpPr txBox="1">
            <a:spLocks/>
          </p:cNvSpPr>
          <p:nvPr/>
        </p:nvSpPr>
        <p:spPr>
          <a:xfrm>
            <a:off x="953481" y="3429000"/>
            <a:ext cx="10960880" cy="9234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fr-CH" dirty="0">
                <a:latin typeface="+mn-lt"/>
              </a:rPr>
            </a:br>
            <a:br>
              <a:rPr lang="fr-CH" dirty="0">
                <a:latin typeface="+mn-lt"/>
              </a:rPr>
            </a:br>
            <a:r>
              <a:rPr lang="fr-CH" dirty="0">
                <a:latin typeface="+mn-lt"/>
              </a:rPr>
              <a:t>Les portes tournantes, le pantouflage et les partenariats </a:t>
            </a:r>
          </a:p>
          <a:p>
            <a:pPr algn="l"/>
            <a:r>
              <a:rPr lang="fr-CH" dirty="0">
                <a:latin typeface="+mn-lt"/>
              </a:rPr>
              <a:t>« PUBLIC-PRIVÉ » incestueux, ...</a:t>
            </a:r>
          </a:p>
        </p:txBody>
      </p:sp>
    </p:spTree>
    <p:extLst>
      <p:ext uri="{BB962C8B-B14F-4D97-AF65-F5344CB8AC3E}">
        <p14:creationId xmlns:p14="http://schemas.microsoft.com/office/powerpoint/2010/main" val="1882407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1403</Words>
  <Application>Microsoft Macintosh PowerPoint</Application>
  <PresentationFormat>Grand écran</PresentationFormat>
  <Paragraphs>61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franklin_gothic_stdLight</vt:lpstr>
      <vt:lpstr>Helvetica Neue</vt:lpstr>
      <vt:lpstr>HelveticaNeueLTPro-Th</vt:lpstr>
      <vt:lpstr>Wingdings</vt:lpstr>
      <vt:lpstr>Thème Office</vt:lpstr>
      <vt:lpstr>L’Institut Berggruen</vt:lpstr>
      <vt:lpstr>L’Institut Berggruen, selon Wikipedia</vt:lpstr>
      <vt:lpstr>L’Institut Berggruen, selon Berggruen</vt:lpstr>
      <vt:lpstr>Institut     Berggruen : ses membres éminents</vt:lpstr>
      <vt:lpstr>La fortune de Nicolas Berggruen</vt:lpstr>
      <vt:lpstr>Présentation PowerPoint</vt:lpstr>
      <vt:lpstr>Futurs humains</vt:lpstr>
      <vt:lpstr>L’avenir de la démocratie</vt:lpstr>
      <vt:lpstr>L’avenir de la démocratie</vt:lpstr>
      <vt:lpstr>L’avenir du capitalisme</vt:lpstr>
      <vt:lpstr>Le planétaire</vt:lpstr>
      <vt:lpstr>Le planétaire</vt:lpstr>
      <vt:lpstr>Berggruen  et la démocratie</vt:lpstr>
      <vt:lpstr>Berggruen  et la démocratie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Conclusion 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88</cp:revision>
  <dcterms:created xsi:type="dcterms:W3CDTF">2022-03-16T23:28:20Z</dcterms:created>
  <dcterms:modified xsi:type="dcterms:W3CDTF">2022-03-17T20:11:57Z</dcterms:modified>
</cp:coreProperties>
</file>