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53" r:id="rId3"/>
    <p:sldId id="424" r:id="rId4"/>
    <p:sldId id="426" r:id="rId5"/>
    <p:sldId id="427" r:id="rId6"/>
    <p:sldId id="434" r:id="rId7"/>
    <p:sldId id="432" r:id="rId8"/>
    <p:sldId id="431" r:id="rId9"/>
    <p:sldId id="433" r:id="rId10"/>
    <p:sldId id="421" r:id="rId11"/>
    <p:sldId id="397" r:id="rId12"/>
    <p:sldId id="422" r:id="rId13"/>
    <p:sldId id="425" r:id="rId14"/>
    <p:sldId id="423" r:id="rId15"/>
    <p:sldId id="428" r:id="rId16"/>
    <p:sldId id="429" r:id="rId17"/>
    <p:sldId id="430" r:id="rId18"/>
    <p:sldId id="435" r:id="rId19"/>
    <p:sldId id="437" r:id="rId20"/>
    <p:sldId id="436" r:id="rId21"/>
    <p:sldId id="28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/>
    <p:restoredTop sz="94613"/>
  </p:normalViewPr>
  <p:slideViewPr>
    <p:cSldViewPr snapToGrid="0" snapToObjects="1">
      <p:cViewPr>
        <p:scale>
          <a:sx n="108" d="100"/>
          <a:sy n="108" d="100"/>
        </p:scale>
        <p:origin x="3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6FA7B-3C27-0840-99F9-7C3AC592F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0C703A-D11E-AC4F-A199-0AA700C5F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CEB191-243E-C54F-A5B3-D933340A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DCD382-07C7-0748-A98B-5B23CAC2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F7BF4E-6A0D-C24D-92A2-C7854710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83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1AC47-25F1-1B49-B5AC-39D5786D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0E9D5A-D9DD-2842-BA84-CBB10BE0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A18A1-284F-DB4D-AB41-B53E5261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9AE2BF-5F49-3140-9FE9-22902B0C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C9137-C1E3-3F45-B17D-A558147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983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9E0B8-ECC4-D948-8911-974F203C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EC25F4-EB99-9141-A907-7578CAB78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0AF45D-8322-6F41-8850-69B1C0A4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0257D1-2F54-B74E-82CF-7BC04C90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C43ED0-3AFB-E24D-B7D6-F57AC41F1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05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E6AC6-B55C-224D-B8DE-F60E2941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C38516-21B5-2C4D-80B5-FA16E6652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BBC716-5035-3E4B-8F99-1512C0D59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1C5A44-E753-4441-8204-05BEE98D2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556926-8774-A541-80FC-9B37A7D4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0A13E6-C20B-8049-838C-7AFF9E81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841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4FA17-13F0-6B42-9F15-EBDC2ACB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1BF76C-7EC7-0F46-A5B5-BBFC30D85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3AC7A-5982-7545-9489-3946F248F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DC3919-83D8-C34B-8AF6-DAB5951FE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EF2BAF-2B7D-FE43-8EFA-6A99356665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63AECF-ECF5-A249-9B12-D68CCFA0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B08FB04-404D-7C4D-93EF-04D5CC4F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65EFB3C-A87D-5A43-8A8C-BCAC82CB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368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4919F-8430-9642-A2F8-B6162631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7442E5-C81A-D64A-9835-04905770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DEDA93-F2B5-6247-96C7-B7CC2D1C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0835574-1B8C-B94A-9D9D-467CF96DE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4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51B034-ADA6-294D-BDBC-7CD5C61B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435E01-9E16-2743-89D2-9342499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379877-92D1-1848-8B7F-C4149B14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80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E8090-F688-ED43-A09B-E92344877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A33668-BE3E-3643-B918-21E3A79F0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B8F139-5BDC-5F48-8902-3E25BF686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FDAA3E-D5E4-C14C-A724-4B69D0FD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5749EF-F916-3543-B2EB-1E93C61D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91F309-DEDD-F04F-ADB7-18784FD8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5655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A4510-312B-B74B-B787-D837107F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542329-CE83-A644-8CC2-5F16A3AB7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880C72-99C0-B14E-A9A4-D37671784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D5FDE2-556E-7748-9495-F9419E1F3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7FE824-6F45-A249-A27F-D88E06934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33D0B8-C4D0-984A-B79B-7F923EE4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093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332D7-06D7-1D4E-B706-A1D525E6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611BB7A-3F54-6A4B-A9D4-2679BC8A1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416291-C311-124D-98BA-6537BBDC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ACA15E-B666-554B-AF87-1D84BF9B1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E7F32-FE0A-A345-8BA9-1D3F3CB7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136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5B2B36-8591-4547-97CF-11DD94F98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FB80C4-9626-CC47-88C7-4121ED842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5E4FD3-31C9-A243-8232-4CCB0F9C7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E14F2E-1CD3-D641-9A44-53678724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3662A2-53B1-CA4A-8D77-4313AC8E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28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CAA13C-9007-7840-9FA2-5152E917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1B8CE5-F81D-D840-97B5-50FFF1092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4EF843-D051-D740-867C-692CB19A8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8662A-5576-6A4C-AD71-E0ACDAA7F3AB}" type="datetimeFigureOut">
              <a:rPr lang="fr-FR" smtClean="0"/>
              <a:t>18/01/2026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8ECF91-672D-9D41-A87E-AEB690C5A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43179F-ED10-ED47-820D-65732922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B7D20-8B52-D948-BD6E-FCC31A36094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03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legend@influxcrew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legend@influxcrew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E47E4A9-9DE5-B046-8681-D4C0AA5AD7A9}"/>
              </a:ext>
            </a:extLst>
          </p:cNvPr>
          <p:cNvSpPr txBox="1"/>
          <p:nvPr/>
        </p:nvSpPr>
        <p:spPr>
          <a:xfrm>
            <a:off x="1237785" y="12266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B88E2240-D358-C6C6-0B23-66F576E846AE}"/>
              </a:ext>
            </a:extLst>
          </p:cNvPr>
          <p:cNvSpPr txBox="1">
            <a:spLocks/>
          </p:cNvSpPr>
          <p:nvPr/>
        </p:nvSpPr>
        <p:spPr>
          <a:xfrm>
            <a:off x="128043" y="4120710"/>
            <a:ext cx="11739910" cy="6919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800" dirty="0">
                <a:latin typeface="Gill Sans Ultra Bold" panose="020B0A02020104020203" pitchFamily="34" charset="77"/>
              </a:rPr>
              <a:t>sous </a:t>
            </a:r>
            <a:r>
              <a:rPr lang="fr-CH" sz="4800" dirty="0">
                <a:solidFill>
                  <a:srgbClr val="FF0000"/>
                </a:solidFill>
                <a:latin typeface="Gill Sans Ultra Bold" panose="020B0A02020104020203" pitchFamily="34" charset="77"/>
              </a:rPr>
              <a:t>influence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99DEC2-83CB-A9A7-5D78-A20E39B673A5}"/>
              </a:ext>
            </a:extLst>
          </p:cNvPr>
          <p:cNvSpPr txBox="1"/>
          <p:nvPr/>
        </p:nvSpPr>
        <p:spPr>
          <a:xfrm>
            <a:off x="1330150" y="1675806"/>
            <a:ext cx="8602549" cy="3903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8800" spc="-150" dirty="0">
                <a:latin typeface="Zapfino" panose="03030300040707070C03" pitchFamily="66" charset="77"/>
              </a:rPr>
              <a:t>Influenceurs  </a:t>
            </a:r>
          </a:p>
        </p:txBody>
      </p:sp>
      <p:pic>
        <p:nvPicPr>
          <p:cNvPr id="2" name="Picture 2" descr="5 chiffres impressionnants sur Legend Media de Guillaume Pley en 2025 - Les  Gens d'Internet">
            <a:extLst>
              <a:ext uri="{FF2B5EF4-FFF2-40B4-BE49-F238E27FC236}">
                <a16:creationId xmlns:a16="http://schemas.microsoft.com/office/drawing/2014/main" id="{FC52F3AF-B12C-2AA3-7E98-765F7C557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327" y="277895"/>
            <a:ext cx="3793626" cy="208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9AE59F1-E2A6-7638-E6BD-8AA59A641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223" y="5049873"/>
            <a:ext cx="2766952" cy="116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8ED55D-4DD0-DC52-2587-5FC02B4D1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772" y="2768620"/>
            <a:ext cx="2124641" cy="21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5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A2C9345-116F-0A99-9DF2-6055A6D5E722}"/>
              </a:ext>
            </a:extLst>
          </p:cNvPr>
          <p:cNvSpPr txBox="1"/>
          <p:nvPr/>
        </p:nvSpPr>
        <p:spPr>
          <a:xfrm>
            <a:off x="558629" y="2116437"/>
            <a:ext cx="114701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youtubeurs « à succès » sont-ils </a:t>
            </a:r>
            <a:r>
              <a:rPr lang="fr-CH" sz="5400" b="1" u="sng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vraiment</a:t>
            </a:r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ctr"/>
            <a:r>
              <a:rPr lang="fr-CH" sz="72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indépendants</a:t>
            </a:r>
            <a:r>
              <a:rPr lang="fr-CH" sz="72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?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16F368-D0D4-6954-97D1-74AA7331EFD6}"/>
              </a:ext>
            </a:extLst>
          </p:cNvPr>
          <p:cNvSpPr txBox="1"/>
          <p:nvPr/>
        </p:nvSpPr>
        <p:spPr>
          <a:xfrm>
            <a:off x="676533" y="884194"/>
            <a:ext cx="6098058" cy="165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latin typeface="Zapfino" panose="03030300040707070C03" pitchFamily="66" charset="77"/>
                <a:ea typeface="Helvetica Neue" panose="02000503000000020004" pitchFamily="2" charset="0"/>
                <a:cs typeface="Helvetica Neue" panose="02000503000000020004" pitchFamily="2" charset="0"/>
              </a:rPr>
              <a:t>Question :</a:t>
            </a:r>
            <a:endParaRPr lang="fr-FR" sz="3600" dirty="0">
              <a:latin typeface="Zapfino" panose="03030300040707070C03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4325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36542-2F4B-8842-B209-19C034037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3710C10-F65C-5B5F-74F8-3DE1BBC0B616}"/>
              </a:ext>
            </a:extLst>
          </p:cNvPr>
          <p:cNvSpPr txBox="1"/>
          <p:nvPr/>
        </p:nvSpPr>
        <p:spPr>
          <a:xfrm>
            <a:off x="0" y="427112"/>
            <a:ext cx="115394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Quelques exemples en France :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4" descr="La fusée LEGEND décolle faut tout donner en ce moment! 🎉 900 %  d'augmentation en un an. 🔥 188 millions de vues par semaine. 😳 27  millions chaque jour. Tout ça, c'est">
            <a:extLst>
              <a:ext uri="{FF2B5EF4-FFF2-40B4-BE49-F238E27FC236}">
                <a16:creationId xmlns:a16="http://schemas.microsoft.com/office/drawing/2014/main" id="{58D69C96-DE8F-32AD-164B-D720203B0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95" y="1792059"/>
            <a:ext cx="2701235" cy="365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3E7621-5019-2FA0-8150-33B654161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886" y="1799775"/>
            <a:ext cx="3377514" cy="33775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D4D31E-06AD-B04D-2C92-6D477B2DB552}"/>
              </a:ext>
            </a:extLst>
          </p:cNvPr>
          <p:cNvSpPr txBox="1"/>
          <p:nvPr/>
        </p:nvSpPr>
        <p:spPr>
          <a:xfrm>
            <a:off x="7186482" y="3797379"/>
            <a:ext cx="30325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Léo Duff 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802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2011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sz="16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Je parle de High-Tech, mieux que Bill Gates.»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3BB827-B48B-11BD-6BFE-048BAFBCDB93}"/>
              </a:ext>
            </a:extLst>
          </p:cNvPr>
          <p:cNvSpPr txBox="1"/>
          <p:nvPr/>
        </p:nvSpPr>
        <p:spPr>
          <a:xfrm>
            <a:off x="3632886" y="5072624"/>
            <a:ext cx="3032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Laurent Baffie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(171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2011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D66C0C-90C7-1FFD-2A4F-9583C03AFF85}"/>
              </a:ext>
            </a:extLst>
          </p:cNvPr>
          <p:cNvSpPr txBox="1"/>
          <p:nvPr/>
        </p:nvSpPr>
        <p:spPr>
          <a:xfrm>
            <a:off x="653364" y="5065941"/>
            <a:ext cx="30325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Guillaume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Pley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3,38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Pour toutes demandes de partenariats, contactez-nous via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legend@influxcrew.com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»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E03EA45-16B8-5CA8-B704-8DFC813FF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456" y="1487308"/>
            <a:ext cx="2144941" cy="21449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9E181AF-B73D-871E-8E77-91BABA16A6C6}"/>
              </a:ext>
            </a:extLst>
          </p:cNvPr>
          <p:cNvSpPr txBox="1"/>
          <p:nvPr/>
        </p:nvSpPr>
        <p:spPr>
          <a:xfrm>
            <a:off x="9159444" y="4890218"/>
            <a:ext cx="30325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Romain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Lanéry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1,05 M abonnés)</a:t>
            </a:r>
            <a:b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2013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«Testeur de produits tech depuis 2013. A fini par s’intéresser aux humains qui les fabriquent.</a:t>
            </a:r>
            <a:r>
              <a:rPr lang="fr-FR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FF9437B-C7EC-9F24-C8FD-D0F6915FE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3453" y="1652438"/>
            <a:ext cx="2144941" cy="2144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E736EB2-3548-4AA2-E948-DA1C10F86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173071" flipH="1">
            <a:off x="10215596" y="3790293"/>
            <a:ext cx="1833858" cy="1591962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4B023B5B-3715-D841-7662-46B3B4817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54" y="5702412"/>
            <a:ext cx="1960806" cy="8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149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2F751-231D-722B-2680-93080D07F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369212-0922-E619-9220-A72131537119}"/>
              </a:ext>
            </a:extLst>
          </p:cNvPr>
          <p:cNvSpPr txBox="1"/>
          <p:nvPr/>
        </p:nvSpPr>
        <p:spPr>
          <a:xfrm>
            <a:off x="-374179" y="284981"/>
            <a:ext cx="857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Quelques exemples :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C6AD83-95CD-3024-92E0-48A56769CBB8}"/>
              </a:ext>
            </a:extLst>
          </p:cNvPr>
          <p:cNvSpPr txBox="1"/>
          <p:nvPr/>
        </p:nvSpPr>
        <p:spPr>
          <a:xfrm>
            <a:off x="9288169" y="4510916"/>
            <a:ext cx="303255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Inoxtag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9,36 M abonnés </a:t>
            </a:r>
          </a:p>
          <a:p>
            <a:pPr algn="l"/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et</a:t>
            </a:r>
            <a:r>
              <a:rPr lang="fr-CH" sz="2000" b="0" i="0" dirty="0">
                <a:solidFill>
                  <a:srgbClr val="0F0F0F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 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2,99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2015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Bio-thétique, Biologie, Biosphère, Los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mejor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comprendrons »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73550A-4F82-36E4-2890-ADC6576799CB}"/>
              </a:ext>
            </a:extLst>
          </p:cNvPr>
          <p:cNvSpPr txBox="1"/>
          <p:nvPr/>
        </p:nvSpPr>
        <p:spPr>
          <a:xfrm>
            <a:off x="3913295" y="5619517"/>
            <a:ext cx="474087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MacFly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&amp;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Carlito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(7,61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C'est deux gars qui accompagnent vos repas.</a:t>
            </a:r>
            <a:r>
              <a:rPr lang="fr-FR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F80176-1328-DCDE-3320-9DDE28C64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546" y="1208311"/>
            <a:ext cx="2097903" cy="2097903"/>
          </a:xfrm>
          <a:prstGeom prst="rect">
            <a:avLst/>
          </a:prstGeom>
        </p:spPr>
      </p:pic>
      <p:pic>
        <p:nvPicPr>
          <p:cNvPr id="12290" name="Picture 2" descr="Capture vidéo - McFly et Carlito &quot;CONCOURS D'ANECDOTES vs LE PRÉSIDENT DE LA RÉPUBLIQUE&quot;">
            <a:extLst>
              <a:ext uri="{FF2B5EF4-FFF2-40B4-BE49-F238E27FC236}">
                <a16:creationId xmlns:a16="http://schemas.microsoft.com/office/drawing/2014/main" id="{6B6AAAB1-15F6-8952-9E6C-EA1283BEC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295" y="3033052"/>
            <a:ext cx="4339671" cy="2458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36CAADA-57AD-DAA7-9B8B-85856D2D8B0D}"/>
              </a:ext>
            </a:extLst>
          </p:cNvPr>
          <p:cNvSpPr txBox="1"/>
          <p:nvPr/>
        </p:nvSpPr>
        <p:spPr>
          <a:xfrm>
            <a:off x="107734" y="3724288"/>
            <a:ext cx="28165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Squeezie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(20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clique sur une vidéo nan?? »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DDC9E88-50CE-69EB-B168-7F4F57212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92" y="1587595"/>
            <a:ext cx="3591262" cy="20200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1086C9-48E9-FC08-8ED3-1669D7582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662993" flipH="1">
            <a:off x="9678127" y="3269476"/>
            <a:ext cx="1833858" cy="159196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F5B30C2-B008-9ED6-7A3D-59224D10CAF0}"/>
              </a:ext>
            </a:extLst>
          </p:cNvPr>
          <p:cNvSpPr txBox="1"/>
          <p:nvPr/>
        </p:nvSpPr>
        <p:spPr>
          <a:xfrm>
            <a:off x="107734" y="4940229"/>
            <a:ext cx="634519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u="sng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2018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: le </a:t>
            </a:r>
            <a:r>
              <a:rPr lang="fr-CH" sz="1600" b="1" dirty="0">
                <a:solidFill>
                  <a:srgbClr val="FF00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premier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vidéaste </a:t>
            </a:r>
          </a:p>
          <a:p>
            <a:r>
              <a:rPr lang="fr-CH" sz="1600" b="1" dirty="0">
                <a:solidFill>
                  <a:srgbClr val="FF00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francophone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en nombre d'abonnés</a:t>
            </a:r>
            <a:r>
              <a:rPr lang="fr-CH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fr-FR" dirty="0"/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90162EE9-B8AA-DD4D-CCB3-5BB6410E6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273" y="1642147"/>
            <a:ext cx="1960806" cy="8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882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C5551-0CBD-24ED-2895-5A685ADAF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ECEE0BB-2871-1436-1C63-1DBCA4C5E1A0}"/>
              </a:ext>
            </a:extLst>
          </p:cNvPr>
          <p:cNvSpPr txBox="1"/>
          <p:nvPr/>
        </p:nvSpPr>
        <p:spPr>
          <a:xfrm>
            <a:off x="-374179" y="284981"/>
            <a:ext cx="857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Quelques exemples :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B08FA6-D866-F8A4-0334-71A14CF195C3}"/>
              </a:ext>
            </a:extLst>
          </p:cNvPr>
          <p:cNvSpPr txBox="1"/>
          <p:nvPr/>
        </p:nvSpPr>
        <p:spPr>
          <a:xfrm>
            <a:off x="606400" y="4646111"/>
            <a:ext cx="35728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Jamy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Gourmaud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« Epi-curieux »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2,24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Le goût du savoir, ça se partage 😃 Bienvenue dans l'aventure, les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épicurieux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7AE4B4-D8F1-B5FB-85A7-141A6F45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36" y="1693651"/>
            <a:ext cx="3104030" cy="28173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807ADC-7747-C538-78F0-EBEC2187E9CB}"/>
              </a:ext>
            </a:extLst>
          </p:cNvPr>
          <p:cNvSpPr txBox="1"/>
          <p:nvPr/>
        </p:nvSpPr>
        <p:spPr>
          <a:xfrm>
            <a:off x="4720276" y="4769221"/>
            <a:ext cx="303255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Domingo - Pop Corn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766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  <a:b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Popcorn, le média né sur Internet. »</a:t>
            </a:r>
          </a:p>
        </p:txBody>
      </p:sp>
      <p:pic>
        <p:nvPicPr>
          <p:cNvPr id="15" name="Picture 4" descr="L'émission Popcorn renforce sa position de talkshow numéro 1 ...">
            <a:extLst>
              <a:ext uri="{FF2B5EF4-FFF2-40B4-BE49-F238E27FC236}">
                <a16:creationId xmlns:a16="http://schemas.microsoft.com/office/drawing/2014/main" id="{64A11D6F-EF05-FE8E-0CC7-853D3CC19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276" y="1782290"/>
            <a:ext cx="2273643" cy="284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39B46FF-DE8D-DFA3-B93C-5E266DEA7194}"/>
              </a:ext>
            </a:extLst>
          </p:cNvPr>
          <p:cNvSpPr txBox="1"/>
          <p:nvPr/>
        </p:nvSpPr>
        <p:spPr>
          <a:xfrm>
            <a:off x="7917629" y="4624344"/>
            <a:ext cx="303255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Michel Cymes – Dr Good 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24,9 k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2017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Bien-être,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sexo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, nutrition, société, santé mentale, sport... La chaine YouTube qui vous met bien ! »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3086217-4422-144B-3142-6D8049C23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629" y="1742773"/>
            <a:ext cx="3613700" cy="28173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A8946E35-7F45-F301-C4AE-108964DB9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907" y="651390"/>
            <a:ext cx="1960806" cy="8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64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495F6-325A-9508-D088-E082D76C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2A09763-1D22-17B7-D23B-1A2D1EFF8C84}"/>
              </a:ext>
            </a:extLst>
          </p:cNvPr>
          <p:cNvSpPr txBox="1"/>
          <p:nvPr/>
        </p:nvSpPr>
        <p:spPr>
          <a:xfrm>
            <a:off x="-374179" y="284981"/>
            <a:ext cx="857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Quelques exemples :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02D264-8F37-A627-FB3C-0D81B4D2CC1F}"/>
              </a:ext>
            </a:extLst>
          </p:cNvPr>
          <p:cNvSpPr txBox="1"/>
          <p:nvPr/>
        </p:nvSpPr>
        <p:spPr>
          <a:xfrm>
            <a:off x="1383440" y="5027035"/>
            <a:ext cx="367230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H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ugo </a:t>
            </a:r>
            <a:r>
              <a:rPr lang="fr-CH" sz="2000" b="1" dirty="0" err="1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Decrypte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3,63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2015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Chaque jour du lundi au vendredi, sur cette chaîne, un résumé et une analyse de l'actualité du jour. 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88E217-D13A-CF38-85EA-570D5B99C11F}"/>
              </a:ext>
            </a:extLst>
          </p:cNvPr>
          <p:cNvSpPr txBox="1"/>
          <p:nvPr/>
        </p:nvSpPr>
        <p:spPr>
          <a:xfrm>
            <a:off x="7741859" y="5311135"/>
            <a:ext cx="34078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Gaspard G 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(1,53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2013</a:t>
            </a:r>
            <a:b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Comprendre le monde 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4E5C2F4-43B3-E133-4AA3-438513599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59" y="1071533"/>
            <a:ext cx="2725523" cy="40922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D65BC1-1A55-858D-084D-FA59A2698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558" y="1957136"/>
            <a:ext cx="2943727" cy="29437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CE696182-BE61-96ED-A8B1-858AC57AB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905" y="2827080"/>
            <a:ext cx="1960806" cy="8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29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6001F-4D5E-C1EA-8C7C-5E074F8E2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C0D1A39-0DE9-52A1-768B-F001C15FA63E}"/>
              </a:ext>
            </a:extLst>
          </p:cNvPr>
          <p:cNvSpPr txBox="1"/>
          <p:nvPr/>
        </p:nvSpPr>
        <p:spPr>
          <a:xfrm>
            <a:off x="8234369" y="1411558"/>
            <a:ext cx="2615725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28 sept.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CBAF1A-2AA1-1619-0128-A8F95CCDD5E8}"/>
              </a:ext>
            </a:extLst>
          </p:cNvPr>
          <p:cNvSpPr txBox="1"/>
          <p:nvPr/>
        </p:nvSpPr>
        <p:spPr>
          <a:xfrm>
            <a:off x="2787637" y="4746716"/>
            <a:ext cx="2728942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 err="1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MacFly</a:t>
            </a:r>
            <a: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&amp; </a:t>
            </a:r>
            <a:r>
              <a:rPr lang="fr-CH" sz="2400" b="1" i="0" dirty="0" err="1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Carlito</a:t>
            </a:r>
            <a:b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Youtubeurs</a:t>
            </a:r>
            <a:endParaRPr lang="fr-FR" sz="1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9E1181-5763-F053-CA83-ECABE1F50B0F}"/>
              </a:ext>
            </a:extLst>
          </p:cNvPr>
          <p:cNvSpPr txBox="1"/>
          <p:nvPr/>
        </p:nvSpPr>
        <p:spPr>
          <a:xfrm>
            <a:off x="751445" y="5600695"/>
            <a:ext cx="761675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« </a:t>
            </a:r>
            <a:r>
              <a:rPr lang="fr-CH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Inoxtag</a:t>
            </a:r>
            <a: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raconte les dessous de son ascension » - Quotidien (TF1)</a:t>
            </a:r>
            <a:b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</a:br>
            <a:r>
              <a:rPr lang="fr-CH" sz="14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Le youtubeur raconte son ascensio</a:t>
            </a:r>
            <a:r>
              <a:rPr lang="fr-CH" sz="1400" dirty="0">
                <a:solidFill>
                  <a:srgbClr val="0F0F0F"/>
                </a:solidFill>
                <a:latin typeface="Roboto" panose="02000000000000000000" pitchFamily="2" charset="0"/>
              </a:rPr>
              <a:t>n de l’Everest et </a:t>
            </a:r>
            <a:r>
              <a:rPr lang="fr-CH" sz="140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son documentaire </a:t>
            </a:r>
            <a:r>
              <a:rPr lang="fr-CH" sz="1400" i="1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Kaizen (produit par </a:t>
            </a:r>
            <a:r>
              <a:rPr lang="fr-CH" sz="1400" i="1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Webedia</a:t>
            </a:r>
            <a:r>
              <a:rPr lang="fr-CH" sz="140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, une filiale de </a:t>
            </a:r>
            <a:r>
              <a:rPr lang="fr-CH" sz="1400" i="1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Mediawan</a:t>
            </a:r>
            <a:r>
              <a:rPr lang="fr-CH" sz="1400" i="1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)</a:t>
            </a:r>
            <a:r>
              <a:rPr lang="fr-CH" sz="1400" dirty="0">
                <a:solidFill>
                  <a:srgbClr val="0F0F0F"/>
                </a:solidFill>
                <a:latin typeface="Roboto" panose="02000000000000000000" pitchFamily="2" charset="0"/>
              </a:rPr>
              <a:t>.</a:t>
            </a:r>
            <a:endParaRPr lang="fr-CH" sz="1400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941DD4-CCE6-C0F4-D5B3-BC53488200C4}"/>
              </a:ext>
            </a:extLst>
          </p:cNvPr>
          <p:cNvSpPr txBox="1"/>
          <p:nvPr/>
        </p:nvSpPr>
        <p:spPr>
          <a:xfrm>
            <a:off x="227191" y="233215"/>
            <a:ext cx="11737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Quand la télé invite les youtubeurs …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6A949B-31E8-F987-7B9E-AB94E1E15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445" y="1461022"/>
            <a:ext cx="7366000" cy="41021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14ABF4-C11A-90C1-045A-5B3F7311AF2A}"/>
              </a:ext>
            </a:extLst>
          </p:cNvPr>
          <p:cNvSpPr txBox="1"/>
          <p:nvPr/>
        </p:nvSpPr>
        <p:spPr>
          <a:xfrm>
            <a:off x="40213" y="3359434"/>
            <a:ext cx="2156254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Inoxtag</a:t>
            </a:r>
            <a:b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</a:t>
            </a:r>
            <a:endParaRPr lang="fr-FR" sz="1600" dirty="0"/>
          </a:p>
        </p:txBody>
      </p:sp>
      <p:sp>
        <p:nvSpPr>
          <p:cNvPr id="14" name="Bulle rectangulaire à coins arrondis 13">
            <a:extLst>
              <a:ext uri="{FF2B5EF4-FFF2-40B4-BE49-F238E27FC236}">
                <a16:creationId xmlns:a16="http://schemas.microsoft.com/office/drawing/2014/main" id="{958CF439-800F-A767-2A25-D4A35F2FCD16}"/>
              </a:ext>
            </a:extLst>
          </p:cNvPr>
          <p:cNvSpPr/>
          <p:nvPr/>
        </p:nvSpPr>
        <p:spPr>
          <a:xfrm>
            <a:off x="7915797" y="2090057"/>
            <a:ext cx="4235990" cy="3869875"/>
          </a:xfrm>
          <a:prstGeom prst="wedgeRoundRectCallout">
            <a:avLst>
              <a:gd name="adj1" fmla="val -60389"/>
              <a:gd name="adj2" fmla="val 1305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chemeClr val="tx1"/>
                </a:solidFill>
              </a:rPr>
              <a:t>Yann Barthès : </a:t>
            </a:r>
            <a:br>
              <a:rPr lang="fr-FR" b="1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</a:rPr>
              <a:t>« Vous vous appelez Inès </a:t>
            </a:r>
            <a:r>
              <a:rPr lang="fr-FR" b="1" dirty="0" err="1">
                <a:solidFill>
                  <a:schemeClr val="tx1"/>
                </a:solidFill>
              </a:rPr>
              <a:t>Benazzouz</a:t>
            </a:r>
            <a:r>
              <a:rPr lang="fr-FR" b="1" dirty="0">
                <a:solidFill>
                  <a:schemeClr val="tx1"/>
                </a:solidFill>
              </a:rPr>
              <a:t>, vous avez 22 ans. En avril dernier vous coupez tous les réseaux et vous vous lancez un défi : devenir alpiniste et gravir la plus haute montagne du monde, le tout en un an. </a:t>
            </a:r>
          </a:p>
          <a:p>
            <a:endParaRPr lang="fr-FR" sz="8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Le résultat, le voici : un documentaire diffusé en ce moment même, ce vendredi soir dans 500 salles de cinéma ! </a:t>
            </a:r>
            <a:r>
              <a:rPr lang="fr-FR" b="1" dirty="0">
                <a:solidFill>
                  <a:schemeClr val="tx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4325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E38B44B-6195-9A44-01FB-BB8A732AF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5" y="1403398"/>
            <a:ext cx="7772400" cy="4334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AD45519-0847-F62F-4148-A4A32F4471F1}"/>
              </a:ext>
            </a:extLst>
          </p:cNvPr>
          <p:cNvSpPr txBox="1"/>
          <p:nvPr/>
        </p:nvSpPr>
        <p:spPr>
          <a:xfrm>
            <a:off x="171912" y="6243607"/>
            <a:ext cx="2615725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>
                <a:solidFill>
                  <a:srgbClr val="0F0F0F"/>
                </a:solidFill>
              </a:rPr>
              <a:t>27</a:t>
            </a:r>
            <a:r>
              <a:rPr lang="fr-CH" sz="2400" b="1" i="0" dirty="0">
                <a:solidFill>
                  <a:srgbClr val="0F0F0F"/>
                </a:solidFill>
                <a:effectLst/>
              </a:rPr>
              <a:t> janvier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8594DE-8D49-C5AB-FE49-CBFA50C0EDBD}"/>
              </a:ext>
            </a:extLst>
          </p:cNvPr>
          <p:cNvSpPr txBox="1"/>
          <p:nvPr/>
        </p:nvSpPr>
        <p:spPr>
          <a:xfrm>
            <a:off x="2787637" y="4746716"/>
            <a:ext cx="2728942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 err="1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MacFly</a:t>
            </a:r>
            <a: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&amp; </a:t>
            </a:r>
            <a:r>
              <a:rPr lang="fr-CH" sz="2400" b="1" i="0" dirty="0" err="1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Carlito</a:t>
            </a:r>
            <a:b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Youtubeurs</a:t>
            </a:r>
            <a:endParaRPr lang="fr-FR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0B37867-1B6E-7A87-E0DD-33F84CF0D9F4}"/>
              </a:ext>
            </a:extLst>
          </p:cNvPr>
          <p:cNvSpPr txBox="1"/>
          <p:nvPr/>
        </p:nvSpPr>
        <p:spPr>
          <a:xfrm>
            <a:off x="477082" y="4728634"/>
            <a:ext cx="2156254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 err="1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Inoxtag</a:t>
            </a:r>
            <a:br>
              <a:rPr lang="fr-CH" sz="2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</a:t>
            </a:r>
            <a:endParaRPr lang="fr-FR" sz="1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2C801C-A704-8888-9B93-BDFE58428264}"/>
              </a:ext>
            </a:extLst>
          </p:cNvPr>
          <p:cNvSpPr txBox="1"/>
          <p:nvPr/>
        </p:nvSpPr>
        <p:spPr>
          <a:xfrm>
            <a:off x="1304826" y="577515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« Les super stars de </a:t>
            </a:r>
            <a:r>
              <a:rPr lang="fr-CH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Youtube</a:t>
            </a:r>
            <a:r>
              <a:rPr lang="fr-CH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» - C à Vous (France 5)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C35835-6260-2502-D22C-F3B47E9CBACA}"/>
              </a:ext>
            </a:extLst>
          </p:cNvPr>
          <p:cNvSpPr txBox="1"/>
          <p:nvPr/>
        </p:nvSpPr>
        <p:spPr>
          <a:xfrm>
            <a:off x="227191" y="233215"/>
            <a:ext cx="11737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Quand la télé invite les youtubeurs …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Bulle rectangulaire à coins arrondis 13">
            <a:extLst>
              <a:ext uri="{FF2B5EF4-FFF2-40B4-BE49-F238E27FC236}">
                <a16:creationId xmlns:a16="http://schemas.microsoft.com/office/drawing/2014/main" id="{CEF460BE-55BF-C0C5-654F-D96FC253409F}"/>
              </a:ext>
            </a:extLst>
          </p:cNvPr>
          <p:cNvSpPr/>
          <p:nvPr/>
        </p:nvSpPr>
        <p:spPr>
          <a:xfrm>
            <a:off x="8110847" y="1260389"/>
            <a:ext cx="3961704" cy="5128536"/>
          </a:xfrm>
          <a:prstGeom prst="wedgeRoundRectCallout">
            <a:avLst>
              <a:gd name="adj1" fmla="val -58290"/>
              <a:gd name="adj2" fmla="val 4385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800" b="1" dirty="0">
                <a:solidFill>
                  <a:srgbClr val="0F0F0F"/>
                </a:solidFill>
              </a:rPr>
              <a:t>Justine </a:t>
            </a:r>
            <a:r>
              <a:rPr lang="fr-CH" sz="2800" b="1" dirty="0" err="1">
                <a:solidFill>
                  <a:srgbClr val="0F0F0F"/>
                </a:solidFill>
              </a:rPr>
              <a:t>Ryst</a:t>
            </a:r>
            <a:br>
              <a:rPr lang="fr-CH" sz="2800" b="1" dirty="0">
                <a:solidFill>
                  <a:srgbClr val="0F0F0F"/>
                </a:solidFill>
              </a:rPr>
            </a:br>
            <a:r>
              <a:rPr lang="fr-CH" b="1" dirty="0">
                <a:solidFill>
                  <a:srgbClr val="0F0F0F"/>
                </a:solidFill>
              </a:rPr>
              <a:t>Directrice générale de YouTube France :</a:t>
            </a:r>
          </a:p>
          <a:p>
            <a:endParaRPr lang="fr-CH" sz="800" b="1" dirty="0">
              <a:solidFill>
                <a:srgbClr val="0F0F0F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« 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Je crois que le point commun de tous ces talents c’est la passion !</a:t>
            </a:r>
            <a:b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fr-FR" sz="800" b="1" dirty="0">
                <a:solidFill>
                  <a:schemeClr val="tx1"/>
                </a:solidFill>
              </a:rPr>
              <a:t> </a:t>
            </a:r>
            <a:br>
              <a:rPr lang="fr-FR" b="1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Ils sont dans une logique de création qui est mue par leur authenticité. </a:t>
            </a:r>
            <a:r>
              <a:rPr lang="fr-FR" b="1" dirty="0">
                <a:solidFill>
                  <a:schemeClr val="tx1"/>
                </a:solidFill>
              </a:rPr>
              <a:t>»</a:t>
            </a:r>
            <a:br>
              <a:rPr lang="fr-FR" b="1" dirty="0">
                <a:solidFill>
                  <a:schemeClr val="tx1"/>
                </a:solidFill>
              </a:rPr>
            </a:br>
            <a:r>
              <a:rPr lang="fr-FR" sz="800" b="1" dirty="0">
                <a:solidFill>
                  <a:schemeClr val="tx1"/>
                </a:solidFill>
              </a:rPr>
              <a:t> </a:t>
            </a:r>
            <a:br>
              <a:rPr lang="fr-FR" b="1" dirty="0">
                <a:solidFill>
                  <a:schemeClr val="tx1"/>
                </a:solidFill>
              </a:rPr>
            </a:br>
            <a:r>
              <a:rPr lang="fr-FR" b="1" dirty="0">
                <a:solidFill>
                  <a:schemeClr val="tx1"/>
                </a:solidFill>
              </a:rPr>
              <a:t>« … avec des formats longs, des rdv sur </a:t>
            </a:r>
            <a:r>
              <a:rPr lang="fr-FR" b="1" dirty="0" err="1">
                <a:solidFill>
                  <a:schemeClr val="tx1"/>
                </a:solidFill>
              </a:rPr>
              <a:t>Youtube</a:t>
            </a:r>
            <a:r>
              <a:rPr lang="fr-FR" b="1" dirty="0">
                <a:solidFill>
                  <a:schemeClr val="tx1"/>
                </a:solidFill>
              </a:rPr>
              <a:t> qui durent de plus en plus longtemps. »</a:t>
            </a:r>
          </a:p>
          <a:p>
            <a:endParaRPr lang="fr-FR" sz="800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« 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Tu parlais de l’importance de l’engagement de la communauté. Cette communauté elle est hyper fidèle, elle a grandi avec vous … </a:t>
            </a:r>
            <a:r>
              <a:rPr lang="fr-FR" b="1" dirty="0">
                <a:solidFill>
                  <a:schemeClr val="tx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10921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06242-1668-6E57-0004-6098C07A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64108B2-74C4-11A0-24E1-4C59B2A26B3F}"/>
              </a:ext>
            </a:extLst>
          </p:cNvPr>
          <p:cNvSpPr txBox="1"/>
          <p:nvPr/>
        </p:nvSpPr>
        <p:spPr>
          <a:xfrm>
            <a:off x="8565477" y="5691615"/>
            <a:ext cx="2615725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19 novembre 2025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4998A7-2DFC-E0BB-CACE-9EE260A471E8}"/>
              </a:ext>
            </a:extLst>
          </p:cNvPr>
          <p:cNvSpPr txBox="1"/>
          <p:nvPr/>
        </p:nvSpPr>
        <p:spPr>
          <a:xfrm>
            <a:off x="7924883" y="4975068"/>
            <a:ext cx="3896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1600" b="1" dirty="0">
                <a:solidFill>
                  <a:srgbClr val="0F0F0F"/>
                </a:solidFill>
                <a:latin typeface="Roboto" panose="02000000000000000000" pitchFamily="2" charset="0"/>
              </a:rPr>
              <a:t>« </a:t>
            </a:r>
            <a:r>
              <a:rPr lang="fr-FR" sz="1600" b="1" dirty="0">
                <a:solidFill>
                  <a:srgbClr val="0F0F0F"/>
                </a:solidFill>
                <a:latin typeface="Roboto" panose="02000000000000000000" pitchFamily="2" charset="0"/>
              </a:rPr>
              <a:t>Retour sur le YouTube Festival </a:t>
            </a:r>
            <a:r>
              <a:rPr lang="fr-CH" sz="1600" b="1" dirty="0">
                <a:solidFill>
                  <a:srgbClr val="0F0F0F"/>
                </a:solidFill>
                <a:latin typeface="Roboto" panose="02000000000000000000" pitchFamily="2" charset="0"/>
              </a:rPr>
              <a:t>»</a:t>
            </a:r>
          </a:p>
          <a:p>
            <a:pPr algn="ctr"/>
            <a:r>
              <a:rPr lang="fr-CH" sz="1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BFM Business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AEA4DB-F02F-AA85-7D87-ED20A366EAF9}"/>
              </a:ext>
            </a:extLst>
          </p:cNvPr>
          <p:cNvSpPr txBox="1"/>
          <p:nvPr/>
        </p:nvSpPr>
        <p:spPr>
          <a:xfrm>
            <a:off x="227191" y="233215"/>
            <a:ext cx="1173761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, un média </a:t>
            </a:r>
            <a:r>
              <a:rPr lang="fr-CH" sz="4800" b="1" u="sng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partenaire</a:t>
            </a:r>
            <a:r>
              <a:rPr lang="fr-CH" sz="4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fr-CH" sz="40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de la </a:t>
            </a:r>
            <a:r>
              <a:rPr lang="fr-CH" sz="40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télévision</a:t>
            </a:r>
            <a:r>
              <a:rPr lang="fr-CH" sz="40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et des </a:t>
            </a:r>
            <a:r>
              <a:rPr lang="fr-CH" sz="40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producteurs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F9FECC-A76F-8C6F-48F4-54D5DB3E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667" y="2009383"/>
            <a:ext cx="5212244" cy="2870563"/>
          </a:xfrm>
          <a:prstGeom prst="rect">
            <a:avLst/>
          </a:prstGeom>
        </p:spPr>
      </p:pic>
      <p:sp>
        <p:nvSpPr>
          <p:cNvPr id="14" name="Bulle rectangulaire à coins arrondis 13">
            <a:extLst>
              <a:ext uri="{FF2B5EF4-FFF2-40B4-BE49-F238E27FC236}">
                <a16:creationId xmlns:a16="http://schemas.microsoft.com/office/drawing/2014/main" id="{FF196977-F78D-A596-19C5-ACDFFB8F728D}"/>
              </a:ext>
            </a:extLst>
          </p:cNvPr>
          <p:cNvSpPr/>
          <p:nvPr/>
        </p:nvSpPr>
        <p:spPr>
          <a:xfrm>
            <a:off x="227191" y="1802875"/>
            <a:ext cx="7211577" cy="4773617"/>
          </a:xfrm>
          <a:prstGeom prst="wedgeRoundRectCallout">
            <a:avLst>
              <a:gd name="adj1" fmla="val 54760"/>
              <a:gd name="adj2" fmla="val 64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800" b="1" dirty="0">
                <a:solidFill>
                  <a:srgbClr val="0F0F0F"/>
                </a:solidFill>
              </a:rPr>
              <a:t>Justine </a:t>
            </a:r>
            <a:r>
              <a:rPr lang="fr-CH" sz="2800" b="1" dirty="0" err="1">
                <a:solidFill>
                  <a:srgbClr val="0F0F0F"/>
                </a:solidFill>
              </a:rPr>
              <a:t>Ryst</a:t>
            </a:r>
            <a:br>
              <a:rPr lang="fr-CH" sz="2800" b="1" dirty="0">
                <a:solidFill>
                  <a:srgbClr val="0F0F0F"/>
                </a:solidFill>
              </a:rPr>
            </a:br>
            <a:r>
              <a:rPr lang="fr-CH" sz="1800" b="1" dirty="0">
                <a:solidFill>
                  <a:srgbClr val="0F0F0F"/>
                </a:solidFill>
              </a:rPr>
              <a:t>Directrice générale de YouTube France :</a:t>
            </a:r>
          </a:p>
          <a:p>
            <a:endParaRPr lang="fr-CH" sz="800" b="1" i="0" dirty="0">
              <a:solidFill>
                <a:srgbClr val="0F0F0F"/>
              </a:solidFill>
              <a:effectLst/>
            </a:endParaRPr>
          </a:p>
          <a:p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« </a:t>
            </a:r>
            <a:r>
              <a:rPr lang="fr-FR" b="1" dirty="0" err="1">
                <a:solidFill>
                  <a:schemeClr val="tx1"/>
                </a:solidFill>
                <a:highlight>
                  <a:srgbClr val="FFFF00"/>
                </a:highlight>
              </a:rPr>
              <a:t>Youtube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 aujourd’hui est un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partenaire média de toutes les chaînes de télévision, de tous les producteurs, de l’audiovisuel en général. 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»</a:t>
            </a:r>
          </a:p>
          <a:p>
            <a:endParaRPr lang="fr-FR" sz="800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« On est en 2025, dans un monde où les usages sont totalement bouleversés, les publics ont tous les choix pléthoriques de contenus et 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ce qu’on voit c’est qu’il y a vraiment un plébiscite très fort pour la plateforme</a:t>
            </a:r>
            <a:r>
              <a:rPr lang="fr-FR" b="1" dirty="0">
                <a:solidFill>
                  <a:schemeClr val="tx1"/>
                </a:solidFill>
              </a:rPr>
              <a:t>.</a:t>
            </a:r>
          </a:p>
          <a:p>
            <a:endParaRPr lang="fr-FR" sz="8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fr-FR" b="1" dirty="0">
                <a:solidFill>
                  <a:schemeClr val="tx1"/>
                </a:solidFill>
              </a:rPr>
              <a:t>Vous savez qu’en France on est mesuré par </a:t>
            </a:r>
            <a:r>
              <a:rPr lang="fr-FR" b="1" dirty="0" err="1">
                <a:solidFill>
                  <a:schemeClr val="tx1"/>
                </a:solidFill>
              </a:rPr>
              <a:t>médiamétrie</a:t>
            </a:r>
            <a:r>
              <a:rPr lang="fr-FR" b="1" dirty="0">
                <a:solidFill>
                  <a:schemeClr val="tx1"/>
                </a:solidFill>
              </a:rPr>
              <a:t>. </a:t>
            </a:r>
          </a:p>
          <a:p>
            <a:endParaRPr lang="fr-FR" sz="8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fr-FR" b="1" dirty="0">
                <a:solidFill>
                  <a:schemeClr val="tx1"/>
                </a:solidFill>
              </a:rPr>
              <a:t>Et le chiffre qu’on a communiqué hier soir 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c’est 43 millions de Français [63% des Français] qui viennent chaque mois sur la plateforme, c’est 52 minutes chaque jour de </a:t>
            </a:r>
            <a:r>
              <a:rPr lang="fr-FR" b="1" dirty="0" err="1">
                <a:solidFill>
                  <a:schemeClr val="tx1"/>
                </a:solidFill>
                <a:highlight>
                  <a:srgbClr val="FFFF00"/>
                </a:highlight>
              </a:rPr>
              <a:t>Youtube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 consommées par toutes les  tranches d’âge. Donc on est devenu un incontournable dans le foyer, dans la poche de tous les Français. </a:t>
            </a:r>
            <a:r>
              <a:rPr lang="fr-FR" b="1" dirty="0">
                <a:solidFill>
                  <a:schemeClr val="tx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317264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83AF0-4007-EE4C-4A22-04D77C74E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0907FA2-5E1A-1614-041E-B47AA7DE238C}"/>
              </a:ext>
            </a:extLst>
          </p:cNvPr>
          <p:cNvSpPr txBox="1"/>
          <p:nvPr/>
        </p:nvSpPr>
        <p:spPr>
          <a:xfrm>
            <a:off x="360921" y="238210"/>
            <a:ext cx="114701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LEGEND </a:t>
            </a:r>
          </a:p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 commencé ?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8453BF-9746-C257-D820-1E8E16C4C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689" y="1434661"/>
            <a:ext cx="6150390" cy="43235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E507C9-F2CD-B5DC-6BA9-EF46A3643316}"/>
              </a:ext>
            </a:extLst>
          </p:cNvPr>
          <p:cNvSpPr txBox="1"/>
          <p:nvPr/>
        </p:nvSpPr>
        <p:spPr>
          <a:xfrm>
            <a:off x="360921" y="2244784"/>
            <a:ext cx="5095862" cy="44012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i="0" dirty="0">
                <a:solidFill>
                  <a:srgbClr val="000000"/>
                </a:solidFill>
                <a:effectLst/>
                <a:latin typeface="-apple-system"/>
              </a:rPr>
              <a:t>L’ex-animateur de NRJ et de M6 Guillaume </a:t>
            </a:r>
            <a:r>
              <a:rPr lang="fr-CH" sz="2000" b="1" i="0" dirty="0" err="1">
                <a:solidFill>
                  <a:srgbClr val="000000"/>
                </a:solidFill>
                <a:effectLst/>
                <a:latin typeface="-apple-system"/>
              </a:rPr>
              <a:t>Pley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-apple-system"/>
              </a:rPr>
              <a:t> n’en finit pas de multiplier les millions de vues sur ses vidéos où se pressent des personnalités de tous horizons.</a:t>
            </a:r>
            <a:br>
              <a:rPr lang="fr-CH" sz="2000" dirty="0"/>
            </a:br>
            <a:r>
              <a:rPr lang="fr-CH" sz="1000" dirty="0"/>
              <a:t> </a:t>
            </a:r>
            <a:br>
              <a:rPr lang="fr-CH" sz="2000" dirty="0"/>
            </a:b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Tout en sobriété, sa chaîne sur les réseaux sociaux, </a:t>
            </a:r>
            <a:r>
              <a:rPr lang="fr-CH" sz="20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lancée début 2023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, s’appelle </a:t>
            </a:r>
            <a:r>
              <a:rPr lang="fr-CH" sz="2000" b="1" i="0" u="none" strike="noStrik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LEGEND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. Et il faut reconnaître que sa petite affaire ne connaît pas la crise. </a:t>
            </a:r>
            <a:r>
              <a:rPr lang="fr-CH" sz="20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-apple-system"/>
              </a:rPr>
              <a:t>« Je veux devenir le média préféré des Français »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, proclame l’influenceur.</a:t>
            </a:r>
            <a:br>
              <a:rPr lang="fr-CH" sz="2000" dirty="0">
                <a:highlight>
                  <a:srgbClr val="FFFF00"/>
                </a:highlight>
              </a:rPr>
            </a:br>
            <a:r>
              <a:rPr lang="fr-CH" sz="1000" dirty="0">
                <a:highlight>
                  <a:srgbClr val="FFFF00"/>
                </a:highlight>
              </a:rPr>
              <a:t> </a:t>
            </a:r>
            <a:br>
              <a:rPr lang="fr-CH" sz="2000" dirty="0"/>
            </a:b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Une quarantaine de personnes travaillent pour lui.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fr-CH" sz="20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apple-system"/>
              </a:rPr>
              <a:t>Sa société assure être rentable depuis son lancement, et doubler son chiffre d’affaires et sa rentabilité chaque année</a:t>
            </a:r>
            <a:r>
              <a:rPr lang="fr-CH" sz="2000" b="1" i="0" dirty="0">
                <a:solidFill>
                  <a:srgbClr val="000000"/>
                </a:solidFill>
                <a:effectLst/>
                <a:latin typeface="-apple-system"/>
              </a:rPr>
              <a:t>. </a:t>
            </a:r>
            <a:endParaRPr lang="fr-FR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EF423D-83DA-5AF4-8A70-771A4D566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689" y="5916856"/>
            <a:ext cx="3090041" cy="78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0BF103-4EC4-5CB0-DECB-B517DC5DFFD9}"/>
              </a:ext>
            </a:extLst>
          </p:cNvPr>
          <p:cNvSpPr txBox="1"/>
          <p:nvPr/>
        </p:nvSpPr>
        <p:spPr>
          <a:xfrm>
            <a:off x="8994636" y="6107683"/>
            <a:ext cx="2615725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11 novembre 2025</a:t>
            </a:r>
          </a:p>
        </p:txBody>
      </p:sp>
    </p:spTree>
    <p:extLst>
      <p:ext uri="{BB962C8B-B14F-4D97-AF65-F5344CB8AC3E}">
        <p14:creationId xmlns:p14="http://schemas.microsoft.com/office/powerpoint/2010/main" val="2903908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A2C9345-116F-0A99-9DF2-6055A6D5E722}"/>
              </a:ext>
            </a:extLst>
          </p:cNvPr>
          <p:cNvSpPr txBox="1"/>
          <p:nvPr/>
        </p:nvSpPr>
        <p:spPr>
          <a:xfrm>
            <a:off x="360921" y="238210"/>
            <a:ext cx="114701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est financé LEGEND ?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050" name="Picture 2" descr="Guillaume Pley dévoile comment fonctionne le média LEGEND à Mathieu  Kassovitz ⬆️, L'interview complète est disponible sur la chaîne YouTube de  LEGEND ainsi qu'en podcast sur toutes les plateformes 🔥 | ...">
            <a:extLst>
              <a:ext uri="{FF2B5EF4-FFF2-40B4-BE49-F238E27FC236}">
                <a16:creationId xmlns:a16="http://schemas.microsoft.com/office/drawing/2014/main" id="{9481726B-61B7-43B7-2568-EF7FA74F9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310" y="1261686"/>
            <a:ext cx="4623259" cy="46150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5CC6B8-CA4E-58A3-BCAC-8DCD122B3470}"/>
              </a:ext>
            </a:extLst>
          </p:cNvPr>
          <p:cNvSpPr txBox="1"/>
          <p:nvPr/>
        </p:nvSpPr>
        <p:spPr>
          <a:xfrm>
            <a:off x="496864" y="1077020"/>
            <a:ext cx="2029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[Vidéos]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7138D4-7EA2-9FB9-55C7-B53EB0E5A102}"/>
              </a:ext>
            </a:extLst>
          </p:cNvPr>
          <p:cNvSpPr txBox="1"/>
          <p:nvPr/>
        </p:nvSpPr>
        <p:spPr>
          <a:xfrm>
            <a:off x="6674521" y="5659502"/>
            <a:ext cx="2615725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F0F0F"/>
                </a:solidFill>
              </a:rPr>
              <a:t>Mathieu Kassovitz</a:t>
            </a:r>
            <a:br>
              <a:rPr lang="fr-CH" sz="2400" b="1" dirty="0">
                <a:solidFill>
                  <a:srgbClr val="0F0F0F"/>
                </a:solidFill>
              </a:rPr>
            </a:br>
            <a:r>
              <a:rPr lang="fr-CH" sz="2400" dirty="0">
                <a:solidFill>
                  <a:srgbClr val="0F0F0F"/>
                </a:solidFill>
              </a:rPr>
              <a:t>6</a:t>
            </a:r>
            <a:r>
              <a:rPr lang="fr-CH" sz="2400" i="0" dirty="0">
                <a:solidFill>
                  <a:srgbClr val="0F0F0F"/>
                </a:solidFill>
                <a:effectLst/>
              </a:rPr>
              <a:t> octobre 2024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1B86B-1871-7F12-73B9-1E5803CCEB9E}"/>
              </a:ext>
            </a:extLst>
          </p:cNvPr>
          <p:cNvSpPr txBox="1"/>
          <p:nvPr/>
        </p:nvSpPr>
        <p:spPr>
          <a:xfrm>
            <a:off x="3619447" y="5693365"/>
            <a:ext cx="2476553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>
                <a:solidFill>
                  <a:srgbClr val="0F0F0F"/>
                </a:solidFill>
              </a:rPr>
              <a:t>Guillaume </a:t>
            </a:r>
            <a:r>
              <a:rPr lang="fr-CH" sz="2400" b="1" dirty="0" err="1">
                <a:solidFill>
                  <a:srgbClr val="0F0F0F"/>
                </a:solidFill>
              </a:rPr>
              <a:t>Pley</a:t>
            </a:r>
            <a:endParaRPr lang="fr-CH" sz="2400" b="1" i="0" dirty="0">
              <a:solidFill>
                <a:srgbClr val="0F0F0F"/>
              </a:solidFill>
              <a:effectLst/>
            </a:endParaRPr>
          </a:p>
        </p:txBody>
      </p:sp>
      <p:sp>
        <p:nvSpPr>
          <p:cNvPr id="9" name="Bulle rectangulaire à coins arrondis 8">
            <a:extLst>
              <a:ext uri="{FF2B5EF4-FFF2-40B4-BE49-F238E27FC236}">
                <a16:creationId xmlns:a16="http://schemas.microsoft.com/office/drawing/2014/main" id="{8313FB29-1640-3F46-E1A4-116927E9D433}"/>
              </a:ext>
            </a:extLst>
          </p:cNvPr>
          <p:cNvSpPr/>
          <p:nvPr/>
        </p:nvSpPr>
        <p:spPr>
          <a:xfrm>
            <a:off x="130663" y="1446352"/>
            <a:ext cx="3579101" cy="5331097"/>
          </a:xfrm>
          <a:prstGeom prst="wedgeRoundRectCallout">
            <a:avLst>
              <a:gd name="adj1" fmla="val 59912"/>
              <a:gd name="adj2" fmla="val 357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H" sz="2000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« </a:t>
            </a:r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  <a:t>Ouais c’est trop cool !</a:t>
            </a:r>
          </a:p>
          <a:p>
            <a:r>
              <a:rPr lang="fr-CH" sz="8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  <a:t> </a:t>
            </a:r>
            <a:br>
              <a:rPr lang="fr-CH" sz="2000" b="1" i="0" dirty="0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</a:br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FFFF00"/>
                </a:highlight>
                <a:latin typeface="IBM Plex Sans" panose="020B0503050203000203" pitchFamily="34" charset="0"/>
              </a:rPr>
              <a:t>Ouais ouais !</a:t>
            </a:r>
          </a:p>
          <a:p>
            <a:endParaRPr lang="fr-CH" sz="800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  <a:t>Ben grâce aux partenaires qui arrivent et qui nous </a:t>
            </a:r>
            <a:r>
              <a:rPr lang="fr-CH" sz="20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  <a:t>aident et qui sponsorisent les vidéos …</a:t>
            </a:r>
          </a:p>
          <a:p>
            <a:endParaRPr lang="fr-CH" sz="800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r>
              <a:rPr lang="fr-CH" sz="2000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Ben c’est un mélange des deux, ça dépend des vidéos …</a:t>
            </a:r>
          </a:p>
          <a:p>
            <a:endParaRPr lang="fr-CH" sz="800" b="1" i="0" dirty="0">
              <a:solidFill>
                <a:srgbClr val="282422"/>
              </a:solidFill>
              <a:effectLst/>
              <a:latin typeface="IBM Plex Sans" panose="020B0503050203000203" pitchFamily="34" charset="0"/>
            </a:endParaRPr>
          </a:p>
          <a:p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  <a:t>Ca dépend, là y a Velux, la marque de toit, New Balance, ça dépend des fois … Ca peut être </a:t>
            </a:r>
            <a:r>
              <a:rPr lang="fr-CH" sz="2000" b="1" i="0" dirty="0" err="1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  <a:t>Booking.com</a:t>
            </a:r>
            <a:r>
              <a:rPr lang="fr-CH" sz="20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  <a:t> …</a:t>
            </a:r>
            <a:r>
              <a:rPr lang="fr-CH" sz="2000" b="1" dirty="0">
                <a:solidFill>
                  <a:srgbClr val="282422"/>
                </a:solidFill>
                <a:latin typeface="IBM Plex Sans" panose="020B0503050203000203" pitchFamily="34" charset="0"/>
              </a:rPr>
              <a:t> »</a:t>
            </a:r>
            <a:endParaRPr lang="fr-CH" sz="2000" b="1" i="0" dirty="0">
              <a:solidFill>
                <a:srgbClr val="282422"/>
              </a:solidFill>
              <a:effectLst/>
              <a:latin typeface="IBM Plex Sans" panose="020B0503050203000203" pitchFamily="34" charset="0"/>
            </a:endParaRPr>
          </a:p>
          <a:p>
            <a:endParaRPr lang="fr-CH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endParaRPr lang="fr-CH" b="1" dirty="0"/>
          </a:p>
        </p:txBody>
      </p:sp>
      <p:sp>
        <p:nvSpPr>
          <p:cNvPr id="13" name="Bulle rectangulaire à coins arrondis 12">
            <a:extLst>
              <a:ext uri="{FF2B5EF4-FFF2-40B4-BE49-F238E27FC236}">
                <a16:creationId xmlns:a16="http://schemas.microsoft.com/office/drawing/2014/main" id="{27756747-9A7A-04B1-5850-1FBADA37CE4C}"/>
              </a:ext>
            </a:extLst>
          </p:cNvPr>
          <p:cNvSpPr/>
          <p:nvPr/>
        </p:nvSpPr>
        <p:spPr>
          <a:xfrm>
            <a:off x="8288569" y="1044410"/>
            <a:ext cx="3772768" cy="4615092"/>
          </a:xfrm>
          <a:prstGeom prst="wedgeRoundRectCallout">
            <a:avLst>
              <a:gd name="adj1" fmla="val -64321"/>
              <a:gd name="adj2" fmla="val 7799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H" sz="2000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« </a:t>
            </a:r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00FFFF"/>
                </a:highlight>
                <a:latin typeface="IBM Plex Sans" panose="020B0503050203000203" pitchFamily="34" charset="0"/>
              </a:rPr>
              <a:t>Ca marche bien votre truc ! </a:t>
            </a:r>
            <a:br>
              <a:rPr lang="fr-CH" sz="2000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</a:br>
            <a:r>
              <a:rPr lang="fr-CH" sz="800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 </a:t>
            </a:r>
            <a:endParaRPr lang="fr-CH" sz="2000" b="1" i="0" dirty="0">
              <a:solidFill>
                <a:srgbClr val="282422"/>
              </a:solidFill>
              <a:effectLst/>
              <a:latin typeface="IBM Plex Sans" panose="020B0503050203000203" pitchFamily="34" charset="0"/>
            </a:endParaRPr>
          </a:p>
          <a:p>
            <a:r>
              <a:rPr lang="fr-CH" sz="2000" b="1" i="0" dirty="0">
                <a:solidFill>
                  <a:srgbClr val="282422"/>
                </a:solidFill>
                <a:effectLst/>
                <a:highlight>
                  <a:srgbClr val="FFFF00"/>
                </a:highlight>
                <a:latin typeface="IBM Plex Sans" panose="020B0503050203000203" pitchFamily="34" charset="0"/>
              </a:rPr>
              <a:t>Et vous en vivez ? </a:t>
            </a:r>
          </a:p>
          <a:p>
            <a:endParaRPr lang="fr-CH" sz="800" b="1" dirty="0">
              <a:solidFill>
                <a:srgbClr val="282422"/>
              </a:solidFill>
              <a:highlight>
                <a:srgbClr val="FFFF00"/>
              </a:highlight>
              <a:latin typeface="IBM Plex Sans" panose="020B0503050203000203" pitchFamily="34" charset="0"/>
            </a:endParaRPr>
          </a:p>
          <a:p>
            <a:r>
              <a:rPr lang="fr-CH" sz="20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  <a:t>Et vous récupérez assez d’argent pour faire tourner la boîte ?</a:t>
            </a:r>
            <a:br>
              <a:rPr lang="fr-CH" sz="20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</a:br>
            <a:r>
              <a:rPr lang="fr-CH" sz="800" b="1" dirty="0">
                <a:solidFill>
                  <a:srgbClr val="282422"/>
                </a:solidFill>
                <a:latin typeface="IBM Plex Sans" panose="020B0503050203000203" pitchFamily="34" charset="0"/>
              </a:rPr>
              <a:t> </a:t>
            </a:r>
            <a:br>
              <a:rPr lang="fr-CH" sz="2000" b="1" dirty="0">
                <a:solidFill>
                  <a:srgbClr val="282422"/>
                </a:solidFill>
                <a:latin typeface="IBM Plex Sans" panose="020B0503050203000203" pitchFamily="34" charset="0"/>
              </a:rPr>
            </a:br>
            <a:r>
              <a:rPr lang="fr-CH" sz="2000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C’est à cause des partenaires, c’est pas la monétisation sur </a:t>
            </a:r>
            <a:r>
              <a:rPr lang="fr-CH" sz="2000" b="1" dirty="0" err="1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Youtube</a:t>
            </a:r>
            <a:r>
              <a:rPr lang="fr-CH" sz="2000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 qui paie le truc ? </a:t>
            </a:r>
          </a:p>
          <a:p>
            <a:endParaRPr lang="fr-CH" sz="800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r>
              <a:rPr lang="fr-CH" sz="2000" b="1" dirty="0">
                <a:solidFill>
                  <a:srgbClr val="282422"/>
                </a:solidFill>
                <a:highlight>
                  <a:srgbClr val="00FFFF"/>
                </a:highlight>
                <a:latin typeface="IBM Plex Sans" panose="020B0503050203000203" pitchFamily="34" charset="0"/>
              </a:rPr>
              <a:t>Quel genre de partenaires vous avez ? </a:t>
            </a:r>
            <a:r>
              <a:rPr lang="fr-CH" sz="2000" b="1" dirty="0">
                <a:solidFill>
                  <a:srgbClr val="282422"/>
                </a:solidFill>
                <a:latin typeface="IBM Plex Sans" panose="020B0503050203000203" pitchFamily="34" charset="0"/>
              </a:rPr>
              <a:t>»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82982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96BCF-219D-5755-98F4-12974109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B2A121B-E9C2-CB00-B7F3-EC0D0B7EF2C5}"/>
              </a:ext>
            </a:extLst>
          </p:cNvPr>
          <p:cNvSpPr txBox="1"/>
          <p:nvPr/>
        </p:nvSpPr>
        <p:spPr>
          <a:xfrm>
            <a:off x="0" y="5845586"/>
            <a:ext cx="2615725" cy="40011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000" i="0" dirty="0">
                <a:solidFill>
                  <a:srgbClr val="0F0F0F"/>
                </a:solidFill>
                <a:effectLst/>
              </a:rPr>
              <a:t>10 avril 2025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BBBC24-43A6-4751-2C4D-887EB798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6" y="1451603"/>
            <a:ext cx="4101969" cy="19853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2227A2-2AEC-0E82-B1E4-2751B5D7DB47}"/>
              </a:ext>
            </a:extLst>
          </p:cNvPr>
          <p:cNvSpPr txBox="1"/>
          <p:nvPr/>
        </p:nvSpPr>
        <p:spPr>
          <a:xfrm>
            <a:off x="360921" y="238210"/>
            <a:ext cx="114701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est </a:t>
            </a:r>
            <a:r>
              <a:rPr lang="fr-CH" sz="54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vraiment</a:t>
            </a:r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financé LEGEND ?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960FE30-04BE-4507-9F19-D65F48737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6" y="5460361"/>
            <a:ext cx="1836674" cy="57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Manuel Diaz - influx">
            <a:extLst>
              <a:ext uri="{FF2B5EF4-FFF2-40B4-BE49-F238E27FC236}">
                <a16:creationId xmlns:a16="http://schemas.microsoft.com/office/drawing/2014/main" id="{3018046E-D0C0-B5CB-872E-2FCDD9299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60" y="1351256"/>
            <a:ext cx="6753419" cy="4171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55C847-F523-C223-322E-A470597E17C3}"/>
              </a:ext>
            </a:extLst>
          </p:cNvPr>
          <p:cNvSpPr txBox="1"/>
          <p:nvPr/>
        </p:nvSpPr>
        <p:spPr>
          <a:xfrm>
            <a:off x="713683" y="3281189"/>
            <a:ext cx="4824249" cy="206210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3200" b="1" i="0" dirty="0">
                <a:solidFill>
                  <a:srgbClr val="000000"/>
                </a:solidFill>
                <a:effectLst/>
                <a:latin typeface="Lora" panose="020F0502020204030204" pitchFamily="34" charset="0"/>
              </a:rPr>
              <a:t>Manuel Diaz, l’homme derrière le succès en ligne de </a:t>
            </a:r>
            <a:r>
              <a:rPr lang="fr-CH" sz="3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Lora" panose="020F0502020204030204" pitchFamily="34" charset="0"/>
              </a:rPr>
              <a:t>Guillaume </a:t>
            </a:r>
            <a:r>
              <a:rPr lang="fr-CH" sz="3200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Lora" panose="020F0502020204030204" pitchFamily="34" charset="0"/>
              </a:rPr>
              <a:t>Pley</a:t>
            </a:r>
            <a:r>
              <a:rPr lang="fr-CH" sz="3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Lora" panose="020F0502020204030204" pitchFamily="34" charset="0"/>
              </a:rPr>
              <a:t> </a:t>
            </a:r>
            <a:r>
              <a:rPr lang="fr-CH" sz="3200" b="1" i="0" dirty="0">
                <a:solidFill>
                  <a:srgbClr val="000000"/>
                </a:solidFill>
                <a:effectLst/>
                <a:latin typeface="Lora" panose="020F0502020204030204" pitchFamily="34" charset="0"/>
              </a:rPr>
              <a:t>et </a:t>
            </a:r>
            <a:r>
              <a:rPr lang="fr-CH" sz="3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Lora" panose="020F0502020204030204" pitchFamily="34" charset="0"/>
              </a:rPr>
              <a:t>Laurent Baffie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D292C7-AE29-C1E5-F520-633239819978}"/>
              </a:ext>
            </a:extLst>
          </p:cNvPr>
          <p:cNvSpPr txBox="1"/>
          <p:nvPr/>
        </p:nvSpPr>
        <p:spPr>
          <a:xfrm>
            <a:off x="5077660" y="5583976"/>
            <a:ext cx="65572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Manuel Diaz a cofondé en 2018 </a:t>
            </a:r>
            <a:r>
              <a:rPr lang="fr-CH" b="1" i="0" dirty="0">
                <a:solidFill>
                  <a:srgbClr val="282422"/>
                </a:solidFill>
                <a:effectLst/>
                <a:highlight>
                  <a:srgbClr val="FFFF00"/>
                </a:highlight>
                <a:latin typeface="IBM Plex Sans" panose="020B0503050203000203" pitchFamily="34" charset="0"/>
              </a:rPr>
              <a:t>l’agence Influx</a:t>
            </a:r>
            <a:r>
              <a:rPr lang="fr-CH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 qui représente des créateurs de contenu et se rémunère par le prélèvement d’une commission sur leurs revenus. </a:t>
            </a:r>
            <a:endParaRPr lang="fr-FR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DCA401-5FDC-6146-CB66-8DCFAC6D7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663" y="2136164"/>
            <a:ext cx="1838606" cy="5883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10F842C-CE39-9FE4-449D-CF304B6FE756}"/>
              </a:ext>
            </a:extLst>
          </p:cNvPr>
          <p:cNvSpPr txBox="1"/>
          <p:nvPr/>
        </p:nvSpPr>
        <p:spPr>
          <a:xfrm>
            <a:off x="10481902" y="4865465"/>
            <a:ext cx="1653639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Manuel Diaz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607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185D8-C23E-A58B-87A9-7D88011D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67DFD4F-5D5B-DC83-74F9-CF7135226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10" y="2168040"/>
            <a:ext cx="6583045" cy="3883311"/>
          </a:xfrm>
          <a:prstGeom prst="rect">
            <a:avLst/>
          </a:prstGeom>
        </p:spPr>
      </p:pic>
      <p:sp>
        <p:nvSpPr>
          <p:cNvPr id="10" name="Bulle rectangulaire à coins arrondis 9">
            <a:extLst>
              <a:ext uri="{FF2B5EF4-FFF2-40B4-BE49-F238E27FC236}">
                <a16:creationId xmlns:a16="http://schemas.microsoft.com/office/drawing/2014/main" id="{0C6C727A-A63D-3CBB-5B91-01899CE165F8}"/>
              </a:ext>
            </a:extLst>
          </p:cNvPr>
          <p:cNvSpPr/>
          <p:nvPr/>
        </p:nvSpPr>
        <p:spPr>
          <a:xfrm>
            <a:off x="6096001" y="1992536"/>
            <a:ext cx="5914268" cy="4336953"/>
          </a:xfrm>
          <a:prstGeom prst="wedgeRoundRectCallout">
            <a:avLst>
              <a:gd name="adj1" fmla="val -63218"/>
              <a:gd name="adj2" fmla="val 6284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« Je ne pense pas avoir de créateurs de contenu politisés. Nous sommes prudents sur ces questions. Ce sont leurs compétences, plus que leurs convictions, qui doivent s’exprimer. </a:t>
            </a:r>
          </a:p>
          <a:p>
            <a:endParaRPr lang="fr-CH" sz="12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Mais oui, j’ai fait le go-</a:t>
            </a:r>
            <a:r>
              <a:rPr lang="fr-CH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between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entre Nicolas Sarkozy et Guillaume </a:t>
            </a:r>
            <a:r>
              <a:rPr lang="fr-CH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Pley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. </a:t>
            </a:r>
          </a:p>
          <a:p>
            <a:endParaRPr lang="fr-CH" sz="1200" b="1" dirty="0">
              <a:solidFill>
                <a:srgbClr val="000000"/>
              </a:solidFill>
              <a:highlight>
                <a:srgbClr val="FFFF00"/>
              </a:highlight>
              <a:latin typeface="Helvetica Neue" panose="02000503000000020004" pitchFamily="2" charset="0"/>
            </a:endParaRPr>
          </a:p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J’aide mes artistes et je souhaite accélérer leurs envies créatives. </a:t>
            </a:r>
          </a:p>
          <a:p>
            <a:endParaRPr lang="fr-CH" sz="1200" b="1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r>
              <a:rPr lang="fr-CH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Legend</a:t>
            </a:r>
            <a:r>
              <a:rPr lang="fr-CH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est notre réussite la plus massive, avec 100 millions de vues par semaine. </a:t>
            </a:r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»</a:t>
            </a:r>
            <a:endParaRPr lang="fr-CH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492EC7-FA58-5D6F-DA20-D3775C208493}"/>
              </a:ext>
            </a:extLst>
          </p:cNvPr>
          <p:cNvSpPr txBox="1"/>
          <p:nvPr/>
        </p:nvSpPr>
        <p:spPr>
          <a:xfrm>
            <a:off x="360921" y="238210"/>
            <a:ext cx="114701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est </a:t>
            </a:r>
            <a:r>
              <a:rPr lang="fr-CH" sz="54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vraiment</a:t>
            </a:r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financé LEGEND ?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AF482A-8195-9C66-C648-FD4D367810D4}"/>
              </a:ext>
            </a:extLst>
          </p:cNvPr>
          <p:cNvSpPr txBox="1"/>
          <p:nvPr/>
        </p:nvSpPr>
        <p:spPr>
          <a:xfrm>
            <a:off x="2968077" y="6505962"/>
            <a:ext cx="2615725" cy="40011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000" i="0" dirty="0">
                <a:solidFill>
                  <a:srgbClr val="0F0F0F"/>
                </a:solidFill>
                <a:effectLst/>
              </a:rPr>
              <a:t>10 avril 2025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FC5EFD9-DA59-C9CF-262E-5CBBE1875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70" y="6098656"/>
            <a:ext cx="2213705" cy="5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9EAE6E-10A6-432E-9850-B010A166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181" y="806649"/>
            <a:ext cx="4101969" cy="19853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2CCC5D-3A8C-A30A-E0AB-892403ECC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458" y="1491210"/>
            <a:ext cx="1838606" cy="58835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FA5A04A-A367-5A88-B0BC-A1482A6D23B3}"/>
              </a:ext>
            </a:extLst>
          </p:cNvPr>
          <p:cNvSpPr txBox="1"/>
          <p:nvPr/>
        </p:nvSpPr>
        <p:spPr>
          <a:xfrm>
            <a:off x="360921" y="5322988"/>
            <a:ext cx="1653639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Manuel Diaz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966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F8419-40BE-C06C-7F42-EE7C031F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87530F1-A273-2DB8-45D8-495B0D983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274" y="2285144"/>
            <a:ext cx="4392908" cy="39465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Bulle rectangulaire à coins arrondis 9">
            <a:extLst>
              <a:ext uri="{FF2B5EF4-FFF2-40B4-BE49-F238E27FC236}">
                <a16:creationId xmlns:a16="http://schemas.microsoft.com/office/drawing/2014/main" id="{EB91C480-4508-F318-76DC-6734213AB2DA}"/>
              </a:ext>
            </a:extLst>
          </p:cNvPr>
          <p:cNvSpPr/>
          <p:nvPr/>
        </p:nvSpPr>
        <p:spPr>
          <a:xfrm>
            <a:off x="152400" y="2039296"/>
            <a:ext cx="6273113" cy="4615092"/>
          </a:xfrm>
          <a:prstGeom prst="wedgeRoundRectCallout">
            <a:avLst>
              <a:gd name="adj1" fmla="val 67896"/>
              <a:gd name="adj2" fmla="val 4522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b="1" dirty="0">
                <a:solidFill>
                  <a:srgbClr val="282422"/>
                </a:solidFill>
                <a:latin typeface="IBM Plex Sans" panose="020B0503050203000203" pitchFamily="34" charset="0"/>
              </a:rPr>
              <a:t>« 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Nous sommes l’intermédiaire entre les marques et les influenceurs</a:t>
            </a:r>
            <a:r>
              <a:rPr lang="fr-CH" b="1" dirty="0">
                <a:solidFill>
                  <a:srgbClr val="282422"/>
                </a:solidFill>
                <a:latin typeface="IBM Plex Sans" panose="020B0503050203000203" pitchFamily="34" charset="0"/>
              </a:rPr>
              <a:t>. Il ne faut pas les confondre avec des panneaux publicitaires, mais centrer la communication sur leur création et leur ligne éditoriale. </a:t>
            </a:r>
          </a:p>
          <a:p>
            <a:endParaRPr lang="fr-CH" sz="800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Nous en comptons 27 aujourd’hui, de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Guillaume </a:t>
            </a:r>
            <a:r>
              <a:rPr lang="fr-CH" b="1" dirty="0" err="1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Pley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 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(</a:t>
            </a:r>
            <a:r>
              <a:rPr lang="fr-CH" b="1" i="1" dirty="0" err="1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Legend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) à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Laurent Baffie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,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Léo Duff 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et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Romain </a:t>
            </a:r>
            <a:r>
              <a:rPr lang="fr-CH" b="1" dirty="0" err="1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Lanéry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, qui suivent la tech, en passant par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Alexis Vanden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, spécialisé dans la mode.</a:t>
            </a:r>
            <a:r>
              <a:rPr lang="fr-CH" b="1" dirty="0">
                <a:solidFill>
                  <a:srgbClr val="282422"/>
                </a:solidFill>
                <a:latin typeface="IBM Plex Sans" panose="020B0503050203000203" pitchFamily="34" charset="0"/>
              </a:rPr>
              <a:t> Nous investissons parfois dans leur structure, quand ils ont besoin de financement, mais jamais plus de 25 %. </a:t>
            </a:r>
          </a:p>
          <a:p>
            <a:endParaRPr lang="fr-CH" sz="800" b="1" dirty="0">
              <a:solidFill>
                <a:srgbClr val="282422"/>
              </a:solidFill>
              <a:latin typeface="IBM Plex Sans" panose="020B0503050203000203" pitchFamily="34" charset="0"/>
            </a:endParaRPr>
          </a:p>
          <a:p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Pour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Guillaume </a:t>
            </a:r>
            <a:r>
              <a:rPr lang="fr-CH" b="1" dirty="0" err="1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Pley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, plus d’1 million d’euros </a:t>
            </a:r>
            <a:r>
              <a:rPr lang="fr-CH" b="1" dirty="0">
                <a:solidFill>
                  <a:srgbClr val="282422"/>
                </a:solidFill>
                <a:highlight>
                  <a:srgbClr val="FFFF00"/>
                </a:highlight>
                <a:latin typeface="IBM Plex Sans" panose="020B0503050203000203" pitchFamily="34" charset="0"/>
              </a:rPr>
              <a:t>ont été injectés dans le projet. »</a:t>
            </a:r>
            <a:endParaRPr lang="fr-FR" b="1" dirty="0">
              <a:highlight>
                <a:srgbClr val="FFFF00"/>
              </a:highligh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58F264-88E7-9230-0927-C78199683106}"/>
              </a:ext>
            </a:extLst>
          </p:cNvPr>
          <p:cNvSpPr txBox="1"/>
          <p:nvPr/>
        </p:nvSpPr>
        <p:spPr>
          <a:xfrm>
            <a:off x="360921" y="238210"/>
            <a:ext cx="114701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Comment est </a:t>
            </a:r>
            <a:r>
              <a:rPr lang="fr-CH" sz="5400" b="1" dirty="0">
                <a:solidFill>
                  <a:srgbClr val="FF0000"/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vraiment</a:t>
            </a:r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financé LEGEND ?</a:t>
            </a:r>
            <a:endParaRPr lang="fr-CH" sz="48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65B1392-528B-A4E3-C089-657F914EB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907" y="1387756"/>
            <a:ext cx="2213705" cy="5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1E11A8-B54E-67B7-058D-1B248A7BF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938" y="762834"/>
            <a:ext cx="4101969" cy="19853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D9ABF4-8A32-E427-C304-810D77523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215" y="1447395"/>
            <a:ext cx="1838606" cy="58835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CBE10E3-4FC0-B4EF-FA06-D750A7B1BD44}"/>
              </a:ext>
            </a:extLst>
          </p:cNvPr>
          <p:cNvSpPr txBox="1"/>
          <p:nvPr/>
        </p:nvSpPr>
        <p:spPr>
          <a:xfrm>
            <a:off x="9397631" y="1814088"/>
            <a:ext cx="2615725" cy="40011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000" i="0" dirty="0">
                <a:solidFill>
                  <a:srgbClr val="0F0F0F"/>
                </a:solidFill>
                <a:effectLst/>
              </a:rPr>
              <a:t>10 avril 2025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1B1B13-6D04-A60F-56E6-7AC0E7B93A3E}"/>
              </a:ext>
            </a:extLst>
          </p:cNvPr>
          <p:cNvSpPr txBox="1"/>
          <p:nvPr/>
        </p:nvSpPr>
        <p:spPr>
          <a:xfrm>
            <a:off x="10177440" y="5285578"/>
            <a:ext cx="1653639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b="1" i="0" dirty="0">
                <a:solidFill>
                  <a:srgbClr val="282422"/>
                </a:solidFill>
                <a:effectLst/>
                <a:latin typeface="IBM Plex Sans" panose="020B0503050203000203" pitchFamily="34" charset="0"/>
              </a:rPr>
              <a:t>Manuel Diaz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71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F9968-46BA-C7FA-24CA-83DDA66AC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F9FF950-933A-C004-2A45-DB12804C2702}"/>
              </a:ext>
            </a:extLst>
          </p:cNvPr>
          <p:cNvSpPr txBox="1"/>
          <p:nvPr/>
        </p:nvSpPr>
        <p:spPr>
          <a:xfrm>
            <a:off x="454382" y="272367"/>
            <a:ext cx="65380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youtubeurs financés par :  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4" descr="La fusée LEGEND décolle faut tout donner en ce moment! 🎉 900 %  d'augmentation en un an. 🔥 188 millions de vues par semaine. 😳 27  millions chaque jour. Tout ça, c'est">
            <a:extLst>
              <a:ext uri="{FF2B5EF4-FFF2-40B4-BE49-F238E27FC236}">
                <a16:creationId xmlns:a16="http://schemas.microsoft.com/office/drawing/2014/main" id="{B5624E6E-7167-FB77-FF65-36A9B5190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4" y="2065219"/>
            <a:ext cx="2144941" cy="29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98737C-49A9-B5C9-0F2A-219E421AC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879" y="2305565"/>
            <a:ext cx="3377514" cy="33775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C21CFF-9FE2-76B7-02A6-CB797DAC4823}"/>
              </a:ext>
            </a:extLst>
          </p:cNvPr>
          <p:cNvSpPr txBox="1"/>
          <p:nvPr/>
        </p:nvSpPr>
        <p:spPr>
          <a:xfrm>
            <a:off x="7120580" y="4783213"/>
            <a:ext cx="26423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Léo Duff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802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2011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sz="16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Je parle de High-Tech, mieux que Bill Gates.»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736814-F8FD-1BE6-A663-DFBA943F72F1}"/>
              </a:ext>
            </a:extLst>
          </p:cNvPr>
          <p:cNvSpPr txBox="1"/>
          <p:nvPr/>
        </p:nvSpPr>
        <p:spPr>
          <a:xfrm>
            <a:off x="3583486" y="5760132"/>
            <a:ext cx="30325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Laurent Baffie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(171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2011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FE61CF-438C-765C-B0BE-2688AD3C1E94}"/>
              </a:ext>
            </a:extLst>
          </p:cNvPr>
          <p:cNvSpPr txBox="1"/>
          <p:nvPr/>
        </p:nvSpPr>
        <p:spPr>
          <a:xfrm>
            <a:off x="578685" y="5007566"/>
            <a:ext cx="29440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Guillaume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Pley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3,38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Pour toutes demandes de partenariats, contactez-nous via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legend@influxcrew.com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»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799EC5B-F010-3978-D8F4-B48F23C3B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554" y="2569488"/>
            <a:ext cx="2144941" cy="21449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E7EE4B8-751B-6491-197C-B1DBEB060152}"/>
              </a:ext>
            </a:extLst>
          </p:cNvPr>
          <p:cNvSpPr txBox="1"/>
          <p:nvPr/>
        </p:nvSpPr>
        <p:spPr>
          <a:xfrm>
            <a:off x="9823660" y="4314602"/>
            <a:ext cx="23154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Romain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Lanéry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1,05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2013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«Testeur de produits tech depuis 2013. A fini par s’intéresser aux humains qui les fabriquent.</a:t>
            </a:r>
            <a:r>
              <a:rPr lang="fr-FR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63F4E24-74FD-F129-7494-E44ABE1D9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2880" y="2062374"/>
            <a:ext cx="2144941" cy="2144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AA189-0B61-FD79-453A-5B736A20A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5" y="487159"/>
            <a:ext cx="4291778" cy="137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5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76E4-55F2-4E52-3C46-10B5692F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B7E4C6E-7727-D770-0119-D2D18F9B3876}"/>
              </a:ext>
            </a:extLst>
          </p:cNvPr>
          <p:cNvSpPr txBox="1"/>
          <p:nvPr/>
        </p:nvSpPr>
        <p:spPr>
          <a:xfrm>
            <a:off x="454382" y="272367"/>
            <a:ext cx="65380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youtubeurs financés par :  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E1EFD7-6CCC-2238-34A4-6BED0B0E2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006" y="520883"/>
            <a:ext cx="4664916" cy="142664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A3A1990-8008-4E91-8083-BEDB7D22A7EA}"/>
              </a:ext>
            </a:extLst>
          </p:cNvPr>
          <p:cNvSpPr txBox="1"/>
          <p:nvPr/>
        </p:nvSpPr>
        <p:spPr>
          <a:xfrm>
            <a:off x="202375" y="4555650"/>
            <a:ext cx="28165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Squeezie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jusqu’à 2020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(20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clique sur une vidéo nan?? »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6723D1F-F866-F043-42EE-619F030CDEE9}"/>
              </a:ext>
            </a:extLst>
          </p:cNvPr>
          <p:cNvSpPr txBox="1"/>
          <p:nvPr/>
        </p:nvSpPr>
        <p:spPr>
          <a:xfrm>
            <a:off x="6686622" y="2032373"/>
            <a:ext cx="29440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16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Guillaume </a:t>
            </a:r>
            <a:r>
              <a:rPr lang="fr-CH" sz="16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Pley</a:t>
            </a:r>
            <a:r>
              <a:rPr lang="fr-CH" sz="16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fr-CH" sz="16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3,38 M abonnés)</a:t>
            </a:r>
            <a:br>
              <a:rPr lang="fr-CH" sz="16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16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2022</a:t>
            </a:r>
            <a:endParaRPr lang="fr-CH" sz="16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1629A2D-480D-ECC4-C1EE-D329F1C36930}"/>
              </a:ext>
            </a:extLst>
          </p:cNvPr>
          <p:cNvSpPr txBox="1"/>
          <p:nvPr/>
        </p:nvSpPr>
        <p:spPr>
          <a:xfrm>
            <a:off x="226010" y="5776575"/>
            <a:ext cx="634519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1" u="sng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2018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: le </a:t>
            </a:r>
            <a:r>
              <a:rPr lang="fr-CH" sz="1600" b="1" dirty="0">
                <a:solidFill>
                  <a:srgbClr val="FF00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premier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vidéaste </a:t>
            </a:r>
          </a:p>
          <a:p>
            <a:r>
              <a:rPr lang="fr-CH" sz="1600" b="1" dirty="0">
                <a:solidFill>
                  <a:srgbClr val="FF00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francophone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en nombre d'abonnés</a:t>
            </a:r>
            <a:r>
              <a:rPr lang="fr-CH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BC95BDE-CBDE-F56B-F147-ADE5E04686F4}"/>
              </a:ext>
            </a:extLst>
          </p:cNvPr>
          <p:cNvSpPr txBox="1"/>
          <p:nvPr/>
        </p:nvSpPr>
        <p:spPr>
          <a:xfrm>
            <a:off x="9288169" y="4510916"/>
            <a:ext cx="303255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Inoxtag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9,36 M abonnés </a:t>
            </a:r>
          </a:p>
          <a:p>
            <a:pPr algn="l"/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et</a:t>
            </a:r>
            <a:r>
              <a:rPr lang="fr-CH" sz="2000" b="0" i="0" dirty="0">
                <a:solidFill>
                  <a:srgbClr val="0F0F0F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 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2,99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2015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Bio-thétique, Biologie, Biosphère, Los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mejor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comprendrons »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579C7A-27A4-6B2D-3A1F-96A91913F77C}"/>
              </a:ext>
            </a:extLst>
          </p:cNvPr>
          <p:cNvSpPr txBox="1"/>
          <p:nvPr/>
        </p:nvSpPr>
        <p:spPr>
          <a:xfrm>
            <a:off x="3913295" y="5595767"/>
            <a:ext cx="474087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MacFly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&amp;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Carlito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 jusqu’à 2020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(7,61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2012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C'est deux gars qui accompagnent vos repas.</a:t>
            </a:r>
            <a:r>
              <a:rPr lang="fr-FR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58A38DE3-886A-2044-733C-ACA051AB8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019" y="2345766"/>
            <a:ext cx="2097903" cy="2097903"/>
          </a:xfrm>
          <a:prstGeom prst="rect">
            <a:avLst/>
          </a:prstGeom>
        </p:spPr>
      </p:pic>
      <p:pic>
        <p:nvPicPr>
          <p:cNvPr id="36" name="Picture 2" descr="Capture vidéo - McFly et Carlito &quot;CONCOURS D'ANECDOTES vs LE PRÉSIDENT DE LA RÉPUBLIQUE&quot;">
            <a:extLst>
              <a:ext uri="{FF2B5EF4-FFF2-40B4-BE49-F238E27FC236}">
                <a16:creationId xmlns:a16="http://schemas.microsoft.com/office/drawing/2014/main" id="{E2319F98-AAE9-26A5-F544-87C69B0C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295" y="3033052"/>
            <a:ext cx="4339671" cy="2458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293117C-AAF9-F117-4248-113A27576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10" y="2345766"/>
            <a:ext cx="3591262" cy="20200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4" descr="La fusée LEGEND décolle faut tout donner en ce moment! 🎉 900 %  d'augmentation en un an. 🔥 188 millions de vues par semaine. 😳 27  millions chaque jour. Tout ça, c'est">
            <a:extLst>
              <a:ext uri="{FF2B5EF4-FFF2-40B4-BE49-F238E27FC236}">
                <a16:creationId xmlns:a16="http://schemas.microsoft.com/office/drawing/2014/main" id="{4F55AD3C-B801-1ACB-2F0A-7466B8C6B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462" y="1500359"/>
            <a:ext cx="1286160" cy="173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00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A37AA-1DC9-3A04-4021-ED5349828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77E638-4D59-3FE7-D871-A500C29C3B5C}"/>
              </a:ext>
            </a:extLst>
          </p:cNvPr>
          <p:cNvSpPr txBox="1"/>
          <p:nvPr/>
        </p:nvSpPr>
        <p:spPr>
          <a:xfrm>
            <a:off x="454382" y="272367"/>
            <a:ext cx="65380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Les youtubeurs financés par :  </a:t>
            </a:r>
            <a:endParaRPr lang="fr-CH" sz="7200" b="1" dirty="0">
              <a:solidFill>
                <a:srgbClr val="FF0000"/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515C92-22D5-4D24-6A86-ED06015C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1531"/>
            <a:ext cx="4664916" cy="142664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C15B9CC-2B21-9114-0236-4D95FC9A2018}"/>
              </a:ext>
            </a:extLst>
          </p:cNvPr>
          <p:cNvSpPr txBox="1"/>
          <p:nvPr/>
        </p:nvSpPr>
        <p:spPr>
          <a:xfrm>
            <a:off x="604874" y="5078598"/>
            <a:ext cx="35728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Jamy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 err="1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Gourmaud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« Epi-curieux »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2,24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Le goût du savoir, ça se partage 😃 Bienvenue dans l'aventure, les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épicurieux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»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C8E148F-6324-DE5D-9E69-042636249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10" y="2126138"/>
            <a:ext cx="3104030" cy="28173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024ED9D-FCB6-0667-F822-347DBC0AD94A}"/>
              </a:ext>
            </a:extLst>
          </p:cNvPr>
          <p:cNvSpPr txBox="1"/>
          <p:nvPr/>
        </p:nvSpPr>
        <p:spPr>
          <a:xfrm>
            <a:off x="4718750" y="5201708"/>
            <a:ext cx="303255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Domingo - Pop Corn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766 k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  <a:b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Popcorn, le média né sur Internet. »</a:t>
            </a:r>
          </a:p>
        </p:txBody>
      </p:sp>
      <p:pic>
        <p:nvPicPr>
          <p:cNvPr id="19" name="Picture 4" descr="L'émission Popcorn renforce sa position de talkshow numéro 1 ...">
            <a:extLst>
              <a:ext uri="{FF2B5EF4-FFF2-40B4-BE49-F238E27FC236}">
                <a16:creationId xmlns:a16="http://schemas.microsoft.com/office/drawing/2014/main" id="{8452C02D-7555-A539-3644-E1A729BC1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50" y="2214777"/>
            <a:ext cx="2273643" cy="284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7BE2BF3-4B3C-27F0-045D-017AF16DA87C}"/>
              </a:ext>
            </a:extLst>
          </p:cNvPr>
          <p:cNvSpPr txBox="1"/>
          <p:nvPr/>
        </p:nvSpPr>
        <p:spPr>
          <a:xfrm>
            <a:off x="7916103" y="5056831"/>
            <a:ext cx="40575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Michel Cymes – Dr Good </a:t>
            </a:r>
            <a:b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24,9 k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2017</a:t>
            </a:r>
            <a:endParaRPr lang="fr-CH" sz="20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Bien-être, </a:t>
            </a:r>
            <a:r>
              <a:rPr lang="fr-CH" sz="1600" b="1" dirty="0" err="1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sexo</a:t>
            </a: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, nutrition, société, santé mentale, sport... La chaine YouTube qui vous met bien ! »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D8B14-BBA4-7354-D4B2-607D4EF88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103" y="2175260"/>
            <a:ext cx="3613700" cy="28173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2228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6C5D5-B245-231F-54DB-CF5833A25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301C2208-3240-EBB5-0B1E-BAC8AE1E9C61}"/>
              </a:ext>
            </a:extLst>
          </p:cNvPr>
          <p:cNvSpPr txBox="1"/>
          <p:nvPr/>
        </p:nvSpPr>
        <p:spPr>
          <a:xfrm>
            <a:off x="2985559" y="6085937"/>
            <a:ext cx="367230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H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ugo </a:t>
            </a:r>
            <a:r>
              <a:rPr lang="fr-CH" sz="2000" b="1" dirty="0" err="1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Decrypte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3,63 M 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14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14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2015</a:t>
            </a:r>
            <a:endParaRPr lang="fr-CH" sz="1400" b="1" dirty="0">
              <a:solidFill>
                <a:srgbClr val="212121"/>
              </a:solidFill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960691-43B5-E54D-3A6C-7DCBCDEC7D12}"/>
              </a:ext>
            </a:extLst>
          </p:cNvPr>
          <p:cNvSpPr txBox="1"/>
          <p:nvPr/>
        </p:nvSpPr>
        <p:spPr>
          <a:xfrm>
            <a:off x="7741859" y="5311135"/>
            <a:ext cx="34078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212121"/>
                </a:solidFill>
                <a:effectLst/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Gaspard G </a:t>
            </a:r>
            <a:r>
              <a:rPr lang="fr-CH" sz="2000" b="1" dirty="0">
                <a:solidFill>
                  <a:srgbClr val="212121"/>
                </a:solidFill>
                <a:highlight>
                  <a:srgbClr val="FFFF00"/>
                </a:highlight>
                <a:ea typeface="Helvetica Neue" panose="02000503000000020004" pitchFamily="2" charset="0"/>
                <a:cs typeface="Helvetica Neue" panose="02000503000000020004" pitchFamily="2" charset="0"/>
              </a:rPr>
              <a:t>(1,53 M abonnés)</a:t>
            </a:r>
            <a:b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Youtubeur depui</a:t>
            </a:r>
            <a:r>
              <a:rPr lang="fr-CH" sz="20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s </a:t>
            </a:r>
            <a: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  <a:t>2013</a:t>
            </a:r>
            <a:br>
              <a:rPr lang="fr-CH" sz="2000" b="1" i="0" dirty="0">
                <a:solidFill>
                  <a:srgbClr val="212121"/>
                </a:solidFill>
                <a:effectLst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16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« Comprendre le monde 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E4E795-AC04-0B48-9141-A373F2DEA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59" y="1071533"/>
            <a:ext cx="2725523" cy="40922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BCE69B-1DB9-DC1A-E636-8EB33CDC4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96" y="4218777"/>
            <a:ext cx="2504114" cy="25041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D604B01-3BA1-B144-64B9-146EE8B24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02" y="1334483"/>
            <a:ext cx="7772400" cy="275812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3D3759-19CB-BEA6-5A0C-C61FB8492DD5}"/>
              </a:ext>
            </a:extLst>
          </p:cNvPr>
          <p:cNvSpPr txBox="1"/>
          <p:nvPr/>
        </p:nvSpPr>
        <p:spPr>
          <a:xfrm rot="20979635">
            <a:off x="2246617" y="1809717"/>
            <a:ext cx="3583924" cy="14084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En partenariat avec France 2</a:t>
            </a:r>
          </a:p>
          <a:p>
            <a:r>
              <a:rPr lang="fr-CH" sz="2800" b="1" dirty="0">
                <a:solidFill>
                  <a:srgbClr val="21212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depuis 2023</a:t>
            </a:r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C20F87-7415-6F0C-83EE-426EF4F75BE2}"/>
              </a:ext>
            </a:extLst>
          </p:cNvPr>
          <p:cNvSpPr txBox="1"/>
          <p:nvPr/>
        </p:nvSpPr>
        <p:spPr>
          <a:xfrm>
            <a:off x="2527431" y="388887"/>
            <a:ext cx="68008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0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youtubeur financé par : </a:t>
            </a:r>
            <a:endParaRPr lang="fr-FR" sz="40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FCE5D7E-D74A-217D-2771-3BB460B13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58660" flipH="1" flipV="1">
            <a:off x="10105239" y="2159020"/>
            <a:ext cx="1833858" cy="152233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317FB-138C-F895-9C24-43C6F0CE5F7B}"/>
              </a:ext>
            </a:extLst>
          </p:cNvPr>
          <p:cNvSpPr txBox="1"/>
          <p:nvPr/>
        </p:nvSpPr>
        <p:spPr>
          <a:xfrm>
            <a:off x="2985559" y="4257654"/>
            <a:ext cx="4477994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0A2D82"/>
                </a:solidFill>
                <a:effectLst/>
                <a:latin typeface="Montserrat-Bold"/>
              </a:rPr>
              <a:t>Journée du climat : </a:t>
            </a:r>
            <a:r>
              <a:rPr lang="fr-CH" b="1" i="0" dirty="0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la Macif réunit pour la première fois Brut, </a:t>
            </a:r>
            <a:r>
              <a:rPr lang="fr-CH" b="1" i="0" dirty="0" err="1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Konbini</a:t>
            </a:r>
            <a:r>
              <a:rPr lang="fr-CH" b="1" i="0" dirty="0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, </a:t>
            </a:r>
            <a:r>
              <a:rPr lang="fr-CH" b="1" i="0" dirty="0" err="1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Loopsider</a:t>
            </a:r>
            <a:r>
              <a:rPr lang="fr-CH" b="1" i="0" dirty="0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 et </a:t>
            </a:r>
            <a:r>
              <a:rPr lang="fr-CH" b="1" i="0" dirty="0" err="1">
                <a:solidFill>
                  <a:srgbClr val="0A2D82"/>
                </a:solidFill>
                <a:effectLst/>
                <a:highlight>
                  <a:srgbClr val="FFFF00"/>
                </a:highlight>
                <a:latin typeface="Montserrat-Bold"/>
              </a:rPr>
              <a:t>HugoDécrypte</a:t>
            </a:r>
            <a:r>
              <a:rPr lang="fr-CH" b="1" i="0" dirty="0">
                <a:solidFill>
                  <a:srgbClr val="0A2D82"/>
                </a:solidFill>
                <a:effectLst/>
                <a:latin typeface="Montserrat-Bold"/>
              </a:rPr>
              <a:t> pour faire entendre une seule et même voix : celle de l’urgence climatique.</a:t>
            </a:r>
            <a:br>
              <a:rPr lang="fr-CH" b="1" i="0" dirty="0">
                <a:solidFill>
                  <a:srgbClr val="0A2D82"/>
                </a:solidFill>
                <a:effectLst/>
                <a:latin typeface="Montserrat-Bold"/>
              </a:rPr>
            </a:br>
            <a:r>
              <a:rPr lang="fr-CH" b="1" i="0" dirty="0">
                <a:solidFill>
                  <a:srgbClr val="0A2D82"/>
                </a:solidFill>
                <a:effectLst/>
                <a:latin typeface="Montserrat-Bold"/>
              </a:rPr>
              <a:t>Le </a:t>
            </a:r>
            <a:r>
              <a:rPr lang="fr-CH" b="1" i="0" dirty="0">
                <a:solidFill>
                  <a:srgbClr val="333333"/>
                </a:solidFill>
                <a:effectLst/>
                <a:latin typeface="SourceSansPro-Regular"/>
              </a:rPr>
              <a:t>8 décembre 2025</a:t>
            </a: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7FE9F3-42D8-70B5-DE96-4BB12D8AD6D9}"/>
              </a:ext>
            </a:extLst>
          </p:cNvPr>
          <p:cNvSpPr txBox="1"/>
          <p:nvPr/>
        </p:nvSpPr>
        <p:spPr>
          <a:xfrm>
            <a:off x="9964804" y="1841507"/>
            <a:ext cx="211472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Xavier Niel</a:t>
            </a:r>
          </a:p>
        </p:txBody>
      </p:sp>
      <p:pic>
        <p:nvPicPr>
          <p:cNvPr id="23554" name="Picture 2" descr="Xavier Niel — Wikipédia">
            <a:extLst>
              <a:ext uri="{FF2B5EF4-FFF2-40B4-BE49-F238E27FC236}">
                <a16:creationId xmlns:a16="http://schemas.microsoft.com/office/drawing/2014/main" id="{1FE3AA5D-A7A6-014C-ED12-E0296ACA3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723" y="287445"/>
            <a:ext cx="2105900" cy="14067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98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7A774-2E30-51D1-B1C7-3C6C4FD87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CB2B03-E111-59FA-B82D-F0F1E0B2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49" y="336934"/>
            <a:ext cx="10515600" cy="1325563"/>
          </a:xfrm>
        </p:spPr>
        <p:txBody>
          <a:bodyPr/>
          <a:lstStyle/>
          <a:p>
            <a:r>
              <a:rPr lang="fr-FR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Et derrière </a:t>
            </a:r>
            <a:r>
              <a:rPr lang="fr-FR" sz="5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Webedia</a:t>
            </a:r>
            <a:r>
              <a:rPr lang="fr-FR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4DE594-DF83-D41F-9B7A-C4C154990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20" y="1661489"/>
            <a:ext cx="4048989" cy="132556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5ECB74D-8D2B-88B3-7888-5D109C0CB560}"/>
              </a:ext>
            </a:extLst>
          </p:cNvPr>
          <p:cNvSpPr txBox="1"/>
          <p:nvPr/>
        </p:nvSpPr>
        <p:spPr>
          <a:xfrm>
            <a:off x="636320" y="3299640"/>
            <a:ext cx="5028210" cy="32932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1600" b="1" i="0" dirty="0">
                <a:solidFill>
                  <a:srgbClr val="1D1D1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sz="1600" b="1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Mediawan</a:t>
            </a:r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est le premier studio </a:t>
            </a:r>
            <a:r>
              <a:rPr lang="fr-CH" sz="1600" b="1" i="0" u="sng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indépendant</a:t>
            </a:r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européen [créé en 2015 par Niel, </a:t>
            </a:r>
            <a:r>
              <a:rPr lang="fr-CH" sz="1600" b="1" i="0" dirty="0" err="1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Pigasse</a:t>
            </a:r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</a:t>
            </a:r>
            <a:r>
              <a:rPr lang="fr-CH" sz="1600" b="1" i="0" dirty="0" err="1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Capton</a:t>
            </a:r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], rassemblant plus de 80 maisons de production, </a:t>
            </a:r>
            <a:r>
              <a:rPr lang="fr-CH" sz="1600" b="1" i="0" u="sng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chacune préservant sa propre identité et sa liberté créative</a:t>
            </a:r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endParaRPr lang="fr-CH" sz="800" b="1" i="0" dirty="0">
              <a:solidFill>
                <a:srgbClr val="1D1D1F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i="0" dirty="0">
                <a:solidFill>
                  <a:srgbClr val="1D1D1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Nous soutenons les créateurs en cultivant un environnement propice à l'épanouissement des meilleurs talents créatifs. </a:t>
            </a:r>
          </a:p>
          <a:p>
            <a:endParaRPr lang="fr-CH" sz="800" b="1" dirty="0">
              <a:solidFill>
                <a:srgbClr val="1D1D1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1600" b="1" i="0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Notre mission est de toucher le public en proposant un contenu exceptionnel partout où les spectateurs sont présents, </a:t>
            </a:r>
            <a:r>
              <a:rPr lang="fr-CH" sz="1600" b="1" i="0" u="sng" dirty="0">
                <a:solidFill>
                  <a:srgbClr val="1D1D1F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pour que l'excellence narrative transcende les frontières</a:t>
            </a:r>
            <a:r>
              <a:rPr lang="fr-CH" sz="1600" b="1" i="0" dirty="0">
                <a:solidFill>
                  <a:srgbClr val="1D1D1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»</a:t>
            </a:r>
            <a:endParaRPr lang="fr-FR" sz="1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9D79AC-5ECE-EFC4-1D07-45BD83752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216" y="1546299"/>
            <a:ext cx="6271189" cy="31267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D5411BB-8FC3-50DD-9E3A-CA0FC9C40051}"/>
              </a:ext>
            </a:extLst>
          </p:cNvPr>
          <p:cNvSpPr txBox="1"/>
          <p:nvPr/>
        </p:nvSpPr>
        <p:spPr>
          <a:xfrm>
            <a:off x="5801949" y="5551562"/>
            <a:ext cx="2114728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Xavier Niel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723816-B51C-A489-6968-E7D3A7F3453F}"/>
              </a:ext>
            </a:extLst>
          </p:cNvPr>
          <p:cNvSpPr txBox="1"/>
          <p:nvPr/>
        </p:nvSpPr>
        <p:spPr>
          <a:xfrm>
            <a:off x="6723206" y="4733838"/>
            <a:ext cx="3375491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Pierre-Antoine </a:t>
            </a:r>
            <a:r>
              <a:rPr lang="fr-CH" sz="2400" b="1" i="0" dirty="0" err="1">
                <a:solidFill>
                  <a:srgbClr val="0F0F0F"/>
                </a:solidFill>
                <a:effectLst/>
              </a:rPr>
              <a:t>Capton</a:t>
            </a:r>
            <a:endParaRPr lang="fr-CH" sz="2400" b="1" i="0" dirty="0">
              <a:solidFill>
                <a:srgbClr val="0F0F0F"/>
              </a:solidFill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5C98EC-2539-E068-C98C-F21543EF50F0}"/>
              </a:ext>
            </a:extLst>
          </p:cNvPr>
          <p:cNvSpPr txBox="1"/>
          <p:nvPr/>
        </p:nvSpPr>
        <p:spPr>
          <a:xfrm>
            <a:off x="9088728" y="5551562"/>
            <a:ext cx="2646424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0F0F0F"/>
                </a:solidFill>
                <a:effectLst/>
              </a:rPr>
              <a:t>Mathieu </a:t>
            </a:r>
            <a:r>
              <a:rPr lang="fr-CH" sz="2400" b="1" i="0" dirty="0" err="1">
                <a:solidFill>
                  <a:srgbClr val="0F0F0F"/>
                </a:solidFill>
                <a:effectLst/>
              </a:rPr>
              <a:t>Pigasse</a:t>
            </a:r>
            <a:endParaRPr lang="fr-CH" sz="2400" b="1" i="0" dirty="0">
              <a:solidFill>
                <a:srgbClr val="0F0F0F"/>
              </a:solidFill>
              <a:effectLst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903819-272B-4E34-717A-99F97B11F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 flipV="1">
            <a:off x="5818108" y="4763800"/>
            <a:ext cx="1068911" cy="88733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1CFCBB4-1CE9-4516-A3E6-FF092FA26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33786" flipH="1">
            <a:off x="9755142" y="4729803"/>
            <a:ext cx="1068911" cy="86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8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24AE4-FCB6-0972-4A8A-7D295A0E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99" y="365125"/>
            <a:ext cx="10515600" cy="1325563"/>
          </a:xfrm>
        </p:spPr>
        <p:txBody>
          <a:bodyPr/>
          <a:lstStyle/>
          <a:p>
            <a:r>
              <a:rPr lang="fr-FR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Et derrière </a:t>
            </a:r>
            <a:r>
              <a:rPr lang="fr-FR" sz="5400" b="1" dirty="0" err="1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Webedia</a:t>
            </a:r>
            <a:r>
              <a:rPr lang="fr-FR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CC345C-6F69-7EA2-D553-142DCC66C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99" y="1699531"/>
            <a:ext cx="4048989" cy="132556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3769CD-F64D-075C-9728-946775461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9" y="4496051"/>
            <a:ext cx="7772400" cy="21873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6FD819-E2F6-FBE3-FCE3-7896F442C3F8}"/>
              </a:ext>
            </a:extLst>
          </p:cNvPr>
          <p:cNvSpPr txBox="1"/>
          <p:nvPr/>
        </p:nvSpPr>
        <p:spPr>
          <a:xfrm>
            <a:off x="286491" y="3887687"/>
            <a:ext cx="6097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cap="all" dirty="0">
                <a:solidFill>
                  <a:srgbClr val="1D1D1F"/>
                </a:solidFill>
                <a:effectLst/>
                <a:latin typeface="Campton"/>
              </a:rPr>
              <a:t>Production, ANIMATION, </a:t>
            </a:r>
          </a:p>
          <a:p>
            <a:r>
              <a:rPr lang="fr-CH" b="1" i="0" cap="all" dirty="0">
                <a:solidFill>
                  <a:srgbClr val="1D1D1F"/>
                </a:solidFill>
                <a:effectLst/>
                <a:latin typeface="Campton"/>
              </a:rPr>
              <a:t>EDITION &amp; DISTRIBUTION DE CHAÎNES TV</a:t>
            </a:r>
            <a:endParaRPr lang="fr-FR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B0F474-56EB-CB8A-7804-2376F46FB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631" y="1027906"/>
            <a:ext cx="7304812" cy="410210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C306851-E10B-ADCA-8E68-0B744BA93EC1}"/>
              </a:ext>
            </a:extLst>
          </p:cNvPr>
          <p:cNvSpPr txBox="1"/>
          <p:nvPr/>
        </p:nvSpPr>
        <p:spPr>
          <a:xfrm>
            <a:off x="286491" y="3149023"/>
            <a:ext cx="54307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En avril 2024, </a:t>
            </a:r>
            <a:r>
              <a:rPr lang="fr-CH" sz="1400" b="0" i="0" dirty="0" err="1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Mediawan</a:t>
            </a:r>
            <a:r>
              <a:rPr lang="fr-CH" sz="1400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devient le deuxième mondial </a:t>
            </a:r>
          </a:p>
          <a:p>
            <a:r>
              <a:rPr lang="fr-CH" sz="1400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en tant que producteur indépendant, avec 1,3 milliard d'euros de chiffre d'affaires annuel.</a:t>
            </a:r>
            <a:endParaRPr lang="fr-FR" sz="1400" dirty="0">
              <a:highlight>
                <a:srgbClr val="FFFF00"/>
              </a:highlight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466AB39-D32E-4460-D898-CF18DC949153}"/>
              </a:ext>
            </a:extLst>
          </p:cNvPr>
          <p:cNvSpPr txBox="1"/>
          <p:nvPr/>
        </p:nvSpPr>
        <p:spPr>
          <a:xfrm>
            <a:off x="8502733" y="4945342"/>
            <a:ext cx="63651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i="0" dirty="0">
                <a:solidFill>
                  <a:srgbClr val="1D1D1F"/>
                </a:solidFill>
                <a:effectLst/>
              </a:rPr>
              <a:t>HPI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1D1D1F"/>
                </a:solidFill>
              </a:rPr>
              <a:t>Le Comte de Monte Cristo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dirty="0" err="1">
                <a:solidFill>
                  <a:srgbClr val="1D1D1F"/>
                </a:solidFill>
              </a:rPr>
              <a:t>Miraculous</a:t>
            </a:r>
            <a:r>
              <a:rPr lang="fr-CH" b="1" dirty="0">
                <a:solidFill>
                  <a:srgbClr val="1D1D1F"/>
                </a:solidFill>
              </a:rPr>
              <a:t> : Lady Bug &amp; Chat Noir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1D1D1F"/>
                </a:solidFill>
              </a:rPr>
              <a:t>L’Amour Ouf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1D1D1F"/>
                </a:solidFill>
              </a:rPr>
              <a:t>F1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fr-CH" b="1" dirty="0">
                <a:solidFill>
                  <a:srgbClr val="1D1D1F"/>
                </a:solidFill>
              </a:rPr>
              <a:t>Dix pour cent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768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712FD8-4B9B-4240-02BF-7860613BAB9D}"/>
              </a:ext>
            </a:extLst>
          </p:cNvPr>
          <p:cNvSpPr/>
          <p:nvPr/>
        </p:nvSpPr>
        <p:spPr>
          <a:xfrm>
            <a:off x="122054" y="1499927"/>
            <a:ext cx="3834273" cy="267917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5B84B-4184-6146-DC13-66928C499899}"/>
              </a:ext>
            </a:extLst>
          </p:cNvPr>
          <p:cNvSpPr txBox="1"/>
          <p:nvPr/>
        </p:nvSpPr>
        <p:spPr>
          <a:xfrm>
            <a:off x="122054" y="329169"/>
            <a:ext cx="11593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  <a:endParaRPr lang="fr-FR" sz="5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567978-069F-9729-126F-34D62833865F}"/>
              </a:ext>
            </a:extLst>
          </p:cNvPr>
          <p:cNvSpPr txBox="1"/>
          <p:nvPr/>
        </p:nvSpPr>
        <p:spPr>
          <a:xfrm>
            <a:off x="229117" y="1634558"/>
            <a:ext cx="38342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</a:t>
            </a:r>
            <a:r>
              <a:rPr lang="fr-CH" sz="36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médias</a:t>
            </a:r>
          </a:p>
          <a:p>
            <a:r>
              <a:rPr lang="fr-CH" sz="3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et les </a:t>
            </a:r>
            <a:r>
              <a:rPr lang="fr-CH" sz="36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influenceurs</a:t>
            </a:r>
          </a:p>
          <a:p>
            <a:r>
              <a:rPr lang="fr-CH" sz="3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subventionnés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A2261A-FE3F-F000-5B96-0D617B299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804" y="790834"/>
            <a:ext cx="5053240" cy="505324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D5741A-C2DA-AF65-6221-A218DA89FC86}"/>
              </a:ext>
            </a:extLst>
          </p:cNvPr>
          <p:cNvSpPr/>
          <p:nvPr/>
        </p:nvSpPr>
        <p:spPr>
          <a:xfrm>
            <a:off x="6610050" y="4496880"/>
            <a:ext cx="5195803" cy="2054973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B65FFB-7717-65B0-F656-0C0B576BF6E8}"/>
              </a:ext>
            </a:extLst>
          </p:cNvPr>
          <p:cNvSpPr txBox="1"/>
          <p:nvPr/>
        </p:nvSpPr>
        <p:spPr>
          <a:xfrm>
            <a:off x="6799516" y="4647203"/>
            <a:ext cx="51803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ne seraient-ils pas </a:t>
            </a:r>
            <a:r>
              <a:rPr lang="fr-CH" sz="3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les deux faces de la </a:t>
            </a:r>
            <a:r>
              <a:rPr lang="fr-CH" sz="3600" b="1" u="sng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même</a:t>
            </a:r>
            <a:r>
              <a:rPr lang="fr-CH" sz="36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médaille ? </a:t>
            </a:r>
            <a:endParaRPr lang="fr-CH" sz="36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994071-882E-BD1B-27B6-B8DC4D868C12}"/>
              </a:ext>
            </a:extLst>
          </p:cNvPr>
          <p:cNvSpPr txBox="1"/>
          <p:nvPr/>
        </p:nvSpPr>
        <p:spPr>
          <a:xfrm rot="20671651">
            <a:off x="6980076" y="239253"/>
            <a:ext cx="53330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u="sng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Objectif : </a:t>
            </a:r>
          </a:p>
          <a:p>
            <a:r>
              <a:rPr lang="fr-CH" sz="3600" b="1" dirty="0">
                <a:solidFill>
                  <a:srgbClr val="FF0000"/>
                </a:solidFill>
                <a:latin typeface="Helvetica Neue" panose="02000503000000020004" pitchFamily="2" charset="0"/>
              </a:rPr>
              <a:t>Occuper</a:t>
            </a:r>
            <a:r>
              <a:rPr lang="fr-CH" sz="3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notre </a:t>
            </a:r>
            <a:r>
              <a:rPr lang="fr-CH" sz="3600" b="1" dirty="0">
                <a:latin typeface="Helvetica Neue" panose="02000503000000020004" pitchFamily="2" charset="0"/>
              </a:rPr>
              <a:t>temps de </a:t>
            </a:r>
            <a:r>
              <a:rPr lang="fr-CH" sz="3600" b="1" u="sng" dirty="0">
                <a:latin typeface="Helvetica Neue" panose="02000503000000020004" pitchFamily="2" charset="0"/>
              </a:rPr>
              <a:t>cerveau</a:t>
            </a:r>
            <a:r>
              <a:rPr lang="fr-CH" sz="3600" b="1" u="sng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fr-CH" sz="3600" b="1" u="sng" dirty="0">
                <a:latin typeface="Helvetica Neue" panose="02000503000000020004" pitchFamily="2" charset="0"/>
              </a:rPr>
              <a:t>disponible</a:t>
            </a:r>
            <a:r>
              <a:rPr lang="fr-CH" sz="3600" b="1" dirty="0">
                <a:latin typeface="Helvetica Neue" panose="02000503000000020004" pitchFamily="2" charset="0"/>
              </a:rPr>
              <a:t> et </a:t>
            </a:r>
            <a:r>
              <a:rPr lang="fr-CH" sz="3600" b="1" dirty="0">
                <a:solidFill>
                  <a:srgbClr val="FF0000"/>
                </a:solidFill>
                <a:latin typeface="Helvetica Neue" panose="02000503000000020004" pitchFamily="2" charset="0"/>
              </a:rPr>
              <a:t>faire de la propagande</a:t>
            </a:r>
            <a:r>
              <a:rPr lang="fr-CH" sz="3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</a:t>
            </a:r>
            <a:r>
              <a:rPr lang="fr-CH" sz="3600" b="1" u="sng" dirty="0">
                <a:solidFill>
                  <a:srgbClr val="000000"/>
                </a:solidFill>
                <a:latin typeface="Helvetica Neue" panose="02000503000000020004" pitchFamily="2" charset="0"/>
              </a:rPr>
              <a:t>mainstream</a:t>
            </a:r>
            <a:r>
              <a:rPr lang="fr-CH" sz="3600" b="1" dirty="0">
                <a:solidFill>
                  <a:srgbClr val="000000"/>
                </a:solidFill>
                <a:latin typeface="Helvetica Neue" panose="02000503000000020004" pitchFamily="2" charset="0"/>
              </a:rPr>
              <a:t> !</a:t>
            </a:r>
            <a:endParaRPr lang="fr-CH" sz="36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B1CA06E-0DDC-640B-7DCB-3A50AACFC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5" y="4736554"/>
            <a:ext cx="3001143" cy="192487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ECD0F9-0BB1-EDAF-59E0-06D39CEAB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240" y="4836482"/>
            <a:ext cx="3001143" cy="18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5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9" grpId="0" animBg="1"/>
      <p:bldP spid="6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25258</TotalTime>
  <Words>1822</Words>
  <Application>Microsoft Macintosh PowerPoint</Application>
  <PresentationFormat>Grand écran</PresentationFormat>
  <Paragraphs>169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6" baseType="lpstr">
      <vt:lpstr>-apple-system</vt:lpstr>
      <vt:lpstr>Arial</vt:lpstr>
      <vt:lpstr>Arial Rounded MT Bold</vt:lpstr>
      <vt:lpstr>Calibri</vt:lpstr>
      <vt:lpstr>Calibri Light</vt:lpstr>
      <vt:lpstr>Campton</vt:lpstr>
      <vt:lpstr>Gill Sans Ultra Bold</vt:lpstr>
      <vt:lpstr>Helvetica Neue</vt:lpstr>
      <vt:lpstr>IBM Plex Sans</vt:lpstr>
      <vt:lpstr>Lora</vt:lpstr>
      <vt:lpstr>Montserrat-Bold</vt:lpstr>
      <vt:lpstr>Roboto</vt:lpstr>
      <vt:lpstr>SourceSansPro-Regular</vt:lpstr>
      <vt:lpstr>Zapfino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derrière Webedia …</vt:lpstr>
      <vt:lpstr>Et derrière Webedia …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L'avenir de la vie 1981 (Michel Salomon)</dc:title>
  <dc:creator>Microsoft Office User</dc:creator>
  <cp:lastModifiedBy>mac</cp:lastModifiedBy>
  <cp:revision>758</cp:revision>
  <dcterms:created xsi:type="dcterms:W3CDTF">2021-08-17T13:58:17Z</dcterms:created>
  <dcterms:modified xsi:type="dcterms:W3CDTF">2026-01-23T18:21:31Z</dcterms:modified>
</cp:coreProperties>
</file>