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53" r:id="rId3"/>
    <p:sldId id="434" r:id="rId4"/>
    <p:sldId id="421" r:id="rId5"/>
    <p:sldId id="423" r:id="rId6"/>
    <p:sldId id="435" r:id="rId7"/>
    <p:sldId id="424" r:id="rId8"/>
    <p:sldId id="426" r:id="rId9"/>
    <p:sldId id="397" r:id="rId10"/>
    <p:sldId id="427" r:id="rId11"/>
    <p:sldId id="418" r:id="rId12"/>
    <p:sldId id="428" r:id="rId13"/>
    <p:sldId id="429" r:id="rId14"/>
    <p:sldId id="432" r:id="rId15"/>
    <p:sldId id="425" r:id="rId16"/>
    <p:sldId id="431" r:id="rId17"/>
    <p:sldId id="433" r:id="rId18"/>
    <p:sldId id="422" r:id="rId19"/>
    <p:sldId id="281"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4"/>
    <p:restoredTop sz="94613"/>
  </p:normalViewPr>
  <p:slideViewPr>
    <p:cSldViewPr snapToGrid="0" snapToObjects="1">
      <p:cViewPr>
        <p:scale>
          <a:sx n="102" d="100"/>
          <a:sy n="102" d="100"/>
        </p:scale>
        <p:origin x="60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06FA7B-3C27-0840-99F9-7C3AC592F95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E0C703A-D11E-AC4F-A199-0AA700C5F5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7CEB191-243E-C54F-A5B3-D933340A24CA}"/>
              </a:ext>
            </a:extLst>
          </p:cNvPr>
          <p:cNvSpPr>
            <a:spLocks noGrp="1"/>
          </p:cNvSpPr>
          <p:nvPr>
            <p:ph type="dt" sz="half" idx="10"/>
          </p:nvPr>
        </p:nvSpPr>
        <p:spPr/>
        <p:txBody>
          <a:bodyPr/>
          <a:lstStyle/>
          <a:p>
            <a:fld id="{FA48662A-5576-6A4C-AD71-E0ACDAA7F3AB}" type="datetimeFigureOut">
              <a:rPr lang="fr-FR" smtClean="0"/>
              <a:t>20/05/2026</a:t>
            </a:fld>
            <a:endParaRPr lang="fr-FR" dirty="0"/>
          </a:p>
        </p:txBody>
      </p:sp>
      <p:sp>
        <p:nvSpPr>
          <p:cNvPr id="5" name="Espace réservé du pied de page 4">
            <a:extLst>
              <a:ext uri="{FF2B5EF4-FFF2-40B4-BE49-F238E27FC236}">
                <a16:creationId xmlns:a16="http://schemas.microsoft.com/office/drawing/2014/main" id="{A7DCD382-07C7-0748-A98B-5B23CAC235C0}"/>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48F7BF4E-6A0D-C24D-92A2-C7854710F179}"/>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1371832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81AC47-25F1-1B49-B5AC-39D5786D24E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00E9D5A-D9DD-2842-BA84-CBB10BE0276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A18A1-284F-DB4D-AB41-B53E5261CDA7}"/>
              </a:ext>
            </a:extLst>
          </p:cNvPr>
          <p:cNvSpPr>
            <a:spLocks noGrp="1"/>
          </p:cNvSpPr>
          <p:nvPr>
            <p:ph type="dt" sz="half" idx="10"/>
          </p:nvPr>
        </p:nvSpPr>
        <p:spPr/>
        <p:txBody>
          <a:bodyPr/>
          <a:lstStyle/>
          <a:p>
            <a:fld id="{FA48662A-5576-6A4C-AD71-E0ACDAA7F3AB}" type="datetimeFigureOut">
              <a:rPr lang="fr-FR" smtClean="0"/>
              <a:t>20/05/2026</a:t>
            </a:fld>
            <a:endParaRPr lang="fr-FR" dirty="0"/>
          </a:p>
        </p:txBody>
      </p:sp>
      <p:sp>
        <p:nvSpPr>
          <p:cNvPr id="5" name="Espace réservé du pied de page 4">
            <a:extLst>
              <a:ext uri="{FF2B5EF4-FFF2-40B4-BE49-F238E27FC236}">
                <a16:creationId xmlns:a16="http://schemas.microsoft.com/office/drawing/2014/main" id="{279AE2BF-5F49-3140-9FE9-22902B0C7E81}"/>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26C9137-C1E3-3F45-B17D-A55814764D3D}"/>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479835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D9E0B8-ECC4-D948-8911-974F203C155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1EC25F4-EB99-9141-A907-7578CAB789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A0AF45D-8322-6F41-8850-69B1C0A47770}"/>
              </a:ext>
            </a:extLst>
          </p:cNvPr>
          <p:cNvSpPr>
            <a:spLocks noGrp="1"/>
          </p:cNvSpPr>
          <p:nvPr>
            <p:ph type="dt" sz="half" idx="10"/>
          </p:nvPr>
        </p:nvSpPr>
        <p:spPr/>
        <p:txBody>
          <a:bodyPr/>
          <a:lstStyle/>
          <a:p>
            <a:fld id="{FA48662A-5576-6A4C-AD71-E0ACDAA7F3AB}" type="datetimeFigureOut">
              <a:rPr lang="fr-FR" smtClean="0"/>
              <a:t>20/05/2026</a:t>
            </a:fld>
            <a:endParaRPr lang="fr-FR" dirty="0"/>
          </a:p>
        </p:txBody>
      </p:sp>
      <p:sp>
        <p:nvSpPr>
          <p:cNvPr id="5" name="Espace réservé du pied de page 4">
            <a:extLst>
              <a:ext uri="{FF2B5EF4-FFF2-40B4-BE49-F238E27FC236}">
                <a16:creationId xmlns:a16="http://schemas.microsoft.com/office/drawing/2014/main" id="{F40257D1-2F54-B74E-82CF-7BC04C901F13}"/>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68C43ED0-3AFB-E24D-B7D6-F57AC41F125A}"/>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348054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2E6AC6-B55C-224D-B8DE-F60E2941CED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0C38516-21B5-2C4D-80B5-FA16E6652D4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3BBC716-5035-3E4B-8F99-1512C0D5914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81C5A44-E753-4441-8204-05BEE98D20B8}"/>
              </a:ext>
            </a:extLst>
          </p:cNvPr>
          <p:cNvSpPr>
            <a:spLocks noGrp="1"/>
          </p:cNvSpPr>
          <p:nvPr>
            <p:ph type="dt" sz="half" idx="10"/>
          </p:nvPr>
        </p:nvSpPr>
        <p:spPr/>
        <p:txBody>
          <a:bodyPr/>
          <a:lstStyle/>
          <a:p>
            <a:fld id="{FA48662A-5576-6A4C-AD71-E0ACDAA7F3AB}" type="datetimeFigureOut">
              <a:rPr lang="fr-FR" smtClean="0"/>
              <a:t>20/05/2026</a:t>
            </a:fld>
            <a:endParaRPr lang="fr-FR" dirty="0"/>
          </a:p>
        </p:txBody>
      </p:sp>
      <p:sp>
        <p:nvSpPr>
          <p:cNvPr id="6" name="Espace réservé du pied de page 5">
            <a:extLst>
              <a:ext uri="{FF2B5EF4-FFF2-40B4-BE49-F238E27FC236}">
                <a16:creationId xmlns:a16="http://schemas.microsoft.com/office/drawing/2014/main" id="{3D556926-8774-A541-80FC-9B37A7D44755}"/>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580A13E6-C20B-8049-838C-7AFF9E8182D6}"/>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3368411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54FA17-13F0-6B42-9F15-EBDC2ACB28D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1BF76C-7EC7-0F46-A5B5-BBFC30D851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133AC7A-5982-7545-9489-3946F248FD9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6DC3919-83D8-C34B-8AF6-DAB5951FE3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EEF2BAF-2B7D-FE43-8EFA-6A99356665B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C63AECF-ECF5-A249-9B12-D68CCFA0ACC4}"/>
              </a:ext>
            </a:extLst>
          </p:cNvPr>
          <p:cNvSpPr>
            <a:spLocks noGrp="1"/>
          </p:cNvSpPr>
          <p:nvPr>
            <p:ph type="dt" sz="half" idx="10"/>
          </p:nvPr>
        </p:nvSpPr>
        <p:spPr/>
        <p:txBody>
          <a:bodyPr/>
          <a:lstStyle/>
          <a:p>
            <a:fld id="{FA48662A-5576-6A4C-AD71-E0ACDAA7F3AB}" type="datetimeFigureOut">
              <a:rPr lang="fr-FR" smtClean="0"/>
              <a:t>20/05/2026</a:t>
            </a:fld>
            <a:endParaRPr lang="fr-FR" dirty="0"/>
          </a:p>
        </p:txBody>
      </p:sp>
      <p:sp>
        <p:nvSpPr>
          <p:cNvPr id="8" name="Espace réservé du pied de page 7">
            <a:extLst>
              <a:ext uri="{FF2B5EF4-FFF2-40B4-BE49-F238E27FC236}">
                <a16:creationId xmlns:a16="http://schemas.microsoft.com/office/drawing/2014/main" id="{3B08FB04-404D-7C4D-93EF-04D5CC4F73BA}"/>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465EFB3C-A87D-5A43-8A8C-BCAC82CBDD76}"/>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1873683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C4919F-8430-9642-A2F8-B6162631D19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67442E5-C81A-D64A-9835-0490577077DE}"/>
              </a:ext>
            </a:extLst>
          </p:cNvPr>
          <p:cNvSpPr>
            <a:spLocks noGrp="1"/>
          </p:cNvSpPr>
          <p:nvPr>
            <p:ph type="dt" sz="half" idx="10"/>
          </p:nvPr>
        </p:nvSpPr>
        <p:spPr/>
        <p:txBody>
          <a:bodyPr/>
          <a:lstStyle/>
          <a:p>
            <a:fld id="{FA48662A-5576-6A4C-AD71-E0ACDAA7F3AB}" type="datetimeFigureOut">
              <a:rPr lang="fr-FR" smtClean="0"/>
              <a:t>20/05/2026</a:t>
            </a:fld>
            <a:endParaRPr lang="fr-FR" dirty="0"/>
          </a:p>
        </p:txBody>
      </p:sp>
      <p:sp>
        <p:nvSpPr>
          <p:cNvPr id="4" name="Espace réservé du pied de page 3">
            <a:extLst>
              <a:ext uri="{FF2B5EF4-FFF2-40B4-BE49-F238E27FC236}">
                <a16:creationId xmlns:a16="http://schemas.microsoft.com/office/drawing/2014/main" id="{3BDEDA93-F2B5-6247-96C7-B7CC2D1CAF42}"/>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A0835574-1B8C-B94A-9D9D-467CF96DEC24}"/>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105145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A51B034-ADA6-294D-BDBC-7CD5C61BF8AE}"/>
              </a:ext>
            </a:extLst>
          </p:cNvPr>
          <p:cNvSpPr>
            <a:spLocks noGrp="1"/>
          </p:cNvSpPr>
          <p:nvPr>
            <p:ph type="dt" sz="half" idx="10"/>
          </p:nvPr>
        </p:nvSpPr>
        <p:spPr/>
        <p:txBody>
          <a:bodyPr/>
          <a:lstStyle/>
          <a:p>
            <a:fld id="{FA48662A-5576-6A4C-AD71-E0ACDAA7F3AB}" type="datetimeFigureOut">
              <a:rPr lang="fr-FR" smtClean="0"/>
              <a:t>20/05/2026</a:t>
            </a:fld>
            <a:endParaRPr lang="fr-FR" dirty="0"/>
          </a:p>
        </p:txBody>
      </p:sp>
      <p:sp>
        <p:nvSpPr>
          <p:cNvPr id="3" name="Espace réservé du pied de page 2">
            <a:extLst>
              <a:ext uri="{FF2B5EF4-FFF2-40B4-BE49-F238E27FC236}">
                <a16:creationId xmlns:a16="http://schemas.microsoft.com/office/drawing/2014/main" id="{0A435E01-9E16-2743-89D2-9342499D52E7}"/>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9379877-92D1-1848-8B7F-C4149B14D3B0}"/>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219805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0E8090-F688-ED43-A09B-E9234487740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DA33668-BE3E-3643-B918-21E3A79F09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DB8F139-5BDC-5F48-8902-3E25BF686B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0FDAA3E-D5E4-C14C-A724-4B69D0FDCF17}"/>
              </a:ext>
            </a:extLst>
          </p:cNvPr>
          <p:cNvSpPr>
            <a:spLocks noGrp="1"/>
          </p:cNvSpPr>
          <p:nvPr>
            <p:ph type="dt" sz="half" idx="10"/>
          </p:nvPr>
        </p:nvSpPr>
        <p:spPr/>
        <p:txBody>
          <a:bodyPr/>
          <a:lstStyle/>
          <a:p>
            <a:fld id="{FA48662A-5576-6A4C-AD71-E0ACDAA7F3AB}" type="datetimeFigureOut">
              <a:rPr lang="fr-FR" smtClean="0"/>
              <a:t>20/05/2026</a:t>
            </a:fld>
            <a:endParaRPr lang="fr-FR" dirty="0"/>
          </a:p>
        </p:txBody>
      </p:sp>
      <p:sp>
        <p:nvSpPr>
          <p:cNvPr id="6" name="Espace réservé du pied de page 5">
            <a:extLst>
              <a:ext uri="{FF2B5EF4-FFF2-40B4-BE49-F238E27FC236}">
                <a16:creationId xmlns:a16="http://schemas.microsoft.com/office/drawing/2014/main" id="{B35749EF-F916-3543-B2EB-1E93C61D20D0}"/>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0091F309-DEDD-F04F-ADB7-18784FD88FC1}"/>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605655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CA4510-312B-B74B-B787-D837107FF9A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B542329-CE83-A644-8CC2-5F16A3AB7F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09880C72-99C0-B14E-A9A4-D376717843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3D5FDE2-556E-7748-9495-F9419E1F3893}"/>
              </a:ext>
            </a:extLst>
          </p:cNvPr>
          <p:cNvSpPr>
            <a:spLocks noGrp="1"/>
          </p:cNvSpPr>
          <p:nvPr>
            <p:ph type="dt" sz="half" idx="10"/>
          </p:nvPr>
        </p:nvSpPr>
        <p:spPr/>
        <p:txBody>
          <a:bodyPr/>
          <a:lstStyle/>
          <a:p>
            <a:fld id="{FA48662A-5576-6A4C-AD71-E0ACDAA7F3AB}" type="datetimeFigureOut">
              <a:rPr lang="fr-FR" smtClean="0"/>
              <a:t>20/05/2026</a:t>
            </a:fld>
            <a:endParaRPr lang="fr-FR" dirty="0"/>
          </a:p>
        </p:txBody>
      </p:sp>
      <p:sp>
        <p:nvSpPr>
          <p:cNvPr id="6" name="Espace réservé du pied de page 5">
            <a:extLst>
              <a:ext uri="{FF2B5EF4-FFF2-40B4-BE49-F238E27FC236}">
                <a16:creationId xmlns:a16="http://schemas.microsoft.com/office/drawing/2014/main" id="{977FE824-6F45-A249-A27F-D88E06934645}"/>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6433D0B8-C4D0-984A-B79B-7F923EE48BCF}"/>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3990935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1332D7-06D7-1D4E-B706-A1D525E6CAE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611BB7A-3F54-6A4B-A9D4-2679BC8A1FA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D416291-C311-124D-98BA-6537BBDCBF79}"/>
              </a:ext>
            </a:extLst>
          </p:cNvPr>
          <p:cNvSpPr>
            <a:spLocks noGrp="1"/>
          </p:cNvSpPr>
          <p:nvPr>
            <p:ph type="dt" sz="half" idx="10"/>
          </p:nvPr>
        </p:nvSpPr>
        <p:spPr/>
        <p:txBody>
          <a:bodyPr/>
          <a:lstStyle/>
          <a:p>
            <a:fld id="{FA48662A-5576-6A4C-AD71-E0ACDAA7F3AB}" type="datetimeFigureOut">
              <a:rPr lang="fr-FR" smtClean="0"/>
              <a:t>20/05/2026</a:t>
            </a:fld>
            <a:endParaRPr lang="fr-FR" dirty="0"/>
          </a:p>
        </p:txBody>
      </p:sp>
      <p:sp>
        <p:nvSpPr>
          <p:cNvPr id="5" name="Espace réservé du pied de page 4">
            <a:extLst>
              <a:ext uri="{FF2B5EF4-FFF2-40B4-BE49-F238E27FC236}">
                <a16:creationId xmlns:a16="http://schemas.microsoft.com/office/drawing/2014/main" id="{69ACA15E-B666-554B-AF87-1D84BF9B1586}"/>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426E7F32-FE0A-A345-8BA9-1D3F3CB75A3A}"/>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2141363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F5B2B36-8591-4547-97CF-11DD94F9876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7FB80C4-9626-CC47-88C7-4121ED842D2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45E4FD3-31C9-A243-8232-4CCB0F9C7A1F}"/>
              </a:ext>
            </a:extLst>
          </p:cNvPr>
          <p:cNvSpPr>
            <a:spLocks noGrp="1"/>
          </p:cNvSpPr>
          <p:nvPr>
            <p:ph type="dt" sz="half" idx="10"/>
          </p:nvPr>
        </p:nvSpPr>
        <p:spPr/>
        <p:txBody>
          <a:bodyPr/>
          <a:lstStyle/>
          <a:p>
            <a:fld id="{FA48662A-5576-6A4C-AD71-E0ACDAA7F3AB}" type="datetimeFigureOut">
              <a:rPr lang="fr-FR" smtClean="0"/>
              <a:t>20/05/2026</a:t>
            </a:fld>
            <a:endParaRPr lang="fr-FR" dirty="0"/>
          </a:p>
        </p:txBody>
      </p:sp>
      <p:sp>
        <p:nvSpPr>
          <p:cNvPr id="5" name="Espace réservé du pied de page 4">
            <a:extLst>
              <a:ext uri="{FF2B5EF4-FFF2-40B4-BE49-F238E27FC236}">
                <a16:creationId xmlns:a16="http://schemas.microsoft.com/office/drawing/2014/main" id="{71E14F2E-1CD3-D641-9A44-53678724231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A93662A2-53B1-CA4A-8D77-4313AC8E9B85}"/>
              </a:ext>
            </a:extLst>
          </p:cNvPr>
          <p:cNvSpPr>
            <a:spLocks noGrp="1"/>
          </p:cNvSpPr>
          <p:nvPr>
            <p:ph type="sldNum" sz="quarter" idx="12"/>
          </p:nvPr>
        </p:nvSpPr>
        <p:spPr/>
        <p:txBody>
          <a:bodyPr/>
          <a:lstStyle/>
          <a:p>
            <a:fld id="{CADB7D20-8B52-D948-BD6E-FCC31A360948}" type="slidenum">
              <a:rPr lang="fr-FR" smtClean="0"/>
              <a:t>‹N°›</a:t>
            </a:fld>
            <a:endParaRPr lang="fr-FR" dirty="0"/>
          </a:p>
        </p:txBody>
      </p:sp>
    </p:spTree>
    <p:extLst>
      <p:ext uri="{BB962C8B-B14F-4D97-AF65-F5344CB8AC3E}">
        <p14:creationId xmlns:p14="http://schemas.microsoft.com/office/powerpoint/2010/main" val="1770286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CCAA13C-9007-7840-9FA2-5152E91715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21B8CE5-F81D-D840-97B5-50FFF10927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44EF843-D051-D740-867C-692CB19A8B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48662A-5576-6A4C-AD71-E0ACDAA7F3AB}" type="datetimeFigureOut">
              <a:rPr lang="fr-FR" smtClean="0"/>
              <a:t>20/05/2026</a:t>
            </a:fld>
            <a:endParaRPr lang="fr-FR" dirty="0"/>
          </a:p>
        </p:txBody>
      </p:sp>
      <p:sp>
        <p:nvSpPr>
          <p:cNvPr id="5" name="Espace réservé du pied de page 4">
            <a:extLst>
              <a:ext uri="{FF2B5EF4-FFF2-40B4-BE49-F238E27FC236}">
                <a16:creationId xmlns:a16="http://schemas.microsoft.com/office/drawing/2014/main" id="{DA8ECF91-672D-9D41-A87E-AEB690C5A1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E743179F-ED10-ED47-820D-6573292279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DB7D20-8B52-D948-BD6E-FCC31A360948}" type="slidenum">
              <a:rPr lang="fr-FR" smtClean="0"/>
              <a:t>‹N°›</a:t>
            </a:fld>
            <a:endParaRPr lang="fr-FR" dirty="0"/>
          </a:p>
        </p:txBody>
      </p:sp>
    </p:spTree>
    <p:extLst>
      <p:ext uri="{BB962C8B-B14F-4D97-AF65-F5344CB8AC3E}">
        <p14:creationId xmlns:p14="http://schemas.microsoft.com/office/powerpoint/2010/main" val="787037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jpg"/><Relationship Id="rId7" Type="http://schemas.openxmlformats.org/officeDocument/2006/relationships/image" Target="../media/image23.jp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jpg"/><Relationship Id="rId11" Type="http://schemas.openxmlformats.org/officeDocument/2006/relationships/image" Target="../media/image27.jpg"/><Relationship Id="rId5" Type="http://schemas.openxmlformats.org/officeDocument/2006/relationships/image" Target="../media/image21.jpg"/><Relationship Id="rId10" Type="http://schemas.openxmlformats.org/officeDocument/2006/relationships/image" Target="../media/image26.jpg"/><Relationship Id="rId4" Type="http://schemas.openxmlformats.org/officeDocument/2006/relationships/image" Target="../media/image20.jpg"/><Relationship Id="rId9"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4.pn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E47E4A9-9DE5-B046-8681-D4C0AA5AD7A9}"/>
              </a:ext>
            </a:extLst>
          </p:cNvPr>
          <p:cNvSpPr txBox="1"/>
          <p:nvPr/>
        </p:nvSpPr>
        <p:spPr>
          <a:xfrm>
            <a:off x="1237785" y="1226634"/>
            <a:ext cx="184731" cy="369332"/>
          </a:xfrm>
          <a:prstGeom prst="rect">
            <a:avLst/>
          </a:prstGeom>
          <a:noFill/>
        </p:spPr>
        <p:txBody>
          <a:bodyPr wrap="none" rtlCol="0">
            <a:spAutoFit/>
          </a:bodyPr>
          <a:lstStyle/>
          <a:p>
            <a:endParaRPr lang="fr-FR" dirty="0"/>
          </a:p>
        </p:txBody>
      </p:sp>
      <p:sp>
        <p:nvSpPr>
          <p:cNvPr id="13" name="Titre 1">
            <a:extLst>
              <a:ext uri="{FF2B5EF4-FFF2-40B4-BE49-F238E27FC236}">
                <a16:creationId xmlns:a16="http://schemas.microsoft.com/office/drawing/2014/main" id="{B88E2240-D358-C6C6-0B23-66F576E846AE}"/>
              </a:ext>
            </a:extLst>
          </p:cNvPr>
          <p:cNvSpPr txBox="1">
            <a:spLocks/>
          </p:cNvSpPr>
          <p:nvPr/>
        </p:nvSpPr>
        <p:spPr>
          <a:xfrm>
            <a:off x="2040430" y="2546314"/>
            <a:ext cx="11739910" cy="15916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CH" sz="5400" dirty="0">
                <a:latin typeface="Impact" panose="020B0806030902050204" pitchFamily="34" charset="0"/>
              </a:rPr>
              <a:t>La Saison 2 de</a:t>
            </a:r>
          </a:p>
        </p:txBody>
      </p:sp>
      <p:sp>
        <p:nvSpPr>
          <p:cNvPr id="14" name="ZoneTexte 13">
            <a:extLst>
              <a:ext uri="{FF2B5EF4-FFF2-40B4-BE49-F238E27FC236}">
                <a16:creationId xmlns:a16="http://schemas.microsoft.com/office/drawing/2014/main" id="{4A747951-DCF1-CC59-8503-7A008BC4048C}"/>
              </a:ext>
            </a:extLst>
          </p:cNvPr>
          <p:cNvSpPr txBox="1"/>
          <p:nvPr/>
        </p:nvSpPr>
        <p:spPr>
          <a:xfrm>
            <a:off x="3854815" y="2141788"/>
            <a:ext cx="8418298" cy="1200329"/>
          </a:xfrm>
          <a:prstGeom prst="rect">
            <a:avLst/>
          </a:prstGeom>
          <a:noFill/>
          <a:ln>
            <a:noFill/>
          </a:ln>
        </p:spPr>
        <p:txBody>
          <a:bodyPr wrap="square">
            <a:spAutoFit/>
          </a:bodyPr>
          <a:lstStyle/>
          <a:p>
            <a:r>
              <a:rPr lang="fr-CH" sz="7200" dirty="0">
                <a:effectLst>
                  <a:glow rad="228600">
                    <a:srgbClr val="FF0000">
                      <a:alpha val="40000"/>
                    </a:srgbClr>
                  </a:glow>
                  <a:outerShdw blurRad="50800" dist="38100" dir="18900000" algn="bl" rotWithShape="0">
                    <a:srgbClr val="FF0000">
                      <a:alpha val="40000"/>
                    </a:srgbClr>
                  </a:outerShdw>
                </a:effectLst>
                <a:latin typeface="Gill Sans Ultra Bold" panose="020B0A02020104020203" pitchFamily="34" charset="77"/>
              </a:rPr>
              <a:t>HANTAVIRUS</a:t>
            </a:r>
            <a:endParaRPr lang="fr-FR" sz="7200" dirty="0">
              <a:effectLst>
                <a:glow rad="228600">
                  <a:srgbClr val="FF0000">
                    <a:alpha val="40000"/>
                  </a:srgbClr>
                </a:glow>
                <a:outerShdw blurRad="50800" dist="38100" dir="18900000" algn="bl" rotWithShape="0">
                  <a:srgbClr val="FF0000">
                    <a:alpha val="40000"/>
                  </a:srgbClr>
                </a:outerShdw>
              </a:effectLst>
            </a:endParaRPr>
          </a:p>
        </p:txBody>
      </p:sp>
      <p:pic>
        <p:nvPicPr>
          <p:cNvPr id="12" name="Image 11">
            <a:extLst>
              <a:ext uri="{FF2B5EF4-FFF2-40B4-BE49-F238E27FC236}">
                <a16:creationId xmlns:a16="http://schemas.microsoft.com/office/drawing/2014/main" id="{B288A3A1-1445-1879-E401-63B86395B9BE}"/>
              </a:ext>
            </a:extLst>
          </p:cNvPr>
          <p:cNvPicPr>
            <a:picLocks noChangeAspect="1"/>
          </p:cNvPicPr>
          <p:nvPr/>
        </p:nvPicPr>
        <p:blipFill>
          <a:blip r:embed="rId2"/>
          <a:stretch>
            <a:fillRect/>
          </a:stretch>
        </p:blipFill>
        <p:spPr>
          <a:xfrm>
            <a:off x="8599630" y="1226634"/>
            <a:ext cx="2997200" cy="965200"/>
          </a:xfrm>
          <a:prstGeom prst="rect">
            <a:avLst/>
          </a:prstGeom>
          <a:ln>
            <a:noFill/>
          </a:ln>
        </p:spPr>
      </p:pic>
      <p:sp>
        <p:nvSpPr>
          <p:cNvPr id="2" name="Titre 1">
            <a:extLst>
              <a:ext uri="{FF2B5EF4-FFF2-40B4-BE49-F238E27FC236}">
                <a16:creationId xmlns:a16="http://schemas.microsoft.com/office/drawing/2014/main" id="{3BA05A0D-BEC7-E34E-B127-DE2A9815CF5C}"/>
              </a:ext>
            </a:extLst>
          </p:cNvPr>
          <p:cNvSpPr txBox="1">
            <a:spLocks/>
          </p:cNvSpPr>
          <p:nvPr/>
        </p:nvSpPr>
        <p:spPr>
          <a:xfrm>
            <a:off x="-89051" y="5674910"/>
            <a:ext cx="4085968" cy="72051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CH" sz="3600" b="1" dirty="0">
                <a:latin typeface="Impact" panose="020B0806030902050204" pitchFamily="34" charset="0"/>
              </a:rPr>
              <a:t>Mai 2026</a:t>
            </a:r>
          </a:p>
        </p:txBody>
      </p:sp>
      <p:pic>
        <p:nvPicPr>
          <p:cNvPr id="6" name="Image 5">
            <a:extLst>
              <a:ext uri="{FF2B5EF4-FFF2-40B4-BE49-F238E27FC236}">
                <a16:creationId xmlns:a16="http://schemas.microsoft.com/office/drawing/2014/main" id="{2B8F5DE0-5701-428E-29D3-75A59F7B8250}"/>
              </a:ext>
            </a:extLst>
          </p:cNvPr>
          <p:cNvPicPr>
            <a:picLocks noChangeAspect="1"/>
          </p:cNvPicPr>
          <p:nvPr/>
        </p:nvPicPr>
        <p:blipFill>
          <a:blip r:embed="rId3"/>
          <a:stretch>
            <a:fillRect/>
          </a:stretch>
        </p:blipFill>
        <p:spPr>
          <a:xfrm>
            <a:off x="426607" y="792922"/>
            <a:ext cx="3227646" cy="4808534"/>
          </a:xfrm>
          <a:prstGeom prst="rect">
            <a:avLst/>
          </a:prstGeom>
        </p:spPr>
      </p:pic>
      <p:sp>
        <p:nvSpPr>
          <p:cNvPr id="7" name="Titre 1">
            <a:extLst>
              <a:ext uri="{FF2B5EF4-FFF2-40B4-BE49-F238E27FC236}">
                <a16:creationId xmlns:a16="http://schemas.microsoft.com/office/drawing/2014/main" id="{D19C4650-CB87-25ED-803F-73FF491F4347}"/>
              </a:ext>
            </a:extLst>
          </p:cNvPr>
          <p:cNvSpPr txBox="1">
            <a:spLocks/>
          </p:cNvSpPr>
          <p:nvPr/>
        </p:nvSpPr>
        <p:spPr>
          <a:xfrm>
            <a:off x="2886792" y="4299706"/>
            <a:ext cx="10047186" cy="15916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CH" sz="4400" dirty="0" err="1">
                <a:latin typeface="Zapfino" panose="03030300040707070C03" pitchFamily="66" charset="77"/>
              </a:rPr>
              <a:t>Pandemic</a:t>
            </a:r>
            <a:r>
              <a:rPr lang="fr-CH" sz="4400" dirty="0">
                <a:latin typeface="Zapfino" panose="03030300040707070C03" pitchFamily="66" charset="77"/>
              </a:rPr>
              <a:t> Attack</a:t>
            </a:r>
          </a:p>
        </p:txBody>
      </p:sp>
      <p:sp>
        <p:nvSpPr>
          <p:cNvPr id="9" name="ZoneTexte 8">
            <a:extLst>
              <a:ext uri="{FF2B5EF4-FFF2-40B4-BE49-F238E27FC236}">
                <a16:creationId xmlns:a16="http://schemas.microsoft.com/office/drawing/2014/main" id="{E27EC4A1-C718-524A-4CCD-F500A5D2DFB9}"/>
              </a:ext>
            </a:extLst>
          </p:cNvPr>
          <p:cNvSpPr txBox="1"/>
          <p:nvPr/>
        </p:nvSpPr>
        <p:spPr>
          <a:xfrm>
            <a:off x="6188159" y="5213245"/>
            <a:ext cx="3751610" cy="923330"/>
          </a:xfrm>
          <a:prstGeom prst="rect">
            <a:avLst/>
          </a:prstGeom>
          <a:noFill/>
        </p:spPr>
        <p:txBody>
          <a:bodyPr wrap="square">
            <a:spAutoFit/>
          </a:bodyPr>
          <a:lstStyle/>
          <a:p>
            <a:pPr algn="ctr"/>
            <a:r>
              <a:rPr lang="fr-CH" sz="5400" dirty="0">
                <a:latin typeface="Impact" panose="020B0806030902050204" pitchFamily="34" charset="0"/>
              </a:rPr>
              <a:t>est sortie !</a:t>
            </a:r>
            <a:endParaRPr lang="fr-FR" sz="5400" dirty="0"/>
          </a:p>
        </p:txBody>
      </p:sp>
    </p:spTree>
    <p:extLst>
      <p:ext uri="{BB962C8B-B14F-4D97-AF65-F5344CB8AC3E}">
        <p14:creationId xmlns:p14="http://schemas.microsoft.com/office/powerpoint/2010/main" val="481952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oneTexte 14">
            <a:extLst>
              <a:ext uri="{FF2B5EF4-FFF2-40B4-BE49-F238E27FC236}">
                <a16:creationId xmlns:a16="http://schemas.microsoft.com/office/drawing/2014/main" id="{CD000242-CA84-BA4B-2EFD-A83814024506}"/>
              </a:ext>
            </a:extLst>
          </p:cNvPr>
          <p:cNvSpPr txBox="1"/>
          <p:nvPr/>
        </p:nvSpPr>
        <p:spPr>
          <a:xfrm>
            <a:off x="214693" y="4449136"/>
            <a:ext cx="5465547" cy="2031325"/>
          </a:xfrm>
          <a:prstGeom prst="rect">
            <a:avLst/>
          </a:prstGeom>
          <a:noFill/>
        </p:spPr>
        <p:txBody>
          <a:bodyPr wrap="square">
            <a:spAutoFit/>
          </a:bodyPr>
          <a:lstStyle/>
          <a:p>
            <a:r>
              <a:rPr lang="fr-CH" dirty="0">
                <a:solidFill>
                  <a:srgbClr val="000000"/>
                </a:solidFill>
                <a:effectLst/>
                <a:latin typeface="Helvetica Neue" panose="02000503000000020004" pitchFamily="2" charset="0"/>
              </a:rPr>
              <a:t>« </a:t>
            </a:r>
            <a:r>
              <a:rPr lang="fr-CH" b="1" dirty="0">
                <a:solidFill>
                  <a:srgbClr val="3A3A3A"/>
                </a:solidFill>
                <a:latin typeface="Marianne"/>
              </a:rPr>
              <a:t>Les hantavirus sont des virus de la famille des </a:t>
            </a:r>
            <a:r>
              <a:rPr lang="fr-CH" b="1" dirty="0" err="1">
                <a:solidFill>
                  <a:srgbClr val="3A3A3A"/>
                </a:solidFill>
                <a:latin typeface="Marianne"/>
              </a:rPr>
              <a:t>Bunyaviridae</a:t>
            </a:r>
            <a:r>
              <a:rPr lang="fr-CH" b="1" dirty="0">
                <a:solidFill>
                  <a:srgbClr val="3A3A3A"/>
                </a:solidFill>
                <a:latin typeface="Marianne"/>
              </a:rPr>
              <a:t>, indique Santé publique France. </a:t>
            </a:r>
          </a:p>
          <a:p>
            <a:r>
              <a:rPr lang="fr-CH" dirty="0">
                <a:solidFill>
                  <a:srgbClr val="3A3A3A"/>
                </a:solidFill>
                <a:highlight>
                  <a:srgbClr val="FFFF00"/>
                </a:highlight>
                <a:latin typeface="Marianne"/>
              </a:rPr>
              <a:t>Les hantavirus sont principalement transmis à l’homme par des rongeurs infectés. </a:t>
            </a:r>
            <a:r>
              <a:rPr lang="fr-CH" b="1" dirty="0">
                <a:solidFill>
                  <a:srgbClr val="FF0000"/>
                </a:solidFill>
                <a:highlight>
                  <a:srgbClr val="FFFF00"/>
                </a:highlight>
                <a:latin typeface="Marianne"/>
              </a:rPr>
              <a:t>Aucune transmission interhumaine n’a été décrite à ce jour, excepté pour l’hantavirus sud-américain Andes</a:t>
            </a:r>
            <a:r>
              <a:rPr lang="fr-CH" dirty="0">
                <a:solidFill>
                  <a:srgbClr val="3A3A3A"/>
                </a:solidFill>
                <a:highlight>
                  <a:srgbClr val="FFFF00"/>
                </a:highlight>
                <a:latin typeface="Marianne"/>
              </a:rPr>
              <a:t>. C'est ce dernier qui a été détecté sur le navire MV </a:t>
            </a:r>
            <a:r>
              <a:rPr lang="fr-CH" dirty="0" err="1">
                <a:solidFill>
                  <a:srgbClr val="3A3A3A"/>
                </a:solidFill>
                <a:highlight>
                  <a:srgbClr val="FFFF00"/>
                </a:highlight>
                <a:latin typeface="Marianne"/>
              </a:rPr>
              <a:t>Hondius</a:t>
            </a:r>
            <a:r>
              <a:rPr lang="fr-CH" dirty="0">
                <a:solidFill>
                  <a:srgbClr val="3A3A3A"/>
                </a:solidFill>
                <a:highlight>
                  <a:srgbClr val="FFFF00"/>
                </a:highlight>
                <a:latin typeface="Marianne"/>
              </a:rPr>
              <a:t>. </a:t>
            </a:r>
            <a:r>
              <a:rPr lang="fr-CH" dirty="0">
                <a:solidFill>
                  <a:srgbClr val="3A3A3A"/>
                </a:solidFill>
                <a:latin typeface="Marianne"/>
              </a:rPr>
              <a:t>» </a:t>
            </a:r>
          </a:p>
        </p:txBody>
      </p:sp>
      <p:sp>
        <p:nvSpPr>
          <p:cNvPr id="5" name="ZoneTexte 4">
            <a:extLst>
              <a:ext uri="{FF2B5EF4-FFF2-40B4-BE49-F238E27FC236}">
                <a16:creationId xmlns:a16="http://schemas.microsoft.com/office/drawing/2014/main" id="{0A2C9345-116F-0A99-9DF2-6055A6D5E722}"/>
              </a:ext>
            </a:extLst>
          </p:cNvPr>
          <p:cNvSpPr txBox="1"/>
          <p:nvPr/>
        </p:nvSpPr>
        <p:spPr>
          <a:xfrm>
            <a:off x="360921" y="238210"/>
            <a:ext cx="11470158" cy="923330"/>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C’est quoi, le Hantavirus ?</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pic>
        <p:nvPicPr>
          <p:cNvPr id="16" name="Image 15">
            <a:extLst>
              <a:ext uri="{FF2B5EF4-FFF2-40B4-BE49-F238E27FC236}">
                <a16:creationId xmlns:a16="http://schemas.microsoft.com/office/drawing/2014/main" id="{FD3EE18A-13C0-D3A3-F722-F93D7339647A}"/>
              </a:ext>
            </a:extLst>
          </p:cNvPr>
          <p:cNvPicPr>
            <a:picLocks noChangeAspect="1"/>
          </p:cNvPicPr>
          <p:nvPr/>
        </p:nvPicPr>
        <p:blipFill>
          <a:blip r:embed="rId2"/>
          <a:stretch>
            <a:fillRect/>
          </a:stretch>
        </p:blipFill>
        <p:spPr>
          <a:xfrm>
            <a:off x="7930707" y="303267"/>
            <a:ext cx="3900372" cy="858273"/>
          </a:xfrm>
          <a:prstGeom prst="rect">
            <a:avLst/>
          </a:prstGeom>
          <a:ln>
            <a:noFill/>
          </a:ln>
        </p:spPr>
      </p:pic>
      <p:pic>
        <p:nvPicPr>
          <p:cNvPr id="4098" name="Picture 2" descr="Image d'illustration.">
            <a:extLst>
              <a:ext uri="{FF2B5EF4-FFF2-40B4-BE49-F238E27FC236}">
                <a16:creationId xmlns:a16="http://schemas.microsoft.com/office/drawing/2014/main" id="{806EBEBE-7037-B723-6ADA-3CDA256966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20" y="1284684"/>
            <a:ext cx="5026625" cy="2820277"/>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C0641CEA-DFA7-41E8-0E32-CB2A2AB13EBA}"/>
              </a:ext>
            </a:extLst>
          </p:cNvPr>
          <p:cNvSpPr txBox="1"/>
          <p:nvPr/>
        </p:nvSpPr>
        <p:spPr>
          <a:xfrm>
            <a:off x="6093942" y="2414247"/>
            <a:ext cx="6098058" cy="1754326"/>
          </a:xfrm>
          <a:prstGeom prst="rect">
            <a:avLst/>
          </a:prstGeom>
          <a:noFill/>
        </p:spPr>
        <p:txBody>
          <a:bodyPr wrap="square">
            <a:spAutoFit/>
          </a:bodyPr>
          <a:lstStyle/>
          <a:p>
            <a:pPr algn="l"/>
            <a:r>
              <a:rPr lang="fr-CH" b="1" i="0" dirty="0">
                <a:solidFill>
                  <a:srgbClr val="3A3A3A"/>
                </a:solidFill>
                <a:effectLst/>
                <a:highlight>
                  <a:srgbClr val="FFFF00"/>
                </a:highlight>
                <a:latin typeface="Marianne"/>
              </a:rPr>
              <a:t>Stéphanie Rist, ministre de la Santé, a annoncé le 11 mai 2026 qu’une passagère a été testée positive à l’hantavirus</a:t>
            </a:r>
            <a:r>
              <a:rPr lang="fr-CH" i="0" dirty="0">
                <a:solidFill>
                  <a:srgbClr val="3A3A3A"/>
                </a:solidFill>
                <a:effectLst/>
                <a:highlight>
                  <a:srgbClr val="FFFF00"/>
                </a:highlight>
                <a:latin typeface="Marianne"/>
              </a:rPr>
              <a:t>.</a:t>
            </a:r>
          </a:p>
          <a:p>
            <a:pPr algn="l"/>
            <a:r>
              <a:rPr lang="fr-CH" i="0" dirty="0">
                <a:solidFill>
                  <a:srgbClr val="3A3A3A"/>
                </a:solidFill>
                <a:effectLst/>
                <a:latin typeface="Marianne"/>
              </a:rPr>
              <a:t>À la suite de ce résultat, les autorités sanitaires ont identifié </a:t>
            </a:r>
          </a:p>
          <a:p>
            <a:pPr algn="l"/>
            <a:r>
              <a:rPr lang="fr-CH" i="0" dirty="0">
                <a:solidFill>
                  <a:srgbClr val="3A3A3A"/>
                </a:solidFill>
                <a:effectLst/>
                <a:latin typeface="Marianne"/>
              </a:rPr>
              <a:t>22 cas contacts. Ces </a:t>
            </a:r>
            <a:r>
              <a:rPr lang="fr-CH" b="0" i="0" dirty="0">
                <a:solidFill>
                  <a:srgbClr val="3A3A3A"/>
                </a:solidFill>
                <a:effectLst/>
                <a:latin typeface="Marianne"/>
              </a:rPr>
              <a:t>personnes sont suivies afin de détecter rapidement l’apparition éventuelle de symptômes et d’éviter toute chaîne de transmission.</a:t>
            </a:r>
          </a:p>
        </p:txBody>
      </p:sp>
      <p:sp>
        <p:nvSpPr>
          <p:cNvPr id="20" name="ZoneTexte 19">
            <a:extLst>
              <a:ext uri="{FF2B5EF4-FFF2-40B4-BE49-F238E27FC236}">
                <a16:creationId xmlns:a16="http://schemas.microsoft.com/office/drawing/2014/main" id="{5A2EC566-141D-99C1-8ABE-052968FF4CC4}"/>
              </a:ext>
            </a:extLst>
          </p:cNvPr>
          <p:cNvSpPr txBox="1"/>
          <p:nvPr/>
        </p:nvSpPr>
        <p:spPr>
          <a:xfrm>
            <a:off x="6093942" y="4141221"/>
            <a:ext cx="5682558" cy="1200329"/>
          </a:xfrm>
          <a:prstGeom prst="rect">
            <a:avLst/>
          </a:prstGeom>
          <a:noFill/>
        </p:spPr>
        <p:txBody>
          <a:bodyPr wrap="square">
            <a:spAutoFit/>
          </a:bodyPr>
          <a:lstStyle/>
          <a:p>
            <a:r>
              <a:rPr lang="fr-CH" b="1" i="0" dirty="0">
                <a:solidFill>
                  <a:srgbClr val="3A3A3A"/>
                </a:solidFill>
                <a:effectLst/>
                <a:highlight>
                  <a:srgbClr val="FFFF00"/>
                </a:highlight>
                <a:latin typeface="Marianne"/>
              </a:rPr>
              <a:t>La ministre de la Santé a précisé, le 11 mai 2026, que la France est prête à faire face à la situation « en termes de </a:t>
            </a:r>
            <a:r>
              <a:rPr lang="fr-CH" b="1" i="0" dirty="0">
                <a:solidFill>
                  <a:srgbClr val="FF0000"/>
                </a:solidFill>
                <a:effectLst/>
                <a:highlight>
                  <a:srgbClr val="FFFF00"/>
                </a:highlight>
                <a:latin typeface="Marianne"/>
              </a:rPr>
              <a:t>masques</a:t>
            </a:r>
            <a:r>
              <a:rPr lang="fr-CH" b="1" i="0" dirty="0">
                <a:solidFill>
                  <a:srgbClr val="3A3A3A"/>
                </a:solidFill>
                <a:effectLst/>
                <a:highlight>
                  <a:srgbClr val="FFFF00"/>
                </a:highlight>
                <a:latin typeface="Marianne"/>
              </a:rPr>
              <a:t>, en termes de </a:t>
            </a:r>
            <a:r>
              <a:rPr lang="fr-CH" b="1" i="0" dirty="0">
                <a:solidFill>
                  <a:srgbClr val="FF0000"/>
                </a:solidFill>
                <a:effectLst/>
                <a:highlight>
                  <a:srgbClr val="FFFF00"/>
                </a:highlight>
                <a:latin typeface="Marianne"/>
              </a:rPr>
              <a:t>tests PCR </a:t>
            </a:r>
            <a:r>
              <a:rPr lang="fr-CH" b="1" i="0" dirty="0">
                <a:solidFill>
                  <a:srgbClr val="3A3A3A"/>
                </a:solidFill>
                <a:effectLst/>
                <a:highlight>
                  <a:srgbClr val="FFFF00"/>
                </a:highlight>
                <a:latin typeface="Marianne"/>
              </a:rPr>
              <a:t>notamment, en termes aussi de </a:t>
            </a:r>
            <a:r>
              <a:rPr lang="fr-CH" b="1" i="0" dirty="0">
                <a:solidFill>
                  <a:srgbClr val="FF0000"/>
                </a:solidFill>
                <a:effectLst/>
                <a:highlight>
                  <a:srgbClr val="FFFF00"/>
                </a:highlight>
                <a:latin typeface="Marianne"/>
              </a:rPr>
              <a:t>médicaments</a:t>
            </a:r>
            <a:r>
              <a:rPr lang="fr-CH" b="1" i="0" dirty="0">
                <a:solidFill>
                  <a:srgbClr val="3A3A3A"/>
                </a:solidFill>
                <a:effectLst/>
                <a:highlight>
                  <a:srgbClr val="FFFF00"/>
                </a:highlight>
                <a:latin typeface="Marianne"/>
              </a:rPr>
              <a:t> ».</a:t>
            </a:r>
            <a:endParaRPr lang="fr-FR" b="1" dirty="0">
              <a:highlight>
                <a:srgbClr val="FFFF00"/>
              </a:highlight>
            </a:endParaRPr>
          </a:p>
        </p:txBody>
      </p:sp>
      <p:sp>
        <p:nvSpPr>
          <p:cNvPr id="22" name="ZoneTexte 21">
            <a:extLst>
              <a:ext uri="{FF2B5EF4-FFF2-40B4-BE49-F238E27FC236}">
                <a16:creationId xmlns:a16="http://schemas.microsoft.com/office/drawing/2014/main" id="{90ADFB79-68D2-19EC-B903-1952701EBF57}"/>
              </a:ext>
            </a:extLst>
          </p:cNvPr>
          <p:cNvSpPr txBox="1"/>
          <p:nvPr/>
        </p:nvSpPr>
        <p:spPr>
          <a:xfrm>
            <a:off x="6093942" y="1490917"/>
            <a:ext cx="6098058" cy="923330"/>
          </a:xfrm>
          <a:prstGeom prst="rect">
            <a:avLst/>
          </a:prstGeom>
          <a:noFill/>
        </p:spPr>
        <p:txBody>
          <a:bodyPr wrap="square">
            <a:spAutoFit/>
          </a:bodyPr>
          <a:lstStyle/>
          <a:p>
            <a:r>
              <a:rPr lang="fr-CH" b="1" i="0" dirty="0">
                <a:solidFill>
                  <a:srgbClr val="3A3A3A"/>
                </a:solidFill>
                <a:effectLst/>
                <a:latin typeface="Marianne"/>
              </a:rPr>
              <a:t>Un foyer épidémique </a:t>
            </a:r>
            <a:r>
              <a:rPr lang="fr-CH" b="1" i="0" dirty="0">
                <a:effectLst/>
                <a:latin typeface="Marianne"/>
              </a:rPr>
              <a:t>d’hantavirus </a:t>
            </a:r>
            <a:r>
              <a:rPr lang="fr-CH" b="1" i="0" dirty="0">
                <a:solidFill>
                  <a:srgbClr val="3A3A3A"/>
                </a:solidFill>
                <a:effectLst/>
                <a:latin typeface="Marianne"/>
              </a:rPr>
              <a:t>de souche Andes </a:t>
            </a:r>
            <a:br>
              <a:rPr lang="fr-CH" b="1" i="0" dirty="0">
                <a:solidFill>
                  <a:srgbClr val="3A3A3A"/>
                </a:solidFill>
                <a:effectLst/>
                <a:latin typeface="Marianne"/>
              </a:rPr>
            </a:br>
            <a:r>
              <a:rPr lang="fr-CH" b="1" i="0" dirty="0">
                <a:solidFill>
                  <a:srgbClr val="3A3A3A"/>
                </a:solidFill>
                <a:effectLst/>
                <a:latin typeface="Marianne"/>
              </a:rPr>
              <a:t>est survenu sur le navire de </a:t>
            </a:r>
            <a:r>
              <a:rPr lang="fr-CH" b="1" i="0" strike="sngStrike" dirty="0">
                <a:solidFill>
                  <a:srgbClr val="3A3A3A"/>
                </a:solidFill>
                <a:effectLst/>
                <a:latin typeface="Marianne"/>
              </a:rPr>
              <a:t>croisière</a:t>
            </a:r>
            <a:r>
              <a:rPr lang="fr-CH" b="1" i="0" dirty="0">
                <a:solidFill>
                  <a:srgbClr val="3A3A3A"/>
                </a:solidFill>
                <a:effectLst/>
                <a:latin typeface="Marianne"/>
              </a:rPr>
              <a:t> d’exploration MV </a:t>
            </a:r>
            <a:r>
              <a:rPr lang="fr-CH" b="1" i="0" dirty="0" err="1">
                <a:solidFill>
                  <a:srgbClr val="3A3A3A"/>
                </a:solidFill>
                <a:effectLst/>
                <a:latin typeface="Marianne"/>
              </a:rPr>
              <a:t>Hondius</a:t>
            </a:r>
            <a:r>
              <a:rPr lang="fr-CH" b="1" i="0" dirty="0">
                <a:solidFill>
                  <a:srgbClr val="3A3A3A"/>
                </a:solidFill>
                <a:effectLst/>
                <a:latin typeface="Marianne"/>
              </a:rPr>
              <a:t> avec, à son bord, 149 passagers de 23 nationalités. </a:t>
            </a:r>
            <a:endParaRPr lang="fr-FR" b="1" dirty="0"/>
          </a:p>
        </p:txBody>
      </p:sp>
      <p:sp>
        <p:nvSpPr>
          <p:cNvPr id="23" name="Rectangle : coins arrondis 22">
            <a:extLst>
              <a:ext uri="{FF2B5EF4-FFF2-40B4-BE49-F238E27FC236}">
                <a16:creationId xmlns:a16="http://schemas.microsoft.com/office/drawing/2014/main" id="{3224F15C-8BBC-0B43-B9B2-215D22B4779B}"/>
              </a:ext>
            </a:extLst>
          </p:cNvPr>
          <p:cNvSpPr/>
          <p:nvPr/>
        </p:nvSpPr>
        <p:spPr>
          <a:xfrm>
            <a:off x="143904" y="4310637"/>
            <a:ext cx="5527331" cy="2308324"/>
          </a:xfrm>
          <a:prstGeom prst="round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 coins arrondis 23">
            <a:extLst>
              <a:ext uri="{FF2B5EF4-FFF2-40B4-BE49-F238E27FC236}">
                <a16:creationId xmlns:a16="http://schemas.microsoft.com/office/drawing/2014/main" id="{FA6BCA79-ADFE-B584-E98E-F7A96C7D416A}"/>
              </a:ext>
            </a:extLst>
          </p:cNvPr>
          <p:cNvSpPr/>
          <p:nvPr/>
        </p:nvSpPr>
        <p:spPr>
          <a:xfrm>
            <a:off x="5888251" y="1284684"/>
            <a:ext cx="6098058" cy="5334277"/>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9011D887-FA38-1745-35F0-E24797F2808A}"/>
              </a:ext>
            </a:extLst>
          </p:cNvPr>
          <p:cNvSpPr txBox="1"/>
          <p:nvPr/>
        </p:nvSpPr>
        <p:spPr>
          <a:xfrm>
            <a:off x="6093942" y="5367083"/>
            <a:ext cx="5883365" cy="923330"/>
          </a:xfrm>
          <a:prstGeom prst="rect">
            <a:avLst/>
          </a:prstGeom>
          <a:noFill/>
        </p:spPr>
        <p:txBody>
          <a:bodyPr wrap="square">
            <a:spAutoFit/>
          </a:bodyPr>
          <a:lstStyle/>
          <a:p>
            <a:r>
              <a:rPr lang="fr-CH" b="1" dirty="0">
                <a:solidFill>
                  <a:srgbClr val="3A3A3A"/>
                </a:solidFill>
                <a:highlight>
                  <a:srgbClr val="FFFF00"/>
                </a:highlight>
                <a:latin typeface="Marianne"/>
              </a:rPr>
              <a:t>Le Gouvernement a précisé les </a:t>
            </a:r>
            <a:r>
              <a:rPr lang="fr-CH" b="1" dirty="0">
                <a:solidFill>
                  <a:srgbClr val="FF0000"/>
                </a:solidFill>
                <a:highlight>
                  <a:srgbClr val="FFFF00"/>
                </a:highlight>
                <a:latin typeface="Marianne"/>
              </a:rPr>
              <a:t>mesures sanitaires </a:t>
            </a:r>
            <a:r>
              <a:rPr lang="fr-CH" b="1" dirty="0">
                <a:solidFill>
                  <a:srgbClr val="3A3A3A"/>
                </a:solidFill>
                <a:latin typeface="Marianne"/>
              </a:rPr>
              <a:t>applicables aux personnes exposées à un risque d’infection </a:t>
            </a:r>
            <a:r>
              <a:rPr lang="fr-CH" b="1" dirty="0">
                <a:solidFill>
                  <a:srgbClr val="3A3A3A"/>
                </a:solidFill>
                <a:highlight>
                  <a:srgbClr val="FFFF00"/>
                </a:highlight>
                <a:latin typeface="Marianne"/>
              </a:rPr>
              <a:t>dans un </a:t>
            </a:r>
            <a:r>
              <a:rPr lang="fr-CH" b="1" dirty="0">
                <a:solidFill>
                  <a:srgbClr val="FF0000"/>
                </a:solidFill>
                <a:highlight>
                  <a:srgbClr val="FFFF00"/>
                </a:highlight>
                <a:latin typeface="Marianne"/>
              </a:rPr>
              <a:t>décret</a:t>
            </a:r>
            <a:r>
              <a:rPr lang="fr-CH" b="1" dirty="0">
                <a:solidFill>
                  <a:srgbClr val="3A3A3A"/>
                </a:solidFill>
                <a:highlight>
                  <a:srgbClr val="FFFF00"/>
                </a:highlight>
                <a:latin typeface="Marianne"/>
              </a:rPr>
              <a:t> publié lundi 11 mai 2026</a:t>
            </a:r>
            <a:r>
              <a:rPr lang="fr-CH" b="1" dirty="0">
                <a:solidFill>
                  <a:srgbClr val="3A3A3A"/>
                </a:solidFill>
                <a:latin typeface="Marianne"/>
              </a:rPr>
              <a:t>.</a:t>
            </a:r>
          </a:p>
        </p:txBody>
      </p:sp>
    </p:spTree>
    <p:extLst>
      <p:ext uri="{BB962C8B-B14F-4D97-AF65-F5344CB8AC3E}">
        <p14:creationId xmlns:p14="http://schemas.microsoft.com/office/powerpoint/2010/main" val="414325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0.7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strVal val="#ppt_w*0.70"/>
                                          </p:val>
                                        </p:tav>
                                        <p:tav tm="100000">
                                          <p:val>
                                            <p:strVal val="#ppt_w"/>
                                          </p:val>
                                        </p:tav>
                                      </p:tavLst>
                                    </p:anim>
                                    <p:anim calcmode="lin" valueType="num">
                                      <p:cBhvr>
                                        <p:cTn id="13" dur="1000" fill="hold"/>
                                        <p:tgtEl>
                                          <p:spTgt spid="15"/>
                                        </p:tgtEl>
                                        <p:attrNameLst>
                                          <p:attrName>ppt_h</p:attrName>
                                        </p:attrNameLst>
                                      </p:cBhvr>
                                      <p:tavLst>
                                        <p:tav tm="0">
                                          <p:val>
                                            <p:strVal val="#ppt_h"/>
                                          </p:val>
                                        </p:tav>
                                        <p:tav tm="100000">
                                          <p:val>
                                            <p:strVal val="#ppt_h"/>
                                          </p:val>
                                        </p:tav>
                                      </p:tavLst>
                                    </p:anim>
                                    <p:animEffect transition="in" filter="fade">
                                      <p:cBhvr>
                                        <p:cTn id="14" dur="10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1000" fill="hold"/>
                                        <p:tgtEl>
                                          <p:spTgt spid="24"/>
                                        </p:tgtEl>
                                        <p:attrNameLst>
                                          <p:attrName>ppt_w</p:attrName>
                                        </p:attrNameLst>
                                      </p:cBhvr>
                                      <p:tavLst>
                                        <p:tav tm="0">
                                          <p:val>
                                            <p:strVal val="#ppt_w*0.70"/>
                                          </p:val>
                                        </p:tav>
                                        <p:tav tm="100000">
                                          <p:val>
                                            <p:strVal val="#ppt_w"/>
                                          </p:val>
                                        </p:tav>
                                      </p:tavLst>
                                    </p:anim>
                                    <p:anim calcmode="lin" valueType="num">
                                      <p:cBhvr>
                                        <p:cTn id="20" dur="1000" fill="hold"/>
                                        <p:tgtEl>
                                          <p:spTgt spid="24"/>
                                        </p:tgtEl>
                                        <p:attrNameLst>
                                          <p:attrName>ppt_h</p:attrName>
                                        </p:attrNameLst>
                                      </p:cBhvr>
                                      <p:tavLst>
                                        <p:tav tm="0">
                                          <p:val>
                                            <p:strVal val="#ppt_h"/>
                                          </p:val>
                                        </p:tav>
                                        <p:tav tm="100000">
                                          <p:val>
                                            <p:strVal val="#ppt_h"/>
                                          </p:val>
                                        </p:tav>
                                      </p:tavLst>
                                    </p:anim>
                                    <p:animEffect transition="in" filter="fade">
                                      <p:cBhvr>
                                        <p:cTn id="21" dur="1000"/>
                                        <p:tgtEl>
                                          <p:spTgt spid="24"/>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0" fill="hold"/>
                                        <p:tgtEl>
                                          <p:spTgt spid="18"/>
                                        </p:tgtEl>
                                        <p:attrNameLst>
                                          <p:attrName>ppt_w</p:attrName>
                                        </p:attrNameLst>
                                      </p:cBhvr>
                                      <p:tavLst>
                                        <p:tav tm="0">
                                          <p:val>
                                            <p:strVal val="#ppt_w*0.70"/>
                                          </p:val>
                                        </p:tav>
                                        <p:tav tm="100000">
                                          <p:val>
                                            <p:strVal val="#ppt_w"/>
                                          </p:val>
                                        </p:tav>
                                      </p:tavLst>
                                    </p:anim>
                                    <p:anim calcmode="lin" valueType="num">
                                      <p:cBhvr>
                                        <p:cTn id="25" dur="1000" fill="hold"/>
                                        <p:tgtEl>
                                          <p:spTgt spid="18"/>
                                        </p:tgtEl>
                                        <p:attrNameLst>
                                          <p:attrName>ppt_h</p:attrName>
                                        </p:attrNameLst>
                                      </p:cBhvr>
                                      <p:tavLst>
                                        <p:tav tm="0">
                                          <p:val>
                                            <p:strVal val="#ppt_h"/>
                                          </p:val>
                                        </p:tav>
                                        <p:tav tm="100000">
                                          <p:val>
                                            <p:strVal val="#ppt_h"/>
                                          </p:val>
                                        </p:tav>
                                      </p:tavLst>
                                    </p:anim>
                                    <p:animEffect transition="in" filter="fade">
                                      <p:cBhvr>
                                        <p:cTn id="26" dur="1000"/>
                                        <p:tgtEl>
                                          <p:spTgt spid="18"/>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1000" fill="hold"/>
                                        <p:tgtEl>
                                          <p:spTgt spid="22"/>
                                        </p:tgtEl>
                                        <p:attrNameLst>
                                          <p:attrName>ppt_w</p:attrName>
                                        </p:attrNameLst>
                                      </p:cBhvr>
                                      <p:tavLst>
                                        <p:tav tm="0">
                                          <p:val>
                                            <p:strVal val="#ppt_w*0.70"/>
                                          </p:val>
                                        </p:tav>
                                        <p:tav tm="100000">
                                          <p:val>
                                            <p:strVal val="#ppt_w"/>
                                          </p:val>
                                        </p:tav>
                                      </p:tavLst>
                                    </p:anim>
                                    <p:anim calcmode="lin" valueType="num">
                                      <p:cBhvr>
                                        <p:cTn id="30" dur="1000" fill="hold"/>
                                        <p:tgtEl>
                                          <p:spTgt spid="22"/>
                                        </p:tgtEl>
                                        <p:attrNameLst>
                                          <p:attrName>ppt_h</p:attrName>
                                        </p:attrNameLst>
                                      </p:cBhvr>
                                      <p:tavLst>
                                        <p:tav tm="0">
                                          <p:val>
                                            <p:strVal val="#ppt_h"/>
                                          </p:val>
                                        </p:tav>
                                        <p:tav tm="100000">
                                          <p:val>
                                            <p:strVal val="#ppt_h"/>
                                          </p:val>
                                        </p:tav>
                                      </p:tavLst>
                                    </p:anim>
                                    <p:animEffect transition="in" filter="fade">
                                      <p:cBhvr>
                                        <p:cTn id="31" dur="1000"/>
                                        <p:tgtEl>
                                          <p:spTgt spid="22"/>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1000" fill="hold"/>
                                        <p:tgtEl>
                                          <p:spTgt spid="20"/>
                                        </p:tgtEl>
                                        <p:attrNameLst>
                                          <p:attrName>ppt_w</p:attrName>
                                        </p:attrNameLst>
                                      </p:cBhvr>
                                      <p:tavLst>
                                        <p:tav tm="0">
                                          <p:val>
                                            <p:strVal val="#ppt_w*0.70"/>
                                          </p:val>
                                        </p:tav>
                                        <p:tav tm="100000">
                                          <p:val>
                                            <p:strVal val="#ppt_w"/>
                                          </p:val>
                                        </p:tav>
                                      </p:tavLst>
                                    </p:anim>
                                    <p:anim calcmode="lin" valueType="num">
                                      <p:cBhvr>
                                        <p:cTn id="35" dur="1000" fill="hold"/>
                                        <p:tgtEl>
                                          <p:spTgt spid="20"/>
                                        </p:tgtEl>
                                        <p:attrNameLst>
                                          <p:attrName>ppt_h</p:attrName>
                                        </p:attrNameLst>
                                      </p:cBhvr>
                                      <p:tavLst>
                                        <p:tav tm="0">
                                          <p:val>
                                            <p:strVal val="#ppt_h"/>
                                          </p:val>
                                        </p:tav>
                                        <p:tav tm="100000">
                                          <p:val>
                                            <p:strVal val="#ppt_h"/>
                                          </p:val>
                                        </p:tav>
                                      </p:tavLst>
                                    </p:anim>
                                    <p:animEffect transition="in" filter="fade">
                                      <p:cBhvr>
                                        <p:cTn id="36" dur="1000"/>
                                        <p:tgtEl>
                                          <p:spTgt spid="20"/>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1000" fill="hold"/>
                                        <p:tgtEl>
                                          <p:spTgt spid="26"/>
                                        </p:tgtEl>
                                        <p:attrNameLst>
                                          <p:attrName>ppt_w</p:attrName>
                                        </p:attrNameLst>
                                      </p:cBhvr>
                                      <p:tavLst>
                                        <p:tav tm="0">
                                          <p:val>
                                            <p:strVal val="#ppt_w*0.70"/>
                                          </p:val>
                                        </p:tav>
                                        <p:tav tm="100000">
                                          <p:val>
                                            <p:strVal val="#ppt_w"/>
                                          </p:val>
                                        </p:tav>
                                      </p:tavLst>
                                    </p:anim>
                                    <p:anim calcmode="lin" valueType="num">
                                      <p:cBhvr>
                                        <p:cTn id="40" dur="1000" fill="hold"/>
                                        <p:tgtEl>
                                          <p:spTgt spid="26"/>
                                        </p:tgtEl>
                                        <p:attrNameLst>
                                          <p:attrName>ppt_h</p:attrName>
                                        </p:attrNameLst>
                                      </p:cBhvr>
                                      <p:tavLst>
                                        <p:tav tm="0">
                                          <p:val>
                                            <p:strVal val="#ppt_h"/>
                                          </p:val>
                                        </p:tav>
                                        <p:tav tm="100000">
                                          <p:val>
                                            <p:strVal val="#ppt_h"/>
                                          </p:val>
                                        </p:tav>
                                      </p:tavLst>
                                    </p:anim>
                                    <p:animEffect transition="in" filter="fade">
                                      <p:cBhvr>
                                        <p:cTn id="41"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0" grpId="0"/>
      <p:bldP spid="22" grpId="0"/>
      <p:bldP spid="23" grpId="0" animBg="1"/>
      <p:bldP spid="24" grpId="0" animBg="1"/>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24167-F971-43E9-CDAB-7FAB6EC762FB}"/>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6C2E6A6B-3D37-60FD-858D-A4929B0ECFCC}"/>
              </a:ext>
            </a:extLst>
          </p:cNvPr>
          <p:cNvSpPr txBox="1"/>
          <p:nvPr/>
        </p:nvSpPr>
        <p:spPr>
          <a:xfrm>
            <a:off x="186897" y="238210"/>
            <a:ext cx="4748358" cy="923330"/>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L’historique …</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sp>
        <p:nvSpPr>
          <p:cNvPr id="3" name="ZoneTexte 2">
            <a:extLst>
              <a:ext uri="{FF2B5EF4-FFF2-40B4-BE49-F238E27FC236}">
                <a16:creationId xmlns:a16="http://schemas.microsoft.com/office/drawing/2014/main" id="{69889CE2-375E-12EF-4B87-4976A404A87D}"/>
              </a:ext>
            </a:extLst>
          </p:cNvPr>
          <p:cNvSpPr txBox="1"/>
          <p:nvPr/>
        </p:nvSpPr>
        <p:spPr>
          <a:xfrm>
            <a:off x="186897" y="1163904"/>
            <a:ext cx="11644183" cy="4247317"/>
          </a:xfrm>
          <a:prstGeom prst="rect">
            <a:avLst/>
          </a:prstGeom>
          <a:noFill/>
          <a:ln>
            <a:noFill/>
          </a:ln>
        </p:spPr>
        <p:txBody>
          <a:bodyPr wrap="square">
            <a:spAutoFit/>
          </a:bodyPr>
          <a:lstStyle/>
          <a:p>
            <a:pPr marL="285750" indent="-285750">
              <a:buFont typeface="Police système Courant"/>
              <a:buChar char="●"/>
            </a:pPr>
            <a:r>
              <a:rPr lang="fr-CH" b="1" dirty="0">
                <a:solidFill>
                  <a:srgbClr val="3A3A3A"/>
                </a:solidFill>
                <a:highlight>
                  <a:srgbClr val="FFFF00"/>
                </a:highlight>
                <a:latin typeface="Marianne"/>
              </a:rPr>
              <a:t>Le navire [</a:t>
            </a:r>
            <a:r>
              <a:rPr lang="fr-CH" b="1" dirty="0" err="1">
                <a:solidFill>
                  <a:srgbClr val="3A3A3A"/>
                </a:solidFill>
                <a:highlight>
                  <a:srgbClr val="FFFF00"/>
                </a:highlight>
                <a:latin typeface="Marianne"/>
              </a:rPr>
              <a:t>Hondius</a:t>
            </a:r>
            <a:r>
              <a:rPr lang="fr-CH" b="1" dirty="0">
                <a:solidFill>
                  <a:srgbClr val="3A3A3A"/>
                </a:solidFill>
                <a:highlight>
                  <a:srgbClr val="FFFF00"/>
                </a:highlight>
                <a:latin typeface="Marianne"/>
              </a:rPr>
              <a:t>] est parti de Ushuaia, Argentine, </a:t>
            </a:r>
            <a:br>
              <a:rPr lang="fr-CH" b="1" dirty="0">
                <a:solidFill>
                  <a:srgbClr val="3A3A3A"/>
                </a:solidFill>
                <a:highlight>
                  <a:srgbClr val="FFFF00"/>
                </a:highlight>
                <a:latin typeface="Marianne"/>
              </a:rPr>
            </a:br>
            <a:r>
              <a:rPr lang="fr-CH" b="1" dirty="0">
                <a:solidFill>
                  <a:srgbClr val="3A3A3A"/>
                </a:solidFill>
                <a:highlight>
                  <a:srgbClr val="FFFF00"/>
                </a:highlight>
                <a:latin typeface="Marianne"/>
              </a:rPr>
              <a:t>le </a:t>
            </a:r>
            <a:r>
              <a:rPr lang="fr-CH" b="1" dirty="0">
                <a:solidFill>
                  <a:srgbClr val="FF0000"/>
                </a:solidFill>
                <a:highlight>
                  <a:srgbClr val="FFFF00"/>
                </a:highlight>
                <a:latin typeface="Marianne"/>
              </a:rPr>
              <a:t>1er avril </a:t>
            </a:r>
            <a:r>
              <a:rPr lang="fr-CH" dirty="0">
                <a:solidFill>
                  <a:srgbClr val="3A3A3A"/>
                </a:solidFill>
                <a:latin typeface="Marianne"/>
              </a:rPr>
              <a:t>[2026] avec l'intention de visiter l'Antarctique </a:t>
            </a:r>
            <a:br>
              <a:rPr lang="fr-CH" dirty="0">
                <a:solidFill>
                  <a:srgbClr val="3A3A3A"/>
                </a:solidFill>
                <a:latin typeface="Marianne"/>
              </a:rPr>
            </a:br>
            <a:r>
              <a:rPr lang="fr-CH" dirty="0">
                <a:solidFill>
                  <a:srgbClr val="3A3A3A"/>
                </a:solidFill>
                <a:latin typeface="Marianne"/>
              </a:rPr>
              <a:t>et plusieurs îles de l'Atlantique Sud. </a:t>
            </a:r>
          </a:p>
          <a:p>
            <a:pPr marL="285750" indent="-285750">
              <a:buFont typeface="Police système Courant"/>
              <a:buChar char="●"/>
            </a:pPr>
            <a:r>
              <a:rPr lang="fr-CH" dirty="0">
                <a:solidFill>
                  <a:srgbClr val="3A3A3A"/>
                </a:solidFill>
                <a:latin typeface="Marianne"/>
              </a:rPr>
              <a:t>Un passager est </a:t>
            </a:r>
            <a:r>
              <a:rPr lang="fr-CH" b="1" dirty="0">
                <a:solidFill>
                  <a:srgbClr val="FF0000"/>
                </a:solidFill>
                <a:highlight>
                  <a:srgbClr val="FFFF00"/>
                </a:highlight>
                <a:latin typeface="Marianne"/>
              </a:rPr>
              <a:t>décédé</a:t>
            </a:r>
            <a:r>
              <a:rPr lang="fr-CH" dirty="0">
                <a:solidFill>
                  <a:srgbClr val="3A3A3A"/>
                </a:solidFill>
                <a:highlight>
                  <a:srgbClr val="FFFF00"/>
                </a:highlight>
                <a:latin typeface="Marianne"/>
              </a:rPr>
              <a:t> </a:t>
            </a:r>
            <a:r>
              <a:rPr lang="fr-CH" b="1" dirty="0">
                <a:solidFill>
                  <a:srgbClr val="3A3A3A"/>
                </a:solidFill>
                <a:highlight>
                  <a:srgbClr val="FFFF00"/>
                </a:highlight>
                <a:latin typeface="Marianne"/>
              </a:rPr>
              <a:t>à bord le</a:t>
            </a:r>
            <a:r>
              <a:rPr lang="fr-CH" dirty="0">
                <a:solidFill>
                  <a:srgbClr val="3A3A3A"/>
                </a:solidFill>
                <a:highlight>
                  <a:srgbClr val="FFFF00"/>
                </a:highlight>
                <a:latin typeface="Marianne"/>
              </a:rPr>
              <a:t> </a:t>
            </a:r>
            <a:r>
              <a:rPr lang="fr-CH" b="1" dirty="0">
                <a:solidFill>
                  <a:srgbClr val="FF0000"/>
                </a:solidFill>
                <a:highlight>
                  <a:srgbClr val="FFFF00"/>
                </a:highlight>
                <a:latin typeface="Marianne"/>
              </a:rPr>
              <a:t>11 avril</a:t>
            </a:r>
            <a:r>
              <a:rPr lang="fr-CH" dirty="0">
                <a:solidFill>
                  <a:srgbClr val="3A3A3A"/>
                </a:solidFill>
                <a:latin typeface="Marianne"/>
              </a:rPr>
              <a:t>. Son corps </a:t>
            </a:r>
            <a:br>
              <a:rPr lang="fr-CH" dirty="0">
                <a:solidFill>
                  <a:srgbClr val="3A3A3A"/>
                </a:solidFill>
                <a:latin typeface="Marianne"/>
              </a:rPr>
            </a:br>
            <a:r>
              <a:rPr lang="fr-CH" dirty="0">
                <a:solidFill>
                  <a:srgbClr val="3A3A3A"/>
                </a:solidFill>
                <a:latin typeface="Marianne"/>
              </a:rPr>
              <a:t>a été ramené à terre en Sainte-Hélène le </a:t>
            </a:r>
            <a:r>
              <a:rPr lang="fr-CH" b="1" dirty="0">
                <a:solidFill>
                  <a:srgbClr val="FF0000"/>
                </a:solidFill>
                <a:latin typeface="Marianne"/>
              </a:rPr>
              <a:t>24 avril</a:t>
            </a:r>
          </a:p>
          <a:p>
            <a:pPr marL="285750" indent="-285750">
              <a:buFont typeface="Police système Courant"/>
              <a:buChar char="●"/>
            </a:pPr>
            <a:r>
              <a:rPr lang="fr-CH" dirty="0">
                <a:solidFill>
                  <a:srgbClr val="3A3A3A"/>
                </a:solidFill>
                <a:latin typeface="Marianne"/>
              </a:rPr>
              <a:t>30 passagers ont débarqué à Sainte-Hélène, dont sa femme,</a:t>
            </a:r>
            <a:br>
              <a:rPr lang="fr-CH" dirty="0">
                <a:solidFill>
                  <a:srgbClr val="3A3A3A"/>
                </a:solidFill>
                <a:latin typeface="Marianne"/>
              </a:rPr>
            </a:br>
            <a:r>
              <a:rPr lang="fr-CH" b="1" dirty="0">
                <a:solidFill>
                  <a:srgbClr val="FF0000"/>
                </a:solidFill>
                <a:highlight>
                  <a:srgbClr val="FFFF00"/>
                </a:highlight>
                <a:latin typeface="Marianne"/>
              </a:rPr>
              <a:t>décédée</a:t>
            </a:r>
            <a:r>
              <a:rPr lang="fr-CH" dirty="0">
                <a:solidFill>
                  <a:srgbClr val="3A3A3A"/>
                </a:solidFill>
                <a:highlight>
                  <a:srgbClr val="FFFF00"/>
                </a:highlight>
                <a:latin typeface="Marianne"/>
              </a:rPr>
              <a:t> </a:t>
            </a:r>
            <a:r>
              <a:rPr lang="fr-CH" b="1" dirty="0">
                <a:solidFill>
                  <a:srgbClr val="FF0000"/>
                </a:solidFill>
                <a:highlight>
                  <a:srgbClr val="FFFF00"/>
                </a:highlight>
                <a:latin typeface="Marianne"/>
              </a:rPr>
              <a:t>2 jours plus tard</a:t>
            </a:r>
            <a:r>
              <a:rPr lang="fr-CH" dirty="0">
                <a:solidFill>
                  <a:srgbClr val="3A3A3A"/>
                </a:solidFill>
                <a:highlight>
                  <a:srgbClr val="FFFF00"/>
                </a:highlight>
                <a:latin typeface="Marianne"/>
              </a:rPr>
              <a:t> </a:t>
            </a:r>
            <a:r>
              <a:rPr lang="fr-CH" dirty="0">
                <a:solidFill>
                  <a:srgbClr val="3A3A3A"/>
                </a:solidFill>
                <a:latin typeface="Marianne"/>
              </a:rPr>
              <a:t>dans un hôpital  de Johannesburg. </a:t>
            </a:r>
          </a:p>
          <a:p>
            <a:pPr marL="285750" indent="-285750">
              <a:buFont typeface="Police système Courant"/>
              <a:buChar char="●"/>
            </a:pPr>
            <a:r>
              <a:rPr lang="fr-CH" dirty="0">
                <a:solidFill>
                  <a:srgbClr val="3A3A3A"/>
                </a:solidFill>
                <a:latin typeface="Marianne"/>
              </a:rPr>
              <a:t>Un autre passager est </a:t>
            </a:r>
            <a:r>
              <a:rPr lang="fr-CH" b="1" dirty="0">
                <a:solidFill>
                  <a:srgbClr val="FF0000"/>
                </a:solidFill>
                <a:highlight>
                  <a:srgbClr val="FFFF00"/>
                </a:highlight>
                <a:latin typeface="Marianne"/>
              </a:rPr>
              <a:t>décédé</a:t>
            </a:r>
            <a:r>
              <a:rPr lang="fr-CH" b="1" dirty="0">
                <a:solidFill>
                  <a:srgbClr val="3A3A3A"/>
                </a:solidFill>
                <a:highlight>
                  <a:srgbClr val="FFFF00"/>
                </a:highlight>
                <a:latin typeface="Marianne"/>
              </a:rPr>
              <a:t> à bord le </a:t>
            </a:r>
            <a:r>
              <a:rPr lang="fr-CH" b="1" dirty="0">
                <a:solidFill>
                  <a:srgbClr val="FF0000"/>
                </a:solidFill>
                <a:highlight>
                  <a:srgbClr val="FFFF00"/>
                </a:highlight>
                <a:latin typeface="Marianne"/>
              </a:rPr>
              <a:t>28 avril</a:t>
            </a:r>
            <a:r>
              <a:rPr lang="fr-CH" dirty="0">
                <a:solidFill>
                  <a:srgbClr val="3A3A3A"/>
                </a:solidFill>
                <a:latin typeface="Marianne"/>
              </a:rPr>
              <a:t>. </a:t>
            </a:r>
          </a:p>
          <a:p>
            <a:pPr marL="285750" indent="-285750">
              <a:buFont typeface="Police système Courant"/>
              <a:buChar char="●"/>
            </a:pPr>
            <a:r>
              <a:rPr lang="fr-CH" dirty="0">
                <a:solidFill>
                  <a:srgbClr val="3A3A3A"/>
                </a:solidFill>
                <a:latin typeface="Marianne"/>
              </a:rPr>
              <a:t>Un passager britannique a été envoyé à Johannesburg </a:t>
            </a:r>
            <a:br>
              <a:rPr lang="fr-CH" dirty="0">
                <a:solidFill>
                  <a:srgbClr val="3A3A3A"/>
                </a:solidFill>
                <a:latin typeface="Marianne"/>
              </a:rPr>
            </a:br>
            <a:r>
              <a:rPr lang="fr-CH" dirty="0">
                <a:solidFill>
                  <a:srgbClr val="3A3A3A"/>
                </a:solidFill>
                <a:latin typeface="Marianne"/>
              </a:rPr>
              <a:t>le </a:t>
            </a:r>
            <a:r>
              <a:rPr lang="fr-CH" b="1" dirty="0">
                <a:solidFill>
                  <a:srgbClr val="FF0000"/>
                </a:solidFill>
                <a:latin typeface="Marianne"/>
              </a:rPr>
              <a:t>2 mai </a:t>
            </a:r>
            <a:r>
              <a:rPr lang="fr-CH" dirty="0">
                <a:solidFill>
                  <a:srgbClr val="3A3A3A"/>
                </a:solidFill>
                <a:latin typeface="Marianne"/>
              </a:rPr>
              <a:t>pour y être soigné, [son état est] stable. </a:t>
            </a:r>
          </a:p>
          <a:p>
            <a:pPr marL="285750" indent="-285750">
              <a:buFont typeface="Police système Courant"/>
              <a:buChar char="●"/>
            </a:pPr>
            <a:r>
              <a:rPr lang="fr-CH" dirty="0">
                <a:solidFill>
                  <a:srgbClr val="3A3A3A"/>
                </a:solidFill>
                <a:latin typeface="Marianne"/>
              </a:rPr>
              <a:t>Le navire a été amarré au Cap-Vert pendant trois jours, personne</a:t>
            </a:r>
            <a:br>
              <a:rPr lang="fr-CH" dirty="0">
                <a:solidFill>
                  <a:srgbClr val="3A3A3A"/>
                </a:solidFill>
                <a:latin typeface="Marianne"/>
              </a:rPr>
            </a:br>
            <a:r>
              <a:rPr lang="fr-CH" dirty="0">
                <a:solidFill>
                  <a:srgbClr val="3A3A3A"/>
                </a:solidFill>
                <a:latin typeface="Marianne"/>
              </a:rPr>
              <a:t>n'a débarqué. </a:t>
            </a:r>
          </a:p>
          <a:p>
            <a:pPr marL="285750" indent="-285750">
              <a:buFont typeface="Police système Courant"/>
              <a:buChar char="●"/>
            </a:pPr>
            <a:r>
              <a:rPr lang="fr-CH" dirty="0">
                <a:solidFill>
                  <a:srgbClr val="3A3A3A"/>
                </a:solidFill>
                <a:latin typeface="Marianne"/>
              </a:rPr>
              <a:t>Après avoir reçu l'approbation de Autorités sanitaires</a:t>
            </a:r>
            <a:br>
              <a:rPr lang="fr-CH" dirty="0">
                <a:solidFill>
                  <a:srgbClr val="3A3A3A"/>
                </a:solidFill>
                <a:latin typeface="Marianne"/>
              </a:rPr>
            </a:br>
            <a:r>
              <a:rPr lang="fr-CH" dirty="0">
                <a:solidFill>
                  <a:srgbClr val="3A3A3A"/>
                </a:solidFill>
                <a:latin typeface="Marianne"/>
              </a:rPr>
              <a:t>espagnoles, le navire est parti pour Ténérife, Îles Canaries, le </a:t>
            </a:r>
            <a:r>
              <a:rPr lang="fr-CH" b="1" dirty="0">
                <a:solidFill>
                  <a:srgbClr val="FF0000"/>
                </a:solidFill>
                <a:latin typeface="Marianne"/>
              </a:rPr>
              <a:t>6 mai </a:t>
            </a:r>
            <a:br>
              <a:rPr lang="fr-CH" dirty="0">
                <a:solidFill>
                  <a:srgbClr val="3A3A3A"/>
                </a:solidFill>
                <a:latin typeface="Marianne"/>
              </a:rPr>
            </a:br>
            <a:r>
              <a:rPr lang="fr-CH" dirty="0">
                <a:solidFill>
                  <a:srgbClr val="3A3A3A"/>
                </a:solidFill>
                <a:latin typeface="Marianne"/>
              </a:rPr>
              <a:t>avec des ressources médicales supplémentaires et 147 personnes à bord.</a:t>
            </a:r>
          </a:p>
        </p:txBody>
      </p:sp>
      <p:pic>
        <p:nvPicPr>
          <p:cNvPr id="4" name="Image 3">
            <a:extLst>
              <a:ext uri="{FF2B5EF4-FFF2-40B4-BE49-F238E27FC236}">
                <a16:creationId xmlns:a16="http://schemas.microsoft.com/office/drawing/2014/main" id="{C1B70BD1-AD6A-1C43-3255-EC0A228A8BD5}"/>
              </a:ext>
            </a:extLst>
          </p:cNvPr>
          <p:cNvPicPr>
            <a:picLocks noChangeAspect="1"/>
          </p:cNvPicPr>
          <p:nvPr/>
        </p:nvPicPr>
        <p:blipFill>
          <a:blip r:embed="rId2"/>
          <a:stretch>
            <a:fillRect/>
          </a:stretch>
        </p:blipFill>
        <p:spPr>
          <a:xfrm>
            <a:off x="5775034" y="901190"/>
            <a:ext cx="1689100" cy="520700"/>
          </a:xfrm>
          <a:prstGeom prst="rect">
            <a:avLst/>
          </a:prstGeom>
          <a:ln>
            <a:solidFill>
              <a:schemeClr val="tx1"/>
            </a:solidFill>
          </a:ln>
        </p:spPr>
      </p:pic>
      <p:pic>
        <p:nvPicPr>
          <p:cNvPr id="6" name="Image 5">
            <a:extLst>
              <a:ext uri="{FF2B5EF4-FFF2-40B4-BE49-F238E27FC236}">
                <a16:creationId xmlns:a16="http://schemas.microsoft.com/office/drawing/2014/main" id="{209D9FFC-71AD-231B-E354-83C7E4C697E0}"/>
              </a:ext>
            </a:extLst>
          </p:cNvPr>
          <p:cNvPicPr>
            <a:picLocks noChangeAspect="1"/>
          </p:cNvPicPr>
          <p:nvPr/>
        </p:nvPicPr>
        <p:blipFill>
          <a:blip r:embed="rId3"/>
          <a:stretch>
            <a:fillRect/>
          </a:stretch>
        </p:blipFill>
        <p:spPr>
          <a:xfrm>
            <a:off x="7416853" y="105601"/>
            <a:ext cx="4588250" cy="4588250"/>
          </a:xfrm>
          <a:prstGeom prst="rect">
            <a:avLst/>
          </a:prstGeom>
        </p:spPr>
      </p:pic>
      <p:pic>
        <p:nvPicPr>
          <p:cNvPr id="6148" name="Picture 4" descr="World Health Organization Director-General, Tedros Adhanom Ghebreyesus,  says everyone on board the hantavirus-affected MV Hondius cruise ship  docked in Tenerife is asymptomatic, as evacuation ...">
            <a:extLst>
              <a:ext uri="{FF2B5EF4-FFF2-40B4-BE49-F238E27FC236}">
                <a16:creationId xmlns:a16="http://schemas.microsoft.com/office/drawing/2014/main" id="{5DDA791F-6C9B-CF7E-C86C-EE3444974B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0716" y="2469761"/>
            <a:ext cx="1391756" cy="248527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BB048786-738C-7D8B-09E0-03423062E5A7}"/>
              </a:ext>
            </a:extLst>
          </p:cNvPr>
          <p:cNvPicPr>
            <a:picLocks noChangeAspect="1"/>
          </p:cNvPicPr>
          <p:nvPr/>
        </p:nvPicPr>
        <p:blipFill>
          <a:blip r:embed="rId5"/>
          <a:stretch>
            <a:fillRect/>
          </a:stretch>
        </p:blipFill>
        <p:spPr>
          <a:xfrm rot="6320184" flipV="1">
            <a:off x="7223210" y="4830871"/>
            <a:ext cx="1421530" cy="986400"/>
          </a:xfrm>
          <a:prstGeom prst="rect">
            <a:avLst/>
          </a:prstGeom>
        </p:spPr>
      </p:pic>
      <p:sp>
        <p:nvSpPr>
          <p:cNvPr id="9" name="ZoneTexte 8">
            <a:extLst>
              <a:ext uri="{FF2B5EF4-FFF2-40B4-BE49-F238E27FC236}">
                <a16:creationId xmlns:a16="http://schemas.microsoft.com/office/drawing/2014/main" id="{279C9B88-906D-5CF2-C523-A213EB2708CA}"/>
              </a:ext>
            </a:extLst>
          </p:cNvPr>
          <p:cNvSpPr txBox="1"/>
          <p:nvPr/>
        </p:nvSpPr>
        <p:spPr>
          <a:xfrm>
            <a:off x="186897" y="5324072"/>
            <a:ext cx="11818206" cy="646331"/>
          </a:xfrm>
          <a:prstGeom prst="rect">
            <a:avLst/>
          </a:prstGeom>
          <a:noFill/>
        </p:spPr>
        <p:txBody>
          <a:bodyPr wrap="square">
            <a:spAutoFit/>
          </a:bodyPr>
          <a:lstStyle/>
          <a:p>
            <a:pPr marL="285750" indent="-285750">
              <a:buFont typeface="Police système Courant"/>
              <a:buChar char="●"/>
            </a:pPr>
            <a:r>
              <a:rPr lang="fr-CH" b="1" dirty="0">
                <a:solidFill>
                  <a:srgbClr val="3A3A3A"/>
                </a:solidFill>
                <a:highlight>
                  <a:srgbClr val="FFFF00"/>
                </a:highlight>
                <a:latin typeface="Marianne"/>
              </a:rPr>
              <a:t>Arrivée le </a:t>
            </a:r>
            <a:r>
              <a:rPr lang="fr-CH" b="1" dirty="0">
                <a:solidFill>
                  <a:srgbClr val="FF0000"/>
                </a:solidFill>
                <a:highlight>
                  <a:srgbClr val="FFFF00"/>
                </a:highlight>
                <a:latin typeface="Marianne"/>
              </a:rPr>
              <a:t>10 mai</a:t>
            </a:r>
            <a:r>
              <a:rPr lang="fr-CH" b="1" dirty="0">
                <a:latin typeface="Marianne"/>
              </a:rPr>
              <a:t>.</a:t>
            </a:r>
            <a:r>
              <a:rPr lang="fr-CH" b="1" dirty="0">
                <a:solidFill>
                  <a:srgbClr val="FF0000"/>
                </a:solidFill>
                <a:latin typeface="Marianne"/>
              </a:rPr>
              <a:t> </a:t>
            </a:r>
            <a:r>
              <a:rPr lang="fr-CH" dirty="0">
                <a:solidFill>
                  <a:srgbClr val="3A3A3A"/>
                </a:solidFill>
                <a:latin typeface="Marianne"/>
              </a:rPr>
              <a:t>Les passagers ont débarqué et les vols d'évacuation ont </a:t>
            </a:r>
            <a:br>
              <a:rPr lang="fr-CH" dirty="0">
                <a:solidFill>
                  <a:srgbClr val="3A3A3A"/>
                </a:solidFill>
                <a:latin typeface="Marianne"/>
              </a:rPr>
            </a:br>
            <a:r>
              <a:rPr lang="fr-CH" dirty="0">
                <a:solidFill>
                  <a:srgbClr val="3A3A3A"/>
                </a:solidFill>
                <a:latin typeface="Marianne"/>
              </a:rPr>
              <a:t>rapatrié les passagers vers 6 pays européens et le Canada. </a:t>
            </a:r>
          </a:p>
        </p:txBody>
      </p:sp>
      <p:sp>
        <p:nvSpPr>
          <p:cNvPr id="11" name="ZoneTexte 10">
            <a:extLst>
              <a:ext uri="{FF2B5EF4-FFF2-40B4-BE49-F238E27FC236}">
                <a16:creationId xmlns:a16="http://schemas.microsoft.com/office/drawing/2014/main" id="{F9BE058F-F104-5DE0-22F5-EE230733CA1B}"/>
              </a:ext>
            </a:extLst>
          </p:cNvPr>
          <p:cNvSpPr txBox="1"/>
          <p:nvPr/>
        </p:nvSpPr>
        <p:spPr>
          <a:xfrm>
            <a:off x="186896" y="5934670"/>
            <a:ext cx="11644183" cy="923330"/>
          </a:xfrm>
          <a:prstGeom prst="rect">
            <a:avLst/>
          </a:prstGeom>
          <a:noFill/>
        </p:spPr>
        <p:txBody>
          <a:bodyPr wrap="square">
            <a:spAutoFit/>
          </a:bodyPr>
          <a:lstStyle/>
          <a:p>
            <a:pPr marL="285750" indent="-285750">
              <a:buFont typeface="Police système Courant"/>
              <a:buChar char="●"/>
            </a:pPr>
            <a:r>
              <a:rPr lang="fr-CH" dirty="0">
                <a:solidFill>
                  <a:srgbClr val="3A3A3A"/>
                </a:solidFill>
                <a:latin typeface="Marianne"/>
              </a:rPr>
              <a:t>Au </a:t>
            </a:r>
            <a:r>
              <a:rPr lang="fr-CH" b="1" dirty="0">
                <a:solidFill>
                  <a:srgbClr val="FF0000"/>
                </a:solidFill>
                <a:highlight>
                  <a:srgbClr val="FFFF00"/>
                </a:highlight>
                <a:latin typeface="Marianne"/>
              </a:rPr>
              <a:t>15 mai 2026</a:t>
            </a:r>
            <a:r>
              <a:rPr lang="fr-CH" b="1" dirty="0">
                <a:solidFill>
                  <a:srgbClr val="3A3A3A"/>
                </a:solidFill>
                <a:highlight>
                  <a:srgbClr val="FFFF00"/>
                </a:highlight>
                <a:latin typeface="Marianne"/>
              </a:rPr>
              <a:t>, les anciens passagers sont hospitalisés ou mis en quarantaine</a:t>
            </a:r>
            <a:r>
              <a:rPr lang="fr-CH" b="1" dirty="0">
                <a:solidFill>
                  <a:srgbClr val="3A3A3A"/>
                </a:solidFill>
                <a:latin typeface="Marianne"/>
              </a:rPr>
              <a:t> </a:t>
            </a:r>
            <a:r>
              <a:rPr lang="fr-CH" dirty="0">
                <a:solidFill>
                  <a:srgbClr val="3A3A3A"/>
                </a:solidFill>
                <a:latin typeface="Marianne"/>
              </a:rPr>
              <a:t>en Australie, au Canada, en France, en Allemagne, aux Pays-Bas, à Sainte-Hélène, à Singapour, en Afrique du Sud, en Espagne, en Suisse, en Turquie et aux États-Unis.</a:t>
            </a:r>
          </a:p>
        </p:txBody>
      </p:sp>
      <p:pic>
        <p:nvPicPr>
          <p:cNvPr id="12" name="Image 11">
            <a:extLst>
              <a:ext uri="{FF2B5EF4-FFF2-40B4-BE49-F238E27FC236}">
                <a16:creationId xmlns:a16="http://schemas.microsoft.com/office/drawing/2014/main" id="{809951E5-183F-B289-EA29-6929F7864246}"/>
              </a:ext>
            </a:extLst>
          </p:cNvPr>
          <p:cNvPicPr>
            <a:picLocks noChangeAspect="1"/>
          </p:cNvPicPr>
          <p:nvPr/>
        </p:nvPicPr>
        <p:blipFill>
          <a:blip r:embed="rId6"/>
          <a:stretch>
            <a:fillRect/>
          </a:stretch>
        </p:blipFill>
        <p:spPr>
          <a:xfrm>
            <a:off x="8317281" y="4989048"/>
            <a:ext cx="1617197" cy="520792"/>
          </a:xfrm>
          <a:prstGeom prst="rect">
            <a:avLst/>
          </a:prstGeom>
          <a:ln>
            <a:noFill/>
          </a:ln>
        </p:spPr>
      </p:pic>
    </p:spTree>
    <p:extLst>
      <p:ext uri="{BB962C8B-B14F-4D97-AF65-F5344CB8AC3E}">
        <p14:creationId xmlns:p14="http://schemas.microsoft.com/office/powerpoint/2010/main" val="2070054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p:tgtEl>
                                          <p:spTgt spid="3">
                                            <p:bg/>
                                          </p:spTgt>
                                        </p:tgtEl>
                                        <p:attrNameLst>
                                          <p:attrName>ppt_x</p:attrName>
                                        </p:attrNameLst>
                                      </p:cBhvr>
                                      <p:tavLst>
                                        <p:tav tm="0">
                                          <p:val>
                                            <p:strVal val="#ppt_x-#ppt_w*1.125000"/>
                                          </p:val>
                                        </p:tav>
                                        <p:tav tm="100000">
                                          <p:val>
                                            <p:strVal val="#ppt_x"/>
                                          </p:val>
                                        </p:tav>
                                      </p:tavLst>
                                    </p:anim>
                                    <p:animEffect transition="in" filter="wipe(right)">
                                      <p:cBhvr>
                                        <p:cTn id="8" dur="500"/>
                                        <p:tgtEl>
                                          <p:spTgt spid="3">
                                            <p:bg/>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p:tgtEl>
                                          <p:spTgt spid="3">
                                            <p:txEl>
                                              <p:pRg st="1" end="1"/>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p:tgtEl>
                                          <p:spTgt spid="3">
                                            <p:txEl>
                                              <p:pRg st="2" end="2"/>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p:tgtEl>
                                          <p:spTgt spid="3">
                                            <p:txEl>
                                              <p:pRg st="3" end="3"/>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p:tgtEl>
                                          <p:spTgt spid="3">
                                            <p:txEl>
                                              <p:pRg st="4" end="4"/>
                                            </p:txEl>
                                          </p:spTgt>
                                        </p:tgtEl>
                                        <p:attrNameLst>
                                          <p:attrName>ppt_x</p:attrName>
                                        </p:attrNameLst>
                                      </p:cBhvr>
                                      <p:tavLst>
                                        <p:tav tm="0">
                                          <p:val>
                                            <p:strVal val="#ppt_x-#ppt_w*1.125000"/>
                                          </p:val>
                                        </p:tav>
                                        <p:tav tm="100000">
                                          <p:val>
                                            <p:strVal val="#ppt_x"/>
                                          </p:val>
                                        </p:tav>
                                      </p:tavLst>
                                    </p:anim>
                                    <p:animEffect transition="in" filter="wipe(right)">
                                      <p:cBhvr>
                                        <p:cTn id="38" dur="5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p:tgtEl>
                                          <p:spTgt spid="3">
                                            <p:txEl>
                                              <p:pRg st="5" end="5"/>
                                            </p:txEl>
                                          </p:spTgt>
                                        </p:tgtEl>
                                        <p:attrNameLst>
                                          <p:attrName>ppt_x</p:attrName>
                                        </p:attrNameLst>
                                      </p:cBhvr>
                                      <p:tavLst>
                                        <p:tav tm="0">
                                          <p:val>
                                            <p:strVal val="#ppt_x-#ppt_w*1.125000"/>
                                          </p:val>
                                        </p:tav>
                                        <p:tav tm="100000">
                                          <p:val>
                                            <p:strVal val="#ppt_x"/>
                                          </p:val>
                                        </p:tav>
                                      </p:tavLst>
                                    </p:anim>
                                    <p:animEffect transition="in" filter="wipe(right)">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8"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p:tgtEl>
                                          <p:spTgt spid="3">
                                            <p:txEl>
                                              <p:pRg st="6" end="6"/>
                                            </p:txEl>
                                          </p:spTgt>
                                        </p:tgtEl>
                                        <p:attrNameLst>
                                          <p:attrName>ppt_x</p:attrName>
                                        </p:attrNameLst>
                                      </p:cBhvr>
                                      <p:tavLst>
                                        <p:tav tm="0">
                                          <p:val>
                                            <p:strVal val="#ppt_x-#ppt_w*1.125000"/>
                                          </p:val>
                                        </p:tav>
                                        <p:tav tm="100000">
                                          <p:val>
                                            <p:strVal val="#ppt_x"/>
                                          </p:val>
                                        </p:tav>
                                      </p:tavLst>
                                    </p:anim>
                                    <p:animEffect transition="in" filter="wipe(right)">
                                      <p:cBhvr>
                                        <p:cTn id="50" dur="5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1000" fill="hold"/>
                                        <p:tgtEl>
                                          <p:spTgt spid="12"/>
                                        </p:tgtEl>
                                        <p:attrNameLst>
                                          <p:attrName>ppt_w</p:attrName>
                                        </p:attrNameLst>
                                      </p:cBhvr>
                                      <p:tavLst>
                                        <p:tav tm="0">
                                          <p:val>
                                            <p:strVal val="#ppt_w*0.70"/>
                                          </p:val>
                                        </p:tav>
                                        <p:tav tm="100000">
                                          <p:val>
                                            <p:strVal val="#ppt_w"/>
                                          </p:val>
                                        </p:tav>
                                      </p:tavLst>
                                    </p:anim>
                                    <p:anim calcmode="lin" valueType="num">
                                      <p:cBhvr>
                                        <p:cTn id="56" dur="1000" fill="hold"/>
                                        <p:tgtEl>
                                          <p:spTgt spid="12"/>
                                        </p:tgtEl>
                                        <p:attrNameLst>
                                          <p:attrName>ppt_h</p:attrName>
                                        </p:attrNameLst>
                                      </p:cBhvr>
                                      <p:tavLst>
                                        <p:tav tm="0">
                                          <p:val>
                                            <p:strVal val="#ppt_h"/>
                                          </p:val>
                                        </p:tav>
                                        <p:tav tm="100000">
                                          <p:val>
                                            <p:strVal val="#ppt_h"/>
                                          </p:val>
                                        </p:tav>
                                      </p:tavLst>
                                    </p:anim>
                                    <p:animEffect transition="in" filter="fade">
                                      <p:cBhvr>
                                        <p:cTn id="57" dur="1000"/>
                                        <p:tgtEl>
                                          <p:spTgt spid="12"/>
                                        </p:tgtEl>
                                      </p:cBhvr>
                                    </p:animEffect>
                                  </p:childTnLst>
                                </p:cTn>
                              </p:par>
                              <p:par>
                                <p:cTn id="58" presetID="55" presetClass="entr" presetSubtype="0" fill="hold" nodeType="withEffect">
                                  <p:stCondLst>
                                    <p:cond delay="0"/>
                                  </p:stCondLst>
                                  <p:childTnLst>
                                    <p:set>
                                      <p:cBhvr>
                                        <p:cTn id="59" dur="1" fill="hold">
                                          <p:stCondLst>
                                            <p:cond delay="0"/>
                                          </p:stCondLst>
                                        </p:cTn>
                                        <p:tgtEl>
                                          <p:spTgt spid="6148"/>
                                        </p:tgtEl>
                                        <p:attrNameLst>
                                          <p:attrName>style.visibility</p:attrName>
                                        </p:attrNameLst>
                                      </p:cBhvr>
                                      <p:to>
                                        <p:strVal val="visible"/>
                                      </p:to>
                                    </p:set>
                                    <p:anim calcmode="lin" valueType="num">
                                      <p:cBhvr>
                                        <p:cTn id="60" dur="1000" fill="hold"/>
                                        <p:tgtEl>
                                          <p:spTgt spid="6148"/>
                                        </p:tgtEl>
                                        <p:attrNameLst>
                                          <p:attrName>ppt_w</p:attrName>
                                        </p:attrNameLst>
                                      </p:cBhvr>
                                      <p:tavLst>
                                        <p:tav tm="0">
                                          <p:val>
                                            <p:strVal val="#ppt_w*0.70"/>
                                          </p:val>
                                        </p:tav>
                                        <p:tav tm="100000">
                                          <p:val>
                                            <p:strVal val="#ppt_w"/>
                                          </p:val>
                                        </p:tav>
                                      </p:tavLst>
                                    </p:anim>
                                    <p:anim calcmode="lin" valueType="num">
                                      <p:cBhvr>
                                        <p:cTn id="61" dur="1000" fill="hold"/>
                                        <p:tgtEl>
                                          <p:spTgt spid="6148"/>
                                        </p:tgtEl>
                                        <p:attrNameLst>
                                          <p:attrName>ppt_h</p:attrName>
                                        </p:attrNameLst>
                                      </p:cBhvr>
                                      <p:tavLst>
                                        <p:tav tm="0">
                                          <p:val>
                                            <p:strVal val="#ppt_h"/>
                                          </p:val>
                                        </p:tav>
                                        <p:tav tm="100000">
                                          <p:val>
                                            <p:strVal val="#ppt_h"/>
                                          </p:val>
                                        </p:tav>
                                      </p:tavLst>
                                    </p:anim>
                                    <p:animEffect transition="in" filter="fade">
                                      <p:cBhvr>
                                        <p:cTn id="62" dur="1000"/>
                                        <p:tgtEl>
                                          <p:spTgt spid="6148"/>
                                        </p:tgtEl>
                                      </p:cBhvr>
                                    </p:animEffect>
                                  </p:childTnLst>
                                </p:cTn>
                              </p:par>
                              <p:par>
                                <p:cTn id="63" presetID="55" presetClass="entr" presetSubtype="0" fill="hold" grpId="0" nodeType="with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p:cTn id="65" dur="1000" fill="hold"/>
                                        <p:tgtEl>
                                          <p:spTgt spid="9"/>
                                        </p:tgtEl>
                                        <p:attrNameLst>
                                          <p:attrName>ppt_w</p:attrName>
                                        </p:attrNameLst>
                                      </p:cBhvr>
                                      <p:tavLst>
                                        <p:tav tm="0">
                                          <p:val>
                                            <p:strVal val="#ppt_w*0.70"/>
                                          </p:val>
                                        </p:tav>
                                        <p:tav tm="100000">
                                          <p:val>
                                            <p:strVal val="#ppt_w"/>
                                          </p:val>
                                        </p:tav>
                                      </p:tavLst>
                                    </p:anim>
                                    <p:anim calcmode="lin" valueType="num">
                                      <p:cBhvr>
                                        <p:cTn id="66" dur="1000" fill="hold"/>
                                        <p:tgtEl>
                                          <p:spTgt spid="9"/>
                                        </p:tgtEl>
                                        <p:attrNameLst>
                                          <p:attrName>ppt_h</p:attrName>
                                        </p:attrNameLst>
                                      </p:cBhvr>
                                      <p:tavLst>
                                        <p:tav tm="0">
                                          <p:val>
                                            <p:strVal val="#ppt_h"/>
                                          </p:val>
                                        </p:tav>
                                        <p:tav tm="100000">
                                          <p:val>
                                            <p:strVal val="#ppt_h"/>
                                          </p:val>
                                        </p:tav>
                                      </p:tavLst>
                                    </p:anim>
                                    <p:animEffect transition="in" filter="fade">
                                      <p:cBhvr>
                                        <p:cTn id="67" dur="1000"/>
                                        <p:tgtEl>
                                          <p:spTgt spid="9"/>
                                        </p:tgtEl>
                                      </p:cBhvr>
                                    </p:animEffect>
                                  </p:childTnLst>
                                </p:cTn>
                              </p:par>
                              <p:par>
                                <p:cTn id="68" presetID="55" presetClass="entr" presetSubtype="0" fill="hold" nodeType="with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p:cTn id="70" dur="1000" fill="hold"/>
                                        <p:tgtEl>
                                          <p:spTgt spid="7"/>
                                        </p:tgtEl>
                                        <p:attrNameLst>
                                          <p:attrName>ppt_w</p:attrName>
                                        </p:attrNameLst>
                                      </p:cBhvr>
                                      <p:tavLst>
                                        <p:tav tm="0">
                                          <p:val>
                                            <p:strVal val="#ppt_w*0.70"/>
                                          </p:val>
                                        </p:tav>
                                        <p:tav tm="100000">
                                          <p:val>
                                            <p:strVal val="#ppt_w"/>
                                          </p:val>
                                        </p:tav>
                                      </p:tavLst>
                                    </p:anim>
                                    <p:anim calcmode="lin" valueType="num">
                                      <p:cBhvr>
                                        <p:cTn id="71" dur="1000" fill="hold"/>
                                        <p:tgtEl>
                                          <p:spTgt spid="7"/>
                                        </p:tgtEl>
                                        <p:attrNameLst>
                                          <p:attrName>ppt_h</p:attrName>
                                        </p:attrNameLst>
                                      </p:cBhvr>
                                      <p:tavLst>
                                        <p:tav tm="0">
                                          <p:val>
                                            <p:strVal val="#ppt_h"/>
                                          </p:val>
                                        </p:tav>
                                        <p:tav tm="100000">
                                          <p:val>
                                            <p:strVal val="#ppt_h"/>
                                          </p:val>
                                        </p:tav>
                                      </p:tavLst>
                                    </p:anim>
                                    <p:animEffect transition="in" filter="fade">
                                      <p:cBhvr>
                                        <p:cTn id="72" dur="1000"/>
                                        <p:tgtEl>
                                          <p:spTgt spid="7"/>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nodeType="clickEffect">
                                  <p:stCondLst>
                                    <p:cond delay="0"/>
                                  </p:stCondLst>
                                  <p:childTnLst>
                                    <p:set>
                                      <p:cBhvr>
                                        <p:cTn id="76" dur="1" fill="hold">
                                          <p:stCondLst>
                                            <p:cond delay="0"/>
                                          </p:stCondLst>
                                        </p:cTn>
                                        <p:tgtEl>
                                          <p:spTgt spid="11">
                                            <p:txEl>
                                              <p:pRg st="0" end="0"/>
                                            </p:txEl>
                                          </p:spTgt>
                                        </p:tgtEl>
                                        <p:attrNameLst>
                                          <p:attrName>style.visibility</p:attrName>
                                        </p:attrNameLst>
                                      </p:cBhvr>
                                      <p:to>
                                        <p:strVal val="visible"/>
                                      </p:to>
                                    </p:set>
                                    <p:anim calcmode="lin" valueType="num">
                                      <p:cBhvr>
                                        <p:cTn id="77" dur="1000" fill="hold"/>
                                        <p:tgtEl>
                                          <p:spTgt spid="11">
                                            <p:txEl>
                                              <p:pRg st="0" end="0"/>
                                            </p:txEl>
                                          </p:spTgt>
                                        </p:tgtEl>
                                        <p:attrNameLst>
                                          <p:attrName>ppt_w</p:attrName>
                                        </p:attrNameLst>
                                      </p:cBhvr>
                                      <p:tavLst>
                                        <p:tav tm="0">
                                          <p:val>
                                            <p:strVal val="#ppt_w*0.70"/>
                                          </p:val>
                                        </p:tav>
                                        <p:tav tm="100000">
                                          <p:val>
                                            <p:strVal val="#ppt_w"/>
                                          </p:val>
                                        </p:tav>
                                      </p:tavLst>
                                    </p:anim>
                                    <p:anim calcmode="lin" valueType="num">
                                      <p:cBhvr>
                                        <p:cTn id="78" dur="1000" fill="hold"/>
                                        <p:tgtEl>
                                          <p:spTgt spid="11">
                                            <p:txEl>
                                              <p:pRg st="0" end="0"/>
                                            </p:txEl>
                                          </p:spTgt>
                                        </p:tgtEl>
                                        <p:attrNameLst>
                                          <p:attrName>ppt_h</p:attrName>
                                        </p:attrNameLst>
                                      </p:cBhvr>
                                      <p:tavLst>
                                        <p:tav tm="0">
                                          <p:val>
                                            <p:strVal val="#ppt_h"/>
                                          </p:val>
                                        </p:tav>
                                        <p:tav tm="100000">
                                          <p:val>
                                            <p:strVal val="#ppt_h"/>
                                          </p:val>
                                        </p:tav>
                                      </p:tavLst>
                                    </p:anim>
                                    <p:animEffect transition="in" filter="fade">
                                      <p:cBhvr>
                                        <p:cTn id="79"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20257-7616-62BD-072A-1B1F140BD10D}"/>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8D25A090-59E4-55C8-FFB1-EDF30825B1D0}"/>
              </a:ext>
            </a:extLst>
          </p:cNvPr>
          <p:cNvSpPr txBox="1"/>
          <p:nvPr/>
        </p:nvSpPr>
        <p:spPr>
          <a:xfrm>
            <a:off x="360921" y="238210"/>
            <a:ext cx="11470158" cy="923330"/>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Le Hantavirus, ça vient de Hanter ?</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pic>
        <p:nvPicPr>
          <p:cNvPr id="2" name="Image 1">
            <a:extLst>
              <a:ext uri="{FF2B5EF4-FFF2-40B4-BE49-F238E27FC236}">
                <a16:creationId xmlns:a16="http://schemas.microsoft.com/office/drawing/2014/main" id="{48A52D76-197B-9A07-2F0E-84C5C4E618D8}"/>
              </a:ext>
            </a:extLst>
          </p:cNvPr>
          <p:cNvPicPr>
            <a:picLocks noChangeAspect="1"/>
          </p:cNvPicPr>
          <p:nvPr/>
        </p:nvPicPr>
        <p:blipFill>
          <a:blip r:embed="rId2"/>
          <a:stretch>
            <a:fillRect/>
          </a:stretch>
        </p:blipFill>
        <p:spPr>
          <a:xfrm>
            <a:off x="6706245" y="2295826"/>
            <a:ext cx="5341593" cy="4423507"/>
          </a:xfrm>
          <a:prstGeom prst="rect">
            <a:avLst/>
          </a:prstGeom>
        </p:spPr>
      </p:pic>
      <p:sp>
        <p:nvSpPr>
          <p:cNvPr id="7" name="ZoneTexte 6">
            <a:extLst>
              <a:ext uri="{FF2B5EF4-FFF2-40B4-BE49-F238E27FC236}">
                <a16:creationId xmlns:a16="http://schemas.microsoft.com/office/drawing/2014/main" id="{C007CD14-1876-C212-F6C2-9701BAD25EB5}"/>
              </a:ext>
            </a:extLst>
          </p:cNvPr>
          <p:cNvSpPr txBox="1"/>
          <p:nvPr/>
        </p:nvSpPr>
        <p:spPr>
          <a:xfrm>
            <a:off x="478825" y="2332660"/>
            <a:ext cx="6098058" cy="2862322"/>
          </a:xfrm>
          <a:prstGeom prst="rect">
            <a:avLst/>
          </a:prstGeom>
          <a:noFill/>
          <a:ln>
            <a:solidFill>
              <a:schemeClr val="tx1"/>
            </a:solidFill>
          </a:ln>
        </p:spPr>
        <p:txBody>
          <a:bodyPr wrap="square">
            <a:spAutoFit/>
          </a:bodyPr>
          <a:lstStyle/>
          <a:p>
            <a:r>
              <a:rPr lang="fr-CH" sz="2000" dirty="0">
                <a:solidFill>
                  <a:srgbClr val="3A3A3A"/>
                </a:solidFill>
                <a:latin typeface="Marianne"/>
              </a:rPr>
              <a:t>« </a:t>
            </a:r>
            <a:r>
              <a:rPr lang="fr-CH" sz="2000" b="1" dirty="0">
                <a:solidFill>
                  <a:srgbClr val="3A3A3A"/>
                </a:solidFill>
                <a:highlight>
                  <a:srgbClr val="FFFF00"/>
                </a:highlight>
                <a:latin typeface="Marianne"/>
              </a:rPr>
              <a:t>Les </a:t>
            </a:r>
            <a:r>
              <a:rPr lang="fr-CH" sz="2000" b="1" dirty="0" err="1">
                <a:solidFill>
                  <a:srgbClr val="3A3A3A"/>
                </a:solidFill>
                <a:highlight>
                  <a:srgbClr val="FFFF00"/>
                </a:highlight>
                <a:latin typeface="Marianne"/>
              </a:rPr>
              <a:t>Hantaviridae</a:t>
            </a:r>
            <a:r>
              <a:rPr lang="fr-CH" sz="2000" b="1" dirty="0">
                <a:solidFill>
                  <a:srgbClr val="3A3A3A"/>
                </a:solidFill>
                <a:highlight>
                  <a:srgbClr val="FFFF00"/>
                </a:highlight>
                <a:latin typeface="Marianne"/>
              </a:rPr>
              <a:t> </a:t>
            </a:r>
            <a:r>
              <a:rPr lang="fr-CH" sz="2000" dirty="0">
                <a:solidFill>
                  <a:srgbClr val="3A3A3A"/>
                </a:solidFill>
                <a:latin typeface="Marianne"/>
              </a:rPr>
              <a:t>(parfois francisé en </a:t>
            </a:r>
            <a:r>
              <a:rPr lang="fr-CH" sz="2000" dirty="0" err="1">
                <a:solidFill>
                  <a:srgbClr val="3A3A3A"/>
                </a:solidFill>
                <a:latin typeface="Marianne"/>
              </a:rPr>
              <a:t>hantaviridés</a:t>
            </a:r>
            <a:r>
              <a:rPr lang="fr-CH" sz="2000" dirty="0">
                <a:solidFill>
                  <a:srgbClr val="3A3A3A"/>
                </a:solidFill>
                <a:latin typeface="Marianne"/>
              </a:rPr>
              <a:t>) sont une famille de virus de l'ordre des </a:t>
            </a:r>
            <a:r>
              <a:rPr lang="fr-CH" sz="2000" dirty="0" err="1">
                <a:solidFill>
                  <a:srgbClr val="3A3A3A"/>
                </a:solidFill>
                <a:latin typeface="Marianne"/>
              </a:rPr>
              <a:t>Elliovirales</a:t>
            </a:r>
            <a:r>
              <a:rPr lang="fr-CH" sz="2000" dirty="0">
                <a:solidFill>
                  <a:srgbClr val="3A3A3A"/>
                </a:solidFill>
                <a:latin typeface="Marianne"/>
              </a:rPr>
              <a:t> et de la classe des </a:t>
            </a:r>
            <a:r>
              <a:rPr lang="fr-CH" sz="2000" dirty="0" err="1">
                <a:solidFill>
                  <a:srgbClr val="3A3A3A"/>
                </a:solidFill>
                <a:latin typeface="Marianne"/>
              </a:rPr>
              <a:t>Bunyaviricetes</a:t>
            </a:r>
            <a:r>
              <a:rPr lang="fr-CH" sz="2000" dirty="0">
                <a:solidFill>
                  <a:srgbClr val="3A3A3A"/>
                </a:solidFill>
                <a:latin typeface="Marianne"/>
              </a:rPr>
              <a:t>. </a:t>
            </a:r>
            <a:r>
              <a:rPr lang="fr-CH" sz="2000" b="1" dirty="0">
                <a:solidFill>
                  <a:srgbClr val="3A3A3A"/>
                </a:solidFill>
                <a:highlight>
                  <a:srgbClr val="FFFF00"/>
                </a:highlight>
                <a:latin typeface="Marianne"/>
              </a:rPr>
              <a:t>Ils tiennent leur nom de celui du genre des Hantavirus qui le tiennent du virus </a:t>
            </a:r>
            <a:r>
              <a:rPr lang="fr-CH" sz="2000" b="1" dirty="0" err="1">
                <a:solidFill>
                  <a:srgbClr val="3A3A3A"/>
                </a:solidFill>
                <a:highlight>
                  <a:srgbClr val="FFFF00"/>
                </a:highlight>
                <a:latin typeface="Marianne"/>
              </a:rPr>
              <a:t>Hantaan</a:t>
            </a:r>
            <a:r>
              <a:rPr lang="fr-CH" sz="2000" b="1" dirty="0">
                <a:solidFill>
                  <a:srgbClr val="3A3A3A"/>
                </a:solidFill>
                <a:highlight>
                  <a:srgbClr val="FFFF00"/>
                </a:highlight>
                <a:latin typeface="Marianne"/>
              </a:rPr>
              <a:t> (</a:t>
            </a:r>
            <a:r>
              <a:rPr lang="fr-CH" sz="2000" b="1" dirty="0" err="1">
                <a:solidFill>
                  <a:srgbClr val="3A3A3A"/>
                </a:solidFill>
                <a:highlight>
                  <a:srgbClr val="FFFF00"/>
                </a:highlight>
                <a:latin typeface="Marianne"/>
              </a:rPr>
              <a:t>Orthohantavirus</a:t>
            </a:r>
            <a:r>
              <a:rPr lang="fr-CH" sz="2000" b="1" dirty="0">
                <a:solidFill>
                  <a:srgbClr val="3A3A3A"/>
                </a:solidFill>
                <a:highlight>
                  <a:srgbClr val="FFFF00"/>
                </a:highlight>
                <a:latin typeface="Marianne"/>
              </a:rPr>
              <a:t> </a:t>
            </a:r>
            <a:r>
              <a:rPr lang="fr-CH" sz="2000" b="1" dirty="0" err="1">
                <a:solidFill>
                  <a:srgbClr val="3A3A3A"/>
                </a:solidFill>
                <a:highlight>
                  <a:srgbClr val="FFFF00"/>
                </a:highlight>
                <a:latin typeface="Marianne"/>
              </a:rPr>
              <a:t>hantanense</a:t>
            </a:r>
            <a:r>
              <a:rPr lang="fr-CH" sz="2000" b="1" dirty="0">
                <a:solidFill>
                  <a:srgbClr val="3A3A3A"/>
                </a:solidFill>
                <a:highlight>
                  <a:srgbClr val="FFFF00"/>
                </a:highlight>
                <a:latin typeface="Marianne"/>
              </a:rPr>
              <a:t>), qui le tient de celui de la rivière </a:t>
            </a:r>
            <a:r>
              <a:rPr lang="fr-CH" sz="2000" b="1" dirty="0" err="1">
                <a:solidFill>
                  <a:srgbClr val="3A3A3A"/>
                </a:solidFill>
                <a:highlight>
                  <a:srgbClr val="FFFF00"/>
                </a:highlight>
                <a:latin typeface="Marianne"/>
              </a:rPr>
              <a:t>Hantan</a:t>
            </a:r>
            <a:r>
              <a:rPr lang="fr-CH" sz="2000" b="1" dirty="0">
                <a:solidFill>
                  <a:srgbClr val="3A3A3A"/>
                </a:solidFill>
                <a:highlight>
                  <a:srgbClr val="FFFF00"/>
                </a:highlight>
                <a:latin typeface="Marianne"/>
              </a:rPr>
              <a:t> en Corée</a:t>
            </a:r>
            <a:r>
              <a:rPr lang="fr-CH" sz="2000" dirty="0">
                <a:solidFill>
                  <a:srgbClr val="3A3A3A"/>
                </a:solidFill>
                <a:latin typeface="Marianne"/>
              </a:rPr>
              <a:t>, où plus de trois mille soldats ont été gravement malades après avoir été infectés par ce virus pendant la guerre de Corée (1950-1953). »</a:t>
            </a:r>
          </a:p>
        </p:txBody>
      </p:sp>
      <p:pic>
        <p:nvPicPr>
          <p:cNvPr id="8" name="Image 7">
            <a:extLst>
              <a:ext uri="{FF2B5EF4-FFF2-40B4-BE49-F238E27FC236}">
                <a16:creationId xmlns:a16="http://schemas.microsoft.com/office/drawing/2014/main" id="{9F1D96BB-6EF0-A935-A676-0FA5EFB49847}"/>
              </a:ext>
            </a:extLst>
          </p:cNvPr>
          <p:cNvPicPr>
            <a:picLocks noChangeAspect="1"/>
          </p:cNvPicPr>
          <p:nvPr/>
        </p:nvPicPr>
        <p:blipFill>
          <a:blip r:embed="rId3"/>
          <a:stretch>
            <a:fillRect/>
          </a:stretch>
        </p:blipFill>
        <p:spPr>
          <a:xfrm>
            <a:off x="478825" y="1663018"/>
            <a:ext cx="1689100" cy="520700"/>
          </a:xfrm>
          <a:prstGeom prst="rect">
            <a:avLst/>
          </a:prstGeom>
          <a:ln>
            <a:solidFill>
              <a:schemeClr val="tx1"/>
            </a:solidFill>
          </a:ln>
        </p:spPr>
      </p:pic>
    </p:spTree>
    <p:extLst>
      <p:ext uri="{BB962C8B-B14F-4D97-AF65-F5344CB8AC3E}">
        <p14:creationId xmlns:p14="http://schemas.microsoft.com/office/powerpoint/2010/main" val="895718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right)">
                                      <p:cBhvr>
                                        <p:cTn id="8" dur="500"/>
                                        <p:tgtEl>
                                          <p:spTgt spid="8"/>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ppt_x</p:attrName>
                                        </p:attrNameLst>
                                      </p:cBhvr>
                                      <p:tavLst>
                                        <p:tav tm="0">
                                          <p:val>
                                            <p:strVal val="#ppt_x-#ppt_w*1.125000"/>
                                          </p:val>
                                        </p:tav>
                                        <p:tav tm="100000">
                                          <p:val>
                                            <p:strVal val="#ppt_x"/>
                                          </p:val>
                                        </p:tav>
                                      </p:tavLst>
                                    </p:anim>
                                    <p:animEffect transition="in" filter="wipe(righ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2D4E0-BA8C-E8A9-CC72-37158A729E0E}"/>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D770F36-D4A1-A25B-70B6-14C3494B3BEB}"/>
              </a:ext>
            </a:extLst>
          </p:cNvPr>
          <p:cNvSpPr txBox="1"/>
          <p:nvPr/>
        </p:nvSpPr>
        <p:spPr>
          <a:xfrm>
            <a:off x="360921" y="238210"/>
            <a:ext cx="11470158" cy="1754326"/>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10 jours avant </a:t>
            </a:r>
            <a:r>
              <a:rPr lang="fr-CH" sz="54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la 79</a:t>
            </a:r>
            <a:r>
              <a:rPr lang="fr-CH" sz="5400" baseline="300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ème</a:t>
            </a:r>
            <a:r>
              <a:rPr lang="fr-CH" sz="54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 Assemblée mondiale de la Santé</a:t>
            </a:r>
            <a:r>
              <a:rPr lang="fr-CH" sz="5400" dirty="0">
                <a:latin typeface="Impact" panose="020B0806030902050204" pitchFamily="34" charset="0"/>
                <a:ea typeface="Helvetica Neue" panose="02000503000000020004" pitchFamily="2" charset="0"/>
                <a:cs typeface="Helvetica Neue" panose="02000503000000020004" pitchFamily="2" charset="0"/>
              </a:rPr>
              <a:t> de l’OMS</a:t>
            </a:r>
            <a:endParaRPr lang="fr-CH" sz="4800" dirty="0">
              <a:latin typeface="Impact" panose="020B0806030902050204" pitchFamily="34" charset="0"/>
              <a:ea typeface="Helvetica Neue" panose="02000503000000020004" pitchFamily="2" charset="0"/>
              <a:cs typeface="Helvetica Neue" panose="02000503000000020004" pitchFamily="2" charset="0"/>
            </a:endParaRPr>
          </a:p>
        </p:txBody>
      </p:sp>
      <p:sp>
        <p:nvSpPr>
          <p:cNvPr id="3" name="ZoneTexte 2">
            <a:extLst>
              <a:ext uri="{FF2B5EF4-FFF2-40B4-BE49-F238E27FC236}">
                <a16:creationId xmlns:a16="http://schemas.microsoft.com/office/drawing/2014/main" id="{E7A38C94-8A1C-661D-A069-3A697DF848B1}"/>
              </a:ext>
            </a:extLst>
          </p:cNvPr>
          <p:cNvSpPr txBox="1"/>
          <p:nvPr/>
        </p:nvSpPr>
        <p:spPr>
          <a:xfrm>
            <a:off x="4101019" y="5007408"/>
            <a:ext cx="7894304" cy="1754326"/>
          </a:xfrm>
          <a:prstGeom prst="rect">
            <a:avLst/>
          </a:prstGeom>
          <a:noFill/>
          <a:ln w="19050">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14. Le point sur les questions examinées par le Conseil exécutif</a:t>
            </a:r>
            <a:r>
              <a:rPr lang="fr-CH" sz="2400" dirty="0">
                <a:solidFill>
                  <a:srgbClr val="000000"/>
                </a:solidFill>
                <a:effectLst/>
                <a:latin typeface="Helvetica Neue" panose="02000503000000020004" pitchFamily="2" charset="0"/>
              </a:rPr>
              <a:t> </a:t>
            </a:r>
          </a:p>
          <a:p>
            <a:r>
              <a:rPr lang="fr-CH" sz="2000" b="1" dirty="0">
                <a:solidFill>
                  <a:srgbClr val="000000"/>
                </a:solidFill>
                <a:effectLst/>
                <a:latin typeface="Helvetica Neue" panose="02000503000000020004" pitchFamily="2" charset="0"/>
              </a:rPr>
              <a:t>14.1</a:t>
            </a:r>
            <a:r>
              <a:rPr lang="fr-CH" sz="2000" dirty="0">
                <a:solidFill>
                  <a:srgbClr val="000000"/>
                </a:solidFill>
                <a:effectLst/>
                <a:latin typeface="Helvetica Neue" panose="02000503000000020004" pitchFamily="2" charset="0"/>
              </a:rPr>
              <a:t> </a:t>
            </a:r>
            <a:r>
              <a:rPr lang="fr-CH" sz="2000" dirty="0">
                <a:solidFill>
                  <a:srgbClr val="000000"/>
                </a:solidFill>
                <a:effectLst/>
                <a:highlight>
                  <a:srgbClr val="FFFF00"/>
                </a:highlight>
                <a:latin typeface="Helvetica Neue" panose="02000503000000020004" pitchFamily="2" charset="0"/>
              </a:rPr>
              <a:t>Action de l’OMS dans les </a:t>
            </a:r>
            <a:r>
              <a:rPr lang="fr-CH" sz="2000" b="1" dirty="0">
                <a:solidFill>
                  <a:srgbClr val="FF0000"/>
                </a:solidFill>
                <a:effectLst/>
                <a:highlight>
                  <a:srgbClr val="FFFF00"/>
                </a:highlight>
                <a:latin typeface="Helvetica Neue" panose="02000503000000020004" pitchFamily="2" charset="0"/>
              </a:rPr>
              <a:t>situations d’urgence sanitaire</a:t>
            </a:r>
          </a:p>
          <a:p>
            <a:r>
              <a:rPr lang="fr-CH" sz="2000" b="1" dirty="0">
                <a:solidFill>
                  <a:srgbClr val="000000"/>
                </a:solidFill>
                <a:effectLst/>
                <a:latin typeface="Helvetica Neue" panose="02000503000000020004" pitchFamily="2" charset="0"/>
              </a:rPr>
              <a:t>14.2</a:t>
            </a:r>
            <a:r>
              <a:rPr lang="fr-CH" sz="2000" dirty="0">
                <a:solidFill>
                  <a:srgbClr val="000000"/>
                </a:solidFill>
                <a:effectLst/>
                <a:latin typeface="Helvetica Neue" panose="02000503000000020004" pitchFamily="2" charset="0"/>
              </a:rPr>
              <a:t> </a:t>
            </a:r>
            <a:r>
              <a:rPr lang="fr-CH" sz="2000" dirty="0">
                <a:solidFill>
                  <a:srgbClr val="000000"/>
                </a:solidFill>
                <a:effectLst/>
                <a:highlight>
                  <a:srgbClr val="FFFF00"/>
                </a:highlight>
                <a:latin typeface="Helvetica Neue" panose="02000503000000020004" pitchFamily="2" charset="0"/>
              </a:rPr>
              <a:t>Renforcer les bases factuelles pour les </a:t>
            </a:r>
            <a:r>
              <a:rPr lang="fr-CH" sz="2000" b="1" dirty="0">
                <a:solidFill>
                  <a:srgbClr val="FF0000"/>
                </a:solidFill>
                <a:effectLst/>
                <a:highlight>
                  <a:srgbClr val="FFFF00"/>
                </a:highlight>
                <a:latin typeface="Helvetica Neue" panose="02000503000000020004" pitchFamily="2" charset="0"/>
              </a:rPr>
              <a:t>mesures sociales et de santé publique</a:t>
            </a:r>
            <a:endParaRPr lang="fr-CH" sz="2000" b="1" dirty="0">
              <a:solidFill>
                <a:srgbClr val="FF0000"/>
              </a:solidFill>
              <a:effectLst/>
              <a:latin typeface="Helvetica Neue" panose="02000503000000020004" pitchFamily="2" charset="0"/>
            </a:endParaRPr>
          </a:p>
        </p:txBody>
      </p:sp>
      <p:sp>
        <p:nvSpPr>
          <p:cNvPr id="8" name="ZoneTexte 7">
            <a:extLst>
              <a:ext uri="{FF2B5EF4-FFF2-40B4-BE49-F238E27FC236}">
                <a16:creationId xmlns:a16="http://schemas.microsoft.com/office/drawing/2014/main" id="{A513EC11-55B0-1D4E-FA43-9EC3CBABB161}"/>
              </a:ext>
            </a:extLst>
          </p:cNvPr>
          <p:cNvSpPr txBox="1"/>
          <p:nvPr/>
        </p:nvSpPr>
        <p:spPr>
          <a:xfrm>
            <a:off x="360921" y="6250203"/>
            <a:ext cx="3537264" cy="523220"/>
          </a:xfrm>
          <a:prstGeom prst="rect">
            <a:avLst/>
          </a:prstGeom>
          <a:noFill/>
        </p:spPr>
        <p:txBody>
          <a:bodyPr wrap="square">
            <a:spAutoFit/>
          </a:bodyPr>
          <a:lstStyle/>
          <a:p>
            <a:r>
              <a:rPr lang="fr-CH" sz="1400" dirty="0">
                <a:solidFill>
                  <a:srgbClr val="1F6BC0"/>
                </a:solidFill>
                <a:effectLst/>
                <a:latin typeface="Helvetica Neue" panose="02000503000000020004" pitchFamily="2" charset="0"/>
              </a:rPr>
              <a:t>https://</a:t>
            </a:r>
            <a:r>
              <a:rPr lang="fr-CH" sz="1400" dirty="0" err="1">
                <a:solidFill>
                  <a:srgbClr val="1F6BC0"/>
                </a:solidFill>
                <a:effectLst/>
                <a:latin typeface="Helvetica Neue" panose="02000503000000020004" pitchFamily="2" charset="0"/>
              </a:rPr>
              <a:t>apps.who.int</a:t>
            </a:r>
            <a:r>
              <a:rPr lang="fr-CH" sz="1400" dirty="0">
                <a:solidFill>
                  <a:srgbClr val="1F6BC0"/>
                </a:solidFill>
                <a:effectLst/>
                <a:latin typeface="Helvetica Neue" panose="02000503000000020004" pitchFamily="2" charset="0"/>
              </a:rPr>
              <a:t>/</a:t>
            </a:r>
            <a:r>
              <a:rPr lang="fr-CH" sz="1400" dirty="0" err="1">
                <a:solidFill>
                  <a:srgbClr val="1F6BC0"/>
                </a:solidFill>
                <a:effectLst/>
                <a:latin typeface="Helvetica Neue" panose="02000503000000020004" pitchFamily="2" charset="0"/>
              </a:rPr>
              <a:t>gb</a:t>
            </a:r>
            <a:r>
              <a:rPr lang="fr-CH" sz="1400" dirty="0">
                <a:solidFill>
                  <a:srgbClr val="1F6BC0"/>
                </a:solidFill>
                <a:effectLst/>
                <a:latin typeface="Helvetica Neue" panose="02000503000000020004" pitchFamily="2" charset="0"/>
              </a:rPr>
              <a:t>/</a:t>
            </a:r>
            <a:r>
              <a:rPr lang="fr-CH" sz="1400" dirty="0" err="1">
                <a:solidFill>
                  <a:srgbClr val="1F6BC0"/>
                </a:solidFill>
                <a:effectLst/>
                <a:latin typeface="Helvetica Neue" panose="02000503000000020004" pitchFamily="2" charset="0"/>
              </a:rPr>
              <a:t>ebwha</a:t>
            </a:r>
            <a:r>
              <a:rPr lang="fr-CH" sz="1400" dirty="0">
                <a:solidFill>
                  <a:srgbClr val="1F6BC0"/>
                </a:solidFill>
                <a:effectLst/>
                <a:latin typeface="Helvetica Neue" panose="02000503000000020004" pitchFamily="2" charset="0"/>
              </a:rPr>
              <a:t>/</a:t>
            </a:r>
            <a:r>
              <a:rPr lang="fr-CH" sz="1400" dirty="0" err="1">
                <a:solidFill>
                  <a:srgbClr val="1F6BC0"/>
                </a:solidFill>
                <a:effectLst/>
                <a:latin typeface="Helvetica Neue" panose="02000503000000020004" pitchFamily="2" charset="0"/>
              </a:rPr>
              <a:t>pdf_files</a:t>
            </a:r>
            <a:r>
              <a:rPr lang="fr-CH" sz="1400" dirty="0">
                <a:solidFill>
                  <a:srgbClr val="1F6BC0"/>
                </a:solidFill>
                <a:effectLst/>
                <a:latin typeface="Helvetica Neue" panose="02000503000000020004" pitchFamily="2" charset="0"/>
              </a:rPr>
              <a:t>/WHA79/A79_1-fr.pdf</a:t>
            </a:r>
          </a:p>
        </p:txBody>
      </p:sp>
      <p:sp>
        <p:nvSpPr>
          <p:cNvPr id="10" name="ZoneTexte 9">
            <a:extLst>
              <a:ext uri="{FF2B5EF4-FFF2-40B4-BE49-F238E27FC236}">
                <a16:creationId xmlns:a16="http://schemas.microsoft.com/office/drawing/2014/main" id="{651ED852-E7EC-1D0C-D2BA-5579227CE37E}"/>
              </a:ext>
            </a:extLst>
          </p:cNvPr>
          <p:cNvSpPr txBox="1"/>
          <p:nvPr/>
        </p:nvSpPr>
        <p:spPr>
          <a:xfrm>
            <a:off x="1324748" y="1897904"/>
            <a:ext cx="3160755" cy="646331"/>
          </a:xfrm>
          <a:prstGeom prst="rect">
            <a:avLst/>
          </a:prstGeom>
          <a:noFill/>
        </p:spPr>
        <p:txBody>
          <a:bodyPr wrap="square">
            <a:spAutoFit/>
          </a:bodyPr>
          <a:lstStyle/>
          <a:p>
            <a:r>
              <a:rPr lang="fr-CH" sz="3600" dirty="0">
                <a:effectLst/>
                <a:latin typeface="Impact" panose="020B0806030902050204" pitchFamily="34" charset="0"/>
              </a:rPr>
              <a:t>Ordre du jour :</a:t>
            </a:r>
          </a:p>
        </p:txBody>
      </p:sp>
      <p:sp>
        <p:nvSpPr>
          <p:cNvPr id="12" name="ZoneTexte 11">
            <a:extLst>
              <a:ext uri="{FF2B5EF4-FFF2-40B4-BE49-F238E27FC236}">
                <a16:creationId xmlns:a16="http://schemas.microsoft.com/office/drawing/2014/main" id="{7F4649E8-9CB6-2689-9BC3-1470B11F2668}"/>
              </a:ext>
            </a:extLst>
          </p:cNvPr>
          <p:cNvSpPr txBox="1"/>
          <p:nvPr/>
        </p:nvSpPr>
        <p:spPr>
          <a:xfrm>
            <a:off x="4122644" y="2082915"/>
            <a:ext cx="3835107" cy="369332"/>
          </a:xfrm>
          <a:prstGeom prst="rect">
            <a:avLst/>
          </a:prstGeom>
          <a:noFill/>
        </p:spPr>
        <p:txBody>
          <a:bodyPr wrap="square">
            <a:spAutoFit/>
          </a:bodyPr>
          <a:lstStyle/>
          <a:p>
            <a:r>
              <a:rPr lang="fr-CH" b="1" dirty="0">
                <a:solidFill>
                  <a:srgbClr val="000000"/>
                </a:solidFill>
                <a:effectLst/>
                <a:latin typeface="Helvetica Neue" panose="02000503000000020004" pitchFamily="2" charset="0"/>
              </a:rPr>
              <a:t>Page 3 :</a:t>
            </a:r>
            <a:r>
              <a:rPr lang="fr-CH" dirty="0">
                <a:solidFill>
                  <a:srgbClr val="000000"/>
                </a:solidFill>
                <a:effectLst/>
                <a:latin typeface="Helvetica Neue" panose="02000503000000020004" pitchFamily="2" charset="0"/>
              </a:rPr>
              <a:t> </a:t>
            </a:r>
            <a:r>
              <a:rPr lang="fr-CH" b="1" dirty="0">
                <a:solidFill>
                  <a:srgbClr val="000000"/>
                </a:solidFill>
                <a:effectLst/>
                <a:highlight>
                  <a:srgbClr val="FFFF00"/>
                </a:highlight>
                <a:latin typeface="Helvetica Neue" panose="02000503000000020004" pitchFamily="2" charset="0"/>
              </a:rPr>
              <a:t>PROTÉGER LA SANTÉ </a:t>
            </a:r>
          </a:p>
        </p:txBody>
      </p:sp>
      <p:sp>
        <p:nvSpPr>
          <p:cNvPr id="14" name="ZoneTexte 13">
            <a:extLst>
              <a:ext uri="{FF2B5EF4-FFF2-40B4-BE49-F238E27FC236}">
                <a16:creationId xmlns:a16="http://schemas.microsoft.com/office/drawing/2014/main" id="{CFA92BB9-BE7E-418E-6AD3-F79C8C022795}"/>
              </a:ext>
            </a:extLst>
          </p:cNvPr>
          <p:cNvSpPr txBox="1"/>
          <p:nvPr/>
        </p:nvSpPr>
        <p:spPr>
          <a:xfrm>
            <a:off x="4122644" y="2537440"/>
            <a:ext cx="7851054" cy="2369880"/>
          </a:xfrm>
          <a:prstGeom prst="rect">
            <a:avLst/>
          </a:prstGeom>
          <a:noFill/>
          <a:ln w="19050">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13. </a:t>
            </a:r>
            <a:r>
              <a:rPr lang="fr-CH" sz="2400" b="1" dirty="0">
                <a:solidFill>
                  <a:srgbClr val="000000"/>
                </a:solidFill>
                <a:effectLst/>
                <a:highlight>
                  <a:srgbClr val="FFFF00"/>
                </a:highlight>
                <a:latin typeface="Helvetica Neue" panose="02000503000000020004" pitchFamily="2" charset="0"/>
              </a:rPr>
              <a:t>Urgences de santé publique</a:t>
            </a:r>
            <a:r>
              <a:rPr lang="fr-CH" sz="2400" b="1" dirty="0">
                <a:solidFill>
                  <a:srgbClr val="000000"/>
                </a:solidFill>
                <a:effectLst/>
                <a:latin typeface="Helvetica Neue" panose="02000503000000020004" pitchFamily="2" charset="0"/>
              </a:rPr>
              <a:t> : préparation et action</a:t>
            </a:r>
            <a:r>
              <a:rPr lang="fr-CH" sz="2000" dirty="0">
                <a:solidFill>
                  <a:srgbClr val="000000"/>
                </a:solidFill>
                <a:effectLst/>
                <a:latin typeface="Helvetica Neue" panose="02000503000000020004" pitchFamily="2" charset="0"/>
              </a:rPr>
              <a:t> </a:t>
            </a:r>
          </a:p>
          <a:p>
            <a:r>
              <a:rPr lang="fr-CH" sz="2000" b="1" dirty="0">
                <a:solidFill>
                  <a:srgbClr val="000000"/>
                </a:solidFill>
                <a:effectLst/>
                <a:latin typeface="Helvetica Neue" panose="02000503000000020004" pitchFamily="2" charset="0"/>
              </a:rPr>
              <a:t>13.1</a:t>
            </a:r>
            <a:r>
              <a:rPr lang="fr-CH" sz="2000" dirty="0">
                <a:solidFill>
                  <a:srgbClr val="000000"/>
                </a:solidFill>
                <a:effectLst/>
                <a:latin typeface="Helvetica Neue" panose="02000503000000020004" pitchFamily="2" charset="0"/>
              </a:rPr>
              <a:t> </a:t>
            </a:r>
            <a:r>
              <a:rPr lang="fr-CH" sz="2000" dirty="0">
                <a:solidFill>
                  <a:srgbClr val="000000"/>
                </a:solidFill>
                <a:effectLst/>
                <a:highlight>
                  <a:srgbClr val="FFFF00"/>
                </a:highlight>
                <a:latin typeface="Helvetica Neue" panose="02000503000000020004" pitchFamily="2" charset="0"/>
              </a:rPr>
              <a:t>Rapport du Comité consultatif de surveillance indépendant du Programme OMS de gestion des </a:t>
            </a:r>
            <a:r>
              <a:rPr lang="fr-CH" sz="2000" b="1" dirty="0">
                <a:solidFill>
                  <a:srgbClr val="FF0000"/>
                </a:solidFill>
                <a:effectLst/>
                <a:highlight>
                  <a:srgbClr val="FFFF00"/>
                </a:highlight>
                <a:latin typeface="Helvetica Neue" panose="02000503000000020004" pitchFamily="2" charset="0"/>
              </a:rPr>
              <a:t>situations d’urgence sanitaire </a:t>
            </a:r>
          </a:p>
          <a:p>
            <a:r>
              <a:rPr lang="fr-CH" sz="2000" b="1" dirty="0">
                <a:solidFill>
                  <a:srgbClr val="000000"/>
                </a:solidFill>
                <a:effectLst/>
                <a:latin typeface="Helvetica Neue" panose="02000503000000020004" pitchFamily="2" charset="0"/>
              </a:rPr>
              <a:t>13.2</a:t>
            </a:r>
            <a:r>
              <a:rPr lang="fr-CH" sz="2000" dirty="0">
                <a:solidFill>
                  <a:srgbClr val="000000"/>
                </a:solidFill>
                <a:effectLst/>
                <a:latin typeface="Helvetica Neue" panose="02000503000000020004" pitchFamily="2" charset="0"/>
              </a:rPr>
              <a:t> </a:t>
            </a:r>
            <a:r>
              <a:rPr lang="fr-CH" sz="2000" dirty="0">
                <a:solidFill>
                  <a:srgbClr val="000000"/>
                </a:solidFill>
                <a:effectLst/>
                <a:highlight>
                  <a:srgbClr val="FFFF00"/>
                </a:highlight>
                <a:latin typeface="Helvetica Neue" panose="02000503000000020004" pitchFamily="2" charset="0"/>
              </a:rPr>
              <a:t>Application du </a:t>
            </a:r>
            <a:r>
              <a:rPr lang="fr-CH" sz="2000" b="1" dirty="0">
                <a:solidFill>
                  <a:srgbClr val="FF0000"/>
                </a:solidFill>
                <a:effectLst/>
                <a:highlight>
                  <a:srgbClr val="FFFF00"/>
                </a:highlight>
                <a:latin typeface="Helvetica Neue" panose="02000503000000020004" pitchFamily="2" charset="0"/>
              </a:rPr>
              <a:t>Règlement sanitaire international </a:t>
            </a:r>
            <a:r>
              <a:rPr lang="fr-CH" sz="2000" dirty="0">
                <a:solidFill>
                  <a:srgbClr val="000000"/>
                </a:solidFill>
                <a:effectLst/>
                <a:highlight>
                  <a:srgbClr val="FFFF00"/>
                </a:highlight>
                <a:latin typeface="Helvetica Neue" panose="02000503000000020004" pitchFamily="2" charset="0"/>
              </a:rPr>
              <a:t>(2005) </a:t>
            </a:r>
          </a:p>
          <a:p>
            <a:r>
              <a:rPr lang="fr-CH" sz="2000" b="1" dirty="0">
                <a:solidFill>
                  <a:srgbClr val="000000"/>
                </a:solidFill>
                <a:effectLst/>
                <a:latin typeface="Helvetica Neue" panose="02000503000000020004" pitchFamily="2" charset="0"/>
              </a:rPr>
              <a:t>13.3</a:t>
            </a:r>
            <a:r>
              <a:rPr lang="fr-CH" sz="2000" dirty="0">
                <a:solidFill>
                  <a:srgbClr val="000000"/>
                </a:solidFill>
                <a:effectLst/>
                <a:latin typeface="Helvetica Neue" panose="02000503000000020004" pitchFamily="2" charset="0"/>
              </a:rPr>
              <a:t> </a:t>
            </a:r>
            <a:r>
              <a:rPr lang="fr-CH" sz="2000" dirty="0">
                <a:solidFill>
                  <a:srgbClr val="000000"/>
                </a:solidFill>
                <a:effectLst/>
                <a:highlight>
                  <a:srgbClr val="FFFF00"/>
                </a:highlight>
                <a:latin typeface="Helvetica Neue" panose="02000503000000020004" pitchFamily="2" charset="0"/>
              </a:rPr>
              <a:t>Groupe de travail intergouvernemental à composition non limitée sur </a:t>
            </a:r>
            <a:r>
              <a:rPr lang="fr-CH" sz="2000" b="1" dirty="0">
                <a:solidFill>
                  <a:srgbClr val="FF0000"/>
                </a:solidFill>
                <a:effectLst/>
                <a:highlight>
                  <a:srgbClr val="FFFF00"/>
                </a:highlight>
                <a:latin typeface="Helvetica Neue" panose="02000503000000020004" pitchFamily="2" charset="0"/>
              </a:rPr>
              <a:t>l’Accord de l’OMS sur les pandémies </a:t>
            </a:r>
          </a:p>
        </p:txBody>
      </p:sp>
      <p:pic>
        <p:nvPicPr>
          <p:cNvPr id="16" name="Image 15">
            <a:extLst>
              <a:ext uri="{FF2B5EF4-FFF2-40B4-BE49-F238E27FC236}">
                <a16:creationId xmlns:a16="http://schemas.microsoft.com/office/drawing/2014/main" id="{20412D0A-234E-F818-A604-7CB3F8488724}"/>
              </a:ext>
            </a:extLst>
          </p:cNvPr>
          <p:cNvPicPr>
            <a:picLocks noChangeAspect="1"/>
          </p:cNvPicPr>
          <p:nvPr/>
        </p:nvPicPr>
        <p:blipFill>
          <a:blip r:embed="rId2"/>
          <a:stretch>
            <a:fillRect/>
          </a:stretch>
        </p:blipFill>
        <p:spPr>
          <a:xfrm>
            <a:off x="360921" y="2556592"/>
            <a:ext cx="3537264" cy="3677489"/>
          </a:xfrm>
          <a:prstGeom prst="rect">
            <a:avLst/>
          </a:prstGeom>
        </p:spPr>
      </p:pic>
      <p:sp>
        <p:nvSpPr>
          <p:cNvPr id="18" name="ZoneTexte 17">
            <a:extLst>
              <a:ext uri="{FF2B5EF4-FFF2-40B4-BE49-F238E27FC236}">
                <a16:creationId xmlns:a16="http://schemas.microsoft.com/office/drawing/2014/main" id="{04E09B63-7370-0292-9A53-4CFF6BC2E1DE}"/>
              </a:ext>
            </a:extLst>
          </p:cNvPr>
          <p:cNvSpPr txBox="1"/>
          <p:nvPr/>
        </p:nvSpPr>
        <p:spPr>
          <a:xfrm>
            <a:off x="9786037" y="2105353"/>
            <a:ext cx="2583076" cy="369332"/>
          </a:xfrm>
          <a:prstGeom prst="rect">
            <a:avLst/>
          </a:prstGeom>
          <a:noFill/>
        </p:spPr>
        <p:txBody>
          <a:bodyPr wrap="square">
            <a:spAutoFit/>
          </a:bodyPr>
          <a:lstStyle/>
          <a:p>
            <a:r>
              <a:rPr lang="fr-CH" b="1" dirty="0">
                <a:solidFill>
                  <a:srgbClr val="000000"/>
                </a:solidFill>
                <a:effectLst/>
                <a:latin typeface="Helvetica Neue" panose="02000503000000020004" pitchFamily="2" charset="0"/>
              </a:rPr>
              <a:t>18 au 23 mai 2026</a:t>
            </a:r>
            <a:endParaRPr lang="fr-CH" dirty="0">
              <a:solidFill>
                <a:srgbClr val="000000"/>
              </a:solidFill>
              <a:effectLst/>
              <a:latin typeface="Helvetica Neue" panose="02000503000000020004" pitchFamily="2" charset="0"/>
            </a:endParaRPr>
          </a:p>
        </p:txBody>
      </p:sp>
      <p:pic>
        <p:nvPicPr>
          <p:cNvPr id="19" name="Image 18">
            <a:extLst>
              <a:ext uri="{FF2B5EF4-FFF2-40B4-BE49-F238E27FC236}">
                <a16:creationId xmlns:a16="http://schemas.microsoft.com/office/drawing/2014/main" id="{42B20A6C-7CC7-A47B-A421-033A569BFD11}"/>
              </a:ext>
            </a:extLst>
          </p:cNvPr>
          <p:cNvPicPr>
            <a:picLocks noChangeAspect="1"/>
          </p:cNvPicPr>
          <p:nvPr/>
        </p:nvPicPr>
        <p:blipFill>
          <a:blip r:embed="rId3"/>
          <a:stretch>
            <a:fillRect/>
          </a:stretch>
        </p:blipFill>
        <p:spPr>
          <a:xfrm>
            <a:off x="9071403" y="1027336"/>
            <a:ext cx="2997200" cy="965200"/>
          </a:xfrm>
          <a:prstGeom prst="rect">
            <a:avLst/>
          </a:prstGeom>
          <a:ln>
            <a:noFill/>
          </a:ln>
        </p:spPr>
      </p:pic>
    </p:spTree>
    <p:extLst>
      <p:ext uri="{BB962C8B-B14F-4D97-AF65-F5344CB8AC3E}">
        <p14:creationId xmlns:p14="http://schemas.microsoft.com/office/powerpoint/2010/main" val="38544857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strVal val="#ppt_w*0.70"/>
                                          </p:val>
                                        </p:tav>
                                        <p:tav tm="100000">
                                          <p:val>
                                            <p:strVal val="#ppt_w"/>
                                          </p:val>
                                        </p:tav>
                                      </p:tavLst>
                                    </p:anim>
                                    <p:anim calcmode="lin" valueType="num">
                                      <p:cBhvr>
                                        <p:cTn id="18" dur="1000" fill="hold"/>
                                        <p:tgtEl>
                                          <p:spTgt spid="14"/>
                                        </p:tgtEl>
                                        <p:attrNameLst>
                                          <p:attrName>ppt_h</p:attrName>
                                        </p:attrNameLst>
                                      </p:cBhvr>
                                      <p:tavLst>
                                        <p:tav tm="0">
                                          <p:val>
                                            <p:strVal val="#ppt_h"/>
                                          </p:val>
                                        </p:tav>
                                        <p:tav tm="100000">
                                          <p:val>
                                            <p:strVal val="#ppt_h"/>
                                          </p:val>
                                        </p:tav>
                                      </p:tavLst>
                                    </p:anim>
                                    <p:animEffect transition="in" filter="fade">
                                      <p:cBhvr>
                                        <p:cTn id="19" dur="10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0" fill="hold"/>
                                        <p:tgtEl>
                                          <p:spTgt spid="3"/>
                                        </p:tgtEl>
                                        <p:attrNameLst>
                                          <p:attrName>ppt_w</p:attrName>
                                        </p:attrNameLst>
                                      </p:cBhvr>
                                      <p:tavLst>
                                        <p:tav tm="0">
                                          <p:val>
                                            <p:strVal val="#ppt_w*0.70"/>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Effect transition="in" filter="fade">
                                      <p:cBhvr>
                                        <p:cTn id="2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12" grpId="0"/>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A82BB-B717-8509-B031-C6B6D6289457}"/>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38C446A2-2413-DE89-DF0F-B47173AAA8D0}"/>
              </a:ext>
            </a:extLst>
          </p:cNvPr>
          <p:cNvSpPr txBox="1"/>
          <p:nvPr/>
        </p:nvSpPr>
        <p:spPr>
          <a:xfrm>
            <a:off x="360921" y="238210"/>
            <a:ext cx="11470158" cy="923330"/>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L’exercice de </a:t>
            </a:r>
            <a:r>
              <a:rPr lang="fr-CH" sz="54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simulation</a:t>
            </a:r>
            <a:r>
              <a:rPr lang="fr-CH" sz="5400" dirty="0">
                <a:latin typeface="Impact" panose="020B0806030902050204" pitchFamily="34" charset="0"/>
                <a:ea typeface="Helvetica Neue" panose="02000503000000020004" pitchFamily="2" charset="0"/>
                <a:cs typeface="Helvetica Neue" panose="02000503000000020004" pitchFamily="2" charset="0"/>
              </a:rPr>
              <a:t> Polaris II </a:t>
            </a:r>
            <a:endParaRPr lang="fr-CH" sz="4800" dirty="0">
              <a:latin typeface="Impact" panose="020B0806030902050204" pitchFamily="34" charset="0"/>
              <a:ea typeface="Helvetica Neue" panose="02000503000000020004" pitchFamily="2" charset="0"/>
              <a:cs typeface="Helvetica Neue" panose="02000503000000020004" pitchFamily="2" charset="0"/>
            </a:endParaRPr>
          </a:p>
        </p:txBody>
      </p:sp>
      <p:pic>
        <p:nvPicPr>
          <p:cNvPr id="4" name="Image 3">
            <a:extLst>
              <a:ext uri="{FF2B5EF4-FFF2-40B4-BE49-F238E27FC236}">
                <a16:creationId xmlns:a16="http://schemas.microsoft.com/office/drawing/2014/main" id="{EC5F2D6B-3AB3-B8EB-C897-072DE69E3DFC}"/>
              </a:ext>
            </a:extLst>
          </p:cNvPr>
          <p:cNvPicPr>
            <a:picLocks noChangeAspect="1"/>
          </p:cNvPicPr>
          <p:nvPr/>
        </p:nvPicPr>
        <p:blipFill>
          <a:blip r:embed="rId2"/>
          <a:stretch>
            <a:fillRect/>
          </a:stretch>
        </p:blipFill>
        <p:spPr>
          <a:xfrm>
            <a:off x="8787838" y="1061741"/>
            <a:ext cx="3063679" cy="5766924"/>
          </a:xfrm>
          <a:prstGeom prst="rect">
            <a:avLst/>
          </a:prstGeom>
          <a:ln>
            <a:solidFill>
              <a:schemeClr val="tx1"/>
            </a:solidFill>
          </a:ln>
        </p:spPr>
      </p:pic>
      <p:pic>
        <p:nvPicPr>
          <p:cNvPr id="6" name="Image 5">
            <a:extLst>
              <a:ext uri="{FF2B5EF4-FFF2-40B4-BE49-F238E27FC236}">
                <a16:creationId xmlns:a16="http://schemas.microsoft.com/office/drawing/2014/main" id="{F0C7B581-72BA-90D1-24BB-DC44683F4910}"/>
              </a:ext>
            </a:extLst>
          </p:cNvPr>
          <p:cNvPicPr>
            <a:picLocks noChangeAspect="1"/>
          </p:cNvPicPr>
          <p:nvPr/>
        </p:nvPicPr>
        <p:blipFill>
          <a:blip r:embed="rId3"/>
          <a:stretch>
            <a:fillRect/>
          </a:stretch>
        </p:blipFill>
        <p:spPr>
          <a:xfrm>
            <a:off x="360921" y="1101366"/>
            <a:ext cx="1836794" cy="591510"/>
          </a:xfrm>
          <a:prstGeom prst="rect">
            <a:avLst/>
          </a:prstGeom>
          <a:ln>
            <a:noFill/>
          </a:ln>
        </p:spPr>
      </p:pic>
      <p:sp>
        <p:nvSpPr>
          <p:cNvPr id="9" name="ZoneTexte 8">
            <a:extLst>
              <a:ext uri="{FF2B5EF4-FFF2-40B4-BE49-F238E27FC236}">
                <a16:creationId xmlns:a16="http://schemas.microsoft.com/office/drawing/2014/main" id="{555EC30E-C0EC-D7BA-B192-334B9A7F65F5}"/>
              </a:ext>
            </a:extLst>
          </p:cNvPr>
          <p:cNvSpPr txBox="1"/>
          <p:nvPr/>
        </p:nvSpPr>
        <p:spPr>
          <a:xfrm>
            <a:off x="2862578" y="1119268"/>
            <a:ext cx="5904821" cy="1200329"/>
          </a:xfrm>
          <a:prstGeom prst="rect">
            <a:avLst/>
          </a:prstGeom>
          <a:noFill/>
        </p:spPr>
        <p:txBody>
          <a:bodyPr wrap="square">
            <a:spAutoFit/>
          </a:bodyPr>
          <a:lstStyle/>
          <a:p>
            <a:pPr algn="l"/>
            <a:r>
              <a:rPr lang="fr-CH" b="1" i="0" dirty="0">
                <a:solidFill>
                  <a:srgbClr val="3C4245"/>
                </a:solidFill>
                <a:effectLst/>
                <a:latin typeface="Noto Sans" panose="020B0502040504020204" pitchFamily="34" charset="0"/>
              </a:rPr>
              <a:t>« S’entraîner aujourd’hui pour faire face aux urgences de demain – l’OMS réunit des pays et des partenaires pour simuler la riposte à une épidémie majeure »</a:t>
            </a:r>
          </a:p>
        </p:txBody>
      </p:sp>
      <p:sp>
        <p:nvSpPr>
          <p:cNvPr id="11" name="ZoneTexte 10">
            <a:extLst>
              <a:ext uri="{FF2B5EF4-FFF2-40B4-BE49-F238E27FC236}">
                <a16:creationId xmlns:a16="http://schemas.microsoft.com/office/drawing/2014/main" id="{C8740710-A8A0-E139-A6F9-2FECCA61B0F8}"/>
              </a:ext>
            </a:extLst>
          </p:cNvPr>
          <p:cNvSpPr txBox="1"/>
          <p:nvPr/>
        </p:nvSpPr>
        <p:spPr>
          <a:xfrm>
            <a:off x="441841" y="1775617"/>
            <a:ext cx="2400300" cy="461665"/>
          </a:xfrm>
          <a:prstGeom prst="rect">
            <a:avLst/>
          </a:prstGeom>
          <a:solidFill>
            <a:schemeClr val="bg1"/>
          </a:solidFill>
          <a:ln w="28575">
            <a:solidFill>
              <a:schemeClr val="tx1"/>
            </a:solidFill>
          </a:ln>
        </p:spPr>
        <p:txBody>
          <a:bodyPr wrap="square">
            <a:spAutoFit/>
          </a:bodyPr>
          <a:lstStyle/>
          <a:p>
            <a:pPr algn="ctr"/>
            <a:r>
              <a:rPr lang="fr-CH" sz="2400" b="1" dirty="0">
                <a:solidFill>
                  <a:srgbClr val="212121"/>
                </a:solidFill>
                <a:latin typeface="neue-haas-grotesk-text"/>
              </a:rPr>
              <a:t>22 - 23</a:t>
            </a:r>
            <a:r>
              <a:rPr lang="fr-CH" sz="2400" b="1" i="0" dirty="0">
                <a:solidFill>
                  <a:srgbClr val="212121"/>
                </a:solidFill>
                <a:effectLst/>
                <a:latin typeface="neue-haas-grotesk-text"/>
              </a:rPr>
              <a:t> avril 2026</a:t>
            </a:r>
            <a:endParaRPr lang="fr-FR" sz="2400" dirty="0"/>
          </a:p>
        </p:txBody>
      </p:sp>
      <p:sp>
        <p:nvSpPr>
          <p:cNvPr id="15" name="ZoneTexte 14">
            <a:extLst>
              <a:ext uri="{FF2B5EF4-FFF2-40B4-BE49-F238E27FC236}">
                <a16:creationId xmlns:a16="http://schemas.microsoft.com/office/drawing/2014/main" id="{DE0A7016-4FDA-2CE4-AF62-A55356ADC31A}"/>
              </a:ext>
            </a:extLst>
          </p:cNvPr>
          <p:cNvSpPr txBox="1"/>
          <p:nvPr/>
        </p:nvSpPr>
        <p:spPr>
          <a:xfrm>
            <a:off x="360920" y="2418446"/>
            <a:ext cx="8301165" cy="2585323"/>
          </a:xfrm>
          <a:prstGeom prst="rect">
            <a:avLst/>
          </a:prstGeom>
          <a:noFill/>
        </p:spPr>
        <p:txBody>
          <a:bodyPr wrap="square">
            <a:spAutoFit/>
          </a:bodyPr>
          <a:lstStyle/>
          <a:p>
            <a:pPr algn="l"/>
            <a:r>
              <a:rPr lang="fr-CH" b="1" dirty="0">
                <a:solidFill>
                  <a:srgbClr val="3A3A3A"/>
                </a:solidFill>
                <a:highlight>
                  <a:srgbClr val="FFFF00"/>
                </a:highlight>
                <a:latin typeface="Marianne"/>
              </a:rPr>
              <a:t>L’Organisation mondiale de la Santé (OMS) a mené à bien l’exercice Polaris II, un exercice de simulation de haut niveau sur deux jours (22-23 avril), qui mettait en scène une épidémie due à une nouvelle bactérie fictive se propageant à travers le monde.</a:t>
            </a:r>
            <a:r>
              <a:rPr lang="fr-CH" dirty="0">
                <a:solidFill>
                  <a:srgbClr val="3A3A3A"/>
                </a:solidFill>
                <a:latin typeface="Marianne"/>
              </a:rPr>
              <a:t> Réunissant 26 pays et territoires, 600 experts en matière d’urgences sanitaires et plus de 25 partenaires, </a:t>
            </a:r>
            <a:r>
              <a:rPr lang="fr-CH" b="1" dirty="0">
                <a:solidFill>
                  <a:srgbClr val="3A3A3A"/>
                </a:solidFill>
                <a:highlight>
                  <a:srgbClr val="FFFF00"/>
                </a:highlight>
                <a:latin typeface="Marianne"/>
              </a:rPr>
              <a:t>cet exercice a permis aux pays de tester leur niveau de préparation face à des pandémies et d’autres situations d’urgence sanitaire de grande ampleur</a:t>
            </a:r>
            <a:r>
              <a:rPr lang="fr-CH" dirty="0">
                <a:solidFill>
                  <a:srgbClr val="3A3A3A"/>
                </a:solidFill>
                <a:latin typeface="Marianne"/>
              </a:rPr>
              <a:t>, notamment d’activer leurs structures regroupant des personnels d’intervention d’urgence, leurs flux d’informations et la coordination interétatique, ainsi que leur coordination avec des partenaires et l’OMS. </a:t>
            </a:r>
          </a:p>
        </p:txBody>
      </p:sp>
      <p:sp>
        <p:nvSpPr>
          <p:cNvPr id="19" name="ZoneTexte 18">
            <a:extLst>
              <a:ext uri="{FF2B5EF4-FFF2-40B4-BE49-F238E27FC236}">
                <a16:creationId xmlns:a16="http://schemas.microsoft.com/office/drawing/2014/main" id="{1C8702BF-5154-930B-5B52-A3C49A9A0F49}"/>
              </a:ext>
            </a:extLst>
          </p:cNvPr>
          <p:cNvSpPr txBox="1"/>
          <p:nvPr/>
        </p:nvSpPr>
        <p:spPr>
          <a:xfrm>
            <a:off x="360921" y="6182334"/>
            <a:ext cx="8406478" cy="646331"/>
          </a:xfrm>
          <a:prstGeom prst="rect">
            <a:avLst/>
          </a:prstGeom>
          <a:noFill/>
        </p:spPr>
        <p:txBody>
          <a:bodyPr wrap="square">
            <a:spAutoFit/>
          </a:bodyPr>
          <a:lstStyle/>
          <a:p>
            <a:r>
              <a:rPr lang="fr-CH" dirty="0">
                <a:solidFill>
                  <a:srgbClr val="3A3A3A"/>
                </a:solidFill>
                <a:latin typeface="Marianne"/>
              </a:rPr>
              <a:t>L’exercice Polaris II s’inscrit dans le cadre d’</a:t>
            </a:r>
            <a:r>
              <a:rPr lang="fr-CH" dirty="0" err="1">
                <a:solidFill>
                  <a:srgbClr val="3A3A3A"/>
                </a:solidFill>
                <a:latin typeface="Marianne"/>
              </a:rPr>
              <a:t>HorizonX</a:t>
            </a:r>
            <a:r>
              <a:rPr lang="fr-CH" dirty="0">
                <a:solidFill>
                  <a:srgbClr val="3A3A3A"/>
                </a:solidFill>
                <a:latin typeface="Marianne"/>
              </a:rPr>
              <a:t>, le programme d’exercices de simulation pluriannuel et tourné vers l’avenir de l’OMS. </a:t>
            </a:r>
            <a:endParaRPr lang="fr-FR" dirty="0">
              <a:solidFill>
                <a:srgbClr val="3A3A3A"/>
              </a:solidFill>
              <a:latin typeface="Marianne"/>
            </a:endParaRPr>
          </a:p>
        </p:txBody>
      </p:sp>
      <p:sp>
        <p:nvSpPr>
          <p:cNvPr id="21" name="ZoneTexte 20">
            <a:extLst>
              <a:ext uri="{FF2B5EF4-FFF2-40B4-BE49-F238E27FC236}">
                <a16:creationId xmlns:a16="http://schemas.microsoft.com/office/drawing/2014/main" id="{5BC50D7B-DE5D-5E82-2114-D97F7ADDEBAF}"/>
              </a:ext>
            </a:extLst>
          </p:cNvPr>
          <p:cNvSpPr txBox="1"/>
          <p:nvPr/>
        </p:nvSpPr>
        <p:spPr>
          <a:xfrm>
            <a:off x="360921" y="4955494"/>
            <a:ext cx="8301164" cy="1200329"/>
          </a:xfrm>
          <a:prstGeom prst="rect">
            <a:avLst/>
          </a:prstGeom>
          <a:noFill/>
        </p:spPr>
        <p:txBody>
          <a:bodyPr wrap="square">
            <a:spAutoFit/>
          </a:bodyPr>
          <a:lstStyle/>
          <a:p>
            <a:pPr algn="l"/>
            <a:r>
              <a:rPr lang="fr-CH" b="1" dirty="0">
                <a:solidFill>
                  <a:srgbClr val="3A3A3A"/>
                </a:solidFill>
                <a:highlight>
                  <a:srgbClr val="FFFF00"/>
                </a:highlight>
                <a:latin typeface="Marianne"/>
              </a:rPr>
              <a:t>S’appuyant sur la réussite de l’exercice Polaris I organisé en avril 2025, qui portait sur un virus fictif, chaque pays participant a activé sa structure nationale de coordination en cas d’urgence et s’est employé, dans des conditions réelles, à partager l’information, à harmoniser les politiques et à mobiliser ses effectifs. </a:t>
            </a:r>
          </a:p>
        </p:txBody>
      </p:sp>
    </p:spTree>
    <p:extLst>
      <p:ext uri="{BB962C8B-B14F-4D97-AF65-F5344CB8AC3E}">
        <p14:creationId xmlns:p14="http://schemas.microsoft.com/office/powerpoint/2010/main" val="37567290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1000" fill="hold"/>
                                        <p:tgtEl>
                                          <p:spTgt spid="21"/>
                                        </p:tgtEl>
                                        <p:attrNameLst>
                                          <p:attrName>ppt_w</p:attrName>
                                        </p:attrNameLst>
                                      </p:cBhvr>
                                      <p:tavLst>
                                        <p:tav tm="0">
                                          <p:val>
                                            <p:strVal val="#ppt_w*0.70"/>
                                          </p:val>
                                        </p:tav>
                                        <p:tav tm="100000">
                                          <p:val>
                                            <p:strVal val="#ppt_w"/>
                                          </p:val>
                                        </p:tav>
                                      </p:tavLst>
                                    </p:anim>
                                    <p:anim calcmode="lin" valueType="num">
                                      <p:cBhvr>
                                        <p:cTn id="22" dur="1000" fill="hold"/>
                                        <p:tgtEl>
                                          <p:spTgt spid="21"/>
                                        </p:tgtEl>
                                        <p:attrNameLst>
                                          <p:attrName>ppt_h</p:attrName>
                                        </p:attrNameLst>
                                      </p:cBhvr>
                                      <p:tavLst>
                                        <p:tav tm="0">
                                          <p:val>
                                            <p:strVal val="#ppt_h"/>
                                          </p:val>
                                        </p:tav>
                                        <p:tav tm="100000">
                                          <p:val>
                                            <p:strVal val="#ppt_h"/>
                                          </p:val>
                                        </p:tav>
                                      </p:tavLst>
                                    </p:anim>
                                    <p:animEffect transition="in" filter="fade">
                                      <p:cBhvr>
                                        <p:cTn id="23" dur="1000"/>
                                        <p:tgtEl>
                                          <p:spTgt spid="21"/>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1000" fill="hold"/>
                                        <p:tgtEl>
                                          <p:spTgt spid="19"/>
                                        </p:tgtEl>
                                        <p:attrNameLst>
                                          <p:attrName>ppt_w</p:attrName>
                                        </p:attrNameLst>
                                      </p:cBhvr>
                                      <p:tavLst>
                                        <p:tav tm="0">
                                          <p:val>
                                            <p:strVal val="#ppt_w*0.70"/>
                                          </p:val>
                                        </p:tav>
                                        <p:tav tm="100000">
                                          <p:val>
                                            <p:strVal val="#ppt_w"/>
                                          </p:val>
                                        </p:tav>
                                      </p:tavLst>
                                    </p:anim>
                                    <p:anim calcmode="lin" valueType="num">
                                      <p:cBhvr>
                                        <p:cTn id="27" dur="1000" fill="hold"/>
                                        <p:tgtEl>
                                          <p:spTgt spid="19"/>
                                        </p:tgtEl>
                                        <p:attrNameLst>
                                          <p:attrName>ppt_h</p:attrName>
                                        </p:attrNameLst>
                                      </p:cBhvr>
                                      <p:tavLst>
                                        <p:tav tm="0">
                                          <p:val>
                                            <p:strVal val="#ppt_h"/>
                                          </p:val>
                                        </p:tav>
                                        <p:tav tm="100000">
                                          <p:val>
                                            <p:strVal val="#ppt_h"/>
                                          </p:val>
                                        </p:tav>
                                      </p:tavLst>
                                    </p:anim>
                                    <p:animEffect transition="in" filter="fade">
                                      <p:cBhvr>
                                        <p:cTn id="28"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9"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B4513-6863-14B3-E9F0-74CE79A01457}"/>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5E0A5B4-D9CD-13ED-C465-0F8956DE7180}"/>
              </a:ext>
            </a:extLst>
          </p:cNvPr>
          <p:cNvSpPr txBox="1"/>
          <p:nvPr/>
        </p:nvSpPr>
        <p:spPr>
          <a:xfrm>
            <a:off x="4990586" y="139356"/>
            <a:ext cx="7201414" cy="2585323"/>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L’Alliance vaccinale mondiale </a:t>
            </a:r>
            <a:r>
              <a:rPr lang="fr-CH" sz="5400" dirty="0" err="1">
                <a:solidFill>
                  <a:srgbClr val="FF0000"/>
                </a:solidFill>
                <a:latin typeface="Impact" panose="020B0806030902050204" pitchFamily="34" charset="0"/>
                <a:ea typeface="Helvetica Neue" panose="02000503000000020004" pitchFamily="2" charset="0"/>
                <a:cs typeface="Helvetica Neue" panose="02000503000000020004" pitchFamily="2" charset="0"/>
              </a:rPr>
              <a:t>Gavi</a:t>
            </a:r>
            <a:r>
              <a:rPr lang="fr-CH" sz="5400" dirty="0">
                <a:latin typeface="Impact" panose="020B0806030902050204" pitchFamily="34" charset="0"/>
                <a:ea typeface="Helvetica Neue" panose="02000503000000020004" pitchFamily="2" charset="0"/>
                <a:cs typeface="Helvetica Neue" panose="02000503000000020004" pitchFamily="2" charset="0"/>
              </a:rPr>
              <a:t> en parlait déjà en 2021</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pic>
        <p:nvPicPr>
          <p:cNvPr id="4" name="Image 3">
            <a:extLst>
              <a:ext uri="{FF2B5EF4-FFF2-40B4-BE49-F238E27FC236}">
                <a16:creationId xmlns:a16="http://schemas.microsoft.com/office/drawing/2014/main" id="{D29CFEDF-37C5-8CC1-23ED-FD44B9736BE1}"/>
              </a:ext>
            </a:extLst>
          </p:cNvPr>
          <p:cNvPicPr>
            <a:picLocks noChangeAspect="1"/>
          </p:cNvPicPr>
          <p:nvPr/>
        </p:nvPicPr>
        <p:blipFill>
          <a:blip r:embed="rId2"/>
          <a:stretch>
            <a:fillRect/>
          </a:stretch>
        </p:blipFill>
        <p:spPr>
          <a:xfrm>
            <a:off x="221907" y="0"/>
            <a:ext cx="4457700" cy="6858000"/>
          </a:xfrm>
          <a:prstGeom prst="rect">
            <a:avLst/>
          </a:prstGeom>
        </p:spPr>
      </p:pic>
      <p:sp>
        <p:nvSpPr>
          <p:cNvPr id="7" name="ZoneTexte 6">
            <a:extLst>
              <a:ext uri="{FF2B5EF4-FFF2-40B4-BE49-F238E27FC236}">
                <a16:creationId xmlns:a16="http://schemas.microsoft.com/office/drawing/2014/main" id="{BF14C8E5-7D12-5618-466D-638640FBC8A7}"/>
              </a:ext>
            </a:extLst>
          </p:cNvPr>
          <p:cNvSpPr txBox="1"/>
          <p:nvPr/>
        </p:nvSpPr>
        <p:spPr>
          <a:xfrm>
            <a:off x="5236176" y="4910639"/>
            <a:ext cx="6221626" cy="1638910"/>
          </a:xfrm>
          <a:prstGeom prst="rect">
            <a:avLst/>
          </a:prstGeom>
          <a:noFill/>
          <a:ln w="19050">
            <a:solidFill>
              <a:schemeClr val="tx1"/>
            </a:solidFill>
          </a:ln>
        </p:spPr>
        <p:txBody>
          <a:bodyPr wrap="square">
            <a:spAutoFit/>
          </a:bodyPr>
          <a:lstStyle/>
          <a:p>
            <a:r>
              <a:rPr lang="fr-CH" dirty="0">
                <a:solidFill>
                  <a:srgbClr val="212121"/>
                </a:solidFill>
                <a:latin typeface="neue-haas-grotesk-text"/>
              </a:rPr>
              <a:t>« </a:t>
            </a:r>
            <a:r>
              <a:rPr lang="fr-CH" b="1" dirty="0">
                <a:solidFill>
                  <a:srgbClr val="212121"/>
                </a:solidFill>
                <a:highlight>
                  <a:srgbClr val="FFFF00"/>
                </a:highlight>
                <a:latin typeface="neue-haas-grotesk-text"/>
              </a:rPr>
              <a:t>La fièvre hémorragique à hantavirus avec syndrome rénal (HFRS) </a:t>
            </a:r>
            <a:r>
              <a:rPr lang="fr-CH" b="1" dirty="0">
                <a:solidFill>
                  <a:srgbClr val="FF0000"/>
                </a:solidFill>
                <a:highlight>
                  <a:srgbClr val="FFFF00"/>
                </a:highlight>
                <a:latin typeface="neue-haas-grotesk-text"/>
              </a:rPr>
              <a:t>existe depuis de nombreux siècles</a:t>
            </a:r>
            <a:r>
              <a:rPr lang="fr-CH" b="1" dirty="0">
                <a:solidFill>
                  <a:srgbClr val="FF0000"/>
                </a:solidFill>
                <a:latin typeface="neue-haas-grotesk-text"/>
              </a:rPr>
              <a:t> </a:t>
            </a:r>
            <a:r>
              <a:rPr lang="fr-CH" dirty="0">
                <a:solidFill>
                  <a:srgbClr val="212121"/>
                </a:solidFill>
                <a:latin typeface="neue-haas-grotesk-text"/>
              </a:rPr>
              <a:t>et circule principalement dans les pays européens et asiatiques.»</a:t>
            </a:r>
            <a:br>
              <a:rPr lang="fr-CH" sz="2000" dirty="0">
                <a:solidFill>
                  <a:srgbClr val="000000"/>
                </a:solidFill>
                <a:effectLst/>
                <a:latin typeface="Helvetica Neue" panose="02000503000000020004" pitchFamily="2" charset="0"/>
              </a:rPr>
            </a:br>
            <a:r>
              <a:rPr lang="fr-CH" sz="1050" dirty="0">
                <a:solidFill>
                  <a:srgbClr val="000000"/>
                </a:solidFill>
                <a:effectLst/>
                <a:latin typeface="Helvetica Neue" panose="02000503000000020004" pitchFamily="2" charset="0"/>
              </a:rPr>
              <a:t> </a:t>
            </a:r>
            <a:endParaRPr lang="fr-CH" sz="2000" dirty="0">
              <a:solidFill>
                <a:srgbClr val="000000"/>
              </a:solidFill>
              <a:effectLst/>
              <a:latin typeface="Helvetica Neue" panose="02000503000000020004" pitchFamily="2" charset="0"/>
            </a:endParaRPr>
          </a:p>
          <a:p>
            <a:r>
              <a:rPr lang="fr-CH" dirty="0">
                <a:solidFill>
                  <a:srgbClr val="212121"/>
                </a:solidFill>
                <a:latin typeface="neue-haas-grotesk-text"/>
              </a:rPr>
              <a:t>« </a:t>
            </a:r>
            <a:r>
              <a:rPr lang="fr-CH" b="1" dirty="0">
                <a:solidFill>
                  <a:srgbClr val="FF0000"/>
                </a:solidFill>
                <a:highlight>
                  <a:srgbClr val="FFFF00"/>
                </a:highlight>
                <a:latin typeface="neue-haas-grotesk-text"/>
              </a:rPr>
              <a:t>Menace pandémique : Faible</a:t>
            </a:r>
            <a:r>
              <a:rPr lang="fr-CH" dirty="0">
                <a:solidFill>
                  <a:srgbClr val="212121"/>
                </a:solidFill>
                <a:latin typeface="neue-haas-grotesk-text"/>
              </a:rPr>
              <a:t>. Chaque année, environ 200 000 cas mondiaux et symptômes de type hantavirus sont signalés. »</a:t>
            </a:r>
          </a:p>
        </p:txBody>
      </p:sp>
      <p:sp>
        <p:nvSpPr>
          <p:cNvPr id="9" name="ZoneTexte 8">
            <a:extLst>
              <a:ext uri="{FF2B5EF4-FFF2-40B4-BE49-F238E27FC236}">
                <a16:creationId xmlns:a16="http://schemas.microsoft.com/office/drawing/2014/main" id="{CEEB0116-2541-4C1C-77E6-538B3633E800}"/>
              </a:ext>
            </a:extLst>
          </p:cNvPr>
          <p:cNvSpPr txBox="1"/>
          <p:nvPr/>
        </p:nvSpPr>
        <p:spPr>
          <a:xfrm>
            <a:off x="2590286" y="6087884"/>
            <a:ext cx="2400300" cy="461665"/>
          </a:xfrm>
          <a:prstGeom prst="rect">
            <a:avLst/>
          </a:prstGeom>
          <a:solidFill>
            <a:schemeClr val="bg1"/>
          </a:solidFill>
          <a:ln w="28575">
            <a:solidFill>
              <a:schemeClr val="tx1"/>
            </a:solidFill>
          </a:ln>
        </p:spPr>
        <p:txBody>
          <a:bodyPr wrap="square">
            <a:spAutoFit/>
          </a:bodyPr>
          <a:lstStyle/>
          <a:p>
            <a:pPr algn="ctr"/>
            <a:r>
              <a:rPr lang="fr-CH" sz="2400" b="1" i="0" dirty="0">
                <a:solidFill>
                  <a:srgbClr val="212121"/>
                </a:solidFill>
                <a:effectLst/>
                <a:latin typeface="neue-haas-grotesk-text"/>
              </a:rPr>
              <a:t>10 mai 2021</a:t>
            </a:r>
            <a:endParaRPr lang="fr-FR" sz="2400" dirty="0"/>
          </a:p>
        </p:txBody>
      </p:sp>
      <p:sp>
        <p:nvSpPr>
          <p:cNvPr id="11" name="ZoneTexte 10">
            <a:extLst>
              <a:ext uri="{FF2B5EF4-FFF2-40B4-BE49-F238E27FC236}">
                <a16:creationId xmlns:a16="http://schemas.microsoft.com/office/drawing/2014/main" id="{8035AB41-488D-5BEC-DB4D-B799BFC65D20}"/>
              </a:ext>
            </a:extLst>
          </p:cNvPr>
          <p:cNvSpPr txBox="1"/>
          <p:nvPr/>
        </p:nvSpPr>
        <p:spPr>
          <a:xfrm>
            <a:off x="5236176" y="2940496"/>
            <a:ext cx="6221626" cy="1846659"/>
          </a:xfrm>
          <a:prstGeom prst="rect">
            <a:avLst/>
          </a:prstGeom>
          <a:noFill/>
          <a:ln w="19050">
            <a:solidFill>
              <a:schemeClr val="tx1"/>
            </a:solidFill>
          </a:ln>
        </p:spPr>
        <p:txBody>
          <a:bodyPr wrap="square">
            <a:spAutoFit/>
          </a:bodyPr>
          <a:lstStyle/>
          <a:p>
            <a:pPr algn="l"/>
            <a:r>
              <a:rPr lang="fr-CH" sz="2400" b="1" i="0" dirty="0">
                <a:solidFill>
                  <a:srgbClr val="212121"/>
                </a:solidFill>
                <a:effectLst/>
                <a:highlight>
                  <a:srgbClr val="FFFF00"/>
                </a:highlight>
                <a:latin typeface="neue-haas-grotesk-text"/>
              </a:rPr>
              <a:t>La prochaine pandémie : l’hantavirus ?</a:t>
            </a:r>
          </a:p>
          <a:p>
            <a:pPr algn="l"/>
            <a:r>
              <a:rPr lang="fr-CH" b="1" i="0" dirty="0">
                <a:solidFill>
                  <a:srgbClr val="212121"/>
                </a:solidFill>
                <a:effectLst/>
                <a:highlight>
                  <a:srgbClr val="FFFF00"/>
                </a:highlight>
                <a:latin typeface="neue-haas-grotesk-text"/>
              </a:rPr>
              <a:t>Propagé des rongeurs aux humains, l’Hantavirus de l’Ancien et du Nouveau Monde est devenu endémique sur de nombreux continents</a:t>
            </a:r>
            <a:r>
              <a:rPr lang="fr-CH" b="0" i="0" dirty="0">
                <a:solidFill>
                  <a:srgbClr val="212121"/>
                </a:solidFill>
                <a:effectLst/>
                <a:latin typeface="neue-haas-grotesk-text"/>
              </a:rPr>
              <a:t>, mais les cas sporadiques de transmission interhumaine sont-ils des preuves suffisamment solides pour </a:t>
            </a:r>
            <a:r>
              <a:rPr lang="fr-CH" b="1" i="0" dirty="0">
                <a:solidFill>
                  <a:srgbClr val="212121"/>
                </a:solidFill>
                <a:effectLst/>
                <a:highlight>
                  <a:srgbClr val="FFFF00"/>
                </a:highlight>
                <a:latin typeface="neue-haas-grotesk-text"/>
              </a:rPr>
              <a:t>craindre son potentiel pandémique</a:t>
            </a:r>
            <a:r>
              <a:rPr lang="fr-CH" b="1" i="0" dirty="0">
                <a:solidFill>
                  <a:srgbClr val="212121"/>
                </a:solidFill>
                <a:effectLst/>
                <a:latin typeface="neue-haas-grotesk-text"/>
              </a:rPr>
              <a:t> </a:t>
            </a:r>
            <a:r>
              <a:rPr lang="fr-CH" b="0" i="0" dirty="0">
                <a:solidFill>
                  <a:srgbClr val="212121"/>
                </a:solidFill>
                <a:effectLst/>
                <a:latin typeface="neue-haas-grotesk-text"/>
              </a:rPr>
              <a:t>?</a:t>
            </a:r>
          </a:p>
        </p:txBody>
      </p:sp>
    </p:spTree>
    <p:extLst>
      <p:ext uri="{BB962C8B-B14F-4D97-AF65-F5344CB8AC3E}">
        <p14:creationId xmlns:p14="http://schemas.microsoft.com/office/powerpoint/2010/main" val="11945678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ppt_x</p:attrName>
                                        </p:attrNameLst>
                                      </p:cBhvr>
                                      <p:tavLst>
                                        <p:tav tm="0">
                                          <p:val>
                                            <p:strVal val="#ppt_x-#ppt_w*1.125000"/>
                                          </p:val>
                                        </p:tav>
                                        <p:tav tm="100000">
                                          <p:val>
                                            <p:strVal val="#ppt_x"/>
                                          </p:val>
                                        </p:tav>
                                      </p:tavLst>
                                    </p:anim>
                                    <p:animEffect transition="in" filter="wipe(right)">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77DBD-0E29-3F55-C688-CBF0F003CE5C}"/>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D037689F-CB6E-A802-D5D3-8444BF968DEC}"/>
              </a:ext>
            </a:extLst>
          </p:cNvPr>
          <p:cNvSpPr txBox="1"/>
          <p:nvPr/>
        </p:nvSpPr>
        <p:spPr>
          <a:xfrm>
            <a:off x="360921" y="238210"/>
            <a:ext cx="5875479" cy="2585323"/>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1997 : Un brevet pour un </a:t>
            </a:r>
            <a:r>
              <a:rPr lang="fr-CH" sz="54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Vaccin</a:t>
            </a:r>
            <a:r>
              <a:rPr lang="fr-CH" sz="5400" dirty="0">
                <a:latin typeface="Impact" panose="020B0806030902050204" pitchFamily="34" charset="0"/>
                <a:ea typeface="Helvetica Neue" panose="02000503000000020004" pitchFamily="2" charset="0"/>
                <a:cs typeface="Helvetica Neue" panose="02000503000000020004" pitchFamily="2" charset="0"/>
              </a:rPr>
              <a:t> </a:t>
            </a:r>
          </a:p>
          <a:p>
            <a:r>
              <a:rPr lang="fr-CH" sz="5400" dirty="0">
                <a:latin typeface="Impact" panose="020B0806030902050204" pitchFamily="34" charset="0"/>
                <a:ea typeface="Helvetica Neue" panose="02000503000000020004" pitchFamily="2" charset="0"/>
                <a:cs typeface="Helvetica Neue" panose="02000503000000020004" pitchFamily="2" charset="0"/>
              </a:rPr>
              <a:t>est déjà publié.</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sp>
        <p:nvSpPr>
          <p:cNvPr id="12" name="ZoneTexte 11">
            <a:extLst>
              <a:ext uri="{FF2B5EF4-FFF2-40B4-BE49-F238E27FC236}">
                <a16:creationId xmlns:a16="http://schemas.microsoft.com/office/drawing/2014/main" id="{BEB6DE92-81CE-CFB5-0CBC-AD05AA40DBBE}"/>
              </a:ext>
            </a:extLst>
          </p:cNvPr>
          <p:cNvSpPr txBox="1"/>
          <p:nvPr/>
        </p:nvSpPr>
        <p:spPr>
          <a:xfrm>
            <a:off x="360921" y="3141915"/>
            <a:ext cx="5875479" cy="3477875"/>
          </a:xfrm>
          <a:prstGeom prst="rect">
            <a:avLst/>
          </a:prstGeom>
          <a:noFill/>
          <a:ln w="19050">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"VACCIN HANTAVIRUS"</a:t>
            </a:r>
            <a:r>
              <a:rPr lang="fr-CH" sz="2400" dirty="0">
                <a:solidFill>
                  <a:srgbClr val="000000"/>
                </a:solidFill>
                <a:effectLst/>
                <a:latin typeface="Helvetica Neue" panose="02000503000000020004" pitchFamily="2" charset="0"/>
              </a:rPr>
              <a:t> </a:t>
            </a:r>
          </a:p>
          <a:p>
            <a:endParaRPr lang="fr-CH" sz="1000" b="1" dirty="0">
              <a:solidFill>
                <a:srgbClr val="000000"/>
              </a:solidFill>
              <a:effectLst/>
              <a:latin typeface="Helvetica Neue" panose="02000503000000020004" pitchFamily="2" charset="0"/>
            </a:endParaRPr>
          </a:p>
          <a:p>
            <a:r>
              <a:rPr lang="fr-CH" sz="2400" b="1" dirty="0">
                <a:solidFill>
                  <a:srgbClr val="000000"/>
                </a:solidFill>
                <a:effectLst/>
                <a:latin typeface="Helvetica Neue" panose="02000503000000020004" pitchFamily="2" charset="0"/>
              </a:rPr>
              <a:t>Abstract</a:t>
            </a:r>
            <a:r>
              <a:rPr lang="fr-CH" sz="2400" dirty="0">
                <a:solidFill>
                  <a:srgbClr val="000000"/>
                </a:solidFill>
                <a:effectLst/>
                <a:latin typeface="Helvetica Neue" panose="02000503000000020004" pitchFamily="2" charset="0"/>
              </a:rPr>
              <a:t> </a:t>
            </a:r>
            <a:br>
              <a:rPr lang="fr-CH" dirty="0">
                <a:solidFill>
                  <a:srgbClr val="000000"/>
                </a:solidFill>
                <a:effectLst/>
                <a:latin typeface="Helvetica Neue" panose="02000503000000020004" pitchFamily="2" charset="0"/>
              </a:rPr>
            </a:br>
            <a:r>
              <a:rPr lang="fr-CH" dirty="0">
                <a:solidFill>
                  <a:srgbClr val="000000"/>
                </a:solidFill>
                <a:effectLst/>
                <a:latin typeface="Helvetica Neue" panose="02000503000000020004" pitchFamily="2" charset="0"/>
              </a:rPr>
              <a:t>L'invention concerne des formulations de vaccins permettant d'induire une réponse immunitaire protectrice aux hantavirus chez l'homme. </a:t>
            </a:r>
            <a:r>
              <a:rPr lang="fr-CH" b="1" dirty="0">
                <a:solidFill>
                  <a:srgbClr val="000000"/>
                </a:solidFill>
                <a:effectLst/>
                <a:highlight>
                  <a:srgbClr val="FFFF00"/>
                </a:highlight>
                <a:latin typeface="Helvetica Neue" panose="02000503000000020004" pitchFamily="2" charset="0"/>
              </a:rPr>
              <a:t>Ces formulations comprennent un </a:t>
            </a:r>
            <a:r>
              <a:rPr lang="fr-CH" b="1" dirty="0">
                <a:solidFill>
                  <a:srgbClr val="FF0000"/>
                </a:solidFill>
                <a:effectLst/>
                <a:highlight>
                  <a:srgbClr val="FFFF00"/>
                </a:highlight>
                <a:latin typeface="Helvetica Neue" panose="02000503000000020004" pitchFamily="2" charset="0"/>
              </a:rPr>
              <a:t>vecteur atténué du virus</a:t>
            </a:r>
            <a:r>
              <a:rPr lang="fr-CH" b="1" dirty="0">
                <a:solidFill>
                  <a:srgbClr val="000000"/>
                </a:solidFill>
                <a:effectLst/>
                <a:highlight>
                  <a:srgbClr val="FFFF00"/>
                </a:highlight>
                <a:latin typeface="Helvetica Neue" panose="02000503000000020004" pitchFamily="2" charset="0"/>
              </a:rPr>
              <a:t> du vaccin contenant de l’ADNc codant pour la protéine N</a:t>
            </a:r>
            <a:r>
              <a:rPr lang="fr-CH" b="1" dirty="0">
                <a:solidFill>
                  <a:srgbClr val="000000"/>
                </a:solidFill>
                <a:effectLst/>
                <a:latin typeface="Helvetica Neue" panose="02000503000000020004" pitchFamily="2" charset="0"/>
              </a:rPr>
              <a:t> </a:t>
            </a:r>
            <a:r>
              <a:rPr lang="fr-CH" dirty="0">
                <a:solidFill>
                  <a:srgbClr val="000000"/>
                </a:solidFill>
                <a:effectLst/>
                <a:latin typeface="Helvetica Neue" panose="02000503000000020004" pitchFamily="2" charset="0"/>
              </a:rPr>
              <a:t>de la nucléocapside de l'hantavirus, les glycoprotéines G1 et G2. L'invention concerne également des procédés d'utilisation de ces formulations.</a:t>
            </a:r>
          </a:p>
        </p:txBody>
      </p:sp>
      <p:sp>
        <p:nvSpPr>
          <p:cNvPr id="14" name="ZoneTexte 13">
            <a:extLst>
              <a:ext uri="{FF2B5EF4-FFF2-40B4-BE49-F238E27FC236}">
                <a16:creationId xmlns:a16="http://schemas.microsoft.com/office/drawing/2014/main" id="{FFED59A2-BB59-B8C9-CA21-A00C16D5DD47}"/>
              </a:ext>
            </a:extLst>
          </p:cNvPr>
          <p:cNvSpPr txBox="1"/>
          <p:nvPr/>
        </p:nvSpPr>
        <p:spPr>
          <a:xfrm>
            <a:off x="7693234" y="548527"/>
            <a:ext cx="2814341" cy="369332"/>
          </a:xfrm>
          <a:prstGeom prst="rect">
            <a:avLst/>
          </a:prstGeom>
          <a:noFill/>
        </p:spPr>
        <p:txBody>
          <a:bodyPr wrap="square">
            <a:spAutoFit/>
          </a:bodyPr>
          <a:lstStyle/>
          <a:p>
            <a:pPr algn="ctr"/>
            <a:r>
              <a:rPr lang="fr-CH" b="1" dirty="0">
                <a:solidFill>
                  <a:srgbClr val="000000"/>
                </a:solidFill>
                <a:effectLst/>
                <a:latin typeface="Helvetica Neue" panose="02000503000000020004" pitchFamily="2" charset="0"/>
              </a:rPr>
              <a:t>BREVET</a:t>
            </a:r>
            <a:r>
              <a:rPr lang="fr-CH" dirty="0">
                <a:solidFill>
                  <a:srgbClr val="000000"/>
                </a:solidFill>
                <a:effectLst/>
                <a:latin typeface="Helvetica Neue" panose="02000503000000020004" pitchFamily="2" charset="0"/>
              </a:rPr>
              <a:t> </a:t>
            </a:r>
            <a:r>
              <a:rPr lang="fr-CH" b="1" dirty="0">
                <a:solidFill>
                  <a:srgbClr val="000000"/>
                </a:solidFill>
                <a:effectLst/>
                <a:latin typeface="Helvetica Neue" panose="02000503000000020004" pitchFamily="2" charset="0"/>
              </a:rPr>
              <a:t>US 5614193</a:t>
            </a:r>
          </a:p>
        </p:txBody>
      </p:sp>
      <p:pic>
        <p:nvPicPr>
          <p:cNvPr id="2" name="Image 1">
            <a:extLst>
              <a:ext uri="{FF2B5EF4-FFF2-40B4-BE49-F238E27FC236}">
                <a16:creationId xmlns:a16="http://schemas.microsoft.com/office/drawing/2014/main" id="{5D14D4FD-86EC-10DF-743C-1040160058C8}"/>
              </a:ext>
            </a:extLst>
          </p:cNvPr>
          <p:cNvPicPr>
            <a:picLocks noChangeAspect="1"/>
          </p:cNvPicPr>
          <p:nvPr/>
        </p:nvPicPr>
        <p:blipFill>
          <a:blip r:embed="rId2"/>
          <a:stretch>
            <a:fillRect/>
          </a:stretch>
        </p:blipFill>
        <p:spPr>
          <a:xfrm>
            <a:off x="6511828" y="999915"/>
            <a:ext cx="5486584" cy="5507974"/>
          </a:xfrm>
          <a:prstGeom prst="rect">
            <a:avLst/>
          </a:prstGeom>
          <a:ln w="19050">
            <a:solidFill>
              <a:schemeClr val="tx1"/>
            </a:solidFill>
          </a:ln>
        </p:spPr>
      </p:pic>
      <p:sp>
        <p:nvSpPr>
          <p:cNvPr id="16" name="ZoneTexte 15">
            <a:extLst>
              <a:ext uri="{FF2B5EF4-FFF2-40B4-BE49-F238E27FC236}">
                <a16:creationId xmlns:a16="http://schemas.microsoft.com/office/drawing/2014/main" id="{9740726D-BD75-B98D-1E8D-BD46A1DD4235}"/>
              </a:ext>
            </a:extLst>
          </p:cNvPr>
          <p:cNvSpPr txBox="1"/>
          <p:nvPr/>
        </p:nvSpPr>
        <p:spPr>
          <a:xfrm>
            <a:off x="5572897" y="6323223"/>
            <a:ext cx="2256469"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effectLst/>
                <a:latin typeface="Helvetica Neue" panose="02000503000000020004" pitchFamily="2" charset="0"/>
              </a:rPr>
              <a:t>25 novembre 1997</a:t>
            </a:r>
            <a:endParaRPr lang="fr-CH" dirty="0">
              <a:solidFill>
                <a:srgbClr val="000000"/>
              </a:solidFill>
              <a:effectLst/>
              <a:latin typeface="Helvetica Neue" panose="02000503000000020004" pitchFamily="2" charset="0"/>
            </a:endParaRPr>
          </a:p>
        </p:txBody>
      </p:sp>
      <p:sp>
        <p:nvSpPr>
          <p:cNvPr id="5" name="ZoneTexte 4">
            <a:extLst>
              <a:ext uri="{FF2B5EF4-FFF2-40B4-BE49-F238E27FC236}">
                <a16:creationId xmlns:a16="http://schemas.microsoft.com/office/drawing/2014/main" id="{375182F4-4B5B-7CA0-B01B-D5745AA45C48}"/>
              </a:ext>
            </a:extLst>
          </p:cNvPr>
          <p:cNvSpPr txBox="1"/>
          <p:nvPr/>
        </p:nvSpPr>
        <p:spPr>
          <a:xfrm>
            <a:off x="6347611" y="2967335"/>
            <a:ext cx="4747512" cy="923330"/>
          </a:xfrm>
          <a:prstGeom prst="rect">
            <a:avLst/>
          </a:prstGeom>
          <a:solidFill>
            <a:schemeClr val="bg1"/>
          </a:solidFill>
          <a:ln w="28575">
            <a:solidFill>
              <a:schemeClr val="tx1"/>
            </a:solidFill>
          </a:ln>
        </p:spPr>
        <p:txBody>
          <a:bodyPr wrap="square">
            <a:spAutoFit/>
          </a:bodyPr>
          <a:lstStyle/>
          <a:p>
            <a:r>
              <a:rPr lang="fr-CH" b="1" dirty="0">
                <a:solidFill>
                  <a:srgbClr val="000000"/>
                </a:solidFill>
                <a:effectLst/>
                <a:latin typeface="Helvetica Neue" panose="02000503000000020004" pitchFamily="2" charset="0"/>
              </a:rPr>
              <a:t>Bénéficiaire :</a:t>
            </a:r>
            <a:endParaRPr lang="fr-CH" dirty="0">
              <a:solidFill>
                <a:srgbClr val="000000"/>
              </a:solidFill>
              <a:effectLst/>
              <a:latin typeface="Helvetica Neue" panose="02000503000000020004" pitchFamily="2" charset="0"/>
            </a:endParaRPr>
          </a:p>
          <a:p>
            <a:r>
              <a:rPr lang="fr-CH" b="1" dirty="0">
                <a:solidFill>
                  <a:srgbClr val="000000"/>
                </a:solidFill>
                <a:effectLst/>
                <a:latin typeface="Helvetica Neue" panose="02000503000000020004" pitchFamily="2" charset="0"/>
              </a:rPr>
              <a:t>Les Etats-Unis, représentés par le </a:t>
            </a:r>
            <a:r>
              <a:rPr lang="fr-CH" b="1" dirty="0">
                <a:solidFill>
                  <a:srgbClr val="FF0000"/>
                </a:solidFill>
                <a:effectLst/>
                <a:latin typeface="Helvetica Neue" panose="02000503000000020004" pitchFamily="2" charset="0"/>
              </a:rPr>
              <a:t>Département de l'armée</a:t>
            </a:r>
            <a:r>
              <a:rPr lang="fr-CH" b="1" dirty="0">
                <a:solidFill>
                  <a:srgbClr val="000000"/>
                </a:solidFill>
                <a:effectLst/>
                <a:latin typeface="Helvetica Neue" panose="02000503000000020004" pitchFamily="2" charset="0"/>
              </a:rPr>
              <a:t>, Washington DC</a:t>
            </a:r>
            <a:endParaRPr lang="fr-CH"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5353623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ppt_w</p:attrName>
                                        </p:attrNameLst>
                                      </p:cBhvr>
                                      <p:tavLst>
                                        <p:tav tm="0">
                                          <p:val>
                                            <p:strVal val="#ppt_w*0.70"/>
                                          </p:val>
                                        </p:tav>
                                        <p:tav tm="100000">
                                          <p:val>
                                            <p:strVal val="#ppt_w"/>
                                          </p:val>
                                        </p:tav>
                                      </p:tavLst>
                                    </p:anim>
                                    <p:anim calcmode="lin" valueType="num">
                                      <p:cBhvr>
                                        <p:cTn id="13" dur="1000" fill="hold"/>
                                        <p:tgtEl>
                                          <p:spTgt spid="16"/>
                                        </p:tgtEl>
                                        <p:attrNameLst>
                                          <p:attrName>ppt_h</p:attrName>
                                        </p:attrNameLst>
                                      </p:cBhvr>
                                      <p:tavLst>
                                        <p:tav tm="0">
                                          <p:val>
                                            <p:strVal val="#ppt_h"/>
                                          </p:val>
                                        </p:tav>
                                        <p:tav tm="100000">
                                          <p:val>
                                            <p:strVal val="#ppt_h"/>
                                          </p:val>
                                        </p:tav>
                                      </p:tavLst>
                                    </p:anim>
                                    <p:animEffect transition="in" filter="fade">
                                      <p:cBhvr>
                                        <p:cTn id="14" dur="1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0F51806-9FB5-A03E-A701-C464F748D61B}"/>
              </a:ext>
            </a:extLst>
          </p:cNvPr>
          <p:cNvSpPr txBox="1"/>
          <p:nvPr/>
        </p:nvSpPr>
        <p:spPr>
          <a:xfrm>
            <a:off x="360921" y="238210"/>
            <a:ext cx="11470158" cy="2585323"/>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2025 : Un brevet très </a:t>
            </a:r>
            <a:br>
              <a:rPr lang="fr-CH" sz="5400" dirty="0">
                <a:latin typeface="Impact" panose="020B0806030902050204" pitchFamily="34" charset="0"/>
                <a:ea typeface="Helvetica Neue" panose="02000503000000020004" pitchFamily="2" charset="0"/>
                <a:cs typeface="Helvetica Neue" panose="02000503000000020004" pitchFamily="2" charset="0"/>
              </a:rPr>
            </a:br>
            <a:r>
              <a:rPr lang="fr-CH" sz="5400" dirty="0">
                <a:latin typeface="Impact" panose="020B0806030902050204" pitchFamily="34" charset="0"/>
                <a:ea typeface="Helvetica Neue" panose="02000503000000020004" pitchFamily="2" charset="0"/>
                <a:cs typeface="Helvetica Neue" panose="02000503000000020004" pitchFamily="2" charset="0"/>
              </a:rPr>
              <a:t>récent pour un </a:t>
            </a:r>
          </a:p>
          <a:p>
            <a:r>
              <a:rPr lang="fr-CH" sz="54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Vaccin</a:t>
            </a:r>
            <a:r>
              <a:rPr lang="fr-CH" sz="5400" dirty="0">
                <a:latin typeface="Impact" panose="020B0806030902050204" pitchFamily="34" charset="0"/>
                <a:ea typeface="Helvetica Neue" panose="02000503000000020004" pitchFamily="2" charset="0"/>
                <a:cs typeface="Helvetica Neue" panose="02000503000000020004" pitchFamily="2" charset="0"/>
              </a:rPr>
              <a:t> </a:t>
            </a:r>
            <a:r>
              <a:rPr lang="fr-CH" sz="54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ARNm </a:t>
            </a:r>
            <a:r>
              <a:rPr lang="fr-CH" sz="5400" dirty="0">
                <a:latin typeface="Impact" panose="020B0806030902050204" pitchFamily="34" charset="0"/>
                <a:ea typeface="Helvetica Neue" panose="02000503000000020004" pitchFamily="2" charset="0"/>
                <a:cs typeface="Helvetica Neue" panose="02000503000000020004" pitchFamily="2" charset="0"/>
              </a:rPr>
              <a:t>est publié.</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pic>
        <p:nvPicPr>
          <p:cNvPr id="9" name="Image 8">
            <a:extLst>
              <a:ext uri="{FF2B5EF4-FFF2-40B4-BE49-F238E27FC236}">
                <a16:creationId xmlns:a16="http://schemas.microsoft.com/office/drawing/2014/main" id="{A9E86C09-E21E-7A2E-3404-B399D5D5E694}"/>
              </a:ext>
            </a:extLst>
          </p:cNvPr>
          <p:cNvPicPr>
            <a:picLocks noChangeAspect="1"/>
          </p:cNvPicPr>
          <p:nvPr/>
        </p:nvPicPr>
        <p:blipFill>
          <a:blip r:embed="rId2"/>
          <a:stretch>
            <a:fillRect/>
          </a:stretch>
        </p:blipFill>
        <p:spPr>
          <a:xfrm>
            <a:off x="7527417" y="790152"/>
            <a:ext cx="4049557" cy="5996458"/>
          </a:xfrm>
          <a:prstGeom prst="rect">
            <a:avLst/>
          </a:prstGeom>
          <a:ln>
            <a:solidFill>
              <a:schemeClr val="tx1"/>
            </a:solidFill>
          </a:ln>
        </p:spPr>
      </p:pic>
      <p:sp>
        <p:nvSpPr>
          <p:cNvPr id="12" name="ZoneTexte 11">
            <a:extLst>
              <a:ext uri="{FF2B5EF4-FFF2-40B4-BE49-F238E27FC236}">
                <a16:creationId xmlns:a16="http://schemas.microsoft.com/office/drawing/2014/main" id="{236EA429-DC40-1659-5D5D-889A7152AF7B}"/>
              </a:ext>
            </a:extLst>
          </p:cNvPr>
          <p:cNvSpPr txBox="1"/>
          <p:nvPr/>
        </p:nvSpPr>
        <p:spPr>
          <a:xfrm>
            <a:off x="512965" y="3253537"/>
            <a:ext cx="6395824" cy="2092881"/>
          </a:xfrm>
          <a:prstGeom prst="rect">
            <a:avLst/>
          </a:prstGeom>
          <a:noFill/>
          <a:ln w="19050">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"VACCIN ARNm CONTRE HANTAVIRUS"</a:t>
            </a:r>
            <a:r>
              <a:rPr lang="fr-CH" sz="2400" dirty="0">
                <a:solidFill>
                  <a:srgbClr val="000000"/>
                </a:solidFill>
                <a:effectLst/>
                <a:latin typeface="Helvetica Neue" panose="02000503000000020004" pitchFamily="2" charset="0"/>
              </a:rPr>
              <a:t> </a:t>
            </a:r>
          </a:p>
          <a:p>
            <a:endParaRPr lang="fr-CH" sz="1000" b="1" dirty="0">
              <a:solidFill>
                <a:srgbClr val="000000"/>
              </a:solidFill>
              <a:effectLst/>
              <a:latin typeface="Helvetica Neue" panose="02000503000000020004" pitchFamily="2" charset="0"/>
            </a:endParaRPr>
          </a:p>
          <a:p>
            <a:r>
              <a:rPr lang="fr-CH" sz="2400" b="1" dirty="0">
                <a:solidFill>
                  <a:srgbClr val="000000"/>
                </a:solidFill>
                <a:effectLst/>
                <a:latin typeface="Helvetica Neue" panose="02000503000000020004" pitchFamily="2" charset="0"/>
              </a:rPr>
              <a:t>Abstract</a:t>
            </a:r>
            <a:r>
              <a:rPr lang="fr-CH" sz="2400" dirty="0">
                <a:solidFill>
                  <a:srgbClr val="000000"/>
                </a:solidFill>
                <a:effectLst/>
                <a:latin typeface="Helvetica Neue" panose="02000503000000020004" pitchFamily="2" charset="0"/>
              </a:rPr>
              <a:t> </a:t>
            </a:r>
          </a:p>
          <a:p>
            <a:r>
              <a:rPr lang="fr-CH" b="1" dirty="0">
                <a:solidFill>
                  <a:srgbClr val="000000"/>
                </a:solidFill>
                <a:effectLst/>
                <a:highlight>
                  <a:srgbClr val="FFFF00"/>
                </a:highlight>
                <a:latin typeface="Helvetica Neue" panose="02000503000000020004" pitchFamily="2" charset="0"/>
              </a:rPr>
              <a:t>Une solution au problème de la pathologie à hantavirus </a:t>
            </a:r>
            <a:r>
              <a:rPr lang="fr-CH" dirty="0">
                <a:solidFill>
                  <a:srgbClr val="000000"/>
                </a:solidFill>
                <a:effectLst/>
                <a:highlight>
                  <a:srgbClr val="FFFF00"/>
                </a:highlight>
                <a:latin typeface="Helvetica Neue" panose="02000503000000020004" pitchFamily="2" charset="0"/>
              </a:rPr>
              <a:t>est la conception, la production et l’administration d’un vaccin à base d’acide nucléique (NAV). Sous certains aspects, </a:t>
            </a:r>
            <a:r>
              <a:rPr lang="fr-CH" b="1" dirty="0">
                <a:solidFill>
                  <a:srgbClr val="000000"/>
                </a:solidFill>
                <a:effectLst/>
                <a:highlight>
                  <a:srgbClr val="FFFF00"/>
                </a:highlight>
                <a:latin typeface="Helvetica Neue" panose="02000503000000020004" pitchFamily="2" charset="0"/>
              </a:rPr>
              <a:t>le NAV est un vaccin à ARNm</a:t>
            </a:r>
            <a:r>
              <a:rPr lang="fr-CH" dirty="0">
                <a:solidFill>
                  <a:srgbClr val="000000"/>
                </a:solidFill>
                <a:effectLst/>
                <a:highlight>
                  <a:srgbClr val="FFFF00"/>
                </a:highlight>
                <a:latin typeface="Helvetica Neue" panose="02000503000000020004" pitchFamily="2" charset="0"/>
              </a:rPr>
              <a:t>.</a:t>
            </a:r>
            <a:r>
              <a:rPr lang="fr-CH" dirty="0">
                <a:solidFill>
                  <a:srgbClr val="000000"/>
                </a:solidFill>
                <a:effectLst/>
                <a:latin typeface="Helvetica Neue" panose="02000503000000020004" pitchFamily="2" charset="0"/>
              </a:rPr>
              <a:t> […]</a:t>
            </a:r>
          </a:p>
        </p:txBody>
      </p:sp>
      <p:sp>
        <p:nvSpPr>
          <p:cNvPr id="14" name="ZoneTexte 13">
            <a:extLst>
              <a:ext uri="{FF2B5EF4-FFF2-40B4-BE49-F238E27FC236}">
                <a16:creationId xmlns:a16="http://schemas.microsoft.com/office/drawing/2014/main" id="{8586D6AC-2053-07EF-755C-D0487FFD32BA}"/>
              </a:ext>
            </a:extLst>
          </p:cNvPr>
          <p:cNvSpPr txBox="1"/>
          <p:nvPr/>
        </p:nvSpPr>
        <p:spPr>
          <a:xfrm>
            <a:off x="7955517" y="350111"/>
            <a:ext cx="6098058" cy="369332"/>
          </a:xfrm>
          <a:prstGeom prst="rect">
            <a:avLst/>
          </a:prstGeom>
          <a:noFill/>
        </p:spPr>
        <p:txBody>
          <a:bodyPr wrap="square">
            <a:spAutoFit/>
          </a:bodyPr>
          <a:lstStyle/>
          <a:p>
            <a:r>
              <a:rPr lang="fr-CH" b="1" dirty="0">
                <a:solidFill>
                  <a:srgbClr val="000000"/>
                </a:solidFill>
                <a:effectLst/>
                <a:latin typeface="Helvetica Neue" panose="02000503000000020004" pitchFamily="2" charset="0"/>
              </a:rPr>
              <a:t>BREVET</a:t>
            </a:r>
            <a:r>
              <a:rPr lang="fr-CH" dirty="0">
                <a:solidFill>
                  <a:srgbClr val="000000"/>
                </a:solidFill>
                <a:effectLst/>
                <a:latin typeface="Helvetica Neue" panose="02000503000000020004" pitchFamily="2" charset="0"/>
              </a:rPr>
              <a:t> </a:t>
            </a:r>
            <a:r>
              <a:rPr lang="fr-CH" b="1" dirty="0">
                <a:solidFill>
                  <a:srgbClr val="000000"/>
                </a:solidFill>
                <a:effectLst/>
                <a:latin typeface="Helvetica Neue" panose="02000503000000020004" pitchFamily="2" charset="0"/>
              </a:rPr>
              <a:t>US 2025/125780 A1 </a:t>
            </a:r>
          </a:p>
        </p:txBody>
      </p:sp>
      <p:sp>
        <p:nvSpPr>
          <p:cNvPr id="16" name="ZoneTexte 15">
            <a:extLst>
              <a:ext uri="{FF2B5EF4-FFF2-40B4-BE49-F238E27FC236}">
                <a16:creationId xmlns:a16="http://schemas.microsoft.com/office/drawing/2014/main" id="{BCAC6786-9E07-BA5A-E07E-DA933257E00A}"/>
              </a:ext>
            </a:extLst>
          </p:cNvPr>
          <p:cNvSpPr txBox="1"/>
          <p:nvPr/>
        </p:nvSpPr>
        <p:spPr>
          <a:xfrm>
            <a:off x="5790502" y="5819191"/>
            <a:ext cx="2063578"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effectLst/>
                <a:latin typeface="Helvetica Neue" panose="02000503000000020004" pitchFamily="2" charset="0"/>
              </a:rPr>
              <a:t>24 avril 2025</a:t>
            </a:r>
            <a:endParaRPr lang="fr-CH"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3829820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ppt_x</p:attrName>
                                        </p:attrNameLst>
                                      </p:cBhvr>
                                      <p:tavLst>
                                        <p:tav tm="0">
                                          <p:val>
                                            <p:strVal val="#ppt_x-#ppt_w*1.125000"/>
                                          </p:val>
                                        </p:tav>
                                        <p:tav tm="100000">
                                          <p:val>
                                            <p:strVal val="#ppt_x"/>
                                          </p:val>
                                        </p:tav>
                                      </p:tavLst>
                                    </p:anim>
                                    <p:animEffect transition="in" filter="wipe(right)">
                                      <p:cBhvr>
                                        <p:cTn id="8" dur="500"/>
                                        <p:tgtEl>
                                          <p:spTgt spid="16"/>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strVal val="#ppt_w*0.70"/>
                                          </p:val>
                                        </p:tav>
                                        <p:tav tm="100000">
                                          <p:val>
                                            <p:strVal val="#ppt_w"/>
                                          </p:val>
                                        </p:tav>
                                      </p:tavLst>
                                    </p:anim>
                                    <p:anim calcmode="lin" valueType="num">
                                      <p:cBhvr>
                                        <p:cTn id="14" dur="1000" fill="hold"/>
                                        <p:tgtEl>
                                          <p:spTgt spid="12"/>
                                        </p:tgtEl>
                                        <p:attrNameLst>
                                          <p:attrName>ppt_h</p:attrName>
                                        </p:attrNameLst>
                                      </p:cBhvr>
                                      <p:tavLst>
                                        <p:tav tm="0">
                                          <p:val>
                                            <p:strVal val="#ppt_h"/>
                                          </p:val>
                                        </p:tav>
                                        <p:tav tm="100000">
                                          <p:val>
                                            <p:strVal val="#ppt_h"/>
                                          </p:val>
                                        </p:tav>
                                      </p:tavLst>
                                    </p:anim>
                                    <p:animEffect transition="in" filter="fade">
                                      <p:cBhvr>
                                        <p:cTn id="1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CEA73-23A0-6E2E-CB33-8613A23040E8}"/>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27F2B900-3C2D-9CE6-9F10-D3FCF298C4F3}"/>
              </a:ext>
            </a:extLst>
          </p:cNvPr>
          <p:cNvSpPr txBox="1"/>
          <p:nvPr/>
        </p:nvSpPr>
        <p:spPr>
          <a:xfrm>
            <a:off x="360921" y="238210"/>
            <a:ext cx="11470158" cy="1754326"/>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Le </a:t>
            </a:r>
            <a:r>
              <a:rPr lang="fr-CH" sz="54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vaccin</a:t>
            </a:r>
            <a:r>
              <a:rPr lang="fr-CH" sz="5400" dirty="0">
                <a:latin typeface="Impact" panose="020B0806030902050204" pitchFamily="34" charset="0"/>
                <a:ea typeface="Helvetica Neue" panose="02000503000000020004" pitchFamily="2" charset="0"/>
                <a:cs typeface="Helvetica Neue" panose="02000503000000020004" pitchFamily="2" charset="0"/>
              </a:rPr>
              <a:t> </a:t>
            </a:r>
            <a:r>
              <a:rPr lang="fr-CH" sz="54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Moderna</a:t>
            </a:r>
            <a:r>
              <a:rPr lang="fr-CH" sz="5400" dirty="0">
                <a:latin typeface="Impact" panose="020B0806030902050204" pitchFamily="34" charset="0"/>
                <a:ea typeface="Helvetica Neue" panose="02000503000000020004" pitchFamily="2" charset="0"/>
                <a:cs typeface="Helvetica Neue" panose="02000503000000020004" pitchFamily="2" charset="0"/>
              </a:rPr>
              <a:t> est en marche depuis 2024 </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sp>
        <p:nvSpPr>
          <p:cNvPr id="2" name="ZoneTexte 1">
            <a:extLst>
              <a:ext uri="{FF2B5EF4-FFF2-40B4-BE49-F238E27FC236}">
                <a16:creationId xmlns:a16="http://schemas.microsoft.com/office/drawing/2014/main" id="{BBF9ED6B-D58D-A841-376B-4900779935FC}"/>
              </a:ext>
            </a:extLst>
          </p:cNvPr>
          <p:cNvSpPr txBox="1"/>
          <p:nvPr/>
        </p:nvSpPr>
        <p:spPr>
          <a:xfrm>
            <a:off x="297254" y="2893893"/>
            <a:ext cx="2063578" cy="369332"/>
          </a:xfrm>
          <a:prstGeom prst="rect">
            <a:avLst/>
          </a:prstGeom>
          <a:solidFill>
            <a:schemeClr val="bg1"/>
          </a:solidFill>
          <a:ln w="28575">
            <a:noFill/>
          </a:ln>
        </p:spPr>
        <p:txBody>
          <a:bodyPr wrap="square">
            <a:spAutoFit/>
          </a:bodyPr>
          <a:lstStyle/>
          <a:p>
            <a:pPr algn="ctr"/>
            <a:r>
              <a:rPr lang="fr-CH" b="1" dirty="0">
                <a:solidFill>
                  <a:srgbClr val="000000"/>
                </a:solidFill>
                <a:latin typeface="Helvetica Neue" panose="02000503000000020004" pitchFamily="2" charset="0"/>
              </a:rPr>
              <a:t>5</a:t>
            </a:r>
            <a:r>
              <a:rPr lang="fr-CH" b="1" dirty="0">
                <a:solidFill>
                  <a:srgbClr val="000000"/>
                </a:solidFill>
                <a:effectLst/>
                <a:latin typeface="Helvetica Neue" panose="02000503000000020004" pitchFamily="2" charset="0"/>
              </a:rPr>
              <a:t> juillet 2024</a:t>
            </a:r>
            <a:endParaRPr lang="fr-CH" dirty="0">
              <a:solidFill>
                <a:srgbClr val="000000"/>
              </a:solidFill>
              <a:effectLst/>
              <a:latin typeface="Helvetica Neue" panose="02000503000000020004" pitchFamily="2" charset="0"/>
            </a:endParaRPr>
          </a:p>
        </p:txBody>
      </p:sp>
      <p:pic>
        <p:nvPicPr>
          <p:cNvPr id="4" name="Image 3">
            <a:extLst>
              <a:ext uri="{FF2B5EF4-FFF2-40B4-BE49-F238E27FC236}">
                <a16:creationId xmlns:a16="http://schemas.microsoft.com/office/drawing/2014/main" id="{72A497E4-8DA8-0860-A926-D739A61589BB}"/>
              </a:ext>
            </a:extLst>
          </p:cNvPr>
          <p:cNvPicPr>
            <a:picLocks noChangeAspect="1"/>
          </p:cNvPicPr>
          <p:nvPr/>
        </p:nvPicPr>
        <p:blipFill>
          <a:blip r:embed="rId2"/>
          <a:stretch>
            <a:fillRect/>
          </a:stretch>
        </p:blipFill>
        <p:spPr>
          <a:xfrm>
            <a:off x="596900" y="2335326"/>
            <a:ext cx="3900959" cy="558567"/>
          </a:xfrm>
          <a:prstGeom prst="rect">
            <a:avLst/>
          </a:prstGeom>
        </p:spPr>
      </p:pic>
      <p:pic>
        <p:nvPicPr>
          <p:cNvPr id="1026" name="Picture 2" descr="Jeudi, Moderna et le Centre d'innovation vaccinale de la Faculté de médecine de l'Université de Corée ont organisé un séminaire sur le partenariat pour l'accès à l'ARNm.">
            <a:extLst>
              <a:ext uri="{FF2B5EF4-FFF2-40B4-BE49-F238E27FC236}">
                <a16:creationId xmlns:a16="http://schemas.microsoft.com/office/drawing/2014/main" id="{E3BF04F5-7ABE-9DE4-73B6-389AB83BAC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5168" y="1215066"/>
            <a:ext cx="6309578" cy="4385157"/>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860D4033-417A-8C72-D450-48B49595C687}"/>
              </a:ext>
            </a:extLst>
          </p:cNvPr>
          <p:cNvSpPr txBox="1"/>
          <p:nvPr/>
        </p:nvSpPr>
        <p:spPr>
          <a:xfrm>
            <a:off x="596900" y="3376203"/>
            <a:ext cx="6098058" cy="3200876"/>
          </a:xfrm>
          <a:prstGeom prst="rect">
            <a:avLst/>
          </a:prstGeom>
          <a:solidFill>
            <a:schemeClr val="bg1"/>
          </a:solidFill>
          <a:ln w="19050">
            <a:solidFill>
              <a:schemeClr val="tx1"/>
            </a:solidFill>
          </a:ln>
        </p:spPr>
        <p:txBody>
          <a:bodyPr wrap="square">
            <a:spAutoFit/>
          </a:bodyPr>
          <a:lstStyle/>
          <a:p>
            <a:r>
              <a:rPr lang="fr-CH" sz="2400" b="1" i="0" dirty="0">
                <a:solidFill>
                  <a:srgbClr val="1E1E1E"/>
                </a:solidFill>
                <a:effectLst/>
                <a:latin typeface="Helvetica Neue" panose="02000503000000020004" pitchFamily="2" charset="0"/>
                <a:ea typeface="Helvetica Neue" panose="02000503000000020004" pitchFamily="2" charset="0"/>
                <a:cs typeface="Helvetica Neue" panose="02000503000000020004" pitchFamily="2" charset="0"/>
              </a:rPr>
              <a:t>Moderna et l'Université de Corée vont </a:t>
            </a:r>
            <a:r>
              <a:rPr lang="fr-CH" sz="2400" b="1" i="0" dirty="0" err="1">
                <a:solidFill>
                  <a:srgbClr val="1E1E1E"/>
                </a:solidFill>
                <a:effectLst/>
                <a:latin typeface="Helvetica Neue" panose="02000503000000020004" pitchFamily="2" charset="0"/>
                <a:ea typeface="Helvetica Neue" panose="02000503000000020004" pitchFamily="2" charset="0"/>
                <a:cs typeface="Helvetica Neue" panose="02000503000000020004" pitchFamily="2" charset="0"/>
              </a:rPr>
              <a:t>co-développer</a:t>
            </a:r>
            <a:r>
              <a:rPr lang="fr-CH" sz="2400" b="1" i="0" dirty="0">
                <a:solidFill>
                  <a:srgbClr val="1E1E1E"/>
                </a:solidFill>
                <a:effectLst/>
                <a:latin typeface="Helvetica Neue" panose="02000503000000020004" pitchFamily="2" charset="0"/>
                <a:ea typeface="Helvetica Neue" panose="02000503000000020004" pitchFamily="2" charset="0"/>
                <a:cs typeface="Helvetica Neue" panose="02000503000000020004" pitchFamily="2" charset="0"/>
              </a:rPr>
              <a:t> un vaccin contre l'hantavirus</a:t>
            </a:r>
          </a:p>
          <a:p>
            <a:endParaRPr lang="fr-CH" sz="1000" b="0" i="0" dirty="0">
              <a:solidFill>
                <a:srgbClr val="1E1E1E"/>
              </a:solidFill>
              <a:effectLst/>
              <a:latin typeface="Apple SD Gothic Neo" panose="02000300000000000000" pitchFamily="2" charset="-127"/>
              <a:ea typeface="Apple SD Gothic Neo" panose="02000300000000000000" pitchFamily="2" charset="-127"/>
            </a:endParaRPr>
          </a:p>
          <a:p>
            <a:r>
              <a:rPr lang="fr-CH" sz="2000" b="1" i="0" dirty="0">
                <a:solidFill>
                  <a:srgbClr val="1E1E1E"/>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Moderna a annoncé vendredi avoir conclu une collaboration à grande échelle avec le Centre d'innovation vaccinale de la Faculté de médecine de l'Université de Corée pour développer un vaccin contre l'hantavirus à base d'ARNm (acide ribonucléique messager).</a:t>
            </a:r>
            <a:endParaRPr lang="fr-FR"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1" name="Image 10">
            <a:extLst>
              <a:ext uri="{FF2B5EF4-FFF2-40B4-BE49-F238E27FC236}">
                <a16:creationId xmlns:a16="http://schemas.microsoft.com/office/drawing/2014/main" id="{17B6B1FF-D379-1FAE-F936-6F9608BCAD20}"/>
              </a:ext>
            </a:extLst>
          </p:cNvPr>
          <p:cNvPicPr>
            <a:picLocks noChangeAspect="1"/>
          </p:cNvPicPr>
          <p:nvPr/>
        </p:nvPicPr>
        <p:blipFill>
          <a:blip r:embed="rId4"/>
          <a:stretch>
            <a:fillRect/>
          </a:stretch>
        </p:blipFill>
        <p:spPr>
          <a:xfrm>
            <a:off x="3767175" y="896885"/>
            <a:ext cx="1754326" cy="1754326"/>
          </a:xfrm>
          <a:prstGeom prst="rect">
            <a:avLst/>
          </a:prstGeom>
        </p:spPr>
      </p:pic>
    </p:spTree>
    <p:extLst>
      <p:ext uri="{BB962C8B-B14F-4D97-AF65-F5344CB8AC3E}">
        <p14:creationId xmlns:p14="http://schemas.microsoft.com/office/powerpoint/2010/main" val="4376056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DC968-1BB5-13BB-BE2B-D5372BF760DE}"/>
            </a:ext>
          </a:extLst>
        </p:cNvPr>
        <p:cNvGrpSpPr/>
        <p:nvPr/>
      </p:nvGrpSpPr>
      <p:grpSpPr>
        <a:xfrm>
          <a:off x="0" y="0"/>
          <a:ext cx="0" cy="0"/>
          <a:chOff x="0" y="0"/>
          <a:chExt cx="0" cy="0"/>
        </a:xfrm>
      </p:grpSpPr>
      <p:pic>
        <p:nvPicPr>
          <p:cNvPr id="31" name="Image 30">
            <a:extLst>
              <a:ext uri="{FF2B5EF4-FFF2-40B4-BE49-F238E27FC236}">
                <a16:creationId xmlns:a16="http://schemas.microsoft.com/office/drawing/2014/main" id="{5018060F-620E-E330-9FD6-FD0A9C05F693}"/>
              </a:ext>
            </a:extLst>
          </p:cNvPr>
          <p:cNvPicPr>
            <a:picLocks noChangeAspect="1"/>
          </p:cNvPicPr>
          <p:nvPr/>
        </p:nvPicPr>
        <p:blipFill>
          <a:blip r:embed="rId2"/>
          <a:stretch>
            <a:fillRect/>
          </a:stretch>
        </p:blipFill>
        <p:spPr>
          <a:xfrm>
            <a:off x="2427521" y="2310693"/>
            <a:ext cx="6387043" cy="1941516"/>
          </a:xfrm>
          <a:prstGeom prst="rect">
            <a:avLst/>
          </a:prstGeom>
          <a:ln w="28575">
            <a:solidFill>
              <a:srgbClr val="FF0000"/>
            </a:solidFill>
          </a:ln>
        </p:spPr>
      </p:pic>
      <p:sp>
        <p:nvSpPr>
          <p:cNvPr id="3" name="ZoneTexte 2">
            <a:extLst>
              <a:ext uri="{FF2B5EF4-FFF2-40B4-BE49-F238E27FC236}">
                <a16:creationId xmlns:a16="http://schemas.microsoft.com/office/drawing/2014/main" id="{59ADA423-015B-5B71-99E4-951F56DA2A81}"/>
              </a:ext>
            </a:extLst>
          </p:cNvPr>
          <p:cNvSpPr txBox="1"/>
          <p:nvPr/>
        </p:nvSpPr>
        <p:spPr>
          <a:xfrm>
            <a:off x="360921" y="176425"/>
            <a:ext cx="10663267" cy="923330"/>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Un </a:t>
            </a:r>
            <a:r>
              <a:rPr lang="fr-CH" sz="54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effet</a:t>
            </a:r>
            <a:r>
              <a:rPr lang="fr-CH" sz="5400" dirty="0">
                <a:latin typeface="Impact" panose="020B0806030902050204" pitchFamily="34" charset="0"/>
                <a:ea typeface="Helvetica Neue" panose="02000503000000020004" pitchFamily="2" charset="0"/>
                <a:cs typeface="Helvetica Neue" panose="02000503000000020004" pitchFamily="2" charset="0"/>
              </a:rPr>
              <a:t> du « vaccin » Covid de Pfizer ?</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pic>
        <p:nvPicPr>
          <p:cNvPr id="6" name="Image 5">
            <a:extLst>
              <a:ext uri="{FF2B5EF4-FFF2-40B4-BE49-F238E27FC236}">
                <a16:creationId xmlns:a16="http://schemas.microsoft.com/office/drawing/2014/main" id="{D37AACA3-AB77-BC93-F40E-EA06916EB054}"/>
              </a:ext>
            </a:extLst>
          </p:cNvPr>
          <p:cNvPicPr>
            <a:picLocks noChangeAspect="1"/>
          </p:cNvPicPr>
          <p:nvPr/>
        </p:nvPicPr>
        <p:blipFill>
          <a:blip r:embed="rId3"/>
          <a:stretch>
            <a:fillRect/>
          </a:stretch>
        </p:blipFill>
        <p:spPr>
          <a:xfrm>
            <a:off x="348343" y="1387576"/>
            <a:ext cx="3183116" cy="4082848"/>
          </a:xfrm>
          <a:prstGeom prst="rect">
            <a:avLst/>
          </a:prstGeom>
          <a:ln>
            <a:solidFill>
              <a:schemeClr val="tx1"/>
            </a:solidFill>
          </a:ln>
        </p:spPr>
      </p:pic>
      <p:pic>
        <p:nvPicPr>
          <p:cNvPr id="8" name="Image 7">
            <a:extLst>
              <a:ext uri="{FF2B5EF4-FFF2-40B4-BE49-F238E27FC236}">
                <a16:creationId xmlns:a16="http://schemas.microsoft.com/office/drawing/2014/main" id="{955BC791-3D5C-CB66-F9C1-40B2FE4B00FD}"/>
              </a:ext>
            </a:extLst>
          </p:cNvPr>
          <p:cNvPicPr>
            <a:picLocks noChangeAspect="1"/>
          </p:cNvPicPr>
          <p:nvPr/>
        </p:nvPicPr>
        <p:blipFill>
          <a:blip r:embed="rId4"/>
          <a:stretch>
            <a:fillRect/>
          </a:stretch>
        </p:blipFill>
        <p:spPr>
          <a:xfrm>
            <a:off x="865544" y="2536729"/>
            <a:ext cx="3308448" cy="4226011"/>
          </a:xfrm>
          <a:prstGeom prst="rect">
            <a:avLst/>
          </a:prstGeom>
          <a:ln>
            <a:solidFill>
              <a:schemeClr val="tx1"/>
            </a:solidFill>
          </a:ln>
        </p:spPr>
      </p:pic>
      <p:pic>
        <p:nvPicPr>
          <p:cNvPr id="10" name="Image 9">
            <a:extLst>
              <a:ext uri="{FF2B5EF4-FFF2-40B4-BE49-F238E27FC236}">
                <a16:creationId xmlns:a16="http://schemas.microsoft.com/office/drawing/2014/main" id="{94AD1190-70D8-6E6A-0E83-42BB89193573}"/>
              </a:ext>
            </a:extLst>
          </p:cNvPr>
          <p:cNvPicPr>
            <a:picLocks noChangeAspect="1"/>
          </p:cNvPicPr>
          <p:nvPr/>
        </p:nvPicPr>
        <p:blipFill>
          <a:blip r:embed="rId5"/>
          <a:stretch>
            <a:fillRect/>
          </a:stretch>
        </p:blipFill>
        <p:spPr>
          <a:xfrm>
            <a:off x="2300153" y="1820297"/>
            <a:ext cx="3095473" cy="4020597"/>
          </a:xfrm>
          <a:prstGeom prst="rect">
            <a:avLst/>
          </a:prstGeom>
          <a:ln>
            <a:solidFill>
              <a:schemeClr val="tx1"/>
            </a:solidFill>
          </a:ln>
        </p:spPr>
      </p:pic>
      <p:pic>
        <p:nvPicPr>
          <p:cNvPr id="16" name="Image 15">
            <a:extLst>
              <a:ext uri="{FF2B5EF4-FFF2-40B4-BE49-F238E27FC236}">
                <a16:creationId xmlns:a16="http://schemas.microsoft.com/office/drawing/2014/main" id="{4B7C5060-BF25-4818-4930-91E7FC131644}"/>
              </a:ext>
            </a:extLst>
          </p:cNvPr>
          <p:cNvPicPr>
            <a:picLocks noChangeAspect="1"/>
          </p:cNvPicPr>
          <p:nvPr/>
        </p:nvPicPr>
        <p:blipFill>
          <a:blip r:embed="rId6"/>
          <a:stretch>
            <a:fillRect/>
          </a:stretch>
        </p:blipFill>
        <p:spPr>
          <a:xfrm>
            <a:off x="7347436" y="1820297"/>
            <a:ext cx="3095473" cy="4000086"/>
          </a:xfrm>
          <a:prstGeom prst="rect">
            <a:avLst/>
          </a:prstGeom>
          <a:ln>
            <a:solidFill>
              <a:schemeClr val="tx1"/>
            </a:solidFill>
          </a:ln>
        </p:spPr>
      </p:pic>
      <p:pic>
        <p:nvPicPr>
          <p:cNvPr id="18" name="Image 17">
            <a:extLst>
              <a:ext uri="{FF2B5EF4-FFF2-40B4-BE49-F238E27FC236}">
                <a16:creationId xmlns:a16="http://schemas.microsoft.com/office/drawing/2014/main" id="{538EEC53-6C07-6BBD-9891-5DAF6B62A0B3}"/>
              </a:ext>
            </a:extLst>
          </p:cNvPr>
          <p:cNvPicPr>
            <a:picLocks noChangeAspect="1"/>
          </p:cNvPicPr>
          <p:nvPr/>
        </p:nvPicPr>
        <p:blipFill>
          <a:blip r:embed="rId7"/>
          <a:stretch>
            <a:fillRect/>
          </a:stretch>
        </p:blipFill>
        <p:spPr>
          <a:xfrm>
            <a:off x="8324732" y="2958706"/>
            <a:ext cx="2756316" cy="3645243"/>
          </a:xfrm>
          <a:prstGeom prst="rect">
            <a:avLst/>
          </a:prstGeom>
          <a:ln>
            <a:solidFill>
              <a:schemeClr val="tx1"/>
            </a:solidFill>
          </a:ln>
        </p:spPr>
      </p:pic>
      <p:pic>
        <p:nvPicPr>
          <p:cNvPr id="20" name="Image 19">
            <a:extLst>
              <a:ext uri="{FF2B5EF4-FFF2-40B4-BE49-F238E27FC236}">
                <a16:creationId xmlns:a16="http://schemas.microsoft.com/office/drawing/2014/main" id="{084970FE-89C8-51FF-E2E3-85224315A5F5}"/>
              </a:ext>
            </a:extLst>
          </p:cNvPr>
          <p:cNvPicPr>
            <a:picLocks noChangeAspect="1"/>
          </p:cNvPicPr>
          <p:nvPr/>
        </p:nvPicPr>
        <p:blipFill>
          <a:blip r:embed="rId8"/>
          <a:stretch>
            <a:fillRect/>
          </a:stretch>
        </p:blipFill>
        <p:spPr>
          <a:xfrm>
            <a:off x="8814564" y="1340786"/>
            <a:ext cx="2209624" cy="2829697"/>
          </a:xfrm>
          <a:prstGeom prst="rect">
            <a:avLst/>
          </a:prstGeom>
          <a:ln>
            <a:solidFill>
              <a:schemeClr val="tx1"/>
            </a:solidFill>
          </a:ln>
        </p:spPr>
      </p:pic>
      <p:pic>
        <p:nvPicPr>
          <p:cNvPr id="22" name="Image 21">
            <a:extLst>
              <a:ext uri="{FF2B5EF4-FFF2-40B4-BE49-F238E27FC236}">
                <a16:creationId xmlns:a16="http://schemas.microsoft.com/office/drawing/2014/main" id="{73634116-01D6-49D0-E19B-B0D233274C8E}"/>
              </a:ext>
            </a:extLst>
          </p:cNvPr>
          <p:cNvPicPr>
            <a:picLocks noChangeAspect="1"/>
          </p:cNvPicPr>
          <p:nvPr/>
        </p:nvPicPr>
        <p:blipFill>
          <a:blip r:embed="rId9"/>
          <a:stretch>
            <a:fillRect/>
          </a:stretch>
        </p:blipFill>
        <p:spPr>
          <a:xfrm>
            <a:off x="9687974" y="1068254"/>
            <a:ext cx="2386345" cy="3087892"/>
          </a:xfrm>
          <a:prstGeom prst="rect">
            <a:avLst/>
          </a:prstGeom>
          <a:ln>
            <a:solidFill>
              <a:schemeClr val="tx1"/>
            </a:solidFill>
          </a:ln>
        </p:spPr>
      </p:pic>
      <p:pic>
        <p:nvPicPr>
          <p:cNvPr id="24" name="Image 23">
            <a:extLst>
              <a:ext uri="{FF2B5EF4-FFF2-40B4-BE49-F238E27FC236}">
                <a16:creationId xmlns:a16="http://schemas.microsoft.com/office/drawing/2014/main" id="{C3BC51D3-14ED-8797-7D2F-617BEEE05A57}"/>
              </a:ext>
            </a:extLst>
          </p:cNvPr>
          <p:cNvPicPr>
            <a:picLocks noChangeAspect="1"/>
          </p:cNvPicPr>
          <p:nvPr/>
        </p:nvPicPr>
        <p:blipFill>
          <a:blip r:embed="rId10"/>
          <a:stretch>
            <a:fillRect/>
          </a:stretch>
        </p:blipFill>
        <p:spPr>
          <a:xfrm>
            <a:off x="9327384" y="3073584"/>
            <a:ext cx="2397230" cy="3068981"/>
          </a:xfrm>
          <a:prstGeom prst="rect">
            <a:avLst/>
          </a:prstGeom>
          <a:ln>
            <a:solidFill>
              <a:schemeClr val="tx1"/>
            </a:solidFill>
          </a:ln>
        </p:spPr>
      </p:pic>
      <p:pic>
        <p:nvPicPr>
          <p:cNvPr id="14" name="Image 13">
            <a:extLst>
              <a:ext uri="{FF2B5EF4-FFF2-40B4-BE49-F238E27FC236}">
                <a16:creationId xmlns:a16="http://schemas.microsoft.com/office/drawing/2014/main" id="{FBBF2414-1FD5-D993-D37D-B2928A90169C}"/>
              </a:ext>
            </a:extLst>
          </p:cNvPr>
          <p:cNvPicPr>
            <a:picLocks noChangeAspect="1"/>
          </p:cNvPicPr>
          <p:nvPr/>
        </p:nvPicPr>
        <p:blipFill>
          <a:blip r:embed="rId11"/>
          <a:stretch>
            <a:fillRect/>
          </a:stretch>
        </p:blipFill>
        <p:spPr>
          <a:xfrm>
            <a:off x="3846343" y="1279403"/>
            <a:ext cx="4171667" cy="5462217"/>
          </a:xfrm>
          <a:prstGeom prst="rect">
            <a:avLst/>
          </a:prstGeom>
          <a:ln>
            <a:solidFill>
              <a:schemeClr val="tx1"/>
            </a:solidFill>
          </a:ln>
        </p:spPr>
      </p:pic>
      <p:pic>
        <p:nvPicPr>
          <p:cNvPr id="25" name="Image 24">
            <a:extLst>
              <a:ext uri="{FF2B5EF4-FFF2-40B4-BE49-F238E27FC236}">
                <a16:creationId xmlns:a16="http://schemas.microsoft.com/office/drawing/2014/main" id="{43999180-1593-F690-EF0D-5CAE2B4B849E}"/>
              </a:ext>
            </a:extLst>
          </p:cNvPr>
          <p:cNvPicPr>
            <a:picLocks noChangeAspect="1"/>
          </p:cNvPicPr>
          <p:nvPr/>
        </p:nvPicPr>
        <p:blipFill>
          <a:blip r:embed="rId12"/>
          <a:stretch>
            <a:fillRect/>
          </a:stretch>
        </p:blipFill>
        <p:spPr>
          <a:xfrm>
            <a:off x="6946734" y="4922440"/>
            <a:ext cx="1799372" cy="1799372"/>
          </a:xfrm>
          <a:prstGeom prst="rect">
            <a:avLst/>
          </a:prstGeom>
        </p:spPr>
      </p:pic>
      <p:sp>
        <p:nvSpPr>
          <p:cNvPr id="27" name="ZoneTexte 26">
            <a:extLst>
              <a:ext uri="{FF2B5EF4-FFF2-40B4-BE49-F238E27FC236}">
                <a16:creationId xmlns:a16="http://schemas.microsoft.com/office/drawing/2014/main" id="{F553A918-8C00-6562-8B14-9BD0BD69B6BA}"/>
              </a:ext>
            </a:extLst>
          </p:cNvPr>
          <p:cNvSpPr txBox="1"/>
          <p:nvPr/>
        </p:nvSpPr>
        <p:spPr>
          <a:xfrm>
            <a:off x="7405688" y="5680900"/>
            <a:ext cx="954352" cy="461665"/>
          </a:xfrm>
          <a:prstGeom prst="rect">
            <a:avLst/>
          </a:prstGeom>
          <a:solidFill>
            <a:schemeClr val="bg1"/>
          </a:solidFill>
        </p:spPr>
        <p:txBody>
          <a:bodyPr wrap="square">
            <a:spAutoFit/>
          </a:bodyPr>
          <a:lstStyle/>
          <a:p>
            <a:pPr algn="ctr"/>
            <a:r>
              <a:rPr lang="fr-CH" sz="2400" dirty="0">
                <a:latin typeface="Gill Sans Ultra Bold" panose="020B0A02020104020203" pitchFamily="34" charset="77"/>
                <a:ea typeface="Helvetica Neue" panose="02000503000000020004" pitchFamily="2" charset="0"/>
                <a:cs typeface="Helvetica Neue" panose="02000503000000020004" pitchFamily="2" charset="0"/>
              </a:rPr>
              <a:t>p. 4</a:t>
            </a:r>
            <a:endParaRPr lang="fr-FR" sz="2400" dirty="0">
              <a:latin typeface="Gill Sans Ultra Bold" panose="020B0A02020104020203" pitchFamily="34" charset="77"/>
            </a:endParaRPr>
          </a:p>
        </p:txBody>
      </p:sp>
      <p:sp>
        <p:nvSpPr>
          <p:cNvPr id="29" name="ZoneTexte 28">
            <a:extLst>
              <a:ext uri="{FF2B5EF4-FFF2-40B4-BE49-F238E27FC236}">
                <a16:creationId xmlns:a16="http://schemas.microsoft.com/office/drawing/2014/main" id="{E99007F9-F386-50DA-5F7A-4801E57A7258}"/>
              </a:ext>
            </a:extLst>
          </p:cNvPr>
          <p:cNvSpPr txBox="1"/>
          <p:nvPr/>
        </p:nvSpPr>
        <p:spPr>
          <a:xfrm>
            <a:off x="2486898" y="4432033"/>
            <a:ext cx="6259207" cy="646331"/>
          </a:xfrm>
          <a:prstGeom prst="rect">
            <a:avLst/>
          </a:prstGeom>
          <a:solidFill>
            <a:schemeClr val="bg1"/>
          </a:solidFill>
          <a:ln w="28575">
            <a:solidFill>
              <a:schemeClr val="tx1"/>
            </a:solidFill>
          </a:ln>
        </p:spPr>
        <p:txBody>
          <a:bodyPr wrap="square">
            <a:spAutoFit/>
          </a:bodyPr>
          <a:lstStyle/>
          <a:p>
            <a:pPr algn="ctr"/>
            <a:r>
              <a:rPr lang="fr-CH" sz="3600" b="1" dirty="0">
                <a:highlight>
                  <a:srgbClr val="FFFF00"/>
                </a:highlight>
              </a:rPr>
              <a:t>Hantavirus </a:t>
            </a:r>
            <a:r>
              <a:rPr lang="fr-CH" sz="3600" b="1" dirty="0" err="1">
                <a:highlight>
                  <a:srgbClr val="FFFF00"/>
                </a:highlight>
              </a:rPr>
              <a:t>pulmonary</a:t>
            </a:r>
            <a:r>
              <a:rPr lang="fr-CH" sz="3600" b="1" dirty="0">
                <a:highlight>
                  <a:srgbClr val="FFFF00"/>
                </a:highlight>
              </a:rPr>
              <a:t> infection</a:t>
            </a:r>
            <a:endParaRPr lang="fr-FR" sz="3600" b="1" dirty="0">
              <a:highlight>
                <a:srgbClr val="FFFF00"/>
              </a:highlight>
            </a:endParaRPr>
          </a:p>
        </p:txBody>
      </p:sp>
      <p:sp>
        <p:nvSpPr>
          <p:cNvPr id="33" name="ZoneTexte 32">
            <a:extLst>
              <a:ext uri="{FF2B5EF4-FFF2-40B4-BE49-F238E27FC236}">
                <a16:creationId xmlns:a16="http://schemas.microsoft.com/office/drawing/2014/main" id="{A9F3F6AA-369B-ACFE-9057-B732FB0BCF3A}"/>
              </a:ext>
            </a:extLst>
          </p:cNvPr>
          <p:cNvSpPr txBox="1"/>
          <p:nvPr/>
        </p:nvSpPr>
        <p:spPr>
          <a:xfrm>
            <a:off x="359880" y="922026"/>
            <a:ext cx="6794681" cy="369332"/>
          </a:xfrm>
          <a:prstGeom prst="rect">
            <a:avLst/>
          </a:prstGeom>
          <a:noFill/>
        </p:spPr>
        <p:txBody>
          <a:bodyPr wrap="square">
            <a:spAutoFit/>
          </a:bodyPr>
          <a:lstStyle/>
          <a:p>
            <a:r>
              <a:rPr lang="fr-CH" dirty="0">
                <a:solidFill>
                  <a:srgbClr val="000000"/>
                </a:solidFill>
                <a:effectLst/>
                <a:latin typeface="Helvetica Neue" panose="02000503000000020004" pitchFamily="2" charset="0"/>
              </a:rPr>
              <a:t>[doc Pfizer du 17.11.21 "5.3.6 post marketing </a:t>
            </a:r>
            <a:r>
              <a:rPr lang="fr-CH" dirty="0" err="1">
                <a:solidFill>
                  <a:srgbClr val="000000"/>
                </a:solidFill>
                <a:effectLst/>
                <a:latin typeface="Helvetica Neue" panose="02000503000000020004" pitchFamily="2" charset="0"/>
              </a:rPr>
              <a:t>experience</a:t>
            </a:r>
            <a:r>
              <a:rPr lang="fr-CH" dirty="0">
                <a:solidFill>
                  <a:srgbClr val="000000"/>
                </a:solidFill>
                <a:effectLst/>
                <a:latin typeface="Helvetica Neue" panose="02000503000000020004" pitchFamily="2" charset="0"/>
              </a:rPr>
              <a:t>"]</a:t>
            </a:r>
          </a:p>
        </p:txBody>
      </p:sp>
    </p:spTree>
    <p:extLst>
      <p:ext uri="{BB962C8B-B14F-4D97-AF65-F5344CB8AC3E}">
        <p14:creationId xmlns:p14="http://schemas.microsoft.com/office/powerpoint/2010/main" val="1845182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strVal val="#ppt_w*0.70"/>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animEffect transition="in" filter="fade">
                                      <p:cBhvr>
                                        <p:cTn id="23" dur="1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strVal val="#ppt_w*0.70"/>
                                          </p:val>
                                        </p:tav>
                                        <p:tav tm="100000">
                                          <p:val>
                                            <p:strVal val="#ppt_w"/>
                                          </p:val>
                                        </p:tav>
                                      </p:tavLst>
                                    </p:anim>
                                    <p:anim calcmode="lin" valueType="num">
                                      <p:cBhvr>
                                        <p:cTn id="29" dur="1000" fill="hold"/>
                                        <p:tgtEl>
                                          <p:spTgt spid="14"/>
                                        </p:tgtEl>
                                        <p:attrNameLst>
                                          <p:attrName>ppt_h</p:attrName>
                                        </p:attrNameLst>
                                      </p:cBhvr>
                                      <p:tavLst>
                                        <p:tav tm="0">
                                          <p:val>
                                            <p:strVal val="#ppt_h"/>
                                          </p:val>
                                        </p:tav>
                                        <p:tav tm="100000">
                                          <p:val>
                                            <p:strVal val="#ppt_h"/>
                                          </p:val>
                                        </p:tav>
                                      </p:tavLst>
                                    </p:anim>
                                    <p:animEffect transition="in" filter="fade">
                                      <p:cBhvr>
                                        <p:cTn id="30" dur="10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1000" fill="hold"/>
                                        <p:tgtEl>
                                          <p:spTgt spid="25"/>
                                        </p:tgtEl>
                                        <p:attrNameLst>
                                          <p:attrName>ppt_w</p:attrName>
                                        </p:attrNameLst>
                                      </p:cBhvr>
                                      <p:tavLst>
                                        <p:tav tm="0">
                                          <p:val>
                                            <p:strVal val="#ppt_w*0.70"/>
                                          </p:val>
                                        </p:tav>
                                        <p:tav tm="100000">
                                          <p:val>
                                            <p:strVal val="#ppt_w"/>
                                          </p:val>
                                        </p:tav>
                                      </p:tavLst>
                                    </p:anim>
                                    <p:anim calcmode="lin" valueType="num">
                                      <p:cBhvr>
                                        <p:cTn id="43" dur="1000" fill="hold"/>
                                        <p:tgtEl>
                                          <p:spTgt spid="25"/>
                                        </p:tgtEl>
                                        <p:attrNameLst>
                                          <p:attrName>ppt_h</p:attrName>
                                        </p:attrNameLst>
                                      </p:cBhvr>
                                      <p:tavLst>
                                        <p:tav tm="0">
                                          <p:val>
                                            <p:strVal val="#ppt_h"/>
                                          </p:val>
                                        </p:tav>
                                        <p:tav tm="100000">
                                          <p:val>
                                            <p:strVal val="#ppt_h"/>
                                          </p:val>
                                        </p:tav>
                                      </p:tavLst>
                                    </p:anim>
                                    <p:animEffect transition="in" filter="fade">
                                      <p:cBhvr>
                                        <p:cTn id="44" dur="1000"/>
                                        <p:tgtEl>
                                          <p:spTgt spid="25"/>
                                        </p:tgtEl>
                                      </p:cBhvr>
                                    </p:animEffect>
                                  </p:childTnLst>
                                </p:cTn>
                              </p:par>
                              <p:par>
                                <p:cTn id="45" presetID="55"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1000" fill="hold"/>
                                        <p:tgtEl>
                                          <p:spTgt spid="27"/>
                                        </p:tgtEl>
                                        <p:attrNameLst>
                                          <p:attrName>ppt_w</p:attrName>
                                        </p:attrNameLst>
                                      </p:cBhvr>
                                      <p:tavLst>
                                        <p:tav tm="0">
                                          <p:val>
                                            <p:strVal val="#ppt_w*0.70"/>
                                          </p:val>
                                        </p:tav>
                                        <p:tav tm="100000">
                                          <p:val>
                                            <p:strVal val="#ppt_w"/>
                                          </p:val>
                                        </p:tav>
                                      </p:tavLst>
                                    </p:anim>
                                    <p:anim calcmode="lin" valueType="num">
                                      <p:cBhvr>
                                        <p:cTn id="48" dur="1000" fill="hold"/>
                                        <p:tgtEl>
                                          <p:spTgt spid="27"/>
                                        </p:tgtEl>
                                        <p:attrNameLst>
                                          <p:attrName>ppt_h</p:attrName>
                                        </p:attrNameLst>
                                      </p:cBhvr>
                                      <p:tavLst>
                                        <p:tav tm="0">
                                          <p:val>
                                            <p:strVal val="#ppt_h"/>
                                          </p:val>
                                        </p:tav>
                                        <p:tav tm="100000">
                                          <p:val>
                                            <p:strVal val="#ppt_h"/>
                                          </p:val>
                                        </p:tav>
                                      </p:tavLst>
                                    </p:anim>
                                    <p:animEffect transition="in" filter="fade">
                                      <p:cBhvr>
                                        <p:cTn id="49" dur="10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1000" fill="hold"/>
                                        <p:tgtEl>
                                          <p:spTgt spid="16"/>
                                        </p:tgtEl>
                                        <p:attrNameLst>
                                          <p:attrName>ppt_w</p:attrName>
                                        </p:attrNameLst>
                                      </p:cBhvr>
                                      <p:tavLst>
                                        <p:tav tm="0">
                                          <p:val>
                                            <p:strVal val="#ppt_w*0.70"/>
                                          </p:val>
                                        </p:tav>
                                        <p:tav tm="100000">
                                          <p:val>
                                            <p:strVal val="#ppt_w"/>
                                          </p:val>
                                        </p:tav>
                                      </p:tavLst>
                                    </p:anim>
                                    <p:anim calcmode="lin" valueType="num">
                                      <p:cBhvr>
                                        <p:cTn id="55" dur="1000" fill="hold"/>
                                        <p:tgtEl>
                                          <p:spTgt spid="16"/>
                                        </p:tgtEl>
                                        <p:attrNameLst>
                                          <p:attrName>ppt_h</p:attrName>
                                        </p:attrNameLst>
                                      </p:cBhvr>
                                      <p:tavLst>
                                        <p:tav tm="0">
                                          <p:val>
                                            <p:strVal val="#ppt_h"/>
                                          </p:val>
                                        </p:tav>
                                        <p:tav tm="100000">
                                          <p:val>
                                            <p:strVal val="#ppt_h"/>
                                          </p:val>
                                        </p:tav>
                                      </p:tavLst>
                                    </p:anim>
                                    <p:animEffect transition="in" filter="fade">
                                      <p:cBhvr>
                                        <p:cTn id="56" dur="1000"/>
                                        <p:tgtEl>
                                          <p:spTgt spid="16"/>
                                        </p:tgtEl>
                                      </p:cBhvr>
                                    </p:animEffect>
                                  </p:childTnLst>
                                </p:cTn>
                              </p:par>
                              <p:par>
                                <p:cTn id="57" presetID="55" presetClass="entr" presetSubtype="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1000" fill="hold"/>
                                        <p:tgtEl>
                                          <p:spTgt spid="18"/>
                                        </p:tgtEl>
                                        <p:attrNameLst>
                                          <p:attrName>ppt_w</p:attrName>
                                        </p:attrNameLst>
                                      </p:cBhvr>
                                      <p:tavLst>
                                        <p:tav tm="0">
                                          <p:val>
                                            <p:strVal val="#ppt_w*0.70"/>
                                          </p:val>
                                        </p:tav>
                                        <p:tav tm="100000">
                                          <p:val>
                                            <p:strVal val="#ppt_w"/>
                                          </p:val>
                                        </p:tav>
                                      </p:tavLst>
                                    </p:anim>
                                    <p:anim calcmode="lin" valueType="num">
                                      <p:cBhvr>
                                        <p:cTn id="60" dur="1000" fill="hold"/>
                                        <p:tgtEl>
                                          <p:spTgt spid="18"/>
                                        </p:tgtEl>
                                        <p:attrNameLst>
                                          <p:attrName>ppt_h</p:attrName>
                                        </p:attrNameLst>
                                      </p:cBhvr>
                                      <p:tavLst>
                                        <p:tav tm="0">
                                          <p:val>
                                            <p:strVal val="#ppt_h"/>
                                          </p:val>
                                        </p:tav>
                                        <p:tav tm="100000">
                                          <p:val>
                                            <p:strVal val="#ppt_h"/>
                                          </p:val>
                                        </p:tav>
                                      </p:tavLst>
                                    </p:anim>
                                    <p:animEffect transition="in" filter="fade">
                                      <p:cBhvr>
                                        <p:cTn id="61" dur="1000"/>
                                        <p:tgtEl>
                                          <p:spTgt spid="18"/>
                                        </p:tgtEl>
                                      </p:cBhvr>
                                    </p:animEffect>
                                  </p:childTnLst>
                                </p:cTn>
                              </p:par>
                              <p:par>
                                <p:cTn id="62" presetID="55" presetClass="entr" presetSubtype="0" fill="hold" nodeType="with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1000" fill="hold"/>
                                        <p:tgtEl>
                                          <p:spTgt spid="20"/>
                                        </p:tgtEl>
                                        <p:attrNameLst>
                                          <p:attrName>ppt_w</p:attrName>
                                        </p:attrNameLst>
                                      </p:cBhvr>
                                      <p:tavLst>
                                        <p:tav tm="0">
                                          <p:val>
                                            <p:strVal val="#ppt_w*0.70"/>
                                          </p:val>
                                        </p:tav>
                                        <p:tav tm="100000">
                                          <p:val>
                                            <p:strVal val="#ppt_w"/>
                                          </p:val>
                                        </p:tav>
                                      </p:tavLst>
                                    </p:anim>
                                    <p:anim calcmode="lin" valueType="num">
                                      <p:cBhvr>
                                        <p:cTn id="65" dur="1000" fill="hold"/>
                                        <p:tgtEl>
                                          <p:spTgt spid="20"/>
                                        </p:tgtEl>
                                        <p:attrNameLst>
                                          <p:attrName>ppt_h</p:attrName>
                                        </p:attrNameLst>
                                      </p:cBhvr>
                                      <p:tavLst>
                                        <p:tav tm="0">
                                          <p:val>
                                            <p:strVal val="#ppt_h"/>
                                          </p:val>
                                        </p:tav>
                                        <p:tav tm="100000">
                                          <p:val>
                                            <p:strVal val="#ppt_h"/>
                                          </p:val>
                                        </p:tav>
                                      </p:tavLst>
                                    </p:anim>
                                    <p:animEffect transition="in" filter="fade">
                                      <p:cBhvr>
                                        <p:cTn id="66" dur="1000"/>
                                        <p:tgtEl>
                                          <p:spTgt spid="20"/>
                                        </p:tgtEl>
                                      </p:cBhvr>
                                    </p:animEffect>
                                  </p:childTnLst>
                                </p:cTn>
                              </p:par>
                              <p:par>
                                <p:cTn id="67" presetID="55" presetClass="entr" presetSubtype="0"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p:cTn id="69" dur="1000" fill="hold"/>
                                        <p:tgtEl>
                                          <p:spTgt spid="22"/>
                                        </p:tgtEl>
                                        <p:attrNameLst>
                                          <p:attrName>ppt_w</p:attrName>
                                        </p:attrNameLst>
                                      </p:cBhvr>
                                      <p:tavLst>
                                        <p:tav tm="0">
                                          <p:val>
                                            <p:strVal val="#ppt_w*0.70"/>
                                          </p:val>
                                        </p:tav>
                                        <p:tav tm="100000">
                                          <p:val>
                                            <p:strVal val="#ppt_w"/>
                                          </p:val>
                                        </p:tav>
                                      </p:tavLst>
                                    </p:anim>
                                    <p:anim calcmode="lin" valueType="num">
                                      <p:cBhvr>
                                        <p:cTn id="70" dur="1000" fill="hold"/>
                                        <p:tgtEl>
                                          <p:spTgt spid="22"/>
                                        </p:tgtEl>
                                        <p:attrNameLst>
                                          <p:attrName>ppt_h</p:attrName>
                                        </p:attrNameLst>
                                      </p:cBhvr>
                                      <p:tavLst>
                                        <p:tav tm="0">
                                          <p:val>
                                            <p:strVal val="#ppt_h"/>
                                          </p:val>
                                        </p:tav>
                                        <p:tav tm="100000">
                                          <p:val>
                                            <p:strVal val="#ppt_h"/>
                                          </p:val>
                                        </p:tav>
                                      </p:tavLst>
                                    </p:anim>
                                    <p:animEffect transition="in" filter="fade">
                                      <p:cBhvr>
                                        <p:cTn id="71" dur="1000"/>
                                        <p:tgtEl>
                                          <p:spTgt spid="22"/>
                                        </p:tgtEl>
                                      </p:cBhvr>
                                    </p:animEffect>
                                  </p:childTnLst>
                                </p:cTn>
                              </p:par>
                              <p:par>
                                <p:cTn id="72" presetID="55" presetClass="entr" presetSubtype="0" fill="hold" nodeType="with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1000" fill="hold"/>
                                        <p:tgtEl>
                                          <p:spTgt spid="24"/>
                                        </p:tgtEl>
                                        <p:attrNameLst>
                                          <p:attrName>ppt_w</p:attrName>
                                        </p:attrNameLst>
                                      </p:cBhvr>
                                      <p:tavLst>
                                        <p:tav tm="0">
                                          <p:val>
                                            <p:strVal val="#ppt_w*0.70"/>
                                          </p:val>
                                        </p:tav>
                                        <p:tav tm="100000">
                                          <p:val>
                                            <p:strVal val="#ppt_w"/>
                                          </p:val>
                                        </p:tav>
                                      </p:tavLst>
                                    </p:anim>
                                    <p:anim calcmode="lin" valueType="num">
                                      <p:cBhvr>
                                        <p:cTn id="75" dur="1000" fill="hold"/>
                                        <p:tgtEl>
                                          <p:spTgt spid="24"/>
                                        </p:tgtEl>
                                        <p:attrNameLst>
                                          <p:attrName>ppt_h</p:attrName>
                                        </p:attrNameLst>
                                      </p:cBhvr>
                                      <p:tavLst>
                                        <p:tav tm="0">
                                          <p:val>
                                            <p:strVal val="#ppt_h"/>
                                          </p:val>
                                        </p:tav>
                                        <p:tav tm="100000">
                                          <p:val>
                                            <p:strVal val="#ppt_h"/>
                                          </p:val>
                                        </p:tav>
                                      </p:tavLst>
                                    </p:anim>
                                    <p:animEffect transition="in" filter="fade">
                                      <p:cBhvr>
                                        <p:cTn id="7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9C419-CB94-06EF-6938-BDABC3324D92}"/>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972059B-58E1-C1DB-0F5A-2530F0184959}"/>
              </a:ext>
            </a:extLst>
          </p:cNvPr>
          <p:cNvSpPr txBox="1"/>
          <p:nvPr/>
        </p:nvSpPr>
        <p:spPr>
          <a:xfrm>
            <a:off x="360921" y="238210"/>
            <a:ext cx="11470158" cy="1754326"/>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Le </a:t>
            </a:r>
            <a:r>
              <a:rPr lang="fr-CH" sz="54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débat</a:t>
            </a:r>
            <a:r>
              <a:rPr lang="fr-CH" sz="5400" dirty="0">
                <a:latin typeface="Impact" panose="020B0806030902050204" pitchFamily="34" charset="0"/>
                <a:ea typeface="Helvetica Neue" panose="02000503000000020004" pitchFamily="2" charset="0"/>
                <a:cs typeface="Helvetica Neue" panose="02000503000000020004" pitchFamily="2" charset="0"/>
              </a:rPr>
              <a:t> face à David Smadja disparaît de la chaîne </a:t>
            </a:r>
            <a:r>
              <a:rPr lang="fr-CH" sz="5400" i="1" dirty="0">
                <a:latin typeface="Impact" panose="020B0806030902050204" pitchFamily="34" charset="0"/>
                <a:ea typeface="Helvetica Neue" panose="02000503000000020004" pitchFamily="2" charset="0"/>
                <a:cs typeface="Helvetica Neue" panose="02000503000000020004" pitchFamily="2" charset="0"/>
              </a:rPr>
              <a:t>Le Crayon</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pic>
        <p:nvPicPr>
          <p:cNvPr id="4" name="Image 3">
            <a:extLst>
              <a:ext uri="{FF2B5EF4-FFF2-40B4-BE49-F238E27FC236}">
                <a16:creationId xmlns:a16="http://schemas.microsoft.com/office/drawing/2014/main" id="{5B288A6F-4EC8-D72C-2F4C-0BD4CFD3A5F4}"/>
              </a:ext>
            </a:extLst>
          </p:cNvPr>
          <p:cNvPicPr>
            <a:picLocks noChangeAspect="1"/>
          </p:cNvPicPr>
          <p:nvPr/>
        </p:nvPicPr>
        <p:blipFill>
          <a:blip r:embed="rId2"/>
          <a:stretch>
            <a:fillRect/>
          </a:stretch>
        </p:blipFill>
        <p:spPr>
          <a:xfrm>
            <a:off x="360921" y="2158426"/>
            <a:ext cx="6361155" cy="3578150"/>
          </a:xfrm>
          <a:prstGeom prst="rect">
            <a:avLst/>
          </a:prstGeom>
        </p:spPr>
      </p:pic>
      <p:pic>
        <p:nvPicPr>
          <p:cNvPr id="8" name="Image 7">
            <a:extLst>
              <a:ext uri="{FF2B5EF4-FFF2-40B4-BE49-F238E27FC236}">
                <a16:creationId xmlns:a16="http://schemas.microsoft.com/office/drawing/2014/main" id="{7A006108-222B-EA41-C859-60DA3BE42DB9}"/>
              </a:ext>
            </a:extLst>
          </p:cNvPr>
          <p:cNvPicPr>
            <a:picLocks noChangeAspect="1"/>
          </p:cNvPicPr>
          <p:nvPr/>
        </p:nvPicPr>
        <p:blipFill>
          <a:blip r:embed="rId3"/>
          <a:stretch>
            <a:fillRect/>
          </a:stretch>
        </p:blipFill>
        <p:spPr>
          <a:xfrm>
            <a:off x="6096000" y="4286389"/>
            <a:ext cx="4151811" cy="2437267"/>
          </a:xfrm>
          <a:prstGeom prst="rect">
            <a:avLst/>
          </a:prstGeom>
        </p:spPr>
      </p:pic>
      <p:sp>
        <p:nvSpPr>
          <p:cNvPr id="10" name="ZoneTexte 9">
            <a:extLst>
              <a:ext uri="{FF2B5EF4-FFF2-40B4-BE49-F238E27FC236}">
                <a16:creationId xmlns:a16="http://schemas.microsoft.com/office/drawing/2014/main" id="{BCA5C8C7-F815-61E0-18B4-857D3824B29C}"/>
              </a:ext>
            </a:extLst>
          </p:cNvPr>
          <p:cNvSpPr txBox="1"/>
          <p:nvPr/>
        </p:nvSpPr>
        <p:spPr>
          <a:xfrm>
            <a:off x="314009" y="5772334"/>
            <a:ext cx="4636873" cy="646331"/>
          </a:xfrm>
          <a:prstGeom prst="rect">
            <a:avLst/>
          </a:prstGeom>
          <a:noFill/>
        </p:spPr>
        <p:txBody>
          <a:bodyPr wrap="square">
            <a:spAutoFit/>
          </a:bodyPr>
          <a:lstStyle/>
          <a:p>
            <a:pPr algn="l"/>
            <a:r>
              <a:rPr lang="fr-CH" b="1" i="0" dirty="0">
                <a:solidFill>
                  <a:srgbClr val="0F0F0F"/>
                </a:solidFill>
                <a:effectLst/>
                <a:latin typeface="Roboto" panose="02000000000000000000" pitchFamily="2" charset="0"/>
              </a:rPr>
              <a:t>L’Etat doit-il imposer ses choix de santé ? </a:t>
            </a:r>
          </a:p>
          <a:p>
            <a:pPr algn="l"/>
            <a:r>
              <a:rPr lang="fr-CH" b="1" i="0" dirty="0">
                <a:solidFill>
                  <a:srgbClr val="0F0F0F"/>
                </a:solidFill>
                <a:effectLst/>
                <a:latin typeface="Roboto" panose="02000000000000000000" pitchFamily="2" charset="0"/>
              </a:rPr>
              <a:t>(2.02.26) - Le Crayon</a:t>
            </a:r>
          </a:p>
        </p:txBody>
      </p:sp>
      <p:sp>
        <p:nvSpPr>
          <p:cNvPr id="11" name="ZoneTexte 10">
            <a:extLst>
              <a:ext uri="{FF2B5EF4-FFF2-40B4-BE49-F238E27FC236}">
                <a16:creationId xmlns:a16="http://schemas.microsoft.com/office/drawing/2014/main" id="{C455FD0E-7058-DA32-C5E7-03646CE88DB8}"/>
              </a:ext>
            </a:extLst>
          </p:cNvPr>
          <p:cNvSpPr txBox="1"/>
          <p:nvPr/>
        </p:nvSpPr>
        <p:spPr>
          <a:xfrm>
            <a:off x="4517237" y="6223590"/>
            <a:ext cx="2400300" cy="461665"/>
          </a:xfrm>
          <a:prstGeom prst="rect">
            <a:avLst/>
          </a:prstGeom>
          <a:solidFill>
            <a:schemeClr val="bg1"/>
          </a:solidFill>
          <a:ln w="28575">
            <a:solidFill>
              <a:schemeClr val="tx1"/>
            </a:solidFill>
          </a:ln>
        </p:spPr>
        <p:txBody>
          <a:bodyPr wrap="square">
            <a:spAutoFit/>
          </a:bodyPr>
          <a:lstStyle/>
          <a:p>
            <a:pPr algn="ctr"/>
            <a:r>
              <a:rPr lang="fr-CH" sz="2400" b="1" dirty="0">
                <a:solidFill>
                  <a:srgbClr val="212121"/>
                </a:solidFill>
                <a:latin typeface="neue-haas-grotesk-text"/>
              </a:rPr>
              <a:t>7</a:t>
            </a:r>
            <a:r>
              <a:rPr lang="fr-CH" sz="2400" b="1" i="0" dirty="0">
                <a:solidFill>
                  <a:srgbClr val="212121"/>
                </a:solidFill>
                <a:effectLst/>
                <a:latin typeface="neue-haas-grotesk-text"/>
              </a:rPr>
              <a:t> mai 2026</a:t>
            </a:r>
            <a:endParaRPr lang="fr-FR" sz="2400" dirty="0"/>
          </a:p>
        </p:txBody>
      </p:sp>
      <p:pic>
        <p:nvPicPr>
          <p:cNvPr id="13" name="Image 12">
            <a:extLst>
              <a:ext uri="{FF2B5EF4-FFF2-40B4-BE49-F238E27FC236}">
                <a16:creationId xmlns:a16="http://schemas.microsoft.com/office/drawing/2014/main" id="{FC2DCFFB-8552-D2D7-E728-F8AF05C81D5F}"/>
              </a:ext>
            </a:extLst>
          </p:cNvPr>
          <p:cNvPicPr>
            <a:picLocks noChangeAspect="1"/>
          </p:cNvPicPr>
          <p:nvPr/>
        </p:nvPicPr>
        <p:blipFill>
          <a:blip r:embed="rId4"/>
          <a:stretch>
            <a:fillRect/>
          </a:stretch>
        </p:blipFill>
        <p:spPr>
          <a:xfrm>
            <a:off x="10458177" y="5065693"/>
            <a:ext cx="1372902" cy="439329"/>
          </a:xfrm>
          <a:prstGeom prst="rect">
            <a:avLst/>
          </a:prstGeom>
        </p:spPr>
      </p:pic>
      <p:pic>
        <p:nvPicPr>
          <p:cNvPr id="15" name="Image 14">
            <a:extLst>
              <a:ext uri="{FF2B5EF4-FFF2-40B4-BE49-F238E27FC236}">
                <a16:creationId xmlns:a16="http://schemas.microsoft.com/office/drawing/2014/main" id="{8905A030-1F2B-B5A0-B6F1-37FC168615C3}"/>
              </a:ext>
            </a:extLst>
          </p:cNvPr>
          <p:cNvPicPr>
            <a:picLocks noChangeAspect="1"/>
          </p:cNvPicPr>
          <p:nvPr/>
        </p:nvPicPr>
        <p:blipFill>
          <a:blip r:embed="rId5"/>
          <a:stretch>
            <a:fillRect/>
          </a:stretch>
        </p:blipFill>
        <p:spPr>
          <a:xfrm>
            <a:off x="9862208" y="3029519"/>
            <a:ext cx="1530721" cy="1934900"/>
          </a:xfrm>
          <a:prstGeom prst="rect">
            <a:avLst/>
          </a:prstGeom>
        </p:spPr>
      </p:pic>
      <p:pic>
        <p:nvPicPr>
          <p:cNvPr id="16" name="Image 15">
            <a:extLst>
              <a:ext uri="{FF2B5EF4-FFF2-40B4-BE49-F238E27FC236}">
                <a16:creationId xmlns:a16="http://schemas.microsoft.com/office/drawing/2014/main" id="{6095C0C4-77ED-B26A-9687-582B133788C1}"/>
              </a:ext>
            </a:extLst>
          </p:cNvPr>
          <p:cNvPicPr>
            <a:picLocks noChangeAspect="1"/>
          </p:cNvPicPr>
          <p:nvPr/>
        </p:nvPicPr>
        <p:blipFill>
          <a:blip r:embed="rId6"/>
          <a:stretch>
            <a:fillRect/>
          </a:stretch>
        </p:blipFill>
        <p:spPr>
          <a:xfrm>
            <a:off x="8765470" y="3189651"/>
            <a:ext cx="1096738" cy="1096738"/>
          </a:xfrm>
          <a:prstGeom prst="rect">
            <a:avLst/>
          </a:prstGeom>
        </p:spPr>
      </p:pic>
      <p:pic>
        <p:nvPicPr>
          <p:cNvPr id="17" name="Image 16">
            <a:extLst>
              <a:ext uri="{FF2B5EF4-FFF2-40B4-BE49-F238E27FC236}">
                <a16:creationId xmlns:a16="http://schemas.microsoft.com/office/drawing/2014/main" id="{98496F7A-B271-B720-4600-F472A54F159A}"/>
              </a:ext>
            </a:extLst>
          </p:cNvPr>
          <p:cNvPicPr>
            <a:picLocks noChangeAspect="1"/>
          </p:cNvPicPr>
          <p:nvPr/>
        </p:nvPicPr>
        <p:blipFill>
          <a:blip r:embed="rId7"/>
          <a:stretch>
            <a:fillRect/>
          </a:stretch>
        </p:blipFill>
        <p:spPr>
          <a:xfrm>
            <a:off x="7739073" y="4468796"/>
            <a:ext cx="3880912" cy="2399554"/>
          </a:xfrm>
          <a:prstGeom prst="rect">
            <a:avLst/>
          </a:prstGeom>
        </p:spPr>
      </p:pic>
      <p:sp>
        <p:nvSpPr>
          <p:cNvPr id="18" name="ZoneTexte 17">
            <a:extLst>
              <a:ext uri="{FF2B5EF4-FFF2-40B4-BE49-F238E27FC236}">
                <a16:creationId xmlns:a16="http://schemas.microsoft.com/office/drawing/2014/main" id="{F7F337ED-113B-9447-9DFB-F7685DA1F311}"/>
              </a:ext>
            </a:extLst>
          </p:cNvPr>
          <p:cNvSpPr txBox="1"/>
          <p:nvPr/>
        </p:nvSpPr>
        <p:spPr>
          <a:xfrm>
            <a:off x="10048209" y="6236629"/>
            <a:ext cx="1653639" cy="369332"/>
          </a:xfrm>
          <a:prstGeom prst="rect">
            <a:avLst/>
          </a:prstGeom>
          <a:solidFill>
            <a:schemeClr val="bg1"/>
          </a:solidFill>
          <a:ln w="28575">
            <a:solidFill>
              <a:schemeClr val="tx1"/>
            </a:solidFill>
          </a:ln>
        </p:spPr>
        <p:txBody>
          <a:bodyPr wrap="square">
            <a:spAutoFit/>
          </a:bodyPr>
          <a:lstStyle/>
          <a:p>
            <a:pPr algn="ctr"/>
            <a:r>
              <a:rPr lang="fr-CH" b="1" i="0" dirty="0">
                <a:solidFill>
                  <a:srgbClr val="282422"/>
                </a:solidFill>
                <a:effectLst/>
                <a:latin typeface="IBM Plex Sans" panose="020B0503050203000203" pitchFamily="34" charset="0"/>
              </a:rPr>
              <a:t>Manuel Diaz </a:t>
            </a:r>
            <a:endParaRPr lang="fr-FR" dirty="0"/>
          </a:p>
        </p:txBody>
      </p:sp>
      <p:sp>
        <p:nvSpPr>
          <p:cNvPr id="21" name="Bulle rectangulaire à coins arrondis 20">
            <a:extLst>
              <a:ext uri="{FF2B5EF4-FFF2-40B4-BE49-F238E27FC236}">
                <a16:creationId xmlns:a16="http://schemas.microsoft.com/office/drawing/2014/main" id="{CCC9F751-2605-5346-9583-13D5F543EBE6}"/>
              </a:ext>
            </a:extLst>
          </p:cNvPr>
          <p:cNvSpPr/>
          <p:nvPr/>
        </p:nvSpPr>
        <p:spPr>
          <a:xfrm>
            <a:off x="6917537" y="1793443"/>
            <a:ext cx="4355954" cy="1091382"/>
          </a:xfrm>
          <a:prstGeom prst="wedgeRoundRectCallout">
            <a:avLst>
              <a:gd name="adj1" fmla="val -50309"/>
              <a:gd name="adj2" fmla="val 99646"/>
              <a:gd name="adj3" fmla="val 16667"/>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CH" sz="2400" b="1" dirty="0">
                <a:solidFill>
                  <a:srgbClr val="000000"/>
                </a:solidFill>
                <a:latin typeface="Helvetica Neue" panose="02000503000000020004" pitchFamily="2" charset="0"/>
              </a:rPr>
              <a:t>« Le vaccin a empêché bien </a:t>
            </a:r>
          </a:p>
          <a:p>
            <a:r>
              <a:rPr lang="fr-CH" sz="2400" b="1" dirty="0">
                <a:solidFill>
                  <a:srgbClr val="000000"/>
                </a:solidFill>
                <a:latin typeface="Helvetica Neue" panose="02000503000000020004" pitchFamily="2" charset="0"/>
              </a:rPr>
              <a:t>plus de morts que le covid »</a:t>
            </a:r>
          </a:p>
        </p:txBody>
      </p:sp>
    </p:spTree>
    <p:extLst>
      <p:ext uri="{BB962C8B-B14F-4D97-AF65-F5344CB8AC3E}">
        <p14:creationId xmlns:p14="http://schemas.microsoft.com/office/powerpoint/2010/main" val="32226283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strVal val="#ppt_w*0.70"/>
                                          </p:val>
                                        </p:tav>
                                        <p:tav tm="100000">
                                          <p:val>
                                            <p:strVal val="#ppt_w"/>
                                          </p:val>
                                        </p:tav>
                                      </p:tavLst>
                                    </p:anim>
                                    <p:anim calcmode="lin" valueType="num">
                                      <p:cBhvr>
                                        <p:cTn id="8" dur="1000" fill="hold"/>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strVal val="#ppt_w*0.70"/>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Effect transition="in" filter="fade">
                                      <p:cBhvr>
                                        <p:cTn id="26" dur="1000"/>
                                        <p:tgtEl>
                                          <p:spTgt spid="13"/>
                                        </p:tgtEl>
                                      </p:cBhvr>
                                    </p:animEffect>
                                  </p:childTnLst>
                                </p:cTn>
                              </p:par>
                              <p:par>
                                <p:cTn id="27" presetID="55"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strVal val="#ppt_w*0.70"/>
                                          </p:val>
                                        </p:tav>
                                        <p:tav tm="100000">
                                          <p:val>
                                            <p:strVal val="#ppt_w"/>
                                          </p:val>
                                        </p:tav>
                                      </p:tavLst>
                                    </p:anim>
                                    <p:anim calcmode="lin" valueType="num">
                                      <p:cBhvr>
                                        <p:cTn id="30" dur="1000" fill="hold"/>
                                        <p:tgtEl>
                                          <p:spTgt spid="17"/>
                                        </p:tgtEl>
                                        <p:attrNameLst>
                                          <p:attrName>ppt_h</p:attrName>
                                        </p:attrNameLst>
                                      </p:cBhvr>
                                      <p:tavLst>
                                        <p:tav tm="0">
                                          <p:val>
                                            <p:strVal val="#ppt_h"/>
                                          </p:val>
                                        </p:tav>
                                        <p:tav tm="100000">
                                          <p:val>
                                            <p:strVal val="#ppt_h"/>
                                          </p:val>
                                        </p:tav>
                                      </p:tavLst>
                                    </p:anim>
                                    <p:animEffect transition="in" filter="fade">
                                      <p:cBhvr>
                                        <p:cTn id="31" dur="1000"/>
                                        <p:tgtEl>
                                          <p:spTgt spid="17"/>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1000" fill="hold"/>
                                        <p:tgtEl>
                                          <p:spTgt spid="18"/>
                                        </p:tgtEl>
                                        <p:attrNameLst>
                                          <p:attrName>ppt_w</p:attrName>
                                        </p:attrNameLst>
                                      </p:cBhvr>
                                      <p:tavLst>
                                        <p:tav tm="0">
                                          <p:val>
                                            <p:strVal val="#ppt_w*0.70"/>
                                          </p:val>
                                        </p:tav>
                                        <p:tav tm="100000">
                                          <p:val>
                                            <p:strVal val="#ppt_w"/>
                                          </p:val>
                                        </p:tav>
                                      </p:tavLst>
                                    </p:anim>
                                    <p:anim calcmode="lin" valueType="num">
                                      <p:cBhvr>
                                        <p:cTn id="35" dur="1000" fill="hold"/>
                                        <p:tgtEl>
                                          <p:spTgt spid="18"/>
                                        </p:tgtEl>
                                        <p:attrNameLst>
                                          <p:attrName>ppt_h</p:attrName>
                                        </p:attrNameLst>
                                      </p:cBhvr>
                                      <p:tavLst>
                                        <p:tav tm="0">
                                          <p:val>
                                            <p:strVal val="#ppt_h"/>
                                          </p:val>
                                        </p:tav>
                                        <p:tav tm="100000">
                                          <p:val>
                                            <p:strVal val="#ppt_h"/>
                                          </p:val>
                                        </p:tav>
                                      </p:tavLst>
                                    </p:anim>
                                    <p:animEffect transition="in" filter="fade">
                                      <p:cBhvr>
                                        <p:cTn id="3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09617-02B9-EB52-E799-76D99824C5C0}"/>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D902013-99F9-C172-3EB8-707D0C175F7B}"/>
              </a:ext>
            </a:extLst>
          </p:cNvPr>
          <p:cNvSpPr txBox="1"/>
          <p:nvPr/>
        </p:nvSpPr>
        <p:spPr>
          <a:xfrm>
            <a:off x="360921" y="162700"/>
            <a:ext cx="11470158" cy="923330"/>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Hantavirus </a:t>
            </a:r>
            <a:r>
              <a:rPr lang="fr-CH" sz="54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pas contagieux </a:t>
            </a:r>
            <a:r>
              <a:rPr lang="fr-CH" sz="5400" dirty="0">
                <a:latin typeface="Impact" panose="020B0806030902050204" pitchFamily="34" charset="0"/>
                <a:ea typeface="Helvetica Neue" panose="02000503000000020004" pitchFamily="2" charset="0"/>
                <a:cs typeface="Helvetica Neue" panose="02000503000000020004" pitchFamily="2" charset="0"/>
              </a:rPr>
              <a:t>…</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pic>
        <p:nvPicPr>
          <p:cNvPr id="4" name="Image 3">
            <a:extLst>
              <a:ext uri="{FF2B5EF4-FFF2-40B4-BE49-F238E27FC236}">
                <a16:creationId xmlns:a16="http://schemas.microsoft.com/office/drawing/2014/main" id="{8F498F6E-6358-1794-71D2-7A0CA9B223B0}"/>
              </a:ext>
            </a:extLst>
          </p:cNvPr>
          <p:cNvPicPr>
            <a:picLocks noChangeAspect="1"/>
          </p:cNvPicPr>
          <p:nvPr/>
        </p:nvPicPr>
        <p:blipFill>
          <a:blip r:embed="rId2"/>
          <a:stretch>
            <a:fillRect/>
          </a:stretch>
        </p:blipFill>
        <p:spPr>
          <a:xfrm>
            <a:off x="1447279" y="1161538"/>
            <a:ext cx="4432368" cy="5214551"/>
          </a:xfrm>
          <a:prstGeom prst="rect">
            <a:avLst/>
          </a:prstGeom>
        </p:spPr>
      </p:pic>
      <p:pic>
        <p:nvPicPr>
          <p:cNvPr id="8" name="Image 7">
            <a:extLst>
              <a:ext uri="{FF2B5EF4-FFF2-40B4-BE49-F238E27FC236}">
                <a16:creationId xmlns:a16="http://schemas.microsoft.com/office/drawing/2014/main" id="{4BA8C1D1-73D4-24DC-DDAE-030F10A671B3}"/>
              </a:ext>
            </a:extLst>
          </p:cNvPr>
          <p:cNvPicPr>
            <a:picLocks noChangeAspect="1"/>
          </p:cNvPicPr>
          <p:nvPr/>
        </p:nvPicPr>
        <p:blipFill>
          <a:blip r:embed="rId3"/>
          <a:stretch>
            <a:fillRect/>
          </a:stretch>
        </p:blipFill>
        <p:spPr>
          <a:xfrm>
            <a:off x="6401978" y="1153800"/>
            <a:ext cx="4342743" cy="5214551"/>
          </a:xfrm>
          <a:prstGeom prst="rect">
            <a:avLst/>
          </a:prstGeom>
        </p:spPr>
      </p:pic>
      <p:sp>
        <p:nvSpPr>
          <p:cNvPr id="10" name="ZoneTexte 9">
            <a:extLst>
              <a:ext uri="{FF2B5EF4-FFF2-40B4-BE49-F238E27FC236}">
                <a16:creationId xmlns:a16="http://schemas.microsoft.com/office/drawing/2014/main" id="{A088418E-D5E4-54C0-DAE6-4562B88ABAF9}"/>
              </a:ext>
            </a:extLst>
          </p:cNvPr>
          <p:cNvSpPr txBox="1"/>
          <p:nvPr/>
        </p:nvSpPr>
        <p:spPr>
          <a:xfrm>
            <a:off x="126142" y="6451597"/>
            <a:ext cx="9227922" cy="369332"/>
          </a:xfrm>
          <a:prstGeom prst="rect">
            <a:avLst/>
          </a:prstGeom>
          <a:noFill/>
        </p:spPr>
        <p:txBody>
          <a:bodyPr wrap="square">
            <a:spAutoFit/>
          </a:bodyPr>
          <a:lstStyle/>
          <a:p>
            <a:r>
              <a:rPr lang="fr-CH" i="1" dirty="0">
                <a:solidFill>
                  <a:srgbClr val="000000"/>
                </a:solidFill>
                <a:latin typeface="Helvetica Neue" panose="02000503000000020004" pitchFamily="2" charset="0"/>
              </a:rPr>
              <a:t>D</a:t>
            </a:r>
            <a:r>
              <a:rPr lang="fr-CH" i="1" dirty="0">
                <a:solidFill>
                  <a:srgbClr val="000000"/>
                </a:solidFill>
                <a:effectLst/>
                <a:latin typeface="Helvetica Neue" panose="02000503000000020004" pitchFamily="2" charset="0"/>
              </a:rPr>
              <a:t>ocument du Dept de Santé Publique San Juan Basin (Colorado, USA) - 2003</a:t>
            </a:r>
            <a:endParaRPr lang="fr-CH" dirty="0">
              <a:solidFill>
                <a:srgbClr val="000000"/>
              </a:solidFill>
              <a:effectLst/>
              <a:latin typeface="Helvetica Neue" panose="02000503000000020004" pitchFamily="2" charset="0"/>
            </a:endParaRPr>
          </a:p>
        </p:txBody>
      </p:sp>
      <p:sp>
        <p:nvSpPr>
          <p:cNvPr id="12" name="ZoneTexte 11">
            <a:extLst>
              <a:ext uri="{FF2B5EF4-FFF2-40B4-BE49-F238E27FC236}">
                <a16:creationId xmlns:a16="http://schemas.microsoft.com/office/drawing/2014/main" id="{A2261DCF-4BAC-EC11-94DD-90DC1FFA6BD6}"/>
              </a:ext>
            </a:extLst>
          </p:cNvPr>
          <p:cNvSpPr txBox="1"/>
          <p:nvPr/>
        </p:nvSpPr>
        <p:spPr>
          <a:xfrm>
            <a:off x="444212" y="1782624"/>
            <a:ext cx="6438502" cy="3416320"/>
          </a:xfrm>
          <a:prstGeom prst="rect">
            <a:avLst/>
          </a:prstGeom>
          <a:solidFill>
            <a:schemeClr val="bg1"/>
          </a:solidFill>
          <a:ln w="28575">
            <a:solidFill>
              <a:schemeClr val="tx1"/>
            </a:solidFill>
          </a:ln>
        </p:spPr>
        <p:txBody>
          <a:bodyPr wrap="square">
            <a:spAutoFit/>
          </a:bodyPr>
          <a:lstStyle/>
          <a:p>
            <a:r>
              <a:rPr lang="fr-CH" b="1" dirty="0">
                <a:solidFill>
                  <a:srgbClr val="000000"/>
                </a:solidFill>
                <a:effectLst/>
                <a:highlight>
                  <a:srgbClr val="FFFF00"/>
                </a:highlight>
                <a:latin typeface="Helvetica Neue" panose="02000503000000020004" pitchFamily="2" charset="0"/>
              </a:rPr>
              <a:t>Le syndrome pulmonaire à </a:t>
            </a:r>
            <a:r>
              <a:rPr lang="fr-CH" b="1" dirty="0">
                <a:solidFill>
                  <a:srgbClr val="FF0000"/>
                </a:solidFill>
                <a:effectLst/>
                <a:highlight>
                  <a:srgbClr val="FFFF00"/>
                </a:highlight>
                <a:latin typeface="Helvetica Neue" panose="02000503000000020004" pitchFamily="2" charset="0"/>
              </a:rPr>
              <a:t>hantavirus</a:t>
            </a:r>
            <a:r>
              <a:rPr lang="fr-CH" b="1" dirty="0">
                <a:solidFill>
                  <a:srgbClr val="000000"/>
                </a:solidFill>
                <a:effectLst/>
                <a:highlight>
                  <a:srgbClr val="FFFF00"/>
                </a:highlight>
                <a:latin typeface="Helvetica Neue" panose="02000503000000020004" pitchFamily="2" charset="0"/>
              </a:rPr>
              <a:t> a été identifié pour la première fois dans le Sud-Ouest des États-Unis en 1993. </a:t>
            </a:r>
            <a:r>
              <a:rPr lang="fr-CH" dirty="0">
                <a:solidFill>
                  <a:srgbClr val="000000"/>
                </a:solidFill>
                <a:effectLst/>
                <a:latin typeface="Helvetica Neue" panose="02000503000000020004" pitchFamily="2" charset="0"/>
              </a:rPr>
              <a:t>Les cas surviennent principalement dans l’ouest des États-Unis. Le virus se transmet à l’être humain par contact avec l’urine, les excréments ou la salive d’un rongeur infecté. L’inhalation de poussières contaminées est le mode de transmission le plus courant. Des études ont détecté des hantavirus chez les souris sylvestres (« </a:t>
            </a:r>
            <a:r>
              <a:rPr lang="fr-CH" dirty="0" err="1">
                <a:solidFill>
                  <a:srgbClr val="000000"/>
                </a:solidFill>
                <a:effectLst/>
                <a:latin typeface="Helvetica Neue" panose="02000503000000020004" pitchFamily="2" charset="0"/>
              </a:rPr>
              <a:t>deer</a:t>
            </a:r>
            <a:r>
              <a:rPr lang="fr-CH" dirty="0">
                <a:solidFill>
                  <a:srgbClr val="000000"/>
                </a:solidFill>
                <a:effectLst/>
                <a:latin typeface="Helvetica Neue" panose="02000503000000020004" pitchFamily="2" charset="0"/>
              </a:rPr>
              <a:t> </a:t>
            </a:r>
            <a:r>
              <a:rPr lang="fr-CH" dirty="0" err="1">
                <a:solidFill>
                  <a:srgbClr val="000000"/>
                </a:solidFill>
                <a:effectLst/>
                <a:latin typeface="Helvetica Neue" panose="02000503000000020004" pitchFamily="2" charset="0"/>
              </a:rPr>
              <a:t>mice</a:t>
            </a:r>
            <a:r>
              <a:rPr lang="fr-CH" dirty="0">
                <a:solidFill>
                  <a:srgbClr val="000000"/>
                </a:solidFill>
                <a:effectLst/>
                <a:latin typeface="Helvetica Neue" panose="02000503000000020004" pitchFamily="2" charset="0"/>
              </a:rPr>
              <a:t> ») et d’autres rongeurs du Colorado. </a:t>
            </a:r>
            <a:r>
              <a:rPr lang="fr-CH" b="1" dirty="0">
                <a:solidFill>
                  <a:srgbClr val="FF0000"/>
                </a:solidFill>
                <a:effectLst/>
                <a:highlight>
                  <a:srgbClr val="FFFF00"/>
                </a:highlight>
                <a:latin typeface="Helvetica Neue" panose="02000503000000020004" pitchFamily="2" charset="0"/>
              </a:rPr>
              <a:t>Le virus n’est pas contagieux </a:t>
            </a:r>
            <a:r>
              <a:rPr lang="fr-CH" b="1" dirty="0">
                <a:solidFill>
                  <a:srgbClr val="000000"/>
                </a:solidFill>
                <a:effectLst/>
                <a:highlight>
                  <a:srgbClr val="FFFF00"/>
                </a:highlight>
                <a:latin typeface="Helvetica Neue" panose="02000503000000020004" pitchFamily="2" charset="0"/>
              </a:rPr>
              <a:t>(il ne se transmet pas d’une personne à l’autre) et n’est pas transmis par les chiens ou les chats qui attrapent et mangent des rongeurs.</a:t>
            </a:r>
          </a:p>
        </p:txBody>
      </p:sp>
    </p:spTree>
    <p:extLst>
      <p:ext uri="{BB962C8B-B14F-4D97-AF65-F5344CB8AC3E}">
        <p14:creationId xmlns:p14="http://schemas.microsoft.com/office/powerpoint/2010/main" val="25782778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6A601-37D9-88AC-DC4F-1CBB1198B330}"/>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F2CEB9CF-EFA2-2D13-85EF-1EC87F85D76B}"/>
              </a:ext>
            </a:extLst>
          </p:cNvPr>
          <p:cNvSpPr txBox="1"/>
          <p:nvPr/>
        </p:nvSpPr>
        <p:spPr>
          <a:xfrm>
            <a:off x="360921" y="126999"/>
            <a:ext cx="10031111" cy="1754326"/>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Antoine </a:t>
            </a:r>
            <a:r>
              <a:rPr lang="fr-CH" sz="5400" dirty="0" err="1">
                <a:latin typeface="Impact" panose="020B0806030902050204" pitchFamily="34" charset="0"/>
                <a:ea typeface="Helvetica Neue" panose="02000503000000020004" pitchFamily="2" charset="0"/>
                <a:cs typeface="Helvetica Neue" panose="02000503000000020004" pitchFamily="2" charset="0"/>
              </a:rPr>
              <a:t>Flahault</a:t>
            </a:r>
            <a:r>
              <a:rPr lang="fr-CH" sz="5400" dirty="0">
                <a:latin typeface="Impact" panose="020B0806030902050204" pitchFamily="34" charset="0"/>
                <a:ea typeface="Helvetica Neue" panose="02000503000000020004" pitchFamily="2" charset="0"/>
                <a:cs typeface="Helvetica Neue" panose="02000503000000020004" pitchFamily="2" charset="0"/>
              </a:rPr>
              <a:t> : « aussi grave que </a:t>
            </a:r>
          </a:p>
          <a:p>
            <a:r>
              <a:rPr lang="fr-CH" sz="5400" dirty="0">
                <a:latin typeface="Impact" panose="020B0806030902050204" pitchFamily="34" charset="0"/>
                <a:ea typeface="Helvetica Neue" panose="02000503000000020004" pitchFamily="2" charset="0"/>
                <a:cs typeface="Helvetica Neue" panose="02000503000000020004" pitchFamily="2" charset="0"/>
              </a:rPr>
              <a:t>le virus Ebola »</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pic>
        <p:nvPicPr>
          <p:cNvPr id="7" name="Image 6">
            <a:extLst>
              <a:ext uri="{FF2B5EF4-FFF2-40B4-BE49-F238E27FC236}">
                <a16:creationId xmlns:a16="http://schemas.microsoft.com/office/drawing/2014/main" id="{1CFC8BA5-161D-5318-20A9-2EECA4A8E2CE}"/>
              </a:ext>
            </a:extLst>
          </p:cNvPr>
          <p:cNvPicPr>
            <a:picLocks noChangeAspect="1"/>
          </p:cNvPicPr>
          <p:nvPr/>
        </p:nvPicPr>
        <p:blipFill>
          <a:blip r:embed="rId2"/>
          <a:stretch>
            <a:fillRect/>
          </a:stretch>
        </p:blipFill>
        <p:spPr>
          <a:xfrm>
            <a:off x="586315" y="1881325"/>
            <a:ext cx="3418961" cy="4695568"/>
          </a:xfrm>
          <a:prstGeom prst="rect">
            <a:avLst/>
          </a:prstGeom>
          <a:ln>
            <a:solidFill>
              <a:schemeClr val="tx1"/>
            </a:solidFill>
          </a:ln>
        </p:spPr>
      </p:pic>
      <p:pic>
        <p:nvPicPr>
          <p:cNvPr id="15" name="Image 14">
            <a:extLst>
              <a:ext uri="{FF2B5EF4-FFF2-40B4-BE49-F238E27FC236}">
                <a16:creationId xmlns:a16="http://schemas.microsoft.com/office/drawing/2014/main" id="{E1511F7B-590F-3723-5EAF-7B652E6826A5}"/>
              </a:ext>
            </a:extLst>
          </p:cNvPr>
          <p:cNvPicPr>
            <a:picLocks noChangeAspect="1"/>
          </p:cNvPicPr>
          <p:nvPr/>
        </p:nvPicPr>
        <p:blipFill>
          <a:blip r:embed="rId3"/>
          <a:stretch>
            <a:fillRect/>
          </a:stretch>
        </p:blipFill>
        <p:spPr>
          <a:xfrm>
            <a:off x="9712411" y="3098472"/>
            <a:ext cx="2220511" cy="3632528"/>
          </a:xfrm>
          <a:prstGeom prst="rect">
            <a:avLst/>
          </a:prstGeom>
        </p:spPr>
      </p:pic>
      <p:sp>
        <p:nvSpPr>
          <p:cNvPr id="9" name="Bulle rectangulaire à coins arrondis 8">
            <a:extLst>
              <a:ext uri="{FF2B5EF4-FFF2-40B4-BE49-F238E27FC236}">
                <a16:creationId xmlns:a16="http://schemas.microsoft.com/office/drawing/2014/main" id="{13823DA6-4A97-0CFC-58C2-369F09C2B0BC}"/>
              </a:ext>
            </a:extLst>
          </p:cNvPr>
          <p:cNvSpPr/>
          <p:nvPr/>
        </p:nvSpPr>
        <p:spPr>
          <a:xfrm>
            <a:off x="5733002" y="1256311"/>
            <a:ext cx="5128587" cy="1754326"/>
          </a:xfrm>
          <a:prstGeom prst="wedgeRoundRectCallout">
            <a:avLst>
              <a:gd name="adj1" fmla="val 33169"/>
              <a:gd name="adj2" fmla="val 70585"/>
              <a:gd name="adj3" fmla="val 16667"/>
            </a:avLst>
          </a:pr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CH" sz="2000" b="1" dirty="0">
                <a:solidFill>
                  <a:srgbClr val="000000"/>
                </a:solidFill>
                <a:effectLst/>
                <a:latin typeface="Helvetica Neue" panose="02000503000000020004" pitchFamily="2" charset="0"/>
              </a:rPr>
              <a:t>1/12/2022</a:t>
            </a:r>
            <a:br>
              <a:rPr lang="fr-CH" sz="2000" dirty="0">
                <a:solidFill>
                  <a:srgbClr val="000000"/>
                </a:solidFill>
                <a:effectLst/>
                <a:latin typeface="Helvetica Neue" panose="02000503000000020004" pitchFamily="2" charset="0"/>
              </a:rPr>
            </a:br>
            <a:r>
              <a:rPr lang="fr-CH" sz="2000" dirty="0">
                <a:solidFill>
                  <a:srgbClr val="000000"/>
                </a:solidFill>
                <a:effectLst/>
                <a:latin typeface="Helvetica Neue" panose="02000503000000020004" pitchFamily="2" charset="0"/>
              </a:rPr>
              <a:t>« Une neuvième vague est en train de se former en France et plus généralement en Europe, en Asie du sud-est, et en Amérique du Nord »</a:t>
            </a:r>
          </a:p>
        </p:txBody>
      </p:sp>
      <p:sp>
        <p:nvSpPr>
          <p:cNvPr id="13" name="Bulle rectangulaire à coins arrondis 12">
            <a:extLst>
              <a:ext uri="{FF2B5EF4-FFF2-40B4-BE49-F238E27FC236}">
                <a16:creationId xmlns:a16="http://schemas.microsoft.com/office/drawing/2014/main" id="{1B0BB0B4-D05E-35BB-0D89-A47CF615AA6A}"/>
              </a:ext>
            </a:extLst>
          </p:cNvPr>
          <p:cNvSpPr/>
          <p:nvPr/>
        </p:nvSpPr>
        <p:spPr>
          <a:xfrm>
            <a:off x="4474833" y="3707027"/>
            <a:ext cx="4953372" cy="2973482"/>
          </a:xfrm>
          <a:prstGeom prst="wedgeRoundRectCallout">
            <a:avLst>
              <a:gd name="adj1" fmla="val 61349"/>
              <a:gd name="adj2" fmla="val 7369"/>
              <a:gd name="adj3" fmla="val 16667"/>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CH" sz="2000" b="1" dirty="0">
                <a:solidFill>
                  <a:srgbClr val="000000"/>
                </a:solidFill>
                <a:latin typeface="Helvetica Neue" panose="02000503000000020004" pitchFamily="2" charset="0"/>
              </a:rPr>
              <a:t>8</a:t>
            </a:r>
            <a:r>
              <a:rPr lang="fr-CH" sz="2000" b="1" dirty="0">
                <a:solidFill>
                  <a:srgbClr val="000000"/>
                </a:solidFill>
                <a:effectLst/>
                <a:latin typeface="Helvetica Neue" panose="02000503000000020004" pitchFamily="2" charset="0"/>
              </a:rPr>
              <a:t>/12/2022</a:t>
            </a:r>
            <a:br>
              <a:rPr lang="fr-CH" sz="2000" b="1" dirty="0">
                <a:solidFill>
                  <a:srgbClr val="000000"/>
                </a:solidFill>
                <a:effectLst/>
                <a:latin typeface="Helvetica Neue" panose="02000503000000020004" pitchFamily="2" charset="0"/>
              </a:rPr>
            </a:br>
            <a:r>
              <a:rPr lang="fr-CH" sz="2000" dirty="0">
                <a:solidFill>
                  <a:srgbClr val="000000"/>
                </a:solidFill>
                <a:latin typeface="Helvetica Neue" panose="02000503000000020004" pitchFamily="2" charset="0"/>
              </a:rPr>
              <a:t>« Face à l'insuffisante couverture vaccinale, « le risque sanitaire est très grand, qu'il y ait un grand nombre de décès en Chine chez les personnes âgées » lors des vagues épidémiques « qui ne cesseront d'inonder le pays, comme elles le font dans le reste du monde »</a:t>
            </a:r>
            <a:r>
              <a:rPr lang="fr-CH" sz="2000" dirty="0">
                <a:solidFill>
                  <a:srgbClr val="000000"/>
                </a:solidFill>
                <a:effectLst/>
                <a:latin typeface="Helvetica Neue" panose="02000503000000020004" pitchFamily="2" charset="0"/>
              </a:rPr>
              <a:t>»</a:t>
            </a:r>
          </a:p>
        </p:txBody>
      </p:sp>
      <p:pic>
        <p:nvPicPr>
          <p:cNvPr id="14" name="Image 13">
            <a:extLst>
              <a:ext uri="{FF2B5EF4-FFF2-40B4-BE49-F238E27FC236}">
                <a16:creationId xmlns:a16="http://schemas.microsoft.com/office/drawing/2014/main" id="{B6075840-BC3F-0A4F-DA8D-DF6AAE0F5F43}"/>
              </a:ext>
            </a:extLst>
          </p:cNvPr>
          <p:cNvPicPr>
            <a:picLocks noChangeAspect="1"/>
          </p:cNvPicPr>
          <p:nvPr/>
        </p:nvPicPr>
        <p:blipFill>
          <a:blip r:embed="rId4"/>
          <a:stretch>
            <a:fillRect/>
          </a:stretch>
        </p:blipFill>
        <p:spPr>
          <a:xfrm>
            <a:off x="8718308" y="996843"/>
            <a:ext cx="2433973" cy="676104"/>
          </a:xfrm>
          <a:prstGeom prst="rect">
            <a:avLst/>
          </a:prstGeom>
        </p:spPr>
      </p:pic>
      <p:pic>
        <p:nvPicPr>
          <p:cNvPr id="17" name="Image 16">
            <a:extLst>
              <a:ext uri="{FF2B5EF4-FFF2-40B4-BE49-F238E27FC236}">
                <a16:creationId xmlns:a16="http://schemas.microsoft.com/office/drawing/2014/main" id="{A63D356E-26CA-F01E-CB92-E7EAB545253F}"/>
              </a:ext>
            </a:extLst>
          </p:cNvPr>
          <p:cNvPicPr>
            <a:picLocks noChangeAspect="1"/>
          </p:cNvPicPr>
          <p:nvPr/>
        </p:nvPicPr>
        <p:blipFill>
          <a:blip r:embed="rId5"/>
          <a:stretch>
            <a:fillRect/>
          </a:stretch>
        </p:blipFill>
        <p:spPr>
          <a:xfrm>
            <a:off x="6375057" y="3352628"/>
            <a:ext cx="2126392" cy="708797"/>
          </a:xfrm>
          <a:prstGeom prst="rect">
            <a:avLst/>
          </a:prstGeom>
        </p:spPr>
      </p:pic>
      <p:sp>
        <p:nvSpPr>
          <p:cNvPr id="18" name="Ellipse 17">
            <a:extLst>
              <a:ext uri="{FF2B5EF4-FFF2-40B4-BE49-F238E27FC236}">
                <a16:creationId xmlns:a16="http://schemas.microsoft.com/office/drawing/2014/main" id="{037B83AF-3073-9CAB-3C4E-7504B73E6102}"/>
              </a:ext>
            </a:extLst>
          </p:cNvPr>
          <p:cNvSpPr/>
          <p:nvPr/>
        </p:nvSpPr>
        <p:spPr>
          <a:xfrm>
            <a:off x="259077" y="2116953"/>
            <a:ext cx="4004003" cy="1235675"/>
          </a:xfrm>
          <a:prstGeom prst="ellipse">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99C63F4F-08C3-618D-51FA-3A34DBC77331}"/>
              </a:ext>
            </a:extLst>
          </p:cNvPr>
          <p:cNvSpPr txBox="1"/>
          <p:nvPr/>
        </p:nvSpPr>
        <p:spPr>
          <a:xfrm>
            <a:off x="2295795" y="6443189"/>
            <a:ext cx="2063578"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Helvetica Neue" panose="02000503000000020004" pitchFamily="2" charset="0"/>
              </a:rPr>
              <a:t>11</a:t>
            </a:r>
            <a:r>
              <a:rPr lang="fr-CH" b="1" dirty="0">
                <a:solidFill>
                  <a:srgbClr val="000000"/>
                </a:solidFill>
                <a:effectLst/>
                <a:latin typeface="Helvetica Neue" panose="02000503000000020004" pitchFamily="2" charset="0"/>
              </a:rPr>
              <a:t> mai 2026</a:t>
            </a:r>
            <a:endParaRPr lang="fr-CH"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8358563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0.70"/>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strVal val="#ppt_w*0.70"/>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Effect transition="in" filter="fade">
                                      <p:cBhvr>
                                        <p:cTn id="16" dur="1000"/>
                                        <p:tgtEl>
                                          <p:spTgt spid="9"/>
                                        </p:tgtEl>
                                      </p:cBhvr>
                                    </p:animEffect>
                                  </p:childTnLst>
                                </p:cTn>
                              </p:par>
                              <p:par>
                                <p:cTn id="17" presetID="55"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0" fill="hold"/>
                                        <p:tgtEl>
                                          <p:spTgt spid="14"/>
                                        </p:tgtEl>
                                        <p:attrNameLst>
                                          <p:attrName>ppt_w</p:attrName>
                                        </p:attrNameLst>
                                      </p:cBhvr>
                                      <p:tavLst>
                                        <p:tav tm="0">
                                          <p:val>
                                            <p:strVal val="#ppt_w*0.70"/>
                                          </p:val>
                                        </p:tav>
                                        <p:tav tm="100000">
                                          <p:val>
                                            <p:strVal val="#ppt_w"/>
                                          </p:val>
                                        </p:tav>
                                      </p:tavLst>
                                    </p:anim>
                                    <p:anim calcmode="lin" valueType="num">
                                      <p:cBhvr>
                                        <p:cTn id="20" dur="1000" fill="hold"/>
                                        <p:tgtEl>
                                          <p:spTgt spid="14"/>
                                        </p:tgtEl>
                                        <p:attrNameLst>
                                          <p:attrName>ppt_h</p:attrName>
                                        </p:attrNameLst>
                                      </p:cBhvr>
                                      <p:tavLst>
                                        <p:tav tm="0">
                                          <p:val>
                                            <p:strVal val="#ppt_h"/>
                                          </p:val>
                                        </p:tav>
                                        <p:tav tm="100000">
                                          <p:val>
                                            <p:strVal val="#ppt_h"/>
                                          </p:val>
                                        </p:tav>
                                      </p:tavLst>
                                    </p:anim>
                                    <p:animEffect transition="in" filter="fade">
                                      <p:cBhvr>
                                        <p:cTn id="21" dur="10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1000" fill="hold"/>
                                        <p:tgtEl>
                                          <p:spTgt spid="13"/>
                                        </p:tgtEl>
                                        <p:attrNameLst>
                                          <p:attrName>ppt_w</p:attrName>
                                        </p:attrNameLst>
                                      </p:cBhvr>
                                      <p:tavLst>
                                        <p:tav tm="0">
                                          <p:val>
                                            <p:strVal val="#ppt_w*0.70"/>
                                          </p:val>
                                        </p:tav>
                                        <p:tav tm="100000">
                                          <p:val>
                                            <p:strVal val="#ppt_w"/>
                                          </p:val>
                                        </p:tav>
                                      </p:tavLst>
                                    </p:anim>
                                    <p:anim calcmode="lin" valueType="num">
                                      <p:cBhvr>
                                        <p:cTn id="27" dur="1000" fill="hold"/>
                                        <p:tgtEl>
                                          <p:spTgt spid="13"/>
                                        </p:tgtEl>
                                        <p:attrNameLst>
                                          <p:attrName>ppt_h</p:attrName>
                                        </p:attrNameLst>
                                      </p:cBhvr>
                                      <p:tavLst>
                                        <p:tav tm="0">
                                          <p:val>
                                            <p:strVal val="#ppt_h"/>
                                          </p:val>
                                        </p:tav>
                                        <p:tav tm="100000">
                                          <p:val>
                                            <p:strVal val="#ppt_h"/>
                                          </p:val>
                                        </p:tav>
                                      </p:tavLst>
                                    </p:anim>
                                    <p:animEffect transition="in" filter="fade">
                                      <p:cBhvr>
                                        <p:cTn id="28" dur="1000"/>
                                        <p:tgtEl>
                                          <p:spTgt spid="13"/>
                                        </p:tgtEl>
                                      </p:cBhvr>
                                    </p:animEffect>
                                  </p:childTnLst>
                                </p:cTn>
                              </p:par>
                              <p:par>
                                <p:cTn id="29" presetID="55"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strVal val="#ppt_w*0.70"/>
                                          </p:val>
                                        </p:tav>
                                        <p:tav tm="100000">
                                          <p:val>
                                            <p:strVal val="#ppt_w"/>
                                          </p:val>
                                        </p:tav>
                                      </p:tavLst>
                                    </p:anim>
                                    <p:anim calcmode="lin" valueType="num">
                                      <p:cBhvr>
                                        <p:cTn id="32" dur="1000" fill="hold"/>
                                        <p:tgtEl>
                                          <p:spTgt spid="17"/>
                                        </p:tgtEl>
                                        <p:attrNameLst>
                                          <p:attrName>ppt_h</p:attrName>
                                        </p:attrNameLst>
                                      </p:cBhvr>
                                      <p:tavLst>
                                        <p:tav tm="0">
                                          <p:val>
                                            <p:strVal val="#ppt_h"/>
                                          </p:val>
                                        </p:tav>
                                        <p:tav tm="100000">
                                          <p:val>
                                            <p:strVal val="#ppt_h"/>
                                          </p:val>
                                        </p:tav>
                                      </p:tavLst>
                                    </p:anim>
                                    <p:animEffect transition="in" filter="fade">
                                      <p:cBhvr>
                                        <p:cTn id="3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6D6FC-C8D7-83F7-8369-7A4D618559AD}"/>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074A0FB3-7EE2-FD6E-8F68-9E878B9FB6E5}"/>
              </a:ext>
            </a:extLst>
          </p:cNvPr>
          <p:cNvSpPr txBox="1"/>
          <p:nvPr/>
        </p:nvSpPr>
        <p:spPr>
          <a:xfrm>
            <a:off x="360921" y="175243"/>
            <a:ext cx="11470158" cy="1528624"/>
          </a:xfrm>
          <a:prstGeom prst="rect">
            <a:avLst/>
          </a:prstGeom>
          <a:noFill/>
        </p:spPr>
        <p:txBody>
          <a:bodyPr wrap="square">
            <a:spAutoFit/>
          </a:bodyPr>
          <a:lstStyle/>
          <a:p>
            <a:pPr>
              <a:lnSpc>
                <a:spcPts val="5580"/>
              </a:lnSpc>
            </a:pPr>
            <a:r>
              <a:rPr lang="fr-CH" sz="5400" dirty="0">
                <a:latin typeface="Impact" panose="020B0806030902050204" pitchFamily="34" charset="0"/>
                <a:ea typeface="Helvetica Neue" panose="02000503000000020004" pitchFamily="2" charset="0"/>
                <a:cs typeface="Helvetica Neue" panose="02000503000000020004" pitchFamily="2" charset="0"/>
              </a:rPr>
              <a:t>Antoine </a:t>
            </a:r>
            <a:r>
              <a:rPr lang="fr-CH" sz="5400" dirty="0" err="1">
                <a:latin typeface="Impact" panose="020B0806030902050204" pitchFamily="34" charset="0"/>
                <a:ea typeface="Helvetica Neue" panose="02000503000000020004" pitchFamily="2" charset="0"/>
                <a:cs typeface="Helvetica Neue" panose="02000503000000020004" pitchFamily="2" charset="0"/>
              </a:rPr>
              <a:t>Flahault</a:t>
            </a:r>
            <a:r>
              <a:rPr lang="fr-CH" sz="5400" dirty="0">
                <a:latin typeface="Impact" panose="020B0806030902050204" pitchFamily="34" charset="0"/>
                <a:ea typeface="Helvetica Neue" panose="02000503000000020004" pitchFamily="2" charset="0"/>
                <a:cs typeface="Helvetica Neue" panose="02000503000000020004" pitchFamily="2" charset="0"/>
              </a:rPr>
              <a:t> : un homme multi-casquettes</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pic>
        <p:nvPicPr>
          <p:cNvPr id="7" name="Image 6">
            <a:extLst>
              <a:ext uri="{FF2B5EF4-FFF2-40B4-BE49-F238E27FC236}">
                <a16:creationId xmlns:a16="http://schemas.microsoft.com/office/drawing/2014/main" id="{0581A8AA-879B-4CDD-E1D7-9DE200605DAB}"/>
              </a:ext>
            </a:extLst>
          </p:cNvPr>
          <p:cNvPicPr>
            <a:picLocks noChangeAspect="1"/>
          </p:cNvPicPr>
          <p:nvPr/>
        </p:nvPicPr>
        <p:blipFill>
          <a:blip r:embed="rId2"/>
          <a:stretch>
            <a:fillRect/>
          </a:stretch>
        </p:blipFill>
        <p:spPr>
          <a:xfrm>
            <a:off x="4473146" y="1146851"/>
            <a:ext cx="3495957" cy="4801314"/>
          </a:xfrm>
          <a:prstGeom prst="rect">
            <a:avLst/>
          </a:prstGeom>
          <a:ln>
            <a:solidFill>
              <a:schemeClr val="tx1"/>
            </a:solidFill>
          </a:ln>
        </p:spPr>
      </p:pic>
      <p:sp>
        <p:nvSpPr>
          <p:cNvPr id="10" name="ZoneTexte 9">
            <a:extLst>
              <a:ext uri="{FF2B5EF4-FFF2-40B4-BE49-F238E27FC236}">
                <a16:creationId xmlns:a16="http://schemas.microsoft.com/office/drawing/2014/main" id="{B9A1BFB3-60FE-ACDC-C1BB-3B83DCE330E6}"/>
              </a:ext>
            </a:extLst>
          </p:cNvPr>
          <p:cNvSpPr txBox="1"/>
          <p:nvPr/>
        </p:nvSpPr>
        <p:spPr>
          <a:xfrm>
            <a:off x="129310" y="1721869"/>
            <a:ext cx="4343836" cy="5109091"/>
          </a:xfrm>
          <a:prstGeom prst="rect">
            <a:avLst/>
          </a:prstGeom>
          <a:noFill/>
        </p:spPr>
        <p:txBody>
          <a:bodyPr wrap="square">
            <a:spAutoFit/>
          </a:bodyPr>
          <a:lstStyle/>
          <a:p>
            <a:r>
              <a:rPr lang="fr-CH" sz="2400" b="1" dirty="0">
                <a:solidFill>
                  <a:srgbClr val="000000"/>
                </a:solidFill>
                <a:effectLst/>
                <a:latin typeface="Helvetica Neue" panose="02000503000000020004" pitchFamily="2" charset="0"/>
              </a:rPr>
              <a:t>Antoine </a:t>
            </a:r>
            <a:r>
              <a:rPr lang="fr-CH" sz="2400" b="1" dirty="0" err="1">
                <a:solidFill>
                  <a:srgbClr val="000000"/>
                </a:solidFill>
                <a:effectLst/>
                <a:latin typeface="Helvetica Neue" panose="02000503000000020004" pitchFamily="2" charset="0"/>
              </a:rPr>
              <a:t>Flahaut</a:t>
            </a:r>
            <a:r>
              <a:rPr lang="fr-CH" sz="2400" b="1" dirty="0">
                <a:solidFill>
                  <a:srgbClr val="000000"/>
                </a:solidFill>
                <a:effectLst/>
                <a:latin typeface="Helvetica Neue" panose="02000503000000020004" pitchFamily="2" charset="0"/>
              </a:rPr>
              <a:t> est :</a:t>
            </a:r>
            <a:endParaRPr lang="fr-CH" sz="2400" dirty="0">
              <a:solidFill>
                <a:srgbClr val="000000"/>
              </a:solidFill>
              <a:effectLst/>
              <a:latin typeface="Helvetica Neue" panose="02000503000000020004" pitchFamily="2" charset="0"/>
            </a:endParaRPr>
          </a:p>
          <a:p>
            <a:pPr marL="285750" indent="-285750">
              <a:buFont typeface=".Lucida Grande UI Regular"/>
              <a:buChar char="►"/>
            </a:pPr>
            <a:r>
              <a:rPr lang="fr-CH" b="1" dirty="0">
                <a:solidFill>
                  <a:srgbClr val="000000"/>
                </a:solidFill>
                <a:latin typeface="Helvetica Neue" panose="02000503000000020004" pitchFamily="2" charset="0"/>
              </a:rPr>
              <a:t>P</a:t>
            </a:r>
            <a:r>
              <a:rPr lang="fr-CH" b="1" dirty="0">
                <a:solidFill>
                  <a:srgbClr val="000000"/>
                </a:solidFill>
                <a:effectLst/>
                <a:latin typeface="Helvetica Neue" panose="02000503000000020004" pitchFamily="2" charset="0"/>
              </a:rPr>
              <a:t>rofesseur de santé publique à </a:t>
            </a:r>
            <a:r>
              <a:rPr lang="fr-CH" b="1" dirty="0">
                <a:solidFill>
                  <a:srgbClr val="FF0000"/>
                </a:solidFill>
                <a:effectLst/>
                <a:latin typeface="Helvetica Neue" panose="02000503000000020004" pitchFamily="2" charset="0"/>
              </a:rPr>
              <a:t>l'Université </a:t>
            </a:r>
            <a:r>
              <a:rPr lang="fr-CH" b="1" dirty="0">
                <a:effectLst/>
                <a:latin typeface="Helvetica Neue" panose="02000503000000020004" pitchFamily="2" charset="0"/>
              </a:rPr>
              <a:t>de Genève</a:t>
            </a:r>
          </a:p>
          <a:p>
            <a:pPr marL="285750" indent="-285750">
              <a:buFont typeface=".Lucida Grande UI Regular"/>
              <a:buChar char="►"/>
            </a:pPr>
            <a:r>
              <a:rPr lang="fr-CH" b="1" dirty="0">
                <a:solidFill>
                  <a:srgbClr val="000000"/>
                </a:solidFill>
                <a:latin typeface="Helvetica Neue" panose="02000503000000020004" pitchFamily="2" charset="0"/>
              </a:rPr>
              <a:t>D</a:t>
            </a:r>
            <a:r>
              <a:rPr lang="fr-CH" b="1" dirty="0">
                <a:solidFill>
                  <a:srgbClr val="000000"/>
                </a:solidFill>
                <a:effectLst/>
                <a:latin typeface="Helvetica Neue" panose="02000503000000020004" pitchFamily="2" charset="0"/>
              </a:rPr>
              <a:t>irecteur fondateur de </a:t>
            </a:r>
            <a:r>
              <a:rPr lang="fr-CH" b="1" dirty="0">
                <a:solidFill>
                  <a:srgbClr val="FF0000"/>
                </a:solidFill>
                <a:effectLst/>
                <a:latin typeface="Helvetica Neue" panose="02000503000000020004" pitchFamily="2" charset="0"/>
              </a:rPr>
              <a:t>l'Institut de santé globale </a:t>
            </a:r>
            <a:r>
              <a:rPr lang="fr-CH" b="1" dirty="0">
                <a:effectLst/>
                <a:latin typeface="Helvetica Neue" panose="02000503000000020004" pitchFamily="2" charset="0"/>
              </a:rPr>
              <a:t>à Genève</a:t>
            </a:r>
            <a:r>
              <a:rPr lang="fr-CH" b="1" dirty="0">
                <a:latin typeface="Helvetica Neue" panose="02000503000000020004" pitchFamily="2" charset="0"/>
              </a:rPr>
              <a:t> </a:t>
            </a:r>
            <a:br>
              <a:rPr lang="fr-CH" b="1" dirty="0">
                <a:solidFill>
                  <a:srgbClr val="000000"/>
                </a:solidFill>
                <a:latin typeface="Helvetica Neue" panose="02000503000000020004" pitchFamily="2" charset="0"/>
              </a:rPr>
            </a:br>
            <a:r>
              <a:rPr lang="fr-CH" sz="1400" dirty="0">
                <a:solidFill>
                  <a:srgbClr val="000000"/>
                </a:solidFill>
                <a:latin typeface="Helvetica Neue" panose="02000503000000020004" pitchFamily="2" charset="0"/>
              </a:rPr>
              <a:t>(depuis 2014)</a:t>
            </a:r>
            <a:endParaRPr lang="fr-CH" sz="1400" dirty="0">
              <a:solidFill>
                <a:srgbClr val="000000"/>
              </a:solidFill>
              <a:effectLst/>
              <a:latin typeface="Helvetica Neue" panose="02000503000000020004" pitchFamily="2" charset="0"/>
            </a:endParaRPr>
          </a:p>
          <a:p>
            <a:pPr marL="285750" indent="-285750">
              <a:buFont typeface=".Lucida Grande UI Regular"/>
              <a:buChar char="►"/>
            </a:pPr>
            <a:r>
              <a:rPr lang="fr-CH" b="1" dirty="0">
                <a:solidFill>
                  <a:srgbClr val="000000"/>
                </a:solidFill>
                <a:latin typeface="Helvetica Neue" panose="02000503000000020004" pitchFamily="2" charset="0"/>
              </a:rPr>
              <a:t>M</a:t>
            </a:r>
            <a:r>
              <a:rPr lang="fr-CH" b="1" dirty="0">
                <a:solidFill>
                  <a:srgbClr val="000000"/>
                </a:solidFill>
                <a:effectLst/>
                <a:latin typeface="Helvetica Neue" panose="02000503000000020004" pitchFamily="2" charset="0"/>
              </a:rPr>
              <a:t>embre correspondant à </a:t>
            </a:r>
            <a:r>
              <a:rPr lang="fr-CH" b="1" dirty="0">
                <a:solidFill>
                  <a:srgbClr val="FF0000"/>
                </a:solidFill>
                <a:effectLst/>
                <a:latin typeface="Helvetica Neue" panose="02000503000000020004" pitchFamily="2" charset="0"/>
              </a:rPr>
              <a:t>l'Académie Nationale de Médecine</a:t>
            </a:r>
            <a:r>
              <a:rPr lang="fr-CH" b="1" dirty="0">
                <a:solidFill>
                  <a:srgbClr val="000000"/>
                </a:solidFill>
                <a:effectLst/>
                <a:latin typeface="Helvetica Neue" panose="02000503000000020004" pitchFamily="2" charset="0"/>
              </a:rPr>
              <a:t>, </a:t>
            </a:r>
            <a:r>
              <a:rPr lang="fr-CH" b="1" dirty="0">
                <a:effectLst/>
                <a:latin typeface="Helvetica Neue" panose="02000503000000020004" pitchFamily="2" charset="0"/>
              </a:rPr>
              <a:t>à Paris</a:t>
            </a:r>
          </a:p>
          <a:p>
            <a:pPr marL="285750" indent="-285750">
              <a:buFont typeface=".Lucida Grande UI Regular"/>
              <a:buChar char="►"/>
            </a:pPr>
            <a:r>
              <a:rPr lang="fr-CH" b="1" dirty="0">
                <a:solidFill>
                  <a:srgbClr val="000000"/>
                </a:solidFill>
                <a:latin typeface="Helvetica Neue" panose="02000503000000020004" pitchFamily="2" charset="0"/>
              </a:rPr>
              <a:t>D</a:t>
            </a:r>
            <a:r>
              <a:rPr lang="fr-CH" b="1" dirty="0">
                <a:solidFill>
                  <a:srgbClr val="000000"/>
                </a:solidFill>
                <a:effectLst/>
                <a:latin typeface="Helvetica Neue" panose="02000503000000020004" pitchFamily="2" charset="0"/>
              </a:rPr>
              <a:t>irecteur fondateur de l'</a:t>
            </a:r>
            <a:r>
              <a:rPr lang="fr-CH" b="1" dirty="0">
                <a:solidFill>
                  <a:srgbClr val="FF0000"/>
                </a:solidFill>
                <a:effectLst/>
                <a:latin typeface="Helvetica Neue" panose="02000503000000020004" pitchFamily="2" charset="0"/>
              </a:rPr>
              <a:t>École</a:t>
            </a:r>
            <a:r>
              <a:rPr lang="fr-CH" b="1" dirty="0">
                <a:solidFill>
                  <a:srgbClr val="000000"/>
                </a:solidFill>
                <a:effectLst/>
                <a:latin typeface="Helvetica Neue" panose="02000503000000020004" pitchFamily="2" charset="0"/>
              </a:rPr>
              <a:t> </a:t>
            </a:r>
            <a:r>
              <a:rPr lang="fr-CH" b="1" dirty="0">
                <a:solidFill>
                  <a:srgbClr val="FF0000"/>
                </a:solidFill>
                <a:effectLst/>
                <a:latin typeface="Helvetica Neue" panose="02000503000000020004" pitchFamily="2" charset="0"/>
              </a:rPr>
              <a:t>française de santé publique </a:t>
            </a:r>
            <a:br>
              <a:rPr lang="fr-CH" b="1" dirty="0">
                <a:solidFill>
                  <a:srgbClr val="FF0000"/>
                </a:solidFill>
                <a:effectLst/>
                <a:latin typeface="Helvetica Neue" panose="02000503000000020004" pitchFamily="2" charset="0"/>
              </a:rPr>
            </a:br>
            <a:r>
              <a:rPr lang="fr-CH" sz="1400" dirty="0">
                <a:solidFill>
                  <a:srgbClr val="000000"/>
                </a:solidFill>
                <a:effectLst/>
                <a:latin typeface="Helvetica Neue" panose="02000503000000020004" pitchFamily="2" charset="0"/>
              </a:rPr>
              <a:t>(EHESP, Rennes, 2007-2012)</a:t>
            </a:r>
          </a:p>
          <a:p>
            <a:pPr marL="285750" indent="-285750">
              <a:buFont typeface=".Lucida Grande UI Regular"/>
              <a:buChar char="►"/>
            </a:pPr>
            <a:r>
              <a:rPr lang="fr-CH" b="1" dirty="0">
                <a:solidFill>
                  <a:srgbClr val="000000"/>
                </a:solidFill>
                <a:latin typeface="Helvetica Neue" panose="02000503000000020004" pitchFamily="2" charset="0"/>
              </a:rPr>
              <a:t>C</a:t>
            </a:r>
            <a:r>
              <a:rPr lang="fr-CH" b="1" dirty="0">
                <a:solidFill>
                  <a:srgbClr val="000000"/>
                </a:solidFill>
                <a:effectLst/>
                <a:latin typeface="Helvetica Neue" panose="02000503000000020004" pitchFamily="2" charset="0"/>
              </a:rPr>
              <a:t>odirecteur de </a:t>
            </a:r>
            <a:r>
              <a:rPr lang="fr-CH" b="1" dirty="0">
                <a:solidFill>
                  <a:srgbClr val="FF0000"/>
                </a:solidFill>
                <a:effectLst/>
                <a:latin typeface="Helvetica Neue" panose="02000503000000020004" pitchFamily="2" charset="0"/>
              </a:rPr>
              <a:t>l'Alliance européenne académique pour la santé mondiale </a:t>
            </a:r>
            <a:r>
              <a:rPr lang="fr-CH" sz="1400" dirty="0">
                <a:solidFill>
                  <a:srgbClr val="000000"/>
                </a:solidFill>
                <a:effectLst/>
                <a:latin typeface="Helvetica Neue" panose="02000503000000020004" pitchFamily="2" charset="0"/>
              </a:rPr>
              <a:t>(EAGHA)</a:t>
            </a:r>
          </a:p>
          <a:p>
            <a:pPr marL="285750" indent="-285750">
              <a:buFont typeface=".Lucida Grande UI Regular"/>
              <a:buChar char="►"/>
            </a:pPr>
            <a:r>
              <a:rPr lang="fr-CH" b="1" dirty="0">
                <a:solidFill>
                  <a:srgbClr val="000000"/>
                </a:solidFill>
                <a:latin typeface="Helvetica Neue" panose="02000503000000020004" pitchFamily="2" charset="0"/>
              </a:rPr>
              <a:t>P</a:t>
            </a:r>
            <a:r>
              <a:rPr lang="fr-CH" b="1" dirty="0">
                <a:solidFill>
                  <a:srgbClr val="000000"/>
                </a:solidFill>
                <a:effectLst/>
                <a:latin typeface="Helvetica Neue" panose="02000503000000020004" pitchFamily="2" charset="0"/>
              </a:rPr>
              <a:t>résident de </a:t>
            </a:r>
            <a:r>
              <a:rPr lang="fr-CH" b="1" dirty="0">
                <a:solidFill>
                  <a:srgbClr val="FF0000"/>
                </a:solidFill>
                <a:effectLst/>
                <a:latin typeface="Helvetica Neue" panose="02000503000000020004" pitchFamily="2" charset="0"/>
              </a:rPr>
              <a:t>l'Agence européenne d'accréditation de l'éducation en santé publique </a:t>
            </a:r>
            <a:r>
              <a:rPr lang="fr-CH" sz="1400" dirty="0">
                <a:solidFill>
                  <a:srgbClr val="000000"/>
                </a:solidFill>
                <a:effectLst/>
                <a:latin typeface="Helvetica Neue" panose="02000503000000020004" pitchFamily="2" charset="0"/>
              </a:rPr>
              <a:t>(APHEA)</a:t>
            </a:r>
          </a:p>
        </p:txBody>
      </p:sp>
      <p:sp>
        <p:nvSpPr>
          <p:cNvPr id="18" name="ZoneTexte 17">
            <a:extLst>
              <a:ext uri="{FF2B5EF4-FFF2-40B4-BE49-F238E27FC236}">
                <a16:creationId xmlns:a16="http://schemas.microsoft.com/office/drawing/2014/main" id="{A5CF8112-D2BA-B722-BD9C-17EF9653B723}"/>
              </a:ext>
            </a:extLst>
          </p:cNvPr>
          <p:cNvSpPr txBox="1"/>
          <p:nvPr/>
        </p:nvSpPr>
        <p:spPr>
          <a:xfrm>
            <a:off x="8129647" y="1274977"/>
            <a:ext cx="4009744" cy="1200329"/>
          </a:xfrm>
          <a:prstGeom prst="rect">
            <a:avLst/>
          </a:prstGeom>
          <a:noFill/>
        </p:spPr>
        <p:txBody>
          <a:bodyPr wrap="square">
            <a:spAutoFit/>
          </a:bodyPr>
          <a:lstStyle/>
          <a:p>
            <a:pPr marL="285750" indent="-285750">
              <a:buFont typeface=".Lucida Grande UI Regular"/>
              <a:buChar char="►"/>
            </a:pPr>
            <a:r>
              <a:rPr lang="fr-CH" b="1" dirty="0">
                <a:solidFill>
                  <a:srgbClr val="000000"/>
                </a:solidFill>
                <a:latin typeface="Helvetica Neue" panose="02000503000000020004" pitchFamily="2" charset="0"/>
              </a:rPr>
              <a:t>A</a:t>
            </a:r>
            <a:r>
              <a:rPr lang="fr-CH" b="1" dirty="0">
                <a:solidFill>
                  <a:srgbClr val="000000"/>
                </a:solidFill>
                <a:effectLst/>
                <a:latin typeface="Helvetica Neue" panose="02000503000000020004" pitchFamily="2" charset="0"/>
              </a:rPr>
              <a:t> présidé le centre collaboratif de </a:t>
            </a:r>
            <a:r>
              <a:rPr lang="fr-CH" b="1" dirty="0">
                <a:solidFill>
                  <a:srgbClr val="FF0000"/>
                </a:solidFill>
                <a:effectLst/>
                <a:latin typeface="Helvetica Neue" panose="02000503000000020004" pitchFamily="2" charset="0"/>
              </a:rPr>
              <a:t>l'OMS pour la surveillance électronique des maladies</a:t>
            </a:r>
          </a:p>
          <a:p>
            <a:pPr marL="285750" indent="-285750">
              <a:buFont typeface=".Lucida Grande UI Regular"/>
              <a:buChar char="►"/>
            </a:pPr>
            <a:r>
              <a:rPr lang="fr-CH" dirty="0">
                <a:solidFill>
                  <a:srgbClr val="000000"/>
                </a:solidFill>
                <a:latin typeface="Helvetica Neue" panose="02000503000000020004" pitchFamily="2" charset="0"/>
              </a:rPr>
              <a:t>…</a:t>
            </a:r>
          </a:p>
        </p:txBody>
      </p:sp>
      <p:pic>
        <p:nvPicPr>
          <p:cNvPr id="15" name="Image 14">
            <a:extLst>
              <a:ext uri="{FF2B5EF4-FFF2-40B4-BE49-F238E27FC236}">
                <a16:creationId xmlns:a16="http://schemas.microsoft.com/office/drawing/2014/main" id="{2C7D2594-8234-8D01-F1BE-85D1AFCB4192}"/>
              </a:ext>
            </a:extLst>
          </p:cNvPr>
          <p:cNvPicPr>
            <a:picLocks noChangeAspect="1"/>
          </p:cNvPicPr>
          <p:nvPr/>
        </p:nvPicPr>
        <p:blipFill>
          <a:blip r:embed="rId3"/>
          <a:stretch>
            <a:fillRect/>
          </a:stretch>
        </p:blipFill>
        <p:spPr>
          <a:xfrm>
            <a:off x="9341708" y="2279754"/>
            <a:ext cx="2720982" cy="4451247"/>
          </a:xfrm>
          <a:prstGeom prst="rect">
            <a:avLst/>
          </a:prstGeom>
        </p:spPr>
      </p:pic>
    </p:spTree>
    <p:extLst>
      <p:ext uri="{BB962C8B-B14F-4D97-AF65-F5344CB8AC3E}">
        <p14:creationId xmlns:p14="http://schemas.microsoft.com/office/powerpoint/2010/main" val="35237858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p:tgtEl>
                                          <p:spTgt spid="10">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0">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 calcmode="lin" valueType="num">
                                      <p:cBhvr additive="base">
                                        <p:cTn id="13" dur="500"/>
                                        <p:tgtEl>
                                          <p:spTgt spid="10">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0">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 calcmode="lin" valueType="num">
                                      <p:cBhvr additive="base">
                                        <p:cTn id="19" dur="500"/>
                                        <p:tgtEl>
                                          <p:spTgt spid="10">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 calcmode="lin" valueType="num">
                                      <p:cBhvr additive="base">
                                        <p:cTn id="25" dur="500"/>
                                        <p:tgtEl>
                                          <p:spTgt spid="10">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10">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 calcmode="lin" valueType="num">
                                      <p:cBhvr additive="base">
                                        <p:cTn id="31" dur="500"/>
                                        <p:tgtEl>
                                          <p:spTgt spid="10">
                                            <p:txEl>
                                              <p:pRg st="4" end="4"/>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 calcmode="lin" valueType="num">
                                      <p:cBhvr additive="base">
                                        <p:cTn id="37" dur="500"/>
                                        <p:tgtEl>
                                          <p:spTgt spid="10">
                                            <p:txEl>
                                              <p:pRg st="5" end="5"/>
                                            </p:txEl>
                                          </p:spTgt>
                                        </p:tgtEl>
                                        <p:attrNameLst>
                                          <p:attrName>ppt_x</p:attrName>
                                        </p:attrNameLst>
                                      </p:cBhvr>
                                      <p:tavLst>
                                        <p:tav tm="0">
                                          <p:val>
                                            <p:strVal val="#ppt_x-#ppt_w*1.125000"/>
                                          </p:val>
                                        </p:tav>
                                        <p:tav tm="100000">
                                          <p:val>
                                            <p:strVal val="#ppt_x"/>
                                          </p:val>
                                        </p:tav>
                                      </p:tavLst>
                                    </p:anim>
                                    <p:animEffect transition="in" filter="wipe(right)">
                                      <p:cBhvr>
                                        <p:cTn id="38" dur="500"/>
                                        <p:tgtEl>
                                          <p:spTgt spid="10">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grpId="0" nodeType="clickEffect">
                                  <p:stCondLst>
                                    <p:cond delay="0"/>
                                  </p:stCondLst>
                                  <p:childTnLst>
                                    <p:set>
                                      <p:cBhvr>
                                        <p:cTn id="42" dur="1" fill="hold">
                                          <p:stCondLst>
                                            <p:cond delay="0"/>
                                          </p:stCondLst>
                                        </p:cTn>
                                        <p:tgtEl>
                                          <p:spTgt spid="10">
                                            <p:txEl>
                                              <p:pRg st="6" end="6"/>
                                            </p:txEl>
                                          </p:spTgt>
                                        </p:tgtEl>
                                        <p:attrNameLst>
                                          <p:attrName>style.visibility</p:attrName>
                                        </p:attrNameLst>
                                      </p:cBhvr>
                                      <p:to>
                                        <p:strVal val="visible"/>
                                      </p:to>
                                    </p:set>
                                    <p:anim calcmode="lin" valueType="num">
                                      <p:cBhvr additive="base">
                                        <p:cTn id="43" dur="500"/>
                                        <p:tgtEl>
                                          <p:spTgt spid="10">
                                            <p:txEl>
                                              <p:pRg st="6" end="6"/>
                                            </p:txEl>
                                          </p:spTgt>
                                        </p:tgtEl>
                                        <p:attrNameLst>
                                          <p:attrName>ppt_x</p:attrName>
                                        </p:attrNameLst>
                                      </p:cBhvr>
                                      <p:tavLst>
                                        <p:tav tm="0">
                                          <p:val>
                                            <p:strVal val="#ppt_x-#ppt_w*1.125000"/>
                                          </p:val>
                                        </p:tav>
                                        <p:tav tm="100000">
                                          <p:val>
                                            <p:strVal val="#ppt_x"/>
                                          </p:val>
                                        </p:tav>
                                      </p:tavLst>
                                    </p:anim>
                                    <p:animEffect transition="in" filter="wipe(right)">
                                      <p:cBhvr>
                                        <p:cTn id="44" dur="500"/>
                                        <p:tgtEl>
                                          <p:spTgt spid="10">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8" fill="hold" grpId="0" nodeType="clickEffect">
                                  <p:stCondLst>
                                    <p:cond delay="0"/>
                                  </p:stCondLst>
                                  <p:childTnLst>
                                    <p:set>
                                      <p:cBhvr>
                                        <p:cTn id="48" dur="1" fill="hold">
                                          <p:stCondLst>
                                            <p:cond delay="0"/>
                                          </p:stCondLst>
                                        </p:cTn>
                                        <p:tgtEl>
                                          <p:spTgt spid="18">
                                            <p:txEl>
                                              <p:pRg st="0" end="0"/>
                                            </p:txEl>
                                          </p:spTgt>
                                        </p:tgtEl>
                                        <p:attrNameLst>
                                          <p:attrName>style.visibility</p:attrName>
                                        </p:attrNameLst>
                                      </p:cBhvr>
                                      <p:to>
                                        <p:strVal val="visible"/>
                                      </p:to>
                                    </p:set>
                                    <p:anim calcmode="lin" valueType="num">
                                      <p:cBhvr additive="base">
                                        <p:cTn id="49" dur="500"/>
                                        <p:tgtEl>
                                          <p:spTgt spid="18">
                                            <p:txEl>
                                              <p:pRg st="0" end="0"/>
                                            </p:txEl>
                                          </p:spTgt>
                                        </p:tgtEl>
                                        <p:attrNameLst>
                                          <p:attrName>ppt_x</p:attrName>
                                        </p:attrNameLst>
                                      </p:cBhvr>
                                      <p:tavLst>
                                        <p:tav tm="0">
                                          <p:val>
                                            <p:strVal val="#ppt_x-#ppt_w*1.125000"/>
                                          </p:val>
                                        </p:tav>
                                        <p:tav tm="100000">
                                          <p:val>
                                            <p:strVal val="#ppt_x"/>
                                          </p:val>
                                        </p:tav>
                                      </p:tavLst>
                                    </p:anim>
                                    <p:animEffect transition="in" filter="wipe(right)">
                                      <p:cBhvr>
                                        <p:cTn id="50" dur="500"/>
                                        <p:tgtEl>
                                          <p:spTgt spid="18">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8" fill="hold" grpId="0" nodeType="clickEffect">
                                  <p:stCondLst>
                                    <p:cond delay="0"/>
                                  </p:stCondLst>
                                  <p:childTnLst>
                                    <p:set>
                                      <p:cBhvr>
                                        <p:cTn id="54" dur="1" fill="hold">
                                          <p:stCondLst>
                                            <p:cond delay="0"/>
                                          </p:stCondLst>
                                        </p:cTn>
                                        <p:tgtEl>
                                          <p:spTgt spid="18">
                                            <p:txEl>
                                              <p:pRg st="1" end="1"/>
                                            </p:txEl>
                                          </p:spTgt>
                                        </p:tgtEl>
                                        <p:attrNameLst>
                                          <p:attrName>style.visibility</p:attrName>
                                        </p:attrNameLst>
                                      </p:cBhvr>
                                      <p:to>
                                        <p:strVal val="visible"/>
                                      </p:to>
                                    </p:set>
                                    <p:anim calcmode="lin" valueType="num">
                                      <p:cBhvr additive="base">
                                        <p:cTn id="55" dur="500"/>
                                        <p:tgtEl>
                                          <p:spTgt spid="18">
                                            <p:txEl>
                                              <p:pRg st="1" end="1"/>
                                            </p:txEl>
                                          </p:spTgt>
                                        </p:tgtEl>
                                        <p:attrNameLst>
                                          <p:attrName>ppt_x</p:attrName>
                                        </p:attrNameLst>
                                      </p:cBhvr>
                                      <p:tavLst>
                                        <p:tav tm="0">
                                          <p:val>
                                            <p:strVal val="#ppt_x-#ppt_w*1.125000"/>
                                          </p:val>
                                        </p:tav>
                                        <p:tav tm="100000">
                                          <p:val>
                                            <p:strVal val="#ppt_x"/>
                                          </p:val>
                                        </p:tav>
                                      </p:tavLst>
                                    </p:anim>
                                    <p:animEffect transition="in" filter="wipe(right)">
                                      <p:cBhvr>
                                        <p:cTn id="56"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F9788-04A9-C928-EAD1-0C8A51C42F4F}"/>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A5167C57-1042-69D4-3543-56C536EE99CB}"/>
              </a:ext>
            </a:extLst>
          </p:cNvPr>
          <p:cNvPicPr>
            <a:picLocks noChangeAspect="1"/>
          </p:cNvPicPr>
          <p:nvPr/>
        </p:nvPicPr>
        <p:blipFill>
          <a:blip r:embed="rId2"/>
          <a:stretch>
            <a:fillRect/>
          </a:stretch>
        </p:blipFill>
        <p:spPr>
          <a:xfrm>
            <a:off x="4638584" y="1081216"/>
            <a:ext cx="3418961" cy="4695568"/>
          </a:xfrm>
          <a:prstGeom prst="rect">
            <a:avLst/>
          </a:prstGeom>
          <a:ln>
            <a:solidFill>
              <a:schemeClr val="tx1"/>
            </a:solidFill>
          </a:ln>
        </p:spPr>
      </p:pic>
      <p:sp>
        <p:nvSpPr>
          <p:cNvPr id="16" name="ZoneTexte 15">
            <a:extLst>
              <a:ext uri="{FF2B5EF4-FFF2-40B4-BE49-F238E27FC236}">
                <a16:creationId xmlns:a16="http://schemas.microsoft.com/office/drawing/2014/main" id="{97EE4D63-7B04-1F94-94D2-96F0F7241473}"/>
              </a:ext>
            </a:extLst>
          </p:cNvPr>
          <p:cNvSpPr txBox="1"/>
          <p:nvPr/>
        </p:nvSpPr>
        <p:spPr>
          <a:xfrm>
            <a:off x="6505389" y="5990967"/>
            <a:ext cx="2063578"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Helvetica Neue" panose="02000503000000020004" pitchFamily="2" charset="0"/>
              </a:rPr>
              <a:t>11</a:t>
            </a:r>
            <a:r>
              <a:rPr lang="fr-CH" b="1" dirty="0">
                <a:solidFill>
                  <a:srgbClr val="000000"/>
                </a:solidFill>
                <a:effectLst/>
                <a:latin typeface="Helvetica Neue" panose="02000503000000020004" pitchFamily="2" charset="0"/>
              </a:rPr>
              <a:t> mai 2026</a:t>
            </a:r>
            <a:endParaRPr lang="fr-CH" dirty="0">
              <a:solidFill>
                <a:srgbClr val="000000"/>
              </a:solidFill>
              <a:effectLst/>
              <a:latin typeface="Helvetica Neue" panose="02000503000000020004" pitchFamily="2" charset="0"/>
            </a:endParaRPr>
          </a:p>
        </p:txBody>
      </p:sp>
      <p:sp>
        <p:nvSpPr>
          <p:cNvPr id="10" name="ZoneTexte 9">
            <a:extLst>
              <a:ext uri="{FF2B5EF4-FFF2-40B4-BE49-F238E27FC236}">
                <a16:creationId xmlns:a16="http://schemas.microsoft.com/office/drawing/2014/main" id="{EEC4D5ED-04BB-4F13-2CED-AC86491D2A96}"/>
              </a:ext>
            </a:extLst>
          </p:cNvPr>
          <p:cNvSpPr txBox="1"/>
          <p:nvPr/>
        </p:nvSpPr>
        <p:spPr>
          <a:xfrm>
            <a:off x="166938" y="1935603"/>
            <a:ext cx="4249412" cy="4739759"/>
          </a:xfrm>
          <a:prstGeom prst="rect">
            <a:avLst/>
          </a:prstGeom>
          <a:noFill/>
        </p:spPr>
        <p:txBody>
          <a:bodyPr wrap="square">
            <a:spAutoFit/>
          </a:bodyPr>
          <a:lstStyle/>
          <a:p>
            <a:r>
              <a:rPr lang="fr-CH" b="1" dirty="0">
                <a:solidFill>
                  <a:srgbClr val="000000"/>
                </a:solidFill>
                <a:effectLst/>
                <a:latin typeface="Helvetica Neue" panose="02000503000000020004" pitchFamily="2" charset="0"/>
              </a:rPr>
              <a:t>Antoine </a:t>
            </a:r>
            <a:r>
              <a:rPr lang="fr-CH" b="1" dirty="0" err="1">
                <a:solidFill>
                  <a:srgbClr val="000000"/>
                </a:solidFill>
                <a:effectLst/>
                <a:latin typeface="Helvetica Neue" panose="02000503000000020004" pitchFamily="2" charset="0"/>
              </a:rPr>
              <a:t>Flahaut</a:t>
            </a:r>
            <a:r>
              <a:rPr lang="fr-CH" b="1" dirty="0">
                <a:solidFill>
                  <a:srgbClr val="000000"/>
                </a:solidFill>
                <a:effectLst/>
                <a:latin typeface="Helvetica Neue" panose="02000503000000020004" pitchFamily="2" charset="0"/>
              </a:rPr>
              <a:t> est aussi :</a:t>
            </a:r>
            <a:endParaRPr lang="fr-CH" dirty="0">
              <a:solidFill>
                <a:srgbClr val="000000"/>
              </a:solidFill>
              <a:effectLst/>
              <a:latin typeface="Helvetica Neue" panose="02000503000000020004" pitchFamily="2" charset="0"/>
            </a:endParaRPr>
          </a:p>
          <a:p>
            <a:pPr marL="285750" indent="-285750">
              <a:buFont typeface=".Lucida Grande UI Regular"/>
              <a:buChar char="►"/>
            </a:pPr>
            <a:r>
              <a:rPr lang="fr-CH" b="1" dirty="0">
                <a:solidFill>
                  <a:srgbClr val="000000"/>
                </a:solidFill>
                <a:latin typeface="Helvetica Neue" panose="02000503000000020004" pitchFamily="2" charset="0"/>
              </a:rPr>
              <a:t>O</a:t>
            </a:r>
            <a:r>
              <a:rPr lang="fr-CH" b="1" dirty="0">
                <a:solidFill>
                  <a:srgbClr val="000000"/>
                </a:solidFill>
                <a:effectLst/>
                <a:latin typeface="Helvetica Neue" panose="02000503000000020004" pitchFamily="2" charset="0"/>
              </a:rPr>
              <a:t>rateur du </a:t>
            </a:r>
            <a:r>
              <a:rPr lang="fr-CH" b="1" dirty="0">
                <a:solidFill>
                  <a:srgbClr val="FF0000"/>
                </a:solidFill>
                <a:effectLst/>
                <a:latin typeface="Helvetica Neue" panose="02000503000000020004" pitchFamily="2" charset="0"/>
              </a:rPr>
              <a:t>Geneva </a:t>
            </a:r>
            <a:r>
              <a:rPr lang="fr-CH" b="1" dirty="0" err="1">
                <a:solidFill>
                  <a:srgbClr val="FF0000"/>
                </a:solidFill>
                <a:effectLst/>
                <a:latin typeface="Helvetica Neue" panose="02000503000000020004" pitchFamily="2" charset="0"/>
              </a:rPr>
              <a:t>Health</a:t>
            </a:r>
            <a:r>
              <a:rPr lang="fr-CH" b="1" dirty="0">
                <a:solidFill>
                  <a:srgbClr val="FF0000"/>
                </a:solidFill>
                <a:effectLst/>
                <a:latin typeface="Helvetica Neue" panose="02000503000000020004" pitchFamily="2" charset="0"/>
              </a:rPr>
              <a:t> Forum</a:t>
            </a:r>
            <a:r>
              <a:rPr lang="fr-CH" b="1" dirty="0">
                <a:solidFill>
                  <a:srgbClr val="000000"/>
                </a:solidFill>
                <a:effectLst/>
                <a:latin typeface="Helvetica Neue" panose="02000503000000020004" pitchFamily="2" charset="0"/>
              </a:rPr>
              <a:t> 2022 </a:t>
            </a:r>
            <a:br>
              <a:rPr lang="fr-CH" dirty="0">
                <a:solidFill>
                  <a:srgbClr val="000000"/>
                </a:solidFill>
                <a:effectLst/>
                <a:latin typeface="Helvetica Neue" panose="02000503000000020004" pitchFamily="2" charset="0"/>
              </a:rPr>
            </a:br>
            <a:r>
              <a:rPr lang="fr-CH" sz="1400" dirty="0">
                <a:solidFill>
                  <a:srgbClr val="000000"/>
                </a:solidFill>
                <a:effectLst/>
                <a:latin typeface="Helvetica Neue" panose="02000503000000020004" pitchFamily="2" charset="0"/>
              </a:rPr>
              <a:t>(aux côtés de Samuel </a:t>
            </a:r>
            <a:r>
              <a:rPr lang="fr-CH" sz="1400" dirty="0" err="1">
                <a:solidFill>
                  <a:srgbClr val="000000"/>
                </a:solidFill>
                <a:effectLst/>
                <a:latin typeface="Helvetica Neue" panose="02000503000000020004" pitchFamily="2" charset="0"/>
              </a:rPr>
              <a:t>Scarpino</a:t>
            </a:r>
            <a:r>
              <a:rPr lang="fr-CH" sz="1400" dirty="0">
                <a:solidFill>
                  <a:srgbClr val="000000"/>
                </a:solidFill>
                <a:latin typeface="Helvetica Neue" panose="02000503000000020004" pitchFamily="2" charset="0"/>
              </a:rPr>
              <a:t> </a:t>
            </a:r>
            <a:r>
              <a:rPr lang="fr-CH" sz="1400" dirty="0">
                <a:solidFill>
                  <a:srgbClr val="000000"/>
                </a:solidFill>
                <a:effectLst/>
                <a:latin typeface="Helvetica Neue" panose="02000503000000020004" pitchFamily="2" charset="0"/>
              </a:rPr>
              <a:t>de la Fondation Rockefeller, de </a:t>
            </a:r>
            <a:r>
              <a:rPr lang="fr-CH" sz="1400" dirty="0" err="1">
                <a:solidFill>
                  <a:srgbClr val="000000"/>
                </a:solidFill>
                <a:effectLst/>
                <a:latin typeface="Helvetica Neue" panose="02000503000000020004" pitchFamily="2" charset="0"/>
              </a:rPr>
              <a:t>Adele</a:t>
            </a:r>
            <a:r>
              <a:rPr lang="fr-CH" sz="1400" dirty="0">
                <a:solidFill>
                  <a:srgbClr val="000000"/>
                </a:solidFill>
                <a:effectLst/>
                <a:latin typeface="Helvetica Neue" panose="02000503000000020004" pitchFamily="2" charset="0"/>
              </a:rPr>
              <a:t> </a:t>
            </a:r>
            <a:r>
              <a:rPr lang="fr-CH" sz="1400" dirty="0" err="1">
                <a:solidFill>
                  <a:srgbClr val="000000"/>
                </a:solidFill>
                <a:effectLst/>
                <a:latin typeface="Helvetica Neue" panose="02000503000000020004" pitchFamily="2" charset="0"/>
              </a:rPr>
              <a:t>Waugaman</a:t>
            </a:r>
            <a:r>
              <a:rPr lang="fr-CH" sz="1400" dirty="0">
                <a:solidFill>
                  <a:srgbClr val="000000"/>
                </a:solidFill>
                <a:effectLst/>
                <a:latin typeface="Helvetica Neue" panose="02000503000000020004" pitchFamily="2" charset="0"/>
              </a:rPr>
              <a:t> de l'USAID, de Christian </a:t>
            </a:r>
            <a:r>
              <a:rPr lang="fr-CH" sz="1400" dirty="0" err="1">
                <a:solidFill>
                  <a:srgbClr val="000000"/>
                </a:solidFill>
                <a:effectLst/>
                <a:latin typeface="Helvetica Neue" panose="02000503000000020004" pitchFamily="2" charset="0"/>
              </a:rPr>
              <a:t>Walzer</a:t>
            </a:r>
            <a:r>
              <a:rPr lang="fr-CH" sz="1400" dirty="0">
                <a:solidFill>
                  <a:srgbClr val="000000"/>
                </a:solidFill>
                <a:effectLst/>
                <a:latin typeface="Helvetica Neue" panose="02000503000000020004" pitchFamily="2" charset="0"/>
              </a:rPr>
              <a:t> de la </a:t>
            </a:r>
            <a:r>
              <a:rPr lang="fr-CH" sz="1400" dirty="0" err="1">
                <a:solidFill>
                  <a:srgbClr val="000000"/>
                </a:solidFill>
                <a:effectLst/>
                <a:latin typeface="Helvetica Neue" panose="02000503000000020004" pitchFamily="2" charset="0"/>
              </a:rPr>
              <a:t>Wildlife</a:t>
            </a:r>
            <a:r>
              <a:rPr lang="fr-CH" sz="1400" dirty="0">
                <a:solidFill>
                  <a:srgbClr val="000000"/>
                </a:solidFill>
                <a:effectLst/>
                <a:latin typeface="Helvetica Neue" panose="02000503000000020004" pitchFamily="2" charset="0"/>
              </a:rPr>
              <a:t> conservation Society, de Seth </a:t>
            </a:r>
            <a:r>
              <a:rPr lang="fr-CH" sz="1400" dirty="0" err="1">
                <a:solidFill>
                  <a:srgbClr val="000000"/>
                </a:solidFill>
                <a:effectLst/>
                <a:latin typeface="Helvetica Neue" panose="02000503000000020004" pitchFamily="2" charset="0"/>
              </a:rPr>
              <a:t>Berkley</a:t>
            </a:r>
            <a:r>
              <a:rPr lang="fr-CH" sz="1400" dirty="0">
                <a:solidFill>
                  <a:srgbClr val="000000"/>
                </a:solidFill>
                <a:effectLst/>
                <a:latin typeface="Helvetica Neue" panose="02000503000000020004" pitchFamily="2" charset="0"/>
              </a:rPr>
              <a:t> l’ex-président de </a:t>
            </a:r>
            <a:r>
              <a:rPr lang="fr-CH" sz="1400" dirty="0" err="1">
                <a:solidFill>
                  <a:srgbClr val="000000"/>
                </a:solidFill>
                <a:effectLst/>
                <a:latin typeface="Helvetica Neue" panose="02000503000000020004" pitchFamily="2" charset="0"/>
              </a:rPr>
              <a:t>Gavi</a:t>
            </a:r>
            <a:r>
              <a:rPr lang="fr-CH" sz="1400" dirty="0">
                <a:solidFill>
                  <a:srgbClr val="000000"/>
                </a:solidFill>
                <a:effectLst/>
                <a:latin typeface="Helvetica Neue" panose="02000503000000020004" pitchFamily="2" charset="0"/>
              </a:rPr>
              <a:t>, des représentants du WEF, de GESDA, du CICR, de l'OMS, du Global </a:t>
            </a:r>
            <a:r>
              <a:rPr lang="fr-CH" sz="1400" dirty="0" err="1">
                <a:solidFill>
                  <a:srgbClr val="000000"/>
                </a:solidFill>
                <a:effectLst/>
                <a:latin typeface="Helvetica Neue" panose="02000503000000020004" pitchFamily="2" charset="0"/>
              </a:rPr>
              <a:t>Fund</a:t>
            </a:r>
            <a:r>
              <a:rPr lang="fr-CH" sz="1400" dirty="0">
                <a:solidFill>
                  <a:srgbClr val="000000"/>
                </a:solidFill>
                <a:effectLst/>
                <a:latin typeface="Helvetica Neue" panose="02000503000000020004" pitchFamily="2" charset="0"/>
              </a:rPr>
              <a:t>, du ministre de la Santé de l'Afghanistan, </a:t>
            </a:r>
            <a:r>
              <a:rPr lang="fr-CH" sz="1400" dirty="0" err="1">
                <a:solidFill>
                  <a:srgbClr val="000000"/>
                </a:solidFill>
                <a:effectLst/>
                <a:latin typeface="Helvetica Neue" panose="02000503000000020004" pitchFamily="2" charset="0"/>
              </a:rPr>
              <a:t>etc</a:t>
            </a:r>
            <a:r>
              <a:rPr lang="fr-CH" sz="1400" dirty="0">
                <a:solidFill>
                  <a:srgbClr val="000000"/>
                </a:solidFill>
                <a:effectLst/>
                <a:latin typeface="Helvetica Neue" panose="02000503000000020004" pitchFamily="2" charset="0"/>
              </a:rPr>
              <a:t>)</a:t>
            </a:r>
          </a:p>
          <a:p>
            <a:pPr marL="285750" indent="-285750">
              <a:buFont typeface=".Lucida Grande UI Regular"/>
              <a:buChar char="►"/>
            </a:pPr>
            <a:r>
              <a:rPr lang="fr-CH" b="1" dirty="0">
                <a:solidFill>
                  <a:srgbClr val="000000"/>
                </a:solidFill>
                <a:effectLst/>
                <a:latin typeface="Helvetica Neue" panose="02000503000000020004" pitchFamily="2" charset="0"/>
              </a:rPr>
              <a:t>Membre du Conseil d'orientation stratégique du </a:t>
            </a:r>
            <a:r>
              <a:rPr lang="fr-CH" b="1" dirty="0">
                <a:solidFill>
                  <a:srgbClr val="FF0000"/>
                </a:solidFill>
                <a:effectLst/>
                <a:latin typeface="Helvetica Neue" panose="02000503000000020004" pitchFamily="2" charset="0"/>
              </a:rPr>
              <a:t>One </a:t>
            </a:r>
            <a:r>
              <a:rPr lang="fr-CH" b="1" dirty="0" err="1">
                <a:solidFill>
                  <a:srgbClr val="FF0000"/>
                </a:solidFill>
                <a:effectLst/>
                <a:latin typeface="Helvetica Neue" panose="02000503000000020004" pitchFamily="2" charset="0"/>
              </a:rPr>
              <a:t>Sustainable</a:t>
            </a:r>
            <a:r>
              <a:rPr lang="fr-CH" b="1" dirty="0">
                <a:solidFill>
                  <a:srgbClr val="FF0000"/>
                </a:solidFill>
                <a:effectLst/>
                <a:latin typeface="Helvetica Neue" panose="02000503000000020004" pitchFamily="2" charset="0"/>
              </a:rPr>
              <a:t> </a:t>
            </a:r>
            <a:r>
              <a:rPr lang="fr-CH" b="1" dirty="0" err="1">
                <a:solidFill>
                  <a:srgbClr val="FF0000"/>
                </a:solidFill>
                <a:effectLst/>
                <a:latin typeface="Helvetica Neue" panose="02000503000000020004" pitchFamily="2" charset="0"/>
              </a:rPr>
              <a:t>Health</a:t>
            </a:r>
            <a:r>
              <a:rPr lang="fr-CH" b="1" dirty="0">
                <a:solidFill>
                  <a:srgbClr val="FF0000"/>
                </a:solidFill>
                <a:effectLst/>
                <a:latin typeface="Helvetica Neue" panose="02000503000000020004" pitchFamily="2" charset="0"/>
              </a:rPr>
              <a:t> Forum </a:t>
            </a:r>
            <a:r>
              <a:rPr lang="fr-CH" sz="1400" dirty="0">
                <a:solidFill>
                  <a:srgbClr val="000000"/>
                </a:solidFill>
                <a:effectLst/>
                <a:latin typeface="Helvetica Neue" panose="02000503000000020004" pitchFamily="2" charset="0"/>
              </a:rPr>
              <a:t>(Lyon, siège : Paris)</a:t>
            </a:r>
          </a:p>
          <a:p>
            <a:pPr marL="285750" indent="-285750">
              <a:buFont typeface=".Lucida Grande UI Regular"/>
              <a:buChar char="►"/>
            </a:pPr>
            <a:r>
              <a:rPr lang="fr-CH" b="1" dirty="0">
                <a:solidFill>
                  <a:srgbClr val="000000"/>
                </a:solidFill>
                <a:latin typeface="Helvetica Neue" panose="02000503000000020004" pitchFamily="2" charset="0"/>
              </a:rPr>
              <a:t>A présidé en 2016 le</a:t>
            </a:r>
            <a:r>
              <a:rPr lang="fr-CH" b="1" dirty="0">
                <a:solidFill>
                  <a:srgbClr val="000000"/>
                </a:solidFill>
                <a:effectLst/>
                <a:latin typeface="Helvetica Neue" panose="02000503000000020004" pitchFamily="2" charset="0"/>
              </a:rPr>
              <a:t> </a:t>
            </a:r>
            <a:r>
              <a:rPr lang="fr-CH" b="1" dirty="0">
                <a:solidFill>
                  <a:srgbClr val="FF0000"/>
                </a:solidFill>
                <a:effectLst/>
                <a:latin typeface="Helvetica Neue" panose="02000503000000020004" pitchFamily="2" charset="0"/>
              </a:rPr>
              <a:t>World </a:t>
            </a:r>
            <a:r>
              <a:rPr lang="fr-CH" b="1" dirty="0" err="1">
                <a:solidFill>
                  <a:srgbClr val="FF0000"/>
                </a:solidFill>
                <a:effectLst/>
                <a:latin typeface="Helvetica Neue" panose="02000503000000020004" pitchFamily="2" charset="0"/>
              </a:rPr>
              <a:t>Health</a:t>
            </a:r>
            <a:r>
              <a:rPr lang="fr-CH" b="1" dirty="0">
                <a:solidFill>
                  <a:srgbClr val="FF0000"/>
                </a:solidFill>
                <a:effectLst/>
                <a:latin typeface="Helvetica Neue" panose="02000503000000020004" pitchFamily="2" charset="0"/>
              </a:rPr>
              <a:t> </a:t>
            </a:r>
            <a:r>
              <a:rPr lang="fr-CH" b="1" dirty="0" err="1">
                <a:solidFill>
                  <a:srgbClr val="FF0000"/>
                </a:solidFill>
                <a:effectLst/>
                <a:latin typeface="Helvetica Neue" panose="02000503000000020004" pitchFamily="2" charset="0"/>
              </a:rPr>
              <a:t>Summit</a:t>
            </a:r>
            <a:r>
              <a:rPr lang="fr-CH" b="1" dirty="0">
                <a:solidFill>
                  <a:srgbClr val="FF0000"/>
                </a:solidFill>
                <a:effectLst/>
                <a:latin typeface="Helvetica Neue" panose="02000503000000020004" pitchFamily="2" charset="0"/>
              </a:rPr>
              <a:t> </a:t>
            </a:r>
            <a:r>
              <a:rPr lang="fr-CH" b="1" dirty="0">
                <a:solidFill>
                  <a:srgbClr val="000000"/>
                </a:solidFill>
                <a:effectLst/>
                <a:latin typeface="Helvetica Neue" panose="02000503000000020004" pitchFamily="2" charset="0"/>
              </a:rPr>
              <a:t>où Alain Berset était présent </a:t>
            </a:r>
            <a:r>
              <a:rPr lang="fr-CH" sz="1400" dirty="0">
                <a:solidFill>
                  <a:srgbClr val="000000"/>
                </a:solidFill>
                <a:effectLst/>
                <a:latin typeface="Helvetica Neue" panose="02000503000000020004" pitchFamily="2" charset="0"/>
              </a:rPr>
              <a:t>(Berlin, Allemagne)</a:t>
            </a:r>
            <a:br>
              <a:rPr lang="fr-CH" sz="1400" dirty="0">
                <a:solidFill>
                  <a:srgbClr val="000000"/>
                </a:solidFill>
                <a:effectLst/>
                <a:latin typeface="Helvetica Neue" panose="02000503000000020004" pitchFamily="2" charset="0"/>
              </a:rPr>
            </a:br>
            <a:r>
              <a:rPr lang="fr-CH" sz="1400" dirty="0">
                <a:solidFill>
                  <a:srgbClr val="000000"/>
                </a:solidFill>
                <a:effectLst/>
                <a:latin typeface="Helvetica Neue" panose="02000503000000020004" pitchFamily="2" charset="0"/>
              </a:rPr>
              <a:t>(partenaires : Fondation Gates, </a:t>
            </a:r>
            <a:r>
              <a:rPr lang="fr-CH" sz="1400" dirty="0" err="1">
                <a:solidFill>
                  <a:srgbClr val="000000"/>
                </a:solidFill>
                <a:effectLst/>
                <a:latin typeface="Helvetica Neue" panose="02000503000000020004" pitchFamily="2" charset="0"/>
              </a:rPr>
              <a:t>Wellcome</a:t>
            </a:r>
            <a:r>
              <a:rPr lang="fr-CH" sz="1400" dirty="0">
                <a:solidFill>
                  <a:srgbClr val="000000"/>
                </a:solidFill>
                <a:effectLst/>
                <a:latin typeface="Helvetica Neue" panose="02000503000000020004" pitchFamily="2" charset="0"/>
              </a:rPr>
              <a:t> Trust, Global gouvernance </a:t>
            </a:r>
            <a:r>
              <a:rPr lang="fr-CH" sz="1400" dirty="0" err="1">
                <a:solidFill>
                  <a:srgbClr val="000000"/>
                </a:solidFill>
                <a:effectLst/>
                <a:latin typeface="Helvetica Neue" panose="02000503000000020004" pitchFamily="2" charset="0"/>
              </a:rPr>
              <a:t>project</a:t>
            </a:r>
            <a:r>
              <a:rPr lang="fr-CH" sz="1400" dirty="0">
                <a:solidFill>
                  <a:srgbClr val="000000"/>
                </a:solidFill>
                <a:effectLst/>
                <a:latin typeface="Helvetica Neue" panose="02000503000000020004" pitchFamily="2" charset="0"/>
              </a:rPr>
              <a:t>, Sanofi, Johnson &amp; Johnson, Pfizer)</a:t>
            </a:r>
          </a:p>
        </p:txBody>
      </p:sp>
      <p:pic>
        <p:nvPicPr>
          <p:cNvPr id="15" name="Image 14">
            <a:extLst>
              <a:ext uri="{FF2B5EF4-FFF2-40B4-BE49-F238E27FC236}">
                <a16:creationId xmlns:a16="http://schemas.microsoft.com/office/drawing/2014/main" id="{F8DCE989-EB67-24E8-A38C-CF10124A9CDF}"/>
              </a:ext>
            </a:extLst>
          </p:cNvPr>
          <p:cNvPicPr>
            <a:picLocks noChangeAspect="1"/>
          </p:cNvPicPr>
          <p:nvPr/>
        </p:nvPicPr>
        <p:blipFill>
          <a:blip r:embed="rId3"/>
          <a:stretch>
            <a:fillRect/>
          </a:stretch>
        </p:blipFill>
        <p:spPr>
          <a:xfrm>
            <a:off x="9712411" y="3098472"/>
            <a:ext cx="2220511" cy="3632528"/>
          </a:xfrm>
          <a:prstGeom prst="rect">
            <a:avLst/>
          </a:prstGeom>
        </p:spPr>
      </p:pic>
      <p:sp>
        <p:nvSpPr>
          <p:cNvPr id="4" name="ZoneTexte 3">
            <a:extLst>
              <a:ext uri="{FF2B5EF4-FFF2-40B4-BE49-F238E27FC236}">
                <a16:creationId xmlns:a16="http://schemas.microsoft.com/office/drawing/2014/main" id="{347B0C9D-883E-ED64-2452-1759C52786FF}"/>
              </a:ext>
            </a:extLst>
          </p:cNvPr>
          <p:cNvSpPr txBox="1"/>
          <p:nvPr/>
        </p:nvSpPr>
        <p:spPr>
          <a:xfrm>
            <a:off x="8079080" y="1081216"/>
            <a:ext cx="3751999" cy="2492990"/>
          </a:xfrm>
          <a:prstGeom prst="rect">
            <a:avLst/>
          </a:prstGeom>
          <a:noFill/>
        </p:spPr>
        <p:txBody>
          <a:bodyPr wrap="square">
            <a:spAutoFit/>
          </a:bodyPr>
          <a:lstStyle/>
          <a:p>
            <a:pPr marL="285750" indent="-285750">
              <a:buFont typeface=".Lucida Grande UI Regular"/>
              <a:buChar char="►"/>
            </a:pPr>
            <a:r>
              <a:rPr lang="fr-CH" b="1" dirty="0">
                <a:solidFill>
                  <a:srgbClr val="000000"/>
                </a:solidFill>
                <a:effectLst/>
                <a:latin typeface="Helvetica Neue" panose="02000503000000020004" pitchFamily="2" charset="0"/>
              </a:rPr>
              <a:t>Il a présidé en 2016 et 2018 </a:t>
            </a:r>
            <a:br>
              <a:rPr lang="fr-CH" b="1" dirty="0">
                <a:solidFill>
                  <a:srgbClr val="000000"/>
                </a:solidFill>
                <a:effectLst/>
                <a:latin typeface="Helvetica Neue" panose="02000503000000020004" pitchFamily="2" charset="0"/>
              </a:rPr>
            </a:br>
            <a:r>
              <a:rPr lang="fr-CH" b="1" dirty="0">
                <a:solidFill>
                  <a:srgbClr val="FF0000"/>
                </a:solidFill>
                <a:effectLst/>
                <a:latin typeface="Helvetica Neue" panose="02000503000000020004" pitchFamily="2" charset="0"/>
              </a:rPr>
              <a:t>le Forum de la santé de Genève</a:t>
            </a:r>
          </a:p>
          <a:p>
            <a:pPr marL="285750" indent="-285750">
              <a:buFont typeface=".Lucida Grande UI Regular"/>
              <a:buChar char="►"/>
            </a:pPr>
            <a:r>
              <a:rPr lang="fr-CH" b="1" dirty="0">
                <a:solidFill>
                  <a:srgbClr val="000000"/>
                </a:solidFill>
                <a:effectLst/>
                <a:latin typeface="Helvetica Neue" panose="02000503000000020004" pitchFamily="2" charset="0"/>
              </a:rPr>
              <a:t>Expert à </a:t>
            </a:r>
            <a:r>
              <a:rPr lang="fr-CH" b="1" dirty="0">
                <a:solidFill>
                  <a:srgbClr val="FF0000"/>
                </a:solidFill>
                <a:effectLst/>
                <a:latin typeface="Helvetica Neue" panose="02000503000000020004" pitchFamily="2" charset="0"/>
              </a:rPr>
              <a:t>l'Institut Montaigne</a:t>
            </a:r>
            <a:r>
              <a:rPr lang="fr-CH" b="1" dirty="0">
                <a:solidFill>
                  <a:srgbClr val="FF0000"/>
                </a:solidFill>
                <a:latin typeface="Helvetica Neue" panose="02000503000000020004" pitchFamily="2" charset="0"/>
              </a:rPr>
              <a:t> </a:t>
            </a:r>
            <a:br>
              <a:rPr lang="fr-CH" dirty="0">
                <a:solidFill>
                  <a:srgbClr val="000000"/>
                </a:solidFill>
                <a:latin typeface="Helvetica Neue" panose="02000503000000020004" pitchFamily="2" charset="0"/>
              </a:rPr>
            </a:br>
            <a:r>
              <a:rPr lang="fr-CH" sz="1400" dirty="0">
                <a:solidFill>
                  <a:srgbClr val="000000"/>
                </a:solidFill>
                <a:latin typeface="Helvetica Neue" panose="02000503000000020004" pitchFamily="2" charset="0"/>
              </a:rPr>
              <a:t>(</a:t>
            </a:r>
            <a:r>
              <a:rPr lang="fr-CH" sz="1400" dirty="0">
                <a:solidFill>
                  <a:srgbClr val="000000"/>
                </a:solidFill>
                <a:effectLst/>
                <a:latin typeface="Helvetica Neue" panose="02000503000000020004" pitchFamily="2" charset="0"/>
              </a:rPr>
              <a:t>un groupe de réflexion basé à Paris dont la mission est d'élaborer des propositions de politiques publiques visant à influencer les débats politiques et la prise de décision en France </a:t>
            </a:r>
            <a:r>
              <a:rPr lang="fr-CH" sz="1400" dirty="0">
                <a:solidFill>
                  <a:srgbClr val="000000"/>
                </a:solidFill>
                <a:latin typeface="Helvetica Neue" panose="02000503000000020004" pitchFamily="2" charset="0"/>
              </a:rPr>
              <a:t>&amp;</a:t>
            </a:r>
            <a:r>
              <a:rPr lang="fr-CH" sz="1400" dirty="0">
                <a:solidFill>
                  <a:srgbClr val="000000"/>
                </a:solidFill>
                <a:effectLst/>
                <a:latin typeface="Helvetica Neue" panose="02000503000000020004" pitchFamily="2" charset="0"/>
              </a:rPr>
              <a:t> en Europe).</a:t>
            </a:r>
          </a:p>
        </p:txBody>
      </p:sp>
      <p:sp>
        <p:nvSpPr>
          <p:cNvPr id="5" name="ZoneTexte 4">
            <a:extLst>
              <a:ext uri="{FF2B5EF4-FFF2-40B4-BE49-F238E27FC236}">
                <a16:creationId xmlns:a16="http://schemas.microsoft.com/office/drawing/2014/main" id="{A8684F98-8545-912A-2D3A-0E58DBA0C25B}"/>
              </a:ext>
            </a:extLst>
          </p:cNvPr>
          <p:cNvSpPr txBox="1"/>
          <p:nvPr/>
        </p:nvSpPr>
        <p:spPr>
          <a:xfrm>
            <a:off x="360921" y="175243"/>
            <a:ext cx="11470158" cy="1528624"/>
          </a:xfrm>
          <a:prstGeom prst="rect">
            <a:avLst/>
          </a:prstGeom>
          <a:noFill/>
        </p:spPr>
        <p:txBody>
          <a:bodyPr wrap="square">
            <a:spAutoFit/>
          </a:bodyPr>
          <a:lstStyle/>
          <a:p>
            <a:pPr>
              <a:lnSpc>
                <a:spcPts val="5580"/>
              </a:lnSpc>
            </a:pPr>
            <a:r>
              <a:rPr lang="fr-CH" sz="5400" dirty="0">
                <a:latin typeface="Impact" panose="020B0806030902050204" pitchFamily="34" charset="0"/>
                <a:ea typeface="Helvetica Neue" panose="02000503000000020004" pitchFamily="2" charset="0"/>
                <a:cs typeface="Helvetica Neue" panose="02000503000000020004" pitchFamily="2" charset="0"/>
              </a:rPr>
              <a:t>Antoine </a:t>
            </a:r>
            <a:r>
              <a:rPr lang="fr-CH" sz="5400" dirty="0" err="1">
                <a:latin typeface="Impact" panose="020B0806030902050204" pitchFamily="34" charset="0"/>
                <a:ea typeface="Helvetica Neue" panose="02000503000000020004" pitchFamily="2" charset="0"/>
                <a:cs typeface="Helvetica Neue" panose="02000503000000020004" pitchFamily="2" charset="0"/>
              </a:rPr>
              <a:t>Flahault</a:t>
            </a:r>
            <a:r>
              <a:rPr lang="fr-CH" sz="5400" dirty="0">
                <a:latin typeface="Impact" panose="020B0806030902050204" pitchFamily="34" charset="0"/>
                <a:ea typeface="Helvetica Neue" panose="02000503000000020004" pitchFamily="2" charset="0"/>
                <a:cs typeface="Helvetica Neue" panose="02000503000000020004" pitchFamily="2" charset="0"/>
              </a:rPr>
              <a:t> : un homme multi-casquettes</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8844223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p:tgtEl>
                                          <p:spTgt spid="10">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0">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 calcmode="lin" valueType="num">
                                      <p:cBhvr additive="base">
                                        <p:cTn id="13" dur="500"/>
                                        <p:tgtEl>
                                          <p:spTgt spid="10">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0">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 calcmode="lin" valueType="num">
                                      <p:cBhvr additive="base">
                                        <p:cTn id="19" dur="500"/>
                                        <p:tgtEl>
                                          <p:spTgt spid="10">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 calcmode="lin" valueType="num">
                                      <p:cBhvr additive="base">
                                        <p:cTn id="25" dur="500"/>
                                        <p:tgtEl>
                                          <p:spTgt spid="10">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10">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additive="base">
                                        <p:cTn id="31" dur="500"/>
                                        <p:tgtEl>
                                          <p:spTgt spid="4">
                                            <p:txEl>
                                              <p:pRg st="0" end="0"/>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 calcmode="lin" valueType="num">
                                      <p:cBhvr additive="base">
                                        <p:cTn id="37" dur="500"/>
                                        <p:tgtEl>
                                          <p:spTgt spid="4">
                                            <p:txEl>
                                              <p:pRg st="1" end="1"/>
                                            </p:txEl>
                                          </p:spTgt>
                                        </p:tgtEl>
                                        <p:attrNameLst>
                                          <p:attrName>ppt_x</p:attrName>
                                        </p:attrNameLst>
                                      </p:cBhvr>
                                      <p:tavLst>
                                        <p:tav tm="0">
                                          <p:val>
                                            <p:strVal val="#ppt_x-#ppt_w*1.125000"/>
                                          </p:val>
                                        </p:tav>
                                        <p:tav tm="100000">
                                          <p:val>
                                            <p:strVal val="#ppt_x"/>
                                          </p:val>
                                        </p:tav>
                                      </p:tavLst>
                                    </p:anim>
                                    <p:animEffect transition="in" filter="wipe(right)">
                                      <p:cBhvr>
                                        <p:cTn id="38"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BD119-2535-8AC0-7BA6-FF9645DC1DE8}"/>
            </a:ext>
          </a:extLst>
        </p:cNvPr>
        <p:cNvGrpSpPr/>
        <p:nvPr/>
      </p:nvGrpSpPr>
      <p:grpSpPr>
        <a:xfrm>
          <a:off x="0" y="0"/>
          <a:ext cx="0" cy="0"/>
          <a:chOff x="0" y="0"/>
          <a:chExt cx="0" cy="0"/>
        </a:xfrm>
      </p:grpSpPr>
      <p:sp>
        <p:nvSpPr>
          <p:cNvPr id="12" name="ZoneTexte 11">
            <a:extLst>
              <a:ext uri="{FF2B5EF4-FFF2-40B4-BE49-F238E27FC236}">
                <a16:creationId xmlns:a16="http://schemas.microsoft.com/office/drawing/2014/main" id="{4BF8DCC1-1E13-AB50-1F35-2E8AF7B09771}"/>
              </a:ext>
            </a:extLst>
          </p:cNvPr>
          <p:cNvSpPr txBox="1"/>
          <p:nvPr/>
        </p:nvSpPr>
        <p:spPr>
          <a:xfrm>
            <a:off x="546273" y="1813173"/>
            <a:ext cx="6098058" cy="3785652"/>
          </a:xfrm>
          <a:prstGeom prst="rect">
            <a:avLst/>
          </a:prstGeom>
          <a:noFill/>
        </p:spPr>
        <p:txBody>
          <a:bodyPr wrap="square">
            <a:spAutoFit/>
          </a:bodyPr>
          <a:lstStyle/>
          <a:p>
            <a:r>
              <a:rPr lang="fr-CH" sz="4800" dirty="0">
                <a:latin typeface="Impact" panose="020B0806030902050204" pitchFamily="34" charset="0"/>
                <a:ea typeface="Helvetica Neue" panose="02000503000000020004" pitchFamily="2" charset="0"/>
                <a:cs typeface="Helvetica Neue" panose="02000503000000020004" pitchFamily="2" charset="0"/>
              </a:rPr>
              <a:t>L’OFSP (Office fédéral suisse de la Santé Publique) </a:t>
            </a:r>
            <a:r>
              <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écarte</a:t>
            </a:r>
            <a:r>
              <a:rPr lang="fr-CH" sz="4800" dirty="0">
                <a:latin typeface="Impact" panose="020B0806030902050204" pitchFamily="34" charset="0"/>
                <a:ea typeface="Helvetica Neue" panose="02000503000000020004" pitchFamily="2" charset="0"/>
                <a:cs typeface="Helvetica Neue" panose="02000503000000020004" pitchFamily="2" charset="0"/>
              </a:rPr>
              <a:t> </a:t>
            </a:r>
          </a:p>
          <a:p>
            <a:r>
              <a:rPr lang="fr-CH" sz="4800" dirty="0">
                <a:latin typeface="Impact" panose="020B0806030902050204" pitchFamily="34" charset="0"/>
                <a:ea typeface="Helvetica Neue" panose="02000503000000020004" pitchFamily="2" charset="0"/>
                <a:cs typeface="Helvetica Neue" panose="02000503000000020004" pitchFamily="2" charset="0"/>
              </a:rPr>
              <a:t>tout risque de </a:t>
            </a:r>
          </a:p>
          <a:p>
            <a:r>
              <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rPr>
              <a:t>pandémie</a:t>
            </a:r>
          </a:p>
        </p:txBody>
      </p:sp>
      <p:sp>
        <p:nvSpPr>
          <p:cNvPr id="3" name="ZoneTexte 2">
            <a:extLst>
              <a:ext uri="{FF2B5EF4-FFF2-40B4-BE49-F238E27FC236}">
                <a16:creationId xmlns:a16="http://schemas.microsoft.com/office/drawing/2014/main" id="{B557D2D3-670B-8D05-01DE-77CA28083A1F}"/>
              </a:ext>
            </a:extLst>
          </p:cNvPr>
          <p:cNvSpPr txBox="1"/>
          <p:nvPr/>
        </p:nvSpPr>
        <p:spPr>
          <a:xfrm>
            <a:off x="546273" y="315097"/>
            <a:ext cx="5352393" cy="923330"/>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Ouf … </a:t>
            </a:r>
          </a:p>
        </p:txBody>
      </p:sp>
      <p:pic>
        <p:nvPicPr>
          <p:cNvPr id="4" name="Image 3">
            <a:extLst>
              <a:ext uri="{FF2B5EF4-FFF2-40B4-BE49-F238E27FC236}">
                <a16:creationId xmlns:a16="http://schemas.microsoft.com/office/drawing/2014/main" id="{2014E8C4-1AFA-C6B6-20DF-495A25052ABF}"/>
              </a:ext>
            </a:extLst>
          </p:cNvPr>
          <p:cNvPicPr>
            <a:picLocks noChangeAspect="1"/>
          </p:cNvPicPr>
          <p:nvPr/>
        </p:nvPicPr>
        <p:blipFill>
          <a:blip r:embed="rId2"/>
          <a:stretch>
            <a:fillRect/>
          </a:stretch>
        </p:blipFill>
        <p:spPr>
          <a:xfrm>
            <a:off x="6478686" y="0"/>
            <a:ext cx="5352393" cy="6858000"/>
          </a:xfrm>
          <a:prstGeom prst="rect">
            <a:avLst/>
          </a:prstGeom>
        </p:spPr>
      </p:pic>
      <p:sp>
        <p:nvSpPr>
          <p:cNvPr id="16" name="ZoneTexte 15">
            <a:extLst>
              <a:ext uri="{FF2B5EF4-FFF2-40B4-BE49-F238E27FC236}">
                <a16:creationId xmlns:a16="http://schemas.microsoft.com/office/drawing/2014/main" id="{089F100F-C6D5-A4B0-3D0E-13444E14D2D1}"/>
              </a:ext>
            </a:extLst>
          </p:cNvPr>
          <p:cNvSpPr txBox="1"/>
          <p:nvPr/>
        </p:nvSpPr>
        <p:spPr>
          <a:xfrm>
            <a:off x="4681526" y="6173571"/>
            <a:ext cx="2063578"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Helvetica Neue" panose="02000503000000020004" pitchFamily="2" charset="0"/>
              </a:rPr>
              <a:t>13</a:t>
            </a:r>
            <a:r>
              <a:rPr lang="fr-CH" b="1" dirty="0">
                <a:solidFill>
                  <a:srgbClr val="000000"/>
                </a:solidFill>
                <a:effectLst/>
                <a:latin typeface="Helvetica Neue" panose="02000503000000020004" pitchFamily="2" charset="0"/>
              </a:rPr>
              <a:t> mai 2026</a:t>
            </a:r>
            <a:endParaRPr lang="fr-CH" dirty="0">
              <a:solidFill>
                <a:srgbClr val="000000"/>
              </a:solidFill>
              <a:effectLst/>
              <a:latin typeface="Helvetica Neue" panose="02000503000000020004" pitchFamily="2" charset="0"/>
            </a:endParaRPr>
          </a:p>
        </p:txBody>
      </p:sp>
      <p:sp>
        <p:nvSpPr>
          <p:cNvPr id="10" name="ZoneTexte 9">
            <a:extLst>
              <a:ext uri="{FF2B5EF4-FFF2-40B4-BE49-F238E27FC236}">
                <a16:creationId xmlns:a16="http://schemas.microsoft.com/office/drawing/2014/main" id="{DD8BD480-78F7-A06C-6876-9C3784CD60F5}"/>
              </a:ext>
            </a:extLst>
          </p:cNvPr>
          <p:cNvSpPr txBox="1"/>
          <p:nvPr/>
        </p:nvSpPr>
        <p:spPr>
          <a:xfrm>
            <a:off x="4944436" y="2598003"/>
            <a:ext cx="1271341" cy="1107996"/>
          </a:xfrm>
          <a:prstGeom prst="rect">
            <a:avLst/>
          </a:prstGeom>
          <a:noFill/>
        </p:spPr>
        <p:txBody>
          <a:bodyPr wrap="square">
            <a:spAutoFit/>
          </a:bodyPr>
          <a:lstStyle/>
          <a:p>
            <a:r>
              <a:rPr lang="fr-CH" sz="6600" dirty="0">
                <a:solidFill>
                  <a:srgbClr val="000000"/>
                </a:solidFill>
                <a:effectLst/>
                <a:latin typeface=".Apple Color Emoji UI"/>
              </a:rPr>
              <a:t>🇨🇭</a:t>
            </a:r>
          </a:p>
        </p:txBody>
      </p:sp>
    </p:spTree>
    <p:extLst>
      <p:ext uri="{BB962C8B-B14F-4D97-AF65-F5344CB8AC3E}">
        <p14:creationId xmlns:p14="http://schemas.microsoft.com/office/powerpoint/2010/main" val="35111809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86E8B-2728-6171-CC9B-9B2B6250D252}"/>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FC65A62E-FE06-0E03-0D28-BDD6DACE9A81}"/>
              </a:ext>
            </a:extLst>
          </p:cNvPr>
          <p:cNvSpPr txBox="1"/>
          <p:nvPr/>
        </p:nvSpPr>
        <p:spPr>
          <a:xfrm>
            <a:off x="360921" y="238210"/>
            <a:ext cx="11470158" cy="923330"/>
          </a:xfrm>
          <a:prstGeom prst="rect">
            <a:avLst/>
          </a:prstGeom>
          <a:noFill/>
        </p:spPr>
        <p:txBody>
          <a:bodyPr wrap="square">
            <a:spAutoFit/>
          </a:bodyPr>
          <a:lstStyle/>
          <a:p>
            <a:r>
              <a:rPr lang="fr-CH" sz="5400" dirty="0">
                <a:latin typeface="Impact" panose="020B0806030902050204" pitchFamily="34" charset="0"/>
                <a:ea typeface="Helvetica Neue" panose="02000503000000020004" pitchFamily="2" charset="0"/>
                <a:cs typeface="Helvetica Neue" panose="02000503000000020004" pitchFamily="2" charset="0"/>
              </a:rPr>
              <a:t>Une épidémie médiatique …</a:t>
            </a:r>
            <a:endParaRPr lang="fr-CH" sz="4800" dirty="0">
              <a:solidFill>
                <a:srgbClr val="FF0000"/>
              </a:solidFill>
              <a:latin typeface="Impact" panose="020B0806030902050204" pitchFamily="34" charset="0"/>
              <a:ea typeface="Helvetica Neue" panose="02000503000000020004" pitchFamily="2" charset="0"/>
              <a:cs typeface="Helvetica Neue" panose="02000503000000020004" pitchFamily="2" charset="0"/>
            </a:endParaRPr>
          </a:p>
        </p:txBody>
      </p:sp>
      <p:pic>
        <p:nvPicPr>
          <p:cNvPr id="3" name="Image 2">
            <a:extLst>
              <a:ext uri="{FF2B5EF4-FFF2-40B4-BE49-F238E27FC236}">
                <a16:creationId xmlns:a16="http://schemas.microsoft.com/office/drawing/2014/main" id="{E032D743-EECF-8F0B-A3EE-C92EAD060B22}"/>
              </a:ext>
            </a:extLst>
          </p:cNvPr>
          <p:cNvPicPr>
            <a:picLocks noChangeAspect="1"/>
          </p:cNvPicPr>
          <p:nvPr/>
        </p:nvPicPr>
        <p:blipFill>
          <a:blip r:embed="rId2"/>
          <a:stretch>
            <a:fillRect/>
          </a:stretch>
        </p:blipFill>
        <p:spPr>
          <a:xfrm>
            <a:off x="5736109" y="1680533"/>
            <a:ext cx="3962913" cy="4858488"/>
          </a:xfrm>
          <a:prstGeom prst="rect">
            <a:avLst/>
          </a:prstGeom>
        </p:spPr>
      </p:pic>
      <p:sp>
        <p:nvSpPr>
          <p:cNvPr id="6" name="ZoneTexte 5">
            <a:extLst>
              <a:ext uri="{FF2B5EF4-FFF2-40B4-BE49-F238E27FC236}">
                <a16:creationId xmlns:a16="http://schemas.microsoft.com/office/drawing/2014/main" id="{E3543EA2-55E0-90B7-E844-5250265BF059}"/>
              </a:ext>
            </a:extLst>
          </p:cNvPr>
          <p:cNvSpPr txBox="1"/>
          <p:nvPr/>
        </p:nvSpPr>
        <p:spPr>
          <a:xfrm>
            <a:off x="694296" y="1680532"/>
            <a:ext cx="4594395" cy="4154984"/>
          </a:xfrm>
          <a:prstGeom prst="rect">
            <a:avLst/>
          </a:prstGeom>
          <a:noFill/>
          <a:ln w="28575">
            <a:solidFill>
              <a:schemeClr val="tx1"/>
            </a:solidFill>
          </a:ln>
        </p:spPr>
        <p:txBody>
          <a:bodyPr wrap="square">
            <a:spAutoFit/>
          </a:bodyPr>
          <a:lstStyle/>
          <a:p>
            <a:r>
              <a:rPr lang="fr-CH" sz="2400" dirty="0">
                <a:solidFill>
                  <a:srgbClr val="000000"/>
                </a:solidFill>
                <a:effectLst/>
                <a:latin typeface="Helvetica Neue" panose="02000503000000020004" pitchFamily="2" charset="0"/>
              </a:rPr>
              <a:t>Benjamin Rossi, infectiologue a jugé que l’épidémie d’hantavirus était surtout médiatique. Il a rappelé que des cas étaient observés tous les ans en Argentine sans créer d’épidémies, et que ce virus était peu contagieux."</a:t>
            </a:r>
          </a:p>
          <a:p>
            <a:br>
              <a:rPr lang="fr-CH" sz="2400" dirty="0">
                <a:solidFill>
                  <a:srgbClr val="000000"/>
                </a:solidFill>
                <a:effectLst/>
                <a:latin typeface="Helvetica Neue" panose="02000503000000020004" pitchFamily="2" charset="0"/>
              </a:rPr>
            </a:br>
            <a:r>
              <a:rPr lang="fr-CH" sz="2000" b="1" dirty="0">
                <a:solidFill>
                  <a:srgbClr val="000000"/>
                </a:solidFill>
                <a:effectLst/>
                <a:latin typeface="Helvetica Neue" panose="02000503000000020004" pitchFamily="2" charset="0"/>
              </a:rPr>
              <a:t>Source : Public Sénat </a:t>
            </a:r>
            <a:br>
              <a:rPr lang="fr-CH" sz="2000" b="1" dirty="0">
                <a:solidFill>
                  <a:srgbClr val="000000"/>
                </a:solidFill>
                <a:effectLst/>
                <a:latin typeface="Helvetica Neue" panose="02000503000000020004" pitchFamily="2" charset="0"/>
              </a:rPr>
            </a:br>
            <a:r>
              <a:rPr lang="fr-CH" sz="2000" b="1" dirty="0">
                <a:solidFill>
                  <a:srgbClr val="000000"/>
                </a:solidFill>
                <a:effectLst/>
                <a:latin typeface="Helvetica Neue" panose="02000503000000020004" pitchFamily="2" charset="0"/>
              </a:rPr>
              <a:t>(13 mai 2026)</a:t>
            </a:r>
            <a:endParaRPr lang="fr-CH" sz="2000" dirty="0">
              <a:solidFill>
                <a:srgbClr val="000000"/>
              </a:solidFill>
              <a:effectLst/>
              <a:latin typeface="Helvetica Neue" panose="02000503000000020004" pitchFamily="2" charset="0"/>
            </a:endParaRPr>
          </a:p>
        </p:txBody>
      </p:sp>
      <p:pic>
        <p:nvPicPr>
          <p:cNvPr id="7" name="Image 6">
            <a:extLst>
              <a:ext uri="{FF2B5EF4-FFF2-40B4-BE49-F238E27FC236}">
                <a16:creationId xmlns:a16="http://schemas.microsoft.com/office/drawing/2014/main" id="{975F7E83-42E9-B45A-644C-54BCEBFA4523}"/>
              </a:ext>
            </a:extLst>
          </p:cNvPr>
          <p:cNvPicPr>
            <a:picLocks noChangeAspect="1"/>
          </p:cNvPicPr>
          <p:nvPr/>
        </p:nvPicPr>
        <p:blipFill>
          <a:blip r:embed="rId3"/>
          <a:stretch>
            <a:fillRect/>
          </a:stretch>
        </p:blipFill>
        <p:spPr>
          <a:xfrm>
            <a:off x="8280860" y="686831"/>
            <a:ext cx="3373840" cy="1987403"/>
          </a:xfrm>
          <a:prstGeom prst="rect">
            <a:avLst/>
          </a:prstGeom>
        </p:spPr>
      </p:pic>
    </p:spTree>
    <p:extLst>
      <p:ext uri="{BB962C8B-B14F-4D97-AF65-F5344CB8AC3E}">
        <p14:creationId xmlns:p14="http://schemas.microsoft.com/office/powerpoint/2010/main" val="35392833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855B84B-4184-6146-DC13-66928C499899}"/>
              </a:ext>
            </a:extLst>
          </p:cNvPr>
          <p:cNvSpPr txBox="1"/>
          <p:nvPr/>
        </p:nvSpPr>
        <p:spPr>
          <a:xfrm>
            <a:off x="386148" y="329169"/>
            <a:ext cx="4556556" cy="923330"/>
          </a:xfrm>
          <a:prstGeom prst="rect">
            <a:avLst/>
          </a:prstGeom>
          <a:noFill/>
        </p:spPr>
        <p:txBody>
          <a:bodyPr wrap="square">
            <a:spAutoFit/>
          </a:bodyPr>
          <a:lstStyle/>
          <a:p>
            <a:r>
              <a:rPr lang="fr-CH" sz="5400" b="1" dirty="0">
                <a:latin typeface="Impact" panose="020B0806030902050204" pitchFamily="34" charset="0"/>
                <a:ea typeface="Helvetica Neue" panose="02000503000000020004" pitchFamily="2" charset="0"/>
                <a:cs typeface="Helvetica Neue" panose="02000503000000020004" pitchFamily="2" charset="0"/>
              </a:rPr>
              <a:t>Conclusion :</a:t>
            </a:r>
            <a:endParaRPr lang="fr-FR" sz="5400" dirty="0">
              <a:latin typeface="Impact" panose="020B0806030902050204" pitchFamily="34" charset="0"/>
            </a:endParaRPr>
          </a:p>
        </p:txBody>
      </p:sp>
      <p:pic>
        <p:nvPicPr>
          <p:cNvPr id="6" name="Image 5">
            <a:extLst>
              <a:ext uri="{FF2B5EF4-FFF2-40B4-BE49-F238E27FC236}">
                <a16:creationId xmlns:a16="http://schemas.microsoft.com/office/drawing/2014/main" id="{A5A67A2B-671F-54EA-49A2-382798195F8F}"/>
              </a:ext>
            </a:extLst>
          </p:cNvPr>
          <p:cNvPicPr>
            <a:picLocks noChangeAspect="1"/>
          </p:cNvPicPr>
          <p:nvPr/>
        </p:nvPicPr>
        <p:blipFill>
          <a:blip r:embed="rId2"/>
          <a:stretch>
            <a:fillRect/>
          </a:stretch>
        </p:blipFill>
        <p:spPr>
          <a:xfrm>
            <a:off x="5067301" y="1638108"/>
            <a:ext cx="6604683" cy="4618875"/>
          </a:xfrm>
          <a:prstGeom prst="rect">
            <a:avLst/>
          </a:prstGeom>
          <a:ln>
            <a:noFill/>
          </a:ln>
        </p:spPr>
      </p:pic>
      <p:pic>
        <p:nvPicPr>
          <p:cNvPr id="11" name="Image 10">
            <a:extLst>
              <a:ext uri="{FF2B5EF4-FFF2-40B4-BE49-F238E27FC236}">
                <a16:creationId xmlns:a16="http://schemas.microsoft.com/office/drawing/2014/main" id="{BE264E06-72DB-CE22-CC26-53A6B4389A70}"/>
              </a:ext>
            </a:extLst>
          </p:cNvPr>
          <p:cNvPicPr>
            <a:picLocks noChangeAspect="1"/>
          </p:cNvPicPr>
          <p:nvPr/>
        </p:nvPicPr>
        <p:blipFill>
          <a:blip r:embed="rId3"/>
          <a:stretch>
            <a:fillRect/>
          </a:stretch>
        </p:blipFill>
        <p:spPr>
          <a:xfrm>
            <a:off x="1053412" y="1779373"/>
            <a:ext cx="4176416" cy="4176416"/>
          </a:xfrm>
          <a:prstGeom prst="rect">
            <a:avLst/>
          </a:prstGeom>
        </p:spPr>
      </p:pic>
    </p:spTree>
    <p:extLst>
      <p:ext uri="{BB962C8B-B14F-4D97-AF65-F5344CB8AC3E}">
        <p14:creationId xmlns:p14="http://schemas.microsoft.com/office/powerpoint/2010/main" val="372005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19861</TotalTime>
  <Words>1940</Words>
  <Application>Microsoft Macintosh PowerPoint</Application>
  <PresentationFormat>Grand écran</PresentationFormat>
  <Paragraphs>119</Paragraphs>
  <Slides>19</Slides>
  <Notes>0</Notes>
  <HiddenSlides>0</HiddenSlides>
  <MMClips>0</MMClips>
  <ScaleCrop>false</ScaleCrop>
  <HeadingPairs>
    <vt:vector size="6" baseType="variant">
      <vt:variant>
        <vt:lpstr>Polices utilisées</vt:lpstr>
      </vt:variant>
      <vt:variant>
        <vt:i4>16</vt:i4>
      </vt:variant>
      <vt:variant>
        <vt:lpstr>Thème</vt:lpstr>
      </vt:variant>
      <vt:variant>
        <vt:i4>1</vt:i4>
      </vt:variant>
      <vt:variant>
        <vt:lpstr>Titres des diapositives</vt:lpstr>
      </vt:variant>
      <vt:variant>
        <vt:i4>19</vt:i4>
      </vt:variant>
    </vt:vector>
  </HeadingPairs>
  <TitlesOfParts>
    <vt:vector size="36" baseType="lpstr">
      <vt:lpstr>Apple SD Gothic Neo</vt:lpstr>
      <vt:lpstr>.Apple Color Emoji UI</vt:lpstr>
      <vt:lpstr>.Lucida Grande UI Regular</vt:lpstr>
      <vt:lpstr>Arial</vt:lpstr>
      <vt:lpstr>Calibri</vt:lpstr>
      <vt:lpstr>Calibri Light</vt:lpstr>
      <vt:lpstr>Gill Sans Ultra Bold</vt:lpstr>
      <vt:lpstr>Helvetica Neue</vt:lpstr>
      <vt:lpstr>IBM Plex Sans</vt:lpstr>
      <vt:lpstr>Impact</vt:lpstr>
      <vt:lpstr>Marianne</vt:lpstr>
      <vt:lpstr>neue-haas-grotesk-text</vt:lpstr>
      <vt:lpstr>Noto Sans</vt:lpstr>
      <vt:lpstr>Police système Courant</vt:lpstr>
      <vt:lpstr>Roboto</vt:lpstr>
      <vt:lpstr>Zapfino</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L'avenir de la vie 1981 (Michel Salomon)</dc:title>
  <dc:creator>Microsoft Office User</dc:creator>
  <cp:lastModifiedBy>mac</cp:lastModifiedBy>
  <cp:revision>753</cp:revision>
  <dcterms:created xsi:type="dcterms:W3CDTF">2021-08-17T13:58:17Z</dcterms:created>
  <dcterms:modified xsi:type="dcterms:W3CDTF">2026-05-21T19:58:29Z</dcterms:modified>
</cp:coreProperties>
</file>