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94" r:id="rId2"/>
    <p:sldId id="278" r:id="rId3"/>
    <p:sldId id="398" r:id="rId4"/>
    <p:sldId id="395" r:id="rId5"/>
    <p:sldId id="404" r:id="rId6"/>
    <p:sldId id="400" r:id="rId7"/>
    <p:sldId id="399" r:id="rId8"/>
    <p:sldId id="388" r:id="rId9"/>
    <p:sldId id="406" r:id="rId10"/>
    <p:sldId id="407" r:id="rId11"/>
    <p:sldId id="383" r:id="rId12"/>
    <p:sldId id="276" r:id="rId13"/>
    <p:sldId id="274" r:id="rId14"/>
    <p:sldId id="261" r:id="rId15"/>
    <p:sldId id="272" r:id="rId16"/>
    <p:sldId id="275" r:id="rId17"/>
    <p:sldId id="268" r:id="rId18"/>
    <p:sldId id="401" r:id="rId19"/>
    <p:sldId id="405" r:id="rId20"/>
    <p:sldId id="409" r:id="rId21"/>
    <p:sldId id="410" r:id="rId22"/>
    <p:sldId id="257" r:id="rId23"/>
    <p:sldId id="408" r:id="rId24"/>
    <p:sldId id="403" r:id="rId25"/>
    <p:sldId id="402" r:id="rId26"/>
    <p:sldId id="387" r:id="rId27"/>
    <p:sldId id="258" r:id="rId28"/>
    <p:sldId id="259" r:id="rId29"/>
    <p:sldId id="367" r:id="rId30"/>
    <p:sldId id="396"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8"/>
    <p:restoredTop sz="93854"/>
  </p:normalViewPr>
  <p:slideViewPr>
    <p:cSldViewPr snapToGrid="0" snapToObjects="1">
      <p:cViewPr>
        <p:scale>
          <a:sx n="101" d="100"/>
          <a:sy n="101" d="100"/>
        </p:scale>
        <p:origin x="31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2-09T13:35:00.70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54,'40'0,"-3"0,-29 0,3 0,10 0,-10 0,13 0,-13 0,4 0,2 0,-1 0,2 0,-4 0,1 0,2 0,-1 0,2 0,-4 0,1 0,2 0,-1 0,2 0,-4 0,1 0,2 0,-1 0,6 0,-10 0,6-4,-2 3,-3-2,8 3,-9-3,8 2,-6-3,6 4,-8 0,6 0,-2-3,0 2,7-2,-10 3,5 0,-5-4,6 4,-3-4,3 4,-4-3,4 2,-7-2,10-1,-10 3,4-2,1 3,-1 0,1-3,4 2,-12-2,12 3,-5 0,3 0,-4 0,2 0,-5 0,10 0,-10 0,7 0,-4 0,2 0,2 0,-3 0,4 0,-3 0,-2 0,3 0,-5 0,5 0,-3 0,-1 0,4 0,-3 0,3 0,-3 0,-1 0,4 0,-2 0,1 0,-2 0,0 0,3 0,2 0,-4 3,1-2,-5 2,7-3,1 0,0 0,-4 0,-1 0,0 0,5 0,-4 0,3 0,-8 0,5 0,3 0,-6 0,5 4,1-3,-5 2,7-3,-9 3,4-2,6 6,-8-6,8 2,-9-3,3 0,0 0,0 0,3 4,-2-3,-2 2,4-3,-6 0,9 0,-9 0,6 0,-4 0,-2 0,9 4,-9-3,2 2,3-3,-6 0,6 0,-3 0,0 0,7 0,-5 0,2 0,-4 0,-3 0,7 0,-2 0,3 0,-1 0,-6 0,5 0,1 0,-5 0,7 0,-5 0,1 0,5 0,-5 0,2 0,-6 3,9-2,-12 2,12-3,-10 0,8 4,-4-4,4 4,-4-4,0 0,0 0,0 0,4 0,-4 0,0 0,6 4,-12-3,12 2,-9-3,6 0,-2 0,-2 0,4 0,-6 0,9 0,-5 0,-2 0,4 0,-6 0,9 0,-5 0,-1 0,2 0,-5 0,6 0,1 0,-7 0,5 0,-3 0,-2 0,9 0,-9 0,6 0,1 0,-7 0,8 0,-5 0,1 0,4 0,-12 0,10 0,-4 0,-2 0,9 0,-9 0,6 0,-3 0,0 0,0 0,5 0,-4 0,8 0,-7 0,7 0,-8 0,4 0,-5 0,5 0,-4 0,4 0,-5 0,4 0,-2-4,7 4,-8-4,4 4,-5 0,0-4,0 3,0-2,4 3,-7 0,5 0,-3 0,-2 0,9 0,-10 0,7 0,-4 0,1 0,-1 0,1 0,2 0,-5 0,6 0,0 0,-1 0,5 0,-7 0,0 0,4 0,-3 0,2 0,-3 0,0 0,0 0,5 0,-4 0,4 0,-5 0,0-4,0 3,0-2,0 3,0 0,4 0,-7 0,4 0,-2 0,9 0,1 0,10 0,-2 0,6 0,5 0,-4 0,5 0,-7 0,1 0,-6 0,-1 0,-11 0,0 0,-9 0,6 0,1 0,6 0,9 0,5 0,1 0,10 0,-4 0,7 0,-7 0,-2 0,-6 0,-4 0,-7 0,-2 0,-8 0,0 0,-2 0,1 0,0 0,6 0,-9 0,5 0,-3 0,7 0,-2 0,1 0,-5 0,0 0,0 0,0 0,5 0,-4 0,0 0,-2 0,-3 0,12 0,-6 0,1 0,-4 0,-3 0,11 0,-5 0,6 0,-8 0,-4 0,10 0,-12 0,12 0,-6 0,-3 0,8 0,-8 0,7 0,-4 0,0 0,0 0,0 0,0 0,4-4,-7 3,4-3,-2 4,4-3,10 2,-2-2,10 3,2 0,1 0,11 0,-5 0,0 0,-2 0,-11 0,-1 0,-10 0,-5 0,-2 0,0 0,1 0,2 0,2 0,7 0,6 0,6 0,5 0,2 0,0 0,5 0,-5 0,0 0,-2 0,-10 0,-3 0,-4 0,-1 0,-8 0,2 0,-9 0,5 0,10 0,-3 0,10 0,-1 0,7 0,7 5,6-4,0 3,7 1,-6-3,0 3,-3-5,-10 4,0-3,-9 3,-9-4,-1 0,-9 0,6 0,-2 0,8 0,1 4,1-3,-4 3,4-4,-13 3,7-2,2 2,-4-3,8 4,-10-3,1 2,-1-3,-1 0,0 0,7 0,-5 0,2 0,-5 0,9 4,-9-4,13 7,-19-6,6 6,4-6,-5 2,16-3,-15 0,20 0,-6 0,11 0,5 0,25 0,-18 0,22 0,-27 0,0 0,-7 0,-7 0,-10 0,-5 0,-3 0,5 3,-2 2,1-1,-3-1,-4 0,7-2,2 3,0-4,5-4,-7 3,2-3,-4 4,-3 0,5 0,-6 0,7 0,-1 0,-6 0,8-7,-8 2,3-6,2 4,-5 3,9 1,-8 3,5 0,-3 0,-2 0,9 0,-10 0,7 0,-1 0,-6 0,12 0,-10 0,10 0,-8 0,0-8,0 7,0-7,3 8,-6 0,9 0,-6 0,0 0,3 0,-4 0,-2 0,9 0,-9 0,2 0,3-3,-5 2,10-6,-10 7,5-4,1 4,-5 0,7-3,-10 2,4-2,2 3,-1 0,1 0,-2 0,0 0,3 0,2 0,-4 0,2 0,-6 0,4 0,0 0,4 0,-3 0,2 0,-3 0,0 0,4 0,-7 0,5 0,-3 0,-2 0,8 0,-8 0,9 0,-9 0,5 0,2 0,-7 0,10 0,-8 0,-2 0,12 0,-15 0,11 0,-6 0,-3 0,13 0,-15 0,11 0,-7 0,2 0,2 0,2 0,-8 0,9 0,-8 0,3 0,6-4,-8 3,9-3,-7 4,1 0,-1 0,0 0,3-3,-6 2,5-2,-2 3,-3 0,8 0,-4 0,-1 0,2 0,-6 0,8 0,-3 0,2 0,-3-4,0 3,3-2,-2 3,3 0,-4 0,3-4,-6 3,5-2,-3 3,0 0,5 0,-2 0,-5 0,6 0,-4 0,-2 0,9 0,-9 0,2 0,3 0,-1 0,-1-4,2 4,-6-4,6 4,-3 0,4 0,-4 0,1 0,5 0,6 0,1 0,4 0,-6 0,1 0,-1 0,-4 0,-1 0,-5 0,-4 0,6 0,-5 0,5 0,4 0,0 0,6 0,4 0,1 0,0 0,4 0,-4 0,0 0,-1 0,-5 0,-6 0,0 0,-5 0,-4 0,7 0,-6 0,5 0,-2 0,-1 0,1 0,-1 0,5 0,-7 0,5 0,-3 0,2 0,3 0,-1 0,-6 0,5 0,-4 0,2 0,7 0,-7 0,5 0,-5 0,0 0,0 0,0 0,-1 0,3 0,2 0,0 0,5 0,-3 0,5 0,-1 0,-4 0,-1 0,-9 0,3 0,0 4,1-4,2 7,-4-3,1 0,-1 2,1-2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D7A36-5E43-DA48-AC6A-60B13F9C5F8F}" type="datetimeFigureOut">
              <a:rPr lang="fr-FR" smtClean="0"/>
              <a:t>25/03/2026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E718F-80C7-E24C-9FC1-F90D7EA70A50}" type="slidenum">
              <a:rPr lang="fr-FR" smtClean="0"/>
              <a:t>‹N°›</a:t>
            </a:fld>
            <a:endParaRPr lang="fr-FR"/>
          </a:p>
        </p:txBody>
      </p:sp>
    </p:spTree>
    <p:extLst>
      <p:ext uri="{BB962C8B-B14F-4D97-AF65-F5344CB8AC3E}">
        <p14:creationId xmlns:p14="http://schemas.microsoft.com/office/powerpoint/2010/main" val="3433209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75EB13C-3E81-E04D-955F-02AB6C35ED8C}" type="slidenum">
              <a:rPr lang="fr-FR" smtClean="0"/>
              <a:t>22</a:t>
            </a:fld>
            <a:endParaRPr lang="fr-FR"/>
          </a:p>
        </p:txBody>
      </p:sp>
    </p:spTree>
    <p:extLst>
      <p:ext uri="{BB962C8B-B14F-4D97-AF65-F5344CB8AC3E}">
        <p14:creationId xmlns:p14="http://schemas.microsoft.com/office/powerpoint/2010/main" val="2805518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60B49-CBB2-F629-16B9-2FFA8BA86D2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1E4601-AE5E-ACBB-B9C5-4510A970EF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96C2C4-2E42-414A-228C-E313942E8F1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45A945A-3F2D-EF58-78BA-779CE0F7A767}"/>
              </a:ext>
            </a:extLst>
          </p:cNvPr>
          <p:cNvSpPr>
            <a:spLocks noGrp="1"/>
          </p:cNvSpPr>
          <p:nvPr>
            <p:ph type="sldNum" sz="quarter" idx="5"/>
          </p:nvPr>
        </p:nvSpPr>
        <p:spPr/>
        <p:txBody>
          <a:bodyPr/>
          <a:lstStyle/>
          <a:p>
            <a:fld id="{375EB13C-3E81-E04D-955F-02AB6C35ED8C}" type="slidenum">
              <a:rPr lang="fr-FR" smtClean="0"/>
              <a:t>23</a:t>
            </a:fld>
            <a:endParaRPr lang="fr-FR"/>
          </a:p>
        </p:txBody>
      </p:sp>
    </p:spTree>
    <p:extLst>
      <p:ext uri="{BB962C8B-B14F-4D97-AF65-F5344CB8AC3E}">
        <p14:creationId xmlns:p14="http://schemas.microsoft.com/office/powerpoint/2010/main" val="174791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A428-06C4-53E5-F038-3304D51716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87C86D-2600-632C-3732-D864B0C1C8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E18218-6C96-3158-21DB-7F1B7037C9B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D1F74F0-EF28-DF5D-1315-F3B93C0AC098}"/>
              </a:ext>
            </a:extLst>
          </p:cNvPr>
          <p:cNvSpPr>
            <a:spLocks noGrp="1"/>
          </p:cNvSpPr>
          <p:nvPr>
            <p:ph type="sldNum" sz="quarter" idx="5"/>
          </p:nvPr>
        </p:nvSpPr>
        <p:spPr/>
        <p:txBody>
          <a:bodyPr/>
          <a:lstStyle/>
          <a:p>
            <a:fld id="{375EB13C-3E81-E04D-955F-02AB6C35ED8C}" type="slidenum">
              <a:rPr lang="fr-FR" smtClean="0"/>
              <a:t>24</a:t>
            </a:fld>
            <a:endParaRPr lang="fr-FR"/>
          </a:p>
        </p:txBody>
      </p:sp>
    </p:spTree>
    <p:extLst>
      <p:ext uri="{BB962C8B-B14F-4D97-AF65-F5344CB8AC3E}">
        <p14:creationId xmlns:p14="http://schemas.microsoft.com/office/powerpoint/2010/main" val="2044064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F887-7292-D5F8-89DC-F90C38FD6B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8FAF68-27B7-AF73-EE7E-86EA87EA20F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6339A4-2461-F53A-7E8B-55E2C851269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49F6828-EC92-CFEF-E19C-A18897ACFF10}"/>
              </a:ext>
            </a:extLst>
          </p:cNvPr>
          <p:cNvSpPr>
            <a:spLocks noGrp="1"/>
          </p:cNvSpPr>
          <p:nvPr>
            <p:ph type="sldNum" sz="quarter" idx="5"/>
          </p:nvPr>
        </p:nvSpPr>
        <p:spPr/>
        <p:txBody>
          <a:bodyPr/>
          <a:lstStyle/>
          <a:p>
            <a:fld id="{375EB13C-3E81-E04D-955F-02AB6C35ED8C}" type="slidenum">
              <a:rPr lang="fr-FR" smtClean="0"/>
              <a:t>25</a:t>
            </a:fld>
            <a:endParaRPr lang="fr-FR"/>
          </a:p>
        </p:txBody>
      </p:sp>
    </p:spTree>
    <p:extLst>
      <p:ext uri="{BB962C8B-B14F-4D97-AF65-F5344CB8AC3E}">
        <p14:creationId xmlns:p14="http://schemas.microsoft.com/office/powerpoint/2010/main" val="380450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25/03/2026</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9.tiff"/></Relationships>
</file>

<file path=ppt/slides/_rels/slide1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tif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0.tiff"/><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0.tiff"/><Relationship Id="rId5" Type="http://schemas.openxmlformats.org/officeDocument/2006/relationships/image" Target="../media/image33.png"/><Relationship Id="rId4" Type="http://schemas.openxmlformats.org/officeDocument/2006/relationships/image" Target="../media/image39.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9.tiff"/><Relationship Id="rId7" Type="http://schemas.openxmlformats.org/officeDocument/2006/relationships/image" Target="../media/image7.jpeg"/><Relationship Id="rId2" Type="http://schemas.openxmlformats.org/officeDocument/2006/relationships/image" Target="../media/image48.tiff"/><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customXml" Target="../ink/ink1.xml"/><Relationship Id="rId4" Type="http://schemas.openxmlformats.org/officeDocument/2006/relationships/image" Target="../media/image50.tiff"/></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tiff"/><Relationship Id="rId1" Type="http://schemas.openxmlformats.org/officeDocument/2006/relationships/slideLayout" Target="../slideLayouts/slideLayout1.xml"/><Relationship Id="rId5" Type="http://schemas.openxmlformats.org/officeDocument/2006/relationships/image" Target="../media/image55.tiff"/><Relationship Id="rId4" Type="http://schemas.openxmlformats.org/officeDocument/2006/relationships/image" Target="../media/image54.tiff"/></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F253D08-5A43-A5D9-21EF-BAE697987939}"/>
              </a:ext>
            </a:extLst>
          </p:cNvPr>
          <p:cNvPicPr>
            <a:picLocks noChangeAspect="1"/>
          </p:cNvPicPr>
          <p:nvPr/>
        </p:nvPicPr>
        <p:blipFill>
          <a:blip r:embed="rId2"/>
          <a:stretch>
            <a:fillRect/>
          </a:stretch>
        </p:blipFill>
        <p:spPr>
          <a:xfrm>
            <a:off x="1250245" y="0"/>
            <a:ext cx="9691510" cy="6978391"/>
          </a:xfrm>
          <a:prstGeom prst="rect">
            <a:avLst/>
          </a:prstGeom>
        </p:spPr>
      </p:pic>
      <p:sp>
        <p:nvSpPr>
          <p:cNvPr id="18" name="ZoneTexte 17">
            <a:extLst>
              <a:ext uri="{FF2B5EF4-FFF2-40B4-BE49-F238E27FC236}">
                <a16:creationId xmlns:a16="http://schemas.microsoft.com/office/drawing/2014/main" id="{7766B569-4FF4-7813-17CE-8A58E988CB3E}"/>
              </a:ext>
            </a:extLst>
          </p:cNvPr>
          <p:cNvSpPr txBox="1"/>
          <p:nvPr/>
        </p:nvSpPr>
        <p:spPr>
          <a:xfrm>
            <a:off x="1552182" y="2960155"/>
            <a:ext cx="9530980" cy="2862322"/>
          </a:xfrm>
          <a:prstGeom prst="rect">
            <a:avLst/>
          </a:prstGeom>
          <a:noFill/>
        </p:spPr>
        <p:txBody>
          <a:bodyPr wrap="square">
            <a:spAutoFit/>
            <a:scene3d>
              <a:camera prst="orthographicFront"/>
              <a:lightRig rig="threePt" dir="t"/>
            </a:scene3d>
            <a:sp3d extrusionH="57150">
              <a:bevelT w="82550" h="38100" prst="coolSlant"/>
            </a:sp3d>
          </a:bodyPr>
          <a:lstStyle/>
          <a:p>
            <a:pPr algn="ctr"/>
            <a:r>
              <a:rPr lang="fr-FR" sz="9000" b="1" dirty="0">
                <a:ln w="28575">
                  <a:solidFill>
                    <a:schemeClr val="tx1"/>
                  </a:solidFill>
                  <a:prstDash val="solid"/>
                </a:ln>
                <a:solidFill>
                  <a:schemeClr val="bg1"/>
                </a:solidFill>
                <a:effectLst>
                  <a:outerShdw blurRad="50800" dist="38100" algn="l" rotWithShape="0">
                    <a:prstClr val="black">
                      <a:alpha val="40000"/>
                    </a:prstClr>
                  </a:outerShdw>
                </a:effectLst>
                <a:latin typeface="Gill Sans Ultra Bold" panose="020B0A02020104020203" pitchFamily="34" charset="77"/>
                <a:ea typeface="HGMaruGothicMPRO" panose="020F0600000000000000" pitchFamily="34" charset="-128"/>
                <a:cs typeface="PHOSPHATE INLINE" panose="02000506050000020004" pitchFamily="2" charset="77"/>
              </a:rPr>
              <a:t>135 ans d’histoire</a:t>
            </a:r>
          </a:p>
        </p:txBody>
      </p:sp>
      <p:sp>
        <p:nvSpPr>
          <p:cNvPr id="19" name="Titre 1">
            <a:extLst>
              <a:ext uri="{FF2B5EF4-FFF2-40B4-BE49-F238E27FC236}">
                <a16:creationId xmlns:a16="http://schemas.microsoft.com/office/drawing/2014/main" id="{CFB2D7E7-6559-C9FA-4242-D5BC26512A2B}"/>
              </a:ext>
            </a:extLst>
          </p:cNvPr>
          <p:cNvSpPr txBox="1">
            <a:spLocks/>
          </p:cNvSpPr>
          <p:nvPr/>
        </p:nvSpPr>
        <p:spPr>
          <a:xfrm>
            <a:off x="7184681" y="5395586"/>
            <a:ext cx="6910274" cy="1462414"/>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000" b="1" dirty="0">
                <a:latin typeface="Zapfino" panose="03030300040707070C03" pitchFamily="66" charset="77"/>
                <a:ea typeface="HGMaruGothicMPRO" panose="020F0600000000000000" pitchFamily="34" charset="-128"/>
              </a:rPr>
              <a:t>Chloé </a:t>
            </a:r>
            <a:r>
              <a:rPr lang="fr-FR" sz="2000" b="1" dirty="0" err="1">
                <a:latin typeface="Zapfino" panose="03030300040707070C03" pitchFamily="66" charset="77"/>
                <a:ea typeface="HGMaruGothicMPRO" panose="020F0600000000000000" pitchFamily="34" charset="-128"/>
              </a:rPr>
              <a:t>Frammery</a:t>
            </a:r>
            <a:r>
              <a:rPr lang="fr-FR" sz="2000" b="1" dirty="0">
                <a:latin typeface="Zapfino" panose="03030300040707070C03" pitchFamily="66" charset="77"/>
                <a:ea typeface="HGMaruGothicMPRO" panose="020F0600000000000000" pitchFamily="34" charset="-128"/>
              </a:rPr>
              <a:t> </a:t>
            </a:r>
          </a:p>
        </p:txBody>
      </p:sp>
      <p:sp>
        <p:nvSpPr>
          <p:cNvPr id="3" name="ZoneTexte 2">
            <a:extLst>
              <a:ext uri="{FF2B5EF4-FFF2-40B4-BE49-F238E27FC236}">
                <a16:creationId xmlns:a16="http://schemas.microsoft.com/office/drawing/2014/main" id="{BFA7E9E6-9492-804F-70E5-1E4BDB07FE38}"/>
              </a:ext>
            </a:extLst>
          </p:cNvPr>
          <p:cNvSpPr txBox="1"/>
          <p:nvPr/>
        </p:nvSpPr>
        <p:spPr>
          <a:xfrm>
            <a:off x="2552699" y="1636716"/>
            <a:ext cx="7284028" cy="1323439"/>
          </a:xfrm>
          <a:prstGeom prst="rect">
            <a:avLst/>
          </a:prstGeom>
          <a:noFill/>
        </p:spPr>
        <p:txBody>
          <a:bodyPr wrap="square">
            <a:spAutoFit/>
          </a:bodyPr>
          <a:lstStyle/>
          <a:p>
            <a:pPr algn="ctr"/>
            <a:r>
              <a:rPr lang="fr-FR" sz="8000" b="1" dirty="0">
                <a:ln w="28575">
                  <a:noFill/>
                  <a:prstDash val="solid"/>
                </a:ln>
                <a:effectLst/>
                <a:latin typeface="Impact" panose="020B0806030902050204" pitchFamily="34" charset="0"/>
                <a:ea typeface="HGMaruGothicMPRO" panose="020F0600000000000000" pitchFamily="34" charset="-128"/>
                <a:cs typeface="PHOSPHATE INLINE" panose="02000506050000020004" pitchFamily="2" charset="77"/>
              </a:rPr>
              <a:t>Géo-ingénierie : </a:t>
            </a:r>
          </a:p>
        </p:txBody>
      </p:sp>
    </p:spTree>
    <p:extLst>
      <p:ext uri="{BB962C8B-B14F-4D97-AF65-F5344CB8AC3E}">
        <p14:creationId xmlns:p14="http://schemas.microsoft.com/office/powerpoint/2010/main" val="3803302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p:cTn id="7" dur="1000" fill="hold"/>
                                        <p:tgtEl>
                                          <p:spTgt spid="1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0.70"/>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1" build="allAtOnce"/>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866292" y="377285"/>
            <a:ext cx="11105367" cy="1325563"/>
          </a:xfrm>
        </p:spPr>
        <p:txBody>
          <a:bodyPr>
            <a:noAutofit/>
          </a:bodyPr>
          <a:lstStyle/>
          <a:p>
            <a:r>
              <a:rPr lang="fr-CH" sz="4800" b="1" dirty="0">
                <a:latin typeface="Gill Sans Ultra Bold" panose="020B0A02020104020203" pitchFamily="34" charset="77"/>
              </a:rPr>
              <a:t>Fabrication d’un ciel voilé</a:t>
            </a:r>
            <a:br>
              <a:rPr lang="fr-CH" sz="5400" b="1" dirty="0">
                <a:latin typeface="Gill Sans Ultra Bold" panose="020B0A02020104020203" pitchFamily="34" charset="77"/>
              </a:rPr>
            </a:br>
            <a:r>
              <a:rPr lang="fr-CH" sz="4000" b="1" dirty="0">
                <a:latin typeface="Gill Sans Ultra Bold" panose="020B0A02020104020203" pitchFamily="34" charset="77"/>
              </a:rPr>
              <a:t>à </a:t>
            </a:r>
            <a:r>
              <a:rPr lang="fr-CH" sz="4000" b="1" dirty="0">
                <a:solidFill>
                  <a:srgbClr val="FF0000"/>
                </a:solidFill>
                <a:latin typeface="Gill Sans Ultra Bold" panose="020B0A02020104020203" pitchFamily="34" charset="77"/>
              </a:rPr>
              <a:t>Genève</a:t>
            </a:r>
          </a:p>
        </p:txBody>
      </p:sp>
      <p:pic>
        <p:nvPicPr>
          <p:cNvPr id="4" name="Image 3">
            <a:extLst>
              <a:ext uri="{FF2B5EF4-FFF2-40B4-BE49-F238E27FC236}">
                <a16:creationId xmlns:a16="http://schemas.microsoft.com/office/drawing/2014/main" id="{6C3057E4-9ABA-ACCE-9E35-8C36A74FD92D}"/>
              </a:ext>
            </a:extLst>
          </p:cNvPr>
          <p:cNvPicPr>
            <a:picLocks noChangeAspect="1"/>
          </p:cNvPicPr>
          <p:nvPr/>
        </p:nvPicPr>
        <p:blipFill>
          <a:blip r:embed="rId2"/>
          <a:stretch>
            <a:fillRect/>
          </a:stretch>
        </p:blipFill>
        <p:spPr>
          <a:xfrm>
            <a:off x="69269" y="2341418"/>
            <a:ext cx="2362891" cy="4296164"/>
          </a:xfrm>
          <a:prstGeom prst="rect">
            <a:avLst/>
          </a:prstGeom>
        </p:spPr>
      </p:pic>
      <p:pic>
        <p:nvPicPr>
          <p:cNvPr id="6" name="Image 5">
            <a:extLst>
              <a:ext uri="{FF2B5EF4-FFF2-40B4-BE49-F238E27FC236}">
                <a16:creationId xmlns:a16="http://schemas.microsoft.com/office/drawing/2014/main" id="{A4023B68-2796-E297-0037-B79ED07954AE}"/>
              </a:ext>
            </a:extLst>
          </p:cNvPr>
          <p:cNvPicPr>
            <a:picLocks noChangeAspect="1"/>
          </p:cNvPicPr>
          <p:nvPr/>
        </p:nvPicPr>
        <p:blipFill>
          <a:blip r:embed="rId3"/>
          <a:stretch>
            <a:fillRect/>
          </a:stretch>
        </p:blipFill>
        <p:spPr>
          <a:xfrm>
            <a:off x="2505762" y="2341418"/>
            <a:ext cx="2362891" cy="4296166"/>
          </a:xfrm>
          <a:prstGeom prst="rect">
            <a:avLst/>
          </a:prstGeom>
        </p:spPr>
      </p:pic>
      <p:pic>
        <p:nvPicPr>
          <p:cNvPr id="10" name="Image 9">
            <a:extLst>
              <a:ext uri="{FF2B5EF4-FFF2-40B4-BE49-F238E27FC236}">
                <a16:creationId xmlns:a16="http://schemas.microsoft.com/office/drawing/2014/main" id="{080C5227-668F-8596-65BD-30FBA32CFE4F}"/>
              </a:ext>
            </a:extLst>
          </p:cNvPr>
          <p:cNvPicPr>
            <a:picLocks noChangeAspect="1"/>
          </p:cNvPicPr>
          <p:nvPr/>
        </p:nvPicPr>
        <p:blipFill>
          <a:blip r:embed="rId4"/>
          <a:stretch>
            <a:fillRect/>
          </a:stretch>
        </p:blipFill>
        <p:spPr>
          <a:xfrm>
            <a:off x="4956110" y="2341416"/>
            <a:ext cx="2362892" cy="4296167"/>
          </a:xfrm>
          <a:prstGeom prst="rect">
            <a:avLst/>
          </a:prstGeom>
        </p:spPr>
      </p:pic>
      <p:pic>
        <p:nvPicPr>
          <p:cNvPr id="11" name="Image 10">
            <a:extLst>
              <a:ext uri="{FF2B5EF4-FFF2-40B4-BE49-F238E27FC236}">
                <a16:creationId xmlns:a16="http://schemas.microsoft.com/office/drawing/2014/main" id="{7746ECCE-D92B-CD6D-DF32-B2EA769260A6}"/>
              </a:ext>
            </a:extLst>
          </p:cNvPr>
          <p:cNvPicPr>
            <a:picLocks noChangeAspect="1"/>
          </p:cNvPicPr>
          <p:nvPr/>
        </p:nvPicPr>
        <p:blipFill>
          <a:blip r:embed="rId5"/>
          <a:stretch>
            <a:fillRect/>
          </a:stretch>
        </p:blipFill>
        <p:spPr>
          <a:xfrm>
            <a:off x="7406458" y="2341416"/>
            <a:ext cx="2362892" cy="4296168"/>
          </a:xfrm>
          <a:prstGeom prst="rect">
            <a:avLst/>
          </a:prstGeom>
        </p:spPr>
      </p:pic>
      <p:pic>
        <p:nvPicPr>
          <p:cNvPr id="12" name="Image 11">
            <a:extLst>
              <a:ext uri="{FF2B5EF4-FFF2-40B4-BE49-F238E27FC236}">
                <a16:creationId xmlns:a16="http://schemas.microsoft.com/office/drawing/2014/main" id="{964B94E9-F7B9-A557-AD54-F3D3CDF103D4}"/>
              </a:ext>
            </a:extLst>
          </p:cNvPr>
          <p:cNvPicPr>
            <a:picLocks noChangeAspect="1"/>
          </p:cNvPicPr>
          <p:nvPr/>
        </p:nvPicPr>
        <p:blipFill>
          <a:blip r:embed="rId6"/>
          <a:stretch>
            <a:fillRect/>
          </a:stretch>
        </p:blipFill>
        <p:spPr>
          <a:xfrm>
            <a:off x="9842951" y="2341416"/>
            <a:ext cx="2350770" cy="4274128"/>
          </a:xfrm>
          <a:prstGeom prst="rect">
            <a:avLst/>
          </a:prstGeom>
        </p:spPr>
      </p:pic>
      <p:sp>
        <p:nvSpPr>
          <p:cNvPr id="14" name="ZoneTexte 13">
            <a:extLst>
              <a:ext uri="{FF2B5EF4-FFF2-40B4-BE49-F238E27FC236}">
                <a16:creationId xmlns:a16="http://schemas.microsoft.com/office/drawing/2014/main" id="{7E5E5D02-AD3C-9D9E-D062-246AC87B6D1F}"/>
              </a:ext>
            </a:extLst>
          </p:cNvPr>
          <p:cNvSpPr txBox="1"/>
          <p:nvPr/>
        </p:nvSpPr>
        <p:spPr>
          <a:xfrm>
            <a:off x="471694" y="1879751"/>
            <a:ext cx="1558040" cy="461665"/>
          </a:xfrm>
          <a:prstGeom prst="rect">
            <a:avLst/>
          </a:prstGeom>
          <a:solidFill>
            <a:schemeClr val="bg1"/>
          </a:solidFill>
          <a:ln w="25400">
            <a:noFill/>
          </a:ln>
        </p:spPr>
        <p:txBody>
          <a:bodyPr wrap="square">
            <a:spAutoFit/>
          </a:bodyPr>
          <a:lstStyle/>
          <a:p>
            <a:pPr algn="ctr"/>
            <a:r>
              <a:rPr lang="fr-CH" sz="2400" b="1" dirty="0"/>
              <a:t>14h</a:t>
            </a:r>
            <a:endParaRPr lang="fr-FR" sz="2400" b="1" dirty="0"/>
          </a:p>
        </p:txBody>
      </p:sp>
      <p:sp>
        <p:nvSpPr>
          <p:cNvPr id="15" name="ZoneTexte 14">
            <a:extLst>
              <a:ext uri="{FF2B5EF4-FFF2-40B4-BE49-F238E27FC236}">
                <a16:creationId xmlns:a16="http://schemas.microsoft.com/office/drawing/2014/main" id="{C0A326C3-67C6-43F7-6A3B-F344F88963AE}"/>
              </a:ext>
            </a:extLst>
          </p:cNvPr>
          <p:cNvSpPr txBox="1"/>
          <p:nvPr/>
        </p:nvSpPr>
        <p:spPr>
          <a:xfrm>
            <a:off x="2529843" y="1883187"/>
            <a:ext cx="1558040" cy="461665"/>
          </a:xfrm>
          <a:prstGeom prst="rect">
            <a:avLst/>
          </a:prstGeom>
          <a:solidFill>
            <a:schemeClr val="bg1"/>
          </a:solidFill>
          <a:ln w="25400">
            <a:noFill/>
          </a:ln>
        </p:spPr>
        <p:txBody>
          <a:bodyPr wrap="square">
            <a:spAutoFit/>
          </a:bodyPr>
          <a:lstStyle/>
          <a:p>
            <a:pPr algn="ctr"/>
            <a:r>
              <a:rPr lang="fr-CH" sz="2400" b="1" dirty="0"/>
              <a:t>14h10</a:t>
            </a:r>
            <a:endParaRPr lang="fr-FR" sz="2400" b="1" dirty="0"/>
          </a:p>
        </p:txBody>
      </p:sp>
      <p:sp>
        <p:nvSpPr>
          <p:cNvPr id="16" name="ZoneTexte 15">
            <a:extLst>
              <a:ext uri="{FF2B5EF4-FFF2-40B4-BE49-F238E27FC236}">
                <a16:creationId xmlns:a16="http://schemas.microsoft.com/office/drawing/2014/main" id="{5AEF3488-6CB0-A9F2-1EC4-C849F8B05F32}"/>
              </a:ext>
            </a:extLst>
          </p:cNvPr>
          <p:cNvSpPr txBox="1"/>
          <p:nvPr/>
        </p:nvSpPr>
        <p:spPr>
          <a:xfrm>
            <a:off x="4969965" y="1884442"/>
            <a:ext cx="1558040" cy="461665"/>
          </a:xfrm>
          <a:prstGeom prst="rect">
            <a:avLst/>
          </a:prstGeom>
          <a:solidFill>
            <a:schemeClr val="bg1"/>
          </a:solidFill>
          <a:ln w="25400">
            <a:noFill/>
          </a:ln>
        </p:spPr>
        <p:txBody>
          <a:bodyPr wrap="square">
            <a:spAutoFit/>
          </a:bodyPr>
          <a:lstStyle/>
          <a:p>
            <a:pPr algn="ctr"/>
            <a:r>
              <a:rPr lang="fr-CH" sz="2400" b="1" dirty="0"/>
              <a:t>14h15</a:t>
            </a:r>
            <a:endParaRPr lang="fr-FR" sz="2400" b="1" dirty="0"/>
          </a:p>
        </p:txBody>
      </p:sp>
      <p:sp>
        <p:nvSpPr>
          <p:cNvPr id="17" name="ZoneTexte 16">
            <a:extLst>
              <a:ext uri="{FF2B5EF4-FFF2-40B4-BE49-F238E27FC236}">
                <a16:creationId xmlns:a16="http://schemas.microsoft.com/office/drawing/2014/main" id="{3CEB1F66-F5A2-7F19-DDAB-34CDAEE4CED2}"/>
              </a:ext>
            </a:extLst>
          </p:cNvPr>
          <p:cNvSpPr txBox="1"/>
          <p:nvPr/>
        </p:nvSpPr>
        <p:spPr>
          <a:xfrm>
            <a:off x="7406458" y="1882963"/>
            <a:ext cx="1558040" cy="461665"/>
          </a:xfrm>
          <a:prstGeom prst="rect">
            <a:avLst/>
          </a:prstGeom>
          <a:solidFill>
            <a:schemeClr val="bg1"/>
          </a:solidFill>
          <a:ln w="25400">
            <a:noFill/>
          </a:ln>
        </p:spPr>
        <p:txBody>
          <a:bodyPr wrap="square">
            <a:spAutoFit/>
          </a:bodyPr>
          <a:lstStyle/>
          <a:p>
            <a:pPr algn="ctr"/>
            <a:r>
              <a:rPr lang="fr-CH" sz="2400" b="1" dirty="0"/>
              <a:t>14h20</a:t>
            </a:r>
            <a:endParaRPr lang="fr-FR" sz="2400" b="1" dirty="0"/>
          </a:p>
        </p:txBody>
      </p:sp>
      <p:sp>
        <p:nvSpPr>
          <p:cNvPr id="18" name="ZoneTexte 17">
            <a:extLst>
              <a:ext uri="{FF2B5EF4-FFF2-40B4-BE49-F238E27FC236}">
                <a16:creationId xmlns:a16="http://schemas.microsoft.com/office/drawing/2014/main" id="{104C9555-8531-15E6-9709-1B0AA8EA6038}"/>
              </a:ext>
            </a:extLst>
          </p:cNvPr>
          <p:cNvSpPr txBox="1"/>
          <p:nvPr/>
        </p:nvSpPr>
        <p:spPr>
          <a:xfrm>
            <a:off x="9923421" y="1882962"/>
            <a:ext cx="1558040" cy="461665"/>
          </a:xfrm>
          <a:prstGeom prst="rect">
            <a:avLst/>
          </a:prstGeom>
          <a:solidFill>
            <a:schemeClr val="bg1"/>
          </a:solidFill>
          <a:ln w="25400">
            <a:noFill/>
          </a:ln>
        </p:spPr>
        <p:txBody>
          <a:bodyPr wrap="square">
            <a:spAutoFit/>
          </a:bodyPr>
          <a:lstStyle/>
          <a:p>
            <a:pPr algn="ctr"/>
            <a:r>
              <a:rPr lang="fr-CH" sz="2400" b="1" dirty="0"/>
              <a:t>15h30</a:t>
            </a:r>
            <a:endParaRPr lang="fr-FR" sz="2400" b="1" dirty="0"/>
          </a:p>
        </p:txBody>
      </p:sp>
      <p:sp>
        <p:nvSpPr>
          <p:cNvPr id="13" name="ZoneTexte 12">
            <a:extLst>
              <a:ext uri="{FF2B5EF4-FFF2-40B4-BE49-F238E27FC236}">
                <a16:creationId xmlns:a16="http://schemas.microsoft.com/office/drawing/2014/main" id="{CAA6C0ED-E627-E1B9-D925-212B10B10ABF}"/>
              </a:ext>
            </a:extLst>
          </p:cNvPr>
          <p:cNvSpPr txBox="1"/>
          <p:nvPr/>
        </p:nvSpPr>
        <p:spPr>
          <a:xfrm>
            <a:off x="8132170" y="1206326"/>
            <a:ext cx="2886166" cy="523220"/>
          </a:xfrm>
          <a:prstGeom prst="rect">
            <a:avLst/>
          </a:prstGeom>
          <a:solidFill>
            <a:schemeClr val="bg1"/>
          </a:solidFill>
          <a:ln w="25400">
            <a:solidFill>
              <a:schemeClr val="tx1"/>
            </a:solidFill>
          </a:ln>
        </p:spPr>
        <p:txBody>
          <a:bodyPr wrap="square">
            <a:spAutoFit/>
          </a:bodyPr>
          <a:lstStyle/>
          <a:p>
            <a:pPr algn="ctr"/>
            <a:r>
              <a:rPr lang="fr-CH" sz="2800" b="1" dirty="0"/>
              <a:t>4</a:t>
            </a:r>
            <a:r>
              <a:rPr lang="fr-CH" sz="2800" b="1" dirty="0">
                <a:solidFill>
                  <a:schemeClr val="tx1"/>
                </a:solidFill>
              </a:rPr>
              <a:t> oct. 2017</a:t>
            </a:r>
            <a:endParaRPr lang="fr-FR" sz="2800" b="1" dirty="0"/>
          </a:p>
        </p:txBody>
      </p:sp>
      <p:pic>
        <p:nvPicPr>
          <p:cNvPr id="19" name="Picture 2" descr="Image du produit Alpenfahnen Suisse">
            <a:extLst>
              <a:ext uri="{FF2B5EF4-FFF2-40B4-BE49-F238E27FC236}">
                <a16:creationId xmlns:a16="http://schemas.microsoft.com/office/drawing/2014/main" id="{438E69D7-0D28-70D8-C38C-321737BA4E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36152" y="973776"/>
            <a:ext cx="834252" cy="90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389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ppt_x</p:attrName>
                                        </p:attrNameLst>
                                      </p:cBhvr>
                                      <p:tavLst>
                                        <p:tav tm="0">
                                          <p:val>
                                            <p:strVal val="#ppt_x-#ppt_w*1.125000"/>
                                          </p:val>
                                        </p:tav>
                                        <p:tav tm="100000">
                                          <p:val>
                                            <p:strVal val="#ppt_x"/>
                                          </p:val>
                                        </p:tav>
                                      </p:tavLst>
                                    </p:anim>
                                    <p:animEffect transition="in" filter="wipe(righ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ppt_x</p:attrName>
                                        </p:attrNameLst>
                                      </p:cBhvr>
                                      <p:tavLst>
                                        <p:tav tm="0">
                                          <p:val>
                                            <p:strVal val="#ppt_x-#ppt_w*1.125000"/>
                                          </p:val>
                                        </p:tav>
                                        <p:tav tm="100000">
                                          <p:val>
                                            <p:strVal val="#ppt_x"/>
                                          </p:val>
                                        </p:tav>
                                      </p:tavLst>
                                    </p:anim>
                                    <p:animEffect transition="in" filter="wipe(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right)">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63737-D74A-9F70-69FB-6B74D276C3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E51E92-8A67-5DEA-7F70-226ACCFFF194}"/>
              </a:ext>
            </a:extLst>
          </p:cNvPr>
          <p:cNvSpPr>
            <a:spLocks noGrp="1"/>
          </p:cNvSpPr>
          <p:nvPr>
            <p:ph type="title"/>
          </p:nvPr>
        </p:nvSpPr>
        <p:spPr>
          <a:xfrm>
            <a:off x="769307" y="446560"/>
            <a:ext cx="11105367" cy="1325563"/>
          </a:xfrm>
        </p:spPr>
        <p:txBody>
          <a:bodyPr>
            <a:noAutofit/>
          </a:bodyPr>
          <a:lstStyle/>
          <a:p>
            <a:r>
              <a:rPr lang="fr-CH" sz="4800" b="1" dirty="0">
                <a:latin typeface="Gill Sans Ultra Bold" panose="020B0A02020104020203" pitchFamily="34" charset="77"/>
              </a:rPr>
              <a:t>Traces au dessus du </a:t>
            </a:r>
            <a:br>
              <a:rPr lang="fr-CH" sz="4800" b="1" dirty="0">
                <a:latin typeface="Gill Sans Ultra Bold" panose="020B0A02020104020203" pitchFamily="34" charset="77"/>
              </a:rPr>
            </a:br>
            <a:r>
              <a:rPr lang="fr-CH" sz="4800" b="1" dirty="0">
                <a:latin typeface="Gill Sans Ultra Bold" panose="020B0A02020104020203" pitchFamily="34" charset="77"/>
              </a:rPr>
              <a:t>pont du Mont-Blanc</a:t>
            </a:r>
            <a:br>
              <a:rPr lang="fr-CH" sz="5400" b="1" dirty="0">
                <a:latin typeface="Gill Sans Ultra Bold" panose="020B0A02020104020203" pitchFamily="34" charset="77"/>
              </a:rPr>
            </a:br>
            <a:r>
              <a:rPr lang="fr-CH" sz="4000" b="1" dirty="0">
                <a:solidFill>
                  <a:srgbClr val="FF0000"/>
                </a:solidFill>
                <a:latin typeface="Gill Sans Ultra Bold" panose="020B0A02020104020203" pitchFamily="34" charset="77"/>
              </a:rPr>
              <a:t>Genève</a:t>
            </a:r>
          </a:p>
        </p:txBody>
      </p:sp>
      <p:pic>
        <p:nvPicPr>
          <p:cNvPr id="3" name="Image 2">
            <a:extLst>
              <a:ext uri="{FF2B5EF4-FFF2-40B4-BE49-F238E27FC236}">
                <a16:creationId xmlns:a16="http://schemas.microsoft.com/office/drawing/2014/main" id="{E0D9396A-0033-A88E-8BC2-6DAC58D07A9D}"/>
              </a:ext>
            </a:extLst>
          </p:cNvPr>
          <p:cNvPicPr>
            <a:picLocks noChangeAspect="1"/>
          </p:cNvPicPr>
          <p:nvPr/>
        </p:nvPicPr>
        <p:blipFill>
          <a:blip r:embed="rId2"/>
          <a:stretch>
            <a:fillRect/>
          </a:stretch>
        </p:blipFill>
        <p:spPr>
          <a:xfrm>
            <a:off x="4142510" y="1531177"/>
            <a:ext cx="6747163" cy="5060372"/>
          </a:xfrm>
          <a:prstGeom prst="rect">
            <a:avLst/>
          </a:prstGeom>
        </p:spPr>
      </p:pic>
      <p:sp>
        <p:nvSpPr>
          <p:cNvPr id="5" name="ZoneTexte 4">
            <a:extLst>
              <a:ext uri="{FF2B5EF4-FFF2-40B4-BE49-F238E27FC236}">
                <a16:creationId xmlns:a16="http://schemas.microsoft.com/office/drawing/2014/main" id="{493826B7-2F1E-09B7-7F1F-CE3B3E24345C}"/>
              </a:ext>
            </a:extLst>
          </p:cNvPr>
          <p:cNvSpPr txBox="1"/>
          <p:nvPr/>
        </p:nvSpPr>
        <p:spPr>
          <a:xfrm>
            <a:off x="817413" y="2191733"/>
            <a:ext cx="2596665" cy="523220"/>
          </a:xfrm>
          <a:prstGeom prst="rect">
            <a:avLst/>
          </a:prstGeom>
          <a:solidFill>
            <a:schemeClr val="bg1"/>
          </a:solidFill>
          <a:ln w="25400">
            <a:solidFill>
              <a:schemeClr val="tx1"/>
            </a:solidFill>
          </a:ln>
        </p:spPr>
        <p:txBody>
          <a:bodyPr wrap="square">
            <a:spAutoFit/>
          </a:bodyPr>
          <a:lstStyle/>
          <a:p>
            <a:pPr algn="ctr"/>
            <a:r>
              <a:rPr lang="fr-CH" sz="2800" b="1" dirty="0"/>
              <a:t>2</a:t>
            </a:r>
            <a:r>
              <a:rPr lang="fr-CH" sz="2800" b="1" dirty="0">
                <a:solidFill>
                  <a:schemeClr val="tx1"/>
                </a:solidFill>
              </a:rPr>
              <a:t> oct. 2018</a:t>
            </a:r>
            <a:endParaRPr lang="fr-FR" sz="2800" b="1" dirty="0"/>
          </a:p>
        </p:txBody>
      </p:sp>
      <p:sp>
        <p:nvSpPr>
          <p:cNvPr id="7" name="ZoneTexte 6">
            <a:extLst>
              <a:ext uri="{FF2B5EF4-FFF2-40B4-BE49-F238E27FC236}">
                <a16:creationId xmlns:a16="http://schemas.microsoft.com/office/drawing/2014/main" id="{FFB80EC3-C499-9B13-F8A1-26DD6C71E951}"/>
              </a:ext>
            </a:extLst>
          </p:cNvPr>
          <p:cNvSpPr txBox="1"/>
          <p:nvPr/>
        </p:nvSpPr>
        <p:spPr>
          <a:xfrm>
            <a:off x="830589" y="3430758"/>
            <a:ext cx="3574475" cy="1538883"/>
          </a:xfrm>
          <a:prstGeom prst="rect">
            <a:avLst/>
          </a:prstGeom>
          <a:solidFill>
            <a:schemeClr val="bg1"/>
          </a:solidFill>
          <a:ln w="19050">
            <a:solidFill>
              <a:schemeClr val="tx1"/>
            </a:solidFill>
          </a:ln>
        </p:spPr>
        <p:txBody>
          <a:bodyPr wrap="square">
            <a:spAutoFit/>
          </a:bodyPr>
          <a:lstStyle/>
          <a:p>
            <a:pPr algn="ctr"/>
            <a:r>
              <a:rPr lang="fr-CH" sz="2400" b="1" dirty="0"/>
              <a:t>Les drapeaux indiquent : </a:t>
            </a:r>
            <a:br>
              <a:rPr lang="fr-CH" sz="2800" b="1" dirty="0"/>
            </a:br>
            <a:r>
              <a:rPr lang="fr-CH" sz="1400" b="1" dirty="0"/>
              <a:t> </a:t>
            </a:r>
            <a:endParaRPr lang="fr-CH" sz="2800" b="1" dirty="0"/>
          </a:p>
          <a:p>
            <a:pPr algn="ctr"/>
            <a:r>
              <a:rPr lang="fr-CH" sz="2800" b="1" dirty="0"/>
              <a:t>« Global </a:t>
            </a:r>
            <a:r>
              <a:rPr lang="fr-CH" sz="2800" b="1" dirty="0" err="1"/>
              <a:t>sustainable</a:t>
            </a:r>
            <a:r>
              <a:rPr lang="fr-CH" sz="2800" b="1" dirty="0"/>
              <a:t> Aviation </a:t>
            </a:r>
            <a:r>
              <a:rPr lang="fr-CH" sz="2800" b="1" dirty="0" err="1"/>
              <a:t>Summit</a:t>
            </a:r>
            <a:r>
              <a:rPr lang="fr-CH" sz="2800" b="1" dirty="0"/>
              <a:t> »</a:t>
            </a:r>
            <a:endParaRPr lang="fr-FR" sz="2800" b="1" dirty="0"/>
          </a:p>
        </p:txBody>
      </p:sp>
      <p:cxnSp>
        <p:nvCxnSpPr>
          <p:cNvPr id="21" name="Connecteur droit avec flèche 20">
            <a:extLst>
              <a:ext uri="{FF2B5EF4-FFF2-40B4-BE49-F238E27FC236}">
                <a16:creationId xmlns:a16="http://schemas.microsoft.com/office/drawing/2014/main" id="{9620D58A-4A70-BC24-14BD-5CEDDEDE52AF}"/>
              </a:ext>
            </a:extLst>
          </p:cNvPr>
          <p:cNvCxnSpPr>
            <a:cxnSpLocks/>
          </p:cNvCxnSpPr>
          <p:nvPr/>
        </p:nvCxnSpPr>
        <p:spPr>
          <a:xfrm>
            <a:off x="4529755" y="4019023"/>
            <a:ext cx="1566245" cy="274752"/>
          </a:xfrm>
          <a:prstGeom prst="straightConnector1">
            <a:avLst/>
          </a:prstGeom>
          <a:ln w="111125">
            <a:solidFill>
              <a:srgbClr val="FF0000"/>
            </a:solidFill>
            <a:tailEnd type="stealth" w="lg" len="lg"/>
          </a:ln>
        </p:spPr>
        <p:style>
          <a:lnRef idx="1">
            <a:schemeClr val="dk1"/>
          </a:lnRef>
          <a:fillRef idx="0">
            <a:schemeClr val="dk1"/>
          </a:fillRef>
          <a:effectRef idx="0">
            <a:schemeClr val="dk1"/>
          </a:effectRef>
          <a:fontRef idx="minor">
            <a:schemeClr val="tx1"/>
          </a:fontRef>
        </p:style>
      </p:cxnSp>
      <p:pic>
        <p:nvPicPr>
          <p:cNvPr id="24" name="Picture 2" descr="Image du produit Alpenfahnen Suisse">
            <a:extLst>
              <a:ext uri="{FF2B5EF4-FFF2-40B4-BE49-F238E27FC236}">
                <a16:creationId xmlns:a16="http://schemas.microsoft.com/office/drawing/2014/main" id="{6FBA4EC3-8479-EC7A-8B7A-2F1BD2D71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7692" y="266451"/>
            <a:ext cx="1091981" cy="1185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881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righ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4BCC0-1612-055B-2243-2DB9E34236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CA193E-B7B2-9F87-325F-3AB3C2C9B24B}"/>
              </a:ext>
            </a:extLst>
          </p:cNvPr>
          <p:cNvSpPr>
            <a:spLocks noGrp="1"/>
          </p:cNvSpPr>
          <p:nvPr>
            <p:ph type="title"/>
          </p:nvPr>
        </p:nvSpPr>
        <p:spPr>
          <a:xfrm>
            <a:off x="194804" y="1240750"/>
            <a:ext cx="5901196" cy="1325563"/>
          </a:xfrm>
        </p:spPr>
        <p:txBody>
          <a:bodyPr>
            <a:noAutofit/>
          </a:bodyPr>
          <a:lstStyle/>
          <a:p>
            <a:r>
              <a:rPr lang="fr-CH" sz="5400" b="1" dirty="0">
                <a:latin typeface="Gill Sans Ultra Bold" panose="020B0A02020104020203" pitchFamily="34" charset="77"/>
              </a:rPr>
              <a:t>Courrier du ministère de l’</a:t>
            </a:r>
            <a:r>
              <a:rPr lang="fr-CH" sz="5400" b="1" dirty="0" err="1">
                <a:latin typeface="Gill Sans Ultra Bold" panose="020B0A02020104020203" pitchFamily="34" charset="77"/>
              </a:rPr>
              <a:t>environne-ment</a:t>
            </a:r>
            <a:br>
              <a:rPr lang="fr-CH" sz="5400" b="1" dirty="0">
                <a:latin typeface="Gill Sans Ultra Bold" panose="020B0A02020104020203" pitchFamily="34" charset="77"/>
              </a:rPr>
            </a:br>
            <a:endParaRPr lang="fr-CH" sz="3600" b="1" dirty="0">
              <a:latin typeface="Gill Sans Ultra Bold" panose="020B0A02020104020203" pitchFamily="34" charset="77"/>
            </a:endParaRPr>
          </a:p>
        </p:txBody>
      </p:sp>
      <p:sp>
        <p:nvSpPr>
          <p:cNvPr id="11" name="ZoneTexte 10">
            <a:extLst>
              <a:ext uri="{FF2B5EF4-FFF2-40B4-BE49-F238E27FC236}">
                <a16:creationId xmlns:a16="http://schemas.microsoft.com/office/drawing/2014/main" id="{7E52FBC1-380B-C7B6-C8BE-8E9F7C11CE7F}"/>
              </a:ext>
            </a:extLst>
          </p:cNvPr>
          <p:cNvSpPr txBox="1"/>
          <p:nvPr/>
        </p:nvSpPr>
        <p:spPr>
          <a:xfrm>
            <a:off x="3018510" y="2566313"/>
            <a:ext cx="2886166" cy="523220"/>
          </a:xfrm>
          <a:prstGeom prst="rect">
            <a:avLst/>
          </a:prstGeom>
          <a:solidFill>
            <a:schemeClr val="bg1"/>
          </a:solidFill>
          <a:ln w="25400">
            <a:solidFill>
              <a:schemeClr val="tx1"/>
            </a:solidFill>
          </a:ln>
        </p:spPr>
        <p:txBody>
          <a:bodyPr wrap="square">
            <a:spAutoFit/>
          </a:bodyPr>
          <a:lstStyle/>
          <a:p>
            <a:pPr algn="ctr"/>
            <a:r>
              <a:rPr lang="fr-CH" sz="2800" b="1" dirty="0"/>
              <a:t>2</a:t>
            </a:r>
            <a:r>
              <a:rPr lang="fr-CH" sz="2800" b="1" dirty="0">
                <a:solidFill>
                  <a:schemeClr val="tx1"/>
                </a:solidFill>
              </a:rPr>
              <a:t> oct. 2024</a:t>
            </a:r>
            <a:endParaRPr lang="fr-FR" sz="2800" b="1" dirty="0"/>
          </a:p>
        </p:txBody>
      </p:sp>
      <p:sp>
        <p:nvSpPr>
          <p:cNvPr id="13" name="ZoneTexte 12">
            <a:extLst>
              <a:ext uri="{FF2B5EF4-FFF2-40B4-BE49-F238E27FC236}">
                <a16:creationId xmlns:a16="http://schemas.microsoft.com/office/drawing/2014/main" id="{3B60D1EF-FE70-6324-192D-858190CD2E60}"/>
              </a:ext>
            </a:extLst>
          </p:cNvPr>
          <p:cNvSpPr txBox="1"/>
          <p:nvPr/>
        </p:nvSpPr>
        <p:spPr>
          <a:xfrm>
            <a:off x="444748" y="3603171"/>
            <a:ext cx="6282031" cy="2554545"/>
          </a:xfrm>
          <a:prstGeom prst="rect">
            <a:avLst/>
          </a:prstGeom>
          <a:noFill/>
          <a:ln w="57150">
            <a:solidFill>
              <a:srgbClr val="FF0000"/>
            </a:solidFill>
          </a:ln>
        </p:spPr>
        <p:txBody>
          <a:bodyPr wrap="square">
            <a:spAutoFit/>
          </a:bodyPr>
          <a:lstStyle/>
          <a:p>
            <a:r>
              <a:rPr lang="fr-CH" sz="2000" b="1" dirty="0">
                <a:solidFill>
                  <a:srgbClr val="000000"/>
                </a:solidFill>
                <a:effectLs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La géo-ingénierie est un terme générique désignant des interventions ciblées à grande échelle dans le système climatique</a:t>
            </a:r>
            <a:r>
              <a:rPr lang="fr-CH" sz="2000" b="1" dirty="0">
                <a:solidFill>
                  <a:srgbClr val="000000"/>
                </a:solidFill>
                <a:effectLst/>
                <a:latin typeface="Helvetica Neue" panose="02000503000000020004" pitchFamily="2" charset="0"/>
              </a:rPr>
              <a:t>. Il s’agit d’une part des </a:t>
            </a:r>
            <a:r>
              <a:rPr lang="fr-CH" sz="2000" b="1" u="sng" dirty="0">
                <a:solidFill>
                  <a:srgbClr val="000000"/>
                </a:solidFill>
                <a:effectLst/>
                <a:latin typeface="Helvetica Neue" panose="02000503000000020004" pitchFamily="2" charset="0"/>
              </a:rPr>
              <a:t>technologies à émission négative</a:t>
            </a:r>
            <a:r>
              <a:rPr lang="fr-CH" sz="2000" b="1" dirty="0">
                <a:solidFill>
                  <a:srgbClr val="000000"/>
                </a:solidFill>
                <a:effectLst/>
                <a:latin typeface="Helvetica Neue" panose="02000503000000020004" pitchFamily="2" charset="0"/>
              </a:rPr>
              <a:t> (NET), qui visent à extraire durablement le CO</a:t>
            </a:r>
            <a:r>
              <a:rPr lang="fr-CH" sz="2000" b="1" baseline="-25000" dirty="0">
                <a:solidFill>
                  <a:srgbClr val="000000"/>
                </a:solidFill>
                <a:effectLst/>
                <a:latin typeface="Helvetica Neue" panose="02000503000000020004" pitchFamily="2" charset="0"/>
              </a:rPr>
              <a:t>2</a:t>
            </a:r>
            <a:r>
              <a:rPr lang="fr-CH" sz="2000" b="1" dirty="0">
                <a:solidFill>
                  <a:srgbClr val="000000"/>
                </a:solidFill>
                <a:effectLst/>
                <a:latin typeface="Helvetica Neue" panose="02000503000000020004" pitchFamily="2" charset="0"/>
              </a:rPr>
              <a:t> de l’atmosphère. Il s’agit d’autre part de la </a:t>
            </a:r>
            <a:r>
              <a:rPr lang="fr-CH" sz="2000" b="1" u="sng" dirty="0">
                <a:solidFill>
                  <a:srgbClr val="000000"/>
                </a:solidFill>
                <a:effectLst/>
                <a:latin typeface="Helvetica Neue" panose="02000503000000020004" pitchFamily="2" charset="0"/>
              </a:rPr>
              <a:t>gestion du rayonnement solaire</a:t>
            </a:r>
            <a:r>
              <a:rPr lang="fr-CH" sz="2000" b="1" dirty="0">
                <a:solidFill>
                  <a:srgbClr val="000000"/>
                </a:solidFill>
                <a:effectLst/>
                <a:latin typeface="Helvetica Neue" panose="02000503000000020004" pitchFamily="2" charset="0"/>
              </a:rPr>
              <a:t> (SRM). Il s’agit ici de réduire le rayonnement solaire à la surface de la Terre. »</a:t>
            </a:r>
            <a:endParaRPr lang="fr-CH" sz="2000" dirty="0">
              <a:solidFill>
                <a:srgbClr val="000000"/>
              </a:solidFill>
              <a:effectLst/>
              <a:latin typeface="Helvetica Neue" panose="02000503000000020004" pitchFamily="2" charset="0"/>
            </a:endParaRPr>
          </a:p>
        </p:txBody>
      </p:sp>
      <p:pic>
        <p:nvPicPr>
          <p:cNvPr id="14" name="Image 13">
            <a:extLst>
              <a:ext uri="{FF2B5EF4-FFF2-40B4-BE49-F238E27FC236}">
                <a16:creationId xmlns:a16="http://schemas.microsoft.com/office/drawing/2014/main" id="{ACD228E7-A08B-7333-D5B8-505C66415784}"/>
              </a:ext>
            </a:extLst>
          </p:cNvPr>
          <p:cNvPicPr>
            <a:picLocks noChangeAspect="1"/>
          </p:cNvPicPr>
          <p:nvPr/>
        </p:nvPicPr>
        <p:blipFill>
          <a:blip r:embed="rId2"/>
          <a:stretch>
            <a:fillRect/>
          </a:stretch>
        </p:blipFill>
        <p:spPr>
          <a:xfrm>
            <a:off x="7098030" y="67628"/>
            <a:ext cx="4899166" cy="6722744"/>
          </a:xfrm>
          <a:prstGeom prst="rect">
            <a:avLst/>
          </a:prstGeom>
          <a:ln>
            <a:solidFill>
              <a:schemeClr val="tx1"/>
            </a:solidFill>
          </a:ln>
        </p:spPr>
      </p:pic>
      <p:sp>
        <p:nvSpPr>
          <p:cNvPr id="15" name="Rectangle 14">
            <a:extLst>
              <a:ext uri="{FF2B5EF4-FFF2-40B4-BE49-F238E27FC236}">
                <a16:creationId xmlns:a16="http://schemas.microsoft.com/office/drawing/2014/main" id="{F5B5968B-5034-CB4F-E65A-CFE6B0B58640}"/>
              </a:ext>
            </a:extLst>
          </p:cNvPr>
          <p:cNvSpPr/>
          <p:nvPr/>
        </p:nvSpPr>
        <p:spPr>
          <a:xfrm>
            <a:off x="7576459" y="3472542"/>
            <a:ext cx="4049486" cy="605971"/>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Image du produit Alpenfahnen Suisse">
            <a:extLst>
              <a:ext uri="{FF2B5EF4-FFF2-40B4-BE49-F238E27FC236}">
                <a16:creationId xmlns:a16="http://schemas.microsoft.com/office/drawing/2014/main" id="{56ED1185-1CA7-31ED-9B5D-384595D69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414" y="342900"/>
            <a:ext cx="1091981" cy="1185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524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strVal val="#ppt_w*0.70"/>
                                          </p:val>
                                        </p:tav>
                                        <p:tav tm="100000">
                                          <p:val>
                                            <p:strVal val="#ppt_w"/>
                                          </p:val>
                                        </p:tav>
                                      </p:tavLst>
                                    </p:anim>
                                    <p:anim calcmode="lin" valueType="num">
                                      <p:cBhvr>
                                        <p:cTn id="14" dur="1000" fill="hold"/>
                                        <p:tgtEl>
                                          <p:spTgt spid="15"/>
                                        </p:tgtEl>
                                        <p:attrNameLst>
                                          <p:attrName>ppt_h</p:attrName>
                                        </p:attrNameLst>
                                      </p:cBhvr>
                                      <p:tavLst>
                                        <p:tav tm="0">
                                          <p:val>
                                            <p:strVal val="#ppt_h"/>
                                          </p:val>
                                        </p:tav>
                                        <p:tav tm="100000">
                                          <p:val>
                                            <p:strVal val="#ppt_h"/>
                                          </p:val>
                                        </p:tav>
                                      </p:tavLst>
                                    </p:anim>
                                    <p:animEffect transition="in" filter="fade">
                                      <p:cBhvr>
                                        <p:cTn id="15" dur="1000"/>
                                        <p:tgtEl>
                                          <p:spTgt spid="15"/>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strVal val="#ppt_w*0.70"/>
                                          </p:val>
                                        </p:tav>
                                        <p:tav tm="100000">
                                          <p:val>
                                            <p:strVal val="#ppt_w"/>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D543-CA74-E322-420B-BB504280E8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DC1BC4-879C-DBD0-1841-8D8EDBF02300}"/>
              </a:ext>
            </a:extLst>
          </p:cNvPr>
          <p:cNvSpPr>
            <a:spLocks noGrp="1"/>
          </p:cNvSpPr>
          <p:nvPr>
            <p:ph type="title"/>
          </p:nvPr>
        </p:nvSpPr>
        <p:spPr>
          <a:xfrm>
            <a:off x="194804" y="678034"/>
            <a:ext cx="8157626" cy="1325563"/>
          </a:xfrm>
        </p:spPr>
        <p:txBody>
          <a:bodyPr>
            <a:noAutofit/>
          </a:bodyPr>
          <a:lstStyle/>
          <a:p>
            <a:r>
              <a:rPr lang="fr-CH" sz="5400" b="1" dirty="0">
                <a:solidFill>
                  <a:srgbClr val="FF0000"/>
                </a:solidFill>
                <a:latin typeface="Gill Sans Ultra Bold" panose="020B0A02020104020203" pitchFamily="34" charset="77"/>
              </a:rPr>
              <a:t>Définition</a:t>
            </a:r>
            <a:r>
              <a:rPr lang="fr-CH" sz="5400" b="1" dirty="0">
                <a:latin typeface="Gill Sans Ultra Bold" panose="020B0A02020104020203" pitchFamily="34" charset="77"/>
              </a:rPr>
              <a:t> de la Géo-ingénierie</a:t>
            </a:r>
            <a:br>
              <a:rPr lang="fr-CH" sz="5400" b="1" dirty="0">
                <a:latin typeface="Gill Sans Ultra Bold" panose="020B0A02020104020203" pitchFamily="34" charset="77"/>
              </a:rPr>
            </a:br>
            <a:endParaRPr lang="fr-CH" sz="3600" b="1" dirty="0">
              <a:latin typeface="Gill Sans Ultra Bold" panose="020B0A02020104020203" pitchFamily="34" charset="77"/>
            </a:endParaRPr>
          </a:p>
        </p:txBody>
      </p:sp>
      <p:sp>
        <p:nvSpPr>
          <p:cNvPr id="4" name="ZoneTexte 3">
            <a:extLst>
              <a:ext uri="{FF2B5EF4-FFF2-40B4-BE49-F238E27FC236}">
                <a16:creationId xmlns:a16="http://schemas.microsoft.com/office/drawing/2014/main" id="{4D4FF479-EB4E-191E-7AE7-9C0C81AB3399}"/>
              </a:ext>
            </a:extLst>
          </p:cNvPr>
          <p:cNvSpPr txBox="1"/>
          <p:nvPr/>
        </p:nvSpPr>
        <p:spPr>
          <a:xfrm>
            <a:off x="2934266" y="2581067"/>
            <a:ext cx="7301553" cy="3046988"/>
          </a:xfrm>
          <a:prstGeom prst="rect">
            <a:avLst/>
          </a:prstGeom>
          <a:noFill/>
          <a:ln w="28575">
            <a:solidFill>
              <a:schemeClr val="tx1"/>
            </a:solidFill>
          </a:ln>
        </p:spPr>
        <p:txBody>
          <a:bodyPr wrap="square">
            <a:spAutoFit/>
          </a:bodyPr>
          <a:lstStyle/>
          <a:p>
            <a:r>
              <a:rPr lang="fr-CH" sz="3200" dirty="0">
                <a:solidFill>
                  <a:srgbClr val="000000"/>
                </a:solidFill>
                <a:effectLst/>
                <a:highlight>
                  <a:srgbClr val="FFFF00"/>
                </a:highlight>
                <a:latin typeface="Helvetica Neue" panose="02000503000000020004" pitchFamily="2" charset="0"/>
              </a:rPr>
              <a:t>La </a:t>
            </a:r>
            <a:r>
              <a:rPr lang="fr-CH" sz="3200" dirty="0" err="1">
                <a:solidFill>
                  <a:srgbClr val="000000"/>
                </a:solidFill>
                <a:effectLst/>
                <a:highlight>
                  <a:srgbClr val="FFFF00"/>
                </a:highlight>
                <a:latin typeface="Helvetica Neue" panose="02000503000000020004" pitchFamily="2" charset="0"/>
              </a:rPr>
              <a:t>géoingénierie</a:t>
            </a:r>
            <a:r>
              <a:rPr lang="fr-CH" sz="3200" dirty="0">
                <a:solidFill>
                  <a:srgbClr val="000000"/>
                </a:solidFill>
                <a:effectLst/>
                <a:highlight>
                  <a:srgbClr val="FFFF00"/>
                </a:highlight>
                <a:latin typeface="Helvetica Neue" panose="02000503000000020004" pitchFamily="2" charset="0"/>
              </a:rPr>
              <a:t> ou géo-ingénierie est l'ensemble des techniques qui visent à </a:t>
            </a:r>
            <a:r>
              <a:rPr lang="fr-CH" sz="3200" u="sng" dirty="0">
                <a:solidFill>
                  <a:srgbClr val="000000"/>
                </a:solidFill>
                <a:effectLst/>
                <a:highlight>
                  <a:srgbClr val="FFFF00"/>
                </a:highlight>
                <a:latin typeface="Helvetica Neue" panose="02000503000000020004" pitchFamily="2" charset="0"/>
              </a:rPr>
              <a:t>manipuler et modifier le climat et l'environnement</a:t>
            </a:r>
            <a:r>
              <a:rPr lang="fr-CH" sz="3200" dirty="0">
                <a:solidFill>
                  <a:srgbClr val="000000"/>
                </a:solidFill>
                <a:effectLst/>
                <a:highlight>
                  <a:srgbClr val="FFFF00"/>
                </a:highlight>
                <a:latin typeface="Helvetica Neue" panose="02000503000000020004" pitchFamily="2" charset="0"/>
              </a:rPr>
              <a:t> de la Terre</a:t>
            </a:r>
            <a:r>
              <a:rPr lang="fr-CH" sz="3200" dirty="0">
                <a:solidFill>
                  <a:srgbClr val="000000"/>
                </a:solidFill>
                <a:effectLst/>
                <a:latin typeface="Helvetica Neue" panose="02000503000000020004" pitchFamily="2" charset="0"/>
              </a:rPr>
              <a:t> et par extension d'une planète en première intention et à grande échelle.</a:t>
            </a:r>
          </a:p>
        </p:txBody>
      </p:sp>
      <p:pic>
        <p:nvPicPr>
          <p:cNvPr id="5" name="Image 4">
            <a:extLst>
              <a:ext uri="{FF2B5EF4-FFF2-40B4-BE49-F238E27FC236}">
                <a16:creationId xmlns:a16="http://schemas.microsoft.com/office/drawing/2014/main" id="{B9F72FC9-1D8A-7246-FEF5-460E1594C43B}"/>
              </a:ext>
            </a:extLst>
          </p:cNvPr>
          <p:cNvPicPr>
            <a:picLocks noChangeAspect="1"/>
          </p:cNvPicPr>
          <p:nvPr/>
        </p:nvPicPr>
        <p:blipFill>
          <a:blip r:embed="rId2"/>
          <a:stretch>
            <a:fillRect/>
          </a:stretch>
        </p:blipFill>
        <p:spPr>
          <a:xfrm>
            <a:off x="9340469" y="1717847"/>
            <a:ext cx="1790700" cy="571500"/>
          </a:xfrm>
          <a:prstGeom prst="rect">
            <a:avLst/>
          </a:prstGeom>
          <a:ln>
            <a:solidFill>
              <a:schemeClr val="tx1"/>
            </a:solidFill>
          </a:ln>
        </p:spPr>
      </p:pic>
    </p:spTree>
    <p:extLst>
      <p:ext uri="{BB962C8B-B14F-4D97-AF65-F5344CB8AC3E}">
        <p14:creationId xmlns:p14="http://schemas.microsoft.com/office/powerpoint/2010/main" val="2481724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B529A-4581-FAB5-F75B-4D594E7EC88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FF812655-4507-5575-0EA4-42A40F290D52}"/>
              </a:ext>
            </a:extLst>
          </p:cNvPr>
          <p:cNvPicPr>
            <a:picLocks noChangeAspect="1"/>
          </p:cNvPicPr>
          <p:nvPr/>
        </p:nvPicPr>
        <p:blipFill>
          <a:blip r:embed="rId2"/>
          <a:stretch>
            <a:fillRect/>
          </a:stretch>
        </p:blipFill>
        <p:spPr>
          <a:xfrm>
            <a:off x="6683060" y="0"/>
            <a:ext cx="5328518" cy="6858000"/>
          </a:xfrm>
          <a:prstGeom prst="rect">
            <a:avLst/>
          </a:prstGeom>
          <a:ln>
            <a:solidFill>
              <a:schemeClr val="tx1"/>
            </a:solidFill>
          </a:ln>
        </p:spPr>
      </p:pic>
      <p:sp>
        <p:nvSpPr>
          <p:cNvPr id="2" name="Titre 1">
            <a:extLst>
              <a:ext uri="{FF2B5EF4-FFF2-40B4-BE49-F238E27FC236}">
                <a16:creationId xmlns:a16="http://schemas.microsoft.com/office/drawing/2014/main" id="{9EF0C1CC-4D3E-279D-F1BA-5B0C9A53EB5B}"/>
              </a:ext>
            </a:extLst>
          </p:cNvPr>
          <p:cNvSpPr>
            <a:spLocks noGrp="1"/>
          </p:cNvSpPr>
          <p:nvPr>
            <p:ph type="title"/>
          </p:nvPr>
        </p:nvSpPr>
        <p:spPr>
          <a:xfrm>
            <a:off x="194804" y="926425"/>
            <a:ext cx="5901196" cy="1325563"/>
          </a:xfrm>
        </p:spPr>
        <p:txBody>
          <a:bodyPr>
            <a:noAutofit/>
          </a:bodyPr>
          <a:lstStyle/>
          <a:p>
            <a:r>
              <a:rPr lang="fr-CH" sz="4800" b="1" dirty="0">
                <a:latin typeface="Gill Sans Ultra Bold" panose="020B0A02020104020203" pitchFamily="34" charset="77"/>
              </a:rPr>
              <a:t>Tweet de </a:t>
            </a:r>
            <a:r>
              <a:rPr lang="fr-CH" sz="5400" b="1" dirty="0">
                <a:latin typeface="Gill Sans Ultra Bold" panose="020B0A02020104020203" pitchFamily="34" charset="77"/>
              </a:rPr>
              <a:t>Robert F. Kennedy</a:t>
            </a:r>
            <a:br>
              <a:rPr lang="fr-CH" sz="5400" b="1" dirty="0">
                <a:latin typeface="Gill Sans Ultra Bold" panose="020B0A02020104020203" pitchFamily="34" charset="77"/>
              </a:rPr>
            </a:br>
            <a:endParaRPr lang="fr-CH" sz="3600" b="1" dirty="0">
              <a:latin typeface="Gill Sans Ultra Bold" panose="020B0A02020104020203" pitchFamily="34" charset="77"/>
            </a:endParaRPr>
          </a:p>
        </p:txBody>
      </p:sp>
      <p:sp>
        <p:nvSpPr>
          <p:cNvPr id="11" name="ZoneTexte 10">
            <a:extLst>
              <a:ext uri="{FF2B5EF4-FFF2-40B4-BE49-F238E27FC236}">
                <a16:creationId xmlns:a16="http://schemas.microsoft.com/office/drawing/2014/main" id="{9E693E82-066B-7090-CABD-60318625EC03}"/>
              </a:ext>
            </a:extLst>
          </p:cNvPr>
          <p:cNvSpPr txBox="1"/>
          <p:nvPr/>
        </p:nvSpPr>
        <p:spPr>
          <a:xfrm>
            <a:off x="3503364" y="5931575"/>
            <a:ext cx="2886166" cy="523220"/>
          </a:xfrm>
          <a:prstGeom prst="rect">
            <a:avLst/>
          </a:prstGeom>
          <a:solidFill>
            <a:schemeClr val="bg1"/>
          </a:solidFill>
          <a:ln w="25400">
            <a:solidFill>
              <a:schemeClr val="tx1"/>
            </a:solidFill>
          </a:ln>
        </p:spPr>
        <p:txBody>
          <a:bodyPr wrap="square">
            <a:spAutoFit/>
          </a:bodyPr>
          <a:lstStyle/>
          <a:p>
            <a:pPr algn="ctr"/>
            <a:r>
              <a:rPr lang="fr-CH" sz="2800" b="1" dirty="0"/>
              <a:t>24</a:t>
            </a:r>
            <a:r>
              <a:rPr lang="fr-CH" sz="2800" b="1" dirty="0">
                <a:solidFill>
                  <a:schemeClr val="tx1"/>
                </a:solidFill>
              </a:rPr>
              <a:t> mars 2025</a:t>
            </a:r>
            <a:endParaRPr lang="fr-FR" sz="2800" b="1" dirty="0"/>
          </a:p>
        </p:txBody>
      </p:sp>
      <p:sp>
        <p:nvSpPr>
          <p:cNvPr id="5" name="ZoneTexte 4">
            <a:extLst>
              <a:ext uri="{FF2B5EF4-FFF2-40B4-BE49-F238E27FC236}">
                <a16:creationId xmlns:a16="http://schemas.microsoft.com/office/drawing/2014/main" id="{B10B4B84-B990-977C-834C-23D235A23DC9}"/>
              </a:ext>
            </a:extLst>
          </p:cNvPr>
          <p:cNvSpPr txBox="1"/>
          <p:nvPr/>
        </p:nvSpPr>
        <p:spPr>
          <a:xfrm>
            <a:off x="180422" y="2489458"/>
            <a:ext cx="6165056" cy="646331"/>
          </a:xfrm>
          <a:prstGeom prst="rect">
            <a:avLst/>
          </a:prstGeom>
          <a:noFill/>
        </p:spPr>
        <p:txBody>
          <a:bodyPr wrap="square">
            <a:spAutoFit/>
          </a:bodyPr>
          <a:lstStyle/>
          <a:p>
            <a:r>
              <a:rPr lang="fr-CH" b="1" dirty="0">
                <a:latin typeface="Gill Sans Ultra Bold" panose="020B0A02020104020203" pitchFamily="34" charset="77"/>
              </a:rPr>
              <a:t>Secrétaire d’Etat du Département </a:t>
            </a:r>
          </a:p>
          <a:p>
            <a:r>
              <a:rPr lang="fr-CH" b="1" dirty="0">
                <a:latin typeface="Gill Sans Ultra Bold" panose="020B0A02020104020203" pitchFamily="34" charset="77"/>
              </a:rPr>
              <a:t>de la Santé aux Etats-Unis (HHS)</a:t>
            </a:r>
            <a:endParaRPr lang="fr-FR" dirty="0"/>
          </a:p>
        </p:txBody>
      </p:sp>
      <p:sp>
        <p:nvSpPr>
          <p:cNvPr id="6" name="ZoneTexte 5">
            <a:extLst>
              <a:ext uri="{FF2B5EF4-FFF2-40B4-BE49-F238E27FC236}">
                <a16:creationId xmlns:a16="http://schemas.microsoft.com/office/drawing/2014/main" id="{F46B7443-94E6-12A4-B4E9-520FA19EB1E6}"/>
              </a:ext>
            </a:extLst>
          </p:cNvPr>
          <p:cNvSpPr txBox="1"/>
          <p:nvPr/>
        </p:nvSpPr>
        <p:spPr>
          <a:xfrm>
            <a:off x="271385" y="3373259"/>
            <a:ext cx="5983130" cy="2308324"/>
          </a:xfrm>
          <a:prstGeom prst="rect">
            <a:avLst/>
          </a:prstGeom>
          <a:noFill/>
          <a:ln w="57150">
            <a:solidFill>
              <a:schemeClr val="tx1"/>
            </a:solidFill>
          </a:ln>
        </p:spPr>
        <p:txBody>
          <a:bodyPr wrap="square">
            <a:spAutoFit/>
          </a:bodyPr>
          <a:lstStyle/>
          <a:p>
            <a:r>
              <a:rPr lang="fr-CH" sz="2400" dirty="0">
                <a:solidFill>
                  <a:srgbClr val="000000"/>
                </a:solidFill>
                <a:effectLst/>
                <a:latin typeface="Helvetica Neue" panose="02000503000000020004" pitchFamily="2" charset="0"/>
              </a:rPr>
              <a:t>« </a:t>
            </a:r>
            <a:r>
              <a:rPr lang="fr-CH" sz="2400" dirty="0">
                <a:solidFill>
                  <a:srgbClr val="000000"/>
                </a:solidFill>
                <a:effectLst/>
                <a:highlight>
                  <a:srgbClr val="FFFF00"/>
                </a:highlight>
                <a:latin typeface="Helvetica Neue" panose="02000503000000020004" pitchFamily="2" charset="0"/>
              </a:rPr>
              <a:t>24 Etats s’engagent à interdire la géo-ingénierie climatique</a:t>
            </a:r>
            <a:r>
              <a:rPr lang="fr-CH" sz="2400" dirty="0">
                <a:solidFill>
                  <a:srgbClr val="000000"/>
                </a:solidFill>
                <a:effectLst/>
                <a:latin typeface="Helvetica Neue" panose="02000503000000020004" pitchFamily="2" charset="0"/>
              </a:rPr>
              <a:t>, qui consiste à asperger nos citoyens, nos cours d’eau et nos paysages de toxines. </a:t>
            </a:r>
          </a:p>
          <a:p>
            <a:r>
              <a:rPr lang="fr-CH" sz="2400" dirty="0">
                <a:solidFill>
                  <a:srgbClr val="000000"/>
                </a:solidFill>
                <a:effectLst/>
                <a:latin typeface="Helvetica Neue" panose="02000503000000020004" pitchFamily="2" charset="0"/>
              </a:rPr>
              <a:t>C’est un mouvement que chaque MAHA doit soutenir. Le HHS fera sa part. »</a:t>
            </a:r>
          </a:p>
        </p:txBody>
      </p:sp>
    </p:spTree>
    <p:extLst>
      <p:ext uri="{BB962C8B-B14F-4D97-AF65-F5344CB8AC3E}">
        <p14:creationId xmlns:p14="http://schemas.microsoft.com/office/powerpoint/2010/main" val="13846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56544-6CCE-5E43-316B-BE2B79051D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0E4928-3CFD-4E1F-7980-C4AD677B2721}"/>
              </a:ext>
            </a:extLst>
          </p:cNvPr>
          <p:cNvSpPr>
            <a:spLocks noGrp="1"/>
          </p:cNvSpPr>
          <p:nvPr>
            <p:ph type="title"/>
          </p:nvPr>
        </p:nvSpPr>
        <p:spPr>
          <a:xfrm>
            <a:off x="312595" y="523430"/>
            <a:ext cx="11105367" cy="1325563"/>
          </a:xfrm>
        </p:spPr>
        <p:txBody>
          <a:bodyPr>
            <a:noAutofit/>
          </a:bodyPr>
          <a:lstStyle/>
          <a:p>
            <a:r>
              <a:rPr lang="fr-CH" sz="5400" b="1" dirty="0">
                <a:latin typeface="Gill Sans Ultra Bold" panose="020B0A02020104020203" pitchFamily="34" charset="77"/>
              </a:rPr>
              <a:t>Article de </a:t>
            </a:r>
            <a:br>
              <a:rPr lang="fr-CH" sz="5400" b="1" dirty="0">
                <a:latin typeface="Gill Sans Ultra Bold" panose="020B0A02020104020203" pitchFamily="34" charset="77"/>
              </a:rPr>
            </a:br>
            <a:r>
              <a:rPr lang="fr-CH" sz="4800" b="1" dirty="0">
                <a:latin typeface="Gill Sans Ultra Bold" panose="020B0A02020104020203" pitchFamily="34" charset="77"/>
              </a:rPr>
              <a:t>La Dépêche</a:t>
            </a:r>
            <a:br>
              <a:rPr lang="fr-CH" sz="5400" b="1" dirty="0">
                <a:latin typeface="Gill Sans Ultra Bold" panose="020B0A02020104020203" pitchFamily="34" charset="77"/>
              </a:rPr>
            </a:br>
            <a:endParaRPr lang="fr-CH" sz="3600" b="1" dirty="0">
              <a:latin typeface="Gill Sans Ultra Bold" panose="020B0A02020104020203" pitchFamily="34" charset="77"/>
            </a:endParaRPr>
          </a:p>
        </p:txBody>
      </p:sp>
      <p:pic>
        <p:nvPicPr>
          <p:cNvPr id="10" name="Image 9">
            <a:extLst>
              <a:ext uri="{FF2B5EF4-FFF2-40B4-BE49-F238E27FC236}">
                <a16:creationId xmlns:a16="http://schemas.microsoft.com/office/drawing/2014/main" id="{00FBC63F-1ED7-A637-FECC-790B2BAA6D48}"/>
              </a:ext>
            </a:extLst>
          </p:cNvPr>
          <p:cNvPicPr>
            <a:picLocks noChangeAspect="1"/>
          </p:cNvPicPr>
          <p:nvPr/>
        </p:nvPicPr>
        <p:blipFill>
          <a:blip r:embed="rId2"/>
          <a:stretch>
            <a:fillRect/>
          </a:stretch>
        </p:blipFill>
        <p:spPr>
          <a:xfrm>
            <a:off x="5036535" y="27192"/>
            <a:ext cx="4334470" cy="6858000"/>
          </a:xfrm>
          <a:prstGeom prst="rect">
            <a:avLst/>
          </a:prstGeom>
          <a:ln w="19050">
            <a:solidFill>
              <a:schemeClr val="tx1"/>
            </a:solidFill>
          </a:ln>
        </p:spPr>
      </p:pic>
      <p:sp>
        <p:nvSpPr>
          <p:cNvPr id="11" name="ZoneTexte 10">
            <a:extLst>
              <a:ext uri="{FF2B5EF4-FFF2-40B4-BE49-F238E27FC236}">
                <a16:creationId xmlns:a16="http://schemas.microsoft.com/office/drawing/2014/main" id="{0F877C2B-98CF-15C3-518D-B5F7B510BAD5}"/>
              </a:ext>
            </a:extLst>
          </p:cNvPr>
          <p:cNvSpPr txBox="1"/>
          <p:nvPr/>
        </p:nvSpPr>
        <p:spPr>
          <a:xfrm>
            <a:off x="440742" y="1849203"/>
            <a:ext cx="2886166" cy="523220"/>
          </a:xfrm>
          <a:prstGeom prst="rect">
            <a:avLst/>
          </a:prstGeom>
          <a:solidFill>
            <a:schemeClr val="bg1"/>
          </a:solidFill>
          <a:ln w="25400">
            <a:solidFill>
              <a:schemeClr val="tx1"/>
            </a:solidFill>
          </a:ln>
        </p:spPr>
        <p:txBody>
          <a:bodyPr wrap="square">
            <a:spAutoFit/>
          </a:bodyPr>
          <a:lstStyle/>
          <a:p>
            <a:pPr algn="ctr"/>
            <a:r>
              <a:rPr lang="fr-CH" sz="2800" b="1" dirty="0">
                <a:solidFill>
                  <a:schemeClr val="tx1"/>
                </a:solidFill>
              </a:rPr>
              <a:t>18 mars 2026</a:t>
            </a:r>
            <a:endParaRPr lang="fr-FR" sz="2800" b="1" dirty="0"/>
          </a:p>
        </p:txBody>
      </p:sp>
      <p:sp>
        <p:nvSpPr>
          <p:cNvPr id="13" name="ZoneTexte 12">
            <a:extLst>
              <a:ext uri="{FF2B5EF4-FFF2-40B4-BE49-F238E27FC236}">
                <a16:creationId xmlns:a16="http://schemas.microsoft.com/office/drawing/2014/main" id="{57F33874-A88F-CEE5-E8C9-15574B0680EA}"/>
              </a:ext>
            </a:extLst>
          </p:cNvPr>
          <p:cNvSpPr txBox="1"/>
          <p:nvPr/>
        </p:nvSpPr>
        <p:spPr>
          <a:xfrm>
            <a:off x="312596" y="2890702"/>
            <a:ext cx="4462618" cy="3539430"/>
          </a:xfrm>
          <a:prstGeom prst="rect">
            <a:avLst/>
          </a:prstGeom>
          <a:noFill/>
          <a:ln w="19050">
            <a:solidFill>
              <a:schemeClr val="tx1"/>
            </a:solidFill>
          </a:ln>
        </p:spPr>
        <p:txBody>
          <a:bodyPr wrap="square">
            <a:spAutoFit/>
          </a:bodyPr>
          <a:lstStyle/>
          <a:p>
            <a:r>
              <a:rPr lang="fr-CH" sz="2000" b="1" dirty="0">
                <a:solidFill>
                  <a:srgbClr val="000000"/>
                </a:solidFill>
                <a:effectLst/>
                <a:latin typeface="Helvetica Neue" panose="02000503000000020004" pitchFamily="2" charset="0"/>
              </a:rPr>
              <a:t>Lyndon B. Johnson (1962) : "Celui qui contrôle le climat contrôlera le monde."</a:t>
            </a:r>
            <a:endParaRPr lang="fr-CH" sz="2000" dirty="0">
              <a:solidFill>
                <a:srgbClr val="000000"/>
              </a:solidFill>
              <a:effectLst/>
              <a:latin typeface="Helvetica Neue" panose="02000503000000020004" pitchFamily="2" charset="0"/>
            </a:endParaRPr>
          </a:p>
          <a:p>
            <a:endParaRPr lang="fr-CH" sz="2000" dirty="0">
              <a:solidFill>
                <a:srgbClr val="000000"/>
              </a:solidFill>
              <a:effectLst/>
              <a:latin typeface="Helvetica Neue" panose="02000503000000020004" pitchFamily="2" charset="0"/>
            </a:endParaRPr>
          </a:p>
          <a:p>
            <a:r>
              <a:rPr lang="fr-CH" sz="2400" b="1" dirty="0">
                <a:solidFill>
                  <a:srgbClr val="000000"/>
                </a:solidFill>
                <a:latin typeface="Helvetica Neue" panose="02000503000000020004" pitchFamily="2" charset="0"/>
              </a:rPr>
              <a:t>« </a:t>
            </a:r>
            <a:r>
              <a:rPr lang="fr-CH" sz="2400" b="1" dirty="0">
                <a:solidFill>
                  <a:srgbClr val="000000"/>
                </a:solidFill>
                <a:effectLst/>
                <a:highlight>
                  <a:srgbClr val="FFFF00"/>
                </a:highlight>
                <a:latin typeface="Helvetica Neue" panose="02000503000000020004" pitchFamily="2" charset="0"/>
              </a:rPr>
              <a:t>Les Etats-Unis ont tenté de contrôler le climat en diffusant des substances toxiques dans l’atmosphère, révèlent des documents de la CIA [déclassifiés en 2003]</a:t>
            </a:r>
            <a:r>
              <a:rPr lang="fr-CH" sz="2400" b="1" dirty="0">
                <a:solidFill>
                  <a:srgbClr val="000000"/>
                </a:solidFill>
                <a:effectLst/>
                <a:latin typeface="Helvetica Neue" panose="02000503000000020004" pitchFamily="2" charset="0"/>
              </a:rPr>
              <a:t> </a:t>
            </a:r>
            <a:r>
              <a:rPr lang="fr-CH" sz="2400" b="1" dirty="0">
                <a:solidFill>
                  <a:srgbClr val="000000"/>
                </a:solidFill>
                <a:latin typeface="Helvetica Neue" panose="02000503000000020004" pitchFamily="2" charset="0"/>
              </a:rPr>
              <a:t>»</a:t>
            </a:r>
            <a:endParaRPr lang="fr-CH" sz="2400" dirty="0">
              <a:solidFill>
                <a:srgbClr val="000000"/>
              </a:solidFill>
              <a:effectLst/>
              <a:latin typeface="Helvetica Neue" panose="02000503000000020004" pitchFamily="2" charset="0"/>
            </a:endParaRPr>
          </a:p>
        </p:txBody>
      </p:sp>
      <p:sp>
        <p:nvSpPr>
          <p:cNvPr id="4" name="ZoneTexte 3">
            <a:extLst>
              <a:ext uri="{FF2B5EF4-FFF2-40B4-BE49-F238E27FC236}">
                <a16:creationId xmlns:a16="http://schemas.microsoft.com/office/drawing/2014/main" id="{3D504594-05F2-C196-7184-D73BC27504A8}"/>
              </a:ext>
            </a:extLst>
          </p:cNvPr>
          <p:cNvSpPr txBox="1"/>
          <p:nvPr/>
        </p:nvSpPr>
        <p:spPr>
          <a:xfrm>
            <a:off x="8494907" y="1760817"/>
            <a:ext cx="3631406" cy="3416320"/>
          </a:xfrm>
          <a:prstGeom prst="rect">
            <a:avLst/>
          </a:prstGeom>
          <a:solidFill>
            <a:schemeClr val="bg1"/>
          </a:solidFill>
          <a:ln w="19050">
            <a:solidFill>
              <a:schemeClr val="tx1"/>
            </a:solidFill>
          </a:ln>
        </p:spPr>
        <p:txBody>
          <a:bodyPr wrap="square">
            <a:spAutoFit/>
          </a:bodyPr>
          <a:lstStyle/>
          <a:p>
            <a:r>
              <a:rPr lang="fr-CH" dirty="0">
                <a:solidFill>
                  <a:srgbClr val="000000"/>
                </a:solidFill>
                <a:latin typeface="Helvetica Neue" panose="02000503000000020004" pitchFamily="2" charset="0"/>
              </a:rPr>
              <a:t>« </a:t>
            </a:r>
            <a:r>
              <a:rPr lang="fr-CH" dirty="0">
                <a:solidFill>
                  <a:srgbClr val="000000"/>
                </a:solidFill>
                <a:effectLst/>
                <a:latin typeface="Helvetica Neue" panose="02000503000000020004" pitchFamily="2" charset="0"/>
              </a:rPr>
              <a:t>Des documents de la CIA déclassifiés [en 2003] confirment que les États-Unis ont développé des programmes pour tenter de manipuler le climat dès 1965 sous Lyndon B. Johnson.</a:t>
            </a:r>
          </a:p>
          <a:p>
            <a:r>
              <a:rPr lang="fr-CH" dirty="0">
                <a:solidFill>
                  <a:srgbClr val="000000"/>
                </a:solidFill>
                <a:effectLst/>
                <a:highlight>
                  <a:srgbClr val="FFFF00"/>
                </a:highlight>
                <a:latin typeface="Helvetica Neue" panose="02000503000000020004" pitchFamily="2" charset="0"/>
              </a:rPr>
              <a:t>L’objectif ? Obtenir des avantages géopolitiques et même militaires majeurs. Selon ces documents, ces projets ont d’ailleurs été expérimentés lors de la guerre du Vietnam. »</a:t>
            </a:r>
          </a:p>
        </p:txBody>
      </p:sp>
    </p:spTree>
    <p:extLst>
      <p:ext uri="{BB962C8B-B14F-4D97-AF65-F5344CB8AC3E}">
        <p14:creationId xmlns:p14="http://schemas.microsoft.com/office/powerpoint/2010/main" val="2144165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0.7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DA2CB7EB-6620-F92D-B365-C96DC4BF2221}"/>
              </a:ext>
            </a:extLst>
          </p:cNvPr>
          <p:cNvSpPr txBox="1">
            <a:spLocks/>
          </p:cNvSpPr>
          <p:nvPr/>
        </p:nvSpPr>
        <p:spPr>
          <a:xfrm>
            <a:off x="513272" y="655740"/>
            <a:ext cx="1192336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effectLst/>
                <a:latin typeface="Gill Sans Ultra Bold" panose="020B0A02020104020203" pitchFamily="34" charset="77"/>
              </a:rPr>
              <a:t>L’Opération </a:t>
            </a:r>
          </a:p>
          <a:p>
            <a:r>
              <a:rPr lang="fr-CH" sz="5400" b="1" dirty="0">
                <a:solidFill>
                  <a:srgbClr val="FF0000"/>
                </a:solidFill>
                <a:effectLst/>
                <a:latin typeface="Gill Sans Ultra Bold" panose="020B0A02020104020203" pitchFamily="34" charset="77"/>
              </a:rPr>
              <a:t>Popeye</a:t>
            </a:r>
          </a:p>
        </p:txBody>
      </p:sp>
      <p:sp>
        <p:nvSpPr>
          <p:cNvPr id="14" name="ZoneTexte 13">
            <a:extLst>
              <a:ext uri="{FF2B5EF4-FFF2-40B4-BE49-F238E27FC236}">
                <a16:creationId xmlns:a16="http://schemas.microsoft.com/office/drawing/2014/main" id="{A21932BA-27C4-3E7C-27AB-69F51882F1B5}"/>
              </a:ext>
            </a:extLst>
          </p:cNvPr>
          <p:cNvSpPr txBox="1"/>
          <p:nvPr/>
        </p:nvSpPr>
        <p:spPr>
          <a:xfrm>
            <a:off x="667927" y="2082521"/>
            <a:ext cx="4949902" cy="1323439"/>
          </a:xfrm>
          <a:prstGeom prst="rect">
            <a:avLst/>
          </a:prstGeom>
          <a:noFill/>
          <a:ln w="28575">
            <a:solidFill>
              <a:schemeClr val="tx1"/>
            </a:solidFill>
          </a:ln>
        </p:spPr>
        <p:txBody>
          <a:bodyPr wrap="square">
            <a:spAutoFit/>
          </a:bodyPr>
          <a:lstStyle/>
          <a:p>
            <a:r>
              <a:rPr lang="fr-CH" sz="2000" b="1" dirty="0">
                <a:effectLst/>
                <a:latin typeface="Helvetica Neue" panose="02000503000000020004" pitchFamily="2" charset="0"/>
              </a:rPr>
              <a:t>L'opération Popeye était une opération militaire menée par l'armée US au moyen d'arme climatologique durant la guerre du Viêt Nam</a:t>
            </a:r>
            <a:r>
              <a:rPr lang="fr-CH" sz="2000" dirty="0">
                <a:latin typeface="Helvetica Neue" panose="02000503000000020004" pitchFamily="2" charset="0"/>
              </a:rPr>
              <a:t>.</a:t>
            </a:r>
            <a:endParaRPr lang="fr-CH" sz="2000" dirty="0">
              <a:effectLst/>
              <a:latin typeface="Helvetica Neue" panose="02000503000000020004" pitchFamily="2" charset="0"/>
            </a:endParaRPr>
          </a:p>
        </p:txBody>
      </p:sp>
      <p:sp>
        <p:nvSpPr>
          <p:cNvPr id="15" name="ZoneTexte 14">
            <a:extLst>
              <a:ext uri="{FF2B5EF4-FFF2-40B4-BE49-F238E27FC236}">
                <a16:creationId xmlns:a16="http://schemas.microsoft.com/office/drawing/2014/main" id="{9EA73AC6-683B-F55E-45DF-D3FDE1CCD822}"/>
              </a:ext>
            </a:extLst>
          </p:cNvPr>
          <p:cNvSpPr txBox="1"/>
          <p:nvPr/>
        </p:nvSpPr>
        <p:spPr>
          <a:xfrm>
            <a:off x="667926" y="3563144"/>
            <a:ext cx="6631773" cy="1015663"/>
          </a:xfrm>
          <a:prstGeom prst="rect">
            <a:avLst/>
          </a:prstGeom>
          <a:noFill/>
          <a:ln w="28575">
            <a:solidFill>
              <a:schemeClr val="tx1"/>
            </a:solidFill>
          </a:ln>
        </p:spPr>
        <p:txBody>
          <a:bodyPr wrap="square">
            <a:spAutoFit/>
          </a:bodyPr>
          <a:lstStyle/>
          <a:p>
            <a:r>
              <a:rPr lang="fr-CH" sz="2000" b="1" dirty="0">
                <a:effectLst/>
                <a:highlight>
                  <a:srgbClr val="FFFF00"/>
                </a:highlight>
                <a:latin typeface="Helvetica Neue" panose="02000503000000020004" pitchFamily="2" charset="0"/>
              </a:rPr>
              <a:t>L'opération d’ensemencement des nuages [à l'iodure d'argent] s'est déroulée du 20 mars 1967 au 5 juillet 1972, [...] afin d’appuyer les efforts de guerre</a:t>
            </a:r>
            <a:endParaRPr lang="fr-CH" sz="2000" dirty="0">
              <a:effectLst/>
              <a:highlight>
                <a:srgbClr val="FFFF00"/>
              </a:highlight>
              <a:latin typeface="Helvetica Neue" panose="02000503000000020004" pitchFamily="2" charset="0"/>
            </a:endParaRPr>
          </a:p>
        </p:txBody>
      </p:sp>
      <p:sp>
        <p:nvSpPr>
          <p:cNvPr id="19" name="ZoneTexte 18">
            <a:extLst>
              <a:ext uri="{FF2B5EF4-FFF2-40B4-BE49-F238E27FC236}">
                <a16:creationId xmlns:a16="http://schemas.microsoft.com/office/drawing/2014/main" id="{D330A25C-7CB6-87E4-3F9F-F19C22FA72FA}"/>
              </a:ext>
            </a:extLst>
          </p:cNvPr>
          <p:cNvSpPr txBox="1"/>
          <p:nvPr/>
        </p:nvSpPr>
        <p:spPr>
          <a:xfrm>
            <a:off x="667927" y="4724694"/>
            <a:ext cx="7483094" cy="1938992"/>
          </a:xfrm>
          <a:prstGeom prst="rect">
            <a:avLst/>
          </a:prstGeom>
          <a:noFill/>
          <a:ln w="28575">
            <a:solidFill>
              <a:schemeClr val="tx1"/>
            </a:solidFill>
          </a:ln>
        </p:spPr>
        <p:txBody>
          <a:bodyPr wrap="square">
            <a:spAutoFit/>
          </a:bodyPr>
          <a:lstStyle/>
          <a:p>
            <a:r>
              <a:rPr lang="fr-CH" sz="2400" b="1" dirty="0">
                <a:effectLst/>
                <a:highlight>
                  <a:srgbClr val="FFFF00"/>
                </a:highlight>
                <a:latin typeface="Helvetica Neue" panose="02000503000000020004" pitchFamily="2" charset="0"/>
              </a:rPr>
              <a:t>Le programme de modification chimique du climat aurait été sponsorisé par </a:t>
            </a:r>
          </a:p>
          <a:p>
            <a:r>
              <a:rPr lang="fr-CH" sz="2400" b="1" u="sng" dirty="0">
                <a:effectLst/>
                <a:highlight>
                  <a:srgbClr val="FFFF00"/>
                </a:highlight>
                <a:latin typeface="Helvetica Neue" panose="02000503000000020004" pitchFamily="2" charset="0"/>
              </a:rPr>
              <a:t>Henry Kissinger &amp; la CIA</a:t>
            </a:r>
            <a:r>
              <a:rPr lang="fr-CH" sz="2400" dirty="0">
                <a:effectLst/>
                <a:latin typeface="Helvetica Neue" panose="02000503000000020004" pitchFamily="2" charset="0"/>
              </a:rPr>
              <a:t>, sans l'autorisation du secrétaire à la Défense qui avait refusé que la météo soit utilisée comme arme tactique.</a:t>
            </a:r>
          </a:p>
        </p:txBody>
      </p:sp>
      <p:pic>
        <p:nvPicPr>
          <p:cNvPr id="20" name="Image 19">
            <a:extLst>
              <a:ext uri="{FF2B5EF4-FFF2-40B4-BE49-F238E27FC236}">
                <a16:creationId xmlns:a16="http://schemas.microsoft.com/office/drawing/2014/main" id="{CE8050D7-6995-CFC0-C662-5DE0E7CA96D4}"/>
              </a:ext>
            </a:extLst>
          </p:cNvPr>
          <p:cNvPicPr>
            <a:picLocks noChangeAspect="1"/>
          </p:cNvPicPr>
          <p:nvPr/>
        </p:nvPicPr>
        <p:blipFill>
          <a:blip r:embed="rId2"/>
          <a:stretch>
            <a:fillRect/>
          </a:stretch>
        </p:blipFill>
        <p:spPr>
          <a:xfrm>
            <a:off x="4255153" y="1431104"/>
            <a:ext cx="1689100" cy="520700"/>
          </a:xfrm>
          <a:prstGeom prst="rect">
            <a:avLst/>
          </a:prstGeom>
          <a:ln>
            <a:solidFill>
              <a:schemeClr val="tx1"/>
            </a:solidFill>
          </a:ln>
        </p:spPr>
      </p:pic>
      <p:sp>
        <p:nvSpPr>
          <p:cNvPr id="22" name="ZoneTexte 21">
            <a:extLst>
              <a:ext uri="{FF2B5EF4-FFF2-40B4-BE49-F238E27FC236}">
                <a16:creationId xmlns:a16="http://schemas.microsoft.com/office/drawing/2014/main" id="{C24E2C02-AC82-2E30-396F-BBAB3C330138}"/>
              </a:ext>
            </a:extLst>
          </p:cNvPr>
          <p:cNvSpPr txBox="1"/>
          <p:nvPr/>
        </p:nvSpPr>
        <p:spPr>
          <a:xfrm>
            <a:off x="8403689" y="5324429"/>
            <a:ext cx="3549109" cy="1323439"/>
          </a:xfrm>
          <a:prstGeom prst="rect">
            <a:avLst/>
          </a:prstGeom>
          <a:noFill/>
          <a:ln w="28575">
            <a:solidFill>
              <a:schemeClr val="tx1"/>
            </a:solidFill>
          </a:ln>
        </p:spPr>
        <p:txBody>
          <a:bodyPr wrap="square">
            <a:spAutoFit/>
          </a:bodyPr>
          <a:lstStyle/>
          <a:p>
            <a:r>
              <a:rPr lang="fr-CH" sz="2000" dirty="0">
                <a:effectLst/>
                <a:latin typeface="Helvetica Neue" panose="02000503000000020004" pitchFamily="2" charset="0"/>
              </a:rPr>
              <a:t>L'escadron chargé de cette opération, a mené </a:t>
            </a:r>
            <a:r>
              <a:rPr lang="fr-CH" sz="2000" dirty="0">
                <a:effectLst/>
                <a:highlight>
                  <a:srgbClr val="FFFF00"/>
                </a:highlight>
                <a:latin typeface="Helvetica Neue" panose="02000503000000020004" pitchFamily="2" charset="0"/>
              </a:rPr>
              <a:t>+ de 2 300 missions de dispersion d'iodure d'argent.</a:t>
            </a:r>
          </a:p>
        </p:txBody>
      </p:sp>
      <p:pic>
        <p:nvPicPr>
          <p:cNvPr id="5122" name="Picture 2" descr="Operation Popeye: America's Secret Weather Warfare Project - YouTube">
            <a:extLst>
              <a:ext uri="{FF2B5EF4-FFF2-40B4-BE49-F238E27FC236}">
                <a16:creationId xmlns:a16="http://schemas.microsoft.com/office/drawing/2014/main" id="{7452AC09-4A7E-002B-E713-F9332B9B6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061" y="633482"/>
            <a:ext cx="5784737" cy="2898079"/>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89CA3B11-E720-BB2C-B951-FBEAC0914A88}"/>
              </a:ext>
            </a:extLst>
          </p:cNvPr>
          <p:cNvSpPr txBox="1"/>
          <p:nvPr/>
        </p:nvSpPr>
        <p:spPr>
          <a:xfrm>
            <a:off x="7349804" y="3555235"/>
            <a:ext cx="4602994" cy="1631216"/>
          </a:xfrm>
          <a:prstGeom prst="rect">
            <a:avLst/>
          </a:prstGeom>
          <a:solidFill>
            <a:schemeClr val="bg1"/>
          </a:solidFill>
          <a:ln w="28575">
            <a:solidFill>
              <a:schemeClr val="tx1"/>
            </a:solidFill>
          </a:ln>
        </p:spPr>
        <p:txBody>
          <a:bodyPr wrap="square">
            <a:spAutoFit/>
          </a:bodyPr>
          <a:lstStyle/>
          <a:p>
            <a:r>
              <a:rPr lang="fr-CH" sz="2000" b="1" dirty="0">
                <a:effectLst/>
                <a:latin typeface="Helvetica Neue" panose="02000503000000020004" pitchFamily="2" charset="0"/>
              </a:rPr>
              <a:t>Le secrétaire US à la Défense, Robert McNamara, était conscient que la communauté scientifique internationale pouvait soulever des </a:t>
            </a:r>
            <a:r>
              <a:rPr lang="fr-CH" sz="2000" b="1" u="sng" dirty="0">
                <a:effectLst/>
                <a:latin typeface="Helvetica Neue" panose="02000503000000020004" pitchFamily="2" charset="0"/>
              </a:rPr>
              <a:t>objections</a:t>
            </a:r>
            <a:r>
              <a:rPr lang="fr-CH" sz="2000" dirty="0">
                <a:latin typeface="Helvetica Neue" panose="02000503000000020004" pitchFamily="2" charset="0"/>
              </a:rPr>
              <a:t>.</a:t>
            </a:r>
            <a:endParaRPr lang="fr-CH" sz="2000" dirty="0">
              <a:effectLst/>
              <a:latin typeface="Helvetica Neue" panose="02000503000000020004" pitchFamily="2" charset="0"/>
            </a:endParaRPr>
          </a:p>
        </p:txBody>
      </p:sp>
    </p:spTree>
    <p:extLst>
      <p:ext uri="{BB962C8B-B14F-4D97-AF65-F5344CB8AC3E}">
        <p14:creationId xmlns:p14="http://schemas.microsoft.com/office/powerpoint/2010/main" val="3035069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strVal val="#ppt_w*0.70"/>
                                          </p:val>
                                        </p:tav>
                                        <p:tav tm="100000">
                                          <p:val>
                                            <p:strVal val="#ppt_w"/>
                                          </p:val>
                                        </p:tav>
                                      </p:tavLst>
                                    </p:anim>
                                    <p:anim calcmode="lin" valueType="num">
                                      <p:cBhvr>
                                        <p:cTn id="22" dur="1000" fill="hold"/>
                                        <p:tgtEl>
                                          <p:spTgt spid="19"/>
                                        </p:tgtEl>
                                        <p:attrNameLst>
                                          <p:attrName>ppt_h</p:attrName>
                                        </p:attrNameLst>
                                      </p:cBhvr>
                                      <p:tavLst>
                                        <p:tav tm="0">
                                          <p:val>
                                            <p:strVal val="#ppt_h"/>
                                          </p:val>
                                        </p:tav>
                                        <p:tav tm="100000">
                                          <p:val>
                                            <p:strVal val="#ppt_h"/>
                                          </p:val>
                                        </p:tav>
                                      </p:tavLst>
                                    </p:anim>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strVal val="#ppt_w*0.70"/>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Effect transition="in" filter="fade">
                                      <p:cBhvr>
                                        <p:cTn id="30" dur="10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1000" fill="hold"/>
                                        <p:tgtEl>
                                          <p:spTgt spid="22"/>
                                        </p:tgtEl>
                                        <p:attrNameLst>
                                          <p:attrName>ppt_w</p:attrName>
                                        </p:attrNameLst>
                                      </p:cBhvr>
                                      <p:tavLst>
                                        <p:tav tm="0">
                                          <p:val>
                                            <p:strVal val="#ppt_w*0.70"/>
                                          </p:val>
                                        </p:tav>
                                        <p:tav tm="100000">
                                          <p:val>
                                            <p:strVal val="#ppt_w"/>
                                          </p:val>
                                        </p:tav>
                                      </p:tavLst>
                                    </p:anim>
                                    <p:anim calcmode="lin" valueType="num">
                                      <p:cBhvr>
                                        <p:cTn id="36" dur="1000" fill="hold"/>
                                        <p:tgtEl>
                                          <p:spTgt spid="22"/>
                                        </p:tgtEl>
                                        <p:attrNameLst>
                                          <p:attrName>ppt_h</p:attrName>
                                        </p:attrNameLst>
                                      </p:cBhvr>
                                      <p:tavLst>
                                        <p:tav tm="0">
                                          <p:val>
                                            <p:strVal val="#ppt_h"/>
                                          </p:val>
                                        </p:tav>
                                        <p:tav tm="100000">
                                          <p:val>
                                            <p:strVal val="#ppt_h"/>
                                          </p:val>
                                        </p:tav>
                                      </p:tavLst>
                                    </p:anim>
                                    <p:animEffect transition="in" filter="fade">
                                      <p:cBhvr>
                                        <p:cTn id="3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2"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9DE1C-A528-1F46-5AC2-381D85693A3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A5E0636F-1E96-56BD-C513-852CAD9C0B1B}"/>
              </a:ext>
            </a:extLst>
          </p:cNvPr>
          <p:cNvSpPr txBox="1">
            <a:spLocks/>
          </p:cNvSpPr>
          <p:nvPr/>
        </p:nvSpPr>
        <p:spPr>
          <a:xfrm>
            <a:off x="134318" y="330204"/>
            <a:ext cx="55771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effectLst/>
                <a:latin typeface="Gill Sans Ultra Bold" panose="020B0A02020104020203" pitchFamily="34" charset="77"/>
              </a:rPr>
              <a:t>L’Opération </a:t>
            </a:r>
          </a:p>
          <a:p>
            <a:r>
              <a:rPr lang="fr-CH" sz="5400" b="1" dirty="0">
                <a:solidFill>
                  <a:srgbClr val="FF0000"/>
                </a:solidFill>
                <a:effectLst/>
                <a:latin typeface="Gill Sans Ultra Bold" panose="020B0A02020104020203" pitchFamily="34" charset="77"/>
              </a:rPr>
              <a:t>Popeye</a:t>
            </a:r>
          </a:p>
        </p:txBody>
      </p:sp>
      <p:pic>
        <p:nvPicPr>
          <p:cNvPr id="16386" name="Picture 2">
            <a:extLst>
              <a:ext uri="{FF2B5EF4-FFF2-40B4-BE49-F238E27FC236}">
                <a16:creationId xmlns:a16="http://schemas.microsoft.com/office/drawing/2014/main" id="{134D9BEC-4104-9E66-7092-444AC52F1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8315" y="281356"/>
            <a:ext cx="4890281" cy="65203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58AA1212-7286-889E-9159-48A506ED9BEB}"/>
              </a:ext>
            </a:extLst>
          </p:cNvPr>
          <p:cNvSpPr txBox="1"/>
          <p:nvPr/>
        </p:nvSpPr>
        <p:spPr>
          <a:xfrm>
            <a:off x="8503225" y="168812"/>
            <a:ext cx="3636611" cy="707886"/>
          </a:xfrm>
          <a:prstGeom prst="rect">
            <a:avLst/>
          </a:prstGeom>
          <a:solidFill>
            <a:schemeClr val="bg1"/>
          </a:solidFill>
          <a:ln w="19050">
            <a:solidFill>
              <a:schemeClr val="tx1"/>
            </a:solidFill>
          </a:ln>
        </p:spPr>
        <p:txBody>
          <a:bodyPr wrap="square">
            <a:spAutoFit/>
          </a:bodyPr>
          <a:lstStyle/>
          <a:p>
            <a:pPr algn="ctr"/>
            <a:r>
              <a:rPr lang="fr-CH" sz="2000" b="1" dirty="0"/>
              <a:t>« Meyrin Ensemble » n°260 </a:t>
            </a:r>
          </a:p>
          <a:p>
            <a:pPr algn="ctr"/>
            <a:r>
              <a:rPr lang="fr-CH" sz="2000" b="1" dirty="0"/>
              <a:t>Décembre 2023 &amp; Janvier 2024</a:t>
            </a:r>
            <a:endParaRPr lang="fr-FR" sz="2000" b="1" dirty="0"/>
          </a:p>
        </p:txBody>
      </p:sp>
      <p:sp>
        <p:nvSpPr>
          <p:cNvPr id="4" name="ZoneTexte 3">
            <a:extLst>
              <a:ext uri="{FF2B5EF4-FFF2-40B4-BE49-F238E27FC236}">
                <a16:creationId xmlns:a16="http://schemas.microsoft.com/office/drawing/2014/main" id="{1C78E702-565E-E529-44D9-0AB8E78E7C34}"/>
              </a:ext>
            </a:extLst>
          </p:cNvPr>
          <p:cNvSpPr txBox="1"/>
          <p:nvPr/>
        </p:nvSpPr>
        <p:spPr>
          <a:xfrm>
            <a:off x="303131" y="1723415"/>
            <a:ext cx="5961682" cy="4939814"/>
          </a:xfrm>
          <a:prstGeom prst="rect">
            <a:avLst/>
          </a:prstGeom>
          <a:no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Au début des années 1960, alors que la guerre fait rage </a:t>
            </a:r>
          </a:p>
          <a:p>
            <a:r>
              <a:rPr lang="fr-CH" dirty="0">
                <a:solidFill>
                  <a:srgbClr val="000000"/>
                </a:solidFill>
                <a:effectLst/>
                <a:latin typeface="Helvetica Neue" panose="02000503000000020004" pitchFamily="2" charset="0"/>
              </a:rPr>
              <a:t>au Vietnam, un ancien de la CIA remarque que certains militants bouddhistes ne craignent pas les gaz lacrymogènes. En revanche, ils se dispersent en cas de pluie. Pour se débarrasser d’eux discrètement et sans douleur, ne suffirait-il pas d’ensemencer les nuages en </a:t>
            </a:r>
          </a:p>
          <a:p>
            <a:r>
              <a:rPr lang="fr-CH" dirty="0">
                <a:solidFill>
                  <a:srgbClr val="000000"/>
                </a:solidFill>
                <a:effectLst/>
                <a:latin typeface="Helvetica Neue" panose="02000503000000020004" pitchFamily="2" charset="0"/>
              </a:rPr>
              <a:t>y introduisant de l’iodure d’argent pour accélérer le processus de pluie ? Ce projet diabolique a été mis </a:t>
            </a:r>
            <a:r>
              <a:rPr lang="fr-CH" dirty="0">
                <a:solidFill>
                  <a:srgbClr val="000000"/>
                </a:solidFill>
                <a:latin typeface="Helvetica Neue" panose="02000503000000020004" pitchFamily="2" charset="0"/>
              </a:rPr>
              <a:t>en</a:t>
            </a:r>
            <a:r>
              <a:rPr lang="fr-CH" dirty="0">
                <a:solidFill>
                  <a:srgbClr val="000000"/>
                </a:solidFill>
                <a:effectLst/>
                <a:latin typeface="Helvetica Neue" panose="02000503000000020004" pitchFamily="2" charset="0"/>
              </a:rPr>
              <a:t> place au Vietnam en août 1963, puis à l’été 1964.</a:t>
            </a:r>
          </a:p>
          <a:p>
            <a:r>
              <a:rPr lang="fr-CH" dirty="0">
                <a:solidFill>
                  <a:srgbClr val="000000"/>
                </a:solidFill>
                <a:effectLst/>
                <a:latin typeface="Helvetica Neue" panose="02000503000000020004" pitchFamily="2" charset="0"/>
              </a:rPr>
              <a:t>Mais certains ont eu l’idée d’aller plus loin : transformer </a:t>
            </a:r>
          </a:p>
          <a:p>
            <a:r>
              <a:rPr lang="fr-CH" dirty="0">
                <a:solidFill>
                  <a:srgbClr val="000000"/>
                </a:solidFill>
                <a:effectLst/>
                <a:latin typeface="Helvetica Neue" panose="02000503000000020004" pitchFamily="2" charset="0"/>
              </a:rPr>
              <a:t>les nuages en armes de guerre. </a:t>
            </a:r>
            <a:r>
              <a:rPr lang="fr-CH" dirty="0">
                <a:solidFill>
                  <a:srgbClr val="000000"/>
                </a:solidFill>
                <a:latin typeface="Helvetica Neue" panose="02000503000000020004" pitchFamily="2" charset="0"/>
              </a:rPr>
              <a:t>Des </a:t>
            </a:r>
            <a:r>
              <a:rPr lang="fr-CH" dirty="0">
                <a:solidFill>
                  <a:srgbClr val="000000"/>
                </a:solidFill>
                <a:effectLst/>
                <a:latin typeface="Helvetica Neue" panose="02000503000000020004" pitchFamily="2" charset="0"/>
              </a:rPr>
              <a:t>tests sont réalisés au Laos, </a:t>
            </a:r>
            <a:r>
              <a:rPr lang="fr-CH" dirty="0">
                <a:solidFill>
                  <a:srgbClr val="000000"/>
                </a:solidFill>
                <a:latin typeface="Helvetica Neue" panose="02000503000000020004" pitchFamily="2" charset="0"/>
              </a:rPr>
              <a:t>à</a:t>
            </a:r>
            <a:r>
              <a:rPr lang="fr-CH" dirty="0">
                <a:solidFill>
                  <a:srgbClr val="000000"/>
                </a:solidFill>
                <a:effectLst/>
                <a:latin typeface="Helvetica Neue" panose="02000503000000020004" pitchFamily="2" charset="0"/>
              </a:rPr>
              <a:t> la frontière du Vietnam, à l’insu des autorités locales. </a:t>
            </a:r>
          </a:p>
          <a:p>
            <a:endParaRPr lang="fr-CH" sz="900" dirty="0">
              <a:solidFill>
                <a:srgbClr val="000000"/>
              </a:solidFill>
              <a:effectLst/>
              <a:latin typeface="Helvetica Neue" panose="02000503000000020004" pitchFamily="2" charset="0"/>
            </a:endParaRPr>
          </a:p>
          <a:p>
            <a:r>
              <a:rPr lang="fr-CH" b="1" dirty="0">
                <a:solidFill>
                  <a:srgbClr val="000000"/>
                </a:solidFill>
                <a:effectLst/>
                <a:highlight>
                  <a:srgbClr val="FFFF00"/>
                </a:highlight>
                <a:latin typeface="Helvetica Neue" panose="02000503000000020004" pitchFamily="2" charset="0"/>
              </a:rPr>
              <a:t>Après de nombreuses hésitations, l’opération Popeye est autorisée. Dès 1967, une quarantaine d’ensemencements par mois seront pratiqués dans le plus grand secret pour </a:t>
            </a:r>
            <a:r>
              <a:rPr lang="fr-CH" b="1" dirty="0" err="1">
                <a:solidFill>
                  <a:srgbClr val="000000"/>
                </a:solidFill>
                <a:effectLst/>
                <a:highlight>
                  <a:srgbClr val="FFFF00"/>
                </a:highlight>
                <a:latin typeface="Helvetica Neue" panose="02000503000000020004" pitchFamily="2" charset="0"/>
              </a:rPr>
              <a:t>destabiliser</a:t>
            </a:r>
            <a:r>
              <a:rPr lang="fr-CH" b="1" dirty="0">
                <a:solidFill>
                  <a:srgbClr val="000000"/>
                </a:solidFill>
                <a:effectLst/>
                <a:highlight>
                  <a:srgbClr val="FFFF00"/>
                </a:highlight>
                <a:latin typeface="Helvetica Neue" panose="02000503000000020004" pitchFamily="2" charset="0"/>
              </a:rPr>
              <a:t> l’ennemi.</a:t>
            </a:r>
          </a:p>
        </p:txBody>
      </p:sp>
    </p:spTree>
    <p:extLst>
      <p:ext uri="{BB962C8B-B14F-4D97-AF65-F5344CB8AC3E}">
        <p14:creationId xmlns:p14="http://schemas.microsoft.com/office/powerpoint/2010/main" val="1782039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40DB28-4AC0-1C46-BC96-D0A4E6458DC9}"/>
              </a:ext>
            </a:extLst>
          </p:cNvPr>
          <p:cNvSpPr/>
          <p:nvPr/>
        </p:nvSpPr>
        <p:spPr>
          <a:xfrm>
            <a:off x="429738" y="2001045"/>
            <a:ext cx="10349608" cy="4524315"/>
          </a:xfrm>
          <a:prstGeom prst="rect">
            <a:avLst/>
          </a:prstGeom>
          <a:ln w="28575">
            <a:solidFill>
              <a:schemeClr val="tx1"/>
            </a:solidFill>
          </a:ln>
        </p:spPr>
        <p:txBody>
          <a:bodyPr wrap="square">
            <a:spAutoFit/>
          </a:bodyPr>
          <a:lstStyle/>
          <a:p>
            <a:r>
              <a:rPr lang="fr-CH" sz="2400" b="1" dirty="0">
                <a:highlight>
                  <a:srgbClr val="FFFF00"/>
                </a:highlight>
              </a:rPr>
              <a:t>La Convention sur l'interdiction d'utiliser des techniques de modification de l'environnement à des fins militaires ou toutes autres fins hostiles (Convention ENMOD) est un instrument de droit international du désarmement s'attachant spécifiquement à la protection de l'environnement en situation d'hostilités</a:t>
            </a:r>
            <a:r>
              <a:rPr lang="fr-CH" sz="2400" b="1" dirty="0"/>
              <a:t>. </a:t>
            </a:r>
          </a:p>
          <a:p>
            <a:r>
              <a:rPr lang="fr-CH" sz="2400" b="1" dirty="0">
                <a:highlight>
                  <a:srgbClr val="FFFF00"/>
                </a:highlight>
              </a:rPr>
              <a:t>Elle interdit l'utilisation hostile de l'environnement à titre de moyen de combat. </a:t>
            </a:r>
            <a:r>
              <a:rPr lang="fr-CH" sz="2400" dirty="0"/>
              <a:t>Ses dispositions trouvent un complément essentiel dans celles du Protocole additionnel de 1977 aux Conventions de Genève de 1949 qui interdisent directement de porter atteinte à l'environnement en situation de conflit armé. […] Négociée dans le cadre de la Conférence du Comité du désarmement, </a:t>
            </a:r>
            <a:r>
              <a:rPr lang="fr-CH" sz="2400" b="1" dirty="0">
                <a:highlight>
                  <a:srgbClr val="FFFF00"/>
                </a:highlight>
              </a:rPr>
              <a:t>puis adoptée par l'Assemblée générale des Nations Unies le 10 décembre 1976, la Convention ENMOD a été ouverte à la signature à Genève le 18 mai 1977 et est entrée en vigueur le 5 octobre 1978.</a:t>
            </a:r>
            <a:endParaRPr lang="fr-FR" sz="2400" b="1" dirty="0">
              <a:highlight>
                <a:srgbClr val="FFFF00"/>
              </a:highlight>
            </a:endParaRPr>
          </a:p>
        </p:txBody>
      </p:sp>
      <p:pic>
        <p:nvPicPr>
          <p:cNvPr id="7" name="Image 6">
            <a:extLst>
              <a:ext uri="{FF2B5EF4-FFF2-40B4-BE49-F238E27FC236}">
                <a16:creationId xmlns:a16="http://schemas.microsoft.com/office/drawing/2014/main" id="{D9E2E5FF-287D-2843-B653-C4466AC1A6DD}"/>
              </a:ext>
            </a:extLst>
          </p:cNvPr>
          <p:cNvPicPr>
            <a:picLocks noChangeAspect="1"/>
          </p:cNvPicPr>
          <p:nvPr/>
        </p:nvPicPr>
        <p:blipFill>
          <a:blip r:embed="rId2"/>
          <a:stretch>
            <a:fillRect/>
          </a:stretch>
        </p:blipFill>
        <p:spPr>
          <a:xfrm>
            <a:off x="10160923" y="20328"/>
            <a:ext cx="1930400" cy="2019300"/>
          </a:xfrm>
          <a:prstGeom prst="rect">
            <a:avLst/>
          </a:prstGeom>
        </p:spPr>
      </p:pic>
      <p:sp>
        <p:nvSpPr>
          <p:cNvPr id="2" name="Titre 1">
            <a:extLst>
              <a:ext uri="{FF2B5EF4-FFF2-40B4-BE49-F238E27FC236}">
                <a16:creationId xmlns:a16="http://schemas.microsoft.com/office/drawing/2014/main" id="{832C505D-B09E-E1DB-01C6-B791F2891695}"/>
              </a:ext>
            </a:extLst>
          </p:cNvPr>
          <p:cNvSpPr txBox="1">
            <a:spLocks/>
          </p:cNvSpPr>
          <p:nvPr/>
        </p:nvSpPr>
        <p:spPr>
          <a:xfrm>
            <a:off x="429738" y="343530"/>
            <a:ext cx="1024763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effectLst/>
                <a:latin typeface="Gill Sans Ultra Bold" panose="020B0A02020104020203" pitchFamily="34" charset="77"/>
              </a:rPr>
              <a:t>Convention </a:t>
            </a:r>
            <a:r>
              <a:rPr lang="fr-CH" sz="5400" b="1" dirty="0">
                <a:solidFill>
                  <a:srgbClr val="FF0000"/>
                </a:solidFill>
                <a:effectLst/>
                <a:latin typeface="Gill Sans Ultra Bold" panose="020B0A02020104020203" pitchFamily="34" charset="77"/>
              </a:rPr>
              <a:t>ENMOD</a:t>
            </a:r>
          </a:p>
          <a:p>
            <a:r>
              <a:rPr lang="fr-CH" sz="4000" b="1" dirty="0">
                <a:effectLst/>
                <a:latin typeface="Gill Sans Ultra Bold" panose="020B0A02020104020203" pitchFamily="34" charset="77"/>
              </a:rPr>
              <a:t>Sur l’interdiction de modifier le climat à des fins militaires </a:t>
            </a:r>
            <a:endParaRPr lang="fr-CH" sz="4000" b="1" dirty="0">
              <a:solidFill>
                <a:srgbClr val="FF0000"/>
              </a:solidFill>
              <a:effectLst/>
              <a:latin typeface="Gill Sans Ultra Bold" panose="020B0A02020104020203" pitchFamily="34" charset="77"/>
            </a:endParaRPr>
          </a:p>
        </p:txBody>
      </p:sp>
    </p:spTree>
    <p:extLst>
      <p:ext uri="{BB962C8B-B14F-4D97-AF65-F5344CB8AC3E}">
        <p14:creationId xmlns:p14="http://schemas.microsoft.com/office/powerpoint/2010/main" val="9816095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1B24D3-189B-4A45-B3A6-FCBB5580AA9A}"/>
              </a:ext>
            </a:extLst>
          </p:cNvPr>
          <p:cNvSpPr>
            <a:spLocks noGrp="1"/>
          </p:cNvSpPr>
          <p:nvPr>
            <p:ph type="title"/>
          </p:nvPr>
        </p:nvSpPr>
        <p:spPr>
          <a:xfrm>
            <a:off x="797559" y="1087120"/>
            <a:ext cx="7570585" cy="1443355"/>
          </a:xfrm>
        </p:spPr>
        <p:txBody>
          <a:bodyPr>
            <a:normAutofit fontScale="90000"/>
          </a:bodyPr>
          <a:lstStyle/>
          <a:p>
            <a:r>
              <a:rPr lang="fr-FR" b="1" dirty="0">
                <a:latin typeface="Gill Sans Ultra Bold" panose="020B0A02020104020203" pitchFamily="34" charset="77"/>
              </a:rPr>
              <a:t>Rapport de la Commission spéciale de la modification </a:t>
            </a:r>
            <a:br>
              <a:rPr lang="fr-FR" b="1" dirty="0">
                <a:latin typeface="Gill Sans Ultra Bold" panose="020B0A02020104020203" pitchFamily="34" charset="77"/>
              </a:rPr>
            </a:br>
            <a:r>
              <a:rPr lang="fr-FR" b="1" dirty="0">
                <a:latin typeface="Gill Sans Ultra Bold" panose="020B0A02020104020203" pitchFamily="34" charset="77"/>
              </a:rPr>
              <a:t>du climat</a:t>
            </a:r>
            <a:br>
              <a:rPr lang="fr-FR" b="1" dirty="0">
                <a:latin typeface="Gill Sans Ultra Bold" panose="020B0A02020104020203" pitchFamily="34" charset="77"/>
              </a:rPr>
            </a:br>
            <a:endParaRPr lang="fr-FR" sz="3200" b="1" dirty="0">
              <a:highlight>
                <a:srgbClr val="FFFF00"/>
              </a:highlight>
              <a:latin typeface="Gill Sans Ultra Bold" panose="020B0A02020104020203" pitchFamily="34" charset="77"/>
            </a:endParaRPr>
          </a:p>
        </p:txBody>
      </p:sp>
      <p:pic>
        <p:nvPicPr>
          <p:cNvPr id="3" name="Image 2">
            <a:extLst>
              <a:ext uri="{FF2B5EF4-FFF2-40B4-BE49-F238E27FC236}">
                <a16:creationId xmlns:a16="http://schemas.microsoft.com/office/drawing/2014/main" id="{D3C0D553-1BE9-FF4C-91EB-5234005038A8}"/>
              </a:ext>
            </a:extLst>
          </p:cNvPr>
          <p:cNvPicPr>
            <a:picLocks noChangeAspect="1"/>
          </p:cNvPicPr>
          <p:nvPr/>
        </p:nvPicPr>
        <p:blipFill>
          <a:blip r:embed="rId2"/>
          <a:stretch>
            <a:fillRect/>
          </a:stretch>
        </p:blipFill>
        <p:spPr>
          <a:xfrm>
            <a:off x="7704051" y="317971"/>
            <a:ext cx="4340312" cy="5076983"/>
          </a:xfrm>
          <a:prstGeom prst="rect">
            <a:avLst/>
          </a:prstGeom>
          <a:ln>
            <a:solidFill>
              <a:schemeClr val="tx1"/>
            </a:solidFill>
          </a:ln>
        </p:spPr>
      </p:pic>
      <p:pic>
        <p:nvPicPr>
          <p:cNvPr id="6" name="Image 5">
            <a:extLst>
              <a:ext uri="{FF2B5EF4-FFF2-40B4-BE49-F238E27FC236}">
                <a16:creationId xmlns:a16="http://schemas.microsoft.com/office/drawing/2014/main" id="{6D045297-716B-324D-82D1-E90B42C4E8A6}"/>
              </a:ext>
            </a:extLst>
          </p:cNvPr>
          <p:cNvPicPr>
            <a:picLocks noChangeAspect="1"/>
          </p:cNvPicPr>
          <p:nvPr/>
        </p:nvPicPr>
        <p:blipFill>
          <a:blip r:embed="rId3"/>
          <a:stretch>
            <a:fillRect/>
          </a:stretch>
        </p:blipFill>
        <p:spPr>
          <a:xfrm>
            <a:off x="8007205" y="5266362"/>
            <a:ext cx="1701800" cy="444500"/>
          </a:xfrm>
          <a:prstGeom prst="rect">
            <a:avLst/>
          </a:prstGeom>
        </p:spPr>
      </p:pic>
      <p:pic>
        <p:nvPicPr>
          <p:cNvPr id="11" name="Image 10">
            <a:extLst>
              <a:ext uri="{FF2B5EF4-FFF2-40B4-BE49-F238E27FC236}">
                <a16:creationId xmlns:a16="http://schemas.microsoft.com/office/drawing/2014/main" id="{766AF298-D895-9F48-8996-85A0257EE18D}"/>
              </a:ext>
            </a:extLst>
          </p:cNvPr>
          <p:cNvPicPr>
            <a:picLocks noChangeAspect="1"/>
          </p:cNvPicPr>
          <p:nvPr/>
        </p:nvPicPr>
        <p:blipFill>
          <a:blip r:embed="rId4"/>
          <a:stretch>
            <a:fillRect/>
          </a:stretch>
        </p:blipFill>
        <p:spPr>
          <a:xfrm>
            <a:off x="9718617" y="703716"/>
            <a:ext cx="1818640" cy="1826759"/>
          </a:xfrm>
          <a:prstGeom prst="rect">
            <a:avLst/>
          </a:prstGeom>
        </p:spPr>
      </p:pic>
      <p:sp>
        <p:nvSpPr>
          <p:cNvPr id="12" name="Légende encadrée 1 11">
            <a:extLst>
              <a:ext uri="{FF2B5EF4-FFF2-40B4-BE49-F238E27FC236}">
                <a16:creationId xmlns:a16="http://schemas.microsoft.com/office/drawing/2014/main" id="{430F6884-11A9-BE41-85D5-07F948D774E0}"/>
              </a:ext>
            </a:extLst>
          </p:cNvPr>
          <p:cNvSpPr/>
          <p:nvPr/>
        </p:nvSpPr>
        <p:spPr>
          <a:xfrm>
            <a:off x="925427" y="3279637"/>
            <a:ext cx="4660380" cy="3007360"/>
          </a:xfrm>
          <a:prstGeom prst="borderCallout1">
            <a:avLst>
              <a:gd name="adj1" fmla="val 51074"/>
              <a:gd name="adj2" fmla="val 99652"/>
              <a:gd name="adj3" fmla="val 1506"/>
              <a:gd name="adj4" fmla="val 143938"/>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625C7374-EFCC-A94E-A5FF-6D23DEB8A1EF}"/>
              </a:ext>
            </a:extLst>
          </p:cNvPr>
          <p:cNvSpPr txBox="1"/>
          <p:nvPr/>
        </p:nvSpPr>
        <p:spPr>
          <a:xfrm>
            <a:off x="925427" y="3429000"/>
            <a:ext cx="4660380" cy="2862322"/>
          </a:xfrm>
          <a:prstGeom prst="rect">
            <a:avLst/>
          </a:prstGeom>
          <a:noFill/>
        </p:spPr>
        <p:txBody>
          <a:bodyPr wrap="square">
            <a:spAutoFit/>
          </a:bodyPr>
          <a:lstStyle/>
          <a:p>
            <a:r>
              <a:rPr lang="fr-FR" sz="2800" b="1" dirty="0">
                <a:highlight>
                  <a:srgbClr val="FFFF00"/>
                </a:highlight>
                <a:latin typeface="☞ABADI MT PRO COND" panose="020B0806020104020203" pitchFamily="34" charset="0"/>
              </a:rPr>
              <a:t>MODIFICATION DE LA METEO </a:t>
            </a:r>
          </a:p>
          <a:p>
            <a:r>
              <a:rPr lang="fr-FR" sz="2800" b="1" dirty="0">
                <a:highlight>
                  <a:srgbClr val="FFFF00"/>
                </a:highlight>
                <a:latin typeface="☞ABADI MT PRO COND" panose="020B0806020104020203" pitchFamily="34" charset="0"/>
              </a:rPr>
              <a:t>ET </a:t>
            </a:r>
          </a:p>
          <a:p>
            <a:r>
              <a:rPr lang="fr-FR" sz="2800" b="1" dirty="0">
                <a:highlight>
                  <a:srgbClr val="FFFF00"/>
                </a:highlight>
                <a:latin typeface="☞ABADI MT PRO COND" panose="020B0806020104020203" pitchFamily="34" charset="0"/>
              </a:rPr>
              <a:t>DU CLIMAT</a:t>
            </a:r>
          </a:p>
          <a:p>
            <a:endParaRPr lang="fr-FR" sz="2400" dirty="0"/>
          </a:p>
          <a:p>
            <a:r>
              <a:rPr lang="fr-FR" sz="2000" b="1" dirty="0">
                <a:latin typeface="☞ABADI MT PRO COND" panose="020B0806020104020203" pitchFamily="34" charset="0"/>
              </a:rPr>
              <a:t>Rapport de la</a:t>
            </a:r>
          </a:p>
          <a:p>
            <a:r>
              <a:rPr lang="fr-FR" sz="2400" b="1" dirty="0">
                <a:latin typeface="☞ABADI MT PRO COND" panose="020B0806020104020203" pitchFamily="34" charset="0"/>
              </a:rPr>
              <a:t>COMMISSION SPÉCIALE SUR</a:t>
            </a:r>
          </a:p>
          <a:p>
            <a:r>
              <a:rPr lang="fr-FR" sz="2400" b="1" dirty="0">
                <a:latin typeface="☞ABADI MT PRO COND" panose="020B0806020104020203" pitchFamily="34" charset="0"/>
              </a:rPr>
              <a:t>LA MODIFICATION DE LA MÉTÉO</a:t>
            </a:r>
          </a:p>
        </p:txBody>
      </p:sp>
      <p:sp>
        <p:nvSpPr>
          <p:cNvPr id="4" name="ZoneTexte 3">
            <a:extLst>
              <a:ext uri="{FF2B5EF4-FFF2-40B4-BE49-F238E27FC236}">
                <a16:creationId xmlns:a16="http://schemas.microsoft.com/office/drawing/2014/main" id="{6F28E168-2385-CABF-C5E2-E52E45FB011D}"/>
              </a:ext>
            </a:extLst>
          </p:cNvPr>
          <p:cNvSpPr txBox="1"/>
          <p:nvPr/>
        </p:nvSpPr>
        <p:spPr>
          <a:xfrm>
            <a:off x="4179212" y="2268865"/>
            <a:ext cx="3125939" cy="523220"/>
          </a:xfrm>
          <a:prstGeom prst="rect">
            <a:avLst/>
          </a:prstGeom>
          <a:solidFill>
            <a:schemeClr val="bg1"/>
          </a:solidFill>
          <a:ln w="25400">
            <a:solidFill>
              <a:schemeClr val="tx1"/>
            </a:solidFill>
          </a:ln>
        </p:spPr>
        <p:txBody>
          <a:bodyPr wrap="square">
            <a:spAutoFit/>
          </a:bodyPr>
          <a:lstStyle/>
          <a:p>
            <a:pPr algn="ctr"/>
            <a:r>
              <a:rPr lang="fr-CH" sz="2800" b="1" dirty="0"/>
              <a:t>20 décembre 1965</a:t>
            </a:r>
            <a:endParaRPr lang="fr-FR" sz="2800" b="1" dirty="0"/>
          </a:p>
        </p:txBody>
      </p:sp>
      <p:pic>
        <p:nvPicPr>
          <p:cNvPr id="5" name="Image 4">
            <a:extLst>
              <a:ext uri="{FF2B5EF4-FFF2-40B4-BE49-F238E27FC236}">
                <a16:creationId xmlns:a16="http://schemas.microsoft.com/office/drawing/2014/main" id="{46280A27-7B6F-D5B8-B4CD-2CEA36DAF75F}"/>
              </a:ext>
            </a:extLst>
          </p:cNvPr>
          <p:cNvPicPr>
            <a:picLocks noChangeAspect="1"/>
          </p:cNvPicPr>
          <p:nvPr/>
        </p:nvPicPr>
        <p:blipFill>
          <a:blip r:embed="rId5"/>
          <a:stretch>
            <a:fillRect/>
          </a:stretch>
        </p:blipFill>
        <p:spPr>
          <a:xfrm>
            <a:off x="5874652" y="5710862"/>
            <a:ext cx="5966905" cy="864909"/>
          </a:xfrm>
          <a:prstGeom prst="rect">
            <a:avLst/>
          </a:prstGeom>
          <a:ln>
            <a:solidFill>
              <a:srgbClr val="FF0000"/>
            </a:solidFill>
          </a:ln>
        </p:spPr>
      </p:pic>
    </p:spTree>
    <p:extLst>
      <p:ext uri="{BB962C8B-B14F-4D97-AF65-F5344CB8AC3E}">
        <p14:creationId xmlns:p14="http://schemas.microsoft.com/office/powerpoint/2010/main" val="930247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par>
                                <p:cTn id="15" presetID="5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strVal val="#ppt_w*0.70"/>
                                          </p:val>
                                        </p:tav>
                                        <p:tav tm="100000">
                                          <p:val>
                                            <p:strVal val="#ppt_w"/>
                                          </p:val>
                                        </p:tav>
                                      </p:tavLst>
                                    </p:anim>
                                    <p:anim calcmode="lin" valueType="num">
                                      <p:cBhvr>
                                        <p:cTn id="23" dur="1000" fill="hold"/>
                                        <p:tgtEl>
                                          <p:spTgt spid="14"/>
                                        </p:tgtEl>
                                        <p:attrNameLst>
                                          <p:attrName>ppt_h</p:attrName>
                                        </p:attrNameLst>
                                      </p:cBhvr>
                                      <p:tavLst>
                                        <p:tav tm="0">
                                          <p:val>
                                            <p:strVal val="#ppt_h"/>
                                          </p:val>
                                        </p:tav>
                                        <p:tav tm="100000">
                                          <p:val>
                                            <p:strVal val="#ppt_h"/>
                                          </p:val>
                                        </p:tav>
                                      </p:tavLst>
                                    </p:anim>
                                    <p:animEffect transition="in" filter="fade">
                                      <p:cBhvr>
                                        <p:cTn id="24" dur="1000"/>
                                        <p:tgtEl>
                                          <p:spTgt spid="14"/>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strVal val="#ppt_w*0.70"/>
                                          </p:val>
                                        </p:tav>
                                        <p:tav tm="100000">
                                          <p:val>
                                            <p:strVal val="#ppt_w"/>
                                          </p:val>
                                        </p:tav>
                                      </p:tavLst>
                                    </p:anim>
                                    <p:anim calcmode="lin" valueType="num">
                                      <p:cBhvr>
                                        <p:cTn id="28" dur="1000" fill="hold"/>
                                        <p:tgtEl>
                                          <p:spTgt spid="12"/>
                                        </p:tgtEl>
                                        <p:attrNameLst>
                                          <p:attrName>ppt_h</p:attrName>
                                        </p:attrNameLst>
                                      </p:cBhvr>
                                      <p:tavLst>
                                        <p:tav tm="0">
                                          <p:val>
                                            <p:strVal val="#ppt_h"/>
                                          </p:val>
                                        </p:tav>
                                        <p:tav tm="100000">
                                          <p:val>
                                            <p:strVal val="#ppt_h"/>
                                          </p:val>
                                        </p:tav>
                                      </p:tavLst>
                                    </p:anim>
                                    <p:animEffect transition="in" filter="fade">
                                      <p:cBhvr>
                                        <p:cTn id="29" dur="10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ppt_x</p:attrName>
                                        </p:attrNameLst>
                                      </p:cBhvr>
                                      <p:tavLst>
                                        <p:tav tm="0">
                                          <p:val>
                                            <p:strVal val="#ppt_x-#ppt_w*1.125000"/>
                                          </p:val>
                                        </p:tav>
                                        <p:tav tm="100000">
                                          <p:val>
                                            <p:strVal val="#ppt_x"/>
                                          </p:val>
                                        </p:tav>
                                      </p:tavLst>
                                    </p:anim>
                                    <p:animEffect transition="in" filter="wipe(righ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strVal val="#ppt_w*0.70"/>
                                          </p:val>
                                        </p:tav>
                                        <p:tav tm="100000">
                                          <p:val>
                                            <p:strVal val="#ppt_w"/>
                                          </p:val>
                                        </p:tav>
                                      </p:tavLst>
                                    </p:anim>
                                    <p:anim calcmode="lin" valueType="num">
                                      <p:cBhvr>
                                        <p:cTn id="41" dur="1000" fill="hold"/>
                                        <p:tgtEl>
                                          <p:spTgt spid="5"/>
                                        </p:tgtEl>
                                        <p:attrNameLst>
                                          <p:attrName>ppt_h</p:attrName>
                                        </p:attrNameLst>
                                      </p:cBhvr>
                                      <p:tavLst>
                                        <p:tav tm="0">
                                          <p:val>
                                            <p:strVal val="#ppt_h"/>
                                          </p:val>
                                        </p:tav>
                                        <p:tav tm="100000">
                                          <p:val>
                                            <p:strVal val="#ppt_h"/>
                                          </p:val>
                                        </p:tav>
                                      </p:tavLst>
                                    </p:anim>
                                    <p:animEffect transition="in" filter="fade">
                                      <p:cBhvr>
                                        <p:cTn id="4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66AF298-D895-9F48-8996-85A0257EE18D}"/>
              </a:ext>
            </a:extLst>
          </p:cNvPr>
          <p:cNvPicPr>
            <a:picLocks noChangeAspect="1"/>
          </p:cNvPicPr>
          <p:nvPr/>
        </p:nvPicPr>
        <p:blipFill>
          <a:blip r:embed="rId2"/>
          <a:stretch>
            <a:fillRect/>
          </a:stretch>
        </p:blipFill>
        <p:spPr>
          <a:xfrm>
            <a:off x="9752337" y="439573"/>
            <a:ext cx="1818640" cy="1826759"/>
          </a:xfrm>
          <a:prstGeom prst="rect">
            <a:avLst/>
          </a:prstGeom>
        </p:spPr>
      </p:pic>
      <p:pic>
        <p:nvPicPr>
          <p:cNvPr id="7" name="Image 6">
            <a:extLst>
              <a:ext uri="{FF2B5EF4-FFF2-40B4-BE49-F238E27FC236}">
                <a16:creationId xmlns:a16="http://schemas.microsoft.com/office/drawing/2014/main" id="{69B0A678-997E-9641-AD97-AD707A0D2528}"/>
              </a:ext>
            </a:extLst>
          </p:cNvPr>
          <p:cNvPicPr>
            <a:picLocks noChangeAspect="1"/>
          </p:cNvPicPr>
          <p:nvPr/>
        </p:nvPicPr>
        <p:blipFill>
          <a:blip r:embed="rId3"/>
          <a:stretch>
            <a:fillRect/>
          </a:stretch>
        </p:blipFill>
        <p:spPr>
          <a:xfrm>
            <a:off x="1539202" y="3571944"/>
            <a:ext cx="3657675" cy="2852986"/>
          </a:xfrm>
          <a:prstGeom prst="rect">
            <a:avLst/>
          </a:prstGeom>
          <a:ln>
            <a:solidFill>
              <a:schemeClr val="tx1"/>
            </a:solidFill>
          </a:ln>
        </p:spPr>
      </p:pic>
      <p:sp>
        <p:nvSpPr>
          <p:cNvPr id="9" name="ZoneTexte 8">
            <a:extLst>
              <a:ext uri="{FF2B5EF4-FFF2-40B4-BE49-F238E27FC236}">
                <a16:creationId xmlns:a16="http://schemas.microsoft.com/office/drawing/2014/main" id="{C12A90B4-7594-474B-81F6-94D6DB374406}"/>
              </a:ext>
            </a:extLst>
          </p:cNvPr>
          <p:cNvSpPr txBox="1"/>
          <p:nvPr/>
        </p:nvSpPr>
        <p:spPr>
          <a:xfrm>
            <a:off x="5841801" y="2431370"/>
            <a:ext cx="5748061" cy="3170099"/>
          </a:xfrm>
          <a:prstGeom prst="rect">
            <a:avLst/>
          </a:prstGeom>
          <a:noFill/>
          <a:ln w="57150">
            <a:solidFill>
              <a:schemeClr val="tx1"/>
            </a:solidFill>
          </a:ln>
        </p:spPr>
        <p:txBody>
          <a:bodyPr wrap="square">
            <a:spAutoFit/>
          </a:bodyPr>
          <a:lstStyle/>
          <a:p>
            <a:r>
              <a:rPr lang="fr-FR" sz="2000" b="1" dirty="0">
                <a:highlight>
                  <a:srgbClr val="FFFF00"/>
                </a:highlight>
              </a:rPr>
              <a:t>Il y a vingt ans</a:t>
            </a:r>
            <a:r>
              <a:rPr lang="fr-FR" sz="2000" dirty="0"/>
              <a:t>, les scientifiques de la société </a:t>
            </a:r>
            <a:r>
              <a:rPr lang="fr-FR" sz="2000" b="1" dirty="0">
                <a:highlight>
                  <a:srgbClr val="FFFF00"/>
                </a:highlight>
              </a:rPr>
              <a:t>General Electric</a:t>
            </a:r>
            <a:r>
              <a:rPr lang="fr-FR" sz="2000" b="1" dirty="0"/>
              <a:t> </a:t>
            </a:r>
            <a:r>
              <a:rPr lang="fr-FR" sz="2000" dirty="0"/>
              <a:t>Irving Langmuir et Vincent Schaefer </a:t>
            </a:r>
            <a:r>
              <a:rPr lang="fr-FR" sz="2000" b="1" dirty="0">
                <a:highlight>
                  <a:srgbClr val="FFFF00"/>
                </a:highlight>
              </a:rPr>
              <a:t>ont modifié les nuages en les "ensemençant" avec des pellets de glace carbonique. </a:t>
            </a:r>
          </a:p>
          <a:p>
            <a:r>
              <a:rPr lang="fr-FR" sz="2000" dirty="0"/>
              <a:t>Peu de temps après, Bernard Vonnegut, un collègue, a démontré </a:t>
            </a:r>
            <a:r>
              <a:rPr lang="fr-FR" sz="2000" b="1" dirty="0">
                <a:highlight>
                  <a:srgbClr val="FFFF00"/>
                </a:highlight>
              </a:rPr>
              <a:t>qu'une fumée de cristaux d'iodure d'argent aboutirait au même résultat.</a:t>
            </a:r>
          </a:p>
          <a:p>
            <a:r>
              <a:rPr lang="fr-FR" sz="2000" b="1" dirty="0"/>
              <a:t>Ce fut le début de l’Histoire américaine moderne de la météorologie et </a:t>
            </a:r>
            <a:r>
              <a:rPr lang="fr-FR" sz="2000" b="1" dirty="0">
                <a:highlight>
                  <a:srgbClr val="FFFF00"/>
                </a:highlight>
              </a:rPr>
              <a:t>de la modification du climat à travers l’ensemencement des nuages.</a:t>
            </a:r>
          </a:p>
        </p:txBody>
      </p:sp>
      <p:sp>
        <p:nvSpPr>
          <p:cNvPr id="13" name="Titre 1">
            <a:extLst>
              <a:ext uri="{FF2B5EF4-FFF2-40B4-BE49-F238E27FC236}">
                <a16:creationId xmlns:a16="http://schemas.microsoft.com/office/drawing/2014/main" id="{E098C055-0AF5-11E6-2249-DEA3696EA2B0}"/>
              </a:ext>
            </a:extLst>
          </p:cNvPr>
          <p:cNvSpPr txBox="1">
            <a:spLocks/>
          </p:cNvSpPr>
          <p:nvPr/>
        </p:nvSpPr>
        <p:spPr>
          <a:xfrm>
            <a:off x="602138" y="275635"/>
            <a:ext cx="7406640" cy="27469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Gill Sans Ultra Bold" panose="020B0A02020104020203" pitchFamily="34" charset="77"/>
              </a:rPr>
              <a:t>Rapport de la Commission spéciale de la modification </a:t>
            </a:r>
            <a:br>
              <a:rPr lang="fr-FR" b="1" dirty="0">
                <a:latin typeface="Gill Sans Ultra Bold" panose="020B0A02020104020203" pitchFamily="34" charset="77"/>
              </a:rPr>
            </a:br>
            <a:r>
              <a:rPr lang="fr-FR" b="1" dirty="0">
                <a:latin typeface="Gill Sans Ultra Bold" panose="020B0A02020104020203" pitchFamily="34" charset="77"/>
              </a:rPr>
              <a:t>du climat</a:t>
            </a:r>
            <a:endParaRPr lang="fr-FR" sz="3200" b="1" dirty="0">
              <a:highlight>
                <a:srgbClr val="FFFF00"/>
              </a:highlight>
              <a:latin typeface="Gill Sans Ultra Bold" panose="020B0A02020104020203" pitchFamily="34" charset="77"/>
            </a:endParaRPr>
          </a:p>
        </p:txBody>
      </p:sp>
      <p:pic>
        <p:nvPicPr>
          <p:cNvPr id="2" name="Image 1">
            <a:extLst>
              <a:ext uri="{FF2B5EF4-FFF2-40B4-BE49-F238E27FC236}">
                <a16:creationId xmlns:a16="http://schemas.microsoft.com/office/drawing/2014/main" id="{AC39E50D-E71D-A30F-4DB4-39EE17D5497C}"/>
              </a:ext>
            </a:extLst>
          </p:cNvPr>
          <p:cNvPicPr>
            <a:picLocks noChangeAspect="1"/>
          </p:cNvPicPr>
          <p:nvPr/>
        </p:nvPicPr>
        <p:blipFill>
          <a:blip r:embed="rId4"/>
          <a:stretch>
            <a:fillRect/>
          </a:stretch>
        </p:blipFill>
        <p:spPr>
          <a:xfrm>
            <a:off x="-19102" y="2658564"/>
            <a:ext cx="1826759" cy="1826759"/>
          </a:xfrm>
          <a:prstGeom prst="rect">
            <a:avLst/>
          </a:prstGeom>
        </p:spPr>
      </p:pic>
      <p:sp>
        <p:nvSpPr>
          <p:cNvPr id="4" name="ZoneTexte 3">
            <a:extLst>
              <a:ext uri="{FF2B5EF4-FFF2-40B4-BE49-F238E27FC236}">
                <a16:creationId xmlns:a16="http://schemas.microsoft.com/office/drawing/2014/main" id="{F6927271-00B8-75C9-FC8E-F297FFB74760}"/>
              </a:ext>
            </a:extLst>
          </p:cNvPr>
          <p:cNvSpPr txBox="1"/>
          <p:nvPr/>
        </p:nvSpPr>
        <p:spPr>
          <a:xfrm>
            <a:off x="9296918" y="5769745"/>
            <a:ext cx="2229700" cy="400110"/>
          </a:xfrm>
          <a:prstGeom prst="rect">
            <a:avLst/>
          </a:prstGeom>
          <a:solidFill>
            <a:schemeClr val="bg1"/>
          </a:solidFill>
          <a:ln w="25400">
            <a:solidFill>
              <a:schemeClr val="tx1"/>
            </a:solidFill>
          </a:ln>
        </p:spPr>
        <p:txBody>
          <a:bodyPr wrap="square">
            <a:spAutoFit/>
          </a:bodyPr>
          <a:lstStyle/>
          <a:p>
            <a:pPr algn="ctr"/>
            <a:r>
              <a:rPr lang="fr-CH" sz="2000" b="1" dirty="0"/>
              <a:t>20 décembre 1965</a:t>
            </a:r>
            <a:endParaRPr lang="fr-FR" sz="2000" b="1" dirty="0"/>
          </a:p>
        </p:txBody>
      </p:sp>
      <p:sp>
        <p:nvSpPr>
          <p:cNvPr id="10" name="Titre 1">
            <a:extLst>
              <a:ext uri="{FF2B5EF4-FFF2-40B4-BE49-F238E27FC236}">
                <a16:creationId xmlns:a16="http://schemas.microsoft.com/office/drawing/2014/main" id="{8087BFAE-67DD-FF42-92EB-45BEE9161F93}"/>
              </a:ext>
            </a:extLst>
          </p:cNvPr>
          <p:cNvSpPr txBox="1">
            <a:spLocks/>
          </p:cNvSpPr>
          <p:nvPr/>
        </p:nvSpPr>
        <p:spPr>
          <a:xfrm>
            <a:off x="347939" y="3326492"/>
            <a:ext cx="996954" cy="6899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mn-lt"/>
              </a:rPr>
              <a:t>p.1</a:t>
            </a:r>
            <a:endParaRPr lang="fr-FR" sz="3200" b="1" dirty="0">
              <a:latin typeface="+mn-lt"/>
            </a:endParaRPr>
          </a:p>
        </p:txBody>
      </p:sp>
    </p:spTree>
    <p:extLst>
      <p:ext uri="{BB962C8B-B14F-4D97-AF65-F5344CB8AC3E}">
        <p14:creationId xmlns:p14="http://schemas.microsoft.com/office/powerpoint/2010/main" val="814262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623F009-824E-F041-B01F-DC9B1FE35466}"/>
              </a:ext>
            </a:extLst>
          </p:cNvPr>
          <p:cNvPicPr>
            <a:picLocks noChangeAspect="1"/>
          </p:cNvPicPr>
          <p:nvPr/>
        </p:nvPicPr>
        <p:blipFill>
          <a:blip r:embed="rId2"/>
          <a:stretch>
            <a:fillRect/>
          </a:stretch>
        </p:blipFill>
        <p:spPr>
          <a:xfrm>
            <a:off x="2090758" y="3186545"/>
            <a:ext cx="3809978" cy="2828621"/>
          </a:xfrm>
          <a:prstGeom prst="rect">
            <a:avLst/>
          </a:prstGeom>
          <a:ln>
            <a:noFill/>
          </a:ln>
        </p:spPr>
      </p:pic>
      <p:sp>
        <p:nvSpPr>
          <p:cNvPr id="12" name="ZoneTexte 11">
            <a:extLst>
              <a:ext uri="{FF2B5EF4-FFF2-40B4-BE49-F238E27FC236}">
                <a16:creationId xmlns:a16="http://schemas.microsoft.com/office/drawing/2014/main" id="{269D5EC5-D3F3-D146-9976-C4479C93EABF}"/>
              </a:ext>
            </a:extLst>
          </p:cNvPr>
          <p:cNvSpPr txBox="1"/>
          <p:nvPr/>
        </p:nvSpPr>
        <p:spPr>
          <a:xfrm>
            <a:off x="6593458" y="2241796"/>
            <a:ext cx="4958464" cy="4524315"/>
          </a:xfrm>
          <a:prstGeom prst="rect">
            <a:avLst/>
          </a:prstGeom>
          <a:noFill/>
          <a:ln w="57150">
            <a:solidFill>
              <a:schemeClr val="tx1"/>
            </a:solidFill>
          </a:ln>
        </p:spPr>
        <p:txBody>
          <a:bodyPr wrap="square">
            <a:spAutoFit/>
          </a:bodyPr>
          <a:lstStyle/>
          <a:p>
            <a:r>
              <a:rPr lang="fr-FR" sz="2000" b="1" dirty="0">
                <a:highlight>
                  <a:srgbClr val="FFFF00"/>
                </a:highlight>
              </a:rPr>
              <a:t>Les événements de modification de la météo de la fin des années 40 et le début des années 50</a:t>
            </a:r>
            <a:r>
              <a:rPr lang="fr-FR" sz="2000" b="1" dirty="0"/>
              <a:t> </a:t>
            </a:r>
            <a:r>
              <a:rPr lang="fr-FR" sz="2000" dirty="0"/>
              <a:t>aux États-Unis ont encouragé </a:t>
            </a:r>
            <a:r>
              <a:rPr lang="fr-FR" sz="2000" b="1" dirty="0">
                <a:highlight>
                  <a:srgbClr val="FFFF00"/>
                </a:highlight>
              </a:rPr>
              <a:t>des programmes d'ensemencement des nuages ​​en Australie, en France et L'Afrique du Sud</a:t>
            </a:r>
            <a:r>
              <a:rPr lang="fr-FR" sz="2000" dirty="0"/>
              <a:t> à augmenter les précipitations</a:t>
            </a:r>
          </a:p>
          <a:p>
            <a:r>
              <a:rPr lang="fr-FR" sz="2000" dirty="0"/>
              <a:t>et ont renouvelé l'intérêt scientifique </a:t>
            </a:r>
            <a:r>
              <a:rPr lang="fr-FR" sz="2000" b="1" dirty="0">
                <a:highlight>
                  <a:srgbClr val="FFFF00"/>
                </a:highlight>
              </a:rPr>
              <a:t>pour la suppression de la grêle qui a été pratiquée en Europe alpine depuis le milieu années 30</a:t>
            </a:r>
            <a:r>
              <a:rPr lang="fr-FR" sz="2000" dirty="0"/>
              <a:t>. </a:t>
            </a:r>
          </a:p>
          <a:p>
            <a:endParaRPr lang="fr-FR" sz="800" b="1" dirty="0">
              <a:highlight>
                <a:srgbClr val="FFFF00"/>
              </a:highlight>
            </a:endParaRPr>
          </a:p>
          <a:p>
            <a:r>
              <a:rPr lang="fr-FR" sz="2000" b="1" dirty="0">
                <a:highlight>
                  <a:srgbClr val="FFFF00"/>
                </a:highlight>
              </a:rPr>
              <a:t>La douzaine de nations expérimentent l’ensemencement des nuages ​​à la fin des années 1940 a plus que doublé en 1951 à environ 30 pays représentant chaque continent.</a:t>
            </a:r>
          </a:p>
        </p:txBody>
      </p:sp>
      <p:pic>
        <p:nvPicPr>
          <p:cNvPr id="8" name="Image 7">
            <a:extLst>
              <a:ext uri="{FF2B5EF4-FFF2-40B4-BE49-F238E27FC236}">
                <a16:creationId xmlns:a16="http://schemas.microsoft.com/office/drawing/2014/main" id="{11707844-2891-0244-B9B6-3BB49ED9ACD0}"/>
              </a:ext>
            </a:extLst>
          </p:cNvPr>
          <p:cNvPicPr>
            <a:picLocks noChangeAspect="1"/>
          </p:cNvPicPr>
          <p:nvPr/>
        </p:nvPicPr>
        <p:blipFill>
          <a:blip r:embed="rId3"/>
          <a:stretch>
            <a:fillRect/>
          </a:stretch>
        </p:blipFill>
        <p:spPr>
          <a:xfrm>
            <a:off x="2071703" y="5981590"/>
            <a:ext cx="3987390" cy="565377"/>
          </a:xfrm>
          <a:prstGeom prst="rect">
            <a:avLst/>
          </a:prstGeom>
        </p:spPr>
      </p:pic>
      <p:sp>
        <p:nvSpPr>
          <p:cNvPr id="3" name="Rectangle 2">
            <a:extLst>
              <a:ext uri="{FF2B5EF4-FFF2-40B4-BE49-F238E27FC236}">
                <a16:creationId xmlns:a16="http://schemas.microsoft.com/office/drawing/2014/main" id="{9693A123-4703-3D5A-B869-DB4C8939D871}"/>
              </a:ext>
            </a:extLst>
          </p:cNvPr>
          <p:cNvSpPr/>
          <p:nvPr/>
        </p:nvSpPr>
        <p:spPr>
          <a:xfrm>
            <a:off x="2071703" y="3050470"/>
            <a:ext cx="4005242" cy="3592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6CF2ABBC-7ED2-7BF3-DBDB-197228918108}"/>
              </a:ext>
            </a:extLst>
          </p:cNvPr>
          <p:cNvPicPr>
            <a:picLocks noChangeAspect="1"/>
          </p:cNvPicPr>
          <p:nvPr/>
        </p:nvPicPr>
        <p:blipFill>
          <a:blip r:embed="rId4"/>
          <a:stretch>
            <a:fillRect/>
          </a:stretch>
        </p:blipFill>
        <p:spPr>
          <a:xfrm>
            <a:off x="9771222" y="322452"/>
            <a:ext cx="1818640" cy="1826759"/>
          </a:xfrm>
          <a:prstGeom prst="rect">
            <a:avLst/>
          </a:prstGeom>
        </p:spPr>
      </p:pic>
      <p:sp>
        <p:nvSpPr>
          <p:cNvPr id="2" name="ZoneTexte 1">
            <a:extLst>
              <a:ext uri="{FF2B5EF4-FFF2-40B4-BE49-F238E27FC236}">
                <a16:creationId xmlns:a16="http://schemas.microsoft.com/office/drawing/2014/main" id="{A1FA08EB-F54A-310C-5362-0586AA00B3C6}"/>
              </a:ext>
            </a:extLst>
          </p:cNvPr>
          <p:cNvSpPr txBox="1"/>
          <p:nvPr/>
        </p:nvSpPr>
        <p:spPr>
          <a:xfrm>
            <a:off x="7419218" y="1656517"/>
            <a:ext cx="2229700" cy="400110"/>
          </a:xfrm>
          <a:prstGeom prst="rect">
            <a:avLst/>
          </a:prstGeom>
          <a:solidFill>
            <a:schemeClr val="bg1"/>
          </a:solidFill>
          <a:ln w="25400">
            <a:solidFill>
              <a:schemeClr val="tx1"/>
            </a:solidFill>
          </a:ln>
        </p:spPr>
        <p:txBody>
          <a:bodyPr wrap="square">
            <a:spAutoFit/>
          </a:bodyPr>
          <a:lstStyle/>
          <a:p>
            <a:pPr algn="ctr"/>
            <a:r>
              <a:rPr lang="fr-CH" sz="2000" b="1" dirty="0"/>
              <a:t>20 décembre 1965</a:t>
            </a:r>
            <a:endParaRPr lang="fr-FR" sz="2000" b="1" dirty="0"/>
          </a:p>
        </p:txBody>
      </p:sp>
      <p:pic>
        <p:nvPicPr>
          <p:cNvPr id="5" name="Image 4">
            <a:extLst>
              <a:ext uri="{FF2B5EF4-FFF2-40B4-BE49-F238E27FC236}">
                <a16:creationId xmlns:a16="http://schemas.microsoft.com/office/drawing/2014/main" id="{4AB0D4EB-1E97-546A-957B-CCC015659796}"/>
              </a:ext>
            </a:extLst>
          </p:cNvPr>
          <p:cNvPicPr>
            <a:picLocks noChangeAspect="1"/>
          </p:cNvPicPr>
          <p:nvPr/>
        </p:nvPicPr>
        <p:blipFill>
          <a:blip r:embed="rId5"/>
          <a:stretch>
            <a:fillRect/>
          </a:stretch>
        </p:blipFill>
        <p:spPr>
          <a:xfrm>
            <a:off x="68735" y="2774096"/>
            <a:ext cx="1826759" cy="1826759"/>
          </a:xfrm>
          <a:prstGeom prst="rect">
            <a:avLst/>
          </a:prstGeom>
        </p:spPr>
      </p:pic>
      <p:sp>
        <p:nvSpPr>
          <p:cNvPr id="6" name="Titre 1">
            <a:extLst>
              <a:ext uri="{FF2B5EF4-FFF2-40B4-BE49-F238E27FC236}">
                <a16:creationId xmlns:a16="http://schemas.microsoft.com/office/drawing/2014/main" id="{386EB662-2462-74F6-518D-63FA4F2F4FC7}"/>
              </a:ext>
            </a:extLst>
          </p:cNvPr>
          <p:cNvSpPr txBox="1">
            <a:spLocks/>
          </p:cNvSpPr>
          <p:nvPr/>
        </p:nvSpPr>
        <p:spPr>
          <a:xfrm>
            <a:off x="602138" y="275635"/>
            <a:ext cx="7406640" cy="27469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Gill Sans Ultra Bold" panose="020B0A02020104020203" pitchFamily="34" charset="77"/>
              </a:rPr>
              <a:t>Rapport de la Commission spéciale de la modification </a:t>
            </a:r>
            <a:br>
              <a:rPr lang="fr-FR" b="1" dirty="0">
                <a:latin typeface="Gill Sans Ultra Bold" panose="020B0A02020104020203" pitchFamily="34" charset="77"/>
              </a:rPr>
            </a:br>
            <a:r>
              <a:rPr lang="fr-FR" b="1" dirty="0">
                <a:latin typeface="Gill Sans Ultra Bold" panose="020B0A02020104020203" pitchFamily="34" charset="77"/>
              </a:rPr>
              <a:t>du climat</a:t>
            </a:r>
            <a:endParaRPr lang="fr-FR" sz="3200" b="1" dirty="0">
              <a:highlight>
                <a:srgbClr val="FFFF00"/>
              </a:highlight>
              <a:latin typeface="Gill Sans Ultra Bold" panose="020B0A02020104020203" pitchFamily="34" charset="77"/>
            </a:endParaRPr>
          </a:p>
        </p:txBody>
      </p:sp>
      <p:sp>
        <p:nvSpPr>
          <p:cNvPr id="10" name="Titre 1">
            <a:extLst>
              <a:ext uri="{FF2B5EF4-FFF2-40B4-BE49-F238E27FC236}">
                <a16:creationId xmlns:a16="http://schemas.microsoft.com/office/drawing/2014/main" id="{8087BFAE-67DD-FF42-92EB-45BEE9161F93}"/>
              </a:ext>
            </a:extLst>
          </p:cNvPr>
          <p:cNvSpPr txBox="1">
            <a:spLocks/>
          </p:cNvSpPr>
          <p:nvPr/>
        </p:nvSpPr>
        <p:spPr>
          <a:xfrm>
            <a:off x="502288" y="3407831"/>
            <a:ext cx="1490978" cy="6899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mn-lt"/>
              </a:rPr>
              <a:t>p.2</a:t>
            </a:r>
            <a:endParaRPr lang="fr-FR" sz="3200" b="1" dirty="0">
              <a:latin typeface="+mn-lt"/>
            </a:endParaRPr>
          </a:p>
        </p:txBody>
      </p:sp>
    </p:spTree>
    <p:extLst>
      <p:ext uri="{BB962C8B-B14F-4D97-AF65-F5344CB8AC3E}">
        <p14:creationId xmlns:p14="http://schemas.microsoft.com/office/powerpoint/2010/main" val="3695979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0532BAE-33EA-4343-B0BE-7990DFA02D83}"/>
              </a:ext>
            </a:extLst>
          </p:cNvPr>
          <p:cNvPicPr>
            <a:picLocks noChangeAspect="1"/>
          </p:cNvPicPr>
          <p:nvPr/>
        </p:nvPicPr>
        <p:blipFill>
          <a:blip r:embed="rId2"/>
          <a:stretch>
            <a:fillRect/>
          </a:stretch>
        </p:blipFill>
        <p:spPr>
          <a:xfrm>
            <a:off x="6096000" y="71437"/>
            <a:ext cx="5144652" cy="6715125"/>
          </a:xfrm>
          <a:prstGeom prst="rect">
            <a:avLst/>
          </a:prstGeom>
          <a:ln>
            <a:solidFill>
              <a:schemeClr val="tx1"/>
            </a:solidFill>
          </a:ln>
        </p:spPr>
      </p:pic>
      <p:pic>
        <p:nvPicPr>
          <p:cNvPr id="5" name="Image 4">
            <a:extLst>
              <a:ext uri="{FF2B5EF4-FFF2-40B4-BE49-F238E27FC236}">
                <a16:creationId xmlns:a16="http://schemas.microsoft.com/office/drawing/2014/main" id="{EB775B6B-4FB5-4D47-BB6B-AF05B7F45DF7}"/>
              </a:ext>
            </a:extLst>
          </p:cNvPr>
          <p:cNvPicPr>
            <a:picLocks noChangeAspect="1"/>
          </p:cNvPicPr>
          <p:nvPr/>
        </p:nvPicPr>
        <p:blipFill>
          <a:blip r:embed="rId3"/>
          <a:stretch>
            <a:fillRect/>
          </a:stretch>
        </p:blipFill>
        <p:spPr>
          <a:xfrm>
            <a:off x="10126086" y="547532"/>
            <a:ext cx="1732027" cy="1443356"/>
          </a:xfrm>
          <a:prstGeom prst="rect">
            <a:avLst/>
          </a:prstGeom>
        </p:spPr>
      </p:pic>
      <p:sp>
        <p:nvSpPr>
          <p:cNvPr id="7" name="ZoneTexte 6">
            <a:extLst>
              <a:ext uri="{FF2B5EF4-FFF2-40B4-BE49-F238E27FC236}">
                <a16:creationId xmlns:a16="http://schemas.microsoft.com/office/drawing/2014/main" id="{A393FC36-01C3-4B47-A9F1-9220208136E6}"/>
              </a:ext>
            </a:extLst>
          </p:cNvPr>
          <p:cNvSpPr txBox="1"/>
          <p:nvPr/>
        </p:nvSpPr>
        <p:spPr>
          <a:xfrm>
            <a:off x="680721" y="3194733"/>
            <a:ext cx="4363371" cy="2908489"/>
          </a:xfrm>
          <a:prstGeom prst="rect">
            <a:avLst/>
          </a:prstGeom>
          <a:noFill/>
          <a:ln w="28575">
            <a:solidFill>
              <a:schemeClr val="tx1"/>
            </a:solidFill>
          </a:ln>
        </p:spPr>
        <p:txBody>
          <a:bodyPr wrap="square">
            <a:spAutoFit/>
          </a:bodyPr>
          <a:lstStyle/>
          <a:p>
            <a:pPr algn="ctr"/>
            <a:r>
              <a:rPr lang="fr-FR" sz="2400" b="1" dirty="0"/>
              <a:t>Un programme national recommandé</a:t>
            </a:r>
          </a:p>
          <a:p>
            <a:pPr algn="ctr"/>
            <a:r>
              <a:rPr lang="fr-FR" sz="2400" b="1" dirty="0">
                <a:highlight>
                  <a:srgbClr val="FFFF00"/>
                </a:highlight>
              </a:rPr>
              <a:t>Dans la modification météorologique</a:t>
            </a:r>
          </a:p>
          <a:p>
            <a:pPr algn="ctr"/>
            <a:endParaRPr lang="fr-FR" sz="900" dirty="0"/>
          </a:p>
          <a:p>
            <a:pPr algn="ctr"/>
            <a:r>
              <a:rPr lang="fr-FR" sz="2000" b="1" dirty="0"/>
              <a:t>Un rapport au</a:t>
            </a:r>
          </a:p>
          <a:p>
            <a:pPr algn="ctr"/>
            <a:r>
              <a:rPr lang="fr-FR" sz="2000" b="1" dirty="0"/>
              <a:t>Comité interministériel pour</a:t>
            </a:r>
          </a:p>
          <a:p>
            <a:pPr algn="ctr"/>
            <a:r>
              <a:rPr lang="fr-FR" sz="2000" b="1" dirty="0"/>
              <a:t>Les Sciences de l'atmosphère</a:t>
            </a:r>
          </a:p>
          <a:p>
            <a:pPr algn="ctr"/>
            <a:r>
              <a:rPr lang="fr-FR" b="1" dirty="0"/>
              <a:t>par Homer E. </a:t>
            </a:r>
            <a:r>
              <a:rPr lang="fr-FR" b="1" dirty="0" err="1"/>
              <a:t>Newell</a:t>
            </a:r>
            <a:endParaRPr lang="fr-FR" b="1" dirty="0"/>
          </a:p>
        </p:txBody>
      </p:sp>
      <p:sp>
        <p:nvSpPr>
          <p:cNvPr id="3" name="ZoneTexte 2">
            <a:extLst>
              <a:ext uri="{FF2B5EF4-FFF2-40B4-BE49-F238E27FC236}">
                <a16:creationId xmlns:a16="http://schemas.microsoft.com/office/drawing/2014/main" id="{944CD499-6DBB-1659-D4E5-23A96B2AF5F4}"/>
              </a:ext>
            </a:extLst>
          </p:cNvPr>
          <p:cNvSpPr txBox="1"/>
          <p:nvPr/>
        </p:nvSpPr>
        <p:spPr>
          <a:xfrm>
            <a:off x="680721" y="2436611"/>
            <a:ext cx="3125939" cy="523220"/>
          </a:xfrm>
          <a:prstGeom prst="rect">
            <a:avLst/>
          </a:prstGeom>
          <a:solidFill>
            <a:schemeClr val="bg1"/>
          </a:solidFill>
          <a:ln w="25400">
            <a:solidFill>
              <a:schemeClr val="tx1"/>
            </a:solidFill>
          </a:ln>
        </p:spPr>
        <p:txBody>
          <a:bodyPr wrap="square">
            <a:spAutoFit/>
          </a:bodyPr>
          <a:lstStyle/>
          <a:p>
            <a:pPr algn="ctr"/>
            <a:r>
              <a:rPr lang="fr-CH" sz="2800" b="1" dirty="0"/>
              <a:t>Novembre 1966</a:t>
            </a:r>
            <a:endParaRPr lang="fr-FR" sz="2800" b="1" dirty="0"/>
          </a:p>
        </p:txBody>
      </p:sp>
      <p:sp>
        <p:nvSpPr>
          <p:cNvPr id="2" name="Titre 1">
            <a:extLst>
              <a:ext uri="{FF2B5EF4-FFF2-40B4-BE49-F238E27FC236}">
                <a16:creationId xmlns:a16="http://schemas.microsoft.com/office/drawing/2014/main" id="{701B24D3-189B-4A45-B3A6-FCBB5580AA9A}"/>
              </a:ext>
            </a:extLst>
          </p:cNvPr>
          <p:cNvSpPr>
            <a:spLocks noGrp="1"/>
          </p:cNvSpPr>
          <p:nvPr>
            <p:ph type="title"/>
          </p:nvPr>
        </p:nvSpPr>
        <p:spPr>
          <a:xfrm>
            <a:off x="333887" y="347266"/>
            <a:ext cx="6503011" cy="1443355"/>
          </a:xfrm>
          <a:solidFill>
            <a:schemeClr val="bg1"/>
          </a:solidFill>
        </p:spPr>
        <p:txBody>
          <a:bodyPr>
            <a:noAutofit/>
          </a:bodyPr>
          <a:lstStyle/>
          <a:p>
            <a:r>
              <a:rPr lang="fr-FR" sz="5400" b="1" dirty="0">
                <a:latin typeface="Gill Sans Ultra Bold" panose="020B0A02020104020203" pitchFamily="34" charset="77"/>
              </a:rPr>
              <a:t>Rapport 1966 de la </a:t>
            </a:r>
            <a:r>
              <a:rPr lang="fr-FR" sz="5400" b="1" dirty="0">
                <a:solidFill>
                  <a:srgbClr val="FF0000"/>
                </a:solidFill>
                <a:latin typeface="Gill Sans Ultra Bold" panose="020B0A02020104020203" pitchFamily="34" charset="77"/>
              </a:rPr>
              <a:t>NASA</a:t>
            </a:r>
            <a:endParaRPr lang="fr-FR" sz="5400" b="1" dirty="0">
              <a:solidFill>
                <a:srgbClr val="FF0000"/>
              </a:solidFill>
              <a:highlight>
                <a:srgbClr val="FFFF00"/>
              </a:highlight>
              <a:latin typeface="Gill Sans Ultra Bold" panose="020B0A02020104020203" pitchFamily="34" charset="77"/>
            </a:endParaRPr>
          </a:p>
        </p:txBody>
      </p:sp>
    </p:spTree>
    <p:extLst>
      <p:ext uri="{BB962C8B-B14F-4D97-AF65-F5344CB8AC3E}">
        <p14:creationId xmlns:p14="http://schemas.microsoft.com/office/powerpoint/2010/main" val="3633234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par>
                                <p:cTn id="16" presetID="55"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9327954-80B9-5249-9421-61CDDD2E8F4B}"/>
              </a:ext>
            </a:extLst>
          </p:cNvPr>
          <p:cNvPicPr>
            <a:picLocks noChangeAspect="1"/>
          </p:cNvPicPr>
          <p:nvPr/>
        </p:nvPicPr>
        <p:blipFill>
          <a:blip r:embed="rId2"/>
          <a:stretch>
            <a:fillRect/>
          </a:stretch>
        </p:blipFill>
        <p:spPr>
          <a:xfrm>
            <a:off x="6247265" y="190500"/>
            <a:ext cx="5715000" cy="6477000"/>
          </a:xfrm>
          <a:prstGeom prst="rect">
            <a:avLst/>
          </a:prstGeom>
          <a:ln>
            <a:solidFill>
              <a:schemeClr val="tx1"/>
            </a:solidFill>
          </a:ln>
        </p:spPr>
      </p:pic>
      <p:sp>
        <p:nvSpPr>
          <p:cNvPr id="7" name="ZoneTexte 6">
            <a:extLst>
              <a:ext uri="{FF2B5EF4-FFF2-40B4-BE49-F238E27FC236}">
                <a16:creationId xmlns:a16="http://schemas.microsoft.com/office/drawing/2014/main" id="{DF0CA207-76CE-BF4A-91FE-82BACA49ADCA}"/>
              </a:ext>
            </a:extLst>
          </p:cNvPr>
          <p:cNvSpPr txBox="1"/>
          <p:nvPr/>
        </p:nvSpPr>
        <p:spPr>
          <a:xfrm>
            <a:off x="663637" y="3225860"/>
            <a:ext cx="5008501" cy="3170099"/>
          </a:xfrm>
          <a:prstGeom prst="rect">
            <a:avLst/>
          </a:prstGeom>
          <a:noFill/>
          <a:ln w="57150">
            <a:solidFill>
              <a:srgbClr val="FF0000"/>
            </a:solidFill>
          </a:ln>
        </p:spPr>
        <p:txBody>
          <a:bodyPr wrap="square">
            <a:spAutoFit/>
          </a:bodyPr>
          <a:lstStyle/>
          <a:p>
            <a:r>
              <a:rPr lang="fr-FR" sz="2000" dirty="0"/>
              <a:t>Lors de sa séance du 29 mars 1966, le Conseil fédéral a demandé au CIAS de préparer un rapport décrivant </a:t>
            </a:r>
            <a:r>
              <a:rPr lang="fr-FR" sz="2000" b="1" dirty="0"/>
              <a:t>«</a:t>
            </a:r>
            <a:r>
              <a:rPr lang="fr-FR" sz="2000" dirty="0"/>
              <a:t> </a:t>
            </a:r>
            <a:r>
              <a:rPr lang="fr-FR" sz="2000" b="1" dirty="0">
                <a:highlight>
                  <a:srgbClr val="FFFF00"/>
                </a:highlight>
              </a:rPr>
              <a:t>qui fait quoi dans la modification de la météo </a:t>
            </a:r>
            <a:r>
              <a:rPr lang="fr-FR" sz="2000" b="1" dirty="0"/>
              <a:t>»</a:t>
            </a:r>
            <a:r>
              <a:rPr lang="fr-FR" sz="2000" dirty="0"/>
              <a:t>, les plans futurs des agences (notamment Commerce et Intérieur) et leurs relations, et les considérations qui devraient affecter les décisions sur la division des responsabilités </a:t>
            </a:r>
            <a:r>
              <a:rPr lang="fr-FR" sz="2000" b="1" dirty="0">
                <a:highlight>
                  <a:srgbClr val="FFFF00"/>
                </a:highlight>
              </a:rPr>
              <a:t>en matière de recherche sur la modification de la météo.</a:t>
            </a:r>
          </a:p>
        </p:txBody>
      </p:sp>
      <p:pic>
        <p:nvPicPr>
          <p:cNvPr id="10" name="Image 9">
            <a:extLst>
              <a:ext uri="{FF2B5EF4-FFF2-40B4-BE49-F238E27FC236}">
                <a16:creationId xmlns:a16="http://schemas.microsoft.com/office/drawing/2014/main" id="{892E39A9-5798-7A07-321F-DFA3828DF9C9}"/>
              </a:ext>
            </a:extLst>
          </p:cNvPr>
          <p:cNvPicPr>
            <a:picLocks noChangeAspect="1"/>
          </p:cNvPicPr>
          <p:nvPr/>
        </p:nvPicPr>
        <p:blipFill>
          <a:blip r:embed="rId3"/>
          <a:stretch>
            <a:fillRect/>
          </a:stretch>
        </p:blipFill>
        <p:spPr>
          <a:xfrm>
            <a:off x="10328593" y="1782504"/>
            <a:ext cx="1732027" cy="1443356"/>
          </a:xfrm>
          <a:prstGeom prst="rect">
            <a:avLst/>
          </a:prstGeom>
        </p:spPr>
      </p:pic>
      <p:sp>
        <p:nvSpPr>
          <p:cNvPr id="2" name="Titre 1">
            <a:extLst>
              <a:ext uri="{FF2B5EF4-FFF2-40B4-BE49-F238E27FC236}">
                <a16:creationId xmlns:a16="http://schemas.microsoft.com/office/drawing/2014/main" id="{B4598CB0-FAF7-6CC8-6F62-F43E6F0B91AE}"/>
              </a:ext>
            </a:extLst>
          </p:cNvPr>
          <p:cNvSpPr>
            <a:spLocks noGrp="1"/>
          </p:cNvSpPr>
          <p:nvPr>
            <p:ph type="title"/>
          </p:nvPr>
        </p:nvSpPr>
        <p:spPr>
          <a:xfrm>
            <a:off x="333887" y="347266"/>
            <a:ext cx="6573350" cy="1443355"/>
          </a:xfrm>
          <a:solidFill>
            <a:schemeClr val="bg1"/>
          </a:solidFill>
        </p:spPr>
        <p:txBody>
          <a:bodyPr>
            <a:noAutofit/>
          </a:bodyPr>
          <a:lstStyle/>
          <a:p>
            <a:r>
              <a:rPr lang="fr-FR" sz="5400" b="1" dirty="0">
                <a:latin typeface="Gill Sans Ultra Bold" panose="020B0A02020104020203" pitchFamily="34" charset="77"/>
              </a:rPr>
              <a:t>Rapport 1966 de la </a:t>
            </a:r>
            <a:r>
              <a:rPr lang="fr-FR" sz="5400" b="1" dirty="0">
                <a:solidFill>
                  <a:srgbClr val="FF0000"/>
                </a:solidFill>
                <a:latin typeface="Gill Sans Ultra Bold" panose="020B0A02020104020203" pitchFamily="34" charset="77"/>
              </a:rPr>
              <a:t>NASA</a:t>
            </a:r>
            <a:endParaRPr lang="fr-FR" sz="5400" b="1" dirty="0">
              <a:solidFill>
                <a:srgbClr val="FF0000"/>
              </a:solidFill>
              <a:highlight>
                <a:srgbClr val="FFFF00"/>
              </a:highlight>
              <a:latin typeface="Gill Sans Ultra Bold" panose="020B0A02020104020203" pitchFamily="34" charset="77"/>
            </a:endParaRPr>
          </a:p>
        </p:txBody>
      </p:sp>
      <p:sp>
        <p:nvSpPr>
          <p:cNvPr id="4" name="Rectangle 3">
            <a:extLst>
              <a:ext uri="{FF2B5EF4-FFF2-40B4-BE49-F238E27FC236}">
                <a16:creationId xmlns:a16="http://schemas.microsoft.com/office/drawing/2014/main" id="{AA4BB067-2BDD-3007-2033-B6EB76F2B058}"/>
              </a:ext>
            </a:extLst>
          </p:cNvPr>
          <p:cNvSpPr/>
          <p:nvPr/>
        </p:nvSpPr>
        <p:spPr>
          <a:xfrm>
            <a:off x="6077464" y="3632141"/>
            <a:ext cx="5479475" cy="1268472"/>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40563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DF0CA207-76CE-BF4A-91FE-82BACA49ADCA}"/>
              </a:ext>
            </a:extLst>
          </p:cNvPr>
          <p:cNvSpPr txBox="1"/>
          <p:nvPr/>
        </p:nvSpPr>
        <p:spPr>
          <a:xfrm>
            <a:off x="6520456" y="1788018"/>
            <a:ext cx="5375752" cy="3662541"/>
          </a:xfrm>
          <a:prstGeom prst="rect">
            <a:avLst/>
          </a:prstGeom>
          <a:noFill/>
          <a:ln w="57150">
            <a:solidFill>
              <a:schemeClr val="tx1"/>
            </a:solidFill>
          </a:ln>
        </p:spPr>
        <p:txBody>
          <a:bodyPr wrap="square">
            <a:spAutoFit/>
          </a:bodyPr>
          <a:lstStyle/>
          <a:p>
            <a:r>
              <a:rPr lang="fr-FR" sz="2000" dirty="0"/>
              <a:t>Les avantages financiers et autres </a:t>
            </a:r>
            <a:r>
              <a:rPr lang="fr-FR" sz="2000" b="1" dirty="0">
                <a:highlight>
                  <a:srgbClr val="FFFF00"/>
                </a:highlight>
              </a:rPr>
              <a:t>pour le bien-être humain de pouvoir modifier la météo </a:t>
            </a:r>
            <a:r>
              <a:rPr lang="fr-FR" sz="2000" dirty="0"/>
              <a:t>pour augmenter l'approvisionnement en eau, </a:t>
            </a:r>
            <a:r>
              <a:rPr lang="fr-FR" sz="2000" b="1" dirty="0">
                <a:highlight>
                  <a:srgbClr val="FFFF00"/>
                </a:highlight>
              </a:rPr>
              <a:t>réduire la foudre, supprimer la grêle, atténuer les tornades et empêcher le développement complet des ouragans serait très bien.</a:t>
            </a:r>
            <a:br>
              <a:rPr lang="fr-FR" sz="2000" b="1" dirty="0">
                <a:highlight>
                  <a:srgbClr val="FFFF00"/>
                </a:highlight>
              </a:rPr>
            </a:br>
            <a:r>
              <a:rPr lang="fr-FR" sz="1200" b="1" dirty="0">
                <a:highlight>
                  <a:srgbClr val="FFFF00"/>
                </a:highlight>
              </a:rPr>
              <a:t> </a:t>
            </a:r>
            <a:endParaRPr lang="fr-FR" sz="2000" b="1" dirty="0">
              <a:highlight>
                <a:srgbClr val="FFFF00"/>
              </a:highlight>
            </a:endParaRPr>
          </a:p>
          <a:p>
            <a:r>
              <a:rPr lang="fr-FR" sz="2000" b="1" dirty="0">
                <a:highlight>
                  <a:srgbClr val="FFFF00"/>
                </a:highlight>
              </a:rPr>
              <a:t>Au cours des vingt dernières années, des expériences ont été menée sur la modification du temps, en particulier sur le effets de l'ensemencement des nuages ​​avec - des matériaux tels que cristaux d'iodure d'argent.</a:t>
            </a:r>
          </a:p>
        </p:txBody>
      </p:sp>
      <p:pic>
        <p:nvPicPr>
          <p:cNvPr id="4" name="Image 3">
            <a:extLst>
              <a:ext uri="{FF2B5EF4-FFF2-40B4-BE49-F238E27FC236}">
                <a16:creationId xmlns:a16="http://schemas.microsoft.com/office/drawing/2014/main" id="{DF3FDDEE-FA20-114A-9815-5AD292A20E41}"/>
              </a:ext>
            </a:extLst>
          </p:cNvPr>
          <p:cNvPicPr>
            <a:picLocks noChangeAspect="1"/>
          </p:cNvPicPr>
          <p:nvPr/>
        </p:nvPicPr>
        <p:blipFill>
          <a:blip r:embed="rId2"/>
          <a:stretch>
            <a:fillRect/>
          </a:stretch>
        </p:blipFill>
        <p:spPr>
          <a:xfrm>
            <a:off x="1383819" y="4276539"/>
            <a:ext cx="4837430" cy="753440"/>
          </a:xfrm>
          <a:prstGeom prst="rect">
            <a:avLst/>
          </a:prstGeom>
        </p:spPr>
      </p:pic>
      <p:pic>
        <p:nvPicPr>
          <p:cNvPr id="5" name="Image 4">
            <a:extLst>
              <a:ext uri="{FF2B5EF4-FFF2-40B4-BE49-F238E27FC236}">
                <a16:creationId xmlns:a16="http://schemas.microsoft.com/office/drawing/2014/main" id="{216B2F35-1100-2043-BD13-0FF765B88CCA}"/>
              </a:ext>
            </a:extLst>
          </p:cNvPr>
          <p:cNvPicPr>
            <a:picLocks noChangeAspect="1"/>
          </p:cNvPicPr>
          <p:nvPr/>
        </p:nvPicPr>
        <p:blipFill>
          <a:blip r:embed="rId3"/>
          <a:stretch>
            <a:fillRect/>
          </a:stretch>
        </p:blipFill>
        <p:spPr>
          <a:xfrm>
            <a:off x="1244229" y="3163567"/>
            <a:ext cx="4977020" cy="1103960"/>
          </a:xfrm>
          <a:prstGeom prst="rect">
            <a:avLst/>
          </a:prstGeom>
        </p:spPr>
      </p:pic>
      <p:pic>
        <p:nvPicPr>
          <p:cNvPr id="13" name="Image 12">
            <a:extLst>
              <a:ext uri="{FF2B5EF4-FFF2-40B4-BE49-F238E27FC236}">
                <a16:creationId xmlns:a16="http://schemas.microsoft.com/office/drawing/2014/main" id="{1AA049E8-FB7E-E1DA-91D6-2F4B29C74A2E}"/>
              </a:ext>
            </a:extLst>
          </p:cNvPr>
          <p:cNvPicPr>
            <a:picLocks noChangeAspect="1"/>
          </p:cNvPicPr>
          <p:nvPr/>
        </p:nvPicPr>
        <p:blipFill>
          <a:blip r:embed="rId4"/>
          <a:stretch>
            <a:fillRect/>
          </a:stretch>
        </p:blipFill>
        <p:spPr>
          <a:xfrm>
            <a:off x="380593" y="5089574"/>
            <a:ext cx="1732027" cy="1443356"/>
          </a:xfrm>
          <a:prstGeom prst="rect">
            <a:avLst/>
          </a:prstGeom>
        </p:spPr>
      </p:pic>
      <p:sp>
        <p:nvSpPr>
          <p:cNvPr id="6" name="Titre 1">
            <a:extLst>
              <a:ext uri="{FF2B5EF4-FFF2-40B4-BE49-F238E27FC236}">
                <a16:creationId xmlns:a16="http://schemas.microsoft.com/office/drawing/2014/main" id="{1B74E744-0463-3372-E245-21124C77980B}"/>
              </a:ext>
            </a:extLst>
          </p:cNvPr>
          <p:cNvSpPr txBox="1">
            <a:spLocks/>
          </p:cNvSpPr>
          <p:nvPr/>
        </p:nvSpPr>
        <p:spPr>
          <a:xfrm>
            <a:off x="333887" y="347266"/>
            <a:ext cx="6624126" cy="14433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Gill Sans Ultra Bold" panose="020B0A02020104020203" pitchFamily="34" charset="77"/>
              </a:rPr>
              <a:t>Rapport 1966 de la </a:t>
            </a:r>
            <a:r>
              <a:rPr lang="fr-FR" sz="5400" b="1" dirty="0">
                <a:solidFill>
                  <a:srgbClr val="FF0000"/>
                </a:solidFill>
                <a:latin typeface="Gill Sans Ultra Bold" panose="020B0A02020104020203" pitchFamily="34" charset="77"/>
              </a:rPr>
              <a:t>NASA</a:t>
            </a:r>
            <a:endParaRPr lang="fr-FR" sz="5400" b="1" dirty="0">
              <a:solidFill>
                <a:srgbClr val="FF0000"/>
              </a:solidFill>
              <a:highlight>
                <a:srgbClr val="FFFF00"/>
              </a:highlight>
              <a:latin typeface="Gill Sans Ultra Bold" panose="020B0A02020104020203" pitchFamily="34" charset="77"/>
            </a:endParaRPr>
          </a:p>
        </p:txBody>
      </p:sp>
      <p:pic>
        <p:nvPicPr>
          <p:cNvPr id="10" name="Image 9">
            <a:extLst>
              <a:ext uri="{FF2B5EF4-FFF2-40B4-BE49-F238E27FC236}">
                <a16:creationId xmlns:a16="http://schemas.microsoft.com/office/drawing/2014/main" id="{E834902A-F0AF-8AD6-7163-718E279233D0}"/>
              </a:ext>
            </a:extLst>
          </p:cNvPr>
          <p:cNvPicPr>
            <a:picLocks noChangeAspect="1"/>
          </p:cNvPicPr>
          <p:nvPr/>
        </p:nvPicPr>
        <p:blipFill>
          <a:blip r:embed="rId5"/>
          <a:stretch>
            <a:fillRect/>
          </a:stretch>
        </p:blipFill>
        <p:spPr>
          <a:xfrm>
            <a:off x="144219" y="1506603"/>
            <a:ext cx="1826759" cy="1826759"/>
          </a:xfrm>
          <a:prstGeom prst="rect">
            <a:avLst/>
          </a:prstGeom>
        </p:spPr>
      </p:pic>
      <p:sp>
        <p:nvSpPr>
          <p:cNvPr id="11" name="Rectangle 10">
            <a:extLst>
              <a:ext uri="{FF2B5EF4-FFF2-40B4-BE49-F238E27FC236}">
                <a16:creationId xmlns:a16="http://schemas.microsoft.com/office/drawing/2014/main" id="{07EDEE34-05AE-04F7-30FA-D74946B263E8}"/>
              </a:ext>
            </a:extLst>
          </p:cNvPr>
          <p:cNvSpPr/>
          <p:nvPr/>
        </p:nvSpPr>
        <p:spPr>
          <a:xfrm>
            <a:off x="958074" y="2844360"/>
            <a:ext cx="5375752" cy="2606199"/>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3F35B12A-56A0-A749-B838-80650042AEFA}"/>
              </a:ext>
            </a:extLst>
          </p:cNvPr>
          <p:cNvSpPr txBox="1">
            <a:spLocks/>
          </p:cNvSpPr>
          <p:nvPr/>
        </p:nvSpPr>
        <p:spPr>
          <a:xfrm>
            <a:off x="602932" y="2137232"/>
            <a:ext cx="1490978" cy="6899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latin typeface="+mn-lt"/>
              </a:rPr>
              <a:t>p.1</a:t>
            </a:r>
            <a:endParaRPr lang="fr-FR" sz="3200" b="1" dirty="0">
              <a:latin typeface="+mn-lt"/>
            </a:endParaRPr>
          </a:p>
        </p:txBody>
      </p:sp>
    </p:spTree>
    <p:extLst>
      <p:ext uri="{BB962C8B-B14F-4D97-AF65-F5344CB8AC3E}">
        <p14:creationId xmlns:p14="http://schemas.microsoft.com/office/powerpoint/2010/main" val="3414425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36AABDCE-51E4-3D48-97EF-FF1F28CF15E8}"/>
              </a:ext>
            </a:extLst>
          </p:cNvPr>
          <p:cNvSpPr txBox="1"/>
          <p:nvPr/>
        </p:nvSpPr>
        <p:spPr>
          <a:xfrm>
            <a:off x="410683" y="4911683"/>
            <a:ext cx="6863574" cy="1754326"/>
          </a:xfrm>
          <a:prstGeom prst="rect">
            <a:avLst/>
          </a:prstGeom>
          <a:noFill/>
          <a:ln w="28575">
            <a:solidFill>
              <a:schemeClr val="tx1"/>
            </a:solidFill>
          </a:ln>
        </p:spPr>
        <p:txBody>
          <a:bodyPr wrap="square">
            <a:spAutoFit/>
          </a:bodyPr>
          <a:lstStyle/>
          <a:p>
            <a:r>
              <a:rPr lang="fr-CH" b="1" i="0" dirty="0">
                <a:effectLst/>
                <a:latin typeface="Arial" panose="020B0604020202020204" pitchFamily="34" charset="0"/>
                <a:cs typeface="Arial" panose="020B0604020202020204" pitchFamily="34" charset="0"/>
              </a:rPr>
              <a:t>Le premier vol d'essai sur le terrain est prévu pour juin 2021 </a:t>
            </a:r>
            <a:r>
              <a:rPr lang="fr-CH" b="0" i="0" dirty="0">
                <a:effectLst/>
                <a:latin typeface="Arial" panose="020B0604020202020204" pitchFamily="34" charset="0"/>
                <a:cs typeface="Arial" panose="020B0604020202020204" pitchFamily="34" charset="0"/>
              </a:rPr>
              <a:t>et vise à tester le matériel. D'autres vols seront annoncés à l'automne 2021, ces vols pourraient </a:t>
            </a:r>
            <a:r>
              <a:rPr lang="fr-CH" b="1" i="0" dirty="0">
                <a:effectLst/>
                <a:highlight>
                  <a:srgbClr val="FFFF00"/>
                </a:highlight>
                <a:latin typeface="Arial" panose="020B0604020202020204" pitchFamily="34" charset="0"/>
                <a:cs typeface="Arial" panose="020B0604020202020204" pitchFamily="34" charset="0"/>
              </a:rPr>
              <a:t>libérer des particules dans la stratosphère</a:t>
            </a:r>
            <a:r>
              <a:rPr lang="fr-CH" b="1" dirty="0">
                <a:highlight>
                  <a:srgbClr val="FFFF00"/>
                </a:highlight>
                <a:latin typeface="Arial" panose="020B0604020202020204" pitchFamily="34" charset="0"/>
                <a:cs typeface="Arial" panose="020B0604020202020204" pitchFamily="34" charset="0"/>
              </a:rPr>
              <a:t> </a:t>
            </a:r>
            <a:r>
              <a:rPr lang="fr-CH" dirty="0">
                <a:latin typeface="Arial" panose="020B0604020202020204" pitchFamily="34" charset="0"/>
                <a:cs typeface="Arial" panose="020B0604020202020204" pitchFamily="34" charset="0"/>
              </a:rPr>
              <a:t>: </a:t>
            </a:r>
            <a:r>
              <a:rPr lang="fr-CH" b="1" i="0" dirty="0">
                <a:effectLst/>
                <a:latin typeface="Arial" panose="020B0604020202020204" pitchFamily="34" charset="0"/>
                <a:cs typeface="Arial" panose="020B0604020202020204" pitchFamily="34" charset="0"/>
              </a:rPr>
              <a:t>du </a:t>
            </a:r>
            <a:r>
              <a:rPr lang="fr-CH" b="1" i="0" dirty="0">
                <a:effectLst/>
                <a:highlight>
                  <a:srgbClr val="FFFF00"/>
                </a:highlight>
                <a:latin typeface="Arial" panose="020B0604020202020204" pitchFamily="34" charset="0"/>
                <a:cs typeface="Arial" panose="020B0604020202020204" pitchFamily="34" charset="0"/>
              </a:rPr>
              <a:t>carbonate de calcium</a:t>
            </a:r>
            <a:r>
              <a:rPr lang="fr-CH" b="1" i="0" dirty="0">
                <a:effectLst/>
                <a:latin typeface="Arial" panose="020B0604020202020204" pitchFamily="34" charset="0"/>
                <a:cs typeface="Arial" panose="020B0604020202020204" pitchFamily="34" charset="0"/>
              </a:rPr>
              <a:t> </a:t>
            </a:r>
            <a:r>
              <a:rPr lang="fr-CH" b="0" i="0" dirty="0">
                <a:effectLst/>
                <a:latin typeface="Arial" panose="020B0604020202020204" pitchFamily="34" charset="0"/>
                <a:cs typeface="Arial" panose="020B0604020202020204" pitchFamily="34" charset="0"/>
              </a:rPr>
              <a:t>pour la première libération de particules, auparavant ils avaient mentionné </a:t>
            </a:r>
            <a:r>
              <a:rPr lang="fr-CH" b="1" dirty="0">
                <a:highlight>
                  <a:srgbClr val="FFFF00"/>
                </a:highlight>
                <a:latin typeface="Arial" panose="020B0604020202020204" pitchFamily="34" charset="0"/>
                <a:cs typeface="Arial" panose="020B0604020202020204" pitchFamily="34" charset="0"/>
              </a:rPr>
              <a:t>d</a:t>
            </a:r>
            <a:r>
              <a:rPr lang="fr-CH" b="1" i="0" dirty="0">
                <a:effectLst/>
                <a:highlight>
                  <a:srgbClr val="FFFF00"/>
                </a:highlight>
                <a:latin typeface="Arial" panose="020B0604020202020204" pitchFamily="34" charset="0"/>
                <a:cs typeface="Arial" panose="020B0604020202020204" pitchFamily="34" charset="0"/>
              </a:rPr>
              <a:t>es</a:t>
            </a:r>
            <a:r>
              <a:rPr lang="fr-CH" b="0" i="0" dirty="0">
                <a:effectLst/>
                <a:highlight>
                  <a:srgbClr val="FFFF00"/>
                </a:highlight>
                <a:latin typeface="Arial" panose="020B0604020202020204" pitchFamily="34" charset="0"/>
                <a:cs typeface="Arial" panose="020B0604020202020204" pitchFamily="34" charset="0"/>
              </a:rPr>
              <a:t> </a:t>
            </a:r>
            <a:r>
              <a:rPr lang="fr-CH" b="1" i="0" dirty="0">
                <a:effectLst/>
                <a:highlight>
                  <a:srgbClr val="FFFF00"/>
                </a:highlight>
                <a:latin typeface="Arial" panose="020B0604020202020204" pitchFamily="34" charset="0"/>
                <a:cs typeface="Arial" panose="020B0604020202020204" pitchFamily="34" charset="0"/>
              </a:rPr>
              <a:t>particules de soufre</a:t>
            </a:r>
            <a:r>
              <a:rPr lang="fr-CH" b="1" i="0" dirty="0">
                <a:effectLst/>
                <a:latin typeface="Arial" panose="020B0604020202020204" pitchFamily="34" charset="0"/>
                <a:cs typeface="Arial" panose="020B0604020202020204" pitchFamily="34" charset="0"/>
              </a:rPr>
              <a:t> et </a:t>
            </a:r>
            <a:r>
              <a:rPr lang="fr-CH" b="1" i="0" dirty="0">
                <a:effectLst/>
                <a:highlight>
                  <a:srgbClr val="FFFF00"/>
                </a:highlight>
                <a:latin typeface="Arial" panose="020B0604020202020204" pitchFamily="34" charset="0"/>
                <a:cs typeface="Arial" panose="020B0604020202020204" pitchFamily="34" charset="0"/>
              </a:rPr>
              <a:t>d'autres substances</a:t>
            </a:r>
            <a:r>
              <a:rPr lang="fr-CH" b="0" i="0" dirty="0">
                <a:effectLst/>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2C3421BC-98AF-484B-B7A9-6498A8EE2805}"/>
              </a:ext>
            </a:extLst>
          </p:cNvPr>
          <p:cNvSpPr txBox="1"/>
          <p:nvPr/>
        </p:nvSpPr>
        <p:spPr>
          <a:xfrm>
            <a:off x="396238" y="3340100"/>
            <a:ext cx="6878019" cy="1477328"/>
          </a:xfrm>
          <a:prstGeom prst="rect">
            <a:avLst/>
          </a:prstGeom>
          <a:noFill/>
          <a:ln w="28575">
            <a:solidFill>
              <a:schemeClr val="tx1"/>
            </a:solidFill>
          </a:ln>
        </p:spPr>
        <p:txBody>
          <a:bodyPr wrap="square">
            <a:spAutoFit/>
          </a:bodyPr>
          <a:lstStyle/>
          <a:p>
            <a:r>
              <a:rPr lang="fr-CH" b="1" i="0" dirty="0">
                <a:effectLst/>
                <a:latin typeface="Arial" panose="020B0604020202020204" pitchFamily="34" charset="0"/>
                <a:cs typeface="Arial" panose="020B0604020202020204" pitchFamily="34" charset="0"/>
              </a:rPr>
              <a:t>Alors que la crise climatique s'accélère</a:t>
            </a:r>
            <a:r>
              <a:rPr lang="fr-CH" b="0" i="0" dirty="0">
                <a:effectLst/>
                <a:latin typeface="Arial" panose="020B0604020202020204" pitchFamily="34" charset="0"/>
                <a:cs typeface="Arial" panose="020B0604020202020204" pitchFamily="34" charset="0"/>
              </a:rPr>
              <a:t>, quelques institutions ont commencé la recherche et le développement sur des </a:t>
            </a:r>
            <a:r>
              <a:rPr lang="fr-CH" b="1" i="0" dirty="0">
                <a:effectLst/>
                <a:highlight>
                  <a:srgbClr val="FFFF00"/>
                </a:highlight>
                <a:latin typeface="Arial" panose="020B0604020202020204" pitchFamily="34" charset="0"/>
                <a:cs typeface="Arial" panose="020B0604020202020204" pitchFamily="34" charset="0"/>
              </a:rPr>
              <a:t>technologies de géo-ingénierie</a:t>
            </a:r>
            <a:r>
              <a:rPr lang="fr-CH" b="1" i="0" dirty="0">
                <a:effectLst/>
                <a:latin typeface="Arial" panose="020B0604020202020204" pitchFamily="34" charset="0"/>
                <a:cs typeface="Arial" panose="020B0604020202020204" pitchFamily="34" charset="0"/>
              </a:rPr>
              <a:t> </a:t>
            </a:r>
            <a:r>
              <a:rPr lang="fr-CH" b="0" i="0" dirty="0">
                <a:effectLst/>
                <a:latin typeface="Arial" panose="020B0604020202020204" pitchFamily="34" charset="0"/>
                <a:cs typeface="Arial" panose="020B0604020202020204" pitchFamily="34" charset="0"/>
              </a:rPr>
              <a:t>qui ne réduisent pas les gaz à effet de serre qui causent le changement climatique, mais </a:t>
            </a:r>
            <a:r>
              <a:rPr lang="fr-CH" b="1" i="0" dirty="0">
                <a:effectLst/>
                <a:highlight>
                  <a:srgbClr val="FFFF00"/>
                </a:highlight>
                <a:latin typeface="Arial" panose="020B0604020202020204" pitchFamily="34" charset="0"/>
                <a:cs typeface="Arial" panose="020B0604020202020204" pitchFamily="34" charset="0"/>
              </a:rPr>
              <a:t>visent plutôt à masquer leurs effets de réchauffement.</a:t>
            </a:r>
            <a:endParaRPr lang="fr-FR" b="1" dirty="0">
              <a:highlight>
                <a:srgbClr val="FFFF00"/>
              </a:highlight>
              <a:latin typeface="Arial" panose="020B0604020202020204" pitchFamily="34" charset="0"/>
              <a:cs typeface="Arial" panose="020B0604020202020204" pitchFamily="34" charset="0"/>
            </a:endParaRPr>
          </a:p>
        </p:txBody>
      </p:sp>
      <p:pic>
        <p:nvPicPr>
          <p:cNvPr id="12" name="Image 11">
            <a:extLst>
              <a:ext uri="{FF2B5EF4-FFF2-40B4-BE49-F238E27FC236}">
                <a16:creationId xmlns:a16="http://schemas.microsoft.com/office/drawing/2014/main" id="{BD48315F-DE5E-7B45-BB29-291FDC459F2E}"/>
              </a:ext>
            </a:extLst>
          </p:cNvPr>
          <p:cNvPicPr>
            <a:picLocks noChangeAspect="1"/>
          </p:cNvPicPr>
          <p:nvPr/>
        </p:nvPicPr>
        <p:blipFill>
          <a:blip r:embed="rId2"/>
          <a:stretch>
            <a:fillRect/>
          </a:stretch>
        </p:blipFill>
        <p:spPr>
          <a:xfrm>
            <a:off x="87175" y="55777"/>
            <a:ext cx="2595519" cy="1727200"/>
          </a:xfrm>
          <a:prstGeom prst="rect">
            <a:avLst/>
          </a:prstGeom>
        </p:spPr>
      </p:pic>
      <p:pic>
        <p:nvPicPr>
          <p:cNvPr id="2" name="Image 1">
            <a:extLst>
              <a:ext uri="{FF2B5EF4-FFF2-40B4-BE49-F238E27FC236}">
                <a16:creationId xmlns:a16="http://schemas.microsoft.com/office/drawing/2014/main" id="{06776C66-E54F-5D48-8B77-9C587B854D32}"/>
              </a:ext>
            </a:extLst>
          </p:cNvPr>
          <p:cNvPicPr>
            <a:picLocks noChangeAspect="1"/>
          </p:cNvPicPr>
          <p:nvPr/>
        </p:nvPicPr>
        <p:blipFill>
          <a:blip r:embed="rId3"/>
          <a:stretch>
            <a:fillRect/>
          </a:stretch>
        </p:blipFill>
        <p:spPr>
          <a:xfrm>
            <a:off x="2677291" y="1448035"/>
            <a:ext cx="8786191" cy="1727200"/>
          </a:xfrm>
          <a:prstGeom prst="rect">
            <a:avLst/>
          </a:prstGeom>
        </p:spPr>
      </p:pic>
      <p:sp>
        <p:nvSpPr>
          <p:cNvPr id="13" name="Ellipse 12">
            <a:extLst>
              <a:ext uri="{FF2B5EF4-FFF2-40B4-BE49-F238E27FC236}">
                <a16:creationId xmlns:a16="http://schemas.microsoft.com/office/drawing/2014/main" id="{E6F17CE9-CC25-944D-8F2E-21931222151F}"/>
              </a:ext>
            </a:extLst>
          </p:cNvPr>
          <p:cNvSpPr/>
          <p:nvPr/>
        </p:nvSpPr>
        <p:spPr>
          <a:xfrm>
            <a:off x="3960401" y="2652666"/>
            <a:ext cx="1275081" cy="522569"/>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27532115-0D1D-6E3C-FDA6-A20E4085D424}"/>
              </a:ext>
            </a:extLst>
          </p:cNvPr>
          <p:cNvSpPr txBox="1"/>
          <p:nvPr/>
        </p:nvSpPr>
        <p:spPr>
          <a:xfrm>
            <a:off x="7409669" y="3504368"/>
            <a:ext cx="3641267" cy="3170099"/>
          </a:xfrm>
          <a:prstGeom prst="rect">
            <a:avLst/>
          </a:prstGeom>
          <a:noFill/>
          <a:ln w="28575">
            <a:solidFill>
              <a:schemeClr val="tx1"/>
            </a:solidFill>
          </a:ln>
        </p:spPr>
        <p:txBody>
          <a:bodyPr wrap="square">
            <a:spAutoFit/>
          </a:bodyPr>
          <a:lstStyle/>
          <a:p>
            <a:r>
              <a:rPr lang="fr-CH" sz="2000" b="1" i="0" dirty="0">
                <a:effectLst/>
                <a:latin typeface="Arial" panose="020B0604020202020204" pitchFamily="34" charset="0"/>
                <a:cs typeface="Arial" panose="020B0604020202020204" pitchFamily="34" charset="0"/>
              </a:rPr>
              <a:t>Le projet </a:t>
            </a:r>
            <a:r>
              <a:rPr lang="fr-CH" sz="2000" b="1" i="0" dirty="0" err="1">
                <a:effectLst/>
                <a:latin typeface="Arial" panose="020B0604020202020204" pitchFamily="34" charset="0"/>
                <a:cs typeface="Arial" panose="020B0604020202020204" pitchFamily="34" charset="0"/>
              </a:rPr>
              <a:t>SCoPEx</a:t>
            </a:r>
            <a:r>
              <a:rPr lang="fr-CH" sz="2000" b="1" i="0" dirty="0">
                <a:effectLst/>
                <a:latin typeface="Arial" panose="020B0604020202020204" pitchFamily="34" charset="0"/>
                <a:cs typeface="Arial" panose="020B0604020202020204" pitchFamily="34" charset="0"/>
              </a:rPr>
              <a:t>, hébergé à l'Université de Harvard </a:t>
            </a:r>
            <a:r>
              <a:rPr lang="fr-CH" sz="2000" b="0" i="0" dirty="0">
                <a:effectLst/>
                <a:latin typeface="Arial" panose="020B0604020202020204" pitchFamily="34" charset="0"/>
                <a:cs typeface="Arial" panose="020B0604020202020204" pitchFamily="34" charset="0"/>
              </a:rPr>
              <a:t>dans le cadre du </a:t>
            </a:r>
            <a:r>
              <a:rPr lang="fr-CH" sz="2000" b="1" i="0" dirty="0">
                <a:effectLst/>
                <a:highlight>
                  <a:srgbClr val="FFFF00"/>
                </a:highlight>
                <a:latin typeface="Arial" panose="020B0604020202020204" pitchFamily="34" charset="0"/>
                <a:cs typeface="Arial" panose="020B0604020202020204" pitchFamily="34" charset="0"/>
              </a:rPr>
              <a:t>programme de recherche en géo-ingénierie solaire de Harvard</a:t>
            </a:r>
            <a:r>
              <a:rPr lang="fr-CH" sz="2000" b="0" i="0" dirty="0">
                <a:effectLst/>
                <a:latin typeface="Arial" panose="020B0604020202020204" pitchFamily="34" charset="0"/>
                <a:cs typeface="Arial" panose="020B0604020202020204" pitchFamily="34" charset="0"/>
              </a:rPr>
              <a:t>, vise à faire des expériences pour le développement de </a:t>
            </a:r>
            <a:r>
              <a:rPr lang="fr-CH" sz="2000" b="1" i="0" dirty="0">
                <a:effectLst/>
                <a:highlight>
                  <a:srgbClr val="FFFF00"/>
                </a:highlight>
                <a:latin typeface="Arial" panose="020B0604020202020204" pitchFamily="34" charset="0"/>
                <a:cs typeface="Arial" panose="020B0604020202020204" pitchFamily="34" charset="0"/>
              </a:rPr>
              <a:t>SAI</a:t>
            </a:r>
            <a:r>
              <a:rPr lang="fr-CH" sz="2000" b="0" i="0" dirty="0">
                <a:effectLst/>
                <a:highlight>
                  <a:srgbClr val="FFFF00"/>
                </a:highlight>
                <a:latin typeface="Arial" panose="020B0604020202020204" pitchFamily="34" charset="0"/>
                <a:cs typeface="Arial" panose="020B0604020202020204" pitchFamily="34" charset="0"/>
              </a:rPr>
              <a:t> </a:t>
            </a:r>
            <a:r>
              <a:rPr lang="fr-CH" sz="2000" b="1" i="0" dirty="0">
                <a:effectLst/>
                <a:highlight>
                  <a:srgbClr val="FFFF00"/>
                </a:highlight>
                <a:latin typeface="Arial" panose="020B0604020202020204" pitchFamily="34" charset="0"/>
                <a:cs typeface="Arial" panose="020B0604020202020204" pitchFamily="34" charset="0"/>
              </a:rPr>
              <a:t>(</a:t>
            </a:r>
            <a:r>
              <a:rPr lang="fr-CH" sz="2000" b="1" dirty="0">
                <a:highlight>
                  <a:srgbClr val="FFFF00"/>
                </a:highlight>
                <a:latin typeface="Arial" panose="020B0604020202020204" pitchFamily="34" charset="0"/>
                <a:cs typeface="Arial" panose="020B0604020202020204" pitchFamily="34" charset="0"/>
              </a:rPr>
              <a:t>injection d'aérosols stratosphériques</a:t>
            </a:r>
            <a:r>
              <a:rPr lang="fr-CH" sz="2000" dirty="0">
                <a:highlight>
                  <a:srgbClr val="FFFF00"/>
                </a:highlight>
                <a:latin typeface="Arial" panose="020B0604020202020204" pitchFamily="34" charset="0"/>
                <a:cs typeface="Arial" panose="020B0604020202020204" pitchFamily="34" charset="0"/>
              </a:rPr>
              <a:t>)</a:t>
            </a:r>
            <a:r>
              <a:rPr lang="fr-CH" sz="2000" b="0" i="0" dirty="0">
                <a:effectLst/>
                <a:highlight>
                  <a:srgbClr val="FFFF00"/>
                </a:highlight>
                <a:latin typeface="Arial" panose="020B0604020202020204" pitchFamily="34" charset="0"/>
                <a:cs typeface="Arial" panose="020B0604020202020204" pitchFamily="34" charset="0"/>
              </a:rPr>
              <a:t>.</a:t>
            </a:r>
            <a:endParaRPr lang="fr-FR" sz="2000" dirty="0">
              <a:highlight>
                <a:srgbClr val="FFFF00"/>
              </a:highlight>
              <a:latin typeface="Arial" panose="020B0604020202020204" pitchFamily="34" charset="0"/>
              <a:cs typeface="Arial" panose="020B0604020202020204" pitchFamily="34" charset="0"/>
            </a:endParaRPr>
          </a:p>
        </p:txBody>
      </p:sp>
      <p:cxnSp>
        <p:nvCxnSpPr>
          <p:cNvPr id="6" name="Connecteur droit 5">
            <a:extLst>
              <a:ext uri="{FF2B5EF4-FFF2-40B4-BE49-F238E27FC236}">
                <a16:creationId xmlns:a16="http://schemas.microsoft.com/office/drawing/2014/main" id="{A96AC86C-EFED-ED94-0328-976B03FC5621}"/>
              </a:ext>
            </a:extLst>
          </p:cNvPr>
          <p:cNvCxnSpPr>
            <a:cxnSpLocks/>
          </p:cNvCxnSpPr>
          <p:nvPr/>
        </p:nvCxnSpPr>
        <p:spPr>
          <a:xfrm>
            <a:off x="10040561" y="2173910"/>
            <a:ext cx="86123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171F8C0-5414-268B-A7B0-FB403687E47A}"/>
              </a:ext>
            </a:extLst>
          </p:cNvPr>
          <p:cNvCxnSpPr>
            <a:cxnSpLocks/>
          </p:cNvCxnSpPr>
          <p:nvPr/>
        </p:nvCxnSpPr>
        <p:spPr>
          <a:xfrm>
            <a:off x="2820152" y="2473985"/>
            <a:ext cx="161924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DB04B819-8A8C-F74C-A925-49C76EF1E754}"/>
              </a:ext>
            </a:extLst>
          </p:cNvPr>
          <p:cNvPicPr>
            <a:picLocks noChangeAspect="1"/>
          </p:cNvPicPr>
          <p:nvPr/>
        </p:nvPicPr>
        <p:blipFill>
          <a:blip r:embed="rId4"/>
          <a:stretch>
            <a:fillRect/>
          </a:stretch>
        </p:blipFill>
        <p:spPr>
          <a:xfrm>
            <a:off x="2401460" y="535444"/>
            <a:ext cx="4937618" cy="702624"/>
          </a:xfrm>
          <a:prstGeom prst="rect">
            <a:avLst/>
          </a:prstGeom>
          <a:ln>
            <a:solidFill>
              <a:schemeClr val="tx1"/>
            </a:solidFill>
          </a:ln>
        </p:spPr>
      </p:pic>
    </p:spTree>
    <p:extLst>
      <p:ext uri="{BB962C8B-B14F-4D97-AF65-F5344CB8AC3E}">
        <p14:creationId xmlns:p14="http://schemas.microsoft.com/office/powerpoint/2010/main" val="1113962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strVal val="#ppt_w*0.70"/>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Effect transition="in" filter="fade">
                                      <p:cBhvr>
                                        <p:cTn id="26" dur="1000"/>
                                        <p:tgtEl>
                                          <p:spTgt spid="11"/>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strVal val="#ppt_w*0.70"/>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strVal val="#ppt_w*0.70"/>
                                          </p:val>
                                        </p:tav>
                                        <p:tav tm="100000">
                                          <p:val>
                                            <p:strVal val="#ppt_w"/>
                                          </p:val>
                                        </p:tav>
                                      </p:tavLst>
                                    </p:anim>
                                    <p:anim calcmode="lin" valueType="num">
                                      <p:cBhvr>
                                        <p:cTn id="35" dur="1000" fill="hold"/>
                                        <p:tgtEl>
                                          <p:spTgt spid="4"/>
                                        </p:tgtEl>
                                        <p:attrNameLst>
                                          <p:attrName>ppt_h</p:attrName>
                                        </p:attrNameLst>
                                      </p:cBhvr>
                                      <p:tavLst>
                                        <p:tav tm="0">
                                          <p:val>
                                            <p:strVal val="#ppt_h"/>
                                          </p:val>
                                        </p:tav>
                                        <p:tav tm="100000">
                                          <p:val>
                                            <p:strVal val="#ppt_h"/>
                                          </p:val>
                                        </p:tav>
                                      </p:tavLst>
                                    </p:anim>
                                    <p:animEffect transition="in" filter="fade">
                                      <p:cBhvr>
                                        <p:cTn id="3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D6C6-6873-3311-E05E-351BEDABAF5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A42C654-AC90-4C5C-0B02-9A518B03CC4C}"/>
              </a:ext>
            </a:extLst>
          </p:cNvPr>
          <p:cNvPicPr>
            <a:picLocks noChangeAspect="1"/>
          </p:cNvPicPr>
          <p:nvPr/>
        </p:nvPicPr>
        <p:blipFill>
          <a:blip r:embed="rId2"/>
          <a:stretch>
            <a:fillRect/>
          </a:stretch>
        </p:blipFill>
        <p:spPr>
          <a:xfrm>
            <a:off x="4554657" y="375213"/>
            <a:ext cx="6515100" cy="927100"/>
          </a:xfrm>
          <a:prstGeom prst="rect">
            <a:avLst/>
          </a:prstGeom>
        </p:spPr>
      </p:pic>
      <p:sp>
        <p:nvSpPr>
          <p:cNvPr id="10" name="ZoneTexte 9">
            <a:extLst>
              <a:ext uri="{FF2B5EF4-FFF2-40B4-BE49-F238E27FC236}">
                <a16:creationId xmlns:a16="http://schemas.microsoft.com/office/drawing/2014/main" id="{24386B6C-15A5-572F-A580-13FA4CF1B007}"/>
              </a:ext>
            </a:extLst>
          </p:cNvPr>
          <p:cNvSpPr txBox="1"/>
          <p:nvPr/>
        </p:nvSpPr>
        <p:spPr>
          <a:xfrm>
            <a:off x="700811" y="4809200"/>
            <a:ext cx="1822618" cy="954107"/>
          </a:xfrm>
          <a:prstGeom prst="rect">
            <a:avLst/>
          </a:prstGeom>
          <a:solidFill>
            <a:schemeClr val="bg1"/>
          </a:solidFill>
        </p:spPr>
        <p:txBody>
          <a:bodyPr wrap="square">
            <a:spAutoFit/>
          </a:bodyPr>
          <a:lstStyle/>
          <a:p>
            <a:r>
              <a:rPr lang="fr-CH" sz="2800" b="1" i="0" dirty="0">
                <a:effectLst/>
                <a:latin typeface="Arial" panose="020B0604020202020204" pitchFamily="34" charset="0"/>
                <a:cs typeface="Arial" panose="020B0604020202020204" pitchFamily="34" charset="0"/>
              </a:rPr>
              <a:t>Thomas </a:t>
            </a:r>
          </a:p>
          <a:p>
            <a:r>
              <a:rPr lang="fr-CH" sz="2800" b="1" i="0" dirty="0" err="1">
                <a:effectLst/>
                <a:latin typeface="Arial" panose="020B0604020202020204" pitchFamily="34" charset="0"/>
                <a:cs typeface="Arial" panose="020B0604020202020204" pitchFamily="34" charset="0"/>
              </a:rPr>
              <a:t>Pritzker</a:t>
            </a:r>
            <a:endParaRPr lang="fr-FR" sz="2800" dirty="0"/>
          </a:p>
        </p:txBody>
      </p:sp>
      <p:pic>
        <p:nvPicPr>
          <p:cNvPr id="16" name="Image 15">
            <a:extLst>
              <a:ext uri="{FF2B5EF4-FFF2-40B4-BE49-F238E27FC236}">
                <a16:creationId xmlns:a16="http://schemas.microsoft.com/office/drawing/2014/main" id="{D93B9E26-A3FD-9920-80A5-84001EEC8A19}"/>
              </a:ext>
            </a:extLst>
          </p:cNvPr>
          <p:cNvPicPr>
            <a:picLocks noChangeAspect="1"/>
          </p:cNvPicPr>
          <p:nvPr/>
        </p:nvPicPr>
        <p:blipFill>
          <a:blip r:embed="rId3"/>
          <a:stretch>
            <a:fillRect/>
          </a:stretch>
        </p:blipFill>
        <p:spPr>
          <a:xfrm rot="12354275" flipH="1">
            <a:off x="1522532" y="5318488"/>
            <a:ext cx="1324581" cy="1575690"/>
          </a:xfrm>
          <a:prstGeom prst="rect">
            <a:avLst/>
          </a:prstGeom>
        </p:spPr>
      </p:pic>
      <p:pic>
        <p:nvPicPr>
          <p:cNvPr id="17" name="Image 16">
            <a:extLst>
              <a:ext uri="{FF2B5EF4-FFF2-40B4-BE49-F238E27FC236}">
                <a16:creationId xmlns:a16="http://schemas.microsoft.com/office/drawing/2014/main" id="{E0584996-E39B-CED8-C769-366FAD14F1C0}"/>
              </a:ext>
            </a:extLst>
          </p:cNvPr>
          <p:cNvPicPr>
            <a:picLocks noChangeAspect="1"/>
          </p:cNvPicPr>
          <p:nvPr/>
        </p:nvPicPr>
        <p:blipFill>
          <a:blip r:embed="rId4"/>
          <a:stretch>
            <a:fillRect/>
          </a:stretch>
        </p:blipFill>
        <p:spPr>
          <a:xfrm>
            <a:off x="151047" y="132402"/>
            <a:ext cx="4067550" cy="4330744"/>
          </a:xfrm>
          <a:prstGeom prst="rect">
            <a:avLst/>
          </a:prstGeom>
          <a:ln>
            <a:solidFill>
              <a:schemeClr val="tx1"/>
            </a:solidFill>
          </a:ln>
        </p:spPr>
      </p:pic>
      <p:pic>
        <p:nvPicPr>
          <p:cNvPr id="19" name="Image 18">
            <a:extLst>
              <a:ext uri="{FF2B5EF4-FFF2-40B4-BE49-F238E27FC236}">
                <a16:creationId xmlns:a16="http://schemas.microsoft.com/office/drawing/2014/main" id="{80D912FA-943C-16A4-7A10-CEA8340024BC}"/>
              </a:ext>
            </a:extLst>
          </p:cNvPr>
          <p:cNvPicPr>
            <a:picLocks noChangeAspect="1"/>
          </p:cNvPicPr>
          <p:nvPr/>
        </p:nvPicPr>
        <p:blipFill>
          <a:blip r:embed="rId5"/>
          <a:stretch>
            <a:fillRect/>
          </a:stretch>
        </p:blipFill>
        <p:spPr>
          <a:xfrm>
            <a:off x="2865704" y="1947478"/>
            <a:ext cx="8908660" cy="4823328"/>
          </a:xfrm>
          <a:prstGeom prst="rect">
            <a:avLst/>
          </a:prstGeom>
          <a:ln>
            <a:solidFill>
              <a:schemeClr val="tx1"/>
            </a:solidFill>
          </a:ln>
        </p:spPr>
      </p:pic>
      <p:cxnSp>
        <p:nvCxnSpPr>
          <p:cNvPr id="6" name="Connecteur droit 5">
            <a:extLst>
              <a:ext uri="{FF2B5EF4-FFF2-40B4-BE49-F238E27FC236}">
                <a16:creationId xmlns:a16="http://schemas.microsoft.com/office/drawing/2014/main" id="{EDFD8846-F249-E73E-E2AF-0CF09AF6829D}"/>
              </a:ext>
            </a:extLst>
          </p:cNvPr>
          <p:cNvCxnSpPr>
            <a:cxnSpLocks/>
          </p:cNvCxnSpPr>
          <p:nvPr/>
        </p:nvCxnSpPr>
        <p:spPr>
          <a:xfrm>
            <a:off x="3668834" y="6672263"/>
            <a:ext cx="94297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4929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348FD-C3CD-5068-FBA3-5F6C09D744B9}"/>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06E56F39-798E-28E0-169F-30CDD43783E4}"/>
              </a:ext>
            </a:extLst>
          </p:cNvPr>
          <p:cNvPicPr>
            <a:picLocks noChangeAspect="1"/>
          </p:cNvPicPr>
          <p:nvPr/>
        </p:nvPicPr>
        <p:blipFill>
          <a:blip r:embed="rId2"/>
          <a:stretch>
            <a:fillRect/>
          </a:stretch>
        </p:blipFill>
        <p:spPr>
          <a:xfrm>
            <a:off x="87175" y="55777"/>
            <a:ext cx="2595519" cy="1727200"/>
          </a:xfrm>
          <a:prstGeom prst="rect">
            <a:avLst/>
          </a:prstGeom>
        </p:spPr>
      </p:pic>
      <p:pic>
        <p:nvPicPr>
          <p:cNvPr id="3" name="Image 2">
            <a:extLst>
              <a:ext uri="{FF2B5EF4-FFF2-40B4-BE49-F238E27FC236}">
                <a16:creationId xmlns:a16="http://schemas.microsoft.com/office/drawing/2014/main" id="{36FA8F12-4B7B-AC52-8886-A193759E5C28}"/>
              </a:ext>
            </a:extLst>
          </p:cNvPr>
          <p:cNvPicPr>
            <a:picLocks noChangeAspect="1"/>
          </p:cNvPicPr>
          <p:nvPr/>
        </p:nvPicPr>
        <p:blipFill>
          <a:blip r:embed="rId3"/>
          <a:stretch>
            <a:fillRect/>
          </a:stretch>
        </p:blipFill>
        <p:spPr>
          <a:xfrm>
            <a:off x="2168012" y="475483"/>
            <a:ext cx="4937618" cy="702624"/>
          </a:xfrm>
          <a:prstGeom prst="rect">
            <a:avLst/>
          </a:prstGeom>
          <a:ln>
            <a:solidFill>
              <a:schemeClr val="tx1"/>
            </a:solidFill>
          </a:ln>
        </p:spPr>
      </p:pic>
      <p:sp>
        <p:nvSpPr>
          <p:cNvPr id="21" name="ZoneTexte 20">
            <a:extLst>
              <a:ext uri="{FF2B5EF4-FFF2-40B4-BE49-F238E27FC236}">
                <a16:creationId xmlns:a16="http://schemas.microsoft.com/office/drawing/2014/main" id="{F695C167-AD58-A014-594E-1F08E91EAAD0}"/>
              </a:ext>
            </a:extLst>
          </p:cNvPr>
          <p:cNvSpPr txBox="1"/>
          <p:nvPr/>
        </p:nvSpPr>
        <p:spPr>
          <a:xfrm>
            <a:off x="2997169" y="2799050"/>
            <a:ext cx="5925605" cy="2246769"/>
          </a:xfrm>
          <a:prstGeom prst="rect">
            <a:avLst/>
          </a:prstGeom>
          <a:solidFill>
            <a:schemeClr val="bg1"/>
          </a:solidFill>
          <a:ln w="57150">
            <a:solidFill>
              <a:schemeClr val="tx1"/>
            </a:solidFill>
          </a:ln>
        </p:spPr>
        <p:txBody>
          <a:bodyPr wrap="square">
            <a:spAutoFit/>
          </a:bodyPr>
          <a:lstStyle/>
          <a:p>
            <a:r>
              <a:rPr lang="fr-CH" sz="2800" b="0" i="0" dirty="0">
                <a:solidFill>
                  <a:srgbClr val="131313"/>
                </a:solidFill>
                <a:effectLst/>
                <a:latin typeface="Neuton"/>
              </a:rPr>
              <a:t>L’expérience de perturbation contrôlée stratosphérique (</a:t>
            </a:r>
            <a:r>
              <a:rPr lang="fr-CH" sz="2800" b="0" i="0" dirty="0" err="1">
                <a:solidFill>
                  <a:srgbClr val="131313"/>
                </a:solidFill>
                <a:effectLst/>
                <a:latin typeface="Neuton"/>
              </a:rPr>
              <a:t>SCoPEx</a:t>
            </a:r>
            <a:r>
              <a:rPr lang="fr-CH" sz="2800" b="0" i="0" dirty="0">
                <a:solidFill>
                  <a:srgbClr val="131313"/>
                </a:solidFill>
                <a:effectLst/>
                <a:latin typeface="Neuton"/>
              </a:rPr>
              <a:t>) </a:t>
            </a:r>
            <a:r>
              <a:rPr lang="fr-CH" sz="2800" b="0" i="0" dirty="0">
                <a:solidFill>
                  <a:srgbClr val="131313"/>
                </a:solidFill>
                <a:effectLst/>
                <a:highlight>
                  <a:srgbClr val="FFFF00"/>
                </a:highlight>
                <a:latin typeface="Neuton"/>
              </a:rPr>
              <a:t>a été proposée pour la première fois par </a:t>
            </a:r>
          </a:p>
          <a:p>
            <a:r>
              <a:rPr lang="fr-CH" sz="2800" b="0" i="0" dirty="0">
                <a:solidFill>
                  <a:srgbClr val="131313"/>
                </a:solidFill>
                <a:effectLst/>
                <a:highlight>
                  <a:srgbClr val="FFFF00"/>
                </a:highlight>
                <a:latin typeface="Neuton"/>
              </a:rPr>
              <a:t>des chercheurs de Harvard en 2014, mais a finalement été </a:t>
            </a:r>
            <a:r>
              <a:rPr lang="fr-CH" sz="2800" b="0" i="0" u="sng" dirty="0">
                <a:solidFill>
                  <a:srgbClr val="131313"/>
                </a:solidFill>
                <a:effectLst/>
                <a:highlight>
                  <a:srgbClr val="FFFF00"/>
                </a:highlight>
                <a:latin typeface="Neuton"/>
              </a:rPr>
              <a:t>annulée</a:t>
            </a:r>
            <a:r>
              <a:rPr lang="fr-CH" sz="2800" b="0" i="0" dirty="0">
                <a:solidFill>
                  <a:srgbClr val="131313"/>
                </a:solidFill>
                <a:effectLst/>
                <a:highlight>
                  <a:srgbClr val="FFFF00"/>
                </a:highlight>
                <a:latin typeface="Neuton"/>
              </a:rPr>
              <a:t> en 2024</a:t>
            </a:r>
            <a:r>
              <a:rPr lang="fr-CH" sz="2800" b="0" i="0" dirty="0">
                <a:solidFill>
                  <a:srgbClr val="131313"/>
                </a:solidFill>
                <a:effectLst/>
                <a:latin typeface="Neuton"/>
              </a:rPr>
              <a:t>.</a:t>
            </a:r>
            <a:endParaRPr lang="fr-FR" sz="2800" dirty="0"/>
          </a:p>
        </p:txBody>
      </p:sp>
      <p:pic>
        <p:nvPicPr>
          <p:cNvPr id="22" name="Image 21">
            <a:extLst>
              <a:ext uri="{FF2B5EF4-FFF2-40B4-BE49-F238E27FC236}">
                <a16:creationId xmlns:a16="http://schemas.microsoft.com/office/drawing/2014/main" id="{A24A8537-F165-54D9-997B-E22C82A3A73D}"/>
              </a:ext>
            </a:extLst>
          </p:cNvPr>
          <p:cNvPicPr>
            <a:picLocks noChangeAspect="1"/>
          </p:cNvPicPr>
          <p:nvPr/>
        </p:nvPicPr>
        <p:blipFill>
          <a:blip r:embed="rId4"/>
          <a:stretch>
            <a:fillRect/>
          </a:stretch>
        </p:blipFill>
        <p:spPr>
          <a:xfrm>
            <a:off x="8234797" y="1039748"/>
            <a:ext cx="3059046" cy="1559514"/>
          </a:xfrm>
          <a:prstGeom prst="rect">
            <a:avLst/>
          </a:prstGeom>
        </p:spPr>
      </p:pic>
    </p:spTree>
    <p:extLst>
      <p:ext uri="{BB962C8B-B14F-4D97-AF65-F5344CB8AC3E}">
        <p14:creationId xmlns:p14="http://schemas.microsoft.com/office/powerpoint/2010/main" val="34474046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0DC95-157C-1553-AA9D-CFFA893EF200}"/>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5344385E-7AE3-15B6-49C3-9D9580D489BE}"/>
              </a:ext>
            </a:extLst>
          </p:cNvPr>
          <p:cNvSpPr txBox="1"/>
          <p:nvPr/>
        </p:nvSpPr>
        <p:spPr>
          <a:xfrm>
            <a:off x="2454058" y="1781921"/>
            <a:ext cx="7283884" cy="2462213"/>
          </a:xfrm>
          <a:prstGeom prst="rect">
            <a:avLst/>
          </a:prstGeom>
          <a:noFill/>
        </p:spPr>
        <p:txBody>
          <a:bodyPr wrap="square">
            <a:spAutoFit/>
          </a:bodyPr>
          <a:lstStyle/>
          <a:p>
            <a:pPr algn="ctr"/>
            <a:r>
              <a:rPr lang="fr-FR" sz="4400" b="1" dirty="0">
                <a:latin typeface="Gill Sans Ultra Bold" panose="020B0A02020104020203" pitchFamily="34" charset="77"/>
              </a:rPr>
              <a:t>Au moins </a:t>
            </a:r>
          </a:p>
          <a:p>
            <a:pPr algn="ctr"/>
            <a:r>
              <a:rPr lang="fr-FR" sz="6600" b="1" dirty="0">
                <a:solidFill>
                  <a:srgbClr val="FF0000"/>
                </a:solidFill>
                <a:latin typeface="Gill Sans Ultra Bold" panose="020B0A02020104020203" pitchFamily="34" charset="77"/>
              </a:rPr>
              <a:t>316 brevets </a:t>
            </a:r>
            <a:r>
              <a:rPr lang="fr-FR" sz="4400" b="1" dirty="0">
                <a:latin typeface="Gill Sans Ultra Bold" panose="020B0A02020104020203" pitchFamily="34" charset="77"/>
              </a:rPr>
              <a:t>depuis 1891 !</a:t>
            </a:r>
            <a:endParaRPr lang="fr-FR" sz="4400" dirty="0"/>
          </a:p>
        </p:txBody>
      </p:sp>
    </p:spTree>
    <p:extLst>
      <p:ext uri="{BB962C8B-B14F-4D97-AF65-F5344CB8AC3E}">
        <p14:creationId xmlns:p14="http://schemas.microsoft.com/office/powerpoint/2010/main" val="1542028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B3AE-0FB0-3910-0171-B4EB9D04D472}"/>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85A64D7-6B79-D565-CFD5-3BABA86B9D80}"/>
              </a:ext>
            </a:extLst>
          </p:cNvPr>
          <p:cNvPicPr>
            <a:picLocks noChangeAspect="1"/>
          </p:cNvPicPr>
          <p:nvPr/>
        </p:nvPicPr>
        <p:blipFill>
          <a:blip r:embed="rId2"/>
          <a:stretch>
            <a:fillRect/>
          </a:stretch>
        </p:blipFill>
        <p:spPr>
          <a:xfrm>
            <a:off x="7217927" y="1141124"/>
            <a:ext cx="4017920" cy="5397463"/>
          </a:xfrm>
          <a:prstGeom prst="rect">
            <a:avLst/>
          </a:prstGeom>
          <a:ln>
            <a:solidFill>
              <a:schemeClr val="tx1"/>
            </a:solidFill>
          </a:ln>
        </p:spPr>
      </p:pic>
      <p:sp>
        <p:nvSpPr>
          <p:cNvPr id="4" name="ZoneTexte 3">
            <a:extLst>
              <a:ext uri="{FF2B5EF4-FFF2-40B4-BE49-F238E27FC236}">
                <a16:creationId xmlns:a16="http://schemas.microsoft.com/office/drawing/2014/main" id="{3473C052-2E9E-C272-8E61-D4E19B7E711F}"/>
              </a:ext>
            </a:extLst>
          </p:cNvPr>
          <p:cNvSpPr txBox="1"/>
          <p:nvPr/>
        </p:nvSpPr>
        <p:spPr>
          <a:xfrm>
            <a:off x="344465" y="319413"/>
            <a:ext cx="9137737" cy="1569660"/>
          </a:xfrm>
          <a:prstGeom prst="rect">
            <a:avLst/>
          </a:prstGeom>
          <a:noFill/>
        </p:spPr>
        <p:txBody>
          <a:bodyPr wrap="square">
            <a:spAutoFit/>
          </a:bodyPr>
          <a:lstStyle/>
          <a:p>
            <a:r>
              <a:rPr lang="fr-FR" sz="4800" b="1" dirty="0">
                <a:latin typeface="Gill Sans Ultra Bold" panose="020B0A02020104020203" pitchFamily="34" charset="77"/>
              </a:rPr>
              <a:t>Brevet pour produire de la </a:t>
            </a:r>
            <a:r>
              <a:rPr lang="fr-FR" sz="4800" b="1" dirty="0">
                <a:solidFill>
                  <a:srgbClr val="FF0000"/>
                </a:solidFill>
                <a:latin typeface="Gill Sans Ultra Bold" panose="020B0A02020104020203" pitchFamily="34" charset="77"/>
              </a:rPr>
              <a:t>pluie </a:t>
            </a:r>
            <a:r>
              <a:rPr lang="fr-FR" sz="4800" b="1" dirty="0">
                <a:latin typeface="Gill Sans Ultra Bold" panose="020B0A02020104020203" pitchFamily="34" charset="77"/>
              </a:rPr>
              <a:t>-1891</a:t>
            </a:r>
            <a:endParaRPr lang="fr-FR" sz="4000" dirty="0"/>
          </a:p>
        </p:txBody>
      </p:sp>
      <p:sp>
        <p:nvSpPr>
          <p:cNvPr id="6" name="ZoneTexte 5">
            <a:extLst>
              <a:ext uri="{FF2B5EF4-FFF2-40B4-BE49-F238E27FC236}">
                <a16:creationId xmlns:a16="http://schemas.microsoft.com/office/drawing/2014/main" id="{4F39EE23-FAAD-2AA3-31C8-D5C414B951E2}"/>
              </a:ext>
            </a:extLst>
          </p:cNvPr>
          <p:cNvSpPr txBox="1"/>
          <p:nvPr/>
        </p:nvSpPr>
        <p:spPr>
          <a:xfrm>
            <a:off x="2048006" y="6169255"/>
            <a:ext cx="6100174" cy="369332"/>
          </a:xfrm>
          <a:prstGeom prst="rect">
            <a:avLst/>
          </a:prstGeom>
          <a:noFill/>
        </p:spPr>
        <p:txBody>
          <a:bodyPr wrap="square">
            <a:spAutoFit/>
          </a:bodyPr>
          <a:lstStyle/>
          <a:p>
            <a:pPr algn="l" fontAlgn="base"/>
            <a:r>
              <a:rPr lang="fr-CH" b="0" i="0" dirty="0">
                <a:solidFill>
                  <a:srgbClr val="136CF1"/>
                </a:solidFill>
                <a:effectLst/>
                <a:latin typeface="Roboto" panose="02000000000000000000" pitchFamily="2" charset="0"/>
              </a:rPr>
              <a:t>July 16, 1891 – Method Of </a:t>
            </a:r>
            <a:r>
              <a:rPr lang="fr-CH" b="0" i="0" dirty="0" err="1">
                <a:solidFill>
                  <a:srgbClr val="136CF1"/>
                </a:solidFill>
                <a:effectLst/>
                <a:latin typeface="Roboto" panose="02000000000000000000" pitchFamily="2" charset="0"/>
              </a:rPr>
              <a:t>Producing</a:t>
            </a:r>
            <a:r>
              <a:rPr lang="fr-CH" b="0" i="0" dirty="0">
                <a:solidFill>
                  <a:srgbClr val="136CF1"/>
                </a:solidFill>
                <a:effectLst/>
                <a:latin typeface="Roboto" panose="02000000000000000000" pitchFamily="2" charset="0"/>
              </a:rPr>
              <a:t> Rain-</a:t>
            </a:r>
            <a:r>
              <a:rPr lang="fr-CH" b="0" i="0" dirty="0" err="1">
                <a:solidFill>
                  <a:srgbClr val="136CF1"/>
                </a:solidFill>
                <a:effectLst/>
                <a:latin typeface="Roboto" panose="02000000000000000000" pitchFamily="2" charset="0"/>
              </a:rPr>
              <a:t>Fall</a:t>
            </a:r>
            <a:endParaRPr lang="fr-CH" b="0" i="0" dirty="0">
              <a:solidFill>
                <a:srgbClr val="136CF1"/>
              </a:solidFill>
              <a:effectLst/>
              <a:latin typeface="Roboto" panose="02000000000000000000" pitchFamily="2" charset="0"/>
            </a:endParaRPr>
          </a:p>
        </p:txBody>
      </p:sp>
      <p:sp>
        <p:nvSpPr>
          <p:cNvPr id="8" name="ZoneTexte 7">
            <a:extLst>
              <a:ext uri="{FF2B5EF4-FFF2-40B4-BE49-F238E27FC236}">
                <a16:creationId xmlns:a16="http://schemas.microsoft.com/office/drawing/2014/main" id="{89020934-69F5-62C8-37E2-760308DC5252}"/>
              </a:ext>
            </a:extLst>
          </p:cNvPr>
          <p:cNvSpPr txBox="1"/>
          <p:nvPr/>
        </p:nvSpPr>
        <p:spPr>
          <a:xfrm>
            <a:off x="4391765" y="6488668"/>
            <a:ext cx="6100174" cy="369332"/>
          </a:xfrm>
          <a:prstGeom prst="rect">
            <a:avLst/>
          </a:prstGeom>
          <a:noFill/>
        </p:spPr>
        <p:txBody>
          <a:bodyPr wrap="square">
            <a:spAutoFit/>
          </a:bodyPr>
          <a:lstStyle/>
          <a:p>
            <a:r>
              <a:rPr lang="fr-CH" b="0" i="0" dirty="0">
                <a:solidFill>
                  <a:srgbClr val="333333"/>
                </a:solidFill>
                <a:effectLst/>
                <a:latin typeface="Arial" panose="020B0604020202020204" pitchFamily="34" charset="0"/>
              </a:rPr>
              <a:t>Patent n° US462795DA</a:t>
            </a:r>
            <a:endParaRPr lang="fr-FR" dirty="0"/>
          </a:p>
        </p:txBody>
      </p:sp>
      <p:sp>
        <p:nvSpPr>
          <p:cNvPr id="10" name="ZoneTexte 9">
            <a:extLst>
              <a:ext uri="{FF2B5EF4-FFF2-40B4-BE49-F238E27FC236}">
                <a16:creationId xmlns:a16="http://schemas.microsoft.com/office/drawing/2014/main" id="{DDDD9F58-DA52-CB85-6E00-23D920392017}"/>
              </a:ext>
            </a:extLst>
          </p:cNvPr>
          <p:cNvSpPr txBox="1"/>
          <p:nvPr/>
        </p:nvSpPr>
        <p:spPr>
          <a:xfrm>
            <a:off x="457200" y="2969698"/>
            <a:ext cx="6100174" cy="3139321"/>
          </a:xfrm>
          <a:prstGeom prst="rect">
            <a:avLst/>
          </a:prstGeom>
          <a:noFill/>
          <a:ln w="57150">
            <a:solidFill>
              <a:srgbClr val="FF0000"/>
            </a:solidFill>
          </a:ln>
        </p:spPr>
        <p:txBody>
          <a:bodyPr wrap="square">
            <a:spAutoFit/>
          </a:bodyPr>
          <a:lstStyle/>
          <a:p>
            <a:r>
              <a:rPr lang="fr-FR" dirty="0">
                <a:highlight>
                  <a:srgbClr val="FFFF00"/>
                </a:highlight>
              </a:rPr>
              <a:t>« </a:t>
            </a:r>
            <a:r>
              <a:rPr lang="fr-FR" b="1" dirty="0">
                <a:highlight>
                  <a:srgbClr val="FFFF00"/>
                </a:highlight>
              </a:rPr>
              <a:t>Conformément à mon invention, du </a:t>
            </a:r>
            <a:r>
              <a:rPr lang="fr-FR" b="1" u="sng" dirty="0">
                <a:highlight>
                  <a:srgbClr val="FFFF00"/>
                </a:highlight>
              </a:rPr>
              <a:t>gaz d'acide carbonique </a:t>
            </a:r>
            <a:r>
              <a:rPr lang="fr-FR" b="1" dirty="0">
                <a:highlight>
                  <a:srgbClr val="FFFF00"/>
                </a:highlight>
              </a:rPr>
              <a:t>liquéfié est libéré dans les hautes couches de l'atmosphère et s'évapore instantanément, se répandant sous forme d'une nappe de vapeur à très basse température et formant ainsi un nuage.</a:t>
            </a:r>
          </a:p>
          <a:p>
            <a:endParaRPr lang="fr-FR" dirty="0">
              <a:highlight>
                <a:srgbClr val="FFFF00"/>
              </a:highlight>
            </a:endParaRPr>
          </a:p>
          <a:p>
            <a:r>
              <a:rPr lang="fr-FR" b="1" dirty="0">
                <a:highlight>
                  <a:srgbClr val="FFFF00"/>
                </a:highlight>
              </a:rPr>
              <a:t>L'atmosphère environnante se refroidit au contact de cette vapeur froide, ce qui provoque la condensation de l'humidité atmosphérique. Cette condensation est importante et très rapide, formant un nuage qui engendre des précipitations sur la Terre. </a:t>
            </a:r>
            <a:r>
              <a:rPr lang="fr-FR" dirty="0">
                <a:highlight>
                  <a:srgbClr val="FFFF00"/>
                </a:highlight>
              </a:rPr>
              <a:t>»</a:t>
            </a:r>
          </a:p>
        </p:txBody>
      </p:sp>
      <p:sp>
        <p:nvSpPr>
          <p:cNvPr id="11" name="Rectangle 10">
            <a:extLst>
              <a:ext uri="{FF2B5EF4-FFF2-40B4-BE49-F238E27FC236}">
                <a16:creationId xmlns:a16="http://schemas.microsoft.com/office/drawing/2014/main" id="{9886E0BF-794A-1F38-F43B-45E48EA4DF25}"/>
              </a:ext>
            </a:extLst>
          </p:cNvPr>
          <p:cNvSpPr/>
          <p:nvPr/>
        </p:nvSpPr>
        <p:spPr>
          <a:xfrm>
            <a:off x="7306055" y="5082640"/>
            <a:ext cx="1737361" cy="1086615"/>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7C8BA979-D951-6B34-012C-DF9404BC6F11}"/>
              </a:ext>
            </a:extLst>
          </p:cNvPr>
          <p:cNvSpPr txBox="1"/>
          <p:nvPr/>
        </p:nvSpPr>
        <p:spPr>
          <a:xfrm>
            <a:off x="369072" y="1769369"/>
            <a:ext cx="6848855" cy="1200329"/>
          </a:xfrm>
          <a:prstGeom prst="rect">
            <a:avLst/>
          </a:prstGeom>
          <a:noFill/>
        </p:spPr>
        <p:txBody>
          <a:bodyPr wrap="square">
            <a:spAutoFit/>
          </a:bodyPr>
          <a:lstStyle/>
          <a:p>
            <a:r>
              <a:rPr lang="fr-FR" dirty="0"/>
              <a:t>« Sachez que moi, LOUIS GATHMANN, citoyen des États-Unis d'Amérique, résidant à Chicago, dans le comté de Cook et l'État de l'Illinois, ai inventé certaines améliorations nouvelles et utiles aux méthodes de production de pluie, dont voici la description. »</a:t>
            </a:r>
          </a:p>
        </p:txBody>
      </p:sp>
    </p:spTree>
    <p:extLst>
      <p:ext uri="{BB962C8B-B14F-4D97-AF65-F5344CB8AC3E}">
        <p14:creationId xmlns:p14="http://schemas.microsoft.com/office/powerpoint/2010/main" val="1967367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8270E78-1880-4443-B39B-A646BDCE613A}"/>
              </a:ext>
            </a:extLst>
          </p:cNvPr>
          <p:cNvPicPr>
            <a:picLocks noChangeAspect="1"/>
          </p:cNvPicPr>
          <p:nvPr/>
        </p:nvPicPr>
        <p:blipFill>
          <a:blip r:embed="rId3"/>
          <a:stretch>
            <a:fillRect/>
          </a:stretch>
        </p:blipFill>
        <p:spPr>
          <a:xfrm>
            <a:off x="2079749" y="1919270"/>
            <a:ext cx="7948076" cy="4521539"/>
          </a:xfrm>
          <a:prstGeom prst="rect">
            <a:avLst/>
          </a:prstGeom>
          <a:ln>
            <a:solidFill>
              <a:schemeClr val="tx1"/>
            </a:solidFill>
          </a:ln>
          <a:effectLst/>
        </p:spPr>
      </p:pic>
      <p:sp>
        <p:nvSpPr>
          <p:cNvPr id="10" name="Titre 1">
            <a:extLst>
              <a:ext uri="{FF2B5EF4-FFF2-40B4-BE49-F238E27FC236}">
                <a16:creationId xmlns:a16="http://schemas.microsoft.com/office/drawing/2014/main" id="{89660D42-67C5-FF42-B6EC-5D2EF05551AE}"/>
              </a:ext>
            </a:extLst>
          </p:cNvPr>
          <p:cNvSpPr>
            <a:spLocks noGrp="1"/>
          </p:cNvSpPr>
          <p:nvPr>
            <p:ph type="title"/>
          </p:nvPr>
        </p:nvSpPr>
        <p:spPr>
          <a:xfrm>
            <a:off x="404829" y="655042"/>
            <a:ext cx="11239484" cy="1077595"/>
          </a:xfrm>
          <a:solidFill>
            <a:schemeClr val="bg1"/>
          </a:solidFill>
        </p:spPr>
        <p:txBody>
          <a:bodyPr>
            <a:normAutofit fontScale="90000"/>
          </a:bodyPr>
          <a:lstStyle/>
          <a:p>
            <a:r>
              <a:rPr lang="fr-FR" sz="5300" b="1" dirty="0">
                <a:latin typeface="Gill Sans Ultra Bold" panose="020B0A02020104020203" pitchFamily="34" charset="77"/>
              </a:rPr>
              <a:t>Brevet </a:t>
            </a:r>
            <a:r>
              <a:rPr lang="fr-FR" sz="5300" b="1" dirty="0" err="1">
                <a:latin typeface="Gill Sans Ultra Bold" panose="020B0A02020104020203" pitchFamily="34" charset="77"/>
              </a:rPr>
              <a:t>Welsbach</a:t>
            </a:r>
            <a:r>
              <a:rPr lang="fr-FR" sz="5300" b="1" dirty="0">
                <a:latin typeface="Gill Sans Ultra Bold" panose="020B0A02020104020203" pitchFamily="34" charset="77"/>
              </a:rPr>
              <a:t> : </a:t>
            </a:r>
            <a:r>
              <a:rPr lang="fr-FR" sz="4000" b="1" dirty="0">
                <a:solidFill>
                  <a:srgbClr val="FF0000"/>
                </a:solidFill>
                <a:latin typeface="Gill Sans Ultra Bold" panose="020B0A02020104020203" pitchFamily="34" charset="77"/>
              </a:rPr>
              <a:t>ensemencement des nuages </a:t>
            </a:r>
            <a:r>
              <a:rPr lang="fr-FR" sz="4000" b="1" dirty="0">
                <a:latin typeface="Gill Sans Ultra Bold" panose="020B0A02020104020203" pitchFamily="34" charset="77"/>
              </a:rPr>
              <a:t>pour réduire le réchauffement climatique</a:t>
            </a:r>
            <a:br>
              <a:rPr lang="fr-FR" sz="4000" b="1" dirty="0">
                <a:latin typeface="Gill Sans Ultra Bold" panose="020B0A02020104020203" pitchFamily="34" charset="77"/>
              </a:rPr>
            </a:br>
            <a:r>
              <a:rPr lang="fr-FR" sz="4000" b="1" dirty="0">
                <a:latin typeface="Gill Sans Ultra Bold" panose="020B0A02020104020203" pitchFamily="34" charset="77"/>
              </a:rPr>
              <a:t>1991</a:t>
            </a:r>
          </a:p>
        </p:txBody>
      </p:sp>
      <p:pic>
        <p:nvPicPr>
          <p:cNvPr id="12" name="Image 11">
            <a:extLst>
              <a:ext uri="{FF2B5EF4-FFF2-40B4-BE49-F238E27FC236}">
                <a16:creationId xmlns:a16="http://schemas.microsoft.com/office/drawing/2014/main" id="{57D30A49-A5BC-334F-A96F-0F2F8B4DBE1E}"/>
              </a:ext>
            </a:extLst>
          </p:cNvPr>
          <p:cNvPicPr>
            <a:picLocks noChangeAspect="1"/>
          </p:cNvPicPr>
          <p:nvPr/>
        </p:nvPicPr>
        <p:blipFill>
          <a:blip r:embed="rId4"/>
          <a:stretch>
            <a:fillRect/>
          </a:stretch>
        </p:blipFill>
        <p:spPr>
          <a:xfrm>
            <a:off x="9214180" y="2954701"/>
            <a:ext cx="2887514" cy="2269744"/>
          </a:xfrm>
          <a:prstGeom prst="rect">
            <a:avLst/>
          </a:prstGeom>
          <a:ln w="50800">
            <a:solidFill>
              <a:srgbClr val="FF0000"/>
            </a:solidFill>
          </a:ln>
          <a:effectLst>
            <a:softEdge rad="0"/>
          </a:effectLst>
        </p:spPr>
      </p:pic>
      <p:sp>
        <p:nvSpPr>
          <p:cNvPr id="2" name="ZoneTexte 1">
            <a:extLst>
              <a:ext uri="{FF2B5EF4-FFF2-40B4-BE49-F238E27FC236}">
                <a16:creationId xmlns:a16="http://schemas.microsoft.com/office/drawing/2014/main" id="{F37BA059-BB5B-FF2A-13EE-8C2B30CDFD7C}"/>
              </a:ext>
            </a:extLst>
          </p:cNvPr>
          <p:cNvSpPr txBox="1"/>
          <p:nvPr/>
        </p:nvSpPr>
        <p:spPr>
          <a:xfrm>
            <a:off x="8447476" y="1813961"/>
            <a:ext cx="3484025" cy="954107"/>
          </a:xfrm>
          <a:prstGeom prst="rect">
            <a:avLst/>
          </a:prstGeom>
          <a:solidFill>
            <a:schemeClr val="bg1"/>
          </a:solidFill>
          <a:ln w="25400">
            <a:solidFill>
              <a:schemeClr val="tx1"/>
            </a:solidFill>
          </a:ln>
        </p:spPr>
        <p:txBody>
          <a:bodyPr wrap="square">
            <a:spAutoFit/>
          </a:bodyPr>
          <a:lstStyle/>
          <a:p>
            <a:pPr algn="ctr"/>
            <a:r>
              <a:rPr lang="fr-CH" sz="2800" b="1" dirty="0"/>
              <a:t>Cessionnaire actuel : Raytheon</a:t>
            </a:r>
            <a:endParaRPr lang="fr-FR" sz="2800" b="1" dirty="0"/>
          </a:p>
        </p:txBody>
      </p:sp>
      <p:pic>
        <p:nvPicPr>
          <p:cNvPr id="3" name="Image 2">
            <a:extLst>
              <a:ext uri="{FF2B5EF4-FFF2-40B4-BE49-F238E27FC236}">
                <a16:creationId xmlns:a16="http://schemas.microsoft.com/office/drawing/2014/main" id="{D370EEEB-289F-04E3-9D48-F34E39184A64}"/>
              </a:ext>
            </a:extLst>
          </p:cNvPr>
          <p:cNvPicPr>
            <a:picLocks noChangeAspect="1"/>
          </p:cNvPicPr>
          <p:nvPr/>
        </p:nvPicPr>
        <p:blipFill>
          <a:blip r:embed="rId5"/>
          <a:stretch>
            <a:fillRect/>
          </a:stretch>
        </p:blipFill>
        <p:spPr>
          <a:xfrm rot="17726064" flipH="1" flipV="1">
            <a:off x="7899155" y="2596162"/>
            <a:ext cx="2076112" cy="1249882"/>
          </a:xfrm>
          <a:prstGeom prst="rect">
            <a:avLst/>
          </a:prstGeom>
        </p:spPr>
      </p:pic>
      <p:pic>
        <p:nvPicPr>
          <p:cNvPr id="9" name="Image 8">
            <a:extLst>
              <a:ext uri="{FF2B5EF4-FFF2-40B4-BE49-F238E27FC236}">
                <a16:creationId xmlns:a16="http://schemas.microsoft.com/office/drawing/2014/main" id="{019A9587-AC32-274D-B8CA-6F0AE5D0ACCA}"/>
              </a:ext>
            </a:extLst>
          </p:cNvPr>
          <p:cNvPicPr>
            <a:picLocks noChangeAspect="1"/>
          </p:cNvPicPr>
          <p:nvPr/>
        </p:nvPicPr>
        <p:blipFill>
          <a:blip r:embed="rId6"/>
          <a:stretch>
            <a:fillRect/>
          </a:stretch>
        </p:blipFill>
        <p:spPr>
          <a:xfrm>
            <a:off x="2164175" y="4016485"/>
            <a:ext cx="4182669" cy="1751284"/>
          </a:xfrm>
          <a:prstGeom prst="rect">
            <a:avLst/>
          </a:prstGeom>
          <a:ln>
            <a:solidFill>
              <a:schemeClr val="tx1"/>
            </a:solidFill>
          </a:ln>
        </p:spPr>
      </p:pic>
    </p:spTree>
    <p:extLst>
      <p:ext uri="{BB962C8B-B14F-4D97-AF65-F5344CB8AC3E}">
        <p14:creationId xmlns:p14="http://schemas.microsoft.com/office/powerpoint/2010/main" val="2009755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0.70"/>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DCB9-C68F-0B1A-A136-A34C13B56B73}"/>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2F88A293-02D1-F11A-AD38-6EC843D52AF6}"/>
              </a:ext>
            </a:extLst>
          </p:cNvPr>
          <p:cNvSpPr>
            <a:spLocks noGrp="1"/>
          </p:cNvSpPr>
          <p:nvPr>
            <p:ph type="title"/>
          </p:nvPr>
        </p:nvSpPr>
        <p:spPr>
          <a:xfrm>
            <a:off x="404829" y="655042"/>
            <a:ext cx="11239484" cy="1077595"/>
          </a:xfrm>
          <a:solidFill>
            <a:schemeClr val="bg1"/>
          </a:solidFill>
        </p:spPr>
        <p:txBody>
          <a:bodyPr>
            <a:normAutofit fontScale="90000"/>
          </a:bodyPr>
          <a:lstStyle/>
          <a:p>
            <a:r>
              <a:rPr lang="fr-FR" sz="5300" b="1" dirty="0">
                <a:latin typeface="Gill Sans Ultra Bold" panose="020B0A02020104020203" pitchFamily="34" charset="77"/>
              </a:rPr>
              <a:t>Brevet </a:t>
            </a:r>
            <a:r>
              <a:rPr lang="fr-FR" sz="5300" b="1" dirty="0" err="1">
                <a:latin typeface="Gill Sans Ultra Bold" panose="020B0A02020104020203" pitchFamily="34" charset="77"/>
              </a:rPr>
              <a:t>Welsbach</a:t>
            </a:r>
            <a:r>
              <a:rPr lang="fr-FR" sz="5300" b="1" dirty="0">
                <a:latin typeface="Gill Sans Ultra Bold" panose="020B0A02020104020203" pitchFamily="34" charset="77"/>
              </a:rPr>
              <a:t> : </a:t>
            </a:r>
            <a:r>
              <a:rPr lang="fr-FR" sz="4000" b="1" dirty="0">
                <a:solidFill>
                  <a:srgbClr val="FF0000"/>
                </a:solidFill>
                <a:latin typeface="Gill Sans Ultra Bold" panose="020B0A02020104020203" pitchFamily="34" charset="77"/>
              </a:rPr>
              <a:t>ensemencement des nuages </a:t>
            </a:r>
            <a:r>
              <a:rPr lang="fr-FR" sz="4000" b="1" dirty="0">
                <a:latin typeface="Gill Sans Ultra Bold" panose="020B0A02020104020203" pitchFamily="34" charset="77"/>
              </a:rPr>
              <a:t>pour réduire le réchauffement climatique 1991</a:t>
            </a:r>
          </a:p>
        </p:txBody>
      </p:sp>
      <p:sp>
        <p:nvSpPr>
          <p:cNvPr id="5" name="ZoneTexte 4">
            <a:extLst>
              <a:ext uri="{FF2B5EF4-FFF2-40B4-BE49-F238E27FC236}">
                <a16:creationId xmlns:a16="http://schemas.microsoft.com/office/drawing/2014/main" id="{99F12CA6-015D-36DD-CBE6-3A1EE5B51408}"/>
              </a:ext>
            </a:extLst>
          </p:cNvPr>
          <p:cNvSpPr txBox="1"/>
          <p:nvPr/>
        </p:nvSpPr>
        <p:spPr>
          <a:xfrm>
            <a:off x="7028328" y="1918186"/>
            <a:ext cx="4996466" cy="4801314"/>
          </a:xfrm>
          <a:prstGeom prst="rect">
            <a:avLst/>
          </a:prstGeom>
          <a:solidFill>
            <a:schemeClr val="bg1"/>
          </a:solidFill>
          <a:ln w="28575">
            <a:solidFill>
              <a:schemeClr val="tx1"/>
            </a:solidFill>
          </a:ln>
        </p:spPr>
        <p:txBody>
          <a:bodyPr wrap="square">
            <a:spAutoFit/>
          </a:bodyPr>
          <a:lstStyle/>
          <a:p>
            <a:r>
              <a:rPr lang="fr-CH" b="1" i="0" dirty="0">
                <a:solidFill>
                  <a:srgbClr val="333333"/>
                </a:solidFill>
                <a:effectLst/>
                <a:highlight>
                  <a:srgbClr val="FFFF00"/>
                </a:highlight>
              </a:rPr>
              <a:t>La méthode est décrite pour </a:t>
            </a:r>
            <a:r>
              <a:rPr lang="fr-CH" b="1" i="0" u="sng" dirty="0">
                <a:solidFill>
                  <a:srgbClr val="333333"/>
                </a:solidFill>
                <a:effectLst/>
                <a:highlight>
                  <a:srgbClr val="FFFF00"/>
                </a:highlight>
              </a:rPr>
              <a:t>réduire</a:t>
            </a:r>
            <a:r>
              <a:rPr lang="fr-CH" b="1" i="0" dirty="0">
                <a:solidFill>
                  <a:srgbClr val="333333"/>
                </a:solidFill>
                <a:effectLst/>
                <a:highlight>
                  <a:srgbClr val="FFFF00"/>
                </a:highlight>
              </a:rPr>
              <a:t> le réchauffement atmosphérique ou global résultant de la présence de gaz piégeant la chaleur dans l'atmosphère, c'est-à-dire de l'effet de serre. </a:t>
            </a:r>
          </a:p>
          <a:p>
            <a:r>
              <a:rPr lang="fr-CH" dirty="0">
                <a:solidFill>
                  <a:srgbClr val="333333"/>
                </a:solidFill>
              </a:rPr>
              <a:t>De tels</a:t>
            </a:r>
            <a:r>
              <a:rPr lang="fr-CH" b="0" i="0" dirty="0">
                <a:solidFill>
                  <a:srgbClr val="333333"/>
                </a:solidFill>
                <a:effectLst/>
              </a:rPr>
              <a:t> gaz sont relativement transparents au soleil, mais absorbent fortement le rayonnement infrarouge à grande longueur d’</a:t>
            </a:r>
            <a:r>
              <a:rPr lang="fr-CH" dirty="0">
                <a:solidFill>
                  <a:srgbClr val="333333"/>
                </a:solidFill>
              </a:rPr>
              <a:t>onde </a:t>
            </a:r>
            <a:r>
              <a:rPr lang="fr-CH" b="0" i="0" dirty="0">
                <a:solidFill>
                  <a:srgbClr val="333333"/>
                </a:solidFill>
                <a:effectLst/>
              </a:rPr>
              <a:t>émis par la Terre. Le procédé comprend l'étape d'ensemencement de la couche de gaz piégeant la chaleur dans l'atmosphère avec des particules de matériaux caractérisés par une émissivité dépendant de la longueur d'onde. De tels matériaux comprennent les matériaux de </a:t>
            </a:r>
            <a:r>
              <a:rPr lang="fr-CH" b="0" i="0" dirty="0" err="1">
                <a:solidFill>
                  <a:srgbClr val="333333"/>
                </a:solidFill>
                <a:effectLst/>
              </a:rPr>
              <a:t>Welsbach</a:t>
            </a:r>
            <a:r>
              <a:rPr lang="fr-CH" b="0" i="0" dirty="0">
                <a:solidFill>
                  <a:srgbClr val="333333"/>
                </a:solidFill>
                <a:effectLst/>
              </a:rPr>
              <a:t> et les oxydes de métaux qui ont une émissivité élevée (et donc une faible réflectivité) dans les régions de longueur d'onde du visible et de l'infrarouge de 8 à 12 microns.</a:t>
            </a:r>
            <a:endParaRPr lang="fr-FR" dirty="0"/>
          </a:p>
        </p:txBody>
      </p:sp>
      <p:sp>
        <p:nvSpPr>
          <p:cNvPr id="6" name="ZoneTexte 5">
            <a:extLst>
              <a:ext uri="{FF2B5EF4-FFF2-40B4-BE49-F238E27FC236}">
                <a16:creationId xmlns:a16="http://schemas.microsoft.com/office/drawing/2014/main" id="{3F71DB99-B186-76D7-D542-77972ACFA069}"/>
              </a:ext>
            </a:extLst>
          </p:cNvPr>
          <p:cNvSpPr txBox="1"/>
          <p:nvPr/>
        </p:nvSpPr>
        <p:spPr>
          <a:xfrm>
            <a:off x="440687" y="2472183"/>
            <a:ext cx="6246983" cy="4247317"/>
          </a:xfrm>
          <a:prstGeom prst="rect">
            <a:avLst/>
          </a:prstGeom>
          <a:noFill/>
          <a:ln w="28575">
            <a:solidFill>
              <a:schemeClr val="tx1"/>
            </a:solidFill>
          </a:ln>
        </p:spPr>
        <p:txBody>
          <a:bodyPr wrap="square">
            <a:spAutoFit/>
          </a:bodyPr>
          <a:lstStyle/>
          <a:p>
            <a:r>
              <a:rPr lang="fr-FR" b="1" dirty="0">
                <a:highlight>
                  <a:srgbClr val="FFFF00"/>
                </a:highlight>
              </a:rPr>
              <a:t>Une solution proposée au problème du réchauffement climatique consiste à ensemencer l'atmosphère avec des particules métalliques.</a:t>
            </a:r>
          </a:p>
          <a:p>
            <a:endParaRPr lang="fr-FR" sz="900" dirty="0"/>
          </a:p>
          <a:p>
            <a:r>
              <a:rPr lang="fr-FR" b="1" dirty="0">
                <a:highlight>
                  <a:srgbClr val="FFFF00"/>
                </a:highlight>
              </a:rPr>
              <a:t>Une technique proposée pour ensemencer l'atmosphère avec ces particules métalliques consistait à ajouter ces minuscules particules au carburant des avions à réaction, de sorte qu'elles seraient émises par les gaz d'échappement des réacteurs lorsque l'avion serait à son altitude de croisière. </a:t>
            </a:r>
          </a:p>
          <a:p>
            <a:r>
              <a:rPr lang="fr-FR" dirty="0"/>
              <a:t>Bien que cette méthode augmente la réflexion de la lumière visible incidente depuis l'espace, les particules métalliques piégeraient le rayonnement du corps noir de grande longueur d'onde émis par la Terre. </a:t>
            </a:r>
            <a:br>
              <a:rPr lang="fr-FR" dirty="0"/>
            </a:br>
            <a:r>
              <a:rPr lang="fr-FR" sz="900" dirty="0"/>
              <a:t> </a:t>
            </a:r>
            <a:endParaRPr lang="fr-FR" dirty="0"/>
          </a:p>
          <a:p>
            <a:r>
              <a:rPr lang="fr-FR" b="1" dirty="0">
                <a:highlight>
                  <a:srgbClr val="FFFF00"/>
                </a:highlight>
              </a:rPr>
              <a:t>Ceci pourrait entraîner une </a:t>
            </a:r>
            <a:r>
              <a:rPr lang="fr-FR" b="1" u="sng" dirty="0">
                <a:highlight>
                  <a:srgbClr val="FFFF00"/>
                </a:highlight>
              </a:rPr>
              <a:t>augmentation</a:t>
            </a:r>
            <a:r>
              <a:rPr lang="fr-FR" b="1" dirty="0">
                <a:highlight>
                  <a:srgbClr val="FFFF00"/>
                </a:highlight>
              </a:rPr>
              <a:t> nette du réchauffement climatique.</a:t>
            </a:r>
          </a:p>
        </p:txBody>
      </p:sp>
    </p:spTree>
    <p:extLst>
      <p:ext uri="{BB962C8B-B14F-4D97-AF65-F5344CB8AC3E}">
        <p14:creationId xmlns:p14="http://schemas.microsoft.com/office/powerpoint/2010/main" val="414240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2792-B229-9867-676D-D3718E7D8DE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D0A6F49-22C2-109E-43A4-92BC2C2C6982}"/>
              </a:ext>
            </a:extLst>
          </p:cNvPr>
          <p:cNvPicPr>
            <a:picLocks noChangeAspect="1"/>
          </p:cNvPicPr>
          <p:nvPr/>
        </p:nvPicPr>
        <p:blipFill>
          <a:blip r:embed="rId3"/>
          <a:stretch>
            <a:fillRect/>
          </a:stretch>
        </p:blipFill>
        <p:spPr>
          <a:xfrm>
            <a:off x="2124603" y="1770586"/>
            <a:ext cx="9134347" cy="5102221"/>
          </a:xfrm>
          <a:prstGeom prst="rect">
            <a:avLst/>
          </a:prstGeom>
          <a:ln>
            <a:solidFill>
              <a:schemeClr val="tx1"/>
            </a:solidFill>
          </a:ln>
        </p:spPr>
      </p:pic>
      <p:sp>
        <p:nvSpPr>
          <p:cNvPr id="10" name="Titre 1">
            <a:extLst>
              <a:ext uri="{FF2B5EF4-FFF2-40B4-BE49-F238E27FC236}">
                <a16:creationId xmlns:a16="http://schemas.microsoft.com/office/drawing/2014/main" id="{F4FFADA6-9EB2-32D0-2E2B-606637480B17}"/>
              </a:ext>
            </a:extLst>
          </p:cNvPr>
          <p:cNvSpPr>
            <a:spLocks noGrp="1"/>
          </p:cNvSpPr>
          <p:nvPr>
            <p:ph type="title"/>
          </p:nvPr>
        </p:nvSpPr>
        <p:spPr>
          <a:xfrm>
            <a:off x="220251" y="663758"/>
            <a:ext cx="11971749" cy="1077595"/>
          </a:xfrm>
        </p:spPr>
        <p:txBody>
          <a:bodyPr>
            <a:normAutofit fontScale="90000"/>
          </a:bodyPr>
          <a:lstStyle/>
          <a:p>
            <a:r>
              <a:rPr lang="fr-FR" sz="5300" b="1" dirty="0">
                <a:latin typeface="Gill Sans Ultra Bold" panose="020B0A02020104020203" pitchFamily="34" charset="77"/>
              </a:rPr>
              <a:t>Brevet </a:t>
            </a:r>
            <a:r>
              <a:rPr lang="fr-CH" sz="5300" b="1" dirty="0">
                <a:latin typeface="Gill Sans Ultra Bold" panose="020B0A02020104020203" pitchFamily="34" charset="77"/>
              </a:rPr>
              <a:t>pour </a:t>
            </a:r>
            <a:r>
              <a:rPr lang="fr-CH" sz="5300" b="1" dirty="0">
                <a:solidFill>
                  <a:srgbClr val="FF0000"/>
                </a:solidFill>
                <a:latin typeface="Gill Sans Ultra Bold" panose="020B0A02020104020203" pitchFamily="34" charset="77"/>
              </a:rPr>
              <a:t>éjecter</a:t>
            </a:r>
            <a:r>
              <a:rPr lang="fr-CH" sz="5300" b="1" dirty="0">
                <a:latin typeface="Gill Sans Ultra Bold" panose="020B0A02020104020203" pitchFamily="34" charset="77"/>
              </a:rPr>
              <a:t> </a:t>
            </a:r>
            <a:br>
              <a:rPr lang="fr-CH" sz="5300" b="1" dirty="0">
                <a:latin typeface="Gill Sans Ultra Bold" panose="020B0A02020104020203" pitchFamily="34" charset="77"/>
              </a:rPr>
            </a:br>
            <a:r>
              <a:rPr lang="fr-CH" b="1" dirty="0">
                <a:latin typeface="Gill Sans Ultra Bold" panose="020B0A02020104020203" pitchFamily="34" charset="77"/>
              </a:rPr>
              <a:t>de la matière d'un </a:t>
            </a:r>
            <a:r>
              <a:rPr lang="fr-CH" b="1" dirty="0">
                <a:solidFill>
                  <a:srgbClr val="FF0000"/>
                </a:solidFill>
                <a:latin typeface="Gill Sans Ultra Bold" panose="020B0A02020104020203" pitchFamily="34" charset="77"/>
              </a:rPr>
              <a:t>aéronef</a:t>
            </a:r>
            <a:br>
              <a:rPr lang="fr-CH" b="1" dirty="0">
                <a:solidFill>
                  <a:srgbClr val="FF0000"/>
                </a:solidFill>
                <a:latin typeface="Gill Sans Ultra Bold" panose="020B0A02020104020203" pitchFamily="34" charset="77"/>
              </a:rPr>
            </a:br>
            <a:r>
              <a:rPr lang="fr-CH" b="1" dirty="0">
                <a:latin typeface="Gill Sans Ultra Bold" panose="020B0A02020104020203" pitchFamily="34" charset="77"/>
              </a:rPr>
              <a:t>1992</a:t>
            </a:r>
            <a:endParaRPr lang="fr-FR" b="1" dirty="0">
              <a:latin typeface="Gill Sans Ultra Bold" panose="020B0A02020104020203" pitchFamily="34" charset="77"/>
            </a:endParaRPr>
          </a:p>
        </p:txBody>
      </p:sp>
      <p:sp>
        <p:nvSpPr>
          <p:cNvPr id="3" name="ZoneTexte 2">
            <a:extLst>
              <a:ext uri="{FF2B5EF4-FFF2-40B4-BE49-F238E27FC236}">
                <a16:creationId xmlns:a16="http://schemas.microsoft.com/office/drawing/2014/main" id="{04B0769E-AA45-6432-F132-B2539297A21A}"/>
              </a:ext>
            </a:extLst>
          </p:cNvPr>
          <p:cNvSpPr txBox="1"/>
          <p:nvPr/>
        </p:nvSpPr>
        <p:spPr>
          <a:xfrm>
            <a:off x="379758" y="3269285"/>
            <a:ext cx="6166815" cy="3477875"/>
          </a:xfrm>
          <a:prstGeom prst="rect">
            <a:avLst/>
          </a:prstGeom>
          <a:solidFill>
            <a:schemeClr val="bg1"/>
          </a:solidFill>
          <a:ln w="28575">
            <a:solidFill>
              <a:schemeClr val="tx1"/>
            </a:solidFill>
          </a:ln>
        </p:spPr>
        <p:txBody>
          <a:bodyPr wrap="square">
            <a:spAutoFit/>
          </a:bodyPr>
          <a:lstStyle/>
          <a:p>
            <a:r>
              <a:rPr lang="fr-CH" sz="2000" b="0" i="0" dirty="0">
                <a:solidFill>
                  <a:srgbClr val="333333"/>
                </a:solidFill>
                <a:effectLst/>
                <a:latin typeface="Roboto" panose="02000000000000000000" pitchFamily="2" charset="0"/>
              </a:rPr>
              <a:t>Un éjecteur de fluide pour évacuer les gaz et les fluides d'un aéronef. L'éjecteur de fluide est fixé à une surface extérieure de l'avion et comprend un tube à air qui est espacé de la surface extérieure de l'avion par un mât. </a:t>
            </a:r>
            <a:r>
              <a:rPr lang="fr-CH" sz="2000" b="1" i="0" dirty="0">
                <a:solidFill>
                  <a:srgbClr val="333333"/>
                </a:solidFill>
                <a:effectLst/>
                <a:highlight>
                  <a:srgbClr val="FFFF00"/>
                </a:highlight>
                <a:latin typeface="Roboto" panose="02000000000000000000" pitchFamily="2" charset="0"/>
              </a:rPr>
              <a:t>Les fluides et gaz indésirables sont évacués de l'avion par un conduit situé à l'intérieur du mât de vidange et sont expulsés par une sortie située sur le côté du tube à air</a:t>
            </a:r>
            <a:r>
              <a:rPr lang="fr-CH" sz="2000" b="1" i="0" dirty="0">
                <a:solidFill>
                  <a:srgbClr val="333333"/>
                </a:solidFill>
                <a:effectLst/>
                <a:latin typeface="Roboto" panose="02000000000000000000" pitchFamily="2" charset="0"/>
              </a:rPr>
              <a:t>. </a:t>
            </a:r>
            <a:r>
              <a:rPr lang="fr-CH" sz="2000" b="0" i="0" dirty="0">
                <a:solidFill>
                  <a:srgbClr val="333333"/>
                </a:solidFill>
                <a:effectLst/>
                <a:latin typeface="Roboto" panose="02000000000000000000" pitchFamily="2" charset="0"/>
              </a:rPr>
              <a:t>De cette manière, le liquide ou les gaz présents à la sortie sont évacués vers l'arrière en s'éloignant de la partie aval de l'avion par le flux d'air à travers le tube.</a:t>
            </a:r>
            <a:endParaRPr lang="fr-FR" sz="2000" b="1" dirty="0">
              <a:highlight>
                <a:srgbClr val="FFFF00"/>
              </a:highlight>
            </a:endParaRPr>
          </a:p>
        </p:txBody>
      </p:sp>
      <p:sp>
        <p:nvSpPr>
          <p:cNvPr id="5" name="ZoneTexte 4">
            <a:extLst>
              <a:ext uri="{FF2B5EF4-FFF2-40B4-BE49-F238E27FC236}">
                <a16:creationId xmlns:a16="http://schemas.microsoft.com/office/drawing/2014/main" id="{2999F601-8912-FE7B-6812-9B9465CC034B}"/>
              </a:ext>
            </a:extLst>
          </p:cNvPr>
          <p:cNvSpPr txBox="1"/>
          <p:nvPr/>
        </p:nvSpPr>
        <p:spPr>
          <a:xfrm>
            <a:off x="8779278" y="1525239"/>
            <a:ext cx="3279366" cy="892552"/>
          </a:xfrm>
          <a:prstGeom prst="rect">
            <a:avLst/>
          </a:prstGeom>
          <a:solidFill>
            <a:schemeClr val="bg1"/>
          </a:solidFill>
          <a:ln w="25400">
            <a:solidFill>
              <a:schemeClr val="tx1"/>
            </a:solidFill>
          </a:ln>
        </p:spPr>
        <p:txBody>
          <a:bodyPr wrap="square">
            <a:spAutoFit/>
          </a:bodyPr>
          <a:lstStyle/>
          <a:p>
            <a:pPr algn="ctr"/>
            <a:r>
              <a:rPr lang="fr-CH" sz="2800" b="1" dirty="0"/>
              <a:t>Cessionnaire actuel : </a:t>
            </a:r>
            <a:br>
              <a:rPr lang="fr-CH" b="1" dirty="0"/>
            </a:br>
            <a:r>
              <a:rPr lang="fr-CH" sz="2400" b="1" dirty="0"/>
              <a:t>Boeing</a:t>
            </a:r>
            <a:endParaRPr lang="fr-FR" sz="2400" b="1" dirty="0"/>
          </a:p>
        </p:txBody>
      </p:sp>
      <p:pic>
        <p:nvPicPr>
          <p:cNvPr id="6" name="Image 5">
            <a:extLst>
              <a:ext uri="{FF2B5EF4-FFF2-40B4-BE49-F238E27FC236}">
                <a16:creationId xmlns:a16="http://schemas.microsoft.com/office/drawing/2014/main" id="{BE47D793-C43B-0D11-18B7-B5871FFD658F}"/>
              </a:ext>
            </a:extLst>
          </p:cNvPr>
          <p:cNvPicPr>
            <a:picLocks noChangeAspect="1"/>
          </p:cNvPicPr>
          <p:nvPr/>
        </p:nvPicPr>
        <p:blipFill>
          <a:blip r:embed="rId4"/>
          <a:stretch>
            <a:fillRect/>
          </a:stretch>
        </p:blipFill>
        <p:spPr>
          <a:xfrm rot="18547326" flipH="1" flipV="1">
            <a:off x="9061464" y="2401164"/>
            <a:ext cx="2320934" cy="1516100"/>
          </a:xfrm>
          <a:prstGeom prst="rect">
            <a:avLst/>
          </a:prstGeom>
        </p:spPr>
      </p:pic>
      <p:sp>
        <p:nvSpPr>
          <p:cNvPr id="7" name="ZoneTexte 6">
            <a:extLst>
              <a:ext uri="{FF2B5EF4-FFF2-40B4-BE49-F238E27FC236}">
                <a16:creationId xmlns:a16="http://schemas.microsoft.com/office/drawing/2014/main" id="{D7981066-65B0-686A-8D16-CEE01209294A}"/>
              </a:ext>
            </a:extLst>
          </p:cNvPr>
          <p:cNvSpPr txBox="1"/>
          <p:nvPr/>
        </p:nvSpPr>
        <p:spPr>
          <a:xfrm>
            <a:off x="9745028" y="6039274"/>
            <a:ext cx="2313616" cy="707886"/>
          </a:xfrm>
          <a:prstGeom prst="rect">
            <a:avLst/>
          </a:prstGeom>
          <a:solidFill>
            <a:schemeClr val="bg1"/>
          </a:solidFill>
          <a:ln w="25400">
            <a:solidFill>
              <a:schemeClr val="tx1"/>
            </a:solidFill>
          </a:ln>
        </p:spPr>
        <p:txBody>
          <a:bodyPr wrap="square">
            <a:spAutoFit/>
          </a:bodyPr>
          <a:lstStyle/>
          <a:p>
            <a:pPr algn="ctr"/>
            <a:r>
              <a:rPr lang="fr-CH" sz="2000" b="1" dirty="0"/>
              <a:t>Expiration prévue : </a:t>
            </a:r>
            <a:br>
              <a:rPr lang="fr-CH" sz="2000" b="1" dirty="0"/>
            </a:br>
            <a:r>
              <a:rPr lang="fr-CH" sz="2000" b="1" dirty="0"/>
              <a:t>29/10/2010</a:t>
            </a:r>
            <a:endParaRPr lang="fr-FR" sz="2000" b="1" dirty="0"/>
          </a:p>
        </p:txBody>
      </p:sp>
    </p:spTree>
    <p:extLst>
      <p:ext uri="{BB962C8B-B14F-4D97-AF65-F5344CB8AC3E}">
        <p14:creationId xmlns:p14="http://schemas.microsoft.com/office/powerpoint/2010/main" val="3697091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par>
                                <p:cTn id="17" presetID="5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A3712-1310-A8C7-B2F9-03CB397E8539}"/>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1E35802C-DB0A-7433-AF2E-96C57DB90E7D}"/>
              </a:ext>
            </a:extLst>
          </p:cNvPr>
          <p:cNvSpPr>
            <a:spLocks noGrp="1"/>
          </p:cNvSpPr>
          <p:nvPr>
            <p:ph type="title"/>
          </p:nvPr>
        </p:nvSpPr>
        <p:spPr>
          <a:xfrm>
            <a:off x="360928" y="540753"/>
            <a:ext cx="10500360" cy="1077595"/>
          </a:xfrm>
        </p:spPr>
        <p:txBody>
          <a:bodyPr>
            <a:normAutofit fontScale="90000"/>
          </a:bodyPr>
          <a:lstStyle/>
          <a:p>
            <a:r>
              <a:rPr lang="fr-FR" sz="5300" b="1" dirty="0">
                <a:latin typeface="Gill Sans Ultra Bold" panose="020B0A02020104020203" pitchFamily="34" charset="77"/>
              </a:rPr>
              <a:t>Brevet sur le gène de </a:t>
            </a:r>
            <a:r>
              <a:rPr lang="fr-FR" sz="5300" b="1" dirty="0">
                <a:solidFill>
                  <a:srgbClr val="FF0000"/>
                </a:solidFill>
                <a:latin typeface="Gill Sans Ultra Bold" panose="020B0A02020104020203" pitchFamily="34" charset="77"/>
              </a:rPr>
              <a:t>tolérance </a:t>
            </a:r>
            <a:r>
              <a:rPr lang="fr-FR" b="1" dirty="0">
                <a:solidFill>
                  <a:srgbClr val="FF0000"/>
                </a:solidFill>
                <a:latin typeface="Gill Sans Ultra Bold" panose="020B0A02020104020203" pitchFamily="34" charset="77"/>
              </a:rPr>
              <a:t>à</a:t>
            </a:r>
            <a:r>
              <a:rPr lang="fr-FR" b="1" dirty="0">
                <a:latin typeface="Gill Sans Ultra Bold" panose="020B0A02020104020203" pitchFamily="34" charset="77"/>
              </a:rPr>
              <a:t> </a:t>
            </a:r>
            <a:r>
              <a:rPr lang="fr-FR" b="1" dirty="0">
                <a:solidFill>
                  <a:srgbClr val="FF0000"/>
                </a:solidFill>
                <a:latin typeface="Gill Sans Ultra Bold" panose="020B0A02020104020203" pitchFamily="34" charset="77"/>
              </a:rPr>
              <a:t>l’aluminium</a:t>
            </a:r>
            <a:r>
              <a:rPr lang="fr-FR" b="1" dirty="0">
                <a:latin typeface="Gill Sans Ultra Bold" panose="020B0A02020104020203" pitchFamily="34" charset="77"/>
              </a:rPr>
              <a:t>  2009</a:t>
            </a:r>
          </a:p>
        </p:txBody>
      </p:sp>
      <p:pic>
        <p:nvPicPr>
          <p:cNvPr id="4" name="Image 3">
            <a:extLst>
              <a:ext uri="{FF2B5EF4-FFF2-40B4-BE49-F238E27FC236}">
                <a16:creationId xmlns:a16="http://schemas.microsoft.com/office/drawing/2014/main" id="{2629E406-E550-4109-6078-DAF3C0DA7E46}"/>
              </a:ext>
            </a:extLst>
          </p:cNvPr>
          <p:cNvPicPr>
            <a:picLocks noChangeAspect="1"/>
          </p:cNvPicPr>
          <p:nvPr/>
        </p:nvPicPr>
        <p:blipFill>
          <a:blip r:embed="rId3"/>
          <a:stretch>
            <a:fillRect/>
          </a:stretch>
        </p:blipFill>
        <p:spPr>
          <a:xfrm>
            <a:off x="3448497" y="1563649"/>
            <a:ext cx="7412791" cy="5015345"/>
          </a:xfrm>
          <a:prstGeom prst="rect">
            <a:avLst/>
          </a:prstGeom>
          <a:ln>
            <a:solidFill>
              <a:schemeClr val="tx1"/>
            </a:solidFill>
          </a:ln>
        </p:spPr>
      </p:pic>
      <p:sp>
        <p:nvSpPr>
          <p:cNvPr id="3" name="ZoneTexte 2">
            <a:extLst>
              <a:ext uri="{FF2B5EF4-FFF2-40B4-BE49-F238E27FC236}">
                <a16:creationId xmlns:a16="http://schemas.microsoft.com/office/drawing/2014/main" id="{545DE961-256F-5D2B-0845-BE53E0A7025E}"/>
              </a:ext>
            </a:extLst>
          </p:cNvPr>
          <p:cNvSpPr txBox="1"/>
          <p:nvPr/>
        </p:nvSpPr>
        <p:spPr>
          <a:xfrm>
            <a:off x="485776" y="2177789"/>
            <a:ext cx="7372350" cy="4401205"/>
          </a:xfrm>
          <a:prstGeom prst="rect">
            <a:avLst/>
          </a:prstGeom>
          <a:solidFill>
            <a:schemeClr val="bg1"/>
          </a:solidFill>
          <a:ln w="28575">
            <a:solidFill>
              <a:schemeClr val="tx1"/>
            </a:solidFill>
          </a:ln>
        </p:spPr>
        <p:txBody>
          <a:bodyPr wrap="square">
            <a:spAutoFit/>
          </a:bodyPr>
          <a:lstStyle/>
          <a:p>
            <a:r>
              <a:rPr lang="fr-CH" sz="2000" b="0" i="0" dirty="0">
                <a:solidFill>
                  <a:srgbClr val="333333"/>
                </a:solidFill>
                <a:effectLst/>
                <a:latin typeface="Roboto" panose="02000000000000000000" pitchFamily="2" charset="0"/>
              </a:rPr>
              <a:t>Le principal gène de tolérance à l'aluminium, le gène </a:t>
            </a:r>
            <a:r>
              <a:rPr lang="fr-CH" sz="2000" b="0" i="0" dirty="0" err="1">
                <a:solidFill>
                  <a:srgbClr val="333333"/>
                </a:solidFill>
                <a:effectLst/>
                <a:latin typeface="Roboto" panose="02000000000000000000" pitchFamily="2" charset="0"/>
              </a:rPr>
              <a:t>SbMATE</a:t>
            </a:r>
            <a:r>
              <a:rPr lang="fr-CH" sz="2000" b="0" i="0" dirty="0">
                <a:solidFill>
                  <a:srgbClr val="333333"/>
                </a:solidFill>
                <a:effectLst/>
                <a:latin typeface="Roboto" panose="02000000000000000000" pitchFamily="2" charset="0"/>
              </a:rPr>
              <a:t>, code un transporteur d'efflux de citrate racinaire inductible par l’Aluminium au niveau de la transcription des gènes et également activé par l’Aluminium au niveau de la fonction protéique. Un niveau élevé d’expression du gène </a:t>
            </a:r>
            <a:r>
              <a:rPr lang="fr-CH" sz="2000" b="0" i="0" dirty="0" err="1">
                <a:solidFill>
                  <a:srgbClr val="333333"/>
                </a:solidFill>
                <a:effectLst/>
                <a:latin typeface="Roboto" panose="02000000000000000000" pitchFamily="2" charset="0"/>
              </a:rPr>
              <a:t>SbMATE</a:t>
            </a:r>
            <a:r>
              <a:rPr lang="fr-CH" sz="2000" b="0" i="0" dirty="0">
                <a:solidFill>
                  <a:srgbClr val="333333"/>
                </a:solidFill>
                <a:effectLst/>
                <a:latin typeface="Roboto" panose="02000000000000000000" pitchFamily="2" charset="0"/>
              </a:rPr>
              <a:t> et de la protéine a été trouvé dans les racines. Des orthologues de </a:t>
            </a:r>
            <a:r>
              <a:rPr lang="fr-CH" sz="2000" b="0" i="0" dirty="0" err="1">
                <a:solidFill>
                  <a:srgbClr val="333333"/>
                </a:solidFill>
                <a:effectLst/>
                <a:latin typeface="Roboto" panose="02000000000000000000" pitchFamily="2" charset="0"/>
              </a:rPr>
              <a:t>SbMATE</a:t>
            </a:r>
            <a:r>
              <a:rPr lang="fr-CH" sz="2000" b="0" i="0" dirty="0">
                <a:solidFill>
                  <a:srgbClr val="333333"/>
                </a:solidFill>
                <a:effectLst/>
                <a:latin typeface="Roboto" panose="02000000000000000000" pitchFamily="2" charset="0"/>
              </a:rPr>
              <a:t> présentant un degré élevé d’homologie de séquence ont été trouvés dans d’autres plantes supérieures, dont le riz. </a:t>
            </a:r>
          </a:p>
          <a:p>
            <a:r>
              <a:rPr lang="fr-CH" sz="2000" b="1" i="0" dirty="0">
                <a:solidFill>
                  <a:srgbClr val="333333"/>
                </a:solidFill>
                <a:effectLst/>
                <a:highlight>
                  <a:srgbClr val="FFFF00"/>
                </a:highlight>
                <a:latin typeface="Roboto" panose="02000000000000000000" pitchFamily="2" charset="0"/>
              </a:rPr>
              <a:t>La transformation réussie de </a:t>
            </a:r>
            <a:r>
              <a:rPr lang="fr-CH" sz="2000" b="1" i="1" dirty="0">
                <a:solidFill>
                  <a:srgbClr val="333333"/>
                </a:solidFill>
                <a:effectLst/>
                <a:highlight>
                  <a:srgbClr val="FFFF00"/>
                </a:highlight>
                <a:latin typeface="Roboto" panose="02000000000000000000" pitchFamily="2" charset="0"/>
              </a:rPr>
              <a:t>Arabidopsis </a:t>
            </a:r>
            <a:r>
              <a:rPr lang="fr-CH" sz="2000" b="1" i="0" dirty="0">
                <a:solidFill>
                  <a:srgbClr val="333333"/>
                </a:solidFill>
                <a:effectLst/>
                <a:highlight>
                  <a:srgbClr val="FFFF00"/>
                </a:highlight>
                <a:latin typeface="Roboto" panose="02000000000000000000" pitchFamily="2" charset="0"/>
              </a:rPr>
              <a:t>fournit des preuves solides que </a:t>
            </a:r>
            <a:r>
              <a:rPr lang="fr-CH" sz="2000" b="1" i="0" dirty="0" err="1">
                <a:solidFill>
                  <a:srgbClr val="333333"/>
                </a:solidFill>
                <a:effectLst/>
                <a:highlight>
                  <a:srgbClr val="FFFF00"/>
                </a:highlight>
                <a:latin typeface="Roboto" panose="02000000000000000000" pitchFamily="2" charset="0"/>
              </a:rPr>
              <a:t>SbMATE</a:t>
            </a:r>
            <a:r>
              <a:rPr lang="fr-CH" sz="2000" b="1" i="0" dirty="0">
                <a:solidFill>
                  <a:srgbClr val="333333"/>
                </a:solidFill>
                <a:effectLst/>
                <a:highlight>
                  <a:srgbClr val="FFFF00"/>
                </a:highlight>
                <a:latin typeface="Roboto" panose="02000000000000000000" pitchFamily="2" charset="0"/>
              </a:rPr>
              <a:t> peut agir sur toutes les espèces pour améliorer la tolérance à l’Aluminium dans d'autres cultures importantes cultivées dans des localités du monde entier où les cations </a:t>
            </a:r>
            <a:r>
              <a:rPr lang="fr-CH" sz="2000" b="1" dirty="0">
                <a:solidFill>
                  <a:srgbClr val="333333"/>
                </a:solidFill>
                <a:highlight>
                  <a:srgbClr val="FFFF00"/>
                </a:highlight>
                <a:latin typeface="Roboto" panose="02000000000000000000" pitchFamily="2" charset="0"/>
              </a:rPr>
              <a:t>Al</a:t>
            </a:r>
            <a:r>
              <a:rPr lang="fr-CH" sz="2000" b="1" baseline="30000" dirty="0">
                <a:solidFill>
                  <a:srgbClr val="333333"/>
                </a:solidFill>
                <a:highlight>
                  <a:srgbClr val="FFFF00"/>
                </a:highlight>
                <a:latin typeface="Roboto" panose="02000000000000000000" pitchFamily="2" charset="0"/>
              </a:rPr>
              <a:t>3+</a:t>
            </a:r>
            <a:r>
              <a:rPr lang="fr-CH" sz="2000" b="1" dirty="0">
                <a:solidFill>
                  <a:srgbClr val="333333"/>
                </a:solidFill>
                <a:highlight>
                  <a:srgbClr val="FFFF00"/>
                </a:highlight>
                <a:latin typeface="Roboto" panose="02000000000000000000" pitchFamily="2" charset="0"/>
              </a:rPr>
              <a:t> sont </a:t>
            </a:r>
            <a:r>
              <a:rPr lang="fr-CH" sz="2000" b="1" i="0" dirty="0">
                <a:solidFill>
                  <a:srgbClr val="333333"/>
                </a:solidFill>
                <a:effectLst/>
                <a:highlight>
                  <a:srgbClr val="FFFF00"/>
                </a:highlight>
                <a:latin typeface="Roboto" panose="02000000000000000000" pitchFamily="2" charset="0"/>
              </a:rPr>
              <a:t>présents dans les sols acides et sont toxiques pour les plantes.</a:t>
            </a:r>
            <a:endParaRPr lang="fr-FR" sz="2000" b="1" dirty="0">
              <a:highlight>
                <a:srgbClr val="FFFF00"/>
              </a:highlight>
            </a:endParaRPr>
          </a:p>
        </p:txBody>
      </p:sp>
      <p:sp>
        <p:nvSpPr>
          <p:cNvPr id="5" name="ZoneTexte 4">
            <a:extLst>
              <a:ext uri="{FF2B5EF4-FFF2-40B4-BE49-F238E27FC236}">
                <a16:creationId xmlns:a16="http://schemas.microsoft.com/office/drawing/2014/main" id="{4BCDCFF8-B1B3-651B-0BEC-032F8F646E55}"/>
              </a:ext>
            </a:extLst>
          </p:cNvPr>
          <p:cNvSpPr txBox="1"/>
          <p:nvPr/>
        </p:nvSpPr>
        <p:spPr>
          <a:xfrm>
            <a:off x="9033165" y="167824"/>
            <a:ext cx="2991877" cy="1938992"/>
          </a:xfrm>
          <a:prstGeom prst="rect">
            <a:avLst/>
          </a:prstGeom>
          <a:solidFill>
            <a:schemeClr val="bg1"/>
          </a:solidFill>
          <a:ln w="25400">
            <a:solidFill>
              <a:schemeClr val="tx1"/>
            </a:solidFill>
          </a:ln>
        </p:spPr>
        <p:txBody>
          <a:bodyPr wrap="square">
            <a:spAutoFit/>
          </a:bodyPr>
          <a:lstStyle/>
          <a:p>
            <a:pPr algn="ctr"/>
            <a:r>
              <a:rPr lang="fr-CH" sz="2800" b="1" dirty="0"/>
              <a:t>Cessionnaire actuel : </a:t>
            </a:r>
            <a:br>
              <a:rPr lang="fr-CH" b="1" dirty="0"/>
            </a:br>
            <a:r>
              <a:rPr lang="fr-CH" sz="1400" b="1" dirty="0" err="1"/>
              <a:t>Empresa</a:t>
            </a:r>
            <a:r>
              <a:rPr lang="fr-CH" sz="1400" b="1" dirty="0"/>
              <a:t> </a:t>
            </a:r>
            <a:r>
              <a:rPr lang="fr-CH" sz="1400" b="1" dirty="0" err="1"/>
              <a:t>Brasileira</a:t>
            </a:r>
            <a:r>
              <a:rPr lang="fr-CH" sz="1400" b="1" dirty="0"/>
              <a:t> de </a:t>
            </a:r>
            <a:r>
              <a:rPr lang="fr-CH" sz="1400" b="1" dirty="0" err="1"/>
              <a:t>Pesquisa</a:t>
            </a:r>
            <a:r>
              <a:rPr lang="fr-CH" sz="1400" b="1" dirty="0"/>
              <a:t> </a:t>
            </a:r>
            <a:r>
              <a:rPr lang="fr-CH" sz="1400" b="1" dirty="0" err="1"/>
              <a:t>Agropecuaria</a:t>
            </a:r>
            <a:r>
              <a:rPr lang="fr-CH" sz="1400" b="1" dirty="0"/>
              <a:t> EMBRAPA,</a:t>
            </a:r>
            <a:br>
              <a:rPr lang="fr-CH" sz="1400" b="1" dirty="0"/>
            </a:br>
            <a:r>
              <a:rPr lang="fr-CH" b="1" dirty="0"/>
              <a:t>Département de l’agriculture </a:t>
            </a:r>
          </a:p>
          <a:p>
            <a:pPr algn="ctr"/>
            <a:r>
              <a:rPr lang="fr-CH" b="1" dirty="0"/>
              <a:t>des Etats-Unis USDA</a:t>
            </a:r>
            <a:endParaRPr lang="fr-FR" b="1" dirty="0"/>
          </a:p>
        </p:txBody>
      </p:sp>
      <p:pic>
        <p:nvPicPr>
          <p:cNvPr id="6" name="Image 5">
            <a:extLst>
              <a:ext uri="{FF2B5EF4-FFF2-40B4-BE49-F238E27FC236}">
                <a16:creationId xmlns:a16="http://schemas.microsoft.com/office/drawing/2014/main" id="{38CC18F9-9273-F8E1-E8C8-2C4C14F2AE6E}"/>
              </a:ext>
            </a:extLst>
          </p:cNvPr>
          <p:cNvPicPr>
            <a:picLocks noChangeAspect="1"/>
          </p:cNvPicPr>
          <p:nvPr/>
        </p:nvPicPr>
        <p:blipFill>
          <a:blip r:embed="rId4"/>
          <a:stretch>
            <a:fillRect/>
          </a:stretch>
        </p:blipFill>
        <p:spPr>
          <a:xfrm rot="18547326" flipH="1" flipV="1">
            <a:off x="9736777" y="2048958"/>
            <a:ext cx="2666401" cy="1984379"/>
          </a:xfrm>
          <a:prstGeom prst="rect">
            <a:avLst/>
          </a:prstGeom>
        </p:spPr>
      </p:pic>
      <p:sp>
        <p:nvSpPr>
          <p:cNvPr id="7" name="ZoneTexte 6">
            <a:extLst>
              <a:ext uri="{FF2B5EF4-FFF2-40B4-BE49-F238E27FC236}">
                <a16:creationId xmlns:a16="http://schemas.microsoft.com/office/drawing/2014/main" id="{CC2EBF97-3663-EE90-5B96-48D5CCD729F3}"/>
              </a:ext>
            </a:extLst>
          </p:cNvPr>
          <p:cNvSpPr txBox="1"/>
          <p:nvPr/>
        </p:nvSpPr>
        <p:spPr>
          <a:xfrm>
            <a:off x="9669861" y="6039274"/>
            <a:ext cx="2313616" cy="707886"/>
          </a:xfrm>
          <a:prstGeom prst="rect">
            <a:avLst/>
          </a:prstGeom>
          <a:solidFill>
            <a:schemeClr val="bg1"/>
          </a:solidFill>
          <a:ln w="25400">
            <a:solidFill>
              <a:schemeClr val="tx1"/>
            </a:solidFill>
          </a:ln>
        </p:spPr>
        <p:txBody>
          <a:bodyPr wrap="square">
            <a:spAutoFit/>
          </a:bodyPr>
          <a:lstStyle/>
          <a:p>
            <a:pPr algn="ctr"/>
            <a:r>
              <a:rPr lang="fr-CH" sz="2000" b="1" dirty="0"/>
              <a:t>Expiration prévue : </a:t>
            </a:r>
            <a:br>
              <a:rPr lang="fr-CH" sz="2000" b="1" dirty="0"/>
            </a:br>
            <a:r>
              <a:rPr lang="fr-CH" sz="2000" b="1" dirty="0"/>
              <a:t>17/05/2027</a:t>
            </a:r>
            <a:endParaRPr lang="fr-FR" sz="2000" b="1" dirty="0"/>
          </a:p>
        </p:txBody>
      </p:sp>
    </p:spTree>
    <p:extLst>
      <p:ext uri="{BB962C8B-B14F-4D97-AF65-F5344CB8AC3E}">
        <p14:creationId xmlns:p14="http://schemas.microsoft.com/office/powerpoint/2010/main" val="3915166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par>
                                <p:cTn id="17" presetID="55"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DA2CB7EB-6620-F92D-B365-C96DC4BF2221}"/>
              </a:ext>
            </a:extLst>
          </p:cNvPr>
          <p:cNvSpPr txBox="1">
            <a:spLocks/>
          </p:cNvSpPr>
          <p:nvPr/>
        </p:nvSpPr>
        <p:spPr>
          <a:xfrm>
            <a:off x="596424" y="401152"/>
            <a:ext cx="1192336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b="1" dirty="0">
                <a:effectLst/>
                <a:latin typeface="Gill Sans Ultra Bold" panose="020B0A02020104020203" pitchFamily="34" charset="77"/>
              </a:rPr>
              <a:t>12 nouveaux nuages</a:t>
            </a:r>
          </a:p>
          <a:p>
            <a:r>
              <a:rPr lang="fr-CH" sz="3600" b="1" dirty="0">
                <a:latin typeface="Gill Sans Ultra Bold" panose="020B0A02020104020203" pitchFamily="34" charset="77"/>
              </a:rPr>
              <a:t>en 2017</a:t>
            </a:r>
            <a:endParaRPr lang="fr-CH" sz="3600" b="1" dirty="0">
              <a:effectLst/>
              <a:latin typeface="Gill Sans Ultra Bold" panose="020B0A02020104020203" pitchFamily="34" charset="77"/>
            </a:endParaRPr>
          </a:p>
        </p:txBody>
      </p:sp>
      <p:sp>
        <p:nvSpPr>
          <p:cNvPr id="9" name="ZoneTexte 8">
            <a:extLst>
              <a:ext uri="{FF2B5EF4-FFF2-40B4-BE49-F238E27FC236}">
                <a16:creationId xmlns:a16="http://schemas.microsoft.com/office/drawing/2014/main" id="{F26C9E13-9900-D943-F7D9-2A748B509CFD}"/>
              </a:ext>
            </a:extLst>
          </p:cNvPr>
          <p:cNvSpPr txBox="1"/>
          <p:nvPr/>
        </p:nvSpPr>
        <p:spPr>
          <a:xfrm>
            <a:off x="1334359" y="4568749"/>
            <a:ext cx="3441908" cy="369332"/>
          </a:xfrm>
          <a:prstGeom prst="rect">
            <a:avLst/>
          </a:prstGeom>
          <a:noFill/>
        </p:spPr>
        <p:txBody>
          <a:bodyPr wrap="square">
            <a:spAutoFit/>
          </a:bodyPr>
          <a:lstStyle/>
          <a:p>
            <a:pPr algn="l"/>
            <a:r>
              <a:rPr lang="fr-CH" b="1" i="0" dirty="0">
                <a:effectLst/>
                <a:latin typeface="Arial Rounded MT Bold" panose="020F0704030504030204" pitchFamily="34" charset="77"/>
              </a:rPr>
              <a:t>L'</a:t>
            </a:r>
            <a:r>
              <a:rPr lang="fr-CH" b="1" i="0" dirty="0" err="1">
                <a:effectLst/>
                <a:latin typeface="Arial Rounded MT Bold" panose="020F0704030504030204" pitchFamily="34" charset="77"/>
              </a:rPr>
              <a:t>homomutatus</a:t>
            </a:r>
            <a:endParaRPr lang="fr-CH" b="1" i="0" dirty="0">
              <a:effectLst/>
              <a:latin typeface="Arial Rounded MT Bold" panose="020F0704030504030204" pitchFamily="34" charset="77"/>
            </a:endParaRPr>
          </a:p>
        </p:txBody>
      </p:sp>
      <p:pic>
        <p:nvPicPr>
          <p:cNvPr id="3074" name="Picture 2" descr="Trace des avions laissées dans un ciel d'Angleterre">
            <a:extLst>
              <a:ext uri="{FF2B5EF4-FFF2-40B4-BE49-F238E27FC236}">
                <a16:creationId xmlns:a16="http://schemas.microsoft.com/office/drawing/2014/main" id="{42EC3A02-E46D-A036-D7EF-635B4DE6C3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359" y="1769072"/>
            <a:ext cx="4199516" cy="27996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uage thermique en Finlande">
            <a:extLst>
              <a:ext uri="{FF2B5EF4-FFF2-40B4-BE49-F238E27FC236}">
                <a16:creationId xmlns:a16="http://schemas.microsoft.com/office/drawing/2014/main" id="{47A896F0-44A1-D38F-97D2-D03081476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733" y="3856762"/>
            <a:ext cx="3398729" cy="254904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59B58F1-3B90-2C5E-07BE-0EC19A866527}"/>
              </a:ext>
            </a:extLst>
          </p:cNvPr>
          <p:cNvSpPr txBox="1"/>
          <p:nvPr/>
        </p:nvSpPr>
        <p:spPr>
          <a:xfrm>
            <a:off x="4611554" y="6405809"/>
            <a:ext cx="3441908" cy="369332"/>
          </a:xfrm>
          <a:prstGeom prst="rect">
            <a:avLst/>
          </a:prstGeom>
          <a:noFill/>
        </p:spPr>
        <p:txBody>
          <a:bodyPr wrap="square">
            <a:spAutoFit/>
          </a:bodyPr>
          <a:lstStyle/>
          <a:p>
            <a:pPr algn="l"/>
            <a:r>
              <a:rPr lang="fr-CH" b="1" i="0" dirty="0">
                <a:effectLst/>
                <a:latin typeface="Arial Rounded MT Bold" panose="020F0704030504030204" pitchFamily="34" charset="77"/>
              </a:rPr>
              <a:t>L'homogenitus</a:t>
            </a:r>
          </a:p>
        </p:txBody>
      </p:sp>
      <p:pic>
        <p:nvPicPr>
          <p:cNvPr id="3078" name="Picture 6" descr="Photo prise en Norvège">
            <a:extLst>
              <a:ext uri="{FF2B5EF4-FFF2-40B4-BE49-F238E27FC236}">
                <a16:creationId xmlns:a16="http://schemas.microsoft.com/office/drawing/2014/main" id="{C5ED558E-0333-A441-2E38-C26D28B19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088" y="3246065"/>
            <a:ext cx="3808543" cy="2386208"/>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D22C85CC-83EB-711A-4D7B-2183423F305D}"/>
              </a:ext>
            </a:extLst>
          </p:cNvPr>
          <p:cNvSpPr txBox="1"/>
          <p:nvPr/>
        </p:nvSpPr>
        <p:spPr>
          <a:xfrm>
            <a:off x="8087538" y="5632273"/>
            <a:ext cx="3441908" cy="369332"/>
          </a:xfrm>
          <a:prstGeom prst="rect">
            <a:avLst/>
          </a:prstGeom>
          <a:noFill/>
        </p:spPr>
        <p:txBody>
          <a:bodyPr wrap="square">
            <a:spAutoFit/>
          </a:bodyPr>
          <a:lstStyle/>
          <a:p>
            <a:pPr algn="l"/>
            <a:r>
              <a:rPr lang="fr-CH" b="1" i="0" dirty="0">
                <a:effectLst/>
                <a:latin typeface="Arial Rounded MT Bold" panose="020F0704030504030204" pitchFamily="34" charset="77"/>
              </a:rPr>
              <a:t>Le </a:t>
            </a:r>
            <a:r>
              <a:rPr lang="fr-CH" b="1" i="0" dirty="0" err="1">
                <a:effectLst/>
                <a:latin typeface="Arial Rounded MT Bold" panose="020F0704030504030204" pitchFamily="34" charset="77"/>
              </a:rPr>
              <a:t>fluctus</a:t>
            </a:r>
            <a:endParaRPr lang="fr-CH" b="1" i="0" dirty="0">
              <a:effectLst/>
              <a:latin typeface="Arial Rounded MT Bold" panose="020F0704030504030204" pitchFamily="34" charset="77"/>
            </a:endParaRPr>
          </a:p>
        </p:txBody>
      </p:sp>
      <p:pic>
        <p:nvPicPr>
          <p:cNvPr id="4" name="Image 3">
            <a:extLst>
              <a:ext uri="{FF2B5EF4-FFF2-40B4-BE49-F238E27FC236}">
                <a16:creationId xmlns:a16="http://schemas.microsoft.com/office/drawing/2014/main" id="{6DF9B195-21E0-D2F2-DB7D-DE84E52196A2}"/>
              </a:ext>
            </a:extLst>
          </p:cNvPr>
          <p:cNvPicPr>
            <a:picLocks noChangeAspect="1"/>
          </p:cNvPicPr>
          <p:nvPr/>
        </p:nvPicPr>
        <p:blipFill>
          <a:blip r:embed="rId5"/>
          <a:stretch>
            <a:fillRect/>
          </a:stretch>
        </p:blipFill>
        <p:spPr>
          <a:xfrm>
            <a:off x="5867998" y="1216798"/>
            <a:ext cx="4457286" cy="1721434"/>
          </a:xfrm>
          <a:prstGeom prst="rect">
            <a:avLst/>
          </a:prstGeom>
          <a:ln>
            <a:solidFill>
              <a:schemeClr val="tx1"/>
            </a:solidFill>
          </a:ln>
        </p:spPr>
      </p:pic>
      <p:pic>
        <p:nvPicPr>
          <p:cNvPr id="3080" name="Picture 8" descr="P.1.16_1">
            <a:extLst>
              <a:ext uri="{FF2B5EF4-FFF2-40B4-BE49-F238E27FC236}">
                <a16:creationId xmlns:a16="http://schemas.microsoft.com/office/drawing/2014/main" id="{0B2F404F-4FB9-6A81-46A1-5E4E073272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4359" y="4972677"/>
            <a:ext cx="2626846" cy="175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275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strVal val="#ppt_w*0.70"/>
                                          </p:val>
                                        </p:tav>
                                        <p:tav tm="100000">
                                          <p:val>
                                            <p:strVal val="#ppt_w"/>
                                          </p:val>
                                        </p:tav>
                                      </p:tavLst>
                                    </p:anim>
                                    <p:anim calcmode="lin" valueType="num">
                                      <p:cBhvr>
                                        <p:cTn id="8" dur="1000" fill="hold"/>
                                        <p:tgtEl>
                                          <p:spTgt spid="3076"/>
                                        </p:tgtEl>
                                        <p:attrNameLst>
                                          <p:attrName>ppt_h</p:attrName>
                                        </p:attrNameLst>
                                      </p:cBhvr>
                                      <p:tavLst>
                                        <p:tav tm="0">
                                          <p:val>
                                            <p:strVal val="#ppt_h"/>
                                          </p:val>
                                        </p:tav>
                                        <p:tav tm="100000">
                                          <p:val>
                                            <p:strVal val="#ppt_h"/>
                                          </p:val>
                                        </p:tav>
                                      </p:tavLst>
                                    </p:anim>
                                    <p:animEffect transition="in" filter="fade">
                                      <p:cBhvr>
                                        <p:cTn id="9" dur="1000"/>
                                        <p:tgtEl>
                                          <p:spTgt spid="307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p:cTn id="19" dur="1000" fill="hold"/>
                                        <p:tgtEl>
                                          <p:spTgt spid="3078"/>
                                        </p:tgtEl>
                                        <p:attrNameLst>
                                          <p:attrName>ppt_w</p:attrName>
                                        </p:attrNameLst>
                                      </p:cBhvr>
                                      <p:tavLst>
                                        <p:tav tm="0">
                                          <p:val>
                                            <p:strVal val="#ppt_w*0.70"/>
                                          </p:val>
                                        </p:tav>
                                        <p:tav tm="100000">
                                          <p:val>
                                            <p:strVal val="#ppt_w"/>
                                          </p:val>
                                        </p:tav>
                                      </p:tavLst>
                                    </p:anim>
                                    <p:anim calcmode="lin" valueType="num">
                                      <p:cBhvr>
                                        <p:cTn id="20" dur="1000" fill="hold"/>
                                        <p:tgtEl>
                                          <p:spTgt spid="3078"/>
                                        </p:tgtEl>
                                        <p:attrNameLst>
                                          <p:attrName>ppt_h</p:attrName>
                                        </p:attrNameLst>
                                      </p:cBhvr>
                                      <p:tavLst>
                                        <p:tav tm="0">
                                          <p:val>
                                            <p:strVal val="#ppt_h"/>
                                          </p:val>
                                        </p:tav>
                                        <p:tav tm="100000">
                                          <p:val>
                                            <p:strVal val="#ppt_h"/>
                                          </p:val>
                                        </p:tav>
                                      </p:tavLst>
                                    </p:anim>
                                    <p:animEffect transition="in" filter="fade">
                                      <p:cBhvr>
                                        <p:cTn id="21" dur="1000"/>
                                        <p:tgtEl>
                                          <p:spTgt spid="307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0.70"/>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 calcmode="lin" valueType="num">
                                      <p:cBhvr additive="base">
                                        <p:cTn id="31" dur="500"/>
                                        <p:tgtEl>
                                          <p:spTgt spid="3074"/>
                                        </p:tgtEl>
                                        <p:attrNameLst>
                                          <p:attrName>ppt_x</p:attrName>
                                        </p:attrNameLst>
                                      </p:cBhvr>
                                      <p:tavLst>
                                        <p:tav tm="0">
                                          <p:val>
                                            <p:strVal val="#ppt_x-#ppt_w*1.125000"/>
                                          </p:val>
                                        </p:tav>
                                        <p:tav tm="100000">
                                          <p:val>
                                            <p:strVal val="#ppt_x"/>
                                          </p:val>
                                        </p:tav>
                                      </p:tavLst>
                                    </p:anim>
                                    <p:animEffect transition="in" filter="wipe(right)">
                                      <p:cBhvr>
                                        <p:cTn id="32" dur="500"/>
                                        <p:tgtEl>
                                          <p:spTgt spid="3074"/>
                                        </p:tgtEl>
                                      </p:cBhvr>
                                    </p:animEffect>
                                  </p:childTnLst>
                                </p:cTn>
                              </p:par>
                              <p:par>
                                <p:cTn id="33" presetID="12" presetClass="entr" presetSubtype="8" fill="hold" nodeType="withEffect">
                                  <p:stCondLst>
                                    <p:cond delay="0"/>
                                  </p:stCondLst>
                                  <p:childTnLst>
                                    <p:set>
                                      <p:cBhvr>
                                        <p:cTn id="34" dur="1" fill="hold">
                                          <p:stCondLst>
                                            <p:cond delay="0"/>
                                          </p:stCondLst>
                                        </p:cTn>
                                        <p:tgtEl>
                                          <p:spTgt spid="3080"/>
                                        </p:tgtEl>
                                        <p:attrNameLst>
                                          <p:attrName>style.visibility</p:attrName>
                                        </p:attrNameLst>
                                      </p:cBhvr>
                                      <p:to>
                                        <p:strVal val="visible"/>
                                      </p:to>
                                    </p:set>
                                    <p:anim calcmode="lin" valueType="num">
                                      <p:cBhvr additive="base">
                                        <p:cTn id="35" dur="500"/>
                                        <p:tgtEl>
                                          <p:spTgt spid="3080"/>
                                        </p:tgtEl>
                                        <p:attrNameLst>
                                          <p:attrName>ppt_x</p:attrName>
                                        </p:attrNameLst>
                                      </p:cBhvr>
                                      <p:tavLst>
                                        <p:tav tm="0">
                                          <p:val>
                                            <p:strVal val="#ppt_x-#ppt_w*1.125000"/>
                                          </p:val>
                                        </p:tav>
                                        <p:tav tm="100000">
                                          <p:val>
                                            <p:strVal val="#ppt_x"/>
                                          </p:val>
                                        </p:tav>
                                      </p:tavLst>
                                    </p:anim>
                                    <p:animEffect transition="in" filter="wipe(right)">
                                      <p:cBhvr>
                                        <p:cTn id="36" dur="500"/>
                                        <p:tgtEl>
                                          <p:spTgt spid="3080"/>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0C08EBE-5359-AB4A-819F-DC599D63D3E7}"/>
              </a:ext>
            </a:extLst>
          </p:cNvPr>
          <p:cNvSpPr txBox="1"/>
          <p:nvPr/>
        </p:nvSpPr>
        <p:spPr>
          <a:xfrm>
            <a:off x="1341120" y="2864818"/>
            <a:ext cx="8859520" cy="2031325"/>
          </a:xfrm>
          <a:prstGeom prst="rect">
            <a:avLst/>
          </a:prstGeom>
          <a:noFill/>
          <a:ln w="28575">
            <a:solidFill>
              <a:schemeClr val="tx1"/>
            </a:solidFill>
          </a:ln>
        </p:spPr>
        <p:txBody>
          <a:bodyPr wrap="square">
            <a:spAutoFit/>
          </a:bodyPr>
          <a:lstStyle/>
          <a:p>
            <a:r>
              <a:rPr lang="fr-CH" b="0" i="0" dirty="0">
                <a:effectLst/>
                <a:latin typeface="Arial" panose="020B0604020202020204" pitchFamily="34" charset="0"/>
                <a:cs typeface="Arial" panose="020B0604020202020204" pitchFamily="34" charset="0"/>
              </a:rPr>
              <a:t>L'expérience est financée par La Bâloise qui a investi 200'000 francs par an dans le projet. L'avion sera en service de mai à fin septembre (2018), d'abord en Suisse alémanique. Puis une extension de la flotte est prévue en Suisse romande ainsi qu'au Tessin, </a:t>
            </a:r>
            <a:r>
              <a:rPr lang="fr-CH" b="0" i="0" u="none" strike="noStrike" dirty="0">
                <a:effectLst/>
                <a:latin typeface="Arial" panose="020B0604020202020204" pitchFamily="34" charset="0"/>
                <a:cs typeface="Arial" panose="020B0604020202020204" pitchFamily="34" charset="0"/>
              </a:rPr>
              <a:t>explique l'assureur sur son site internet</a:t>
            </a:r>
            <a:r>
              <a:rPr lang="fr-CH" b="0" i="0" dirty="0">
                <a:effectLst/>
                <a:latin typeface="Arial" panose="020B0604020202020204" pitchFamily="34" charset="0"/>
                <a:cs typeface="Arial" panose="020B0604020202020204" pitchFamily="34" charset="0"/>
              </a:rPr>
              <a:t>. Il rassure les Suisses quant au risque environnemental: </a:t>
            </a:r>
            <a:r>
              <a:rPr lang="fr-CH" b="1" i="0" dirty="0">
                <a:effectLst/>
                <a:highlight>
                  <a:srgbClr val="FFFF00"/>
                </a:highlight>
                <a:latin typeface="Arial" panose="020B0604020202020204" pitchFamily="34" charset="0"/>
                <a:cs typeface="Arial" panose="020B0604020202020204" pitchFamily="34" charset="0"/>
              </a:rPr>
              <a:t>l'usage du iodure d'argent a été préalablement vérifié sur ces aspects et a été classé comme inoffensif</a:t>
            </a:r>
            <a:r>
              <a:rPr lang="fr-CH" b="1" i="0" dirty="0">
                <a:effectLst/>
                <a:latin typeface="Arial" panose="020B0604020202020204" pitchFamily="34" charset="0"/>
                <a:cs typeface="Arial" panose="020B0604020202020204" pitchFamily="34" charset="0"/>
              </a:rPr>
              <a:t> </a:t>
            </a:r>
            <a:r>
              <a:rPr lang="fr-CH" b="0" i="0" dirty="0">
                <a:effectLst/>
                <a:latin typeface="Arial" panose="020B0604020202020204" pitchFamily="34" charset="0"/>
                <a:cs typeface="Arial" panose="020B0604020202020204" pitchFamily="34" charset="0"/>
              </a:rPr>
              <a:t>par les experts suisses et européens, affirme-t-il.</a:t>
            </a:r>
            <a:endParaRPr lang="fr-FR"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6F8D2A53-6479-E24B-A09B-FA8465E520CB}"/>
              </a:ext>
            </a:extLst>
          </p:cNvPr>
          <p:cNvSpPr txBox="1"/>
          <p:nvPr/>
        </p:nvSpPr>
        <p:spPr>
          <a:xfrm>
            <a:off x="3750888" y="4711700"/>
            <a:ext cx="7315200" cy="1785104"/>
          </a:xfrm>
          <a:prstGeom prst="rect">
            <a:avLst/>
          </a:prstGeom>
          <a:solidFill>
            <a:schemeClr val="bg1"/>
          </a:solidFill>
          <a:ln w="28575">
            <a:solidFill>
              <a:schemeClr val="tx1"/>
            </a:solidFill>
          </a:ln>
        </p:spPr>
        <p:txBody>
          <a:bodyPr wrap="square">
            <a:spAutoFit/>
          </a:bodyPr>
          <a:lstStyle/>
          <a:p>
            <a:r>
              <a:rPr lang="fr-CH" sz="2200" i="0" dirty="0">
                <a:effectLst/>
                <a:highlight>
                  <a:srgbClr val="FFFF00"/>
                </a:highlight>
                <a:latin typeface="Arial" panose="020B0604020202020204" pitchFamily="34" charset="0"/>
                <a:cs typeface="Arial" panose="020B0604020202020204" pitchFamily="34" charset="0"/>
              </a:rPr>
              <a:t>La Suisse ne fait pas </a:t>
            </a:r>
            <a:r>
              <a:rPr lang="fr-CH" sz="2200" i="0" dirty="0" err="1">
                <a:effectLst/>
                <a:highlight>
                  <a:srgbClr val="FFFF00"/>
                </a:highlight>
                <a:latin typeface="Arial" panose="020B0604020202020204" pitchFamily="34" charset="0"/>
                <a:cs typeface="Arial" panose="020B0604020202020204" pitchFamily="34" charset="0"/>
              </a:rPr>
              <a:t>oeuvre</a:t>
            </a:r>
            <a:r>
              <a:rPr lang="fr-CH" sz="2200" i="0" dirty="0">
                <a:effectLst/>
                <a:highlight>
                  <a:srgbClr val="FFFF00"/>
                </a:highlight>
                <a:latin typeface="Arial" panose="020B0604020202020204" pitchFamily="34" charset="0"/>
                <a:cs typeface="Arial" panose="020B0604020202020204" pitchFamily="34" charset="0"/>
              </a:rPr>
              <a:t> de pionnière en la matière</a:t>
            </a:r>
            <a:r>
              <a:rPr lang="fr-CH" sz="2200" i="0" dirty="0">
                <a:effectLst/>
                <a:latin typeface="Arial" panose="020B0604020202020204" pitchFamily="34" charset="0"/>
                <a:cs typeface="Arial" panose="020B0604020202020204" pitchFamily="34" charset="0"/>
              </a:rPr>
              <a:t>, rappelle le </a:t>
            </a:r>
            <a:r>
              <a:rPr lang="fr-CH" sz="2200" i="1" dirty="0" err="1">
                <a:effectLst/>
                <a:latin typeface="Arial" panose="020B0604020202020204" pitchFamily="34" charset="0"/>
                <a:cs typeface="Arial" panose="020B0604020202020204" pitchFamily="34" charset="0"/>
              </a:rPr>
              <a:t>Blick</a:t>
            </a:r>
            <a:r>
              <a:rPr lang="fr-CH" sz="2200" i="0" dirty="0">
                <a:effectLst/>
                <a:latin typeface="Arial" panose="020B0604020202020204" pitchFamily="34" charset="0"/>
                <a:cs typeface="Arial" panose="020B0604020202020204" pitchFamily="34" charset="0"/>
              </a:rPr>
              <a:t>. </a:t>
            </a:r>
          </a:p>
          <a:p>
            <a:r>
              <a:rPr lang="fr-CH" sz="2200" i="0" dirty="0">
                <a:effectLst/>
                <a:highlight>
                  <a:srgbClr val="FFFF00"/>
                </a:highlight>
                <a:latin typeface="Arial" panose="020B0604020202020204" pitchFamily="34" charset="0"/>
                <a:cs typeface="Arial" panose="020B0604020202020204" pitchFamily="34" charset="0"/>
              </a:rPr>
              <a:t>En effet, </a:t>
            </a:r>
            <a:r>
              <a:rPr lang="fr-CH" sz="2200" i="0" u="sng" dirty="0">
                <a:effectLst/>
                <a:highlight>
                  <a:srgbClr val="FFFF00"/>
                </a:highlight>
                <a:latin typeface="Arial" panose="020B0604020202020204" pitchFamily="34" charset="0"/>
                <a:cs typeface="Arial" panose="020B0604020202020204" pitchFamily="34" charset="0"/>
              </a:rPr>
              <a:t>l'Allemagne</a:t>
            </a:r>
            <a:r>
              <a:rPr lang="fr-CH" sz="2200" i="0" dirty="0">
                <a:effectLst/>
                <a:highlight>
                  <a:srgbClr val="FFFF00"/>
                </a:highlight>
                <a:latin typeface="Arial" panose="020B0604020202020204" pitchFamily="34" charset="0"/>
                <a:cs typeface="Arial" panose="020B0604020202020204" pitchFamily="34" charset="0"/>
              </a:rPr>
              <a:t>, </a:t>
            </a:r>
            <a:r>
              <a:rPr lang="fr-CH" sz="2200" i="0" u="sng" dirty="0">
                <a:effectLst/>
                <a:highlight>
                  <a:srgbClr val="FFFF00"/>
                </a:highlight>
                <a:latin typeface="Arial" panose="020B0604020202020204" pitchFamily="34" charset="0"/>
                <a:cs typeface="Arial" panose="020B0604020202020204" pitchFamily="34" charset="0"/>
              </a:rPr>
              <a:t>l'Autriche</a:t>
            </a:r>
            <a:r>
              <a:rPr lang="fr-CH" sz="2200" i="0" dirty="0">
                <a:effectLst/>
                <a:highlight>
                  <a:srgbClr val="FFFF00"/>
                </a:highlight>
                <a:latin typeface="Arial" panose="020B0604020202020204" pitchFamily="34" charset="0"/>
                <a:cs typeface="Arial" panose="020B0604020202020204" pitchFamily="34" charset="0"/>
              </a:rPr>
              <a:t> et </a:t>
            </a:r>
            <a:r>
              <a:rPr lang="fr-CH" sz="2200" i="0" u="sng" dirty="0">
                <a:effectLst/>
                <a:highlight>
                  <a:srgbClr val="FFFF00"/>
                </a:highlight>
                <a:latin typeface="Arial" panose="020B0604020202020204" pitchFamily="34" charset="0"/>
                <a:cs typeface="Arial" panose="020B0604020202020204" pitchFamily="34" charset="0"/>
              </a:rPr>
              <a:t>les USA</a:t>
            </a:r>
            <a:r>
              <a:rPr lang="fr-CH" sz="2200" i="0" dirty="0">
                <a:effectLst/>
                <a:highlight>
                  <a:srgbClr val="FFFF00"/>
                </a:highlight>
                <a:latin typeface="Arial" panose="020B0604020202020204" pitchFamily="34" charset="0"/>
                <a:cs typeface="Arial" panose="020B0604020202020204" pitchFamily="34" charset="0"/>
              </a:rPr>
              <a:t> utilisent déjà cette méthode depuis des années avec des bilans positifs. </a:t>
            </a:r>
            <a:endParaRPr lang="fr-FR" sz="2200" dirty="0">
              <a:highlight>
                <a:srgbClr val="FFFF00"/>
              </a:highlight>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CB57F85E-AF53-AD4A-B860-228303DF2B54}"/>
              </a:ext>
            </a:extLst>
          </p:cNvPr>
          <p:cNvPicPr>
            <a:picLocks noChangeAspect="1"/>
          </p:cNvPicPr>
          <p:nvPr/>
        </p:nvPicPr>
        <p:blipFill>
          <a:blip r:embed="rId2"/>
          <a:stretch>
            <a:fillRect/>
          </a:stretch>
        </p:blipFill>
        <p:spPr>
          <a:xfrm>
            <a:off x="1341120" y="1665550"/>
            <a:ext cx="1435100" cy="279400"/>
          </a:xfrm>
          <a:prstGeom prst="rect">
            <a:avLst/>
          </a:prstGeom>
        </p:spPr>
      </p:pic>
      <p:pic>
        <p:nvPicPr>
          <p:cNvPr id="9" name="Image 8">
            <a:extLst>
              <a:ext uri="{FF2B5EF4-FFF2-40B4-BE49-F238E27FC236}">
                <a16:creationId xmlns:a16="http://schemas.microsoft.com/office/drawing/2014/main" id="{A34A5BA3-39EA-CC41-A2FA-A455E870E745}"/>
              </a:ext>
            </a:extLst>
          </p:cNvPr>
          <p:cNvPicPr>
            <a:picLocks noChangeAspect="1"/>
          </p:cNvPicPr>
          <p:nvPr/>
        </p:nvPicPr>
        <p:blipFill>
          <a:blip r:embed="rId3"/>
          <a:stretch>
            <a:fillRect/>
          </a:stretch>
        </p:blipFill>
        <p:spPr>
          <a:xfrm>
            <a:off x="3108600" y="596167"/>
            <a:ext cx="7010400" cy="2138766"/>
          </a:xfrm>
          <a:prstGeom prst="rect">
            <a:avLst/>
          </a:prstGeom>
          <a:ln>
            <a:noFill/>
          </a:ln>
        </p:spPr>
      </p:pic>
      <p:pic>
        <p:nvPicPr>
          <p:cNvPr id="10" name="Image 9">
            <a:extLst>
              <a:ext uri="{FF2B5EF4-FFF2-40B4-BE49-F238E27FC236}">
                <a16:creationId xmlns:a16="http://schemas.microsoft.com/office/drawing/2014/main" id="{B6D24425-39D7-7746-9819-B431A9E4A811}"/>
              </a:ext>
            </a:extLst>
          </p:cNvPr>
          <p:cNvPicPr>
            <a:picLocks noChangeAspect="1"/>
          </p:cNvPicPr>
          <p:nvPr/>
        </p:nvPicPr>
        <p:blipFill>
          <a:blip r:embed="rId4"/>
          <a:stretch>
            <a:fillRect/>
          </a:stretch>
        </p:blipFill>
        <p:spPr>
          <a:xfrm>
            <a:off x="1372870" y="943222"/>
            <a:ext cx="685800" cy="673100"/>
          </a:xfrm>
          <a:prstGeom prst="rect">
            <a:avLst/>
          </a:prstGeom>
        </p:spPr>
      </p:pic>
      <mc:AlternateContent xmlns:mc="http://schemas.openxmlformats.org/markup-compatibility/2006" xmlns:p14="http://schemas.microsoft.com/office/powerpoint/2010/main">
        <mc:Choice Requires="p14">
          <p:contentPart p14:bwMode="auto" r:id="rId5">
            <p14:nvContentPartPr>
              <p14:cNvPr id="14" name="Encre 13">
                <a:extLst>
                  <a:ext uri="{FF2B5EF4-FFF2-40B4-BE49-F238E27FC236}">
                    <a16:creationId xmlns:a16="http://schemas.microsoft.com/office/drawing/2014/main" id="{7A71C108-8B5A-524A-B31D-22A848169E45}"/>
                  </a:ext>
                </a:extLst>
              </p14:cNvPr>
              <p14:cNvContentPartPr/>
              <p14:nvPr/>
            </p14:nvContentPartPr>
            <p14:xfrm>
              <a:off x="3108600" y="2326800"/>
              <a:ext cx="4913640" cy="47160"/>
            </p14:xfrm>
          </p:contentPart>
        </mc:Choice>
        <mc:Fallback xmlns="">
          <p:pic>
            <p:nvPicPr>
              <p:cNvPr id="14" name="Encre 13">
                <a:extLst>
                  <a:ext uri="{FF2B5EF4-FFF2-40B4-BE49-F238E27FC236}">
                    <a16:creationId xmlns:a16="http://schemas.microsoft.com/office/drawing/2014/main" id="{7A71C108-8B5A-524A-B31D-22A848169E45}"/>
                  </a:ext>
                </a:extLst>
              </p:cNvPr>
              <p:cNvPicPr/>
              <p:nvPr/>
            </p:nvPicPr>
            <p:blipFill>
              <a:blip r:embed="rId6"/>
              <a:stretch>
                <a:fillRect/>
              </a:stretch>
            </p:blipFill>
            <p:spPr>
              <a:xfrm>
                <a:off x="3054960" y="2219160"/>
                <a:ext cx="5021280" cy="262800"/>
              </a:xfrm>
              <a:prstGeom prst="rect">
                <a:avLst/>
              </a:prstGeom>
            </p:spPr>
          </p:pic>
        </mc:Fallback>
      </mc:AlternateContent>
      <p:pic>
        <p:nvPicPr>
          <p:cNvPr id="2" name="Picture 2" descr="Image du produit Alpenfahnen Suisse">
            <a:extLst>
              <a:ext uri="{FF2B5EF4-FFF2-40B4-BE49-F238E27FC236}">
                <a16:creationId xmlns:a16="http://schemas.microsoft.com/office/drawing/2014/main" id="{E40221F9-40BC-0D2C-DA1A-742DA70447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01223" y="759088"/>
            <a:ext cx="1091981" cy="1185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185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ppt_x</p:attrName>
                                        </p:attrNameLst>
                                      </p:cBhvr>
                                      <p:tavLst>
                                        <p:tav tm="0">
                                          <p:val>
                                            <p:strVal val="#ppt_x-#ppt_w*1.125000"/>
                                          </p:val>
                                        </p:tav>
                                        <p:tav tm="100000">
                                          <p:val>
                                            <p:strVal val="#ppt_x"/>
                                          </p:val>
                                        </p:tav>
                                      </p:tavLst>
                                    </p:anim>
                                    <p:animEffect transition="in" filter="wipe(right)">
                                      <p:cBhvr>
                                        <p:cTn id="12" dur="500"/>
                                        <p:tgtEl>
                                          <p:spTgt spid="8"/>
                                        </p:tgtEl>
                                      </p:cBhvr>
                                    </p:animEffect>
                                  </p:childTnLst>
                                </p:cTn>
                              </p:par>
                              <p:par>
                                <p:cTn id="13" presetID="1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strVal val="#ppt_w*0.70"/>
                                          </p:val>
                                        </p:tav>
                                        <p:tav tm="100000">
                                          <p:val>
                                            <p:strVal val="#ppt_w"/>
                                          </p:val>
                                        </p:tav>
                                      </p:tavLst>
                                    </p:anim>
                                    <p:anim calcmode="lin" valueType="num">
                                      <p:cBhvr>
                                        <p:cTn id="22" dur="1000" fill="hold"/>
                                        <p:tgtEl>
                                          <p:spTgt spid="14"/>
                                        </p:tgtEl>
                                        <p:attrNameLst>
                                          <p:attrName>ppt_h</p:attrName>
                                        </p:attrNameLst>
                                      </p:cBhvr>
                                      <p:tavLst>
                                        <p:tav tm="0">
                                          <p:val>
                                            <p:strVal val="#ppt_h"/>
                                          </p:val>
                                        </p:tav>
                                        <p:tav tm="100000">
                                          <p:val>
                                            <p:strVal val="#ppt_h"/>
                                          </p:val>
                                        </p:tav>
                                      </p:tavLst>
                                    </p:anim>
                                    <p:animEffect transition="in" filter="fade">
                                      <p:cBhvr>
                                        <p:cTn id="23" dur="1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0.70"/>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AE862-B991-1343-B99D-A337D768BED8}"/>
              </a:ext>
            </a:extLst>
          </p:cNvPr>
          <p:cNvSpPr>
            <a:spLocks noGrp="1"/>
          </p:cNvSpPr>
          <p:nvPr>
            <p:ph type="title"/>
          </p:nvPr>
        </p:nvSpPr>
        <p:spPr/>
        <p:txBody>
          <a:bodyPr/>
          <a:lstStyle/>
          <a:p>
            <a:r>
              <a:rPr lang="fr-FR" b="1" dirty="0">
                <a:latin typeface="+mn-lt"/>
              </a:rPr>
              <a:t>L’iodure d’argent : inoffensif ?</a:t>
            </a:r>
          </a:p>
        </p:txBody>
      </p:sp>
      <p:pic>
        <p:nvPicPr>
          <p:cNvPr id="4" name="Image 3">
            <a:extLst>
              <a:ext uri="{FF2B5EF4-FFF2-40B4-BE49-F238E27FC236}">
                <a16:creationId xmlns:a16="http://schemas.microsoft.com/office/drawing/2014/main" id="{B57FBF2A-B33D-7C44-B954-63F287912E4A}"/>
              </a:ext>
            </a:extLst>
          </p:cNvPr>
          <p:cNvPicPr>
            <a:picLocks noChangeAspect="1"/>
          </p:cNvPicPr>
          <p:nvPr/>
        </p:nvPicPr>
        <p:blipFill>
          <a:blip r:embed="rId2"/>
          <a:stretch>
            <a:fillRect/>
          </a:stretch>
        </p:blipFill>
        <p:spPr>
          <a:xfrm>
            <a:off x="2583128" y="1383216"/>
            <a:ext cx="7025744" cy="5241103"/>
          </a:xfrm>
          <a:prstGeom prst="rect">
            <a:avLst/>
          </a:prstGeom>
          <a:ln>
            <a:solidFill>
              <a:schemeClr val="tx1"/>
            </a:solidFill>
          </a:ln>
        </p:spPr>
      </p:pic>
    </p:spTree>
    <p:extLst>
      <p:ext uri="{BB962C8B-B14F-4D97-AF65-F5344CB8AC3E}">
        <p14:creationId xmlns:p14="http://schemas.microsoft.com/office/powerpoint/2010/main" val="4538116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9AE1A88-A817-8ECC-64BA-180BEC3C3A40}"/>
              </a:ext>
            </a:extLst>
          </p:cNvPr>
          <p:cNvPicPr>
            <a:picLocks noChangeAspect="1"/>
          </p:cNvPicPr>
          <p:nvPr/>
        </p:nvPicPr>
        <p:blipFill>
          <a:blip r:embed="rId2"/>
          <a:stretch>
            <a:fillRect/>
          </a:stretch>
        </p:blipFill>
        <p:spPr>
          <a:xfrm>
            <a:off x="2410347" y="1412706"/>
            <a:ext cx="3021920" cy="2323520"/>
          </a:xfrm>
          <a:prstGeom prst="rect">
            <a:avLst/>
          </a:prstGeom>
          <a:solidFill>
            <a:schemeClr val="bg1"/>
          </a:solidFill>
        </p:spPr>
      </p:pic>
      <p:sp>
        <p:nvSpPr>
          <p:cNvPr id="8" name="Titre 1">
            <a:extLst>
              <a:ext uri="{FF2B5EF4-FFF2-40B4-BE49-F238E27FC236}">
                <a16:creationId xmlns:a16="http://schemas.microsoft.com/office/drawing/2014/main" id="{DA2CB7EB-6620-F92D-B365-C96DC4BF2221}"/>
              </a:ext>
            </a:extLst>
          </p:cNvPr>
          <p:cNvSpPr txBox="1">
            <a:spLocks/>
          </p:cNvSpPr>
          <p:nvPr/>
        </p:nvSpPr>
        <p:spPr>
          <a:xfrm>
            <a:off x="921850" y="327568"/>
            <a:ext cx="15317292"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5400" b="1" dirty="0">
                <a:latin typeface="Gill Sans Ultra Bold" panose="020B0A02020104020203" pitchFamily="34" charset="77"/>
                <a:ea typeface="HGMaruGothicMPRO" panose="020F0600000000000000" pitchFamily="34" charset="-128"/>
              </a:rPr>
              <a:t>Les 3 « C » </a:t>
            </a:r>
          </a:p>
          <a:p>
            <a:pPr>
              <a:lnSpc>
                <a:spcPct val="100000"/>
              </a:lnSpc>
            </a:pPr>
            <a:r>
              <a:rPr lang="fr-FR" sz="3500" b="1" dirty="0">
                <a:latin typeface="Gill Sans Ultra Bold" panose="020B0A02020104020203" pitchFamily="34" charset="77"/>
                <a:ea typeface="HGMaruGothicMPRO" panose="020F0600000000000000" pitchFamily="34" charset="-128"/>
              </a:rPr>
              <a:t>Covid, Climat, Coopération</a:t>
            </a:r>
          </a:p>
        </p:txBody>
      </p:sp>
      <p:sp>
        <p:nvSpPr>
          <p:cNvPr id="9" name="ZoneTexte 8">
            <a:extLst>
              <a:ext uri="{FF2B5EF4-FFF2-40B4-BE49-F238E27FC236}">
                <a16:creationId xmlns:a16="http://schemas.microsoft.com/office/drawing/2014/main" id="{59AA742F-C0AE-E6A7-3D91-35F9D0C50165}"/>
              </a:ext>
            </a:extLst>
          </p:cNvPr>
          <p:cNvSpPr txBox="1"/>
          <p:nvPr/>
        </p:nvSpPr>
        <p:spPr>
          <a:xfrm>
            <a:off x="1232726" y="4570924"/>
            <a:ext cx="5827660" cy="646331"/>
          </a:xfrm>
          <a:prstGeom prst="rect">
            <a:avLst/>
          </a:prstGeom>
          <a:noFill/>
        </p:spPr>
        <p:txBody>
          <a:bodyPr wrap="square">
            <a:spAutoFit/>
          </a:bodyPr>
          <a:lstStyle/>
          <a:p>
            <a:r>
              <a:rPr lang="fr-CH" sz="1800" b="1" dirty="0">
                <a:effectLst/>
                <a:latin typeface="Helvetica" pitchFamily="2" charset="0"/>
              </a:rPr>
              <a:t>Forum Économique Mondial</a:t>
            </a:r>
            <a:r>
              <a:rPr lang="fr-CH" b="1" dirty="0">
                <a:latin typeface="Helvetica" pitchFamily="2" charset="0"/>
              </a:rPr>
              <a:t> (WEF), </a:t>
            </a:r>
          </a:p>
          <a:p>
            <a:r>
              <a:rPr lang="fr-CH" b="1" dirty="0">
                <a:latin typeface="Helvetica" pitchFamily="2" charset="0"/>
              </a:rPr>
              <a:t>18 janvier 2021 : </a:t>
            </a:r>
            <a:endParaRPr lang="fr-FR" b="1" dirty="0"/>
          </a:p>
        </p:txBody>
      </p:sp>
      <p:pic>
        <p:nvPicPr>
          <p:cNvPr id="32770" name="Picture 2" descr="Schwab Says WEF 'Welcomes Diversity of Ideas,' Calls Great Reset Critics  the 'Frivolous Fringe'">
            <a:extLst>
              <a:ext uri="{FF2B5EF4-FFF2-40B4-BE49-F238E27FC236}">
                <a16:creationId xmlns:a16="http://schemas.microsoft.com/office/drawing/2014/main" id="{1FB3BDFF-B3FD-79BD-A061-B376FA3C8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6666" y="1653131"/>
            <a:ext cx="5827660" cy="34965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7B1879A5-3989-AAC0-8AFC-8244115E479B}"/>
              </a:ext>
            </a:extLst>
          </p:cNvPr>
          <p:cNvSpPr txBox="1"/>
          <p:nvPr/>
        </p:nvSpPr>
        <p:spPr>
          <a:xfrm>
            <a:off x="1232726" y="5217255"/>
            <a:ext cx="10261600" cy="1200329"/>
          </a:xfrm>
          <a:prstGeom prst="rect">
            <a:avLst/>
          </a:prstGeom>
          <a:solidFill>
            <a:schemeClr val="bg1"/>
          </a:solidFill>
          <a:ln>
            <a:solidFill>
              <a:schemeClr val="tx1"/>
            </a:solidFill>
          </a:ln>
        </p:spPr>
        <p:txBody>
          <a:bodyPr wrap="square">
            <a:spAutoFit/>
          </a:bodyPr>
          <a:lstStyle/>
          <a:p>
            <a:r>
              <a:rPr lang="fr-CH" sz="2400" b="0" i="0" dirty="0">
                <a:solidFill>
                  <a:srgbClr val="212121"/>
                </a:solidFill>
                <a:effectLst/>
                <a:latin typeface="Helvetica" pitchFamily="2" charset="0"/>
              </a:rPr>
              <a:t>Cette édition</a:t>
            </a:r>
            <a:r>
              <a:rPr lang="fr-CH" sz="2400" i="0" dirty="0">
                <a:solidFill>
                  <a:srgbClr val="212121"/>
                </a:solidFill>
                <a:effectLst/>
                <a:latin typeface="Helvetica" pitchFamily="2" charset="0"/>
              </a:rPr>
              <a:t> numérique du Forum de Davos de Klaus Schwab aura pour thème </a:t>
            </a:r>
            <a:r>
              <a:rPr lang="fr-CH" sz="2400" b="1" i="0" dirty="0">
                <a:solidFill>
                  <a:srgbClr val="212121"/>
                </a:solidFill>
                <a:effectLst/>
                <a:highlight>
                  <a:srgbClr val="FFFF00"/>
                </a:highlight>
                <a:latin typeface="Helvetica" pitchFamily="2" charset="0"/>
              </a:rPr>
              <a:t>« une année critique pour restaurer la confiance »</a:t>
            </a:r>
            <a:r>
              <a:rPr lang="fr-CH" sz="2400" b="1" i="0" dirty="0">
                <a:solidFill>
                  <a:srgbClr val="212121"/>
                </a:solidFill>
                <a:effectLst/>
                <a:latin typeface="Helvetica" pitchFamily="2" charset="0"/>
              </a:rPr>
              <a:t>, un concept décliné autour de trois C : </a:t>
            </a:r>
            <a:r>
              <a:rPr lang="fr-CH" sz="2400" b="1" i="0" dirty="0">
                <a:solidFill>
                  <a:srgbClr val="212121"/>
                </a:solidFill>
                <a:effectLst/>
                <a:highlight>
                  <a:srgbClr val="FFFF00"/>
                </a:highlight>
                <a:latin typeface="Helvetica" pitchFamily="2" charset="0"/>
              </a:rPr>
              <a:t>Covid, </a:t>
            </a:r>
            <a:r>
              <a:rPr lang="fr-CH" sz="2400" b="1" i="0" u="sng" dirty="0">
                <a:solidFill>
                  <a:srgbClr val="212121"/>
                </a:solidFill>
                <a:effectLst/>
                <a:highlight>
                  <a:srgbClr val="FFFF00"/>
                </a:highlight>
                <a:latin typeface="Helvetica" pitchFamily="2" charset="0"/>
              </a:rPr>
              <a:t>Climat</a:t>
            </a:r>
            <a:r>
              <a:rPr lang="fr-CH" sz="2400" b="1" i="0" dirty="0">
                <a:solidFill>
                  <a:srgbClr val="212121"/>
                </a:solidFill>
                <a:effectLst/>
                <a:highlight>
                  <a:srgbClr val="FFFF00"/>
                </a:highlight>
                <a:latin typeface="Helvetica" pitchFamily="2" charset="0"/>
              </a:rPr>
              <a:t>, Coopération</a:t>
            </a:r>
            <a:r>
              <a:rPr lang="fr-CH" sz="2400" b="1" i="0" dirty="0">
                <a:solidFill>
                  <a:srgbClr val="212121"/>
                </a:solidFill>
                <a:effectLst/>
                <a:latin typeface="Helvetica" pitchFamily="2" charset="0"/>
              </a:rPr>
              <a:t>.</a:t>
            </a:r>
            <a:endParaRPr lang="fr-FR" sz="2400" b="1" dirty="0">
              <a:latin typeface="Helvetica" pitchFamily="2" charset="0"/>
            </a:endParaRPr>
          </a:p>
        </p:txBody>
      </p:sp>
      <p:pic>
        <p:nvPicPr>
          <p:cNvPr id="11" name="Image 10">
            <a:extLst>
              <a:ext uri="{FF2B5EF4-FFF2-40B4-BE49-F238E27FC236}">
                <a16:creationId xmlns:a16="http://schemas.microsoft.com/office/drawing/2014/main" id="{E0CA7823-714A-7EB3-6122-1F58C629F496}"/>
              </a:ext>
            </a:extLst>
          </p:cNvPr>
          <p:cNvPicPr>
            <a:picLocks noChangeAspect="1"/>
          </p:cNvPicPr>
          <p:nvPr/>
        </p:nvPicPr>
        <p:blipFill>
          <a:blip r:embed="rId4"/>
          <a:stretch>
            <a:fillRect/>
          </a:stretch>
        </p:blipFill>
        <p:spPr>
          <a:xfrm>
            <a:off x="1232726" y="3475998"/>
            <a:ext cx="1714500" cy="609600"/>
          </a:xfrm>
          <a:prstGeom prst="rect">
            <a:avLst/>
          </a:prstGeom>
        </p:spPr>
      </p:pic>
      <p:pic>
        <p:nvPicPr>
          <p:cNvPr id="13" name="Image 12">
            <a:extLst>
              <a:ext uri="{FF2B5EF4-FFF2-40B4-BE49-F238E27FC236}">
                <a16:creationId xmlns:a16="http://schemas.microsoft.com/office/drawing/2014/main" id="{70EA3F93-C5A5-6AA5-938B-58D74C69C507}"/>
              </a:ext>
            </a:extLst>
          </p:cNvPr>
          <p:cNvPicPr>
            <a:picLocks noChangeAspect="1"/>
          </p:cNvPicPr>
          <p:nvPr/>
        </p:nvPicPr>
        <p:blipFill>
          <a:blip r:embed="rId5"/>
          <a:stretch>
            <a:fillRect/>
          </a:stretch>
        </p:blipFill>
        <p:spPr>
          <a:xfrm>
            <a:off x="1232726" y="4045573"/>
            <a:ext cx="1346200" cy="381000"/>
          </a:xfrm>
          <a:prstGeom prst="rect">
            <a:avLst/>
          </a:prstGeom>
        </p:spPr>
      </p:pic>
    </p:spTree>
    <p:extLst>
      <p:ext uri="{BB962C8B-B14F-4D97-AF65-F5344CB8AC3E}">
        <p14:creationId xmlns:p14="http://schemas.microsoft.com/office/powerpoint/2010/main" val="838243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nodeType="withEffect">
                                  <p:stCondLst>
                                    <p:cond delay="0"/>
                                  </p:stCondLst>
                                  <p:childTnLst>
                                    <p:set>
                                      <p:cBhvr>
                                        <p:cTn id="11" dur="1" fill="hold">
                                          <p:stCondLst>
                                            <p:cond delay="0"/>
                                          </p:stCondLst>
                                        </p:cTn>
                                        <p:tgtEl>
                                          <p:spTgt spid="32770"/>
                                        </p:tgtEl>
                                        <p:attrNameLst>
                                          <p:attrName>style.visibility</p:attrName>
                                        </p:attrNameLst>
                                      </p:cBhvr>
                                      <p:to>
                                        <p:strVal val="visible"/>
                                      </p:to>
                                    </p:set>
                                    <p:anim calcmode="lin" valueType="num">
                                      <p:cBhvr>
                                        <p:cTn id="12" dur="1000" fill="hold"/>
                                        <p:tgtEl>
                                          <p:spTgt spid="32770"/>
                                        </p:tgtEl>
                                        <p:attrNameLst>
                                          <p:attrName>ppt_w</p:attrName>
                                        </p:attrNameLst>
                                      </p:cBhvr>
                                      <p:tavLst>
                                        <p:tav tm="0">
                                          <p:val>
                                            <p:strVal val="#ppt_w*0.70"/>
                                          </p:val>
                                        </p:tav>
                                        <p:tav tm="100000">
                                          <p:val>
                                            <p:strVal val="#ppt_w"/>
                                          </p:val>
                                        </p:tav>
                                      </p:tavLst>
                                    </p:anim>
                                    <p:anim calcmode="lin" valueType="num">
                                      <p:cBhvr>
                                        <p:cTn id="13" dur="1000" fill="hold"/>
                                        <p:tgtEl>
                                          <p:spTgt spid="32770"/>
                                        </p:tgtEl>
                                        <p:attrNameLst>
                                          <p:attrName>ppt_h</p:attrName>
                                        </p:attrNameLst>
                                      </p:cBhvr>
                                      <p:tavLst>
                                        <p:tav tm="0">
                                          <p:val>
                                            <p:strVal val="#ppt_h"/>
                                          </p:val>
                                        </p:tav>
                                        <p:tav tm="100000">
                                          <p:val>
                                            <p:strVal val="#ppt_h"/>
                                          </p:val>
                                        </p:tav>
                                      </p:tavLst>
                                    </p:anim>
                                    <p:animEffect transition="in" filter="fade">
                                      <p:cBhvr>
                                        <p:cTn id="14" dur="1000"/>
                                        <p:tgtEl>
                                          <p:spTgt spid="3277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par>
                                <p:cTn id="20" presetID="1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EF6BA6-FECC-89EB-12B7-D566FE55D0E5}"/>
              </a:ext>
            </a:extLst>
          </p:cNvPr>
          <p:cNvSpPr>
            <a:spLocks noGrp="1"/>
          </p:cNvSpPr>
          <p:nvPr>
            <p:ph type="title"/>
          </p:nvPr>
        </p:nvSpPr>
        <p:spPr/>
        <p:txBody>
          <a:bodyPr/>
          <a:lstStyle/>
          <a:p>
            <a:r>
              <a:rPr lang="fr-FR" b="1" dirty="0">
                <a:latin typeface="Gill Sans Ultra Bold" panose="020B0A02020104020203" pitchFamily="34" charset="77"/>
                <a:ea typeface="HGMaruGothicMPRO" panose="020F0600000000000000" pitchFamily="34" charset="-128"/>
              </a:rPr>
              <a:t>Conclusion</a:t>
            </a:r>
            <a:endParaRPr lang="fr-FR" dirty="0"/>
          </a:p>
        </p:txBody>
      </p:sp>
      <p:pic>
        <p:nvPicPr>
          <p:cNvPr id="4" name="Image 3">
            <a:extLst>
              <a:ext uri="{FF2B5EF4-FFF2-40B4-BE49-F238E27FC236}">
                <a16:creationId xmlns:a16="http://schemas.microsoft.com/office/drawing/2014/main" id="{A9CF2FF7-C871-40BF-70E8-60324E372AEA}"/>
              </a:ext>
            </a:extLst>
          </p:cNvPr>
          <p:cNvPicPr>
            <a:picLocks noChangeAspect="1"/>
          </p:cNvPicPr>
          <p:nvPr/>
        </p:nvPicPr>
        <p:blipFill>
          <a:blip r:embed="rId2"/>
          <a:stretch>
            <a:fillRect/>
          </a:stretch>
        </p:blipFill>
        <p:spPr>
          <a:xfrm>
            <a:off x="6159500" y="750570"/>
            <a:ext cx="4865008" cy="5742305"/>
          </a:xfrm>
          <a:prstGeom prst="rect">
            <a:avLst/>
          </a:prstGeom>
        </p:spPr>
      </p:pic>
      <p:sp>
        <p:nvSpPr>
          <p:cNvPr id="6" name="ZoneTexte 5">
            <a:extLst>
              <a:ext uri="{FF2B5EF4-FFF2-40B4-BE49-F238E27FC236}">
                <a16:creationId xmlns:a16="http://schemas.microsoft.com/office/drawing/2014/main" id="{0DDD69A0-BC76-106B-F040-33A406153502}"/>
              </a:ext>
            </a:extLst>
          </p:cNvPr>
          <p:cNvSpPr txBox="1"/>
          <p:nvPr/>
        </p:nvSpPr>
        <p:spPr>
          <a:xfrm>
            <a:off x="838200" y="2432735"/>
            <a:ext cx="4972050" cy="1323439"/>
          </a:xfrm>
          <a:prstGeom prst="rect">
            <a:avLst/>
          </a:prstGeom>
          <a:noFill/>
        </p:spPr>
        <p:txBody>
          <a:bodyPr wrap="square">
            <a:spAutoFit/>
          </a:bodyPr>
          <a:lstStyle/>
          <a:p>
            <a:r>
              <a:rPr lang="fr-CH" sz="4000" b="1" i="0" dirty="0">
                <a:effectLst/>
                <a:latin typeface="Arial" panose="020B0604020202020204" pitchFamily="34" charset="0"/>
                <a:cs typeface="Arial" panose="020B0604020202020204" pitchFamily="34" charset="0"/>
              </a:rPr>
              <a:t>Non non, tout ça, c’est normal ….</a:t>
            </a:r>
            <a:endParaRPr lang="fr-FR" sz="4000" b="1" dirty="0"/>
          </a:p>
        </p:txBody>
      </p:sp>
    </p:spTree>
    <p:extLst>
      <p:ext uri="{BB962C8B-B14F-4D97-AF65-F5344CB8AC3E}">
        <p14:creationId xmlns:p14="http://schemas.microsoft.com/office/powerpoint/2010/main" val="4257893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20794</TotalTime>
  <Words>2336</Words>
  <Application>Microsoft Macintosh PowerPoint</Application>
  <PresentationFormat>Grand écran</PresentationFormat>
  <Paragraphs>148</Paragraphs>
  <Slides>30</Slides>
  <Notes>4</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30</vt:i4>
      </vt:variant>
    </vt:vector>
  </HeadingPairs>
  <TitlesOfParts>
    <vt:vector size="43" baseType="lpstr">
      <vt:lpstr>☞ABADI MT PRO COND</vt:lpstr>
      <vt:lpstr>Arial</vt:lpstr>
      <vt:lpstr>Arial Rounded MT Bold</vt:lpstr>
      <vt:lpstr>Calibri</vt:lpstr>
      <vt:lpstr>Calibri Light</vt:lpstr>
      <vt:lpstr>Gill Sans Ultra Bold</vt:lpstr>
      <vt:lpstr>Helvetica</vt:lpstr>
      <vt:lpstr>Helvetica Neue</vt:lpstr>
      <vt:lpstr>Impact</vt:lpstr>
      <vt:lpstr>Neuton</vt:lpstr>
      <vt:lpstr>Roboto</vt:lpstr>
      <vt:lpstr>Zapfino</vt:lpstr>
      <vt:lpstr>Thème Office</vt:lpstr>
      <vt:lpstr>Présentation PowerPoint</vt:lpstr>
      <vt:lpstr>Fabrication d’un ciel voilé à Genève</vt:lpstr>
      <vt:lpstr>Traces au dessus du  pont du Mont-Blanc Genève</vt:lpstr>
      <vt:lpstr>Courrier du ministère de l’environne-ment </vt:lpstr>
      <vt:lpstr>Définition de la Géo-ingénierie </vt:lpstr>
      <vt:lpstr>Tweet de Robert F. Kennedy </vt:lpstr>
      <vt:lpstr>Article de  La Dépêche </vt:lpstr>
      <vt:lpstr>Présentation PowerPoint</vt:lpstr>
      <vt:lpstr>Présentation PowerPoint</vt:lpstr>
      <vt:lpstr>Présentation PowerPoint</vt:lpstr>
      <vt:lpstr>Rapport de la Commission spéciale de la modification  du climat </vt:lpstr>
      <vt:lpstr>Présentation PowerPoint</vt:lpstr>
      <vt:lpstr>Présentation PowerPoint</vt:lpstr>
      <vt:lpstr>Rapport 1966 de la NASA</vt:lpstr>
      <vt:lpstr>Rapport 1966 de la NASA</vt:lpstr>
      <vt:lpstr>Présentation PowerPoint</vt:lpstr>
      <vt:lpstr>Présentation PowerPoint</vt:lpstr>
      <vt:lpstr>Présentation PowerPoint</vt:lpstr>
      <vt:lpstr>Présentation PowerPoint</vt:lpstr>
      <vt:lpstr>Présentation PowerPoint</vt:lpstr>
      <vt:lpstr>Présentation PowerPoint</vt:lpstr>
      <vt:lpstr>Brevet Welsbach : ensemencement des nuages pour réduire le réchauffement climatique 1991</vt:lpstr>
      <vt:lpstr>Brevet Welsbach : ensemencement des nuages pour réduire le réchauffement climatique 1991</vt:lpstr>
      <vt:lpstr>Brevet pour éjecter  de la matière d'un aéronef 1992</vt:lpstr>
      <vt:lpstr>Brevet sur le gène de tolérance à l’aluminium  2009</vt:lpstr>
      <vt:lpstr>Présentation PowerPoint</vt:lpstr>
      <vt:lpstr>Présentation PowerPoint</vt:lpstr>
      <vt:lpstr>L’iodure d’argent : inoffensif ?</vt:lpstr>
      <vt:lpstr>Présentation PowerPoint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528</cp:revision>
  <dcterms:created xsi:type="dcterms:W3CDTF">2022-06-08T15:52:41Z</dcterms:created>
  <dcterms:modified xsi:type="dcterms:W3CDTF">2026-03-26T22:17:00Z</dcterms:modified>
</cp:coreProperties>
</file>