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561" r:id="rId3"/>
    <p:sldId id="541" r:id="rId4"/>
    <p:sldId id="545" r:id="rId5"/>
    <p:sldId id="546" r:id="rId6"/>
    <p:sldId id="544" r:id="rId7"/>
    <p:sldId id="547" r:id="rId8"/>
    <p:sldId id="548" r:id="rId9"/>
    <p:sldId id="549" r:id="rId10"/>
    <p:sldId id="551" r:id="rId11"/>
    <p:sldId id="552" r:id="rId12"/>
    <p:sldId id="550" r:id="rId13"/>
    <p:sldId id="553" r:id="rId14"/>
    <p:sldId id="559" r:id="rId15"/>
    <p:sldId id="558" r:id="rId16"/>
    <p:sldId id="560" r:id="rId17"/>
    <p:sldId id="557" r:id="rId18"/>
    <p:sldId id="556" r:id="rId19"/>
    <p:sldId id="555" r:id="rId20"/>
    <p:sldId id="562" r:id="rId21"/>
    <p:sldId id="563" r:id="rId22"/>
    <p:sldId id="564" r:id="rId23"/>
    <p:sldId id="540"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27F"/>
    <a:srgbClr val="FF2A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534"/>
    <p:restoredTop sz="92489"/>
  </p:normalViewPr>
  <p:slideViewPr>
    <p:cSldViewPr snapToGrid="0" snapToObjects="1">
      <p:cViewPr>
        <p:scale>
          <a:sx n="106" d="100"/>
          <a:sy n="106" d="100"/>
        </p:scale>
        <p:origin x="14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28C8BB-1E84-5E46-BA6B-0A75A03DF86E}" type="datetimeFigureOut">
              <a:rPr lang="fr-FR" smtClean="0"/>
              <a:t>18/02/2026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93CD27-4E4A-E043-9A58-0CC65355B41A}" type="slidenum">
              <a:rPr lang="fr-FR" smtClean="0"/>
              <a:t>‹N°›</a:t>
            </a:fld>
            <a:endParaRPr lang="fr-FR"/>
          </a:p>
        </p:txBody>
      </p:sp>
    </p:spTree>
    <p:extLst>
      <p:ext uri="{BB962C8B-B14F-4D97-AF65-F5344CB8AC3E}">
        <p14:creationId xmlns:p14="http://schemas.microsoft.com/office/powerpoint/2010/main" val="80575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0DA5D-6368-994B-B643-55ADD33A671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BDCDA5-17AB-DD40-B3C2-D3B3C0B47C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0B7503-E4E2-2D4C-9C3E-86BDE13874A4}"/>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97A99B0F-0A8A-FF4A-B34F-D4175CEAF9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AA9D9E-2E6C-3940-846D-F548DC0E51D0}"/>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8657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F0156-0305-794F-939F-8BA1791902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88D011-DAC4-FC42-BE29-EAD9CBD517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E05217-1802-584B-A57E-054BDFAE3BA0}"/>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8EF8DF82-E18B-5242-A634-8B2C723043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A2D758-83A2-0942-86CE-2155B4C4B192}"/>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1529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9365E-3FE0-EA4C-AC2B-7B401720B6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7ED73D9-C3AC-034A-812B-388441165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D95FAD-7E62-824E-BE1A-C4BE98B88612}"/>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2C634AC3-5108-9349-9797-4291D6E2D4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9D7C3C-5427-1B4B-AF63-F255682DC244}"/>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51905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77DE0F-430F-2441-818F-04B236AC53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202878-0FBB-EF43-8175-04CB4A2EC2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275D8B3-0235-A14D-A696-DACBFA3C2C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A014393-1F0C-4140-8D1A-643D66060FC8}"/>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6" name="Espace réservé du pied de page 5">
            <a:extLst>
              <a:ext uri="{FF2B5EF4-FFF2-40B4-BE49-F238E27FC236}">
                <a16:creationId xmlns:a16="http://schemas.microsoft.com/office/drawing/2014/main" id="{E560B577-5D44-AF40-AAF0-D4D973FC1B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5804D0-6A5D-D048-A324-C0AE9B542E9E}"/>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80169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6B551-A65D-7549-B5D1-7463A14ED4E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EEA58AE-892B-204E-AB22-75F2ABF81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4D78791-6C4D-F84D-9E5C-24C2813C03E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FABAB8-70DB-C642-B3C4-2633ACDEC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2FD075-4638-A54A-947F-649F3E1E63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97EF71A-A0D7-5849-8878-8E3C118AFAC6}"/>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8" name="Espace réservé du pied de page 7">
            <a:extLst>
              <a:ext uri="{FF2B5EF4-FFF2-40B4-BE49-F238E27FC236}">
                <a16:creationId xmlns:a16="http://schemas.microsoft.com/office/drawing/2014/main" id="{8EF55B3C-4930-204E-94A6-8A2ED785EA7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5D18DF7-EAF4-BD45-9959-07428D342A46}"/>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62764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ED643-A420-DE46-A3AA-7C70251B028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9EF900E-EAE7-E344-A606-0E9A1CC7A76F}"/>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4" name="Espace réservé du pied de page 3">
            <a:extLst>
              <a:ext uri="{FF2B5EF4-FFF2-40B4-BE49-F238E27FC236}">
                <a16:creationId xmlns:a16="http://schemas.microsoft.com/office/drawing/2014/main" id="{3E1C0A7C-2346-DA4D-BD4F-535736CD344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2D05E2-5B66-BB41-83FD-53FE119F88B8}"/>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68082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873579E-5C8D-8044-BDF3-0FCD682D1429}"/>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3" name="Espace réservé du pied de page 2">
            <a:extLst>
              <a:ext uri="{FF2B5EF4-FFF2-40B4-BE49-F238E27FC236}">
                <a16:creationId xmlns:a16="http://schemas.microsoft.com/office/drawing/2014/main" id="{1DA1B92E-FDC3-3144-80A8-F39DF323CE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DE704E-F7CA-EB44-A1CB-47DECBBDA40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41671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8FED2-EBA7-C449-B3D3-A25186926DE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AF04702-EBDE-CF47-9E74-BC336711D9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37365E7-C405-1347-B847-6091A3337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BFAB286-AB81-104D-AB69-89D863006F94}"/>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6" name="Espace réservé du pied de page 5">
            <a:extLst>
              <a:ext uri="{FF2B5EF4-FFF2-40B4-BE49-F238E27FC236}">
                <a16:creationId xmlns:a16="http://schemas.microsoft.com/office/drawing/2014/main" id="{66257A0F-096C-C340-9E65-604DA0A381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54914DF-30C8-444C-9BC9-F3AE7AAB596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363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A58A6-0955-7445-954A-C568F15319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C8AB928-8D02-7F4A-A0FD-5F78152D9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005F95D-6C85-014B-8750-7FA6EAAF1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669232-A105-B74B-837A-A404A30065E9}"/>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6" name="Espace réservé du pied de page 5">
            <a:extLst>
              <a:ext uri="{FF2B5EF4-FFF2-40B4-BE49-F238E27FC236}">
                <a16:creationId xmlns:a16="http://schemas.microsoft.com/office/drawing/2014/main" id="{4962B213-45DB-0841-82FF-0B48530C85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E41C78-828A-3A4D-A8EA-C658DE25A011}"/>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86177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31949-AC95-9A4F-B4BF-D8498A7C945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CCB868-3E6D-C342-A97F-FF4EF39E090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FBC107-1503-8E42-8596-BE139F554914}"/>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1147BC04-9070-9149-973C-693BE3107A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83810A-ADA5-A041-8A44-F0F5EEBCCDF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40059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61C5C2-00AC-9447-A733-DE403289F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9BF8569-BF2D-5D42-B266-7502CAA9B1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0DC4EB-9897-5E45-8D52-EC63C55C2A04}"/>
              </a:ext>
            </a:extLst>
          </p:cNvPr>
          <p:cNvSpPr>
            <a:spLocks noGrp="1"/>
          </p:cNvSpPr>
          <p:nvPr>
            <p:ph type="dt" sz="half" idx="10"/>
          </p:nvPr>
        </p:nvSpPr>
        <p:spPr/>
        <p:txBody>
          <a:bodyPr/>
          <a:lstStyle/>
          <a:p>
            <a:fld id="{A4EDA0A7-0500-F945-B225-F4BE58C5A8A6}"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B73D2AAF-DC40-E94C-9E77-774BF9CDE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8C6D90-2BFA-CD4F-8C5D-B5A7DEBAF95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701445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071189-E6DF-DC4A-AEFC-D15F478F6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1B46E51-DECD-4C48-9C1A-555DD905F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93DADC-AA47-AA47-AACA-870E123F5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DA0A7-0500-F945-B225-F4BE58C5A8A6}"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FE94C691-DED6-6941-9494-06EF96695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498E5DB-D070-F74D-866D-BE4FFEDB2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B3386-4C38-2A4A-AB8D-2C11E8DA940A}" type="slidenum">
              <a:rPr lang="fr-FR" smtClean="0"/>
              <a:t>‹N°›</a:t>
            </a:fld>
            <a:endParaRPr lang="fr-FR"/>
          </a:p>
        </p:txBody>
      </p:sp>
    </p:spTree>
    <p:extLst>
      <p:ext uri="{BB962C8B-B14F-4D97-AF65-F5344CB8AC3E}">
        <p14:creationId xmlns:p14="http://schemas.microsoft.com/office/powerpoint/2010/main" val="26890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7EB3CD8-49E9-228C-5C46-371F96B89E75}"/>
              </a:ext>
            </a:extLst>
          </p:cNvPr>
          <p:cNvSpPr txBox="1"/>
          <p:nvPr/>
        </p:nvSpPr>
        <p:spPr>
          <a:xfrm>
            <a:off x="1458889" y="1868771"/>
            <a:ext cx="9071021" cy="2554545"/>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fr-CH" sz="8000" dirty="0">
                <a:latin typeface="Gill Sans Ultra Bold" panose="020B0A02020104020203" pitchFamily="34" charset="77"/>
                <a:ea typeface="+mj-ea"/>
                <a:cs typeface="+mj-cs"/>
              </a:rPr>
              <a:t>Les Dossiers</a:t>
            </a:r>
          </a:p>
          <a:p>
            <a:pPr algn="ctr"/>
            <a:r>
              <a:rPr lang="fr-CH" sz="8000" dirty="0">
                <a:latin typeface="Gill Sans Ultra Bold" panose="020B0A02020104020203" pitchFamily="34" charset="77"/>
                <a:ea typeface="+mj-ea"/>
                <a:cs typeface="+mj-cs"/>
              </a:rPr>
              <a:t>EPSTEIN</a:t>
            </a:r>
            <a:endParaRPr lang="fr-FR" sz="6000" dirty="0">
              <a:latin typeface="Gill Sans Ultra Bold" panose="020B0A02020104020203" pitchFamily="34" charset="77"/>
              <a:ea typeface="+mj-ea"/>
              <a:cs typeface="+mj-cs"/>
            </a:endParaRPr>
          </a:p>
        </p:txBody>
      </p:sp>
      <p:sp>
        <p:nvSpPr>
          <p:cNvPr id="4" name="ZoneTexte 3">
            <a:extLst>
              <a:ext uri="{FF2B5EF4-FFF2-40B4-BE49-F238E27FC236}">
                <a16:creationId xmlns:a16="http://schemas.microsoft.com/office/drawing/2014/main" id="{AE800499-20B7-DE29-8816-6D1ED34681A8}"/>
              </a:ext>
            </a:extLst>
          </p:cNvPr>
          <p:cNvSpPr txBox="1"/>
          <p:nvPr/>
        </p:nvSpPr>
        <p:spPr>
          <a:xfrm>
            <a:off x="3956050" y="4337972"/>
            <a:ext cx="3848100" cy="1305101"/>
          </a:xfrm>
          <a:prstGeom prst="rect">
            <a:avLst/>
          </a:prstGeom>
          <a:noFill/>
        </p:spPr>
        <p:txBody>
          <a:bodyPr wrap="square">
            <a:spAutoFit/>
          </a:bodyPr>
          <a:lstStyle/>
          <a:p>
            <a:pPr algn="ctr"/>
            <a:r>
              <a:rPr lang="fr-CH" sz="2800" b="1" dirty="0">
                <a:solidFill>
                  <a:srgbClr val="000000"/>
                </a:solidFill>
                <a:effectLst/>
                <a:latin typeface="Zapfino" panose="03030300040707070C03" pitchFamily="66" charset="77"/>
              </a:rPr>
              <a:t>Epstein Files</a:t>
            </a:r>
            <a:endParaRPr lang="fr-FR" sz="2800" dirty="0">
              <a:latin typeface="Zapfino" panose="03030300040707070C03" pitchFamily="66" charset="77"/>
            </a:endParaRPr>
          </a:p>
        </p:txBody>
      </p:sp>
      <p:sp>
        <p:nvSpPr>
          <p:cNvPr id="8" name="ZoneTexte 7">
            <a:extLst>
              <a:ext uri="{FF2B5EF4-FFF2-40B4-BE49-F238E27FC236}">
                <a16:creationId xmlns:a16="http://schemas.microsoft.com/office/drawing/2014/main" id="{D2154C8D-171D-20AE-3136-A33E35C9072C}"/>
              </a:ext>
            </a:extLst>
          </p:cNvPr>
          <p:cNvSpPr txBox="1"/>
          <p:nvPr/>
        </p:nvSpPr>
        <p:spPr>
          <a:xfrm>
            <a:off x="4775200" y="5181408"/>
            <a:ext cx="2209800" cy="461665"/>
          </a:xfrm>
          <a:prstGeom prst="rect">
            <a:avLst/>
          </a:prstGeom>
          <a:noFill/>
        </p:spPr>
        <p:txBody>
          <a:bodyPr wrap="square">
            <a:spAutoFit/>
          </a:bodyPr>
          <a:lstStyle/>
          <a:p>
            <a:pPr algn="ctr"/>
            <a:r>
              <a:rPr lang="fr-CH" sz="2400" dirty="0">
                <a:latin typeface="☞ABADI MT PRO COND" panose="020B0806020104020203" pitchFamily="34" charset="0"/>
                <a:ea typeface="+mj-ea"/>
                <a:cs typeface="+mj-cs"/>
              </a:rPr>
              <a:t>Février 2026</a:t>
            </a:r>
            <a:endParaRPr lang="fr-FR" sz="2400" dirty="0">
              <a:latin typeface="☞ABADI MT PRO COND" panose="020B0806020104020203" pitchFamily="34" charset="0"/>
              <a:ea typeface="+mj-ea"/>
              <a:cs typeface="+mj-cs"/>
            </a:endParaRPr>
          </a:p>
        </p:txBody>
      </p:sp>
      <p:pic>
        <p:nvPicPr>
          <p:cNvPr id="9" name="Image 8">
            <a:extLst>
              <a:ext uri="{FF2B5EF4-FFF2-40B4-BE49-F238E27FC236}">
                <a16:creationId xmlns:a16="http://schemas.microsoft.com/office/drawing/2014/main" id="{157B19A7-172B-BED4-3DFB-E9D2FB3D577D}"/>
              </a:ext>
            </a:extLst>
          </p:cNvPr>
          <p:cNvPicPr>
            <a:picLocks noChangeAspect="1"/>
          </p:cNvPicPr>
          <p:nvPr/>
        </p:nvPicPr>
        <p:blipFill>
          <a:blip r:embed="rId2"/>
          <a:stretch>
            <a:fillRect/>
          </a:stretch>
        </p:blipFill>
        <p:spPr>
          <a:xfrm>
            <a:off x="4292770" y="316444"/>
            <a:ext cx="2998046" cy="1796965"/>
          </a:xfrm>
          <a:prstGeom prst="rect">
            <a:avLst/>
          </a:prstGeom>
        </p:spPr>
      </p:pic>
    </p:spTree>
    <p:extLst>
      <p:ext uri="{BB962C8B-B14F-4D97-AF65-F5344CB8AC3E}">
        <p14:creationId xmlns:p14="http://schemas.microsoft.com/office/powerpoint/2010/main" val="420094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9AF48-6C39-6D62-CC9A-46658715C0E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6846DA69-E27A-3163-BAEC-3352F5728F0E}"/>
              </a:ext>
            </a:extLst>
          </p:cNvPr>
          <p:cNvPicPr>
            <a:picLocks noChangeAspect="1"/>
          </p:cNvPicPr>
          <p:nvPr/>
        </p:nvPicPr>
        <p:blipFill>
          <a:blip r:embed="rId2"/>
          <a:stretch>
            <a:fillRect/>
          </a:stretch>
        </p:blipFill>
        <p:spPr>
          <a:xfrm>
            <a:off x="5205524" y="428922"/>
            <a:ext cx="6431228" cy="3609086"/>
          </a:xfrm>
          <a:prstGeom prst="rect">
            <a:avLst/>
          </a:prstGeom>
        </p:spPr>
      </p:pic>
      <p:pic>
        <p:nvPicPr>
          <p:cNvPr id="2" name="Image 1">
            <a:extLst>
              <a:ext uri="{FF2B5EF4-FFF2-40B4-BE49-F238E27FC236}">
                <a16:creationId xmlns:a16="http://schemas.microsoft.com/office/drawing/2014/main" id="{D99091B7-294B-58E1-A761-77F7C9F52B5D}"/>
              </a:ext>
            </a:extLst>
          </p:cNvPr>
          <p:cNvPicPr>
            <a:picLocks noChangeAspect="1"/>
          </p:cNvPicPr>
          <p:nvPr/>
        </p:nvPicPr>
        <p:blipFill>
          <a:blip r:embed="rId3"/>
          <a:stretch>
            <a:fillRect/>
          </a:stretch>
        </p:blipFill>
        <p:spPr>
          <a:xfrm>
            <a:off x="299465" y="428922"/>
            <a:ext cx="4906059" cy="2753189"/>
          </a:xfrm>
          <a:prstGeom prst="rect">
            <a:avLst/>
          </a:prstGeom>
        </p:spPr>
      </p:pic>
      <p:pic>
        <p:nvPicPr>
          <p:cNvPr id="10" name="Image 9">
            <a:extLst>
              <a:ext uri="{FF2B5EF4-FFF2-40B4-BE49-F238E27FC236}">
                <a16:creationId xmlns:a16="http://schemas.microsoft.com/office/drawing/2014/main" id="{7A293952-5EAC-C51B-3D61-EBD71D077FB7}"/>
              </a:ext>
            </a:extLst>
          </p:cNvPr>
          <p:cNvPicPr>
            <a:picLocks noChangeAspect="1"/>
          </p:cNvPicPr>
          <p:nvPr/>
        </p:nvPicPr>
        <p:blipFill>
          <a:blip r:embed="rId4"/>
          <a:stretch>
            <a:fillRect/>
          </a:stretch>
        </p:blipFill>
        <p:spPr>
          <a:xfrm>
            <a:off x="299464" y="3006702"/>
            <a:ext cx="4906058" cy="2753189"/>
          </a:xfrm>
          <a:prstGeom prst="rect">
            <a:avLst/>
          </a:prstGeom>
        </p:spPr>
      </p:pic>
      <p:sp>
        <p:nvSpPr>
          <p:cNvPr id="12" name="ZoneTexte 11">
            <a:extLst>
              <a:ext uri="{FF2B5EF4-FFF2-40B4-BE49-F238E27FC236}">
                <a16:creationId xmlns:a16="http://schemas.microsoft.com/office/drawing/2014/main" id="{3299D8A0-D653-C347-40A0-7D8CA0FA12FA}"/>
              </a:ext>
            </a:extLst>
          </p:cNvPr>
          <p:cNvSpPr txBox="1"/>
          <p:nvPr/>
        </p:nvSpPr>
        <p:spPr>
          <a:xfrm>
            <a:off x="4753112" y="223400"/>
            <a:ext cx="7104864" cy="1200329"/>
          </a:xfrm>
          <a:prstGeom prst="rect">
            <a:avLst/>
          </a:prstGeom>
          <a:solidFill>
            <a:schemeClr val="bg1"/>
          </a:solidFill>
          <a:ln w="28575">
            <a:solidFill>
              <a:schemeClr val="tx1"/>
            </a:solidFill>
          </a:ln>
        </p:spPr>
        <p:txBody>
          <a:bodyPr wrap="square">
            <a:spAutoFit/>
          </a:bodyPr>
          <a:lstStyle/>
          <a:p>
            <a:r>
              <a:rPr lang="fr-CH" b="1" dirty="0">
                <a:solidFill>
                  <a:srgbClr val="000000"/>
                </a:solidFill>
                <a:effectLst/>
                <a:highlight>
                  <a:srgbClr val="FFFF00"/>
                </a:highlight>
                <a:latin typeface="Helvetica Neue" panose="02000503000000020004" pitchFamily="2" charset="0"/>
              </a:rPr>
              <a:t>Jeffrey Epstein, condamné </a:t>
            </a:r>
            <a:r>
              <a:rPr lang="fr-CH" b="1" dirty="0">
                <a:solidFill>
                  <a:srgbClr val="000000"/>
                </a:solidFill>
                <a:highlight>
                  <a:srgbClr val="FFFF00"/>
                </a:highlight>
                <a:latin typeface="Helvetica Neue" panose="02000503000000020004" pitchFamily="2" charset="0"/>
              </a:rPr>
              <a:t>en 2008 à 18 mois de prison (n’en fait que 13), puis </a:t>
            </a:r>
            <a:r>
              <a:rPr lang="fr-CH" b="1" dirty="0">
                <a:solidFill>
                  <a:srgbClr val="000000"/>
                </a:solidFill>
                <a:effectLst/>
                <a:highlight>
                  <a:srgbClr val="FFFF00"/>
                </a:highlight>
                <a:latin typeface="Helvetica Neue" panose="02000503000000020004" pitchFamily="2" charset="0"/>
              </a:rPr>
              <a:t>le 8 juillet 2019 pour trafic &amp; viol d'enfants</a:t>
            </a:r>
            <a:r>
              <a:rPr lang="fr-CH" b="1" dirty="0">
                <a:solidFill>
                  <a:srgbClr val="000000"/>
                </a:solidFill>
                <a:effectLst/>
                <a:latin typeface="Helvetica Neue" panose="02000503000000020004" pitchFamily="2" charset="0"/>
              </a:rPr>
              <a:t>, était propriétaire d'une île et d'un avion (le "Lolita express"). Il est déclaré «suicidé» le 10 août 2019 dans sa cellule.</a:t>
            </a:r>
            <a:endParaRPr lang="fr-CH" dirty="0">
              <a:solidFill>
                <a:srgbClr val="000000"/>
              </a:solidFill>
              <a:effectLst/>
              <a:latin typeface="Helvetica Neue" panose="02000503000000020004" pitchFamily="2" charset="0"/>
            </a:endParaRPr>
          </a:p>
        </p:txBody>
      </p:sp>
      <p:sp>
        <p:nvSpPr>
          <p:cNvPr id="14" name="ZoneTexte 13">
            <a:extLst>
              <a:ext uri="{FF2B5EF4-FFF2-40B4-BE49-F238E27FC236}">
                <a16:creationId xmlns:a16="http://schemas.microsoft.com/office/drawing/2014/main" id="{DE740CAD-8856-1562-FF4E-19D7E872F61C}"/>
              </a:ext>
            </a:extLst>
          </p:cNvPr>
          <p:cNvSpPr txBox="1"/>
          <p:nvPr/>
        </p:nvSpPr>
        <p:spPr>
          <a:xfrm>
            <a:off x="5613409" y="3873127"/>
            <a:ext cx="6244567" cy="2585323"/>
          </a:xfrm>
          <a:prstGeom prst="rect">
            <a:avLst/>
          </a:prstGeom>
          <a:solidFill>
            <a:schemeClr val="bg1"/>
          </a:solidFill>
          <a:ln w="28575">
            <a:solidFill>
              <a:schemeClr val="tx1"/>
            </a:solidFill>
          </a:ln>
        </p:spPr>
        <p:txBody>
          <a:bodyPr wrap="square">
            <a:spAutoFit/>
          </a:bodyPr>
          <a:lstStyle/>
          <a:p>
            <a:r>
              <a:rPr lang="fr-CH" b="1" dirty="0">
                <a:solidFill>
                  <a:srgbClr val="000000"/>
                </a:solidFill>
                <a:effectLst/>
                <a:highlight>
                  <a:srgbClr val="FFFF00"/>
                </a:highlight>
                <a:latin typeface="Helvetica Neue" panose="02000503000000020004" pitchFamily="2" charset="0"/>
              </a:rPr>
              <a:t>Ghislaine Maxwell, l’ancienne compagne de Jeffrey Epstein est arrêtée le 2 juillet 2020 par le FBI </a:t>
            </a:r>
            <a:r>
              <a:rPr lang="fr-CH" b="1" dirty="0">
                <a:solidFill>
                  <a:srgbClr val="000000"/>
                </a:solidFill>
                <a:effectLst/>
                <a:latin typeface="Helvetica Neue" panose="02000503000000020004" pitchFamily="2" charset="0"/>
              </a:rPr>
              <a:t>dans le New Hampshire et est inculpée pour trafic de mineurs et parjure.</a:t>
            </a:r>
            <a:r>
              <a:rPr lang="fr-CH" dirty="0">
                <a:solidFill>
                  <a:srgbClr val="000000"/>
                </a:solidFill>
                <a:effectLst/>
                <a:latin typeface="Helvetica Neue" panose="02000503000000020004" pitchFamily="2" charset="0"/>
              </a:rPr>
              <a:t> </a:t>
            </a:r>
            <a:r>
              <a:rPr lang="fr-CH" b="1" dirty="0">
                <a:solidFill>
                  <a:srgbClr val="000000"/>
                </a:solidFill>
                <a:effectLst/>
                <a:latin typeface="Helvetica Neue" panose="02000503000000020004" pitchFamily="2" charset="0"/>
              </a:rPr>
              <a:t>Elle a été déclarée coupable le 29 décembre 2021 par un tribunal de New York de crimes sexuels, en particulier le plus grave : le trafic de jeunes filles mineures au bénéfice de Jeffrey Epstein.</a:t>
            </a:r>
            <a:br>
              <a:rPr lang="fr-CH" b="1" dirty="0">
                <a:solidFill>
                  <a:srgbClr val="000000"/>
                </a:solidFill>
                <a:effectLst/>
                <a:latin typeface="Helvetica Neue" panose="02000503000000020004" pitchFamily="2" charset="0"/>
              </a:rPr>
            </a:br>
            <a:r>
              <a:rPr lang="fr-CH" b="1" dirty="0">
                <a:solidFill>
                  <a:srgbClr val="000000"/>
                </a:solidFill>
                <a:effectLst/>
                <a:latin typeface="Helvetica Neue" panose="02000503000000020004" pitchFamily="2" charset="0"/>
              </a:rPr>
              <a:t>Ghislaine Maxwell est condamnée le 28 juin 2022 à 20 ans de prison.</a:t>
            </a:r>
            <a:endParaRPr lang="fr-CH" dirty="0">
              <a:solidFill>
                <a:srgbClr val="000000"/>
              </a:solidFill>
              <a:effectLst/>
              <a:latin typeface="Helvetica Neue" panose="02000503000000020004" pitchFamily="2" charset="0"/>
            </a:endParaRPr>
          </a:p>
        </p:txBody>
      </p:sp>
      <p:sp>
        <p:nvSpPr>
          <p:cNvPr id="16" name="ZoneTexte 15">
            <a:extLst>
              <a:ext uri="{FF2B5EF4-FFF2-40B4-BE49-F238E27FC236}">
                <a16:creationId xmlns:a16="http://schemas.microsoft.com/office/drawing/2014/main" id="{253718B6-5947-B4F1-3970-02F900B44D31}"/>
              </a:ext>
            </a:extLst>
          </p:cNvPr>
          <p:cNvSpPr txBox="1"/>
          <p:nvPr/>
        </p:nvSpPr>
        <p:spPr>
          <a:xfrm>
            <a:off x="433576" y="5165788"/>
            <a:ext cx="5089400" cy="1477328"/>
          </a:xfrm>
          <a:prstGeom prst="rect">
            <a:avLst/>
          </a:prstGeom>
          <a:solidFill>
            <a:schemeClr val="bg1"/>
          </a:solidFill>
          <a:ln w="28575">
            <a:solidFill>
              <a:schemeClr val="tx1"/>
            </a:solidFill>
          </a:ln>
        </p:spPr>
        <p:txBody>
          <a:bodyPr wrap="square">
            <a:spAutoFit/>
          </a:bodyPr>
          <a:lstStyle/>
          <a:p>
            <a:r>
              <a:rPr lang="fr-CH" b="1" i="0" dirty="0">
                <a:solidFill>
                  <a:srgbClr val="171717"/>
                </a:solidFill>
                <a:effectLst/>
                <a:highlight>
                  <a:srgbClr val="FFFF00"/>
                </a:highlight>
                <a:latin typeface="Barlow" panose="020F0502020204030204" pitchFamily="34" charset="0"/>
              </a:rPr>
              <a:t>Les magistrats parisiens avaient connaissance du contenu de la boîte mail du criminel sexuel américain dès 2019</a:t>
            </a:r>
            <a:r>
              <a:rPr lang="fr-CH" b="1" i="0" dirty="0">
                <a:solidFill>
                  <a:srgbClr val="171717"/>
                </a:solidFill>
                <a:effectLst/>
                <a:latin typeface="Barlow" panose="020F0502020204030204" pitchFamily="34" charset="0"/>
              </a:rPr>
              <a:t>, saisie lors de la perquisition de son appartement parisien du 22, avenue Foch.</a:t>
            </a:r>
            <a:endParaRPr lang="fr-FR" dirty="0"/>
          </a:p>
        </p:txBody>
      </p:sp>
    </p:spTree>
    <p:extLst>
      <p:ext uri="{BB962C8B-B14F-4D97-AF65-F5344CB8AC3E}">
        <p14:creationId xmlns:p14="http://schemas.microsoft.com/office/powerpoint/2010/main" val="515262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left)">
                                      <p:cBhvr>
                                        <p:cTn id="8" dur="500"/>
                                        <p:tgtEl>
                                          <p:spTgt spid="1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p:tgtEl>
                                          <p:spTgt spid="14"/>
                                        </p:tgtEl>
                                        <p:attrNameLst>
                                          <p:attrName>ppt_x</p:attrName>
                                        </p:attrNameLst>
                                      </p:cBhvr>
                                      <p:tavLst>
                                        <p:tav tm="0">
                                          <p:val>
                                            <p:strVal val="#ppt_x-#ppt_w*1.125000"/>
                                          </p:val>
                                        </p:tav>
                                        <p:tav tm="100000">
                                          <p:val>
                                            <p:strVal val="#ppt_x"/>
                                          </p:val>
                                        </p:tav>
                                      </p:tavLst>
                                    </p:anim>
                                    <p:animEffect transition="in" filter="wipe(righ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right)">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195BD-C6D7-4BFE-09FE-1EE64A92C915}"/>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AFDF5550-3B11-5BBE-0AAC-15291A38F3BE}"/>
              </a:ext>
            </a:extLst>
          </p:cNvPr>
          <p:cNvSpPr txBox="1"/>
          <p:nvPr/>
        </p:nvSpPr>
        <p:spPr>
          <a:xfrm>
            <a:off x="305790" y="317142"/>
            <a:ext cx="10564979" cy="1446550"/>
          </a:xfrm>
          <a:prstGeom prst="rect">
            <a:avLst/>
          </a:prstGeom>
          <a:noFill/>
        </p:spPr>
        <p:txBody>
          <a:bodyPr wrap="square">
            <a:spAutoFit/>
          </a:bodyPr>
          <a:lstStyle/>
          <a:p>
            <a:r>
              <a:rPr lang="fr-CH" sz="4800" dirty="0">
                <a:latin typeface="Impact" panose="020B0806030902050204" pitchFamily="34" charset="0"/>
              </a:rPr>
              <a:t>Epstein, recruté par David Rockefeller </a:t>
            </a:r>
            <a:r>
              <a:rPr lang="fr-CH" sz="4000" dirty="0">
                <a:latin typeface="Impact" panose="020B0806030902050204" pitchFamily="34" charset="0"/>
              </a:rPr>
              <a:t>dans les années 1980</a:t>
            </a:r>
          </a:p>
        </p:txBody>
      </p:sp>
      <p:sp>
        <p:nvSpPr>
          <p:cNvPr id="4" name="ZoneTexte 3">
            <a:extLst>
              <a:ext uri="{FF2B5EF4-FFF2-40B4-BE49-F238E27FC236}">
                <a16:creationId xmlns:a16="http://schemas.microsoft.com/office/drawing/2014/main" id="{8A52D214-446C-1FA2-FF7C-555CB62F3CB3}"/>
              </a:ext>
            </a:extLst>
          </p:cNvPr>
          <p:cNvSpPr txBox="1"/>
          <p:nvPr/>
        </p:nvSpPr>
        <p:spPr>
          <a:xfrm>
            <a:off x="6946900" y="2046401"/>
            <a:ext cx="5003800" cy="4108817"/>
          </a:xfrm>
          <a:prstGeom prst="rect">
            <a:avLst/>
          </a:prstGeom>
          <a:noFill/>
          <a:ln w="28575">
            <a:solidFill>
              <a:schemeClr val="tx1"/>
            </a:solidFill>
          </a:ln>
        </p:spPr>
        <p:txBody>
          <a:bodyPr wrap="square">
            <a:spAutoFit/>
          </a:bodyPr>
          <a:lstStyle/>
          <a:p>
            <a:r>
              <a:rPr lang="fr-CH" b="1" dirty="0">
                <a:solidFill>
                  <a:srgbClr val="111111"/>
                </a:solidFill>
                <a:latin typeface="Nunito" pitchFamily="2" charset="77"/>
              </a:rPr>
              <a:t>Jeffrey Epstein</a:t>
            </a:r>
            <a:r>
              <a:rPr lang="fr-CH" b="1" i="0" dirty="0">
                <a:solidFill>
                  <a:srgbClr val="111111"/>
                </a:solidFill>
                <a:effectLst/>
                <a:latin typeface="Nunito" pitchFamily="2" charset="77"/>
              </a:rPr>
              <a:t> explique :</a:t>
            </a:r>
          </a:p>
          <a:p>
            <a:pPr marL="285750" indent="-285750">
              <a:buFont typeface="Arial" panose="020B0604020202020204" pitchFamily="34" charset="0"/>
              <a:buChar char="•"/>
            </a:pPr>
            <a:r>
              <a:rPr lang="fr-CH" b="0" i="0" dirty="0">
                <a:solidFill>
                  <a:srgbClr val="111111"/>
                </a:solidFill>
                <a:effectLst/>
                <a:highlight>
                  <a:srgbClr val="FFFF00"/>
                </a:highlight>
                <a:latin typeface="Nunito" pitchFamily="2" charset="77"/>
              </a:rPr>
              <a:t>qu’il travaillait au Conseil d’administration de Rockefeller</a:t>
            </a:r>
            <a:r>
              <a:rPr lang="fr-CH" b="0" i="0" dirty="0">
                <a:solidFill>
                  <a:srgbClr val="111111"/>
                </a:solidFill>
                <a:effectLst/>
                <a:latin typeface="Nunito" pitchFamily="2" charset="77"/>
              </a:rPr>
              <a:t> (fin années 1980, dans sa trentaine)</a:t>
            </a:r>
          </a:p>
          <a:p>
            <a:pPr marL="285750" indent="-285750">
              <a:buFont typeface="Arial" panose="020B0604020202020204" pitchFamily="34" charset="0"/>
              <a:buChar char="•"/>
            </a:pPr>
            <a:endParaRPr lang="fr-CH" sz="900" b="0" i="0" dirty="0">
              <a:solidFill>
                <a:srgbClr val="111111"/>
              </a:solidFill>
              <a:effectLst/>
              <a:latin typeface="Nunito" pitchFamily="2" charset="77"/>
            </a:endParaRPr>
          </a:p>
          <a:p>
            <a:pPr marL="285750" indent="-285750">
              <a:buFont typeface="Arial" panose="020B0604020202020204" pitchFamily="34" charset="0"/>
              <a:buChar char="•"/>
            </a:pPr>
            <a:r>
              <a:rPr lang="fr-CH" b="0" i="0" dirty="0">
                <a:solidFill>
                  <a:srgbClr val="111111"/>
                </a:solidFill>
                <a:effectLst/>
                <a:highlight>
                  <a:srgbClr val="FFFF00"/>
                </a:highlight>
                <a:latin typeface="Nunito" pitchFamily="2" charset="77"/>
              </a:rPr>
              <a:t>qu’il a été recruté pour faire partie de la Commission Trilatérale, créée par David Rockefeller, « un gars très gentil » </a:t>
            </a:r>
            <a:endParaRPr lang="fr-CH" sz="900" b="0" i="0" dirty="0">
              <a:solidFill>
                <a:srgbClr val="111111"/>
              </a:solidFill>
              <a:effectLst/>
              <a:highlight>
                <a:srgbClr val="FFFF00"/>
              </a:highlight>
              <a:latin typeface="Nunito" pitchFamily="2" charset="77"/>
            </a:endParaRPr>
          </a:p>
          <a:p>
            <a:pPr marL="285750" indent="-285750">
              <a:buFont typeface="Arial" panose="020B0604020202020204" pitchFamily="34" charset="0"/>
              <a:buChar char="•"/>
            </a:pPr>
            <a:br>
              <a:rPr lang="fr-CH" sz="900" dirty="0">
                <a:solidFill>
                  <a:srgbClr val="111111"/>
                </a:solidFill>
                <a:highlight>
                  <a:srgbClr val="FFFF00"/>
                </a:highlight>
                <a:latin typeface="Nunito" pitchFamily="2" charset="77"/>
              </a:rPr>
            </a:br>
            <a:endParaRPr lang="fr-CH" sz="900" dirty="0">
              <a:solidFill>
                <a:srgbClr val="111111"/>
              </a:solidFill>
              <a:highlight>
                <a:srgbClr val="FFFF00"/>
              </a:highlight>
              <a:latin typeface="Nunito" pitchFamily="2" charset="77"/>
            </a:endParaRPr>
          </a:p>
          <a:p>
            <a:pPr marL="285750" indent="-285750">
              <a:buFont typeface="Arial" panose="020B0604020202020204" pitchFamily="34" charset="0"/>
              <a:buChar char="•"/>
            </a:pPr>
            <a:r>
              <a:rPr lang="fr-CH" b="0" i="0" dirty="0">
                <a:solidFill>
                  <a:srgbClr val="111111"/>
                </a:solidFill>
                <a:effectLst/>
                <a:highlight>
                  <a:srgbClr val="FFFF00"/>
                </a:highlight>
                <a:latin typeface="Nunito" pitchFamily="2" charset="77"/>
              </a:rPr>
              <a:t>que le diable est un « bon miroir »</a:t>
            </a:r>
          </a:p>
          <a:p>
            <a:pPr marL="285750" indent="-285750">
              <a:buFont typeface="Arial" panose="020B0604020202020204" pitchFamily="34" charset="0"/>
              <a:buChar char="•"/>
            </a:pPr>
            <a:endParaRPr lang="fr-CH" dirty="0">
              <a:solidFill>
                <a:srgbClr val="111111"/>
              </a:solidFill>
              <a:latin typeface="Nunito" pitchFamily="2" charset="77"/>
            </a:endParaRPr>
          </a:p>
          <a:p>
            <a:r>
              <a:rPr lang="fr-CH" b="1" i="0" dirty="0">
                <a:solidFill>
                  <a:srgbClr val="111111"/>
                </a:solidFill>
                <a:effectLst/>
                <a:latin typeface="Nunito" pitchFamily="2" charset="77"/>
              </a:rPr>
              <a:t>À la question « où étiez-vous » le 14 septembre 2008, le jour du krach financier ? », Epstein répond : « j’étais en prison ». </a:t>
            </a:r>
            <a:endParaRPr lang="fr-FR" b="1" dirty="0"/>
          </a:p>
        </p:txBody>
      </p:sp>
      <p:pic>
        <p:nvPicPr>
          <p:cNvPr id="5" name="Image 4">
            <a:extLst>
              <a:ext uri="{FF2B5EF4-FFF2-40B4-BE49-F238E27FC236}">
                <a16:creationId xmlns:a16="http://schemas.microsoft.com/office/drawing/2014/main" id="{BB1E3C0E-D445-D58F-922C-693BDD46F451}"/>
              </a:ext>
            </a:extLst>
          </p:cNvPr>
          <p:cNvPicPr>
            <a:picLocks noChangeAspect="1"/>
          </p:cNvPicPr>
          <p:nvPr/>
        </p:nvPicPr>
        <p:blipFill>
          <a:blip r:embed="rId2"/>
          <a:stretch>
            <a:fillRect/>
          </a:stretch>
        </p:blipFill>
        <p:spPr>
          <a:xfrm>
            <a:off x="419100" y="1805310"/>
            <a:ext cx="6223000" cy="3346236"/>
          </a:xfrm>
          <a:prstGeom prst="rect">
            <a:avLst/>
          </a:prstGeom>
          <a:ln>
            <a:solidFill>
              <a:schemeClr val="tx1"/>
            </a:solidFill>
          </a:ln>
        </p:spPr>
      </p:pic>
      <p:sp>
        <p:nvSpPr>
          <p:cNvPr id="8" name="ZoneTexte 7">
            <a:extLst>
              <a:ext uri="{FF2B5EF4-FFF2-40B4-BE49-F238E27FC236}">
                <a16:creationId xmlns:a16="http://schemas.microsoft.com/office/drawing/2014/main" id="{583EC089-704F-6109-9C97-4A5AA9E13358}"/>
              </a:ext>
            </a:extLst>
          </p:cNvPr>
          <p:cNvSpPr txBox="1"/>
          <p:nvPr/>
        </p:nvSpPr>
        <p:spPr>
          <a:xfrm>
            <a:off x="381000" y="5191562"/>
            <a:ext cx="6096000" cy="738664"/>
          </a:xfrm>
          <a:prstGeom prst="rect">
            <a:avLst/>
          </a:prstGeom>
          <a:noFill/>
        </p:spPr>
        <p:txBody>
          <a:bodyPr wrap="square">
            <a:spAutoFit/>
          </a:bodyPr>
          <a:lstStyle/>
          <a:p>
            <a:r>
              <a:rPr lang="fr-CH" sz="2400" b="1" dirty="0">
                <a:solidFill>
                  <a:srgbClr val="111111"/>
                </a:solidFill>
                <a:latin typeface="☞ABADI MT PRO COND" panose="020B0806020104020203" pitchFamily="34" charset="0"/>
              </a:rPr>
              <a:t>Jeffrey Epstein est interviewé par Steve </a:t>
            </a:r>
            <a:r>
              <a:rPr lang="fr-CH" sz="2400" b="1" dirty="0" err="1">
                <a:solidFill>
                  <a:srgbClr val="111111"/>
                </a:solidFill>
                <a:latin typeface="☞ABADI MT PRO COND" panose="020B0806020104020203" pitchFamily="34" charset="0"/>
              </a:rPr>
              <a:t>Bannon</a:t>
            </a:r>
            <a:r>
              <a:rPr lang="fr-CH" sz="2400" b="1" dirty="0">
                <a:solidFill>
                  <a:srgbClr val="111111"/>
                </a:solidFill>
                <a:latin typeface="☞ABADI MT PRO COND" panose="020B0806020104020203" pitchFamily="34" charset="0"/>
              </a:rPr>
              <a:t>*</a:t>
            </a:r>
          </a:p>
          <a:p>
            <a:r>
              <a:rPr lang="fr-CH" b="1" i="0" dirty="0">
                <a:solidFill>
                  <a:srgbClr val="111111"/>
                </a:solidFill>
                <a:effectLst/>
                <a:latin typeface="☞ABADI MT PRO COND" panose="020B0806020104020203" pitchFamily="34" charset="0"/>
              </a:rPr>
              <a:t>Interview retrouvée dans les Epstein Files</a:t>
            </a:r>
          </a:p>
        </p:txBody>
      </p:sp>
      <p:sp>
        <p:nvSpPr>
          <p:cNvPr id="12" name="ZoneTexte 11">
            <a:extLst>
              <a:ext uri="{FF2B5EF4-FFF2-40B4-BE49-F238E27FC236}">
                <a16:creationId xmlns:a16="http://schemas.microsoft.com/office/drawing/2014/main" id="{BDB67858-0CC0-FEF0-A68E-166388412189}"/>
              </a:ext>
            </a:extLst>
          </p:cNvPr>
          <p:cNvSpPr txBox="1"/>
          <p:nvPr/>
        </p:nvSpPr>
        <p:spPr>
          <a:xfrm>
            <a:off x="2197101" y="5733569"/>
            <a:ext cx="6096000" cy="923330"/>
          </a:xfrm>
          <a:prstGeom prst="rect">
            <a:avLst/>
          </a:prstGeom>
          <a:noFill/>
        </p:spPr>
        <p:txBody>
          <a:bodyPr wrap="square">
            <a:spAutoFit/>
          </a:bodyPr>
          <a:lstStyle/>
          <a:p>
            <a:br>
              <a:rPr lang="fr-CH" b="1" i="0" dirty="0">
                <a:solidFill>
                  <a:srgbClr val="111111"/>
                </a:solidFill>
                <a:effectLst/>
                <a:latin typeface="Nunito" panose="020F0502020204030204" pitchFamily="34" charset="0"/>
              </a:rPr>
            </a:br>
            <a:r>
              <a:rPr lang="fr-CH" b="1" i="0" dirty="0">
                <a:solidFill>
                  <a:srgbClr val="111111"/>
                </a:solidFill>
                <a:effectLst/>
                <a:latin typeface="Nunito" panose="020F0502020204030204" pitchFamily="34" charset="0"/>
              </a:rPr>
              <a:t>*</a:t>
            </a:r>
            <a:r>
              <a:rPr lang="fr-CH" i="0" dirty="0">
                <a:solidFill>
                  <a:srgbClr val="111111"/>
                </a:solidFill>
                <a:effectLst/>
                <a:latin typeface="Nunito" pitchFamily="2" charset="77"/>
              </a:rPr>
              <a:t>Steve </a:t>
            </a:r>
            <a:r>
              <a:rPr lang="fr-CH" i="0" dirty="0" err="1">
                <a:solidFill>
                  <a:srgbClr val="111111"/>
                </a:solidFill>
                <a:effectLst/>
                <a:latin typeface="Nunito" pitchFamily="2" charset="77"/>
              </a:rPr>
              <a:t>Bannon</a:t>
            </a:r>
            <a:r>
              <a:rPr lang="fr-CH" i="0" dirty="0">
                <a:solidFill>
                  <a:srgbClr val="111111"/>
                </a:solidFill>
                <a:effectLst/>
                <a:latin typeface="Nunito" pitchFamily="2" charset="77"/>
              </a:rPr>
              <a:t> </a:t>
            </a:r>
            <a:r>
              <a:rPr lang="fr-CH" dirty="0">
                <a:solidFill>
                  <a:srgbClr val="111111"/>
                </a:solidFill>
                <a:latin typeface="Nunito" pitchFamily="2" charset="77"/>
              </a:rPr>
              <a:t>était le conseiller principal </a:t>
            </a:r>
          </a:p>
          <a:p>
            <a:r>
              <a:rPr lang="fr-CH" dirty="0">
                <a:solidFill>
                  <a:srgbClr val="111111"/>
                </a:solidFill>
                <a:latin typeface="Nunito" pitchFamily="2" charset="77"/>
              </a:rPr>
              <a:t>du Président Donald Trump du 20.01.17 au 18.08.17.</a:t>
            </a:r>
            <a:endParaRPr lang="fr-FR" dirty="0">
              <a:solidFill>
                <a:srgbClr val="111111"/>
              </a:solidFill>
              <a:latin typeface="Nunito" pitchFamily="2" charset="77"/>
            </a:endParaRPr>
          </a:p>
        </p:txBody>
      </p:sp>
    </p:spTree>
    <p:extLst>
      <p:ext uri="{BB962C8B-B14F-4D97-AF65-F5344CB8AC3E}">
        <p14:creationId xmlns:p14="http://schemas.microsoft.com/office/powerpoint/2010/main" val="9186169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left)">
                                      <p:cBhvr>
                                        <p:cTn id="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BBCDF-32E2-5FFC-6799-77A25E06DB60}"/>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2B309AFF-5021-679B-AFA3-0D6839F8588C}"/>
              </a:ext>
            </a:extLst>
          </p:cNvPr>
          <p:cNvSpPr txBox="1"/>
          <p:nvPr/>
        </p:nvSpPr>
        <p:spPr>
          <a:xfrm>
            <a:off x="254991" y="317142"/>
            <a:ext cx="6739592" cy="2308324"/>
          </a:xfrm>
          <a:prstGeom prst="rect">
            <a:avLst/>
          </a:prstGeom>
          <a:noFill/>
        </p:spPr>
        <p:txBody>
          <a:bodyPr wrap="square">
            <a:spAutoFit/>
          </a:bodyPr>
          <a:lstStyle/>
          <a:p>
            <a:r>
              <a:rPr lang="fr-CH" sz="4800" dirty="0">
                <a:latin typeface="Impact" panose="020B0806030902050204" pitchFamily="34" charset="0"/>
              </a:rPr>
              <a:t>Epstein était le confident </a:t>
            </a:r>
          </a:p>
          <a:p>
            <a:r>
              <a:rPr lang="fr-CH" sz="4800" dirty="0">
                <a:latin typeface="Impact" panose="020B0806030902050204" pitchFamily="34" charset="0"/>
              </a:rPr>
              <a:t>et le conseiller d’Ariane </a:t>
            </a:r>
          </a:p>
          <a:p>
            <a:r>
              <a:rPr lang="fr-CH" sz="4800" dirty="0">
                <a:latin typeface="Impact" panose="020B0806030902050204" pitchFamily="34" charset="0"/>
              </a:rPr>
              <a:t>de Rothschild</a:t>
            </a:r>
          </a:p>
        </p:txBody>
      </p:sp>
      <p:sp>
        <p:nvSpPr>
          <p:cNvPr id="4" name="ZoneTexte 3">
            <a:extLst>
              <a:ext uri="{FF2B5EF4-FFF2-40B4-BE49-F238E27FC236}">
                <a16:creationId xmlns:a16="http://schemas.microsoft.com/office/drawing/2014/main" id="{F60BBD08-1A10-2CAE-3A33-B1D8DF4ECD39}"/>
              </a:ext>
            </a:extLst>
          </p:cNvPr>
          <p:cNvSpPr txBox="1"/>
          <p:nvPr/>
        </p:nvSpPr>
        <p:spPr>
          <a:xfrm>
            <a:off x="240283" y="2714385"/>
            <a:ext cx="2873619" cy="3970318"/>
          </a:xfrm>
          <a:prstGeom prst="rect">
            <a:avLst/>
          </a:prstGeom>
          <a:solidFill>
            <a:schemeClr val="bg1"/>
          </a:solidFill>
          <a:ln w="28575">
            <a:solidFill>
              <a:schemeClr val="tx1"/>
            </a:solidFill>
          </a:ln>
        </p:spPr>
        <p:txBody>
          <a:bodyPr wrap="square">
            <a:spAutoFit/>
          </a:bodyPr>
          <a:lstStyle/>
          <a:p>
            <a:r>
              <a:rPr lang="fr-CH" dirty="0">
                <a:solidFill>
                  <a:srgbClr val="111111"/>
                </a:solidFill>
                <a:highlight>
                  <a:srgbClr val="FFFF00"/>
                </a:highlight>
                <a:latin typeface="Nunito" pitchFamily="2" charset="77"/>
              </a:rPr>
              <a:t>« Je flippe et je crains de ne pas être à la hauteur », écrit en février 2015 celle qui est sur le point de prendre la tête de la banque appartenant à Benjamin de Rothschild</a:t>
            </a:r>
            <a:r>
              <a:rPr lang="fr-CH" dirty="0">
                <a:solidFill>
                  <a:srgbClr val="111111"/>
                </a:solidFill>
                <a:latin typeface="Nunito" pitchFamily="2" charset="77"/>
              </a:rPr>
              <a:t>, son époux, affaibli par </a:t>
            </a:r>
          </a:p>
          <a:p>
            <a:r>
              <a:rPr lang="fr-CH" dirty="0">
                <a:solidFill>
                  <a:srgbClr val="111111"/>
                </a:solidFill>
                <a:latin typeface="Nunito" pitchFamily="2" charset="77"/>
              </a:rPr>
              <a:t>des problèmes d’addiction. </a:t>
            </a:r>
          </a:p>
          <a:p>
            <a:r>
              <a:rPr lang="fr-CH" dirty="0">
                <a:solidFill>
                  <a:srgbClr val="111111"/>
                </a:solidFill>
                <a:highlight>
                  <a:srgbClr val="FFFF00"/>
                </a:highlight>
                <a:latin typeface="Nunito" pitchFamily="2" charset="77"/>
              </a:rPr>
              <a:t>« J’ai une </a:t>
            </a:r>
          </a:p>
          <a:p>
            <a:r>
              <a:rPr lang="fr-CH" dirty="0">
                <a:solidFill>
                  <a:srgbClr val="111111"/>
                </a:solidFill>
                <a:highlight>
                  <a:srgbClr val="FFFF00"/>
                </a:highlight>
                <a:latin typeface="Nunito" pitchFamily="2" charset="77"/>
              </a:rPr>
              <a:t>solution », la rassure </a:t>
            </a:r>
          </a:p>
          <a:p>
            <a:r>
              <a:rPr lang="fr-CH" dirty="0">
                <a:solidFill>
                  <a:srgbClr val="111111"/>
                </a:solidFill>
                <a:highlight>
                  <a:srgbClr val="FFFF00"/>
                </a:highlight>
                <a:latin typeface="Nunito" pitchFamily="2" charset="77"/>
              </a:rPr>
              <a:t>son confident, Jeffrey Epstein.</a:t>
            </a:r>
          </a:p>
        </p:txBody>
      </p:sp>
      <p:pic>
        <p:nvPicPr>
          <p:cNvPr id="3" name="Image 2">
            <a:extLst>
              <a:ext uri="{FF2B5EF4-FFF2-40B4-BE49-F238E27FC236}">
                <a16:creationId xmlns:a16="http://schemas.microsoft.com/office/drawing/2014/main" id="{52F65F6D-F83F-54AD-2A5C-18797CF20104}"/>
              </a:ext>
            </a:extLst>
          </p:cNvPr>
          <p:cNvPicPr>
            <a:picLocks noChangeAspect="1"/>
          </p:cNvPicPr>
          <p:nvPr/>
        </p:nvPicPr>
        <p:blipFill>
          <a:blip r:embed="rId2"/>
          <a:stretch>
            <a:fillRect/>
          </a:stretch>
        </p:blipFill>
        <p:spPr>
          <a:xfrm>
            <a:off x="8611731" y="84107"/>
            <a:ext cx="3504993" cy="6030095"/>
          </a:xfrm>
          <a:prstGeom prst="rect">
            <a:avLst/>
          </a:prstGeom>
          <a:ln>
            <a:solidFill>
              <a:schemeClr val="tx1"/>
            </a:solidFill>
          </a:ln>
        </p:spPr>
      </p:pic>
      <p:sp>
        <p:nvSpPr>
          <p:cNvPr id="7" name="ZoneTexte 6">
            <a:extLst>
              <a:ext uri="{FF2B5EF4-FFF2-40B4-BE49-F238E27FC236}">
                <a16:creationId xmlns:a16="http://schemas.microsoft.com/office/drawing/2014/main" id="{29B7A5CD-51EC-6D36-BAE4-252D58B43BA4}"/>
              </a:ext>
            </a:extLst>
          </p:cNvPr>
          <p:cNvSpPr txBox="1"/>
          <p:nvPr/>
        </p:nvSpPr>
        <p:spPr>
          <a:xfrm>
            <a:off x="4151650" y="2008965"/>
            <a:ext cx="4073881" cy="2308324"/>
          </a:xfrm>
          <a:prstGeom prst="rect">
            <a:avLst/>
          </a:prstGeom>
          <a:noFill/>
        </p:spPr>
        <p:txBody>
          <a:bodyPr wrap="square">
            <a:spAutoFit/>
          </a:bodyPr>
          <a:lstStyle/>
          <a:p>
            <a:r>
              <a:rPr lang="fr-CH" sz="1600" b="1" dirty="0">
                <a:solidFill>
                  <a:srgbClr val="111111"/>
                </a:solidFill>
                <a:latin typeface="Nunito" pitchFamily="2" charset="77"/>
              </a:rPr>
              <a:t>Ariane de Rothschild est l'actuelle présidente genevoise de la Fondation Edmond de Rothschild, depuis janvier 2015. Benjamin de Rothschild, son mari et ex-président de la Fondation était le fils de Nadine et Edmond de Rothschild. Benjamin de Rothschild est </a:t>
            </a:r>
            <a:r>
              <a:rPr lang="fr-CH" sz="1600" b="1" u="sng" dirty="0">
                <a:solidFill>
                  <a:srgbClr val="111111"/>
                </a:solidFill>
                <a:latin typeface="Nunito" pitchFamily="2" charset="77"/>
              </a:rPr>
              <a:t>mort</a:t>
            </a:r>
            <a:r>
              <a:rPr lang="fr-CH" sz="1600" b="1" dirty="0">
                <a:solidFill>
                  <a:srgbClr val="111111"/>
                </a:solidFill>
                <a:latin typeface="Nunito" pitchFamily="2" charset="77"/>
              </a:rPr>
              <a:t> d'une crise cardiaque le 15 janvier 2021 à l'âge de 57 ans.</a:t>
            </a:r>
          </a:p>
        </p:txBody>
      </p:sp>
      <p:pic>
        <p:nvPicPr>
          <p:cNvPr id="8" name="Image 7">
            <a:extLst>
              <a:ext uri="{FF2B5EF4-FFF2-40B4-BE49-F238E27FC236}">
                <a16:creationId xmlns:a16="http://schemas.microsoft.com/office/drawing/2014/main" id="{68433372-2EB0-3E60-8E7D-6002B2BD266F}"/>
              </a:ext>
            </a:extLst>
          </p:cNvPr>
          <p:cNvPicPr>
            <a:picLocks noChangeAspect="1"/>
          </p:cNvPicPr>
          <p:nvPr/>
        </p:nvPicPr>
        <p:blipFill>
          <a:blip r:embed="rId3"/>
          <a:stretch>
            <a:fillRect/>
          </a:stretch>
        </p:blipFill>
        <p:spPr>
          <a:xfrm rot="15957443">
            <a:off x="3497150" y="1980665"/>
            <a:ext cx="1743719" cy="1030045"/>
          </a:xfrm>
          <a:prstGeom prst="rect">
            <a:avLst/>
          </a:prstGeom>
        </p:spPr>
      </p:pic>
      <p:pic>
        <p:nvPicPr>
          <p:cNvPr id="12" name="Image 11">
            <a:extLst>
              <a:ext uri="{FF2B5EF4-FFF2-40B4-BE49-F238E27FC236}">
                <a16:creationId xmlns:a16="http://schemas.microsoft.com/office/drawing/2014/main" id="{0EE5D56F-1B1A-8153-5A43-01A1CE173206}"/>
              </a:ext>
            </a:extLst>
          </p:cNvPr>
          <p:cNvPicPr>
            <a:picLocks noChangeAspect="1"/>
          </p:cNvPicPr>
          <p:nvPr/>
        </p:nvPicPr>
        <p:blipFill>
          <a:blip r:embed="rId3"/>
          <a:stretch>
            <a:fillRect/>
          </a:stretch>
        </p:blipFill>
        <p:spPr>
          <a:xfrm rot="5220842">
            <a:off x="7085719" y="3163617"/>
            <a:ext cx="1743719" cy="1030045"/>
          </a:xfrm>
          <a:prstGeom prst="rect">
            <a:avLst/>
          </a:prstGeom>
        </p:spPr>
      </p:pic>
      <p:sp>
        <p:nvSpPr>
          <p:cNvPr id="14" name="ZoneTexte 13">
            <a:extLst>
              <a:ext uri="{FF2B5EF4-FFF2-40B4-BE49-F238E27FC236}">
                <a16:creationId xmlns:a16="http://schemas.microsoft.com/office/drawing/2014/main" id="{EA861B2E-626D-AF5C-5131-CF7D3889C0E2}"/>
              </a:ext>
            </a:extLst>
          </p:cNvPr>
          <p:cNvSpPr txBox="1"/>
          <p:nvPr/>
        </p:nvSpPr>
        <p:spPr>
          <a:xfrm>
            <a:off x="2686441" y="4724916"/>
            <a:ext cx="7480078" cy="2031325"/>
          </a:xfrm>
          <a:prstGeom prst="rect">
            <a:avLst/>
          </a:prstGeom>
          <a:solidFill>
            <a:schemeClr val="bg1"/>
          </a:solidFill>
          <a:ln w="28575">
            <a:solidFill>
              <a:schemeClr val="tx1"/>
            </a:solidFill>
          </a:ln>
        </p:spPr>
        <p:txBody>
          <a:bodyPr wrap="square">
            <a:spAutoFit/>
          </a:bodyPr>
          <a:lstStyle/>
          <a:p>
            <a:r>
              <a:rPr lang="fr-CH" dirty="0">
                <a:solidFill>
                  <a:srgbClr val="000000"/>
                </a:solidFill>
                <a:effectLst/>
                <a:latin typeface="Helvetica Neue" panose="02000503000000020004" pitchFamily="2" charset="0"/>
              </a:rPr>
              <a:t>Fin 2014, Ariane évoque avec Jeffrey Epstein la mise en retrait de son mari, Benjamin de Rothschild, alors patron de la banque. Celui-ci accepte de quitter ses fonctions exécutives. </a:t>
            </a:r>
            <a:r>
              <a:rPr lang="fr-CH" dirty="0">
                <a:solidFill>
                  <a:srgbClr val="000000"/>
                </a:solidFill>
                <a:effectLst/>
                <a:highlight>
                  <a:srgbClr val="FFFF00"/>
                </a:highlight>
                <a:latin typeface="Helvetica Neue" panose="02000503000000020004" pitchFamily="2" charset="0"/>
              </a:rPr>
              <a:t>En avril 2015, Epstein conseille à Ariane de le mettre sous tutelle :</a:t>
            </a:r>
            <a:br>
              <a:rPr lang="fr-CH" dirty="0">
                <a:solidFill>
                  <a:srgbClr val="000000"/>
                </a:solidFill>
                <a:effectLst/>
                <a:highlight>
                  <a:srgbClr val="FFFF00"/>
                </a:highlight>
                <a:latin typeface="Helvetica Neue" panose="02000503000000020004" pitchFamily="2" charset="0"/>
              </a:rPr>
            </a:br>
            <a:r>
              <a:rPr lang="fr-CH" b="1" dirty="0">
                <a:solidFill>
                  <a:srgbClr val="000000"/>
                </a:solidFill>
                <a:effectLst/>
                <a:highlight>
                  <a:srgbClr val="FFFF00"/>
                </a:highlight>
                <a:latin typeface="Helvetica Neue" panose="02000503000000020004" pitchFamily="2" charset="0"/>
              </a:rPr>
              <a:t>« Je pense que tu devrais préparer une demande de tutelle contre Benjamin, et lui donner le choix entre ça et la démission, il</a:t>
            </a:r>
            <a:r>
              <a:rPr lang="fr-CH" b="1" u="sng" dirty="0">
                <a:solidFill>
                  <a:srgbClr val="000000"/>
                </a:solidFill>
                <a:effectLst/>
                <a:highlight>
                  <a:srgbClr val="FFFF00"/>
                </a:highlight>
                <a:latin typeface="Helvetica Neue" panose="02000503000000020004" pitchFamily="2" charset="0"/>
              </a:rPr>
              <a:t> est hors de contrôle et représente un danger pour toi et ta famille</a:t>
            </a:r>
            <a:r>
              <a:rPr lang="fr-CH" b="1" dirty="0">
                <a:solidFill>
                  <a:srgbClr val="000000"/>
                </a:solidFill>
                <a:effectLst/>
                <a:highlight>
                  <a:srgbClr val="FFFF00"/>
                </a:highlight>
                <a:latin typeface="Helvetica Neue" panose="02000503000000020004" pitchFamily="2" charset="0"/>
              </a:rPr>
              <a:t>. »</a:t>
            </a:r>
          </a:p>
        </p:txBody>
      </p:sp>
      <p:sp>
        <p:nvSpPr>
          <p:cNvPr id="16" name="ZoneTexte 15">
            <a:extLst>
              <a:ext uri="{FF2B5EF4-FFF2-40B4-BE49-F238E27FC236}">
                <a16:creationId xmlns:a16="http://schemas.microsoft.com/office/drawing/2014/main" id="{AF1EDA9A-90A3-D59C-560D-E01AF6A3AE4F}"/>
              </a:ext>
            </a:extLst>
          </p:cNvPr>
          <p:cNvSpPr txBox="1"/>
          <p:nvPr/>
        </p:nvSpPr>
        <p:spPr>
          <a:xfrm>
            <a:off x="3208314" y="4355584"/>
            <a:ext cx="4367344" cy="369332"/>
          </a:xfrm>
          <a:prstGeom prst="rect">
            <a:avLst/>
          </a:prstGeom>
          <a:noFill/>
        </p:spPr>
        <p:txBody>
          <a:bodyPr wrap="square">
            <a:spAutoFit/>
          </a:bodyPr>
          <a:lstStyle/>
          <a:p>
            <a:r>
              <a:rPr lang="fr-CH" b="1" i="0" dirty="0">
                <a:solidFill>
                  <a:srgbClr val="FF0000"/>
                </a:solidFill>
                <a:effectLst/>
                <a:latin typeface="Nunito" pitchFamily="2" charset="77"/>
              </a:rPr>
              <a:t>« Rothschild » est cité 11’841 fois</a:t>
            </a:r>
            <a:endParaRPr lang="fr-FR" dirty="0">
              <a:solidFill>
                <a:srgbClr val="FF0000"/>
              </a:solidFill>
            </a:endParaRPr>
          </a:p>
        </p:txBody>
      </p:sp>
    </p:spTree>
    <p:extLst>
      <p:ext uri="{BB962C8B-B14F-4D97-AF65-F5344CB8AC3E}">
        <p14:creationId xmlns:p14="http://schemas.microsoft.com/office/powerpoint/2010/main" val="32684644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strVal val="#ppt_w*0.70"/>
                                          </p:val>
                                        </p:tav>
                                        <p:tav tm="100000">
                                          <p:val>
                                            <p:strVal val="#ppt_w"/>
                                          </p:val>
                                        </p:tav>
                                      </p:tavLst>
                                    </p:anim>
                                    <p:anim calcmode="lin" valueType="num">
                                      <p:cBhvr>
                                        <p:cTn id="20" dur="1000" fill="hold"/>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par>
                                <p:cTn id="22" presetID="55"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0.70"/>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D5888-CF00-CC67-DC8E-8A804455490E}"/>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387BB282-F5FB-2982-82D5-57E9EEF382D3}"/>
              </a:ext>
            </a:extLst>
          </p:cNvPr>
          <p:cNvSpPr txBox="1"/>
          <p:nvPr/>
        </p:nvSpPr>
        <p:spPr>
          <a:xfrm>
            <a:off x="254991" y="317142"/>
            <a:ext cx="7888112" cy="3046988"/>
          </a:xfrm>
          <a:prstGeom prst="rect">
            <a:avLst/>
          </a:prstGeom>
          <a:noFill/>
        </p:spPr>
        <p:txBody>
          <a:bodyPr wrap="square">
            <a:spAutoFit/>
          </a:bodyPr>
          <a:lstStyle/>
          <a:p>
            <a:r>
              <a:rPr lang="fr-CH" sz="6000" dirty="0">
                <a:latin typeface="Impact" panose="020B0806030902050204" pitchFamily="34" charset="0"/>
              </a:rPr>
              <a:t>Un « travail » </a:t>
            </a:r>
          </a:p>
          <a:p>
            <a:r>
              <a:rPr lang="fr-CH" sz="4800" dirty="0">
                <a:latin typeface="Impact" panose="020B0806030902050204" pitchFamily="34" charset="0"/>
              </a:rPr>
              <a:t>pour 25 millions </a:t>
            </a:r>
            <a:r>
              <a:rPr lang="fr-CH" sz="4800" dirty="0">
                <a:solidFill>
                  <a:srgbClr val="000000"/>
                </a:solidFill>
                <a:effectLst/>
                <a:latin typeface="Impact" panose="020B0806030902050204" pitchFamily="34" charset="0"/>
              </a:rPr>
              <a:t>$</a:t>
            </a:r>
          </a:p>
          <a:p>
            <a:r>
              <a:rPr lang="fr-CH" sz="3600" dirty="0">
                <a:solidFill>
                  <a:srgbClr val="000000"/>
                </a:solidFill>
                <a:latin typeface="Impact" panose="020B0806030902050204" pitchFamily="34" charset="0"/>
              </a:rPr>
              <a:t>(5/10/2015)</a:t>
            </a:r>
            <a:endParaRPr lang="fr-CH" sz="3600" dirty="0">
              <a:solidFill>
                <a:srgbClr val="000000"/>
              </a:solidFill>
              <a:effectLst/>
              <a:latin typeface="Impact" panose="020B0806030902050204" pitchFamily="34" charset="0"/>
            </a:endParaRPr>
          </a:p>
          <a:p>
            <a:r>
              <a:rPr lang="fr-CH" sz="4800" dirty="0">
                <a:latin typeface="Impact" panose="020B0806030902050204" pitchFamily="34" charset="0"/>
              </a:rPr>
              <a:t> </a:t>
            </a:r>
          </a:p>
        </p:txBody>
      </p:sp>
      <p:pic>
        <p:nvPicPr>
          <p:cNvPr id="10" name="Image 9">
            <a:extLst>
              <a:ext uri="{FF2B5EF4-FFF2-40B4-BE49-F238E27FC236}">
                <a16:creationId xmlns:a16="http://schemas.microsoft.com/office/drawing/2014/main" id="{32A02407-41A3-0230-7060-279EF49C66EF}"/>
              </a:ext>
            </a:extLst>
          </p:cNvPr>
          <p:cNvPicPr>
            <a:picLocks noChangeAspect="1"/>
          </p:cNvPicPr>
          <p:nvPr/>
        </p:nvPicPr>
        <p:blipFill>
          <a:blip r:embed="rId2"/>
          <a:stretch>
            <a:fillRect/>
          </a:stretch>
        </p:blipFill>
        <p:spPr>
          <a:xfrm>
            <a:off x="5130626" y="12700"/>
            <a:ext cx="5372100" cy="6845300"/>
          </a:xfrm>
          <a:prstGeom prst="rect">
            <a:avLst/>
          </a:prstGeom>
          <a:ln>
            <a:solidFill>
              <a:schemeClr val="tx1"/>
            </a:solidFill>
          </a:ln>
        </p:spPr>
      </p:pic>
      <p:sp>
        <p:nvSpPr>
          <p:cNvPr id="4" name="ZoneTexte 3">
            <a:extLst>
              <a:ext uri="{FF2B5EF4-FFF2-40B4-BE49-F238E27FC236}">
                <a16:creationId xmlns:a16="http://schemas.microsoft.com/office/drawing/2014/main" id="{7E47F3F4-3735-AECA-FE2C-8C412A945985}"/>
              </a:ext>
            </a:extLst>
          </p:cNvPr>
          <p:cNvSpPr txBox="1"/>
          <p:nvPr/>
        </p:nvSpPr>
        <p:spPr>
          <a:xfrm>
            <a:off x="6531744" y="495330"/>
            <a:ext cx="5458772" cy="4031873"/>
          </a:xfrm>
          <a:prstGeom prst="rect">
            <a:avLst/>
          </a:prstGeom>
          <a:solidFill>
            <a:schemeClr val="bg1"/>
          </a:solidFill>
          <a:ln w="57150">
            <a:solidFill>
              <a:schemeClr val="tx1"/>
            </a:solidFill>
          </a:ln>
        </p:spPr>
        <p:txBody>
          <a:bodyPr wrap="square">
            <a:spAutoFit/>
          </a:bodyPr>
          <a:lstStyle/>
          <a:p>
            <a:r>
              <a:rPr lang="fr-CH" sz="1600" dirty="0">
                <a:solidFill>
                  <a:srgbClr val="000000"/>
                </a:solidFill>
                <a:effectLst/>
                <a:latin typeface="Helvetica Neue" panose="02000503000000020004" pitchFamily="2" charset="0"/>
              </a:rPr>
              <a:t>Cher Jeffrey, </a:t>
            </a:r>
            <a:br>
              <a:rPr lang="fr-CH" sz="1600" dirty="0">
                <a:solidFill>
                  <a:srgbClr val="000000"/>
                </a:solidFill>
                <a:effectLst/>
                <a:latin typeface="Helvetica Neue" panose="02000503000000020004" pitchFamily="2" charset="0"/>
              </a:rPr>
            </a:br>
            <a:r>
              <a:rPr lang="fr-CH" sz="1600" dirty="0">
                <a:solidFill>
                  <a:srgbClr val="000000"/>
                </a:solidFill>
                <a:effectLst/>
                <a:highlight>
                  <a:srgbClr val="FFFF00"/>
                </a:highlight>
                <a:latin typeface="Helvetica Neue" panose="02000503000000020004" pitchFamily="2" charset="0"/>
              </a:rPr>
              <a:t>Vous avez, au nom de </a:t>
            </a:r>
            <a:r>
              <a:rPr lang="fr-CH" sz="1600" dirty="0" err="1">
                <a:solidFill>
                  <a:srgbClr val="000000"/>
                </a:solidFill>
                <a:effectLst/>
                <a:highlight>
                  <a:srgbClr val="FFFF00"/>
                </a:highlight>
                <a:latin typeface="Helvetica Neue" panose="02000503000000020004" pitchFamily="2" charset="0"/>
              </a:rPr>
              <a:t>Southern</a:t>
            </a:r>
            <a:r>
              <a:rPr lang="fr-CH" sz="1600" dirty="0">
                <a:solidFill>
                  <a:srgbClr val="000000"/>
                </a:solidFill>
                <a:effectLst/>
                <a:highlight>
                  <a:srgbClr val="FFFF00"/>
                </a:highlight>
                <a:latin typeface="Helvetica Neue" panose="02000503000000020004" pitchFamily="2" charset="0"/>
              </a:rPr>
              <a:t> Trust </a:t>
            </a:r>
            <a:r>
              <a:rPr lang="fr-CH" sz="1600" dirty="0" err="1">
                <a:solidFill>
                  <a:srgbClr val="000000"/>
                </a:solidFill>
                <a:effectLst/>
                <a:highlight>
                  <a:srgbClr val="FFFF00"/>
                </a:highlight>
                <a:latin typeface="Helvetica Neue" panose="02000503000000020004" pitchFamily="2" charset="0"/>
              </a:rPr>
              <a:t>Company</a:t>
            </a:r>
            <a:r>
              <a:rPr lang="fr-CH" sz="1600" dirty="0">
                <a:solidFill>
                  <a:srgbClr val="000000"/>
                </a:solidFill>
                <a:effectLst/>
                <a:highlight>
                  <a:srgbClr val="FFFF00"/>
                </a:highlight>
                <a:latin typeface="Helvetica Neue" panose="02000503000000020004" pitchFamily="2" charset="0"/>
              </a:rPr>
              <a:t>, Inc., une société des Îles Vierges (« STC »), collaboré avec Ariane de Rothschild au nom d'Edmond de Rothschild Holding, S.A. (collectivement, le « Groupe Rothschild ») en matière d'analyse des risques et d'application et d'utilisation de certains algorithmes à cet égard.</a:t>
            </a:r>
          </a:p>
          <a:p>
            <a:endParaRPr lang="fr-CH" sz="800" dirty="0">
              <a:solidFill>
                <a:srgbClr val="000000"/>
              </a:solidFill>
              <a:highlight>
                <a:srgbClr val="FFFF00"/>
              </a:highlight>
              <a:latin typeface="Helvetica Neue" panose="02000503000000020004" pitchFamily="2" charset="0"/>
            </a:endParaRPr>
          </a:p>
          <a:p>
            <a:r>
              <a:rPr lang="fr-CH" sz="1600" dirty="0">
                <a:solidFill>
                  <a:srgbClr val="000000"/>
                </a:solidFill>
                <a:effectLst/>
                <a:highlight>
                  <a:srgbClr val="FFFF00"/>
                </a:highlight>
                <a:latin typeface="Helvetica Neue" panose="02000503000000020004" pitchFamily="2" charset="0"/>
              </a:rPr>
              <a:t>L'objet de la présente lettre d'accord (le « présent accord ») est de définir les conditions dans lesquelles vous, au nom de STC, continuerez à travailler avec le groupe Rothschild sur les questions spécifiées (le « travail »). </a:t>
            </a:r>
            <a:br>
              <a:rPr lang="fr-CH" dirty="0">
                <a:solidFill>
                  <a:srgbClr val="000000"/>
                </a:solidFill>
                <a:effectLst/>
                <a:latin typeface="Helvetica Neue" panose="02000503000000020004" pitchFamily="2" charset="0"/>
              </a:rPr>
            </a:br>
            <a:r>
              <a:rPr lang="fr-CH" sz="800" dirty="0">
                <a:solidFill>
                  <a:srgbClr val="000000"/>
                </a:solidFill>
                <a:effectLst/>
                <a:latin typeface="Helvetica Neue" panose="02000503000000020004" pitchFamily="2" charset="0"/>
              </a:rPr>
              <a:t> </a:t>
            </a:r>
            <a:endParaRPr lang="fr-CH" dirty="0">
              <a:solidFill>
                <a:srgbClr val="000000"/>
              </a:solidFill>
              <a:effectLst/>
              <a:latin typeface="Helvetica Neue" panose="02000503000000020004" pitchFamily="2" charset="0"/>
            </a:endParaRPr>
          </a:p>
          <a:p>
            <a:r>
              <a:rPr lang="fr-CH" sz="1600" b="1" dirty="0">
                <a:solidFill>
                  <a:srgbClr val="000000"/>
                </a:solidFill>
                <a:effectLst/>
                <a:latin typeface="Helvetica Neue" panose="02000503000000020004" pitchFamily="2" charset="0"/>
              </a:rPr>
              <a:t>1. Le travail. </a:t>
            </a:r>
            <a:br>
              <a:rPr lang="fr-CH" sz="1600" b="1" dirty="0">
                <a:solidFill>
                  <a:srgbClr val="000000"/>
                </a:solidFill>
                <a:effectLst/>
                <a:latin typeface="Helvetica Neue" panose="02000503000000020004" pitchFamily="2" charset="0"/>
              </a:rPr>
            </a:br>
            <a:r>
              <a:rPr lang="fr-CH" sz="1600" dirty="0">
                <a:solidFill>
                  <a:srgbClr val="000000"/>
                </a:solidFill>
                <a:effectLst/>
                <a:highlight>
                  <a:srgbClr val="FFFF00"/>
                </a:highlight>
                <a:latin typeface="Helvetica Neue" panose="02000503000000020004" pitchFamily="2" charset="0"/>
              </a:rPr>
              <a:t>STC fournira le travail</a:t>
            </a:r>
            <a:r>
              <a:rPr lang="fr-CH" sz="1600" dirty="0">
                <a:solidFill>
                  <a:srgbClr val="000000"/>
                </a:solidFill>
                <a:effectLst/>
                <a:latin typeface="Helvetica Neue" panose="02000503000000020004" pitchFamily="2" charset="0"/>
              </a:rPr>
              <a:t> tel que spécifié et convenu entre Jeffrey Epstein et Ariane de Rothschild </a:t>
            </a:r>
            <a:r>
              <a:rPr lang="fr-CH" sz="1600" dirty="0">
                <a:solidFill>
                  <a:srgbClr val="000000"/>
                </a:solidFill>
                <a:effectLst/>
                <a:highlight>
                  <a:srgbClr val="FFFF00"/>
                </a:highlight>
                <a:latin typeface="Helvetica Neue" panose="02000503000000020004" pitchFamily="2" charset="0"/>
              </a:rPr>
              <a:t>de temps à autre pendant la durée de validité du présent accord. </a:t>
            </a:r>
          </a:p>
        </p:txBody>
      </p:sp>
      <p:sp>
        <p:nvSpPr>
          <p:cNvPr id="9" name="ZoneTexte 8">
            <a:extLst>
              <a:ext uri="{FF2B5EF4-FFF2-40B4-BE49-F238E27FC236}">
                <a16:creationId xmlns:a16="http://schemas.microsoft.com/office/drawing/2014/main" id="{9A41B98A-07D1-C1CF-1D76-8380EE0EF534}"/>
              </a:ext>
            </a:extLst>
          </p:cNvPr>
          <p:cNvSpPr txBox="1"/>
          <p:nvPr/>
        </p:nvSpPr>
        <p:spPr>
          <a:xfrm>
            <a:off x="254991" y="2963606"/>
            <a:ext cx="6110416" cy="3046988"/>
          </a:xfrm>
          <a:prstGeom prst="rect">
            <a:avLst/>
          </a:prstGeom>
          <a:solidFill>
            <a:schemeClr val="bg1"/>
          </a:solidFill>
          <a:ln w="57150">
            <a:solidFill>
              <a:schemeClr val="tx1"/>
            </a:solidFill>
          </a:ln>
        </p:spPr>
        <p:txBody>
          <a:bodyPr wrap="square">
            <a:spAutoFit/>
          </a:bodyPr>
          <a:lstStyle/>
          <a:p>
            <a:r>
              <a:rPr lang="fr-CH" sz="1600" b="1" dirty="0">
                <a:solidFill>
                  <a:srgbClr val="000000"/>
                </a:solidFill>
                <a:effectLst/>
                <a:latin typeface="Helvetica Neue" panose="02000503000000020004" pitchFamily="2" charset="0"/>
              </a:rPr>
              <a:t>2. Honoraires et frais. </a:t>
            </a:r>
            <a:br>
              <a:rPr lang="fr-CH" sz="1600" b="1" dirty="0">
                <a:solidFill>
                  <a:srgbClr val="000000"/>
                </a:solidFill>
                <a:effectLst/>
                <a:latin typeface="Helvetica Neue" panose="02000503000000020004" pitchFamily="2" charset="0"/>
              </a:rPr>
            </a:br>
            <a:r>
              <a:rPr lang="fr-CH" sz="1600" dirty="0">
                <a:solidFill>
                  <a:srgbClr val="000000"/>
                </a:solidFill>
                <a:effectLst/>
                <a:highlight>
                  <a:srgbClr val="FFFF00"/>
                </a:highlight>
                <a:latin typeface="Helvetica Neue" panose="02000503000000020004" pitchFamily="2" charset="0"/>
              </a:rPr>
              <a:t>En contrepartie des Travaux, le groupe Rothschild versera à STC les montants suivants : </a:t>
            </a:r>
            <a:br>
              <a:rPr lang="fr-CH" sz="1600" dirty="0">
                <a:solidFill>
                  <a:srgbClr val="000000"/>
                </a:solidFill>
                <a:effectLst/>
                <a:highlight>
                  <a:srgbClr val="FFFF00"/>
                </a:highlight>
                <a:latin typeface="Helvetica Neue" panose="02000503000000020004" pitchFamily="2" charset="0"/>
              </a:rPr>
            </a:br>
            <a:r>
              <a:rPr lang="fr-CH" sz="1600" dirty="0">
                <a:solidFill>
                  <a:srgbClr val="000000"/>
                </a:solidFill>
                <a:effectLst/>
                <a:highlight>
                  <a:srgbClr val="FFFF00"/>
                </a:highlight>
                <a:latin typeface="Helvetica Neue" panose="02000503000000020004" pitchFamily="2" charset="0"/>
              </a:rPr>
              <a:t>Pour les Travaux spécifiquement liés aux questions en suspens entre Edmond de Rothschild Holding (EDRH), S.A. et les États-Unis, </a:t>
            </a:r>
            <a:r>
              <a:rPr lang="fr-CH" sz="1600" u="sng" dirty="0">
                <a:solidFill>
                  <a:srgbClr val="000000"/>
                </a:solidFill>
                <a:effectLst/>
                <a:highlight>
                  <a:srgbClr val="FFFF00"/>
                </a:highlight>
                <a:latin typeface="Helvetica Neue" panose="02000503000000020004" pitchFamily="2" charset="0"/>
              </a:rPr>
              <a:t>25 000 000 $. </a:t>
            </a:r>
            <a:br>
              <a:rPr lang="fr-CH" sz="1600" u="sng" dirty="0">
                <a:solidFill>
                  <a:srgbClr val="000000"/>
                </a:solidFill>
                <a:effectLst/>
                <a:highlight>
                  <a:srgbClr val="FFFF00"/>
                </a:highlight>
                <a:latin typeface="Helvetica Neue" panose="02000503000000020004" pitchFamily="2" charset="0"/>
              </a:rPr>
            </a:br>
            <a:r>
              <a:rPr lang="fr-CH" sz="1600" dirty="0">
                <a:solidFill>
                  <a:srgbClr val="000000"/>
                </a:solidFill>
                <a:effectLst/>
                <a:latin typeface="Helvetica Neue" panose="02000503000000020004" pitchFamily="2" charset="0"/>
              </a:rPr>
              <a:t>Le paiement sera effectué par le groupe Rothschild à STC au plus tard 3 jours après le paiement effectué par EDRH aux États-Unis. Le groupe Rothschild remboursera à STC tous les frais de déplacement et autres dépenses engagées par vous, STC ou vos employés, représentants, agents ou conseillers dans le cadre de l'exécution des travaux prévus par le présent accord.</a:t>
            </a:r>
          </a:p>
        </p:txBody>
      </p:sp>
      <p:pic>
        <p:nvPicPr>
          <p:cNvPr id="11" name="Image 10">
            <a:extLst>
              <a:ext uri="{FF2B5EF4-FFF2-40B4-BE49-F238E27FC236}">
                <a16:creationId xmlns:a16="http://schemas.microsoft.com/office/drawing/2014/main" id="{3E46B054-7CDB-8BF6-3D66-51E7BF9B6D90}"/>
              </a:ext>
            </a:extLst>
          </p:cNvPr>
          <p:cNvPicPr>
            <a:picLocks noChangeAspect="1"/>
          </p:cNvPicPr>
          <p:nvPr/>
        </p:nvPicPr>
        <p:blipFill>
          <a:blip r:embed="rId3"/>
          <a:stretch>
            <a:fillRect/>
          </a:stretch>
        </p:blipFill>
        <p:spPr>
          <a:xfrm>
            <a:off x="9895270" y="4648170"/>
            <a:ext cx="2095246" cy="2209830"/>
          </a:xfrm>
          <a:prstGeom prst="rect">
            <a:avLst/>
          </a:prstGeom>
        </p:spPr>
      </p:pic>
      <p:pic>
        <p:nvPicPr>
          <p:cNvPr id="13" name="Image 12">
            <a:extLst>
              <a:ext uri="{FF2B5EF4-FFF2-40B4-BE49-F238E27FC236}">
                <a16:creationId xmlns:a16="http://schemas.microsoft.com/office/drawing/2014/main" id="{5F97D236-2289-4215-1A5A-BA6B826B0F10}"/>
              </a:ext>
            </a:extLst>
          </p:cNvPr>
          <p:cNvPicPr>
            <a:picLocks noChangeAspect="1"/>
          </p:cNvPicPr>
          <p:nvPr/>
        </p:nvPicPr>
        <p:blipFill>
          <a:blip r:embed="rId4"/>
          <a:stretch>
            <a:fillRect/>
          </a:stretch>
        </p:blipFill>
        <p:spPr>
          <a:xfrm>
            <a:off x="3949213" y="923315"/>
            <a:ext cx="2582531" cy="2040291"/>
          </a:xfrm>
          <a:prstGeom prst="rect">
            <a:avLst/>
          </a:prstGeom>
        </p:spPr>
      </p:pic>
    </p:spTree>
    <p:extLst>
      <p:ext uri="{BB962C8B-B14F-4D97-AF65-F5344CB8AC3E}">
        <p14:creationId xmlns:p14="http://schemas.microsoft.com/office/powerpoint/2010/main" val="2026908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55"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strVal val="#ppt_w*0.70"/>
                                          </p:val>
                                        </p:tav>
                                        <p:tav tm="100000">
                                          <p:val>
                                            <p:strVal val="#ppt_w"/>
                                          </p:val>
                                        </p:tav>
                                      </p:tavLst>
                                    </p:anim>
                                    <p:anim calcmode="lin" valueType="num">
                                      <p:cBhvr>
                                        <p:cTn id="20" dur="1000" fill="hold"/>
                                        <p:tgtEl>
                                          <p:spTgt spid="13"/>
                                        </p:tgtEl>
                                        <p:attrNameLst>
                                          <p:attrName>ppt_h</p:attrName>
                                        </p:attrNameLst>
                                      </p:cBhvr>
                                      <p:tavLst>
                                        <p:tav tm="0">
                                          <p:val>
                                            <p:strVal val="#ppt_h"/>
                                          </p:val>
                                        </p:tav>
                                        <p:tav tm="100000">
                                          <p:val>
                                            <p:strVal val="#ppt_h"/>
                                          </p:val>
                                        </p:tav>
                                      </p:tavLst>
                                    </p:anim>
                                    <p:animEffect transition="in" filter="fade">
                                      <p:cBhvr>
                                        <p:cTn id="21" dur="1000"/>
                                        <p:tgtEl>
                                          <p:spTgt spid="13"/>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0.70"/>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10A16-7466-DF28-CB95-E3B238F6524A}"/>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55A9E589-9E67-BFB0-73FE-F708CF2554A5}"/>
              </a:ext>
            </a:extLst>
          </p:cNvPr>
          <p:cNvSpPr txBox="1"/>
          <p:nvPr/>
        </p:nvSpPr>
        <p:spPr>
          <a:xfrm>
            <a:off x="254990" y="317142"/>
            <a:ext cx="11937010" cy="1544141"/>
          </a:xfrm>
          <a:prstGeom prst="rect">
            <a:avLst/>
          </a:prstGeom>
          <a:noFill/>
        </p:spPr>
        <p:txBody>
          <a:bodyPr wrap="square">
            <a:spAutoFit/>
          </a:bodyPr>
          <a:lstStyle/>
          <a:p>
            <a:pPr>
              <a:lnSpc>
                <a:spcPts val="5880"/>
              </a:lnSpc>
            </a:pPr>
            <a:r>
              <a:rPr lang="fr-CH" sz="5400" dirty="0">
                <a:latin typeface="Impact" panose="020B0806030902050204" pitchFamily="34" charset="0"/>
              </a:rPr>
              <a:t>Epstein en 2016 : </a:t>
            </a:r>
          </a:p>
          <a:p>
            <a:pPr>
              <a:lnSpc>
                <a:spcPts val="5880"/>
              </a:lnSpc>
            </a:pPr>
            <a:r>
              <a:rPr lang="fr-CH" sz="4800" dirty="0">
                <a:latin typeface="Impact" panose="020B0806030902050204" pitchFamily="34" charset="0"/>
              </a:rPr>
              <a:t>« Je représente les Rothschild »</a:t>
            </a:r>
          </a:p>
        </p:txBody>
      </p:sp>
      <p:pic>
        <p:nvPicPr>
          <p:cNvPr id="9" name="Image 8">
            <a:extLst>
              <a:ext uri="{FF2B5EF4-FFF2-40B4-BE49-F238E27FC236}">
                <a16:creationId xmlns:a16="http://schemas.microsoft.com/office/drawing/2014/main" id="{51199587-D614-75FC-BB7B-6159D7803EB6}"/>
              </a:ext>
            </a:extLst>
          </p:cNvPr>
          <p:cNvPicPr>
            <a:picLocks noChangeAspect="1"/>
          </p:cNvPicPr>
          <p:nvPr/>
        </p:nvPicPr>
        <p:blipFill>
          <a:blip r:embed="rId2"/>
          <a:stretch>
            <a:fillRect/>
          </a:stretch>
        </p:blipFill>
        <p:spPr>
          <a:xfrm>
            <a:off x="398388" y="2176884"/>
            <a:ext cx="6620622" cy="4150819"/>
          </a:xfrm>
          <a:prstGeom prst="rect">
            <a:avLst/>
          </a:prstGeom>
          <a:ln>
            <a:solidFill>
              <a:schemeClr val="tx1"/>
            </a:solidFill>
          </a:ln>
        </p:spPr>
      </p:pic>
      <p:sp>
        <p:nvSpPr>
          <p:cNvPr id="4" name="ZoneTexte 3">
            <a:extLst>
              <a:ext uri="{FF2B5EF4-FFF2-40B4-BE49-F238E27FC236}">
                <a16:creationId xmlns:a16="http://schemas.microsoft.com/office/drawing/2014/main" id="{22024337-ECD6-24F5-FFE9-A94407BEDB90}"/>
              </a:ext>
            </a:extLst>
          </p:cNvPr>
          <p:cNvSpPr txBox="1"/>
          <p:nvPr/>
        </p:nvSpPr>
        <p:spPr>
          <a:xfrm>
            <a:off x="5301049" y="1818196"/>
            <a:ext cx="6739591" cy="2985433"/>
          </a:xfrm>
          <a:prstGeom prst="rect">
            <a:avLst/>
          </a:prstGeom>
          <a:solidFill>
            <a:schemeClr val="bg1"/>
          </a:solidFill>
          <a:ln w="57150">
            <a:solidFill>
              <a:srgbClr val="FF0000"/>
            </a:solidFill>
          </a:ln>
        </p:spPr>
        <p:txBody>
          <a:bodyPr wrap="square">
            <a:spAutoFit/>
          </a:bodyPr>
          <a:lstStyle/>
          <a:p>
            <a:r>
              <a:rPr lang="fr-CH" b="1" dirty="0">
                <a:solidFill>
                  <a:srgbClr val="111111"/>
                </a:solidFill>
                <a:latin typeface="Nunito" pitchFamily="2" charset="77"/>
              </a:rPr>
              <a:t>Jeffrey Epstein</a:t>
            </a:r>
            <a:r>
              <a:rPr lang="fr-CH" b="1" i="0" dirty="0">
                <a:solidFill>
                  <a:srgbClr val="111111"/>
                </a:solidFill>
                <a:effectLst/>
                <a:latin typeface="Nunito" pitchFamily="2" charset="77"/>
              </a:rPr>
              <a:t> à Peter Thiel (fondateur de </a:t>
            </a:r>
            <a:r>
              <a:rPr lang="fr-CH" b="1" i="0" dirty="0" err="1">
                <a:solidFill>
                  <a:srgbClr val="111111"/>
                </a:solidFill>
                <a:effectLst/>
                <a:latin typeface="Nunito" pitchFamily="2" charset="77"/>
              </a:rPr>
              <a:t>Palantir</a:t>
            </a:r>
            <a:r>
              <a:rPr lang="fr-CH" b="1" i="0" dirty="0">
                <a:solidFill>
                  <a:srgbClr val="111111"/>
                </a:solidFill>
                <a:effectLst/>
                <a:latin typeface="Nunito" pitchFamily="2" charset="77"/>
              </a:rPr>
              <a:t>) :</a:t>
            </a:r>
          </a:p>
          <a:p>
            <a:endParaRPr lang="fr-CH" sz="800" dirty="0">
              <a:solidFill>
                <a:srgbClr val="111111"/>
              </a:solidFill>
              <a:latin typeface="Nunito" pitchFamily="2" charset="77"/>
            </a:endParaRPr>
          </a:p>
          <a:p>
            <a:r>
              <a:rPr lang="fr-CH" dirty="0">
                <a:solidFill>
                  <a:srgbClr val="111111"/>
                </a:solidFill>
                <a:latin typeface="Nunito" pitchFamily="2" charset="77"/>
              </a:rPr>
              <a:t>« </a:t>
            </a:r>
            <a:r>
              <a:rPr lang="fr-CH" dirty="0">
                <a:solidFill>
                  <a:srgbClr val="111111"/>
                </a:solidFill>
                <a:highlight>
                  <a:srgbClr val="FFFF00"/>
                </a:highlight>
                <a:latin typeface="Nunito" pitchFamily="2" charset="77"/>
              </a:rPr>
              <a:t>Comme tu le sais, je représente les Rothschild.</a:t>
            </a:r>
            <a:r>
              <a:rPr lang="fr-CH" dirty="0">
                <a:solidFill>
                  <a:srgbClr val="111111"/>
                </a:solidFill>
                <a:latin typeface="Nunito" pitchFamily="2" charset="77"/>
              </a:rPr>
              <a:t> J’espère trouver un moyen pour une banque qui gère 160 milliards de dollars d’investir dans la tech. La meilleure liste de clients au monde, mais des produits préhistoriques. Ça peut attendre. Bonne chance en Chine. Je serai de retour en Europe du 20 au 28 [février 2016], ensuite sur l’île. </a:t>
            </a:r>
            <a:br>
              <a:rPr lang="fr-CH" dirty="0">
                <a:solidFill>
                  <a:srgbClr val="111111"/>
                </a:solidFill>
                <a:latin typeface="Nunito" pitchFamily="2" charset="77"/>
              </a:rPr>
            </a:br>
            <a:r>
              <a:rPr lang="fr-CH" dirty="0">
                <a:solidFill>
                  <a:srgbClr val="111111"/>
                </a:solidFill>
                <a:latin typeface="Nunito" pitchFamily="2" charset="77"/>
              </a:rPr>
              <a:t>Si tu veux me rejoindre en allant vers l’Ouest, passe par l’île. A moins que tu ne préfères qu’on se rencontre en Arabie saoudite à la fin du mois ? »</a:t>
            </a:r>
          </a:p>
        </p:txBody>
      </p:sp>
      <p:pic>
        <p:nvPicPr>
          <p:cNvPr id="1026" name="Picture 2" descr="Peter Thiel Tightens His Grip on Palantir Ahead of Public Listing -  Bloomberg">
            <a:extLst>
              <a:ext uri="{FF2B5EF4-FFF2-40B4-BE49-F238E27FC236}">
                <a16:creationId xmlns:a16="http://schemas.microsoft.com/office/drawing/2014/main" id="{B559BE74-3AA0-FFC9-A75A-7D3DE0B1CD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6541" y="4621325"/>
            <a:ext cx="3264099" cy="2177074"/>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928E267D-27FE-0B2C-4D4D-A093D26271FE}"/>
              </a:ext>
            </a:extLst>
          </p:cNvPr>
          <p:cNvPicPr>
            <a:picLocks noChangeAspect="1"/>
          </p:cNvPicPr>
          <p:nvPr/>
        </p:nvPicPr>
        <p:blipFill>
          <a:blip r:embed="rId4"/>
          <a:stretch>
            <a:fillRect/>
          </a:stretch>
        </p:blipFill>
        <p:spPr>
          <a:xfrm>
            <a:off x="6808604" y="4411362"/>
            <a:ext cx="3021429" cy="2387036"/>
          </a:xfrm>
          <a:prstGeom prst="rect">
            <a:avLst/>
          </a:prstGeom>
        </p:spPr>
      </p:pic>
      <p:sp>
        <p:nvSpPr>
          <p:cNvPr id="10" name="Rectangle 9">
            <a:extLst>
              <a:ext uri="{FF2B5EF4-FFF2-40B4-BE49-F238E27FC236}">
                <a16:creationId xmlns:a16="http://schemas.microsoft.com/office/drawing/2014/main" id="{753010CA-2B5D-1048-97C6-44DE027520E1}"/>
              </a:ext>
            </a:extLst>
          </p:cNvPr>
          <p:cNvSpPr/>
          <p:nvPr/>
        </p:nvSpPr>
        <p:spPr>
          <a:xfrm>
            <a:off x="254989" y="5298767"/>
            <a:ext cx="6911929" cy="123606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43885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2FDA3-BCE6-6897-C3F1-723EC5716E74}"/>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9EC47D8E-A008-3EDE-557A-5B448EE0EE4B}"/>
              </a:ext>
            </a:extLst>
          </p:cNvPr>
          <p:cNvSpPr txBox="1"/>
          <p:nvPr/>
        </p:nvSpPr>
        <p:spPr>
          <a:xfrm>
            <a:off x="254990" y="317142"/>
            <a:ext cx="11937010" cy="2300758"/>
          </a:xfrm>
          <a:prstGeom prst="rect">
            <a:avLst/>
          </a:prstGeom>
          <a:noFill/>
        </p:spPr>
        <p:txBody>
          <a:bodyPr wrap="square">
            <a:spAutoFit/>
          </a:bodyPr>
          <a:lstStyle/>
          <a:p>
            <a:pPr>
              <a:lnSpc>
                <a:spcPts val="5880"/>
              </a:lnSpc>
            </a:pPr>
            <a:r>
              <a:rPr lang="fr-CH" sz="5400" dirty="0">
                <a:latin typeface="Impact" panose="020B0806030902050204" pitchFamily="34" charset="0"/>
              </a:rPr>
              <a:t>Ariane de Rothschild à Epstein </a:t>
            </a:r>
          </a:p>
          <a:p>
            <a:pPr>
              <a:lnSpc>
                <a:spcPts val="5880"/>
              </a:lnSpc>
            </a:pPr>
            <a:r>
              <a:rPr lang="fr-CH" sz="4800" dirty="0">
                <a:latin typeface="Impact" panose="020B0806030902050204" pitchFamily="34" charset="0"/>
              </a:rPr>
              <a:t>en déc. 2013 : « Un homme politique nommé Dieudonné… »</a:t>
            </a:r>
          </a:p>
        </p:txBody>
      </p:sp>
      <p:pic>
        <p:nvPicPr>
          <p:cNvPr id="2" name="Image 1">
            <a:extLst>
              <a:ext uri="{FF2B5EF4-FFF2-40B4-BE49-F238E27FC236}">
                <a16:creationId xmlns:a16="http://schemas.microsoft.com/office/drawing/2014/main" id="{D8B63EDF-B840-CE17-5D8D-B15875C690E8}"/>
              </a:ext>
            </a:extLst>
          </p:cNvPr>
          <p:cNvPicPr>
            <a:picLocks noChangeAspect="1"/>
          </p:cNvPicPr>
          <p:nvPr/>
        </p:nvPicPr>
        <p:blipFill>
          <a:blip r:embed="rId2"/>
          <a:stretch>
            <a:fillRect/>
          </a:stretch>
        </p:blipFill>
        <p:spPr>
          <a:xfrm>
            <a:off x="331811" y="2640437"/>
            <a:ext cx="6625417" cy="3776172"/>
          </a:xfrm>
          <a:prstGeom prst="rect">
            <a:avLst/>
          </a:prstGeom>
          <a:ln>
            <a:solidFill>
              <a:schemeClr val="tx1"/>
            </a:solidFill>
          </a:ln>
        </p:spPr>
      </p:pic>
      <p:sp>
        <p:nvSpPr>
          <p:cNvPr id="10" name="Rectangle 9">
            <a:extLst>
              <a:ext uri="{FF2B5EF4-FFF2-40B4-BE49-F238E27FC236}">
                <a16:creationId xmlns:a16="http://schemas.microsoft.com/office/drawing/2014/main" id="{30C49079-6721-ED4F-5322-8FC4E67072A5}"/>
              </a:ext>
            </a:extLst>
          </p:cNvPr>
          <p:cNvSpPr/>
          <p:nvPr/>
        </p:nvSpPr>
        <p:spPr>
          <a:xfrm>
            <a:off x="180848" y="4340352"/>
            <a:ext cx="6911929" cy="91687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768E9F37-FE98-D967-3042-794A85B7713F}"/>
              </a:ext>
            </a:extLst>
          </p:cNvPr>
          <p:cNvSpPr txBox="1"/>
          <p:nvPr/>
        </p:nvSpPr>
        <p:spPr>
          <a:xfrm>
            <a:off x="7229452" y="1857397"/>
            <a:ext cx="4502080" cy="3139321"/>
          </a:xfrm>
          <a:prstGeom prst="rect">
            <a:avLst/>
          </a:prstGeom>
          <a:solidFill>
            <a:schemeClr val="bg1"/>
          </a:solidFill>
          <a:ln w="57150">
            <a:solidFill>
              <a:srgbClr val="FF0000"/>
            </a:solidFill>
          </a:ln>
        </p:spPr>
        <p:txBody>
          <a:bodyPr wrap="square">
            <a:spAutoFit/>
          </a:bodyPr>
          <a:lstStyle/>
          <a:p>
            <a:r>
              <a:rPr lang="fr-CH" dirty="0">
                <a:solidFill>
                  <a:srgbClr val="000000"/>
                </a:solidFill>
                <a:effectLst/>
                <a:latin typeface="Helvetica Neue" panose="02000503000000020004" pitchFamily="2" charset="0"/>
              </a:rPr>
              <a:t>« Salut Jeff, tu veux savoir ce que j'en pense ? </a:t>
            </a:r>
          </a:p>
          <a:p>
            <a:r>
              <a:rPr lang="fr-CH" dirty="0">
                <a:solidFill>
                  <a:srgbClr val="000000"/>
                </a:solidFill>
                <a:effectLst/>
                <a:latin typeface="Helvetica Neue" panose="02000503000000020004" pitchFamily="2" charset="0"/>
              </a:rPr>
              <a:t>Qu'on soit entre Kafka et le national-socialisme… </a:t>
            </a:r>
            <a:r>
              <a:rPr lang="fr-CH" dirty="0">
                <a:solidFill>
                  <a:srgbClr val="000000"/>
                </a:solidFill>
                <a:effectLst/>
                <a:highlight>
                  <a:srgbClr val="FFFF00"/>
                </a:highlight>
                <a:latin typeface="Helvetica Neue" panose="02000503000000020004" pitchFamily="2" charset="0"/>
              </a:rPr>
              <a:t>On m'a envoyé une vidéo récente d'un homme politique français nommé Dieudonné sur les Juifs et l'argent…</a:t>
            </a:r>
            <a:r>
              <a:rPr lang="fr-CH" dirty="0">
                <a:solidFill>
                  <a:srgbClr val="000000"/>
                </a:solidFill>
                <a:effectLst/>
                <a:latin typeface="Helvetica Neue" panose="02000503000000020004" pitchFamily="2" charset="0"/>
              </a:rPr>
              <a:t> Scandaleux qu'on dise encore ça aujourd'hui, et en France en particulier. </a:t>
            </a:r>
          </a:p>
          <a:p>
            <a:r>
              <a:rPr lang="fr-CH" dirty="0">
                <a:solidFill>
                  <a:srgbClr val="000000"/>
                </a:solidFill>
                <a:effectLst/>
                <a:highlight>
                  <a:srgbClr val="FFFF00"/>
                </a:highlight>
                <a:latin typeface="Helvetica Neue" panose="02000503000000020004" pitchFamily="2" charset="0"/>
              </a:rPr>
              <a:t>Le pire, c'est le nombre de vues… </a:t>
            </a:r>
          </a:p>
          <a:p>
            <a:r>
              <a:rPr lang="fr-CH" dirty="0">
                <a:solidFill>
                  <a:srgbClr val="000000"/>
                </a:solidFill>
                <a:effectLst/>
                <a:highlight>
                  <a:srgbClr val="FFFF00"/>
                </a:highlight>
                <a:latin typeface="Helvetica Neue" panose="02000503000000020004" pitchFamily="2" charset="0"/>
              </a:rPr>
              <a:t>Je veux en discuter avec toi quand je viendrai à New York. »</a:t>
            </a:r>
          </a:p>
        </p:txBody>
      </p:sp>
      <p:pic>
        <p:nvPicPr>
          <p:cNvPr id="11" name="Image 10">
            <a:extLst>
              <a:ext uri="{FF2B5EF4-FFF2-40B4-BE49-F238E27FC236}">
                <a16:creationId xmlns:a16="http://schemas.microsoft.com/office/drawing/2014/main" id="{0F93FD19-7A57-3C92-37DE-CAFA6881E6F6}"/>
              </a:ext>
            </a:extLst>
          </p:cNvPr>
          <p:cNvPicPr>
            <a:picLocks noChangeAspect="1"/>
          </p:cNvPicPr>
          <p:nvPr/>
        </p:nvPicPr>
        <p:blipFill>
          <a:blip r:embed="rId3"/>
          <a:stretch>
            <a:fillRect/>
          </a:stretch>
        </p:blipFill>
        <p:spPr>
          <a:xfrm>
            <a:off x="5287790" y="4553869"/>
            <a:ext cx="2916491" cy="2304131"/>
          </a:xfrm>
          <a:prstGeom prst="rect">
            <a:avLst/>
          </a:prstGeom>
        </p:spPr>
      </p:pic>
      <p:pic>
        <p:nvPicPr>
          <p:cNvPr id="3" name="Image 2">
            <a:extLst>
              <a:ext uri="{FF2B5EF4-FFF2-40B4-BE49-F238E27FC236}">
                <a16:creationId xmlns:a16="http://schemas.microsoft.com/office/drawing/2014/main" id="{14C275A3-0258-9C3A-EE97-A5ACD9209182}"/>
              </a:ext>
            </a:extLst>
          </p:cNvPr>
          <p:cNvPicPr>
            <a:picLocks noChangeAspect="1"/>
          </p:cNvPicPr>
          <p:nvPr/>
        </p:nvPicPr>
        <p:blipFill>
          <a:blip r:embed="rId4"/>
          <a:stretch>
            <a:fillRect/>
          </a:stretch>
        </p:blipFill>
        <p:spPr>
          <a:xfrm flipH="1">
            <a:off x="4414094" y="4503176"/>
            <a:ext cx="2270910" cy="2354824"/>
          </a:xfrm>
          <a:prstGeom prst="rect">
            <a:avLst/>
          </a:prstGeom>
        </p:spPr>
      </p:pic>
    </p:spTree>
    <p:extLst>
      <p:ext uri="{BB962C8B-B14F-4D97-AF65-F5344CB8AC3E}">
        <p14:creationId xmlns:p14="http://schemas.microsoft.com/office/powerpoint/2010/main" val="10164465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ppt_w</p:attrName>
                                        </p:attrNameLst>
                                      </p:cBhvr>
                                      <p:tavLst>
                                        <p:tav tm="0">
                                          <p:val>
                                            <p:strVal val="#ppt_w*0.70"/>
                                          </p:val>
                                        </p:tav>
                                        <p:tav tm="100000">
                                          <p:val>
                                            <p:strVal val="#ppt_w"/>
                                          </p:val>
                                        </p:tav>
                                      </p:tavLst>
                                    </p:anim>
                                    <p:anim calcmode="lin" valueType="num">
                                      <p:cBhvr>
                                        <p:cTn id="25" dur="1000" fill="hold"/>
                                        <p:tgtEl>
                                          <p:spTgt spid="4"/>
                                        </p:tgtEl>
                                        <p:attrNameLst>
                                          <p:attrName>ppt_h</p:attrName>
                                        </p:attrNameLst>
                                      </p:cBhvr>
                                      <p:tavLst>
                                        <p:tav tm="0">
                                          <p:val>
                                            <p:strVal val="#ppt_h"/>
                                          </p:val>
                                        </p:tav>
                                        <p:tav tm="100000">
                                          <p:val>
                                            <p:strVal val="#ppt_h"/>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F5739-3724-97AA-3281-BF8D229EC6E0}"/>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BDAFE985-A7A5-10EB-4951-DD15375C0CD1}"/>
              </a:ext>
            </a:extLst>
          </p:cNvPr>
          <p:cNvSpPr txBox="1"/>
          <p:nvPr/>
        </p:nvSpPr>
        <p:spPr>
          <a:xfrm>
            <a:off x="254990" y="267714"/>
            <a:ext cx="11937010" cy="1426031"/>
          </a:xfrm>
          <a:prstGeom prst="rect">
            <a:avLst/>
          </a:prstGeom>
          <a:noFill/>
        </p:spPr>
        <p:txBody>
          <a:bodyPr wrap="square">
            <a:spAutoFit/>
          </a:bodyPr>
          <a:lstStyle/>
          <a:p>
            <a:pPr>
              <a:lnSpc>
                <a:spcPts val="5180"/>
              </a:lnSpc>
            </a:pPr>
            <a:r>
              <a:rPr lang="fr-CH" sz="5400" dirty="0">
                <a:latin typeface="Impact" panose="020B0806030902050204" pitchFamily="34" charset="0"/>
              </a:rPr>
              <a:t>Manuel Valls interdit les spectacles </a:t>
            </a:r>
          </a:p>
          <a:p>
            <a:pPr>
              <a:lnSpc>
                <a:spcPts val="5180"/>
              </a:lnSpc>
            </a:pPr>
            <a:r>
              <a:rPr lang="fr-CH" sz="4400" dirty="0">
                <a:latin typeface="Impact" panose="020B0806030902050204" pitchFamily="34" charset="0"/>
              </a:rPr>
              <a:t>de Dieudonné dès le 6 janvier 2014</a:t>
            </a:r>
          </a:p>
        </p:txBody>
      </p:sp>
      <p:sp>
        <p:nvSpPr>
          <p:cNvPr id="7" name="ZoneTexte 6">
            <a:extLst>
              <a:ext uri="{FF2B5EF4-FFF2-40B4-BE49-F238E27FC236}">
                <a16:creationId xmlns:a16="http://schemas.microsoft.com/office/drawing/2014/main" id="{11CCDAEB-8634-E0C8-9055-FA85F3238127}"/>
              </a:ext>
            </a:extLst>
          </p:cNvPr>
          <p:cNvSpPr txBox="1"/>
          <p:nvPr/>
        </p:nvSpPr>
        <p:spPr>
          <a:xfrm>
            <a:off x="3565073" y="1639039"/>
            <a:ext cx="8471372" cy="5139869"/>
          </a:xfrm>
          <a:prstGeom prst="rect">
            <a:avLst/>
          </a:prstGeom>
          <a:noFill/>
          <a:ln w="28575">
            <a:solidFill>
              <a:schemeClr val="tx1"/>
            </a:solidFill>
          </a:ln>
        </p:spPr>
        <p:txBody>
          <a:bodyPr wrap="square">
            <a:spAutoFit/>
          </a:bodyPr>
          <a:lstStyle/>
          <a:p>
            <a:pPr algn="l"/>
            <a:r>
              <a:rPr lang="fr-CH" sz="2800" b="1" i="0" dirty="0">
                <a:solidFill>
                  <a:srgbClr val="355689"/>
                </a:solidFill>
                <a:effectLst/>
                <a:latin typeface="Calibri" panose="020F0502020204030204" pitchFamily="34" charset="0"/>
              </a:rPr>
              <a:t>Circulaire relative à la lutte contre le racisme et l'antisémitisme lors de la tenue de spectacles : tournée de M. Dieudonné M'Bala M'Bala</a:t>
            </a:r>
          </a:p>
          <a:p>
            <a:pPr algn="l"/>
            <a:r>
              <a:rPr lang="fr-CH" sz="2000" b="1" i="0" dirty="0">
                <a:solidFill>
                  <a:srgbClr val="424242"/>
                </a:solidFill>
                <a:effectLst/>
                <a:latin typeface="Arial" panose="020B0604020202020204" pitchFamily="34" charset="0"/>
              </a:rPr>
              <a:t>6 janvier 2014</a:t>
            </a:r>
          </a:p>
          <a:p>
            <a:pPr algn="l"/>
            <a:endParaRPr lang="fr-CH" sz="1000" b="0" i="0" dirty="0">
              <a:solidFill>
                <a:srgbClr val="424242"/>
              </a:solidFill>
              <a:effectLst/>
              <a:latin typeface="Calibri" panose="020F0502020204030204" pitchFamily="34" charset="0"/>
            </a:endParaRPr>
          </a:p>
          <a:p>
            <a:pPr algn="l"/>
            <a:r>
              <a:rPr lang="fr-CH" sz="2400" b="1" i="0" dirty="0">
                <a:solidFill>
                  <a:srgbClr val="424242"/>
                </a:solidFill>
                <a:effectLst/>
                <a:latin typeface="Calibri" panose="020F0502020204030204" pitchFamily="34" charset="0"/>
              </a:rPr>
              <a:t>Communiqué de presse du ministre de l'Intérieur.</a:t>
            </a:r>
          </a:p>
          <a:p>
            <a:pPr algn="l"/>
            <a:r>
              <a:rPr lang="fr-CH" sz="2000" b="0" i="0" dirty="0">
                <a:solidFill>
                  <a:srgbClr val="424242"/>
                </a:solidFill>
                <a:effectLst/>
                <a:latin typeface="Arial" panose="020B0604020202020204" pitchFamily="34" charset="0"/>
              </a:rPr>
              <a:t>Alors que M. Dieudonné M’BALA M’BALA s’apprête à entamer une tournée avec son spectacle dont le caractère antisémite et les atteintes virulentes et choquantes à la mémoire des victimes de la Shoah ne font aucun doute</a:t>
            </a:r>
            <a:r>
              <a:rPr lang="fr-CH" sz="2000" b="0" i="0" dirty="0">
                <a:solidFill>
                  <a:srgbClr val="424242"/>
                </a:solidFill>
                <a:effectLst/>
                <a:highlight>
                  <a:srgbClr val="FFFF00"/>
                </a:highlight>
                <a:latin typeface="Arial" panose="020B0604020202020204" pitchFamily="34" charset="0"/>
              </a:rPr>
              <a:t>, le ministre de l’Intérieur a souhaité préciser les moyens d’action dont disposent les maires et les préfets en vue de procéder à des interdictions</a:t>
            </a:r>
            <a:r>
              <a:rPr lang="fr-CH" sz="2000" b="0" i="0" dirty="0">
                <a:solidFill>
                  <a:srgbClr val="424242"/>
                </a:solidFill>
                <a:effectLst/>
                <a:latin typeface="Arial" panose="020B0604020202020204" pitchFamily="34" charset="0"/>
              </a:rPr>
              <a:t>.</a:t>
            </a:r>
          </a:p>
          <a:p>
            <a:pPr algn="l"/>
            <a:endParaRPr lang="fr-CH" sz="1000" b="0" i="0" dirty="0">
              <a:solidFill>
                <a:srgbClr val="424242"/>
              </a:solidFill>
              <a:effectLst/>
              <a:latin typeface="Arial" panose="020B0604020202020204" pitchFamily="34" charset="0"/>
            </a:endParaRPr>
          </a:p>
          <a:p>
            <a:pPr algn="l"/>
            <a:r>
              <a:rPr lang="fr-CH" sz="2000" b="0" i="0" dirty="0">
                <a:solidFill>
                  <a:srgbClr val="424242"/>
                </a:solidFill>
                <a:effectLst/>
                <a:highlight>
                  <a:srgbClr val="FFFF00"/>
                </a:highlight>
                <a:latin typeface="Arial" panose="020B0604020202020204" pitchFamily="34" charset="0"/>
              </a:rPr>
              <a:t>Une circulaire vient donc d’être adressée à l’ensemble des préfets, qui précise le cadre juridique permettant de s’opposer à la tenue de représentations [de Dieudonné]</a:t>
            </a:r>
          </a:p>
        </p:txBody>
      </p:sp>
      <p:pic>
        <p:nvPicPr>
          <p:cNvPr id="7170" name="Picture 2">
            <a:extLst>
              <a:ext uri="{FF2B5EF4-FFF2-40B4-BE49-F238E27FC236}">
                <a16:creationId xmlns:a16="http://schemas.microsoft.com/office/drawing/2014/main" id="{3C96C42D-8C83-BBAA-EAFC-4E141519F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280" y="1923068"/>
            <a:ext cx="30607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ffiche Dieudonné - Le Mur - Collection">
            <a:extLst>
              <a:ext uri="{FF2B5EF4-FFF2-40B4-BE49-F238E27FC236}">
                <a16:creationId xmlns:a16="http://schemas.microsoft.com/office/drawing/2014/main" id="{981A04F4-C6C7-1E5D-275E-62E1966BCA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23" y="2902247"/>
            <a:ext cx="1960091" cy="261345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3AE0562E-62F0-2D41-50FD-F2472E47056F}"/>
              </a:ext>
            </a:extLst>
          </p:cNvPr>
          <p:cNvPicPr>
            <a:picLocks noChangeAspect="1"/>
          </p:cNvPicPr>
          <p:nvPr/>
        </p:nvPicPr>
        <p:blipFill>
          <a:blip r:embed="rId4"/>
          <a:stretch>
            <a:fillRect/>
          </a:stretch>
        </p:blipFill>
        <p:spPr>
          <a:xfrm>
            <a:off x="37071" y="4994543"/>
            <a:ext cx="1960091" cy="1500695"/>
          </a:xfrm>
          <a:prstGeom prst="rect">
            <a:avLst/>
          </a:prstGeom>
        </p:spPr>
      </p:pic>
      <p:pic>
        <p:nvPicPr>
          <p:cNvPr id="5" name="Image 4">
            <a:extLst>
              <a:ext uri="{FF2B5EF4-FFF2-40B4-BE49-F238E27FC236}">
                <a16:creationId xmlns:a16="http://schemas.microsoft.com/office/drawing/2014/main" id="{CF65F13B-61B2-9897-0B2F-B33BEB577862}"/>
              </a:ext>
            </a:extLst>
          </p:cNvPr>
          <p:cNvPicPr>
            <a:picLocks noChangeAspect="1"/>
          </p:cNvPicPr>
          <p:nvPr/>
        </p:nvPicPr>
        <p:blipFill>
          <a:blip r:embed="rId5"/>
          <a:stretch>
            <a:fillRect/>
          </a:stretch>
        </p:blipFill>
        <p:spPr>
          <a:xfrm>
            <a:off x="1048534" y="4222810"/>
            <a:ext cx="2919697" cy="2568455"/>
          </a:xfrm>
          <a:prstGeom prst="rect">
            <a:avLst/>
          </a:prstGeom>
        </p:spPr>
      </p:pic>
    </p:spTree>
    <p:extLst>
      <p:ext uri="{BB962C8B-B14F-4D97-AF65-F5344CB8AC3E}">
        <p14:creationId xmlns:p14="http://schemas.microsoft.com/office/powerpoint/2010/main" val="23852551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p:tgtEl>
                                          <p:spTgt spid="7"/>
                                        </p:tgtEl>
                                        <p:attrNameLst>
                                          <p:attrName>ppt_x</p:attrName>
                                        </p:attrNameLst>
                                      </p:cBhvr>
                                      <p:tavLst>
                                        <p:tav tm="0">
                                          <p:val>
                                            <p:strVal val="#ppt_x+#ppt_w*1.125000"/>
                                          </p:val>
                                        </p:tav>
                                        <p:tav tm="100000">
                                          <p:val>
                                            <p:strVal val="#ppt_x"/>
                                          </p:val>
                                        </p:tav>
                                      </p:tavLst>
                                    </p:anim>
                                    <p:animEffect transition="in" filter="wipe(left)">
                                      <p:cBhvr>
                                        <p:cTn id="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F6627-4EA0-B96B-9B4C-659EC5BBBF42}"/>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F9B21504-56D4-8F90-8232-A2556049D147}"/>
              </a:ext>
            </a:extLst>
          </p:cNvPr>
          <p:cNvPicPr>
            <a:picLocks noChangeAspect="1"/>
          </p:cNvPicPr>
          <p:nvPr/>
        </p:nvPicPr>
        <p:blipFill>
          <a:blip r:embed="rId2"/>
          <a:stretch>
            <a:fillRect/>
          </a:stretch>
        </p:blipFill>
        <p:spPr>
          <a:xfrm>
            <a:off x="376503" y="2148372"/>
            <a:ext cx="4900873" cy="3009897"/>
          </a:xfrm>
          <a:prstGeom prst="rect">
            <a:avLst/>
          </a:prstGeom>
          <a:ln>
            <a:solidFill>
              <a:schemeClr val="tx1"/>
            </a:solidFill>
          </a:ln>
        </p:spPr>
      </p:pic>
      <p:sp>
        <p:nvSpPr>
          <p:cNvPr id="6" name="ZoneTexte 5">
            <a:extLst>
              <a:ext uri="{FF2B5EF4-FFF2-40B4-BE49-F238E27FC236}">
                <a16:creationId xmlns:a16="http://schemas.microsoft.com/office/drawing/2014/main" id="{5A598ED4-6BFF-21B4-491C-16319B3C5C8D}"/>
              </a:ext>
            </a:extLst>
          </p:cNvPr>
          <p:cNvSpPr txBox="1"/>
          <p:nvPr/>
        </p:nvSpPr>
        <p:spPr>
          <a:xfrm>
            <a:off x="305790" y="317142"/>
            <a:ext cx="8059733" cy="1446550"/>
          </a:xfrm>
          <a:prstGeom prst="rect">
            <a:avLst/>
          </a:prstGeom>
          <a:noFill/>
        </p:spPr>
        <p:txBody>
          <a:bodyPr wrap="square">
            <a:spAutoFit/>
          </a:bodyPr>
          <a:lstStyle/>
          <a:p>
            <a:r>
              <a:rPr lang="fr-CH" sz="4800" dirty="0">
                <a:latin typeface="Impact" panose="020B0806030902050204" pitchFamily="34" charset="0"/>
              </a:rPr>
              <a:t>Jack Lang : </a:t>
            </a:r>
          </a:p>
          <a:p>
            <a:r>
              <a:rPr lang="fr-CH" sz="4000" dirty="0">
                <a:latin typeface="Impact" panose="020B0806030902050204" pitchFamily="34" charset="0"/>
              </a:rPr>
              <a:t>« Faut-il initier l’enfant à la religion ? »</a:t>
            </a:r>
          </a:p>
        </p:txBody>
      </p:sp>
      <p:sp>
        <p:nvSpPr>
          <p:cNvPr id="3" name="ZoneTexte 2">
            <a:extLst>
              <a:ext uri="{FF2B5EF4-FFF2-40B4-BE49-F238E27FC236}">
                <a16:creationId xmlns:a16="http://schemas.microsoft.com/office/drawing/2014/main" id="{6E785BEA-FBDC-0271-10C0-3D3F6232F441}"/>
              </a:ext>
            </a:extLst>
          </p:cNvPr>
          <p:cNvSpPr txBox="1"/>
          <p:nvPr/>
        </p:nvSpPr>
        <p:spPr>
          <a:xfrm>
            <a:off x="305790" y="1803964"/>
            <a:ext cx="4367344" cy="369332"/>
          </a:xfrm>
          <a:prstGeom prst="rect">
            <a:avLst/>
          </a:prstGeom>
          <a:noFill/>
        </p:spPr>
        <p:txBody>
          <a:bodyPr wrap="square">
            <a:spAutoFit/>
          </a:bodyPr>
          <a:lstStyle/>
          <a:p>
            <a:r>
              <a:rPr lang="fr-CH" b="1" i="0" dirty="0">
                <a:solidFill>
                  <a:srgbClr val="FF0000"/>
                </a:solidFill>
                <a:effectLst/>
                <a:latin typeface="Nunito" pitchFamily="2" charset="77"/>
              </a:rPr>
              <a:t>« Lang » est cité 685 fois</a:t>
            </a:r>
            <a:endParaRPr lang="fr-FR" dirty="0">
              <a:solidFill>
                <a:srgbClr val="FF0000"/>
              </a:solidFill>
            </a:endParaRPr>
          </a:p>
        </p:txBody>
      </p:sp>
      <p:pic>
        <p:nvPicPr>
          <p:cNvPr id="8196" name="Picture 4" descr="Pourquoi l'affaire Epstein a précipité la chute de Jack Lang">
            <a:extLst>
              <a:ext uri="{FF2B5EF4-FFF2-40B4-BE49-F238E27FC236}">
                <a16:creationId xmlns:a16="http://schemas.microsoft.com/office/drawing/2014/main" id="{5B4D7A5F-C7C8-5C25-D65A-D24BF4181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9730" y="1727446"/>
            <a:ext cx="4418493" cy="44184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018E8809-353B-25AF-698F-15C7702E49CC}"/>
              </a:ext>
            </a:extLst>
          </p:cNvPr>
          <p:cNvSpPr txBox="1"/>
          <p:nvPr/>
        </p:nvSpPr>
        <p:spPr>
          <a:xfrm>
            <a:off x="785676" y="3171368"/>
            <a:ext cx="6128950" cy="3416320"/>
          </a:xfrm>
          <a:prstGeom prst="rect">
            <a:avLst/>
          </a:prstGeom>
          <a:solidFill>
            <a:schemeClr val="bg1"/>
          </a:solidFill>
          <a:ln w="57150">
            <a:solidFill>
              <a:schemeClr val="tx1"/>
            </a:solidFill>
          </a:ln>
        </p:spPr>
        <p:txBody>
          <a:bodyPr wrap="square">
            <a:spAutoFit/>
          </a:bodyPr>
          <a:lstStyle/>
          <a:p>
            <a:r>
              <a:rPr lang="fr-CH" b="1" dirty="0">
                <a:solidFill>
                  <a:srgbClr val="000000"/>
                </a:solidFill>
                <a:effectLst/>
                <a:latin typeface="Helvetica Neue" panose="02000503000000020004" pitchFamily="2" charset="0"/>
              </a:rPr>
              <a:t>À : Jack Lang</a:t>
            </a:r>
            <a:endParaRPr lang="fr-CH" dirty="0">
              <a:solidFill>
                <a:srgbClr val="000000"/>
              </a:solidFill>
              <a:effectLst/>
              <a:latin typeface="Helvetica Neue" panose="02000503000000020004" pitchFamily="2" charset="0"/>
            </a:endParaRPr>
          </a:p>
          <a:p>
            <a:r>
              <a:rPr lang="fr-CH" b="1" dirty="0">
                <a:solidFill>
                  <a:srgbClr val="000000"/>
                </a:solidFill>
                <a:effectLst/>
                <a:latin typeface="Helvetica Neue" panose="02000503000000020004" pitchFamily="2" charset="0"/>
              </a:rPr>
              <a:t>De : Jeffrey Epstein</a:t>
            </a:r>
            <a:endParaRPr lang="fr-CH" dirty="0">
              <a:solidFill>
                <a:srgbClr val="000000"/>
              </a:solidFill>
              <a:effectLst/>
              <a:latin typeface="Helvetica Neue" panose="02000503000000020004" pitchFamily="2" charset="0"/>
            </a:endParaRPr>
          </a:p>
          <a:p>
            <a:r>
              <a:rPr lang="fr-CH" b="1" dirty="0">
                <a:solidFill>
                  <a:srgbClr val="000000"/>
                </a:solidFill>
                <a:effectLst/>
                <a:latin typeface="Helvetica Neue" panose="02000503000000020004" pitchFamily="2" charset="0"/>
              </a:rPr>
              <a:t>Envoyé le lundi 28 janvier 2013 à 11h51</a:t>
            </a:r>
            <a:endParaRPr lang="fr-CH" dirty="0">
              <a:solidFill>
                <a:srgbClr val="000000"/>
              </a:solidFill>
              <a:effectLst/>
              <a:latin typeface="Helvetica Neue" panose="02000503000000020004" pitchFamily="2" charset="0"/>
            </a:endParaRPr>
          </a:p>
          <a:p>
            <a:r>
              <a:rPr lang="fr-CH" b="1" dirty="0">
                <a:solidFill>
                  <a:srgbClr val="000000"/>
                </a:solidFill>
                <a:effectLst/>
                <a:latin typeface="Helvetica Neue" panose="02000503000000020004" pitchFamily="2" charset="0"/>
              </a:rPr>
              <a:t>Objet : Re : Petit Prince</a:t>
            </a:r>
            <a:endParaRPr lang="fr-CH" dirty="0">
              <a:solidFill>
                <a:srgbClr val="000000"/>
              </a:solidFill>
              <a:effectLst/>
              <a:latin typeface="Helvetica Neue" panose="02000503000000020004" pitchFamily="2" charset="0"/>
            </a:endParaRPr>
          </a:p>
          <a:p>
            <a:endParaRPr lang="fr-CH" dirty="0">
              <a:solidFill>
                <a:srgbClr val="000000"/>
              </a:solidFill>
              <a:effectLst/>
              <a:latin typeface="Helvetica Neue" panose="02000503000000020004" pitchFamily="2" charset="0"/>
            </a:endParaRPr>
          </a:p>
          <a:p>
            <a:r>
              <a:rPr lang="fr-CH" dirty="0">
                <a:solidFill>
                  <a:srgbClr val="000000"/>
                </a:solidFill>
                <a:effectLst/>
                <a:latin typeface="Helvetica Neue" panose="02000503000000020004" pitchFamily="2" charset="0"/>
              </a:rPr>
              <a:t>Merci, je vais examiner cela cette semaine et vous recontacter. </a:t>
            </a:r>
          </a:p>
          <a:p>
            <a:r>
              <a:rPr lang="fr-CH" dirty="0">
                <a:solidFill>
                  <a:srgbClr val="000000"/>
                </a:solidFill>
                <a:effectLst/>
                <a:highlight>
                  <a:srgbClr val="FFFF00"/>
                </a:highlight>
                <a:latin typeface="Helvetica Neue" panose="02000503000000020004" pitchFamily="2" charset="0"/>
              </a:rPr>
              <a:t>Faut-il initier l'enfant à la religion ?</a:t>
            </a:r>
          </a:p>
          <a:p>
            <a:r>
              <a:rPr lang="fr-CH" dirty="0">
                <a:solidFill>
                  <a:srgbClr val="000000"/>
                </a:solidFill>
                <a:effectLst/>
                <a:highlight>
                  <a:srgbClr val="FFFF00"/>
                </a:highlight>
                <a:latin typeface="Helvetica Neue" panose="02000503000000020004" pitchFamily="2" charset="0"/>
              </a:rPr>
              <a:t>Aborder les nouvelles sexualités ? Faut-il le faire tester ? À quelle fréquence ? Par des tests standardisés ? Des exemples de projets ? Etc. ? Pouvons-nous convenir d'un appel plus tard cette semaine ?</a:t>
            </a:r>
          </a:p>
        </p:txBody>
      </p:sp>
      <p:sp>
        <p:nvSpPr>
          <p:cNvPr id="16" name="ZoneTexte 15">
            <a:extLst>
              <a:ext uri="{FF2B5EF4-FFF2-40B4-BE49-F238E27FC236}">
                <a16:creationId xmlns:a16="http://schemas.microsoft.com/office/drawing/2014/main" id="{377425BA-AE6E-6117-09A0-6270CF54EE52}"/>
              </a:ext>
            </a:extLst>
          </p:cNvPr>
          <p:cNvSpPr txBox="1"/>
          <p:nvPr/>
        </p:nvSpPr>
        <p:spPr>
          <a:xfrm>
            <a:off x="7004847" y="6145939"/>
            <a:ext cx="5187153" cy="677108"/>
          </a:xfrm>
          <a:prstGeom prst="rect">
            <a:avLst/>
          </a:prstGeom>
          <a:noFill/>
        </p:spPr>
        <p:txBody>
          <a:bodyPr wrap="square">
            <a:spAutoFit/>
          </a:bodyPr>
          <a:lstStyle/>
          <a:p>
            <a:r>
              <a:rPr lang="fr-CH" sz="2000" b="1" i="0" dirty="0">
                <a:solidFill>
                  <a:srgbClr val="111111"/>
                </a:solidFill>
                <a:effectLst/>
                <a:latin typeface="☞ABADI MT PRO COND" panose="020B0806020104020203" pitchFamily="34" charset="0"/>
              </a:rPr>
              <a:t>Jack Lang était avec Jeffrey Epstein </a:t>
            </a:r>
          </a:p>
          <a:p>
            <a:r>
              <a:rPr lang="fr-CH" b="1" i="0" dirty="0">
                <a:solidFill>
                  <a:srgbClr val="111111"/>
                </a:solidFill>
                <a:effectLst/>
                <a:latin typeface="☞ABADI MT PRO COND" panose="020B0806020104020203" pitchFamily="34" charset="0"/>
              </a:rPr>
              <a:t>pour les 30 ans de la pyramide du Louvre – mars 2019</a:t>
            </a:r>
          </a:p>
        </p:txBody>
      </p:sp>
      <p:sp>
        <p:nvSpPr>
          <p:cNvPr id="19" name="Bulle rectangulaire à coins arrondis 18">
            <a:extLst>
              <a:ext uri="{FF2B5EF4-FFF2-40B4-BE49-F238E27FC236}">
                <a16:creationId xmlns:a16="http://schemas.microsoft.com/office/drawing/2014/main" id="{080FE310-07F7-D429-7346-17794914EBCE}"/>
              </a:ext>
            </a:extLst>
          </p:cNvPr>
          <p:cNvSpPr/>
          <p:nvPr/>
        </p:nvSpPr>
        <p:spPr>
          <a:xfrm>
            <a:off x="8480406" y="395355"/>
            <a:ext cx="3467213" cy="1225868"/>
          </a:xfrm>
          <a:prstGeom prst="wedgeRoundRectCallout">
            <a:avLst>
              <a:gd name="adj1" fmla="val 4169"/>
              <a:gd name="adj2" fmla="val 133690"/>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spAutoFit/>
          </a:bodyPr>
          <a:lstStyle/>
          <a:p>
            <a:r>
              <a:rPr lang="fr-CH" b="1" dirty="0">
                <a:solidFill>
                  <a:srgbClr val="111111"/>
                </a:solidFill>
                <a:latin typeface="Nunito" pitchFamily="2" charset="77"/>
              </a:rPr>
              <a:t>Jeffrey Epstein à Steve </a:t>
            </a:r>
            <a:r>
              <a:rPr lang="fr-CH" b="1" dirty="0" err="1">
                <a:solidFill>
                  <a:srgbClr val="111111"/>
                </a:solidFill>
                <a:latin typeface="Nunito" pitchFamily="2" charset="77"/>
              </a:rPr>
              <a:t>Bannon</a:t>
            </a:r>
            <a:r>
              <a:rPr lang="fr-CH" b="1" dirty="0">
                <a:solidFill>
                  <a:srgbClr val="111111"/>
                </a:solidFill>
                <a:latin typeface="Nunito" pitchFamily="2" charset="77"/>
              </a:rPr>
              <a:t> (2019) : </a:t>
            </a:r>
            <a:br>
              <a:rPr lang="fr-CH" dirty="0">
                <a:solidFill>
                  <a:srgbClr val="111111"/>
                </a:solidFill>
                <a:latin typeface="Nunito" pitchFamily="2" charset="77"/>
              </a:rPr>
            </a:br>
            <a:r>
              <a:rPr lang="fr-CH" dirty="0">
                <a:solidFill>
                  <a:srgbClr val="111111"/>
                </a:solidFill>
                <a:latin typeface="Nunito" pitchFamily="2" charset="77"/>
              </a:rPr>
              <a:t>« Je suis à la pyramide. Avec tout le gouvernement »</a:t>
            </a:r>
          </a:p>
        </p:txBody>
      </p:sp>
    </p:spTree>
    <p:extLst>
      <p:ext uri="{BB962C8B-B14F-4D97-AF65-F5344CB8AC3E}">
        <p14:creationId xmlns:p14="http://schemas.microsoft.com/office/powerpoint/2010/main" val="2389542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strVal val="#ppt_w*0.70"/>
                                          </p:val>
                                        </p:tav>
                                        <p:tav tm="100000">
                                          <p:val>
                                            <p:strVal val="#ppt_w"/>
                                          </p:val>
                                        </p:tav>
                                      </p:tavLst>
                                    </p:anim>
                                    <p:anim calcmode="lin" valueType="num">
                                      <p:cBhvr>
                                        <p:cTn id="15" dur="1000" fill="hold"/>
                                        <p:tgtEl>
                                          <p:spTgt spid="19"/>
                                        </p:tgtEl>
                                        <p:attrNameLst>
                                          <p:attrName>ppt_h</p:attrName>
                                        </p:attrNameLst>
                                      </p:cBhvr>
                                      <p:tavLst>
                                        <p:tav tm="0">
                                          <p:val>
                                            <p:strVal val="#ppt_h"/>
                                          </p:val>
                                        </p:tav>
                                        <p:tav tm="100000">
                                          <p:val>
                                            <p:strVal val="#ppt_h"/>
                                          </p:val>
                                        </p:tav>
                                      </p:tavLst>
                                    </p:anim>
                                    <p:animEffect transition="in" filter="fade">
                                      <p:cBhvr>
                                        <p:cTn id="1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A58F5-393F-657B-48BC-AD3827E96DF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16E5B65D-FBAF-F5D1-2D77-8A3C397C82D3}"/>
              </a:ext>
            </a:extLst>
          </p:cNvPr>
          <p:cNvPicPr>
            <a:picLocks noChangeAspect="1"/>
          </p:cNvPicPr>
          <p:nvPr/>
        </p:nvPicPr>
        <p:blipFill>
          <a:blip r:embed="rId2"/>
          <a:stretch>
            <a:fillRect/>
          </a:stretch>
        </p:blipFill>
        <p:spPr>
          <a:xfrm>
            <a:off x="206937" y="135924"/>
            <a:ext cx="4653918" cy="6368520"/>
          </a:xfrm>
          <a:prstGeom prst="rect">
            <a:avLst/>
          </a:prstGeom>
          <a:ln>
            <a:solidFill>
              <a:schemeClr val="tx1"/>
            </a:solidFill>
          </a:ln>
        </p:spPr>
      </p:pic>
      <p:sp>
        <p:nvSpPr>
          <p:cNvPr id="6" name="ZoneTexte 5">
            <a:extLst>
              <a:ext uri="{FF2B5EF4-FFF2-40B4-BE49-F238E27FC236}">
                <a16:creationId xmlns:a16="http://schemas.microsoft.com/office/drawing/2014/main" id="{C27A6D92-F862-93C1-28D9-E130DABDA471}"/>
              </a:ext>
            </a:extLst>
          </p:cNvPr>
          <p:cNvSpPr txBox="1"/>
          <p:nvPr/>
        </p:nvSpPr>
        <p:spPr>
          <a:xfrm>
            <a:off x="4670854" y="0"/>
            <a:ext cx="7426644" cy="2492990"/>
          </a:xfrm>
          <a:prstGeom prst="rect">
            <a:avLst/>
          </a:prstGeom>
          <a:noFill/>
        </p:spPr>
        <p:txBody>
          <a:bodyPr wrap="square">
            <a:spAutoFit/>
          </a:bodyPr>
          <a:lstStyle/>
          <a:p>
            <a:r>
              <a:rPr lang="fr-CH" sz="6000" dirty="0">
                <a:latin typeface="Impact" panose="020B0806030902050204" pitchFamily="34" charset="0"/>
              </a:rPr>
              <a:t>                             Jack Lang : </a:t>
            </a:r>
          </a:p>
          <a:p>
            <a:r>
              <a:rPr lang="fr-CH" sz="4800" dirty="0">
                <a:latin typeface="Impact" panose="020B0806030902050204" pitchFamily="34" charset="0"/>
              </a:rPr>
              <a:t>                        « Je me sens blanc</a:t>
            </a:r>
          </a:p>
          <a:p>
            <a:r>
              <a:rPr lang="fr-CH" sz="4800" dirty="0">
                <a:latin typeface="Impact" panose="020B0806030902050204" pitchFamily="34" charset="0"/>
              </a:rPr>
              <a:t>                                comme neige »</a:t>
            </a:r>
            <a:endParaRPr lang="fr-CH" sz="4000" dirty="0">
              <a:latin typeface="Impact" panose="020B0806030902050204" pitchFamily="34" charset="0"/>
            </a:endParaRPr>
          </a:p>
        </p:txBody>
      </p:sp>
      <p:sp>
        <p:nvSpPr>
          <p:cNvPr id="5" name="ZoneTexte 4">
            <a:extLst>
              <a:ext uri="{FF2B5EF4-FFF2-40B4-BE49-F238E27FC236}">
                <a16:creationId xmlns:a16="http://schemas.microsoft.com/office/drawing/2014/main" id="{B605C53F-CC38-D24F-2AE6-7705EEF60CAD}"/>
              </a:ext>
            </a:extLst>
          </p:cNvPr>
          <p:cNvSpPr txBox="1"/>
          <p:nvPr/>
        </p:nvSpPr>
        <p:spPr>
          <a:xfrm>
            <a:off x="4590008" y="252307"/>
            <a:ext cx="2344695" cy="369332"/>
          </a:xfrm>
          <a:prstGeom prst="rect">
            <a:avLst/>
          </a:prstGeom>
          <a:solidFill>
            <a:schemeClr val="bg1"/>
          </a:solidFill>
          <a:ln w="28575">
            <a:solidFill>
              <a:schemeClr val="tx1"/>
            </a:solidFill>
          </a:ln>
        </p:spPr>
        <p:txBody>
          <a:bodyPr wrap="square">
            <a:spAutoFit/>
          </a:bodyPr>
          <a:lstStyle/>
          <a:p>
            <a:pPr algn="ctr"/>
            <a:r>
              <a:rPr lang="fr-CH" b="1" i="0" dirty="0">
                <a:solidFill>
                  <a:srgbClr val="111111"/>
                </a:solidFill>
                <a:effectLst/>
                <a:latin typeface="Nunito" pitchFamily="2" charset="77"/>
              </a:rPr>
              <a:t>4 février 2026</a:t>
            </a:r>
            <a:endParaRPr lang="fr-FR" b="1" dirty="0"/>
          </a:p>
        </p:txBody>
      </p:sp>
      <p:sp>
        <p:nvSpPr>
          <p:cNvPr id="7" name="Bulle rectangulaire à coins arrondis 6">
            <a:extLst>
              <a:ext uri="{FF2B5EF4-FFF2-40B4-BE49-F238E27FC236}">
                <a16:creationId xmlns:a16="http://schemas.microsoft.com/office/drawing/2014/main" id="{55EF8413-472F-11F7-6D2E-B1850AEFA925}"/>
              </a:ext>
            </a:extLst>
          </p:cNvPr>
          <p:cNvSpPr/>
          <p:nvPr/>
        </p:nvSpPr>
        <p:spPr>
          <a:xfrm>
            <a:off x="4610603" y="858812"/>
            <a:ext cx="2543959" cy="4233267"/>
          </a:xfrm>
          <a:prstGeom prst="wedgeRoundRectCallout">
            <a:avLst>
              <a:gd name="adj1" fmla="val -78303"/>
              <a:gd name="adj2" fmla="val 10409"/>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fr-CH" sz="2000" b="1" dirty="0">
                <a:solidFill>
                  <a:srgbClr val="111111"/>
                </a:solidFill>
                <a:highlight>
                  <a:srgbClr val="FFFF00"/>
                </a:highlight>
                <a:latin typeface="Nunito" pitchFamily="2" charset="77"/>
              </a:rPr>
              <a:t>« Je ne sais pas de quoi il s’agit, je ne sais pas, je ne connais même pas ce mail dont vous me parlez … » </a:t>
            </a:r>
          </a:p>
          <a:p>
            <a:pPr algn="ctr"/>
            <a:endParaRPr lang="fr-CH" sz="1200" dirty="0">
              <a:solidFill>
                <a:srgbClr val="111111"/>
              </a:solidFill>
              <a:latin typeface="Nunito" pitchFamily="2" charset="77"/>
            </a:endParaRPr>
          </a:p>
          <a:p>
            <a:pPr algn="ctr"/>
            <a:r>
              <a:rPr lang="fr-CH" sz="2000" b="1" dirty="0">
                <a:solidFill>
                  <a:srgbClr val="111111"/>
                </a:solidFill>
                <a:highlight>
                  <a:srgbClr val="FFFF00"/>
                </a:highlight>
                <a:latin typeface="Nunito" pitchFamily="2" charset="77"/>
              </a:rPr>
              <a:t>« Mais qu’elle s’y intéresse ! Je ne crains rien, je ne crains rien ! Je me sens blanc comme neige ! »</a:t>
            </a:r>
          </a:p>
        </p:txBody>
      </p:sp>
      <p:pic>
        <p:nvPicPr>
          <p:cNvPr id="8" name="Image 7">
            <a:extLst>
              <a:ext uri="{FF2B5EF4-FFF2-40B4-BE49-F238E27FC236}">
                <a16:creationId xmlns:a16="http://schemas.microsoft.com/office/drawing/2014/main" id="{B028DD1F-BB8D-5D8B-5F22-AC13DF805290}"/>
              </a:ext>
            </a:extLst>
          </p:cNvPr>
          <p:cNvPicPr>
            <a:picLocks noChangeAspect="1"/>
          </p:cNvPicPr>
          <p:nvPr/>
        </p:nvPicPr>
        <p:blipFill>
          <a:blip r:embed="rId3"/>
          <a:stretch>
            <a:fillRect/>
          </a:stretch>
        </p:blipFill>
        <p:spPr>
          <a:xfrm>
            <a:off x="8815487" y="2553901"/>
            <a:ext cx="3169576" cy="4334991"/>
          </a:xfrm>
          <a:prstGeom prst="rect">
            <a:avLst/>
          </a:prstGeom>
          <a:ln>
            <a:solidFill>
              <a:schemeClr val="tx1"/>
            </a:solidFill>
          </a:ln>
        </p:spPr>
      </p:pic>
      <p:sp>
        <p:nvSpPr>
          <p:cNvPr id="11" name="Bulle rectangulaire à coins arrondis 10">
            <a:extLst>
              <a:ext uri="{FF2B5EF4-FFF2-40B4-BE49-F238E27FC236}">
                <a16:creationId xmlns:a16="http://schemas.microsoft.com/office/drawing/2014/main" id="{2234F070-347F-243B-CC74-02E512453282}"/>
              </a:ext>
            </a:extLst>
          </p:cNvPr>
          <p:cNvSpPr/>
          <p:nvPr/>
        </p:nvSpPr>
        <p:spPr>
          <a:xfrm>
            <a:off x="5807676" y="4969090"/>
            <a:ext cx="2762352" cy="1498283"/>
          </a:xfrm>
          <a:prstGeom prst="wedgeRoundRectCallout">
            <a:avLst>
              <a:gd name="adj1" fmla="val 78025"/>
              <a:gd name="adj2" fmla="val -58515"/>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fr-CH" sz="2000" b="1" dirty="0">
                <a:solidFill>
                  <a:srgbClr val="111111"/>
                </a:solidFill>
                <a:latin typeface="Nunito" pitchFamily="2" charset="77"/>
              </a:rPr>
              <a:t>Marc-Olivier </a:t>
            </a:r>
            <a:r>
              <a:rPr lang="fr-CH" sz="2000" b="1" dirty="0" err="1">
                <a:solidFill>
                  <a:srgbClr val="111111"/>
                </a:solidFill>
                <a:latin typeface="Nunito" pitchFamily="2" charset="77"/>
              </a:rPr>
              <a:t>Faugiel</a:t>
            </a:r>
            <a:r>
              <a:rPr lang="fr-CH" sz="2000" b="1" dirty="0">
                <a:solidFill>
                  <a:srgbClr val="111111"/>
                </a:solidFill>
                <a:latin typeface="Nunito" pitchFamily="2" charset="77"/>
              </a:rPr>
              <a:t> : </a:t>
            </a:r>
          </a:p>
          <a:p>
            <a:endParaRPr lang="fr-CH" sz="800" b="1" dirty="0">
              <a:solidFill>
                <a:srgbClr val="111111"/>
              </a:solidFill>
              <a:latin typeface="Nunito" pitchFamily="2" charset="77"/>
            </a:endParaRPr>
          </a:p>
          <a:p>
            <a:r>
              <a:rPr lang="fr-CH" sz="2000" dirty="0">
                <a:solidFill>
                  <a:srgbClr val="111111"/>
                </a:solidFill>
                <a:latin typeface="Nunito" pitchFamily="2" charset="77"/>
              </a:rPr>
              <a:t>« Et si la justice française était amenée à s’y intéresser ? »</a:t>
            </a:r>
            <a:endParaRPr lang="fr-FR" sz="2000" dirty="0"/>
          </a:p>
        </p:txBody>
      </p:sp>
    </p:spTree>
    <p:extLst>
      <p:ext uri="{BB962C8B-B14F-4D97-AF65-F5344CB8AC3E}">
        <p14:creationId xmlns:p14="http://schemas.microsoft.com/office/powerpoint/2010/main" val="1695618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0.70"/>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5A53A-A287-673E-EA98-863973F8C22C}"/>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90DB339F-2A9F-D61F-0A7B-17EE22DA045A}"/>
              </a:ext>
            </a:extLst>
          </p:cNvPr>
          <p:cNvSpPr txBox="1"/>
          <p:nvPr/>
        </p:nvSpPr>
        <p:spPr>
          <a:xfrm>
            <a:off x="305790" y="317142"/>
            <a:ext cx="11703604" cy="1538883"/>
          </a:xfrm>
          <a:prstGeom prst="rect">
            <a:avLst/>
          </a:prstGeom>
          <a:noFill/>
        </p:spPr>
        <p:txBody>
          <a:bodyPr wrap="square">
            <a:spAutoFit/>
          </a:bodyPr>
          <a:lstStyle/>
          <a:p>
            <a:r>
              <a:rPr lang="fr-CH" sz="5000" dirty="0">
                <a:latin typeface="Impact" panose="020B0806030902050204" pitchFamily="34" charset="0"/>
              </a:rPr>
              <a:t>Une enquête est ouverte contre Jack Lang … </a:t>
            </a:r>
            <a:r>
              <a:rPr lang="fr-CH" sz="4400" dirty="0">
                <a:latin typeface="Impact" panose="020B0806030902050204" pitchFamily="34" charset="0"/>
              </a:rPr>
              <a:t>pour « blanchiment de fraude fiscale </a:t>
            </a:r>
            <a:r>
              <a:rPr lang="fr-CH" sz="4400" dirty="0" err="1">
                <a:latin typeface="Impact" panose="020B0806030902050204" pitchFamily="34" charset="0"/>
              </a:rPr>
              <a:t>agravée</a:t>
            </a:r>
            <a:r>
              <a:rPr lang="fr-CH" sz="4400" dirty="0">
                <a:latin typeface="Impact" panose="020B0806030902050204" pitchFamily="34" charset="0"/>
              </a:rPr>
              <a:t> »</a:t>
            </a:r>
          </a:p>
        </p:txBody>
      </p:sp>
      <p:pic>
        <p:nvPicPr>
          <p:cNvPr id="4" name="Image 3">
            <a:extLst>
              <a:ext uri="{FF2B5EF4-FFF2-40B4-BE49-F238E27FC236}">
                <a16:creationId xmlns:a16="http://schemas.microsoft.com/office/drawing/2014/main" id="{D2A87DC6-A71B-C2B2-536E-49C0E2A55F9C}"/>
              </a:ext>
            </a:extLst>
          </p:cNvPr>
          <p:cNvPicPr>
            <a:picLocks noChangeAspect="1"/>
          </p:cNvPicPr>
          <p:nvPr/>
        </p:nvPicPr>
        <p:blipFill>
          <a:blip r:embed="rId2"/>
          <a:stretch>
            <a:fillRect/>
          </a:stretch>
        </p:blipFill>
        <p:spPr>
          <a:xfrm>
            <a:off x="5189682" y="1759383"/>
            <a:ext cx="4955451" cy="3297561"/>
          </a:xfrm>
          <a:prstGeom prst="rect">
            <a:avLst/>
          </a:prstGeom>
        </p:spPr>
      </p:pic>
      <p:pic>
        <p:nvPicPr>
          <p:cNvPr id="3" name="Image 2">
            <a:extLst>
              <a:ext uri="{FF2B5EF4-FFF2-40B4-BE49-F238E27FC236}">
                <a16:creationId xmlns:a16="http://schemas.microsoft.com/office/drawing/2014/main" id="{5D342D02-B049-509D-9BFB-829FD034C667}"/>
              </a:ext>
            </a:extLst>
          </p:cNvPr>
          <p:cNvPicPr>
            <a:picLocks noChangeAspect="1"/>
          </p:cNvPicPr>
          <p:nvPr/>
        </p:nvPicPr>
        <p:blipFill>
          <a:blip r:embed="rId3"/>
          <a:stretch>
            <a:fillRect/>
          </a:stretch>
        </p:blipFill>
        <p:spPr>
          <a:xfrm>
            <a:off x="-49428" y="2071468"/>
            <a:ext cx="2996846" cy="2485190"/>
          </a:xfrm>
          <a:prstGeom prst="rect">
            <a:avLst/>
          </a:prstGeom>
        </p:spPr>
      </p:pic>
      <p:pic>
        <p:nvPicPr>
          <p:cNvPr id="2" name="Image 1">
            <a:extLst>
              <a:ext uri="{FF2B5EF4-FFF2-40B4-BE49-F238E27FC236}">
                <a16:creationId xmlns:a16="http://schemas.microsoft.com/office/drawing/2014/main" id="{4694AC91-4ADA-2B1F-1E53-0898AFD78B3A}"/>
              </a:ext>
            </a:extLst>
          </p:cNvPr>
          <p:cNvPicPr>
            <a:picLocks noChangeAspect="1"/>
          </p:cNvPicPr>
          <p:nvPr/>
        </p:nvPicPr>
        <p:blipFill>
          <a:blip r:embed="rId4"/>
          <a:stretch>
            <a:fillRect/>
          </a:stretch>
        </p:blipFill>
        <p:spPr>
          <a:xfrm>
            <a:off x="1066247" y="2998525"/>
            <a:ext cx="5539980" cy="3693319"/>
          </a:xfrm>
          <a:prstGeom prst="rect">
            <a:avLst/>
          </a:prstGeom>
        </p:spPr>
      </p:pic>
      <p:sp>
        <p:nvSpPr>
          <p:cNvPr id="7" name="ZoneTexte 6">
            <a:extLst>
              <a:ext uri="{FF2B5EF4-FFF2-40B4-BE49-F238E27FC236}">
                <a16:creationId xmlns:a16="http://schemas.microsoft.com/office/drawing/2014/main" id="{ECC42D1A-F29E-428E-D5B5-EA33B7C22B93}"/>
              </a:ext>
            </a:extLst>
          </p:cNvPr>
          <p:cNvSpPr txBox="1"/>
          <p:nvPr/>
        </p:nvSpPr>
        <p:spPr>
          <a:xfrm>
            <a:off x="155460" y="4821995"/>
            <a:ext cx="2587070" cy="1754326"/>
          </a:xfrm>
          <a:prstGeom prst="rect">
            <a:avLst/>
          </a:prstGeom>
          <a:noFill/>
        </p:spPr>
        <p:txBody>
          <a:bodyPr wrap="square">
            <a:spAutoFit/>
          </a:bodyPr>
          <a:lstStyle/>
          <a:p>
            <a:r>
              <a:rPr lang="fr-FR" dirty="0">
                <a:highlight>
                  <a:srgbClr val="FFFF00"/>
                </a:highlight>
              </a:rPr>
              <a:t>J’ai reçu 57’897 de dollars </a:t>
            </a:r>
            <a:r>
              <a:rPr lang="fr-CH" dirty="0">
                <a:highlight>
                  <a:srgbClr val="FFFF00"/>
                </a:highlight>
              </a:rPr>
              <a:t>de la part de Jeffrey</a:t>
            </a:r>
            <a:r>
              <a:rPr lang="fr-FR" dirty="0"/>
              <a:t> pour un film </a:t>
            </a:r>
            <a:r>
              <a:rPr lang="fr-CH" dirty="0"/>
              <a:t>pour la promotion de la politique culturelle nationale, </a:t>
            </a:r>
            <a:r>
              <a:rPr lang="fr-FR" dirty="0"/>
              <a:t>qui n’est jamais sorti …</a:t>
            </a:r>
          </a:p>
        </p:txBody>
      </p:sp>
      <p:sp>
        <p:nvSpPr>
          <p:cNvPr id="8" name="ZoneTexte 7">
            <a:extLst>
              <a:ext uri="{FF2B5EF4-FFF2-40B4-BE49-F238E27FC236}">
                <a16:creationId xmlns:a16="http://schemas.microsoft.com/office/drawing/2014/main" id="{08A5050C-3BAB-C808-77C3-5212FF110134}"/>
              </a:ext>
            </a:extLst>
          </p:cNvPr>
          <p:cNvSpPr txBox="1"/>
          <p:nvPr/>
        </p:nvSpPr>
        <p:spPr>
          <a:xfrm>
            <a:off x="2127428" y="1796333"/>
            <a:ext cx="3062254" cy="1477328"/>
          </a:xfrm>
          <a:prstGeom prst="rect">
            <a:avLst/>
          </a:prstGeom>
          <a:noFill/>
        </p:spPr>
        <p:txBody>
          <a:bodyPr wrap="square">
            <a:spAutoFit/>
          </a:bodyPr>
          <a:lstStyle/>
          <a:p>
            <a:r>
              <a:rPr lang="fr-FR" dirty="0">
                <a:highlight>
                  <a:srgbClr val="FFFF00"/>
                </a:highlight>
              </a:rPr>
              <a:t>J’ai créé une société off shore en 2016 avec Jeffrey, qui m’a légué sur son testament 5 millions </a:t>
            </a:r>
            <a:r>
              <a:rPr lang="fr-CH" dirty="0">
                <a:highlight>
                  <a:srgbClr val="FFFF00"/>
                </a:highlight>
              </a:rPr>
              <a:t>de dollars</a:t>
            </a:r>
            <a:r>
              <a:rPr lang="fr-CH" dirty="0"/>
              <a:t>, je ne le savais même pas …</a:t>
            </a:r>
            <a:endParaRPr lang="fr-FR" dirty="0"/>
          </a:p>
        </p:txBody>
      </p:sp>
      <p:pic>
        <p:nvPicPr>
          <p:cNvPr id="9" name="Image 8">
            <a:extLst>
              <a:ext uri="{FF2B5EF4-FFF2-40B4-BE49-F238E27FC236}">
                <a16:creationId xmlns:a16="http://schemas.microsoft.com/office/drawing/2014/main" id="{2E0F168B-A16D-3B3D-6BA1-97F26DE18212}"/>
              </a:ext>
            </a:extLst>
          </p:cNvPr>
          <p:cNvPicPr>
            <a:picLocks noChangeAspect="1"/>
          </p:cNvPicPr>
          <p:nvPr/>
        </p:nvPicPr>
        <p:blipFill>
          <a:blip r:embed="rId5"/>
          <a:stretch>
            <a:fillRect/>
          </a:stretch>
        </p:blipFill>
        <p:spPr>
          <a:xfrm>
            <a:off x="7305301" y="4357144"/>
            <a:ext cx="4787129" cy="2385942"/>
          </a:xfrm>
          <a:prstGeom prst="rect">
            <a:avLst/>
          </a:prstGeom>
        </p:spPr>
      </p:pic>
      <p:sp>
        <p:nvSpPr>
          <p:cNvPr id="10" name="Ellipse 9">
            <a:extLst>
              <a:ext uri="{FF2B5EF4-FFF2-40B4-BE49-F238E27FC236}">
                <a16:creationId xmlns:a16="http://schemas.microsoft.com/office/drawing/2014/main" id="{C777AB1F-3B62-9617-6180-4BEEBC9FB2E1}"/>
              </a:ext>
            </a:extLst>
          </p:cNvPr>
          <p:cNvSpPr/>
          <p:nvPr/>
        </p:nvSpPr>
        <p:spPr>
          <a:xfrm>
            <a:off x="8896148" y="6284419"/>
            <a:ext cx="3196282" cy="512875"/>
          </a:xfrm>
          <a:prstGeom prst="ellipse">
            <a:avLst/>
          </a:prstGeom>
          <a:noFill/>
          <a:ln w="793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B57F3E1B-EAD1-15E2-EC2D-C283984D4D72}"/>
              </a:ext>
            </a:extLst>
          </p:cNvPr>
          <p:cNvPicPr>
            <a:picLocks noChangeAspect="1"/>
          </p:cNvPicPr>
          <p:nvPr/>
        </p:nvPicPr>
        <p:blipFill>
          <a:blip r:embed="rId6"/>
          <a:stretch>
            <a:fillRect/>
          </a:stretch>
        </p:blipFill>
        <p:spPr>
          <a:xfrm>
            <a:off x="9750842" y="1951672"/>
            <a:ext cx="1711814" cy="1711814"/>
          </a:xfrm>
          <a:prstGeom prst="rect">
            <a:avLst/>
          </a:prstGeom>
        </p:spPr>
      </p:pic>
      <p:pic>
        <p:nvPicPr>
          <p:cNvPr id="12" name="Image 11">
            <a:extLst>
              <a:ext uri="{FF2B5EF4-FFF2-40B4-BE49-F238E27FC236}">
                <a16:creationId xmlns:a16="http://schemas.microsoft.com/office/drawing/2014/main" id="{36C49463-D927-25A8-7206-613748CA1667}"/>
              </a:ext>
            </a:extLst>
          </p:cNvPr>
          <p:cNvPicPr>
            <a:picLocks noChangeAspect="1"/>
          </p:cNvPicPr>
          <p:nvPr/>
        </p:nvPicPr>
        <p:blipFill>
          <a:blip r:embed="rId6"/>
          <a:stretch>
            <a:fillRect/>
          </a:stretch>
        </p:blipFill>
        <p:spPr>
          <a:xfrm>
            <a:off x="10400335" y="2459183"/>
            <a:ext cx="2124641" cy="2124641"/>
          </a:xfrm>
          <a:prstGeom prst="rect">
            <a:avLst/>
          </a:prstGeom>
        </p:spPr>
      </p:pic>
      <p:pic>
        <p:nvPicPr>
          <p:cNvPr id="14" name="Image 13">
            <a:extLst>
              <a:ext uri="{FF2B5EF4-FFF2-40B4-BE49-F238E27FC236}">
                <a16:creationId xmlns:a16="http://schemas.microsoft.com/office/drawing/2014/main" id="{0D997D60-3296-1658-C93C-0E78C569B9E7}"/>
              </a:ext>
            </a:extLst>
          </p:cNvPr>
          <p:cNvPicPr>
            <a:picLocks noChangeAspect="1"/>
          </p:cNvPicPr>
          <p:nvPr/>
        </p:nvPicPr>
        <p:blipFill>
          <a:blip r:embed="rId7"/>
          <a:stretch>
            <a:fillRect/>
          </a:stretch>
        </p:blipFill>
        <p:spPr>
          <a:xfrm>
            <a:off x="5394570" y="4359328"/>
            <a:ext cx="1910731" cy="2383758"/>
          </a:xfrm>
          <a:prstGeom prst="rect">
            <a:avLst/>
          </a:prstGeom>
          <a:ln>
            <a:solidFill>
              <a:schemeClr val="tx1"/>
            </a:solidFill>
          </a:ln>
        </p:spPr>
      </p:pic>
    </p:spTree>
    <p:extLst>
      <p:ext uri="{BB962C8B-B14F-4D97-AF65-F5344CB8AC3E}">
        <p14:creationId xmlns:p14="http://schemas.microsoft.com/office/powerpoint/2010/main" val="607910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strVal val="#ppt_w*0.70"/>
                                          </p:val>
                                        </p:tav>
                                        <p:tav tm="100000">
                                          <p:val>
                                            <p:strVal val="#ppt_w"/>
                                          </p:val>
                                        </p:tav>
                                      </p:tavLst>
                                    </p:anim>
                                    <p:anim calcmode="lin" valueType="num">
                                      <p:cBhvr>
                                        <p:cTn id="15" dur="1000" fill="hold"/>
                                        <p:tgtEl>
                                          <p:spTgt spid="10"/>
                                        </p:tgtEl>
                                        <p:attrNameLst>
                                          <p:attrName>ppt_h</p:attrName>
                                        </p:attrNameLst>
                                      </p:cBhvr>
                                      <p:tavLst>
                                        <p:tav tm="0">
                                          <p:val>
                                            <p:strVal val="#ppt_h"/>
                                          </p:val>
                                        </p:tav>
                                        <p:tav tm="100000">
                                          <p:val>
                                            <p:strVal val="#ppt_h"/>
                                          </p:val>
                                        </p:tav>
                                      </p:tavLst>
                                    </p:anim>
                                    <p:animEffect transition="in" filter="fade">
                                      <p:cBhvr>
                                        <p:cTn id="16" dur="1000"/>
                                        <p:tgtEl>
                                          <p:spTgt spid="10"/>
                                        </p:tgtEl>
                                      </p:cBhvr>
                                    </p:animEffect>
                                  </p:childTnLst>
                                </p:cTn>
                              </p:par>
                              <p:par>
                                <p:cTn id="17" presetID="55"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strVal val="#ppt_w*0.70"/>
                                          </p:val>
                                        </p:tav>
                                        <p:tav tm="100000">
                                          <p:val>
                                            <p:strVal val="#ppt_w"/>
                                          </p:val>
                                        </p:tav>
                                      </p:tavLst>
                                    </p:anim>
                                    <p:anim calcmode="lin" valueType="num">
                                      <p:cBhvr>
                                        <p:cTn id="20" dur="1000" fill="hold"/>
                                        <p:tgtEl>
                                          <p:spTgt spid="12"/>
                                        </p:tgtEl>
                                        <p:attrNameLst>
                                          <p:attrName>ppt_h</p:attrName>
                                        </p:attrNameLst>
                                      </p:cBhvr>
                                      <p:tavLst>
                                        <p:tav tm="0">
                                          <p:val>
                                            <p:strVal val="#ppt_h"/>
                                          </p:val>
                                        </p:tav>
                                        <p:tav tm="100000">
                                          <p:val>
                                            <p:strVal val="#ppt_h"/>
                                          </p:val>
                                        </p:tav>
                                      </p:tavLst>
                                    </p:anim>
                                    <p:animEffect transition="in" filter="fade">
                                      <p:cBhvr>
                                        <p:cTn id="21" dur="1000"/>
                                        <p:tgtEl>
                                          <p:spTgt spid="12"/>
                                        </p:tgtEl>
                                      </p:cBhvr>
                                    </p:animEffect>
                                  </p:childTnLst>
                                </p:cTn>
                              </p:par>
                              <p:par>
                                <p:cTn id="22" presetID="55"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strVal val="#ppt_w*0.70"/>
                                          </p:val>
                                        </p:tav>
                                        <p:tav tm="100000">
                                          <p:val>
                                            <p:strVal val="#ppt_w"/>
                                          </p:val>
                                        </p:tav>
                                      </p:tavLst>
                                    </p:anim>
                                    <p:anim calcmode="lin" valueType="num">
                                      <p:cBhvr>
                                        <p:cTn id="25" dur="1000" fill="hold"/>
                                        <p:tgtEl>
                                          <p:spTgt spid="11"/>
                                        </p:tgtEl>
                                        <p:attrNameLst>
                                          <p:attrName>ppt_h</p:attrName>
                                        </p:attrNameLst>
                                      </p:cBhvr>
                                      <p:tavLst>
                                        <p:tav tm="0">
                                          <p:val>
                                            <p:strVal val="#ppt_h"/>
                                          </p:val>
                                        </p:tav>
                                        <p:tav tm="100000">
                                          <p:val>
                                            <p:strVal val="#ppt_h"/>
                                          </p:val>
                                        </p:tav>
                                      </p:tavLst>
                                    </p:anim>
                                    <p:animEffect transition="in" filter="fade">
                                      <p:cBhvr>
                                        <p:cTn id="26" dur="10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0D585-8FDF-78BC-3F8F-4EFCE4CD1B9E}"/>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17B6E7B3-34F5-534E-EFA9-666A44B540C8}"/>
              </a:ext>
            </a:extLst>
          </p:cNvPr>
          <p:cNvSpPr txBox="1"/>
          <p:nvPr/>
        </p:nvSpPr>
        <p:spPr>
          <a:xfrm>
            <a:off x="305790" y="317142"/>
            <a:ext cx="11703604" cy="861774"/>
          </a:xfrm>
          <a:prstGeom prst="rect">
            <a:avLst/>
          </a:prstGeom>
          <a:noFill/>
        </p:spPr>
        <p:txBody>
          <a:bodyPr wrap="square">
            <a:spAutoFit/>
          </a:bodyPr>
          <a:lstStyle/>
          <a:p>
            <a:r>
              <a:rPr lang="fr-CH" sz="5000" dirty="0">
                <a:latin typeface="Impact" panose="020B0806030902050204" pitchFamily="34" charset="0"/>
              </a:rPr>
              <a:t>Jack et Caroline Lang démissionnent.</a:t>
            </a:r>
            <a:endParaRPr lang="fr-CH" sz="4400" dirty="0">
              <a:latin typeface="Impact" panose="020B0806030902050204" pitchFamily="34" charset="0"/>
            </a:endParaRPr>
          </a:p>
        </p:txBody>
      </p:sp>
      <p:sp>
        <p:nvSpPr>
          <p:cNvPr id="11" name="ZoneTexte 10">
            <a:extLst>
              <a:ext uri="{FF2B5EF4-FFF2-40B4-BE49-F238E27FC236}">
                <a16:creationId xmlns:a16="http://schemas.microsoft.com/office/drawing/2014/main" id="{5D6C1E2D-FBA1-7735-6AB8-BAC3E8816777}"/>
              </a:ext>
            </a:extLst>
          </p:cNvPr>
          <p:cNvSpPr txBox="1"/>
          <p:nvPr/>
        </p:nvSpPr>
        <p:spPr>
          <a:xfrm>
            <a:off x="423219" y="1243786"/>
            <a:ext cx="5804586" cy="3400931"/>
          </a:xfrm>
          <a:prstGeom prst="rect">
            <a:avLst/>
          </a:prstGeom>
          <a:noFill/>
          <a:ln>
            <a:solidFill>
              <a:schemeClr val="tx1"/>
            </a:solidFill>
          </a:ln>
        </p:spPr>
        <p:txBody>
          <a:bodyPr wrap="square">
            <a:spAutoFit/>
          </a:bodyPr>
          <a:lstStyle/>
          <a:p>
            <a:pPr algn="l"/>
            <a:r>
              <a:rPr lang="fr-CH" sz="2200" b="1" dirty="0">
                <a:solidFill>
                  <a:srgbClr val="222222"/>
                </a:solidFill>
                <a:latin typeface="RobotoCondensed"/>
              </a:rPr>
              <a:t>« L’issue était inéluctable » : comment Jack Lang, pris dans l’affaire Epstein, a fini par démissionner</a:t>
            </a:r>
            <a:br>
              <a:rPr lang="fr-CH" sz="2200" b="1" i="0" dirty="0">
                <a:solidFill>
                  <a:srgbClr val="192024"/>
                </a:solidFill>
                <a:effectLst/>
                <a:latin typeface="GraphikCondensed"/>
              </a:rPr>
            </a:br>
            <a:r>
              <a:rPr lang="fr-CH" sz="900" b="1" i="0" dirty="0">
                <a:solidFill>
                  <a:srgbClr val="192024"/>
                </a:solidFill>
                <a:effectLst/>
                <a:latin typeface="GraphikCondensed"/>
              </a:rPr>
              <a:t>  </a:t>
            </a:r>
          </a:p>
          <a:p>
            <a:pPr algn="l"/>
            <a:r>
              <a:rPr lang="fr-CH" sz="2000" b="0" i="0" dirty="0">
                <a:solidFill>
                  <a:srgbClr val="192024"/>
                </a:solidFill>
                <a:effectLst/>
                <a:latin typeface="Georgia" panose="02040502050405020303" pitchFamily="18" charset="0"/>
              </a:rPr>
              <a:t>Ce samedi fin de journée, le président de l’Institut du monde arabe a « proposé » sa démission après les révélations sur ses liens </a:t>
            </a:r>
          </a:p>
          <a:p>
            <a:pPr algn="l"/>
            <a:r>
              <a:rPr lang="fr-CH" sz="2000" b="0" i="0" dirty="0">
                <a:solidFill>
                  <a:srgbClr val="192024"/>
                </a:solidFill>
                <a:effectLst/>
                <a:latin typeface="Georgia" panose="02040502050405020303" pitchFamily="18" charset="0"/>
              </a:rPr>
              <a:t>avec Epstein. Une décision </a:t>
            </a:r>
          </a:p>
          <a:p>
            <a:pPr algn="l"/>
            <a:r>
              <a:rPr lang="fr-CH" sz="2000" b="0" i="0" dirty="0">
                <a:solidFill>
                  <a:srgbClr val="192024"/>
                </a:solidFill>
                <a:effectLst/>
                <a:latin typeface="Georgia" panose="02040502050405020303" pitchFamily="18" charset="0"/>
              </a:rPr>
              <a:t>prise, selon </a:t>
            </a:r>
          </a:p>
          <a:p>
            <a:pPr algn="l"/>
            <a:r>
              <a:rPr lang="fr-CH" sz="2000" b="0" i="0" dirty="0">
                <a:solidFill>
                  <a:srgbClr val="192024"/>
                </a:solidFill>
                <a:effectLst/>
                <a:latin typeface="Georgia" panose="02040502050405020303" pitchFamily="18" charset="0"/>
              </a:rPr>
              <a:t>nos informations, </a:t>
            </a:r>
          </a:p>
          <a:p>
            <a:pPr algn="l"/>
            <a:r>
              <a:rPr lang="fr-CH" sz="2000" b="0" i="0" dirty="0">
                <a:solidFill>
                  <a:srgbClr val="192024"/>
                </a:solidFill>
                <a:effectLst/>
                <a:latin typeface="Georgia" panose="02040502050405020303" pitchFamily="18" charset="0"/>
              </a:rPr>
              <a:t>vendredi soir.</a:t>
            </a:r>
          </a:p>
        </p:txBody>
      </p:sp>
      <p:pic>
        <p:nvPicPr>
          <p:cNvPr id="12" name="Image 11">
            <a:extLst>
              <a:ext uri="{FF2B5EF4-FFF2-40B4-BE49-F238E27FC236}">
                <a16:creationId xmlns:a16="http://schemas.microsoft.com/office/drawing/2014/main" id="{3EDA5CBC-FC9D-B320-3427-BED01A543AB1}"/>
              </a:ext>
            </a:extLst>
          </p:cNvPr>
          <p:cNvPicPr>
            <a:picLocks noChangeAspect="1"/>
          </p:cNvPicPr>
          <p:nvPr/>
        </p:nvPicPr>
        <p:blipFill>
          <a:blip r:embed="rId2"/>
          <a:stretch>
            <a:fillRect/>
          </a:stretch>
        </p:blipFill>
        <p:spPr>
          <a:xfrm>
            <a:off x="423219" y="5961976"/>
            <a:ext cx="1612900" cy="546100"/>
          </a:xfrm>
          <a:prstGeom prst="rect">
            <a:avLst/>
          </a:prstGeom>
        </p:spPr>
      </p:pic>
      <p:sp>
        <p:nvSpPr>
          <p:cNvPr id="14" name="ZoneTexte 13">
            <a:extLst>
              <a:ext uri="{FF2B5EF4-FFF2-40B4-BE49-F238E27FC236}">
                <a16:creationId xmlns:a16="http://schemas.microsoft.com/office/drawing/2014/main" id="{41E7FD29-DB63-1BD5-0F17-14C56D2BBD4B}"/>
              </a:ext>
            </a:extLst>
          </p:cNvPr>
          <p:cNvSpPr txBox="1"/>
          <p:nvPr/>
        </p:nvSpPr>
        <p:spPr>
          <a:xfrm>
            <a:off x="423219" y="5642072"/>
            <a:ext cx="2202592" cy="369332"/>
          </a:xfrm>
          <a:prstGeom prst="rect">
            <a:avLst/>
          </a:prstGeom>
          <a:noFill/>
        </p:spPr>
        <p:txBody>
          <a:bodyPr wrap="square">
            <a:spAutoFit/>
          </a:bodyPr>
          <a:lstStyle/>
          <a:p>
            <a:r>
              <a:rPr lang="fr-CH" dirty="0">
                <a:solidFill>
                  <a:srgbClr val="192024"/>
                </a:solidFill>
                <a:latin typeface="☞ABADI MT PRO COND" panose="020B0806020104020203" pitchFamily="34" charset="0"/>
              </a:rPr>
              <a:t>7</a:t>
            </a:r>
            <a:r>
              <a:rPr lang="fr-CH" sz="1800" b="0" i="0" dirty="0">
                <a:solidFill>
                  <a:srgbClr val="192024"/>
                </a:solidFill>
                <a:effectLst/>
                <a:latin typeface="☞ABADI MT PRO COND" panose="020B0806020104020203" pitchFamily="34" charset="0"/>
              </a:rPr>
              <a:t> février 2026</a:t>
            </a:r>
            <a:endParaRPr lang="fr-FR" dirty="0">
              <a:latin typeface="☞ABADI MT PRO COND" panose="020B0806020104020203" pitchFamily="34" charset="0"/>
            </a:endParaRPr>
          </a:p>
        </p:txBody>
      </p:sp>
      <p:sp>
        <p:nvSpPr>
          <p:cNvPr id="16" name="ZoneTexte 15">
            <a:extLst>
              <a:ext uri="{FF2B5EF4-FFF2-40B4-BE49-F238E27FC236}">
                <a16:creationId xmlns:a16="http://schemas.microsoft.com/office/drawing/2014/main" id="{5BD7B534-FF1E-D18C-8B14-5C6023D18F97}"/>
              </a:ext>
            </a:extLst>
          </p:cNvPr>
          <p:cNvSpPr txBox="1"/>
          <p:nvPr/>
        </p:nvSpPr>
        <p:spPr>
          <a:xfrm>
            <a:off x="6469414" y="1251403"/>
            <a:ext cx="5539980" cy="3170099"/>
          </a:xfrm>
          <a:prstGeom prst="rect">
            <a:avLst/>
          </a:prstGeom>
          <a:noFill/>
          <a:ln>
            <a:solidFill>
              <a:schemeClr val="tx1"/>
            </a:solidFill>
          </a:ln>
        </p:spPr>
        <p:txBody>
          <a:bodyPr wrap="square">
            <a:spAutoFit/>
          </a:bodyPr>
          <a:lstStyle/>
          <a:p>
            <a:r>
              <a:rPr lang="fr-CH" sz="2000" b="1" dirty="0">
                <a:solidFill>
                  <a:srgbClr val="202020"/>
                </a:solidFill>
                <a:latin typeface="BrownBold"/>
              </a:rPr>
              <a:t>Affaire Epstein : Caroline Lang a démissionné du Syndicat des producteurs indépendants après des révélations sur ses liens d'intérêts avec le financier [Jeffrey </a:t>
            </a:r>
            <a:r>
              <a:rPr lang="fr-CH" sz="2000" b="1" dirty="0" err="1">
                <a:solidFill>
                  <a:srgbClr val="202020"/>
                </a:solidFill>
                <a:latin typeface="BrownBold"/>
              </a:rPr>
              <a:t>Eptein</a:t>
            </a:r>
            <a:r>
              <a:rPr lang="fr-CH" sz="2000" b="1" dirty="0">
                <a:solidFill>
                  <a:srgbClr val="202020"/>
                </a:solidFill>
                <a:latin typeface="BrownBold"/>
              </a:rPr>
              <a:t>], et du conseil d’administration de la Fondation « Le Refuge » [qui aide les jeunes LGBT]</a:t>
            </a:r>
          </a:p>
          <a:p>
            <a:pPr algn="l" fontAlgn="auto"/>
            <a:endParaRPr lang="fr-CH" sz="800" b="1" i="0" dirty="0">
              <a:solidFill>
                <a:srgbClr val="222222"/>
              </a:solidFill>
              <a:effectLst/>
              <a:latin typeface="RobotoCondensed"/>
            </a:endParaRPr>
          </a:p>
          <a:p>
            <a:pPr algn="l" fontAlgn="auto"/>
            <a:r>
              <a:rPr lang="fr-CH" b="0" i="0" dirty="0">
                <a:solidFill>
                  <a:srgbClr val="444444"/>
                </a:solidFill>
                <a:effectLst/>
                <a:latin typeface="Arial" panose="020B0604020202020204" pitchFamily="34" charset="0"/>
              </a:rPr>
              <a:t>La fille de Jack Lang, Caroline Lang, a démissionné du conseil                         d’administration de la Fondation                             « Le Refuge » lundi 9 février. </a:t>
            </a:r>
          </a:p>
        </p:txBody>
      </p:sp>
      <p:pic>
        <p:nvPicPr>
          <p:cNvPr id="2" name="Image 1">
            <a:extLst>
              <a:ext uri="{FF2B5EF4-FFF2-40B4-BE49-F238E27FC236}">
                <a16:creationId xmlns:a16="http://schemas.microsoft.com/office/drawing/2014/main" id="{B1E2A756-0C6E-FA98-57AF-CFB566B9EA38}"/>
              </a:ext>
            </a:extLst>
          </p:cNvPr>
          <p:cNvPicPr>
            <a:picLocks noChangeAspect="1"/>
          </p:cNvPicPr>
          <p:nvPr/>
        </p:nvPicPr>
        <p:blipFill>
          <a:blip r:embed="rId3"/>
          <a:stretch>
            <a:fillRect/>
          </a:stretch>
        </p:blipFill>
        <p:spPr>
          <a:xfrm>
            <a:off x="2088046" y="2835820"/>
            <a:ext cx="5539980" cy="3693319"/>
          </a:xfrm>
          <a:prstGeom prst="rect">
            <a:avLst/>
          </a:prstGeom>
        </p:spPr>
      </p:pic>
      <p:pic>
        <p:nvPicPr>
          <p:cNvPr id="18" name="Image 17">
            <a:extLst>
              <a:ext uri="{FF2B5EF4-FFF2-40B4-BE49-F238E27FC236}">
                <a16:creationId xmlns:a16="http://schemas.microsoft.com/office/drawing/2014/main" id="{3C73AAF3-5FB5-0EF1-D59C-8E82F6361B0C}"/>
              </a:ext>
            </a:extLst>
          </p:cNvPr>
          <p:cNvPicPr>
            <a:picLocks noChangeAspect="1"/>
          </p:cNvPicPr>
          <p:nvPr/>
        </p:nvPicPr>
        <p:blipFill>
          <a:blip r:embed="rId4"/>
          <a:stretch>
            <a:fillRect/>
          </a:stretch>
        </p:blipFill>
        <p:spPr>
          <a:xfrm>
            <a:off x="10086291" y="5494520"/>
            <a:ext cx="1905000" cy="622300"/>
          </a:xfrm>
          <a:prstGeom prst="rect">
            <a:avLst/>
          </a:prstGeom>
        </p:spPr>
      </p:pic>
      <p:sp>
        <p:nvSpPr>
          <p:cNvPr id="19" name="ZoneTexte 18">
            <a:extLst>
              <a:ext uri="{FF2B5EF4-FFF2-40B4-BE49-F238E27FC236}">
                <a16:creationId xmlns:a16="http://schemas.microsoft.com/office/drawing/2014/main" id="{2A8951E9-9F5D-A3A2-63F1-C3419C2278D1}"/>
              </a:ext>
            </a:extLst>
          </p:cNvPr>
          <p:cNvSpPr txBox="1"/>
          <p:nvPr/>
        </p:nvSpPr>
        <p:spPr>
          <a:xfrm>
            <a:off x="10103954" y="5218345"/>
            <a:ext cx="2202592" cy="369332"/>
          </a:xfrm>
          <a:prstGeom prst="rect">
            <a:avLst/>
          </a:prstGeom>
          <a:noFill/>
        </p:spPr>
        <p:txBody>
          <a:bodyPr wrap="square">
            <a:spAutoFit/>
          </a:bodyPr>
          <a:lstStyle/>
          <a:p>
            <a:r>
              <a:rPr lang="fr-CH" sz="1800" b="0" i="0" dirty="0">
                <a:solidFill>
                  <a:srgbClr val="192024"/>
                </a:solidFill>
                <a:effectLst/>
                <a:latin typeface="☞ABADI MT PRO COND" panose="020B0806020104020203" pitchFamily="34" charset="0"/>
              </a:rPr>
              <a:t>13 février 2026</a:t>
            </a:r>
            <a:endParaRPr lang="fr-FR" dirty="0">
              <a:latin typeface="☞ABADI MT PRO COND" panose="020B0806020104020203" pitchFamily="34" charset="0"/>
            </a:endParaRPr>
          </a:p>
        </p:txBody>
      </p:sp>
      <p:pic>
        <p:nvPicPr>
          <p:cNvPr id="23" name="Image 22">
            <a:extLst>
              <a:ext uri="{FF2B5EF4-FFF2-40B4-BE49-F238E27FC236}">
                <a16:creationId xmlns:a16="http://schemas.microsoft.com/office/drawing/2014/main" id="{265E35AD-ABFC-4C8F-7462-34E32FAB0A54}"/>
              </a:ext>
            </a:extLst>
          </p:cNvPr>
          <p:cNvPicPr>
            <a:picLocks noChangeAspect="1"/>
          </p:cNvPicPr>
          <p:nvPr/>
        </p:nvPicPr>
        <p:blipFill>
          <a:blip r:embed="rId5"/>
          <a:stretch>
            <a:fillRect/>
          </a:stretch>
        </p:blipFill>
        <p:spPr>
          <a:xfrm>
            <a:off x="10086291" y="6326876"/>
            <a:ext cx="1905000" cy="485969"/>
          </a:xfrm>
          <a:prstGeom prst="rect">
            <a:avLst/>
          </a:prstGeom>
        </p:spPr>
      </p:pic>
      <p:sp>
        <p:nvSpPr>
          <p:cNvPr id="24" name="ZoneTexte 23">
            <a:extLst>
              <a:ext uri="{FF2B5EF4-FFF2-40B4-BE49-F238E27FC236}">
                <a16:creationId xmlns:a16="http://schemas.microsoft.com/office/drawing/2014/main" id="{A3F6039D-C5B8-EB2B-80C9-6A33D96E632F}"/>
              </a:ext>
            </a:extLst>
          </p:cNvPr>
          <p:cNvSpPr txBox="1"/>
          <p:nvPr/>
        </p:nvSpPr>
        <p:spPr>
          <a:xfrm>
            <a:off x="8714080" y="6520906"/>
            <a:ext cx="1476371" cy="369332"/>
          </a:xfrm>
          <a:prstGeom prst="rect">
            <a:avLst/>
          </a:prstGeom>
          <a:noFill/>
        </p:spPr>
        <p:txBody>
          <a:bodyPr wrap="square">
            <a:spAutoFit/>
          </a:bodyPr>
          <a:lstStyle/>
          <a:p>
            <a:r>
              <a:rPr lang="fr-CH" dirty="0">
                <a:solidFill>
                  <a:srgbClr val="192024"/>
                </a:solidFill>
                <a:latin typeface="☞ABADI MT PRO COND" panose="020B0806020104020203" pitchFamily="34" charset="0"/>
              </a:rPr>
              <a:t>2</a:t>
            </a:r>
            <a:r>
              <a:rPr lang="fr-CH" sz="1800" b="0" i="0" dirty="0">
                <a:solidFill>
                  <a:srgbClr val="192024"/>
                </a:solidFill>
                <a:effectLst/>
                <a:latin typeface="☞ABADI MT PRO COND" panose="020B0806020104020203" pitchFamily="34" charset="0"/>
              </a:rPr>
              <a:t> février 2026</a:t>
            </a:r>
            <a:endParaRPr lang="fr-FR" dirty="0">
              <a:latin typeface="☞ABADI MT PRO COND" panose="020B0806020104020203" pitchFamily="34" charset="0"/>
            </a:endParaRPr>
          </a:p>
        </p:txBody>
      </p:sp>
      <p:pic>
        <p:nvPicPr>
          <p:cNvPr id="25" name="Image 24">
            <a:extLst>
              <a:ext uri="{FF2B5EF4-FFF2-40B4-BE49-F238E27FC236}">
                <a16:creationId xmlns:a16="http://schemas.microsoft.com/office/drawing/2014/main" id="{06B81FAF-0DC1-161E-5C54-D9C9B3D3C39B}"/>
              </a:ext>
            </a:extLst>
          </p:cNvPr>
          <p:cNvPicPr>
            <a:picLocks noChangeAspect="1"/>
          </p:cNvPicPr>
          <p:nvPr/>
        </p:nvPicPr>
        <p:blipFill>
          <a:blip r:embed="rId6"/>
          <a:stretch>
            <a:fillRect/>
          </a:stretch>
        </p:blipFill>
        <p:spPr>
          <a:xfrm>
            <a:off x="6734432" y="3500246"/>
            <a:ext cx="3626701" cy="3028893"/>
          </a:xfrm>
          <a:prstGeom prst="rect">
            <a:avLst/>
          </a:prstGeom>
        </p:spPr>
      </p:pic>
    </p:spTree>
    <p:extLst>
      <p:ext uri="{BB962C8B-B14F-4D97-AF65-F5344CB8AC3E}">
        <p14:creationId xmlns:p14="http://schemas.microsoft.com/office/powerpoint/2010/main" val="32594390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0.70"/>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par>
                                <p:cTn id="17" presetID="55"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strVal val="#ppt_w*0.70"/>
                                          </p:val>
                                        </p:tav>
                                        <p:tav tm="100000">
                                          <p:val>
                                            <p:strVal val="#ppt_w"/>
                                          </p:val>
                                        </p:tav>
                                      </p:tavLst>
                                    </p:anim>
                                    <p:anim calcmode="lin" valueType="num">
                                      <p:cBhvr>
                                        <p:cTn id="20" dur="1000" fill="hold"/>
                                        <p:tgtEl>
                                          <p:spTgt spid="2"/>
                                        </p:tgtEl>
                                        <p:attrNameLst>
                                          <p:attrName>ppt_h</p:attrName>
                                        </p:attrNameLst>
                                      </p:cBhvr>
                                      <p:tavLst>
                                        <p:tav tm="0">
                                          <p:val>
                                            <p:strVal val="#ppt_h"/>
                                          </p:val>
                                        </p:tav>
                                        <p:tav tm="100000">
                                          <p:val>
                                            <p:strVal val="#ppt_h"/>
                                          </p:val>
                                        </p:tav>
                                      </p:tavLst>
                                    </p:anim>
                                    <p:animEffect transition="in" filter="fade">
                                      <p:cBhvr>
                                        <p:cTn id="21" dur="1000"/>
                                        <p:tgtEl>
                                          <p:spTgt spid="2"/>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1000" fill="hold"/>
                                        <p:tgtEl>
                                          <p:spTgt spid="14"/>
                                        </p:tgtEl>
                                        <p:attrNameLst>
                                          <p:attrName>ppt_w</p:attrName>
                                        </p:attrNameLst>
                                      </p:cBhvr>
                                      <p:tavLst>
                                        <p:tav tm="0">
                                          <p:val>
                                            <p:strVal val="#ppt_w*0.70"/>
                                          </p:val>
                                        </p:tav>
                                        <p:tav tm="100000">
                                          <p:val>
                                            <p:strVal val="#ppt_w"/>
                                          </p:val>
                                        </p:tav>
                                      </p:tavLst>
                                    </p:anim>
                                    <p:anim calcmode="lin" valueType="num">
                                      <p:cBhvr>
                                        <p:cTn id="25" dur="1000" fill="hold"/>
                                        <p:tgtEl>
                                          <p:spTgt spid="14"/>
                                        </p:tgtEl>
                                        <p:attrNameLst>
                                          <p:attrName>ppt_h</p:attrName>
                                        </p:attrNameLst>
                                      </p:cBhvr>
                                      <p:tavLst>
                                        <p:tav tm="0">
                                          <p:val>
                                            <p:strVal val="#ppt_h"/>
                                          </p:val>
                                        </p:tav>
                                        <p:tav tm="100000">
                                          <p:val>
                                            <p:strVal val="#ppt_h"/>
                                          </p:val>
                                        </p:tav>
                                      </p:tavLst>
                                    </p:anim>
                                    <p:animEffect transition="in" filter="fade">
                                      <p:cBhvr>
                                        <p:cTn id="26" dur="1000"/>
                                        <p:tgtEl>
                                          <p:spTgt spid="14"/>
                                        </p:tgtEl>
                                      </p:cBhvr>
                                    </p:animEffect>
                                  </p:childTnLst>
                                </p:cTn>
                              </p:par>
                              <p:par>
                                <p:cTn id="27" presetID="55"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strVal val="#ppt_w*0.70"/>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Effect transition="in" filter="fade">
                                      <p:cBhvr>
                                        <p:cTn id="3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0D3AE-CC5F-F439-D2EE-9ED646CD727A}"/>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D047F0E2-6D6C-8402-0E5D-9B4EC8528D28}"/>
              </a:ext>
            </a:extLst>
          </p:cNvPr>
          <p:cNvSpPr txBox="1"/>
          <p:nvPr/>
        </p:nvSpPr>
        <p:spPr>
          <a:xfrm>
            <a:off x="305790" y="317142"/>
            <a:ext cx="11703604" cy="1538883"/>
          </a:xfrm>
          <a:prstGeom prst="rect">
            <a:avLst/>
          </a:prstGeom>
          <a:noFill/>
        </p:spPr>
        <p:txBody>
          <a:bodyPr wrap="square">
            <a:spAutoFit/>
          </a:bodyPr>
          <a:lstStyle/>
          <a:p>
            <a:r>
              <a:rPr lang="fr-CH" sz="5000" dirty="0">
                <a:latin typeface="Impact" panose="020B0806030902050204" pitchFamily="34" charset="0"/>
              </a:rPr>
              <a:t>Jeffrey voulait investir dans </a:t>
            </a:r>
          </a:p>
          <a:p>
            <a:r>
              <a:rPr lang="fr-CH" sz="4400" dirty="0">
                <a:latin typeface="Impact" panose="020B0806030902050204" pitchFamily="34" charset="0"/>
              </a:rPr>
              <a:t>de jeunes artistes français &amp; internationaux</a:t>
            </a:r>
          </a:p>
        </p:txBody>
      </p:sp>
      <p:sp>
        <p:nvSpPr>
          <p:cNvPr id="19" name="ZoneTexte 18">
            <a:extLst>
              <a:ext uri="{FF2B5EF4-FFF2-40B4-BE49-F238E27FC236}">
                <a16:creationId xmlns:a16="http://schemas.microsoft.com/office/drawing/2014/main" id="{5CF5C6C6-D0DA-39CD-BE9F-7A679F23EDD6}"/>
              </a:ext>
            </a:extLst>
          </p:cNvPr>
          <p:cNvSpPr txBox="1"/>
          <p:nvPr/>
        </p:nvSpPr>
        <p:spPr>
          <a:xfrm>
            <a:off x="6967152" y="5012620"/>
            <a:ext cx="2202592" cy="369332"/>
          </a:xfrm>
          <a:prstGeom prst="rect">
            <a:avLst/>
          </a:prstGeom>
          <a:noFill/>
        </p:spPr>
        <p:txBody>
          <a:bodyPr wrap="square">
            <a:spAutoFit/>
          </a:bodyPr>
          <a:lstStyle/>
          <a:p>
            <a:r>
              <a:rPr lang="fr-CH" dirty="0">
                <a:solidFill>
                  <a:srgbClr val="192024"/>
                </a:solidFill>
                <a:latin typeface="☞ABADI MT PRO COND" panose="020B0806020104020203" pitchFamily="34" charset="0"/>
              </a:rPr>
              <a:t>2</a:t>
            </a:r>
            <a:r>
              <a:rPr lang="fr-CH" sz="1800" b="0" i="0" dirty="0">
                <a:solidFill>
                  <a:srgbClr val="192024"/>
                </a:solidFill>
                <a:effectLst/>
                <a:latin typeface="☞ABADI MT PRO COND" panose="020B0806020104020203" pitchFamily="34" charset="0"/>
              </a:rPr>
              <a:t> février 2026</a:t>
            </a:r>
            <a:endParaRPr lang="fr-FR" dirty="0">
              <a:latin typeface="☞ABADI MT PRO COND" panose="020B0806020104020203" pitchFamily="34" charset="0"/>
            </a:endParaRPr>
          </a:p>
        </p:txBody>
      </p:sp>
      <p:pic>
        <p:nvPicPr>
          <p:cNvPr id="5" name="Image 4">
            <a:extLst>
              <a:ext uri="{FF2B5EF4-FFF2-40B4-BE49-F238E27FC236}">
                <a16:creationId xmlns:a16="http://schemas.microsoft.com/office/drawing/2014/main" id="{3FD3C2F2-4AB5-1158-E3BB-8FB9D73CC64E}"/>
              </a:ext>
            </a:extLst>
          </p:cNvPr>
          <p:cNvPicPr>
            <a:picLocks noChangeAspect="1"/>
          </p:cNvPicPr>
          <p:nvPr/>
        </p:nvPicPr>
        <p:blipFill>
          <a:blip r:embed="rId2"/>
          <a:stretch>
            <a:fillRect/>
          </a:stretch>
        </p:blipFill>
        <p:spPr>
          <a:xfrm>
            <a:off x="160638" y="2665085"/>
            <a:ext cx="6806514" cy="4021614"/>
          </a:xfrm>
          <a:prstGeom prst="rect">
            <a:avLst/>
          </a:prstGeom>
          <a:ln>
            <a:solidFill>
              <a:schemeClr val="tx1"/>
            </a:solidFill>
          </a:ln>
        </p:spPr>
      </p:pic>
      <p:pic>
        <p:nvPicPr>
          <p:cNvPr id="7" name="Image 6">
            <a:extLst>
              <a:ext uri="{FF2B5EF4-FFF2-40B4-BE49-F238E27FC236}">
                <a16:creationId xmlns:a16="http://schemas.microsoft.com/office/drawing/2014/main" id="{596FF47C-540B-D1C0-FC77-CE153A4F11DD}"/>
              </a:ext>
            </a:extLst>
          </p:cNvPr>
          <p:cNvPicPr>
            <a:picLocks noChangeAspect="1"/>
          </p:cNvPicPr>
          <p:nvPr/>
        </p:nvPicPr>
        <p:blipFill>
          <a:blip r:embed="rId3"/>
          <a:stretch>
            <a:fillRect/>
          </a:stretch>
        </p:blipFill>
        <p:spPr>
          <a:xfrm>
            <a:off x="6623534" y="2051335"/>
            <a:ext cx="5271903" cy="2950641"/>
          </a:xfrm>
          <a:prstGeom prst="rect">
            <a:avLst/>
          </a:prstGeom>
          <a:ln>
            <a:solidFill>
              <a:schemeClr val="tx1"/>
            </a:solidFill>
          </a:ln>
        </p:spPr>
      </p:pic>
    </p:spTree>
    <p:extLst>
      <p:ext uri="{BB962C8B-B14F-4D97-AF65-F5344CB8AC3E}">
        <p14:creationId xmlns:p14="http://schemas.microsoft.com/office/powerpoint/2010/main" val="35850931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5DBF8-9CD3-2F59-C804-BB0AC04B7ACF}"/>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F5A3D1EB-F62B-FC8F-30B1-F7155F2FBDFA}"/>
              </a:ext>
            </a:extLst>
          </p:cNvPr>
          <p:cNvSpPr txBox="1"/>
          <p:nvPr/>
        </p:nvSpPr>
        <p:spPr>
          <a:xfrm>
            <a:off x="305790" y="317142"/>
            <a:ext cx="11703604" cy="1631216"/>
          </a:xfrm>
          <a:prstGeom prst="rect">
            <a:avLst/>
          </a:prstGeom>
          <a:noFill/>
        </p:spPr>
        <p:txBody>
          <a:bodyPr wrap="square">
            <a:spAutoFit/>
          </a:bodyPr>
          <a:lstStyle/>
          <a:p>
            <a:r>
              <a:rPr lang="fr-CH" sz="5000" dirty="0">
                <a:latin typeface="Impact" panose="020B0806030902050204" pitchFamily="34" charset="0"/>
              </a:rPr>
              <a:t>Macron : il voudrait diriger l’Europe, voire </a:t>
            </a:r>
          </a:p>
          <a:p>
            <a:r>
              <a:rPr lang="fr-CH" sz="5000" dirty="0">
                <a:latin typeface="Impact" panose="020B0806030902050204" pitchFamily="34" charset="0"/>
              </a:rPr>
              <a:t>le monde (2018) … </a:t>
            </a:r>
            <a:endParaRPr lang="fr-CH" sz="4400" dirty="0">
              <a:latin typeface="Impact" panose="020B0806030902050204" pitchFamily="34" charset="0"/>
            </a:endParaRPr>
          </a:p>
        </p:txBody>
      </p:sp>
      <p:sp>
        <p:nvSpPr>
          <p:cNvPr id="5" name="ZoneTexte 4">
            <a:extLst>
              <a:ext uri="{FF2B5EF4-FFF2-40B4-BE49-F238E27FC236}">
                <a16:creationId xmlns:a16="http://schemas.microsoft.com/office/drawing/2014/main" id="{0C4691D9-437D-58F1-E1A0-D4427321839D}"/>
              </a:ext>
            </a:extLst>
          </p:cNvPr>
          <p:cNvSpPr txBox="1"/>
          <p:nvPr/>
        </p:nvSpPr>
        <p:spPr>
          <a:xfrm>
            <a:off x="305790" y="1899590"/>
            <a:ext cx="6096000" cy="369332"/>
          </a:xfrm>
          <a:prstGeom prst="rect">
            <a:avLst/>
          </a:prstGeom>
          <a:noFill/>
        </p:spPr>
        <p:txBody>
          <a:bodyPr wrap="square">
            <a:spAutoFit/>
          </a:bodyPr>
          <a:lstStyle/>
          <a:p>
            <a:r>
              <a:rPr lang="fr-CH" b="1" i="0" dirty="0">
                <a:solidFill>
                  <a:srgbClr val="FF0000"/>
                </a:solidFill>
                <a:effectLst/>
                <a:latin typeface="Nunito" pitchFamily="2" charset="77"/>
              </a:rPr>
              <a:t>« </a:t>
            </a:r>
            <a:r>
              <a:rPr lang="fr-CH" b="1" dirty="0">
                <a:solidFill>
                  <a:srgbClr val="FF0000"/>
                </a:solidFill>
                <a:latin typeface="Nunito" pitchFamily="2" charset="77"/>
              </a:rPr>
              <a:t>Macron</a:t>
            </a:r>
            <a:r>
              <a:rPr lang="fr-CH" b="1" i="0" dirty="0">
                <a:solidFill>
                  <a:srgbClr val="FF0000"/>
                </a:solidFill>
                <a:effectLst/>
                <a:latin typeface="Nunito" pitchFamily="2" charset="77"/>
              </a:rPr>
              <a:t> » est cité 211 fois</a:t>
            </a:r>
            <a:endParaRPr lang="fr-FR" dirty="0">
              <a:solidFill>
                <a:srgbClr val="FF0000"/>
              </a:solidFill>
            </a:endParaRPr>
          </a:p>
        </p:txBody>
      </p:sp>
      <p:pic>
        <p:nvPicPr>
          <p:cNvPr id="12" name="Image 11">
            <a:extLst>
              <a:ext uri="{FF2B5EF4-FFF2-40B4-BE49-F238E27FC236}">
                <a16:creationId xmlns:a16="http://schemas.microsoft.com/office/drawing/2014/main" id="{F910EE82-12A6-F9A1-3268-3B2830F5AB2E}"/>
              </a:ext>
            </a:extLst>
          </p:cNvPr>
          <p:cNvPicPr>
            <a:picLocks noChangeAspect="1"/>
          </p:cNvPicPr>
          <p:nvPr/>
        </p:nvPicPr>
        <p:blipFill>
          <a:blip r:embed="rId2"/>
          <a:stretch>
            <a:fillRect/>
          </a:stretch>
        </p:blipFill>
        <p:spPr>
          <a:xfrm>
            <a:off x="430937" y="2457430"/>
            <a:ext cx="5189575" cy="4003784"/>
          </a:xfrm>
          <a:prstGeom prst="rect">
            <a:avLst/>
          </a:prstGeom>
          <a:ln>
            <a:solidFill>
              <a:schemeClr val="tx1"/>
            </a:solidFill>
          </a:ln>
        </p:spPr>
      </p:pic>
      <p:sp>
        <p:nvSpPr>
          <p:cNvPr id="7" name="ZoneTexte 6">
            <a:extLst>
              <a:ext uri="{FF2B5EF4-FFF2-40B4-BE49-F238E27FC236}">
                <a16:creationId xmlns:a16="http://schemas.microsoft.com/office/drawing/2014/main" id="{D9B14052-5031-5574-BD02-89F42E2EA1F0}"/>
              </a:ext>
            </a:extLst>
          </p:cNvPr>
          <p:cNvSpPr txBox="1"/>
          <p:nvPr/>
        </p:nvSpPr>
        <p:spPr>
          <a:xfrm>
            <a:off x="4559724" y="1875596"/>
            <a:ext cx="6096000" cy="4801314"/>
          </a:xfrm>
          <a:prstGeom prst="rect">
            <a:avLst/>
          </a:prstGeom>
          <a:solidFill>
            <a:schemeClr val="bg1"/>
          </a:solidFill>
          <a:ln w="57150">
            <a:solidFill>
              <a:srgbClr val="FF0000"/>
            </a:solidFill>
          </a:ln>
        </p:spPr>
        <p:txBody>
          <a:bodyPr wrap="square">
            <a:spAutoFit/>
          </a:bodyPr>
          <a:lstStyle/>
          <a:p>
            <a:pPr algn="l" fontAlgn="base"/>
            <a:r>
              <a:rPr lang="fr-CH" b="1" i="0" dirty="0">
                <a:solidFill>
                  <a:srgbClr val="111111"/>
                </a:solidFill>
                <a:effectLst/>
                <a:latin typeface="Nunito" pitchFamily="2" charset="77"/>
              </a:rPr>
              <a:t>30/08/2018 – Quelqu’un demande de l’aide à Epstein pour que Macron puisse « diriger l’Europe, voire le monde ». Epstein répond « ok » à ce mail :</a:t>
            </a:r>
            <a:br>
              <a:rPr lang="fr-CH" b="1" i="0" dirty="0">
                <a:solidFill>
                  <a:srgbClr val="111111"/>
                </a:solidFill>
                <a:effectLst/>
                <a:latin typeface="Nunito" pitchFamily="2" charset="77"/>
              </a:rPr>
            </a:br>
            <a:br>
              <a:rPr lang="fr-CH" b="1" i="0" dirty="0">
                <a:solidFill>
                  <a:srgbClr val="111111"/>
                </a:solidFill>
                <a:effectLst/>
                <a:latin typeface="Nunito" pitchFamily="2" charset="77"/>
              </a:rPr>
            </a:br>
            <a:r>
              <a:rPr lang="fr-CH" b="0" i="0" dirty="0">
                <a:solidFill>
                  <a:srgbClr val="111111"/>
                </a:solidFill>
                <a:effectLst/>
                <a:highlight>
                  <a:srgbClr val="FFFF00"/>
                </a:highlight>
                <a:latin typeface="Nunito" pitchFamily="2" charset="77"/>
              </a:rPr>
              <a:t>« Besoin d’aide</a:t>
            </a:r>
            <a:br>
              <a:rPr lang="fr-CH" b="0" i="0" dirty="0">
                <a:solidFill>
                  <a:srgbClr val="111111"/>
                </a:solidFill>
                <a:effectLst/>
                <a:highlight>
                  <a:srgbClr val="FFFF00"/>
                </a:highlight>
                <a:latin typeface="Nunito" pitchFamily="2" charset="77"/>
              </a:rPr>
            </a:br>
            <a:r>
              <a:rPr lang="fr-CH" b="0" i="0" dirty="0">
                <a:solidFill>
                  <a:srgbClr val="111111"/>
                </a:solidFill>
                <a:effectLst/>
                <a:highlight>
                  <a:srgbClr val="FFFF00"/>
                </a:highlight>
                <a:latin typeface="Nunito" pitchFamily="2" charset="77"/>
              </a:rPr>
              <a:t>Il nous demande à chacun de lui soumettre des idées novatrices et pertinentes.</a:t>
            </a:r>
            <a:br>
              <a:rPr lang="fr-CH" b="0" i="0" dirty="0">
                <a:solidFill>
                  <a:srgbClr val="111111"/>
                </a:solidFill>
                <a:effectLst/>
                <a:highlight>
                  <a:srgbClr val="FFFF00"/>
                </a:highlight>
                <a:latin typeface="Nunito" pitchFamily="2" charset="77"/>
              </a:rPr>
            </a:br>
            <a:r>
              <a:rPr lang="fr-CH" b="0" i="0" dirty="0">
                <a:solidFill>
                  <a:srgbClr val="111111"/>
                </a:solidFill>
                <a:effectLst/>
                <a:highlight>
                  <a:srgbClr val="FFFF00"/>
                </a:highlight>
                <a:latin typeface="Nunito" pitchFamily="2" charset="77"/>
              </a:rPr>
              <a:t>On est ouvert à toutes les propositions :</a:t>
            </a:r>
            <a:br>
              <a:rPr lang="fr-CH" b="0" i="0" dirty="0">
                <a:solidFill>
                  <a:srgbClr val="111111"/>
                </a:solidFill>
                <a:effectLst/>
                <a:highlight>
                  <a:srgbClr val="FFFF00"/>
                </a:highlight>
                <a:latin typeface="Nunito" pitchFamily="2" charset="77"/>
              </a:rPr>
            </a:br>
            <a:r>
              <a:rPr lang="fr-CH" b="0" i="0" dirty="0">
                <a:solidFill>
                  <a:srgbClr val="111111"/>
                </a:solidFill>
                <a:effectLst/>
                <a:highlight>
                  <a:srgbClr val="FFFF00"/>
                </a:highlight>
                <a:latin typeface="Nunito" pitchFamily="2" charset="77"/>
              </a:rPr>
              <a:t>– Institutions</a:t>
            </a:r>
            <a:br>
              <a:rPr lang="fr-CH" b="0" i="0" dirty="0">
                <a:solidFill>
                  <a:srgbClr val="111111"/>
                </a:solidFill>
                <a:effectLst/>
                <a:highlight>
                  <a:srgbClr val="FFFF00"/>
                </a:highlight>
                <a:latin typeface="Nunito" pitchFamily="2" charset="77"/>
              </a:rPr>
            </a:br>
            <a:r>
              <a:rPr lang="fr-CH" b="0" i="0" dirty="0">
                <a:solidFill>
                  <a:srgbClr val="111111"/>
                </a:solidFill>
                <a:effectLst/>
                <a:highlight>
                  <a:srgbClr val="FFFF00"/>
                </a:highlight>
                <a:latin typeface="Nunito" pitchFamily="2" charset="77"/>
              </a:rPr>
              <a:t>– Politiques</a:t>
            </a:r>
            <a:br>
              <a:rPr lang="fr-CH" b="0" i="0" dirty="0">
                <a:solidFill>
                  <a:srgbClr val="111111"/>
                </a:solidFill>
                <a:effectLst/>
                <a:highlight>
                  <a:srgbClr val="FFFF00"/>
                </a:highlight>
                <a:latin typeface="Nunito" pitchFamily="2" charset="77"/>
              </a:rPr>
            </a:br>
            <a:r>
              <a:rPr lang="fr-CH" b="0" i="0" dirty="0">
                <a:solidFill>
                  <a:srgbClr val="111111"/>
                </a:solidFill>
                <a:effectLst/>
                <a:highlight>
                  <a:srgbClr val="FFFF00"/>
                </a:highlight>
                <a:latin typeface="Nunito" pitchFamily="2" charset="77"/>
              </a:rPr>
              <a:t>– Science</a:t>
            </a:r>
            <a:br>
              <a:rPr lang="fr-CH" b="0" i="0" dirty="0">
                <a:solidFill>
                  <a:srgbClr val="111111"/>
                </a:solidFill>
                <a:effectLst/>
                <a:highlight>
                  <a:srgbClr val="FFFF00"/>
                </a:highlight>
                <a:latin typeface="Nunito" pitchFamily="2" charset="77"/>
              </a:rPr>
            </a:br>
            <a:r>
              <a:rPr lang="fr-CH" b="0" i="0" dirty="0">
                <a:solidFill>
                  <a:srgbClr val="111111"/>
                </a:solidFill>
                <a:effectLst/>
                <a:highlight>
                  <a:srgbClr val="FFFF00"/>
                </a:highlight>
                <a:latin typeface="Nunito" pitchFamily="2" charset="77"/>
              </a:rPr>
              <a:t>Etc.</a:t>
            </a:r>
            <a:br>
              <a:rPr lang="fr-CH" b="0" i="0" dirty="0">
                <a:solidFill>
                  <a:srgbClr val="111111"/>
                </a:solidFill>
                <a:effectLst/>
                <a:highlight>
                  <a:srgbClr val="FFFF00"/>
                </a:highlight>
                <a:latin typeface="Nunito" pitchFamily="2" charset="77"/>
              </a:rPr>
            </a:br>
            <a:r>
              <a:rPr lang="fr-CH" b="0" i="0" u="sng" dirty="0">
                <a:solidFill>
                  <a:srgbClr val="111111"/>
                </a:solidFill>
                <a:effectLst/>
                <a:highlight>
                  <a:srgbClr val="FFFF00"/>
                </a:highlight>
                <a:latin typeface="Nunito" pitchFamily="2" charset="77"/>
              </a:rPr>
              <a:t>Il veut diriger l’Europe, voire le monde.</a:t>
            </a:r>
          </a:p>
          <a:p>
            <a:pPr algn="l" fontAlgn="base"/>
            <a:r>
              <a:rPr lang="fr-CH" b="0" i="0" u="sng" dirty="0">
                <a:solidFill>
                  <a:srgbClr val="111111"/>
                </a:solidFill>
                <a:effectLst/>
                <a:highlight>
                  <a:srgbClr val="FFFF00"/>
                </a:highlight>
                <a:latin typeface="Nunito" pitchFamily="2" charset="77"/>
              </a:rPr>
              <a:t>J’ai environ une semaine. </a:t>
            </a:r>
          </a:p>
          <a:p>
            <a:pPr algn="l" fontAlgn="base"/>
            <a:r>
              <a:rPr lang="fr-CH" b="0" i="0" u="sng" dirty="0">
                <a:solidFill>
                  <a:srgbClr val="111111"/>
                </a:solidFill>
                <a:effectLst/>
                <a:highlight>
                  <a:srgbClr val="FFFF00"/>
                </a:highlight>
                <a:latin typeface="Nunito" pitchFamily="2" charset="77"/>
              </a:rPr>
              <a:t>Pouvons-nous en discuter ? </a:t>
            </a:r>
            <a:br>
              <a:rPr lang="fr-CH" b="0" i="0" u="sng" dirty="0">
                <a:solidFill>
                  <a:srgbClr val="111111"/>
                </a:solidFill>
                <a:effectLst/>
                <a:highlight>
                  <a:srgbClr val="FFFF00"/>
                </a:highlight>
                <a:latin typeface="Nunito" pitchFamily="2" charset="77"/>
              </a:rPr>
            </a:br>
            <a:r>
              <a:rPr lang="fr-CH" b="0" i="0" dirty="0">
                <a:solidFill>
                  <a:srgbClr val="111111"/>
                </a:solidFill>
                <a:effectLst/>
                <a:highlight>
                  <a:srgbClr val="FFFF00"/>
                </a:highlight>
                <a:latin typeface="Nunito" pitchFamily="2" charset="77"/>
              </a:rPr>
              <a:t>Par SMS ou par téléphone, ça me va. </a:t>
            </a:r>
          </a:p>
          <a:p>
            <a:pPr algn="l" fontAlgn="base"/>
            <a:r>
              <a:rPr lang="fr-CH" b="0" i="0" dirty="0">
                <a:solidFill>
                  <a:srgbClr val="111111"/>
                </a:solidFill>
                <a:effectLst/>
                <a:highlight>
                  <a:srgbClr val="FFFF00"/>
                </a:highlight>
                <a:latin typeface="Nunito" pitchFamily="2" charset="77"/>
              </a:rPr>
              <a:t>Ce week-end ? »</a:t>
            </a:r>
          </a:p>
        </p:txBody>
      </p:sp>
      <p:pic>
        <p:nvPicPr>
          <p:cNvPr id="13" name="Image 12">
            <a:extLst>
              <a:ext uri="{FF2B5EF4-FFF2-40B4-BE49-F238E27FC236}">
                <a16:creationId xmlns:a16="http://schemas.microsoft.com/office/drawing/2014/main" id="{74512860-1A91-CD8F-FC5E-0BC33836BBA0}"/>
              </a:ext>
            </a:extLst>
          </p:cNvPr>
          <p:cNvPicPr>
            <a:picLocks noChangeAspect="1"/>
          </p:cNvPicPr>
          <p:nvPr/>
        </p:nvPicPr>
        <p:blipFill>
          <a:blip r:embed="rId3"/>
          <a:stretch>
            <a:fillRect/>
          </a:stretch>
        </p:blipFill>
        <p:spPr>
          <a:xfrm>
            <a:off x="8619744" y="3521497"/>
            <a:ext cx="3462802" cy="3153623"/>
          </a:xfrm>
          <a:prstGeom prst="rect">
            <a:avLst/>
          </a:prstGeom>
        </p:spPr>
      </p:pic>
    </p:spTree>
    <p:extLst>
      <p:ext uri="{BB962C8B-B14F-4D97-AF65-F5344CB8AC3E}">
        <p14:creationId xmlns:p14="http://schemas.microsoft.com/office/powerpoint/2010/main" val="7272407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9993B-FD5F-FBAD-C958-284C08A11573}"/>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6AC05EC5-DA9F-7D17-14AC-32063581BD3C}"/>
              </a:ext>
            </a:extLst>
          </p:cNvPr>
          <p:cNvSpPr txBox="1"/>
          <p:nvPr/>
        </p:nvSpPr>
        <p:spPr>
          <a:xfrm>
            <a:off x="341102" y="126007"/>
            <a:ext cx="11703604" cy="1477328"/>
          </a:xfrm>
          <a:prstGeom prst="rect">
            <a:avLst/>
          </a:prstGeom>
          <a:noFill/>
        </p:spPr>
        <p:txBody>
          <a:bodyPr wrap="square">
            <a:spAutoFit/>
          </a:bodyPr>
          <a:lstStyle/>
          <a:p>
            <a:r>
              <a:rPr lang="fr-CH" sz="5000" dirty="0">
                <a:latin typeface="Impact" panose="020B0806030902050204" pitchFamily="34" charset="0"/>
              </a:rPr>
              <a:t>Macron : reconstruire la gouvernance, </a:t>
            </a:r>
          </a:p>
          <a:p>
            <a:r>
              <a:rPr lang="fr-CH" sz="4000" dirty="0">
                <a:latin typeface="Impact" panose="020B0806030902050204" pitchFamily="34" charset="0"/>
              </a:rPr>
              <a:t>un avenir plus « progressiste »</a:t>
            </a:r>
            <a:endParaRPr lang="fr-CH" sz="4400" dirty="0">
              <a:latin typeface="Impact" panose="020B0806030902050204" pitchFamily="34" charset="0"/>
            </a:endParaRPr>
          </a:p>
        </p:txBody>
      </p:sp>
      <p:pic>
        <p:nvPicPr>
          <p:cNvPr id="12" name="Image 11">
            <a:extLst>
              <a:ext uri="{FF2B5EF4-FFF2-40B4-BE49-F238E27FC236}">
                <a16:creationId xmlns:a16="http://schemas.microsoft.com/office/drawing/2014/main" id="{2FB4037C-B8EB-E66C-A3CC-99488F6B26D1}"/>
              </a:ext>
            </a:extLst>
          </p:cNvPr>
          <p:cNvPicPr>
            <a:picLocks noChangeAspect="1"/>
          </p:cNvPicPr>
          <p:nvPr/>
        </p:nvPicPr>
        <p:blipFill>
          <a:blip r:embed="rId2"/>
          <a:stretch>
            <a:fillRect/>
          </a:stretch>
        </p:blipFill>
        <p:spPr>
          <a:xfrm>
            <a:off x="412512" y="1867810"/>
            <a:ext cx="4876800" cy="4241800"/>
          </a:xfrm>
          <a:prstGeom prst="rect">
            <a:avLst/>
          </a:prstGeom>
          <a:ln>
            <a:solidFill>
              <a:schemeClr val="tx1"/>
            </a:solidFill>
          </a:ln>
        </p:spPr>
      </p:pic>
      <p:sp>
        <p:nvSpPr>
          <p:cNvPr id="8" name="ZoneTexte 7">
            <a:extLst>
              <a:ext uri="{FF2B5EF4-FFF2-40B4-BE49-F238E27FC236}">
                <a16:creationId xmlns:a16="http://schemas.microsoft.com/office/drawing/2014/main" id="{CF7115C6-4965-9A29-E6F4-2BE1D94C6D30}"/>
              </a:ext>
            </a:extLst>
          </p:cNvPr>
          <p:cNvSpPr txBox="1"/>
          <p:nvPr/>
        </p:nvSpPr>
        <p:spPr>
          <a:xfrm>
            <a:off x="135102" y="2553019"/>
            <a:ext cx="4876800" cy="4247317"/>
          </a:xfrm>
          <a:prstGeom prst="rect">
            <a:avLst/>
          </a:prstGeom>
          <a:solidFill>
            <a:schemeClr val="bg1"/>
          </a:solidFill>
          <a:ln w="57150">
            <a:solidFill>
              <a:srgbClr val="FF0000"/>
            </a:solidFill>
          </a:ln>
        </p:spPr>
        <p:txBody>
          <a:bodyPr wrap="square">
            <a:spAutoFit/>
          </a:bodyPr>
          <a:lstStyle/>
          <a:p>
            <a:pPr algn="l" fontAlgn="base"/>
            <a:r>
              <a:rPr lang="fr-CH" b="1" i="0" dirty="0">
                <a:solidFill>
                  <a:srgbClr val="111111"/>
                </a:solidFill>
                <a:effectLst/>
                <a:latin typeface="Nunito" pitchFamily="2" charset="77"/>
              </a:rPr>
              <a:t>Jeffrey E. &lt;</a:t>
            </a:r>
            <a:r>
              <a:rPr lang="fr-CH" b="1" i="0" dirty="0" err="1">
                <a:solidFill>
                  <a:srgbClr val="111111"/>
                </a:solidFill>
                <a:effectLst/>
                <a:latin typeface="Nunito" pitchFamily="2" charset="77"/>
              </a:rPr>
              <a:t>jeevacation@gmail.com</a:t>
            </a:r>
            <a:r>
              <a:rPr lang="fr-CH" b="1" i="0" dirty="0">
                <a:solidFill>
                  <a:srgbClr val="111111"/>
                </a:solidFill>
                <a:effectLst/>
                <a:latin typeface="Nunito" pitchFamily="2" charset="77"/>
              </a:rPr>
              <a:t>&gt; </a:t>
            </a:r>
          </a:p>
          <a:p>
            <a:pPr algn="l" fontAlgn="base"/>
            <a:r>
              <a:rPr lang="fr-CH" b="1" i="0" dirty="0">
                <a:solidFill>
                  <a:srgbClr val="111111"/>
                </a:solidFill>
                <a:effectLst/>
                <a:latin typeface="Nunito" pitchFamily="2" charset="77"/>
              </a:rPr>
              <a:t>a écrit le 17/07/2017 : </a:t>
            </a:r>
            <a:br>
              <a:rPr lang="fr-CH" b="0" i="0" dirty="0">
                <a:solidFill>
                  <a:srgbClr val="111111"/>
                </a:solidFill>
                <a:effectLst/>
                <a:latin typeface="Nunito" pitchFamily="2" charset="77"/>
              </a:rPr>
            </a:br>
            <a:r>
              <a:rPr lang="fr-CH" b="0" i="0" dirty="0">
                <a:solidFill>
                  <a:srgbClr val="111111"/>
                </a:solidFill>
                <a:effectLst/>
                <a:latin typeface="Nunito" pitchFamily="2" charset="77"/>
              </a:rPr>
              <a:t>« De retour Aux Caraïbes. Je suis </a:t>
            </a:r>
          </a:p>
          <a:p>
            <a:pPr algn="l" fontAlgn="base"/>
            <a:r>
              <a:rPr lang="fr-CH" b="0" i="0" dirty="0">
                <a:solidFill>
                  <a:srgbClr val="111111"/>
                </a:solidFill>
                <a:effectLst/>
                <a:latin typeface="Nunito" pitchFamily="2" charset="77"/>
              </a:rPr>
              <a:t>content pour toi. Bruno, le ministre </a:t>
            </a:r>
          </a:p>
          <a:p>
            <a:pPr algn="l" fontAlgn="base"/>
            <a:r>
              <a:rPr lang="fr-CH" b="0" i="0" dirty="0">
                <a:solidFill>
                  <a:srgbClr val="111111"/>
                </a:solidFill>
                <a:effectLst/>
                <a:latin typeface="Nunito" pitchFamily="2" charset="77"/>
              </a:rPr>
              <a:t>des Finances, est complètement </a:t>
            </a:r>
          </a:p>
          <a:p>
            <a:pPr algn="l" fontAlgn="base"/>
            <a:r>
              <a:rPr lang="fr-CH" b="0" i="0" dirty="0">
                <a:solidFill>
                  <a:srgbClr val="111111"/>
                </a:solidFill>
                <a:effectLst/>
                <a:latin typeface="Nunito" pitchFamily="2" charset="77"/>
              </a:rPr>
              <a:t>dépassé, mais il est venu me voir à </a:t>
            </a:r>
          </a:p>
          <a:p>
            <a:pPr algn="l" fontAlgn="base"/>
            <a:r>
              <a:rPr lang="fr-CH" b="0" i="0" dirty="0">
                <a:solidFill>
                  <a:srgbClr val="111111"/>
                </a:solidFill>
                <a:effectLst/>
                <a:latin typeface="Nunito" pitchFamily="2" charset="77"/>
              </a:rPr>
              <a:t>New York avant les élections. </a:t>
            </a:r>
          </a:p>
          <a:p>
            <a:pPr algn="l" fontAlgn="base"/>
            <a:r>
              <a:rPr lang="fr-CH" b="0" i="0" dirty="0">
                <a:solidFill>
                  <a:srgbClr val="111111"/>
                </a:solidFill>
                <a:effectLst/>
                <a:highlight>
                  <a:srgbClr val="FFFF00"/>
                </a:highlight>
                <a:latin typeface="Nunito" pitchFamily="2" charset="77"/>
              </a:rPr>
              <a:t>C’est quelqu’un de bien. Qu’en </a:t>
            </a:r>
          </a:p>
          <a:p>
            <a:pPr algn="l" fontAlgn="base"/>
            <a:r>
              <a:rPr lang="fr-CH" b="0" i="0" dirty="0">
                <a:solidFill>
                  <a:srgbClr val="111111"/>
                </a:solidFill>
                <a:effectLst/>
                <a:highlight>
                  <a:srgbClr val="FFFF00"/>
                </a:highlight>
                <a:latin typeface="Nunito" pitchFamily="2" charset="77"/>
              </a:rPr>
              <a:t>est-il de ton rdv au théâtre ? </a:t>
            </a:r>
          </a:p>
          <a:p>
            <a:pPr algn="l" fontAlgn="base"/>
            <a:r>
              <a:rPr lang="fr-CH" b="0" i="0" dirty="0">
                <a:solidFill>
                  <a:srgbClr val="111111"/>
                </a:solidFill>
                <a:effectLst/>
                <a:highlight>
                  <a:srgbClr val="FFFF00"/>
                </a:highlight>
                <a:latin typeface="Nunito" pitchFamily="2" charset="77"/>
              </a:rPr>
              <a:t>Comment connais-tu Macron ? »</a:t>
            </a:r>
            <a:br>
              <a:rPr lang="fr-CH" b="0" i="0" dirty="0">
                <a:solidFill>
                  <a:srgbClr val="111111"/>
                </a:solidFill>
                <a:effectLst/>
                <a:highlight>
                  <a:srgbClr val="FFFF00"/>
                </a:highlight>
                <a:latin typeface="Nunito" pitchFamily="2" charset="77"/>
              </a:rPr>
            </a:br>
            <a:r>
              <a:rPr lang="fr-CH" sz="1000" b="0" i="0" dirty="0">
                <a:solidFill>
                  <a:srgbClr val="111111"/>
                </a:solidFill>
                <a:effectLst/>
                <a:highlight>
                  <a:srgbClr val="FFFF00"/>
                </a:highlight>
                <a:latin typeface="Nunito" pitchFamily="2" charset="77"/>
              </a:rPr>
              <a:t> </a:t>
            </a:r>
            <a:endParaRPr lang="fr-CH" b="1" i="0" dirty="0">
              <a:solidFill>
                <a:srgbClr val="111111"/>
              </a:solidFill>
              <a:effectLst/>
              <a:highlight>
                <a:srgbClr val="FFFF00"/>
              </a:highlight>
              <a:latin typeface="Nunito" pitchFamily="2" charset="77"/>
            </a:endParaRPr>
          </a:p>
          <a:p>
            <a:pPr algn="l" fontAlgn="base"/>
            <a:r>
              <a:rPr lang="fr-CH" b="1" i="0" dirty="0">
                <a:solidFill>
                  <a:srgbClr val="111111"/>
                </a:solidFill>
                <a:effectLst/>
                <a:latin typeface="Nunito" pitchFamily="2" charset="77"/>
              </a:rPr>
              <a:t>Réponse de Frédéric </a:t>
            </a:r>
            <a:r>
              <a:rPr lang="fr-CH" b="1" i="0" dirty="0" err="1">
                <a:solidFill>
                  <a:srgbClr val="111111"/>
                </a:solidFill>
                <a:effectLst/>
                <a:latin typeface="Nunito" pitchFamily="2" charset="77"/>
              </a:rPr>
              <a:t>Chaslin</a:t>
            </a:r>
            <a:r>
              <a:rPr lang="fr-CH" b="1" i="0" dirty="0">
                <a:solidFill>
                  <a:srgbClr val="111111"/>
                </a:solidFill>
                <a:effectLst/>
                <a:latin typeface="Nunito" pitchFamily="2" charset="77"/>
              </a:rPr>
              <a:t> : </a:t>
            </a:r>
          </a:p>
          <a:p>
            <a:pPr algn="l" fontAlgn="base"/>
            <a:r>
              <a:rPr lang="fr-CH" b="1" i="0" dirty="0">
                <a:solidFill>
                  <a:srgbClr val="111111"/>
                </a:solidFill>
                <a:effectLst/>
                <a:latin typeface="Nunito" pitchFamily="2" charset="77"/>
              </a:rPr>
              <a:t>[chef d’orchestre] </a:t>
            </a:r>
            <a:br>
              <a:rPr lang="fr-CH" b="1" i="0" dirty="0">
                <a:solidFill>
                  <a:srgbClr val="111111"/>
                </a:solidFill>
                <a:effectLst/>
                <a:latin typeface="Nunito" pitchFamily="2" charset="77"/>
              </a:rPr>
            </a:br>
            <a:r>
              <a:rPr lang="fr-CH" b="0" i="0" dirty="0">
                <a:solidFill>
                  <a:srgbClr val="111111"/>
                </a:solidFill>
                <a:effectLst/>
                <a:latin typeface="Nunito" pitchFamily="2" charset="77"/>
              </a:rPr>
              <a:t>« […] </a:t>
            </a:r>
            <a:r>
              <a:rPr lang="fr-CH" b="0" i="0" dirty="0">
                <a:solidFill>
                  <a:srgbClr val="111111"/>
                </a:solidFill>
                <a:effectLst/>
                <a:highlight>
                  <a:srgbClr val="FFFF00"/>
                </a:highlight>
                <a:latin typeface="Nunito" pitchFamily="2" charset="77"/>
              </a:rPr>
              <a:t>Je connais Macron parce que son mentor (Attali) est un de mes meilleurs amis. »</a:t>
            </a:r>
          </a:p>
        </p:txBody>
      </p:sp>
      <p:pic>
        <p:nvPicPr>
          <p:cNvPr id="10" name="Image 9">
            <a:extLst>
              <a:ext uri="{FF2B5EF4-FFF2-40B4-BE49-F238E27FC236}">
                <a16:creationId xmlns:a16="http://schemas.microsoft.com/office/drawing/2014/main" id="{AFA8AE04-3F31-DACB-6259-FBB52CCE3442}"/>
              </a:ext>
            </a:extLst>
          </p:cNvPr>
          <p:cNvPicPr>
            <a:picLocks noChangeAspect="1"/>
          </p:cNvPicPr>
          <p:nvPr/>
        </p:nvPicPr>
        <p:blipFill>
          <a:blip r:embed="rId3"/>
          <a:stretch>
            <a:fillRect/>
          </a:stretch>
        </p:blipFill>
        <p:spPr>
          <a:xfrm>
            <a:off x="4245899" y="1586497"/>
            <a:ext cx="7772400" cy="3006014"/>
          </a:xfrm>
          <a:prstGeom prst="rect">
            <a:avLst/>
          </a:prstGeom>
          <a:ln>
            <a:solidFill>
              <a:schemeClr val="tx1"/>
            </a:solidFill>
          </a:ln>
        </p:spPr>
      </p:pic>
      <p:sp>
        <p:nvSpPr>
          <p:cNvPr id="9" name="ZoneTexte 8">
            <a:extLst>
              <a:ext uri="{FF2B5EF4-FFF2-40B4-BE49-F238E27FC236}">
                <a16:creationId xmlns:a16="http://schemas.microsoft.com/office/drawing/2014/main" id="{73BD8560-372F-D14E-2138-646DC2E91700}"/>
              </a:ext>
            </a:extLst>
          </p:cNvPr>
          <p:cNvSpPr txBox="1"/>
          <p:nvPr/>
        </p:nvSpPr>
        <p:spPr>
          <a:xfrm>
            <a:off x="5167392" y="3941064"/>
            <a:ext cx="6813348" cy="2862322"/>
          </a:xfrm>
          <a:prstGeom prst="rect">
            <a:avLst/>
          </a:prstGeom>
          <a:solidFill>
            <a:schemeClr val="bg1"/>
          </a:solidFill>
          <a:ln w="57150">
            <a:solidFill>
              <a:srgbClr val="FF0000"/>
            </a:solidFill>
          </a:ln>
        </p:spPr>
        <p:txBody>
          <a:bodyPr wrap="square">
            <a:spAutoFit/>
          </a:bodyPr>
          <a:lstStyle/>
          <a:p>
            <a:pPr algn="l" fontAlgn="base"/>
            <a:r>
              <a:rPr lang="fr-CH" b="1" i="0" dirty="0">
                <a:solidFill>
                  <a:srgbClr val="111111"/>
                </a:solidFill>
                <a:effectLst/>
                <a:latin typeface="Nunito" pitchFamily="2" charset="77"/>
              </a:rPr>
              <a:t>17/09/2017 – Message de Epstein à </a:t>
            </a:r>
            <a:r>
              <a:rPr lang="fr-CH" b="1" i="0" dirty="0" err="1">
                <a:solidFill>
                  <a:srgbClr val="111111"/>
                </a:solidFill>
                <a:effectLst/>
                <a:latin typeface="Nunito" pitchFamily="2" charset="77"/>
              </a:rPr>
              <a:t>Borge</a:t>
            </a:r>
            <a:r>
              <a:rPr lang="fr-CH" b="1" i="0" dirty="0">
                <a:solidFill>
                  <a:srgbClr val="111111"/>
                </a:solidFill>
                <a:effectLst/>
                <a:latin typeface="Nunito" pitchFamily="2" charset="77"/>
              </a:rPr>
              <a:t> </a:t>
            </a:r>
            <a:r>
              <a:rPr lang="fr-CH" b="1" i="0" dirty="0" err="1">
                <a:solidFill>
                  <a:srgbClr val="111111"/>
                </a:solidFill>
                <a:effectLst/>
                <a:latin typeface="Nunito" pitchFamily="2" charset="77"/>
              </a:rPr>
              <a:t>Brende</a:t>
            </a:r>
            <a:r>
              <a:rPr lang="fr-CH" b="1" i="0" dirty="0">
                <a:solidFill>
                  <a:srgbClr val="111111"/>
                </a:solidFill>
                <a:effectLst/>
                <a:latin typeface="Nunito" pitchFamily="2" charset="77"/>
              </a:rPr>
              <a:t> :</a:t>
            </a:r>
          </a:p>
          <a:p>
            <a:pPr algn="l" fontAlgn="base"/>
            <a:r>
              <a:rPr lang="fr-CH" b="1" i="0" dirty="0">
                <a:solidFill>
                  <a:srgbClr val="111111"/>
                </a:solidFill>
                <a:effectLst/>
                <a:latin typeface="Nunito" pitchFamily="2" charset="77"/>
              </a:rPr>
              <a:t>(Président du Conseil d’administration du WEF)</a:t>
            </a:r>
            <a:r>
              <a:rPr lang="fr-CH" b="0" i="0" dirty="0">
                <a:solidFill>
                  <a:srgbClr val="111111"/>
                </a:solidFill>
                <a:effectLst/>
                <a:latin typeface="Nunito" pitchFamily="2" charset="77"/>
              </a:rPr>
              <a:t> </a:t>
            </a:r>
            <a:br>
              <a:rPr lang="fr-CH" b="0" i="0" dirty="0">
                <a:solidFill>
                  <a:srgbClr val="111111"/>
                </a:solidFill>
                <a:effectLst/>
                <a:latin typeface="Nunito" pitchFamily="2" charset="77"/>
              </a:rPr>
            </a:br>
            <a:r>
              <a:rPr lang="fr-CH" b="0" i="0" dirty="0">
                <a:solidFill>
                  <a:srgbClr val="111111"/>
                </a:solidFill>
                <a:effectLst/>
                <a:highlight>
                  <a:srgbClr val="FFFF00"/>
                </a:highlight>
                <a:latin typeface="Nunito" pitchFamily="2" charset="77"/>
              </a:rPr>
              <a:t>« De Macron</a:t>
            </a:r>
            <a:br>
              <a:rPr lang="fr-CH" b="0" i="0" dirty="0">
                <a:solidFill>
                  <a:srgbClr val="111111"/>
                </a:solidFill>
                <a:effectLst/>
                <a:highlight>
                  <a:srgbClr val="FFFF00"/>
                </a:highlight>
                <a:latin typeface="Nunito" pitchFamily="2" charset="77"/>
              </a:rPr>
            </a:br>
            <a:r>
              <a:rPr lang="fr-CH" b="0" i="0" dirty="0">
                <a:solidFill>
                  <a:srgbClr val="111111"/>
                </a:solidFill>
                <a:effectLst/>
                <a:highlight>
                  <a:srgbClr val="FFFF00"/>
                </a:highlight>
                <a:latin typeface="Nunito" pitchFamily="2" charset="77"/>
              </a:rPr>
              <a:t>Nous pensons qu’il est </a:t>
            </a:r>
            <a:r>
              <a:rPr lang="fr-CH" b="0" i="0" u="sng" dirty="0">
                <a:solidFill>
                  <a:srgbClr val="111111"/>
                </a:solidFill>
                <a:effectLst/>
                <a:highlight>
                  <a:srgbClr val="FFFF00"/>
                </a:highlight>
                <a:latin typeface="Nunito" pitchFamily="2" charset="77"/>
              </a:rPr>
              <a:t>nécessaire de repenser, reconstruire et inventer la gouvernance et le format des institutions internationales</a:t>
            </a:r>
            <a:r>
              <a:rPr lang="fr-CH" u="sng" dirty="0">
                <a:solidFill>
                  <a:srgbClr val="111111"/>
                </a:solidFill>
                <a:highlight>
                  <a:srgbClr val="FFFF00"/>
                </a:highlight>
                <a:latin typeface="Nunito" pitchFamily="2" charset="77"/>
              </a:rPr>
              <a:t>,</a:t>
            </a:r>
            <a:r>
              <a:rPr lang="fr-CH" b="0" i="0" dirty="0">
                <a:solidFill>
                  <a:srgbClr val="111111"/>
                </a:solidFill>
                <a:effectLst/>
                <a:highlight>
                  <a:srgbClr val="FFFF00"/>
                </a:highlight>
                <a:latin typeface="Nunito" pitchFamily="2" charset="77"/>
              </a:rPr>
              <a:t> les engagements et les relations entre les acteurs publics et privés et les instruments socio-économiques pour mieux relever ces défis. </a:t>
            </a:r>
            <a:r>
              <a:rPr lang="fr-CH" b="0" i="0" dirty="0">
                <a:solidFill>
                  <a:srgbClr val="111111"/>
                </a:solidFill>
                <a:effectLst/>
                <a:latin typeface="Nunito" pitchFamily="2" charset="77"/>
              </a:rPr>
              <a:t>Quelles innovations socio-économiques soutiendriez-vous pour promouvoir </a:t>
            </a:r>
            <a:r>
              <a:rPr lang="fr-CH" b="0" i="0" u="sng" dirty="0">
                <a:solidFill>
                  <a:srgbClr val="111111"/>
                </a:solidFill>
                <a:effectLst/>
                <a:highlight>
                  <a:srgbClr val="FFFF00"/>
                </a:highlight>
                <a:latin typeface="Nunito" pitchFamily="2" charset="77"/>
              </a:rPr>
              <a:t>un avenir plus « progressiste »</a:t>
            </a:r>
            <a:r>
              <a:rPr lang="fr-CH" b="0" i="0" dirty="0">
                <a:solidFill>
                  <a:srgbClr val="111111"/>
                </a:solidFill>
                <a:effectLst/>
                <a:highlight>
                  <a:srgbClr val="FFFF00"/>
                </a:highlight>
                <a:latin typeface="Nunito" pitchFamily="2" charset="77"/>
              </a:rPr>
              <a:t> ? »</a:t>
            </a:r>
          </a:p>
        </p:txBody>
      </p:sp>
      <p:pic>
        <p:nvPicPr>
          <p:cNvPr id="13" name="Image 12">
            <a:extLst>
              <a:ext uri="{FF2B5EF4-FFF2-40B4-BE49-F238E27FC236}">
                <a16:creationId xmlns:a16="http://schemas.microsoft.com/office/drawing/2014/main" id="{CF2670F6-4BBE-A367-55CB-2A1D5D1FED33}"/>
              </a:ext>
            </a:extLst>
          </p:cNvPr>
          <p:cNvPicPr>
            <a:picLocks noChangeAspect="1"/>
          </p:cNvPicPr>
          <p:nvPr/>
        </p:nvPicPr>
        <p:blipFill>
          <a:blip r:embed="rId4"/>
          <a:stretch>
            <a:fillRect/>
          </a:stretch>
        </p:blipFill>
        <p:spPr>
          <a:xfrm>
            <a:off x="9451806" y="1303670"/>
            <a:ext cx="2592900" cy="2624266"/>
          </a:xfrm>
          <a:prstGeom prst="rect">
            <a:avLst/>
          </a:prstGeom>
        </p:spPr>
      </p:pic>
      <p:pic>
        <p:nvPicPr>
          <p:cNvPr id="14" name="Image 13">
            <a:extLst>
              <a:ext uri="{FF2B5EF4-FFF2-40B4-BE49-F238E27FC236}">
                <a16:creationId xmlns:a16="http://schemas.microsoft.com/office/drawing/2014/main" id="{4FDEEF5F-2D6A-C585-DBF9-84FB7EAF912F}"/>
              </a:ext>
            </a:extLst>
          </p:cNvPr>
          <p:cNvPicPr>
            <a:picLocks noChangeAspect="1"/>
          </p:cNvPicPr>
          <p:nvPr/>
        </p:nvPicPr>
        <p:blipFill>
          <a:blip r:embed="rId5"/>
          <a:stretch>
            <a:fillRect/>
          </a:stretch>
        </p:blipFill>
        <p:spPr>
          <a:xfrm>
            <a:off x="3606295" y="4066202"/>
            <a:ext cx="1279207" cy="1925839"/>
          </a:xfrm>
          <a:prstGeom prst="rect">
            <a:avLst/>
          </a:prstGeom>
        </p:spPr>
      </p:pic>
    </p:spTree>
    <p:extLst>
      <p:ext uri="{BB962C8B-B14F-4D97-AF65-F5344CB8AC3E}">
        <p14:creationId xmlns:p14="http://schemas.microsoft.com/office/powerpoint/2010/main" val="557773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ppt_x</p:attrName>
                                        </p:attrNameLst>
                                      </p:cBhvr>
                                      <p:tavLst>
                                        <p:tav tm="0">
                                          <p:val>
                                            <p:strVal val="#ppt_x+#ppt_w*1.125000"/>
                                          </p:val>
                                        </p:tav>
                                        <p:tav tm="100000">
                                          <p:val>
                                            <p:strVal val="#ppt_x"/>
                                          </p:val>
                                        </p:tav>
                                      </p:tavLst>
                                    </p:anim>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strVal val="#ppt_w*0.70"/>
                                          </p:val>
                                        </p:tav>
                                        <p:tav tm="100000">
                                          <p:val>
                                            <p:strVal val="#ppt_w"/>
                                          </p:val>
                                        </p:tav>
                                      </p:tavLst>
                                    </p:anim>
                                    <p:anim calcmode="lin" valueType="num">
                                      <p:cBhvr>
                                        <p:cTn id="26" dur="1000" fill="hold"/>
                                        <p:tgtEl>
                                          <p:spTgt spid="13"/>
                                        </p:tgtEl>
                                        <p:attrNameLst>
                                          <p:attrName>ppt_h</p:attrName>
                                        </p:attrNameLst>
                                      </p:cBhvr>
                                      <p:tavLst>
                                        <p:tav tm="0">
                                          <p:val>
                                            <p:strVal val="#ppt_h"/>
                                          </p:val>
                                        </p:tav>
                                        <p:tav tm="100000">
                                          <p:val>
                                            <p:strVal val="#ppt_h"/>
                                          </p:val>
                                        </p:tav>
                                      </p:tavLst>
                                    </p:anim>
                                    <p:animEffect transition="in" filter="fade">
                                      <p:cBhvr>
                                        <p:cTn id="27" dur="1000"/>
                                        <p:tgtEl>
                                          <p:spTgt spid="13"/>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strVal val="#ppt_w*0.70"/>
                                          </p:val>
                                        </p:tav>
                                        <p:tav tm="100000">
                                          <p:val>
                                            <p:strVal val="#ppt_w"/>
                                          </p:val>
                                        </p:tav>
                                      </p:tavLst>
                                    </p:anim>
                                    <p:anim calcmode="lin" valueType="num">
                                      <p:cBhvr>
                                        <p:cTn id="31" dur="1000" fill="hold"/>
                                        <p:tgtEl>
                                          <p:spTgt spid="9"/>
                                        </p:tgtEl>
                                        <p:attrNameLst>
                                          <p:attrName>ppt_h</p:attrName>
                                        </p:attrNameLst>
                                      </p:cBhvr>
                                      <p:tavLst>
                                        <p:tav tm="0">
                                          <p:val>
                                            <p:strVal val="#ppt_h"/>
                                          </p:val>
                                        </p:tav>
                                        <p:tav tm="100000">
                                          <p:val>
                                            <p:strVal val="#ppt_h"/>
                                          </p:val>
                                        </p:tav>
                                      </p:tavLst>
                                    </p:anim>
                                    <p:animEffect transition="in" filter="fade">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EFDD4-AEA5-3589-E1AF-3F7A307C2CBC}"/>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07FCBF64-6113-E9D4-40AD-5D36DDAEC48D}"/>
              </a:ext>
            </a:extLst>
          </p:cNvPr>
          <p:cNvSpPr txBox="1"/>
          <p:nvPr/>
        </p:nvSpPr>
        <p:spPr>
          <a:xfrm>
            <a:off x="305790" y="317142"/>
            <a:ext cx="11703604" cy="1538883"/>
          </a:xfrm>
          <a:prstGeom prst="rect">
            <a:avLst/>
          </a:prstGeom>
          <a:noFill/>
        </p:spPr>
        <p:txBody>
          <a:bodyPr wrap="square">
            <a:spAutoFit/>
          </a:bodyPr>
          <a:lstStyle/>
          <a:p>
            <a:r>
              <a:rPr lang="fr-CH" sz="5000" dirty="0">
                <a:latin typeface="Impact" panose="020B0806030902050204" pitchFamily="34" charset="0"/>
              </a:rPr>
              <a:t>Epstein à </a:t>
            </a:r>
            <a:r>
              <a:rPr lang="fr-CH" sz="5000" dirty="0" err="1">
                <a:latin typeface="Impact" panose="020B0806030902050204" pitchFamily="34" charset="0"/>
              </a:rPr>
              <a:t>Borge</a:t>
            </a:r>
            <a:r>
              <a:rPr lang="fr-CH" sz="5000" dirty="0">
                <a:latin typeface="Impact" panose="020B0806030902050204" pitchFamily="34" charset="0"/>
              </a:rPr>
              <a:t> </a:t>
            </a:r>
            <a:r>
              <a:rPr lang="fr-CH" sz="5000" dirty="0" err="1">
                <a:latin typeface="Impact" panose="020B0806030902050204" pitchFamily="34" charset="0"/>
              </a:rPr>
              <a:t>Brende</a:t>
            </a:r>
            <a:r>
              <a:rPr lang="fr-CH" sz="5000" dirty="0">
                <a:latin typeface="Impact" panose="020B0806030902050204" pitchFamily="34" charset="0"/>
              </a:rPr>
              <a:t>, le n°2 du WEF :</a:t>
            </a:r>
          </a:p>
          <a:p>
            <a:r>
              <a:rPr lang="fr-CH" sz="4400" dirty="0">
                <a:latin typeface="Impact" panose="020B0806030902050204" pitchFamily="34" charset="0"/>
              </a:rPr>
              <a:t>Davos pourrait remplacer l’ONU </a:t>
            </a:r>
          </a:p>
        </p:txBody>
      </p:sp>
      <p:sp>
        <p:nvSpPr>
          <p:cNvPr id="5" name="ZoneTexte 4">
            <a:extLst>
              <a:ext uri="{FF2B5EF4-FFF2-40B4-BE49-F238E27FC236}">
                <a16:creationId xmlns:a16="http://schemas.microsoft.com/office/drawing/2014/main" id="{72EB9E22-4140-AC60-E58F-724FDB41A651}"/>
              </a:ext>
            </a:extLst>
          </p:cNvPr>
          <p:cNvSpPr txBox="1"/>
          <p:nvPr/>
        </p:nvSpPr>
        <p:spPr>
          <a:xfrm>
            <a:off x="7828254" y="1094918"/>
            <a:ext cx="6096000" cy="369332"/>
          </a:xfrm>
          <a:prstGeom prst="rect">
            <a:avLst/>
          </a:prstGeom>
          <a:noFill/>
        </p:spPr>
        <p:txBody>
          <a:bodyPr wrap="square">
            <a:spAutoFit/>
          </a:bodyPr>
          <a:lstStyle/>
          <a:p>
            <a:r>
              <a:rPr lang="fr-CH" b="1" i="0" dirty="0">
                <a:solidFill>
                  <a:srgbClr val="FF0000"/>
                </a:solidFill>
                <a:effectLst/>
                <a:latin typeface="Nunito" pitchFamily="2" charset="77"/>
              </a:rPr>
              <a:t>« </a:t>
            </a:r>
            <a:r>
              <a:rPr lang="fr-CH" b="1" dirty="0" err="1">
                <a:solidFill>
                  <a:srgbClr val="FF0000"/>
                </a:solidFill>
                <a:latin typeface="Nunito" pitchFamily="2" charset="77"/>
              </a:rPr>
              <a:t>Borge</a:t>
            </a:r>
            <a:r>
              <a:rPr lang="fr-CH" b="1" dirty="0">
                <a:solidFill>
                  <a:srgbClr val="FF0000"/>
                </a:solidFill>
                <a:latin typeface="Nunito" pitchFamily="2" charset="77"/>
              </a:rPr>
              <a:t> </a:t>
            </a:r>
            <a:r>
              <a:rPr lang="fr-CH" b="1" dirty="0" err="1">
                <a:solidFill>
                  <a:srgbClr val="FF0000"/>
                </a:solidFill>
                <a:latin typeface="Nunito" pitchFamily="2" charset="77"/>
              </a:rPr>
              <a:t>Brende</a:t>
            </a:r>
            <a:r>
              <a:rPr lang="fr-CH" b="1" i="0" dirty="0">
                <a:solidFill>
                  <a:srgbClr val="FF0000"/>
                </a:solidFill>
                <a:effectLst/>
                <a:latin typeface="Nunito" pitchFamily="2" charset="77"/>
              </a:rPr>
              <a:t> » est cité 66 fois</a:t>
            </a:r>
            <a:endParaRPr lang="fr-FR" dirty="0">
              <a:solidFill>
                <a:srgbClr val="FF0000"/>
              </a:solidFill>
            </a:endParaRPr>
          </a:p>
        </p:txBody>
      </p:sp>
      <p:pic>
        <p:nvPicPr>
          <p:cNvPr id="3" name="Image 2">
            <a:extLst>
              <a:ext uri="{FF2B5EF4-FFF2-40B4-BE49-F238E27FC236}">
                <a16:creationId xmlns:a16="http://schemas.microsoft.com/office/drawing/2014/main" id="{E5F4CB72-6BE7-9CDE-0907-9FE0695EB700}"/>
              </a:ext>
            </a:extLst>
          </p:cNvPr>
          <p:cNvPicPr>
            <a:picLocks noChangeAspect="1"/>
          </p:cNvPicPr>
          <p:nvPr/>
        </p:nvPicPr>
        <p:blipFill>
          <a:blip r:embed="rId2"/>
          <a:stretch>
            <a:fillRect/>
          </a:stretch>
        </p:blipFill>
        <p:spPr>
          <a:xfrm>
            <a:off x="394748" y="2338728"/>
            <a:ext cx="6165818" cy="4202130"/>
          </a:xfrm>
          <a:prstGeom prst="rect">
            <a:avLst/>
          </a:prstGeom>
          <a:ln>
            <a:solidFill>
              <a:schemeClr val="tx1"/>
            </a:solidFill>
          </a:ln>
        </p:spPr>
      </p:pic>
      <p:pic>
        <p:nvPicPr>
          <p:cNvPr id="8" name="Image 7">
            <a:extLst>
              <a:ext uri="{FF2B5EF4-FFF2-40B4-BE49-F238E27FC236}">
                <a16:creationId xmlns:a16="http://schemas.microsoft.com/office/drawing/2014/main" id="{DC805436-E0F8-244E-4794-ADF9EC790536}"/>
              </a:ext>
            </a:extLst>
          </p:cNvPr>
          <p:cNvPicPr>
            <a:picLocks noChangeAspect="1"/>
          </p:cNvPicPr>
          <p:nvPr/>
        </p:nvPicPr>
        <p:blipFill>
          <a:blip r:embed="rId3"/>
          <a:stretch>
            <a:fillRect/>
          </a:stretch>
        </p:blipFill>
        <p:spPr>
          <a:xfrm>
            <a:off x="8688018" y="1607579"/>
            <a:ext cx="3109234" cy="5250421"/>
          </a:xfrm>
          <a:prstGeom prst="rect">
            <a:avLst/>
          </a:prstGeom>
          <a:ln>
            <a:solidFill>
              <a:schemeClr val="tx1"/>
            </a:solidFill>
          </a:ln>
        </p:spPr>
      </p:pic>
      <p:sp>
        <p:nvSpPr>
          <p:cNvPr id="10" name="ZoneTexte 9">
            <a:extLst>
              <a:ext uri="{FF2B5EF4-FFF2-40B4-BE49-F238E27FC236}">
                <a16:creationId xmlns:a16="http://schemas.microsoft.com/office/drawing/2014/main" id="{FFAA9BA8-93E8-00D8-B31F-EDEA39D5A07B}"/>
              </a:ext>
            </a:extLst>
          </p:cNvPr>
          <p:cNvSpPr txBox="1"/>
          <p:nvPr/>
        </p:nvSpPr>
        <p:spPr>
          <a:xfrm>
            <a:off x="2379876" y="1808702"/>
            <a:ext cx="6096000" cy="4247317"/>
          </a:xfrm>
          <a:prstGeom prst="rect">
            <a:avLst/>
          </a:prstGeom>
          <a:solidFill>
            <a:schemeClr val="bg1"/>
          </a:solidFill>
          <a:ln w="57150">
            <a:solidFill>
              <a:srgbClr val="FF0000"/>
            </a:solidFill>
          </a:ln>
        </p:spPr>
        <p:txBody>
          <a:bodyPr wrap="square">
            <a:spAutoFit/>
          </a:bodyPr>
          <a:lstStyle/>
          <a:p>
            <a:r>
              <a:rPr lang="fr-CH" b="1" dirty="0">
                <a:solidFill>
                  <a:srgbClr val="000000"/>
                </a:solidFill>
                <a:effectLst/>
                <a:latin typeface="Helvetica Neue" panose="02000503000000020004" pitchFamily="2" charset="0"/>
              </a:rPr>
              <a:t>16/09/2018</a:t>
            </a:r>
            <a:r>
              <a:rPr lang="fr-CH" dirty="0">
                <a:solidFill>
                  <a:srgbClr val="000000"/>
                </a:solidFill>
                <a:effectLst/>
                <a:latin typeface="Helvetica Neue" panose="02000503000000020004" pitchFamily="2" charset="0"/>
              </a:rPr>
              <a:t> :</a:t>
            </a:r>
          </a:p>
          <a:p>
            <a:r>
              <a:rPr lang="fr-CH" b="1" dirty="0">
                <a:solidFill>
                  <a:srgbClr val="000000"/>
                </a:solidFill>
                <a:effectLst/>
                <a:latin typeface="Helvetica Neue" panose="02000503000000020004" pitchFamily="2" charset="0"/>
              </a:rPr>
              <a:t>Jeffrey Epstein à </a:t>
            </a:r>
            <a:r>
              <a:rPr lang="fr-CH" b="1" dirty="0" err="1">
                <a:solidFill>
                  <a:srgbClr val="000000"/>
                </a:solidFill>
                <a:effectLst/>
                <a:latin typeface="Helvetica Neue" panose="02000503000000020004" pitchFamily="2" charset="0"/>
              </a:rPr>
              <a:t>Borge</a:t>
            </a:r>
            <a:r>
              <a:rPr lang="fr-CH" b="1" dirty="0">
                <a:solidFill>
                  <a:srgbClr val="000000"/>
                </a:solidFill>
                <a:effectLst/>
                <a:latin typeface="Helvetica Neue" panose="02000503000000020004" pitchFamily="2" charset="0"/>
              </a:rPr>
              <a:t> </a:t>
            </a:r>
            <a:r>
              <a:rPr lang="fr-CH" b="1" dirty="0" err="1">
                <a:solidFill>
                  <a:srgbClr val="000000"/>
                </a:solidFill>
                <a:effectLst/>
                <a:latin typeface="Helvetica Neue" panose="02000503000000020004" pitchFamily="2" charset="0"/>
              </a:rPr>
              <a:t>Brende</a:t>
            </a:r>
            <a:r>
              <a:rPr lang="fr-CH" b="1" dirty="0">
                <a:solidFill>
                  <a:srgbClr val="000000"/>
                </a:solidFill>
                <a:effectLst/>
                <a:latin typeface="Helvetica Neue" panose="02000503000000020004" pitchFamily="2" charset="0"/>
              </a:rPr>
              <a:t> :</a:t>
            </a:r>
            <a:endParaRPr lang="fr-CH" dirty="0">
              <a:solidFill>
                <a:srgbClr val="000000"/>
              </a:solidFill>
              <a:effectLst/>
              <a:latin typeface="Helvetica Neue" panose="02000503000000020004" pitchFamily="2" charset="0"/>
            </a:endParaRPr>
          </a:p>
          <a:p>
            <a:r>
              <a:rPr lang="fr-CH" dirty="0">
                <a:solidFill>
                  <a:srgbClr val="000000"/>
                </a:solidFill>
                <a:effectLst/>
                <a:highlight>
                  <a:srgbClr val="FFFF00"/>
                </a:highlight>
                <a:latin typeface="Helvetica Neue" panose="02000503000000020004" pitchFamily="2" charset="0"/>
              </a:rPr>
              <a:t>« </a:t>
            </a:r>
            <a:r>
              <a:rPr lang="fr-CH" u="sng" dirty="0">
                <a:solidFill>
                  <a:srgbClr val="000000"/>
                </a:solidFill>
                <a:effectLst/>
                <a:highlight>
                  <a:srgbClr val="FFFF00"/>
                </a:highlight>
                <a:latin typeface="Helvetica Neue" panose="02000503000000020004" pitchFamily="2" charset="0"/>
              </a:rPr>
              <a:t>Davos peut remplacer l'ONU</a:t>
            </a:r>
            <a:r>
              <a:rPr lang="fr-CH" dirty="0">
                <a:solidFill>
                  <a:srgbClr val="000000"/>
                </a:solidFill>
                <a:effectLst/>
                <a:highlight>
                  <a:srgbClr val="FFFF00"/>
                </a:highlight>
                <a:latin typeface="Helvetica Neue" panose="02000503000000020004" pitchFamily="2" charset="0"/>
              </a:rPr>
              <a:t>. Cybersécurité, cryptographie, génétique… coordination internationale. Comme mon passage à la Trilatérale. »</a:t>
            </a:r>
            <a:r>
              <a:rPr lang="fr-CH" u="sng" dirty="0">
                <a:solidFill>
                  <a:srgbClr val="000000"/>
                </a:solidFill>
                <a:highlight>
                  <a:srgbClr val="FFFF00"/>
                </a:highlight>
                <a:latin typeface="Helvetica Neue" panose="02000503000000020004" pitchFamily="2" charset="0"/>
              </a:rPr>
              <a:t> Il faut maintenant s'attaquer à la confiance donnée et aux conséquences d'Internet.</a:t>
            </a:r>
            <a:br>
              <a:rPr lang="fr-CH" dirty="0">
                <a:solidFill>
                  <a:srgbClr val="000000"/>
                </a:solidFill>
                <a:effectLst/>
                <a:latin typeface="Helvetica Neue" panose="02000503000000020004" pitchFamily="2" charset="0"/>
              </a:rPr>
            </a:br>
            <a:r>
              <a:rPr lang="fr-CH" sz="900" dirty="0">
                <a:solidFill>
                  <a:srgbClr val="000000"/>
                </a:solidFill>
                <a:effectLst/>
                <a:latin typeface="Helvetica Neue" panose="02000503000000020004" pitchFamily="2" charset="0"/>
              </a:rPr>
              <a:t> </a:t>
            </a:r>
            <a:endParaRPr lang="fr-CH" dirty="0">
              <a:solidFill>
                <a:srgbClr val="000000"/>
              </a:solidFill>
              <a:effectLst/>
              <a:latin typeface="Helvetica Neue" panose="02000503000000020004" pitchFamily="2" charset="0"/>
            </a:endParaRPr>
          </a:p>
          <a:p>
            <a:r>
              <a:rPr lang="fr-CH" b="1" dirty="0" err="1">
                <a:solidFill>
                  <a:srgbClr val="000000"/>
                </a:solidFill>
                <a:effectLst/>
                <a:latin typeface="Helvetica Neue" panose="02000503000000020004" pitchFamily="2" charset="0"/>
              </a:rPr>
              <a:t>Borge</a:t>
            </a:r>
            <a:r>
              <a:rPr lang="fr-CH" b="1" dirty="0">
                <a:solidFill>
                  <a:srgbClr val="000000"/>
                </a:solidFill>
                <a:effectLst/>
                <a:latin typeface="Helvetica Neue" panose="02000503000000020004" pitchFamily="2" charset="0"/>
              </a:rPr>
              <a:t> </a:t>
            </a:r>
            <a:r>
              <a:rPr lang="fr-CH" b="1" dirty="0" err="1">
                <a:solidFill>
                  <a:srgbClr val="000000"/>
                </a:solidFill>
                <a:effectLst/>
                <a:latin typeface="Helvetica Neue" panose="02000503000000020004" pitchFamily="2" charset="0"/>
              </a:rPr>
              <a:t>Brende</a:t>
            </a:r>
            <a:r>
              <a:rPr lang="fr-CH" b="1" dirty="0">
                <a:solidFill>
                  <a:srgbClr val="000000"/>
                </a:solidFill>
                <a:effectLst/>
                <a:latin typeface="Helvetica Neue" panose="02000503000000020004" pitchFamily="2" charset="0"/>
              </a:rPr>
              <a:t> à Jeffrey Epstein :</a:t>
            </a:r>
            <a:endParaRPr lang="fr-CH" dirty="0">
              <a:solidFill>
                <a:srgbClr val="000000"/>
              </a:solidFill>
              <a:effectLst/>
              <a:latin typeface="Helvetica Neue" panose="02000503000000020004" pitchFamily="2" charset="0"/>
            </a:endParaRPr>
          </a:p>
          <a:p>
            <a:r>
              <a:rPr lang="fr-CH" dirty="0">
                <a:solidFill>
                  <a:srgbClr val="000000"/>
                </a:solidFill>
                <a:effectLst/>
                <a:highlight>
                  <a:srgbClr val="FFFF00"/>
                </a:highlight>
                <a:latin typeface="Helvetica Neue" panose="02000503000000020004" pitchFamily="2" charset="0"/>
              </a:rPr>
              <a:t>« Exactement. Il nous faut une nouvelle architecture mondiale. Le Forum économique mondial (Davos) occupe une position unique, alliant public et privé. Cordialement, </a:t>
            </a:r>
            <a:r>
              <a:rPr lang="fr-CH" dirty="0" err="1">
                <a:solidFill>
                  <a:srgbClr val="000000"/>
                </a:solidFill>
                <a:effectLst/>
                <a:highlight>
                  <a:srgbClr val="FFFF00"/>
                </a:highlight>
                <a:latin typeface="Helvetica Neue" panose="02000503000000020004" pitchFamily="2" charset="0"/>
              </a:rPr>
              <a:t>Borge</a:t>
            </a:r>
            <a:r>
              <a:rPr lang="fr-CH" dirty="0">
                <a:solidFill>
                  <a:srgbClr val="000000"/>
                </a:solidFill>
                <a:effectLst/>
                <a:highlight>
                  <a:srgbClr val="FFFF00"/>
                </a:highlight>
                <a:latin typeface="Helvetica Neue" panose="02000503000000020004" pitchFamily="2" charset="0"/>
              </a:rPr>
              <a:t>. »</a:t>
            </a:r>
          </a:p>
          <a:p>
            <a:endParaRPr lang="fr-CH" sz="900" dirty="0">
              <a:solidFill>
                <a:srgbClr val="000000"/>
              </a:solidFill>
              <a:effectLst/>
              <a:latin typeface="Helvetica Neue" panose="02000503000000020004" pitchFamily="2" charset="0"/>
            </a:endParaRPr>
          </a:p>
          <a:p>
            <a:r>
              <a:rPr lang="fr-CH" b="1" dirty="0">
                <a:solidFill>
                  <a:srgbClr val="000000"/>
                </a:solidFill>
                <a:effectLst/>
                <a:latin typeface="Helvetica Neue" panose="02000503000000020004" pitchFamily="2" charset="0"/>
              </a:rPr>
              <a:t>Jeffrey Epstein à </a:t>
            </a:r>
            <a:r>
              <a:rPr lang="fr-CH" b="1" dirty="0" err="1">
                <a:solidFill>
                  <a:srgbClr val="000000"/>
                </a:solidFill>
                <a:effectLst/>
                <a:latin typeface="Helvetica Neue" panose="02000503000000020004" pitchFamily="2" charset="0"/>
              </a:rPr>
              <a:t>Borge</a:t>
            </a:r>
            <a:r>
              <a:rPr lang="fr-CH" b="1" dirty="0">
                <a:solidFill>
                  <a:srgbClr val="000000"/>
                </a:solidFill>
                <a:effectLst/>
                <a:latin typeface="Helvetica Neue" panose="02000503000000020004" pitchFamily="2" charset="0"/>
              </a:rPr>
              <a:t> </a:t>
            </a:r>
            <a:r>
              <a:rPr lang="fr-CH" b="1" dirty="0" err="1">
                <a:solidFill>
                  <a:srgbClr val="000000"/>
                </a:solidFill>
                <a:effectLst/>
                <a:latin typeface="Helvetica Neue" panose="02000503000000020004" pitchFamily="2" charset="0"/>
              </a:rPr>
              <a:t>Brende</a:t>
            </a:r>
            <a:r>
              <a:rPr lang="fr-CH" b="1" dirty="0">
                <a:solidFill>
                  <a:srgbClr val="000000"/>
                </a:solidFill>
                <a:effectLst/>
                <a:latin typeface="Helvetica Neue" panose="02000503000000020004" pitchFamily="2" charset="0"/>
              </a:rPr>
              <a:t> :</a:t>
            </a:r>
            <a:endParaRPr lang="fr-CH" dirty="0">
              <a:solidFill>
                <a:srgbClr val="000000"/>
              </a:solidFill>
              <a:effectLst/>
              <a:latin typeface="Helvetica Neue" panose="02000503000000020004" pitchFamily="2" charset="0"/>
            </a:endParaRPr>
          </a:p>
          <a:p>
            <a:r>
              <a:rPr lang="fr-CH" dirty="0">
                <a:solidFill>
                  <a:srgbClr val="000000"/>
                </a:solidFill>
                <a:effectLst/>
                <a:highlight>
                  <a:srgbClr val="FFFF00"/>
                </a:highlight>
                <a:latin typeface="Helvetica Neue" panose="02000503000000020004" pitchFamily="2" charset="0"/>
              </a:rPr>
              <a:t>« </a:t>
            </a:r>
            <a:r>
              <a:rPr lang="fr-CH" u="sng" dirty="0">
                <a:solidFill>
                  <a:srgbClr val="000000"/>
                </a:solidFill>
                <a:effectLst/>
                <a:highlight>
                  <a:srgbClr val="FFFF00"/>
                </a:highlight>
                <a:latin typeface="Helvetica Neue" panose="02000503000000020004" pitchFamily="2" charset="0"/>
              </a:rPr>
              <a:t>Des architectes mondiaux d'abord</a:t>
            </a:r>
            <a:r>
              <a:rPr lang="fr-CH" dirty="0">
                <a:solidFill>
                  <a:srgbClr val="000000"/>
                </a:solidFill>
                <a:effectLst/>
                <a:highlight>
                  <a:srgbClr val="FFFF00"/>
                </a:highlight>
                <a:latin typeface="Helvetica Neue" panose="02000503000000020004" pitchFamily="2" charset="0"/>
              </a:rPr>
              <a:t>. »</a:t>
            </a:r>
          </a:p>
        </p:txBody>
      </p:sp>
      <p:sp>
        <p:nvSpPr>
          <p:cNvPr id="12" name="ZoneTexte 11">
            <a:extLst>
              <a:ext uri="{FF2B5EF4-FFF2-40B4-BE49-F238E27FC236}">
                <a16:creationId xmlns:a16="http://schemas.microsoft.com/office/drawing/2014/main" id="{9F472A2D-DCE2-78EC-C03C-AF12C377AC90}"/>
              </a:ext>
            </a:extLst>
          </p:cNvPr>
          <p:cNvSpPr txBox="1"/>
          <p:nvPr/>
        </p:nvSpPr>
        <p:spPr>
          <a:xfrm>
            <a:off x="7247568" y="6488668"/>
            <a:ext cx="2202592" cy="369332"/>
          </a:xfrm>
          <a:prstGeom prst="rect">
            <a:avLst/>
          </a:prstGeom>
          <a:noFill/>
        </p:spPr>
        <p:txBody>
          <a:bodyPr wrap="square">
            <a:spAutoFit/>
          </a:bodyPr>
          <a:lstStyle/>
          <a:p>
            <a:r>
              <a:rPr lang="fr-CH" sz="1800" b="0" i="0" dirty="0">
                <a:solidFill>
                  <a:srgbClr val="192024"/>
                </a:solidFill>
                <a:effectLst/>
                <a:latin typeface="☞ABADI MT PRO COND" panose="020B0806020104020203" pitchFamily="34" charset="0"/>
              </a:rPr>
              <a:t>5 février 2026</a:t>
            </a:r>
            <a:endParaRPr lang="fr-FR" dirty="0">
              <a:latin typeface="☞ABADI MT PRO COND" panose="020B0806020104020203" pitchFamily="34" charset="0"/>
            </a:endParaRPr>
          </a:p>
        </p:txBody>
      </p:sp>
    </p:spTree>
    <p:extLst>
      <p:ext uri="{BB962C8B-B14F-4D97-AF65-F5344CB8AC3E}">
        <p14:creationId xmlns:p14="http://schemas.microsoft.com/office/powerpoint/2010/main" val="1665953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9EE51-2E93-616F-C750-522A07F1310B}"/>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8975C063-022E-2D13-EE0B-38E3A277A730}"/>
              </a:ext>
            </a:extLst>
          </p:cNvPr>
          <p:cNvSpPr txBox="1"/>
          <p:nvPr/>
        </p:nvSpPr>
        <p:spPr>
          <a:xfrm>
            <a:off x="455549" y="243990"/>
            <a:ext cx="12009394" cy="1538883"/>
          </a:xfrm>
          <a:prstGeom prst="rect">
            <a:avLst/>
          </a:prstGeom>
          <a:noFill/>
        </p:spPr>
        <p:txBody>
          <a:bodyPr wrap="square">
            <a:spAutoFit/>
          </a:bodyPr>
          <a:lstStyle/>
          <a:p>
            <a:r>
              <a:rPr lang="fr-CH" sz="5000" dirty="0">
                <a:latin typeface="Impact" panose="020B0806030902050204" pitchFamily="34" charset="0"/>
              </a:rPr>
              <a:t>Des fonds de Epstein </a:t>
            </a:r>
            <a:r>
              <a:rPr lang="fr-CH" sz="4000" dirty="0">
                <a:latin typeface="Impact" panose="020B0806030902050204" pitchFamily="34" charset="0"/>
              </a:rPr>
              <a:t>pour fabriquer des bébés </a:t>
            </a:r>
          </a:p>
          <a:p>
            <a:r>
              <a:rPr lang="fr-CH" sz="4000" dirty="0">
                <a:latin typeface="Impact" panose="020B0806030902050204" pitchFamily="34" charset="0"/>
              </a:rPr>
              <a:t>sur mesure </a:t>
            </a:r>
            <a:r>
              <a:rPr lang="fr-CH" sz="4400" dirty="0">
                <a:latin typeface="Impact" panose="020B0806030902050204" pitchFamily="34" charset="0"/>
              </a:rPr>
              <a:t>… </a:t>
            </a:r>
          </a:p>
        </p:txBody>
      </p:sp>
      <p:pic>
        <p:nvPicPr>
          <p:cNvPr id="29" name="Image 28">
            <a:extLst>
              <a:ext uri="{FF2B5EF4-FFF2-40B4-BE49-F238E27FC236}">
                <a16:creationId xmlns:a16="http://schemas.microsoft.com/office/drawing/2014/main" id="{2188C2A9-43BB-044A-BEA5-FAABA936AE61}"/>
              </a:ext>
            </a:extLst>
          </p:cNvPr>
          <p:cNvPicPr>
            <a:picLocks noChangeAspect="1"/>
          </p:cNvPicPr>
          <p:nvPr/>
        </p:nvPicPr>
        <p:blipFill>
          <a:blip r:embed="rId2"/>
          <a:stretch>
            <a:fillRect/>
          </a:stretch>
        </p:blipFill>
        <p:spPr>
          <a:xfrm>
            <a:off x="455549" y="1911782"/>
            <a:ext cx="5702043" cy="4841457"/>
          </a:xfrm>
          <a:prstGeom prst="rect">
            <a:avLst/>
          </a:prstGeom>
          <a:ln>
            <a:solidFill>
              <a:schemeClr val="tx1"/>
            </a:solidFill>
          </a:ln>
        </p:spPr>
      </p:pic>
      <p:sp>
        <p:nvSpPr>
          <p:cNvPr id="27" name="ZoneTexte 26">
            <a:extLst>
              <a:ext uri="{FF2B5EF4-FFF2-40B4-BE49-F238E27FC236}">
                <a16:creationId xmlns:a16="http://schemas.microsoft.com/office/drawing/2014/main" id="{2411BEC6-A3DD-1353-BD85-B127712C4EF1}"/>
              </a:ext>
            </a:extLst>
          </p:cNvPr>
          <p:cNvSpPr txBox="1"/>
          <p:nvPr/>
        </p:nvSpPr>
        <p:spPr>
          <a:xfrm>
            <a:off x="3567674" y="1107955"/>
            <a:ext cx="8510290" cy="3970318"/>
          </a:xfrm>
          <a:prstGeom prst="rect">
            <a:avLst/>
          </a:prstGeom>
          <a:solidFill>
            <a:schemeClr val="bg1"/>
          </a:solidFill>
          <a:ln w="57150">
            <a:solidFill>
              <a:srgbClr val="FF0000"/>
            </a:solidFill>
          </a:ln>
        </p:spPr>
        <p:txBody>
          <a:bodyPr wrap="square">
            <a:spAutoFit/>
          </a:bodyPr>
          <a:lstStyle/>
          <a:p>
            <a:r>
              <a:rPr lang="fr-CH" b="1" i="0" dirty="0">
                <a:solidFill>
                  <a:srgbClr val="111111"/>
                </a:solidFill>
                <a:effectLst/>
                <a:latin typeface="Nunito" pitchFamily="2" charset="77"/>
              </a:rPr>
              <a:t>De : « Jeffrey E. » &lt;</a:t>
            </a:r>
            <a:r>
              <a:rPr lang="fr-CH" b="1" i="0" dirty="0" err="1">
                <a:solidFill>
                  <a:srgbClr val="111111"/>
                </a:solidFill>
                <a:effectLst/>
                <a:latin typeface="Nunito" pitchFamily="2" charset="77"/>
              </a:rPr>
              <a:t>jeevacation@grnail.com</a:t>
            </a:r>
            <a:r>
              <a:rPr lang="fr-CH" b="1" i="0" dirty="0">
                <a:solidFill>
                  <a:srgbClr val="111111"/>
                </a:solidFill>
                <a:effectLst/>
                <a:latin typeface="Nunito" pitchFamily="2" charset="77"/>
              </a:rPr>
              <a:t>&gt;</a:t>
            </a:r>
            <a:br>
              <a:rPr lang="fr-CH" b="1" dirty="0"/>
            </a:br>
            <a:r>
              <a:rPr lang="fr-CH" b="1" i="0" dirty="0">
                <a:solidFill>
                  <a:srgbClr val="111111"/>
                </a:solidFill>
                <a:effectLst/>
                <a:latin typeface="Nunito" pitchFamily="2" charset="77"/>
              </a:rPr>
              <a:t>À : Bryan Bishop</a:t>
            </a:r>
            <a:br>
              <a:rPr lang="fr-CH" b="1" dirty="0"/>
            </a:br>
            <a:r>
              <a:rPr lang="fr-CH" b="1" i="0" dirty="0">
                <a:solidFill>
                  <a:srgbClr val="111111"/>
                </a:solidFill>
                <a:effectLst/>
                <a:latin typeface="Nunito" pitchFamily="2" charset="77"/>
              </a:rPr>
              <a:t>Objet : Re : Bébés sur mesure (utilisation des fonds)</a:t>
            </a:r>
            <a:br>
              <a:rPr lang="fr-CH" b="1" dirty="0"/>
            </a:br>
            <a:r>
              <a:rPr lang="fr-CH" b="1" i="0" dirty="0">
                <a:solidFill>
                  <a:srgbClr val="111111"/>
                </a:solidFill>
                <a:effectLst/>
                <a:latin typeface="Nunito" pitchFamily="2" charset="77"/>
              </a:rPr>
              <a:t>Date : Dim. 5 août 2018</a:t>
            </a:r>
            <a:br>
              <a:rPr lang="fr-CH" dirty="0"/>
            </a:br>
            <a:r>
              <a:rPr lang="fr-CH" i="0" dirty="0">
                <a:solidFill>
                  <a:srgbClr val="111111"/>
                </a:solidFill>
                <a:effectLst/>
                <a:highlight>
                  <a:srgbClr val="FFFF00"/>
                </a:highlight>
                <a:latin typeface="Nunito" pitchFamily="2" charset="77"/>
              </a:rPr>
              <a:t>Pas d’urgence</a:t>
            </a:r>
          </a:p>
          <a:p>
            <a:r>
              <a:rPr lang="fr-CH" sz="1000" dirty="0"/>
              <a:t> </a:t>
            </a:r>
            <a:br>
              <a:rPr lang="fr-CH" dirty="0"/>
            </a:br>
            <a:r>
              <a:rPr lang="fr-CH" b="1" i="0" dirty="0">
                <a:solidFill>
                  <a:srgbClr val="111111"/>
                </a:solidFill>
                <a:effectLst/>
                <a:latin typeface="Nunito" pitchFamily="2" charset="77"/>
              </a:rPr>
              <a:t>De Bryan Bishop à Jeffrey Epstein, le 5/08/2018 :</a:t>
            </a:r>
            <a:br>
              <a:rPr lang="fr-CH" dirty="0"/>
            </a:br>
            <a:r>
              <a:rPr lang="fr-CH" b="0" i="0" dirty="0">
                <a:solidFill>
                  <a:srgbClr val="111111"/>
                </a:solidFill>
                <a:effectLst/>
                <a:latin typeface="Nunito" pitchFamily="2" charset="77"/>
              </a:rPr>
              <a:t>Tu trouveras ci-joint le document demandé : le tableur « utilisation des fonds » </a:t>
            </a:r>
            <a:r>
              <a:rPr lang="fr-CH" b="0" i="0" dirty="0">
                <a:solidFill>
                  <a:srgbClr val="111111"/>
                </a:solidFill>
                <a:effectLst/>
                <a:highlight>
                  <a:srgbClr val="FFFF00"/>
                </a:highlight>
                <a:latin typeface="Nunito" pitchFamily="2" charset="77"/>
              </a:rPr>
              <a:t>pour l’entreprise de bébés sur mesure et de clonage humain. Cela nous permettra de passer de notre phase de recherche autofinancée, menée dans un garage, à la première naissance vivante </a:t>
            </a:r>
            <a:r>
              <a:rPr lang="fr-CH" b="0" i="0" u="sng" dirty="0">
                <a:solidFill>
                  <a:srgbClr val="111111"/>
                </a:solidFill>
                <a:effectLst/>
                <a:highlight>
                  <a:srgbClr val="FFFF00"/>
                </a:highlight>
                <a:latin typeface="Nunito" pitchFamily="2" charset="77"/>
              </a:rPr>
              <a:t>d’un bébé humain sur mesure, et peut-être d’un clone humain, d’ici 5 ans</a:t>
            </a:r>
            <a:r>
              <a:rPr lang="fr-CH" b="0" i="0" dirty="0">
                <a:solidFill>
                  <a:srgbClr val="111111"/>
                </a:solidFill>
                <a:effectLst/>
                <a:highlight>
                  <a:srgbClr val="FFFF00"/>
                </a:highlight>
                <a:latin typeface="Nunito" pitchFamily="2" charset="77"/>
              </a:rPr>
              <a:t>. Une fois cette première naissance réalisée, tout changera et le monde ne sera plus jamais le même, sans parler de l’avenir de l’espèce humaine.</a:t>
            </a:r>
            <a:endParaRPr lang="fr-FR" dirty="0">
              <a:highlight>
                <a:srgbClr val="FFFF00"/>
              </a:highlight>
            </a:endParaRPr>
          </a:p>
        </p:txBody>
      </p:sp>
      <p:pic>
        <p:nvPicPr>
          <p:cNvPr id="20482" name="Picture 2" descr="Bébés sur mesure - Documentaire TV (2016) - SensCritique">
            <a:extLst>
              <a:ext uri="{FF2B5EF4-FFF2-40B4-BE49-F238E27FC236}">
                <a16:creationId xmlns:a16="http://schemas.microsoft.com/office/drawing/2014/main" id="{A3062F5C-4763-2149-D767-910314F30F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2199" y="4705411"/>
            <a:ext cx="3714252" cy="208926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7EECC65C-1D85-FB1B-8472-A04F868CBA2A}"/>
              </a:ext>
            </a:extLst>
          </p:cNvPr>
          <p:cNvPicPr>
            <a:picLocks noChangeAspect="1"/>
          </p:cNvPicPr>
          <p:nvPr/>
        </p:nvPicPr>
        <p:blipFill>
          <a:blip r:embed="rId4"/>
          <a:stretch>
            <a:fillRect/>
          </a:stretch>
        </p:blipFill>
        <p:spPr>
          <a:xfrm>
            <a:off x="6023219" y="4729288"/>
            <a:ext cx="1998980" cy="2041511"/>
          </a:xfrm>
          <a:prstGeom prst="rect">
            <a:avLst/>
          </a:prstGeom>
        </p:spPr>
      </p:pic>
    </p:spTree>
    <p:extLst>
      <p:ext uri="{BB962C8B-B14F-4D97-AF65-F5344CB8AC3E}">
        <p14:creationId xmlns:p14="http://schemas.microsoft.com/office/powerpoint/2010/main" val="2575109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ppt_x</p:attrName>
                                        </p:attrNameLst>
                                      </p:cBhvr>
                                      <p:tavLst>
                                        <p:tav tm="0">
                                          <p:val>
                                            <p:strVal val="#ppt_x-#ppt_w*1.125000"/>
                                          </p:val>
                                        </p:tav>
                                        <p:tav tm="100000">
                                          <p:val>
                                            <p:strVal val="#ppt_x"/>
                                          </p:val>
                                        </p:tav>
                                      </p:tavLst>
                                    </p:anim>
                                    <p:animEffect transition="in" filter="wipe(right)">
                                      <p:cBhvr>
                                        <p:cTn id="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12BDA-884E-3D41-FA08-377191F16B4A}"/>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A3F5189C-E29C-85C8-288A-1952FF3D77F9}"/>
              </a:ext>
            </a:extLst>
          </p:cNvPr>
          <p:cNvSpPr txBox="1"/>
          <p:nvPr/>
        </p:nvSpPr>
        <p:spPr>
          <a:xfrm>
            <a:off x="305790" y="317142"/>
            <a:ext cx="11703604" cy="1538883"/>
          </a:xfrm>
          <a:prstGeom prst="rect">
            <a:avLst/>
          </a:prstGeom>
          <a:noFill/>
        </p:spPr>
        <p:txBody>
          <a:bodyPr wrap="square">
            <a:spAutoFit/>
          </a:bodyPr>
          <a:lstStyle/>
          <a:p>
            <a:r>
              <a:rPr lang="fr-CH" sz="5000" dirty="0">
                <a:latin typeface="Impact" panose="020B0806030902050204" pitchFamily="34" charset="0"/>
              </a:rPr>
              <a:t>Yaël Braun-</a:t>
            </a:r>
            <a:r>
              <a:rPr lang="fr-CH" sz="5000" dirty="0" err="1">
                <a:latin typeface="Impact" panose="020B0806030902050204" pitchFamily="34" charset="0"/>
              </a:rPr>
              <a:t>Pivet</a:t>
            </a:r>
            <a:r>
              <a:rPr lang="fr-CH" sz="5000" dirty="0">
                <a:latin typeface="Impact" panose="020B0806030902050204" pitchFamily="34" charset="0"/>
              </a:rPr>
              <a:t> s’oppose</a:t>
            </a:r>
            <a:br>
              <a:rPr lang="fr-CH" sz="5000" dirty="0">
                <a:latin typeface="Impact" panose="020B0806030902050204" pitchFamily="34" charset="0"/>
              </a:rPr>
            </a:br>
            <a:r>
              <a:rPr lang="fr-CH" sz="4400" dirty="0">
                <a:latin typeface="Impact" panose="020B0806030902050204" pitchFamily="34" charset="0"/>
              </a:rPr>
              <a:t>à une commission d’enquête … </a:t>
            </a:r>
          </a:p>
        </p:txBody>
      </p:sp>
      <p:pic>
        <p:nvPicPr>
          <p:cNvPr id="15" name="Image 14">
            <a:extLst>
              <a:ext uri="{FF2B5EF4-FFF2-40B4-BE49-F238E27FC236}">
                <a16:creationId xmlns:a16="http://schemas.microsoft.com/office/drawing/2014/main" id="{F7C3585B-EE6D-D636-6AF9-D4952B9B654F}"/>
              </a:ext>
            </a:extLst>
          </p:cNvPr>
          <p:cNvPicPr>
            <a:picLocks noChangeAspect="1"/>
          </p:cNvPicPr>
          <p:nvPr/>
        </p:nvPicPr>
        <p:blipFill>
          <a:blip r:embed="rId2"/>
          <a:stretch>
            <a:fillRect/>
          </a:stretch>
        </p:blipFill>
        <p:spPr>
          <a:xfrm>
            <a:off x="4236994" y="2195120"/>
            <a:ext cx="7772400" cy="4444841"/>
          </a:xfrm>
          <a:prstGeom prst="rect">
            <a:avLst/>
          </a:prstGeom>
          <a:ln>
            <a:solidFill>
              <a:schemeClr val="tx1"/>
            </a:solidFill>
          </a:ln>
        </p:spPr>
      </p:pic>
      <p:sp>
        <p:nvSpPr>
          <p:cNvPr id="9" name="ZoneTexte 8">
            <a:extLst>
              <a:ext uri="{FF2B5EF4-FFF2-40B4-BE49-F238E27FC236}">
                <a16:creationId xmlns:a16="http://schemas.microsoft.com/office/drawing/2014/main" id="{28FF8FD8-2128-DB68-AE06-415213F771C2}"/>
              </a:ext>
            </a:extLst>
          </p:cNvPr>
          <p:cNvSpPr txBox="1"/>
          <p:nvPr/>
        </p:nvSpPr>
        <p:spPr>
          <a:xfrm>
            <a:off x="466427" y="2663214"/>
            <a:ext cx="6098058" cy="2169825"/>
          </a:xfrm>
          <a:prstGeom prst="rect">
            <a:avLst/>
          </a:prstGeom>
          <a:solidFill>
            <a:schemeClr val="bg1"/>
          </a:solidFill>
          <a:ln w="28575">
            <a:solidFill>
              <a:schemeClr val="tx1"/>
            </a:solidFill>
          </a:ln>
        </p:spPr>
        <p:txBody>
          <a:bodyPr wrap="square">
            <a:spAutoFit/>
          </a:bodyPr>
          <a:lstStyle/>
          <a:p>
            <a:r>
              <a:rPr lang="fr-CH" b="1" i="0" dirty="0">
                <a:solidFill>
                  <a:srgbClr val="011D26"/>
                </a:solidFill>
                <a:effectLst/>
                <a:highlight>
                  <a:srgbClr val="FFFF00"/>
                </a:highlight>
                <a:latin typeface="Inter"/>
              </a:rPr>
              <a:t>Interrogée mardi [10.02.26] sur Europe 1, Yaël Braun-</a:t>
            </a:r>
            <a:r>
              <a:rPr lang="fr-CH" b="1" i="0" dirty="0" err="1">
                <a:solidFill>
                  <a:srgbClr val="011D26"/>
                </a:solidFill>
                <a:effectLst/>
                <a:highlight>
                  <a:srgbClr val="FFFF00"/>
                </a:highlight>
                <a:latin typeface="Inter"/>
              </a:rPr>
              <a:t>Pivet</a:t>
            </a:r>
            <a:r>
              <a:rPr lang="fr-CH" b="1" i="0" dirty="0">
                <a:solidFill>
                  <a:srgbClr val="011D26"/>
                </a:solidFill>
                <a:effectLst/>
                <a:highlight>
                  <a:srgbClr val="FFFF00"/>
                </a:highlight>
                <a:latin typeface="Inter"/>
              </a:rPr>
              <a:t> [</a:t>
            </a:r>
            <a:r>
              <a:rPr lang="fr-CH" b="1" i="0" u="sng" dirty="0">
                <a:solidFill>
                  <a:srgbClr val="011D26"/>
                </a:solidFill>
                <a:effectLst/>
                <a:highlight>
                  <a:srgbClr val="FFFF00"/>
                </a:highlight>
                <a:latin typeface="Inter"/>
              </a:rPr>
              <a:t>Présidente de l’Assemblée nationale</a:t>
            </a:r>
            <a:r>
              <a:rPr lang="fr-CH" b="1" i="0" dirty="0">
                <a:solidFill>
                  <a:srgbClr val="011D26"/>
                </a:solidFill>
                <a:effectLst/>
                <a:highlight>
                  <a:srgbClr val="FFFF00"/>
                </a:highlight>
                <a:latin typeface="Inter"/>
              </a:rPr>
              <a:t>] s'est dite </a:t>
            </a:r>
            <a:r>
              <a:rPr lang="fr-CH" b="1" i="0" u="sng" dirty="0">
                <a:solidFill>
                  <a:srgbClr val="011D26"/>
                </a:solidFill>
                <a:effectLst/>
                <a:highlight>
                  <a:srgbClr val="FFFF00"/>
                </a:highlight>
                <a:latin typeface="Inter"/>
              </a:rPr>
              <a:t>opposée à la création d'une commission d'enquête parlementaire</a:t>
            </a:r>
            <a:r>
              <a:rPr lang="fr-CH" b="1" i="0" dirty="0">
                <a:solidFill>
                  <a:srgbClr val="011D26"/>
                </a:solidFill>
                <a:effectLst/>
                <a:highlight>
                  <a:srgbClr val="FFFF00"/>
                </a:highlight>
                <a:latin typeface="Inter"/>
              </a:rPr>
              <a:t> sur le volet français de l'affaire Epstein, qui "entraînerait de la confusion des pouvoirs". </a:t>
            </a:r>
          </a:p>
          <a:p>
            <a:endParaRPr lang="fr-CH" sz="900" b="1" dirty="0">
              <a:solidFill>
                <a:srgbClr val="011D26"/>
              </a:solidFill>
              <a:highlight>
                <a:srgbClr val="FFFF00"/>
              </a:highlight>
              <a:latin typeface="Inter"/>
            </a:endParaRPr>
          </a:p>
          <a:p>
            <a:r>
              <a:rPr lang="fr-CH" b="1" i="0" dirty="0">
                <a:solidFill>
                  <a:srgbClr val="011D26"/>
                </a:solidFill>
                <a:effectLst/>
                <a:latin typeface="Inter"/>
              </a:rPr>
              <a:t>Pour la présidente de l'Assemblée nationale, le Parlement "ne doit pas être en concurrence avec la justice".</a:t>
            </a:r>
            <a:endParaRPr lang="fr-FR" dirty="0"/>
          </a:p>
        </p:txBody>
      </p:sp>
      <p:pic>
        <p:nvPicPr>
          <p:cNvPr id="21" name="Image 20">
            <a:extLst>
              <a:ext uri="{FF2B5EF4-FFF2-40B4-BE49-F238E27FC236}">
                <a16:creationId xmlns:a16="http://schemas.microsoft.com/office/drawing/2014/main" id="{2765DA6B-0E18-9924-FF78-F39B53FF01A4}"/>
              </a:ext>
            </a:extLst>
          </p:cNvPr>
          <p:cNvPicPr>
            <a:picLocks noChangeAspect="1"/>
          </p:cNvPicPr>
          <p:nvPr/>
        </p:nvPicPr>
        <p:blipFill>
          <a:blip r:embed="rId3"/>
          <a:stretch>
            <a:fillRect/>
          </a:stretch>
        </p:blipFill>
        <p:spPr>
          <a:xfrm>
            <a:off x="11336294" y="1352473"/>
            <a:ext cx="673100" cy="673100"/>
          </a:xfrm>
          <a:prstGeom prst="rect">
            <a:avLst/>
          </a:prstGeom>
        </p:spPr>
      </p:pic>
      <p:sp>
        <p:nvSpPr>
          <p:cNvPr id="22" name="ZoneTexte 21">
            <a:extLst>
              <a:ext uri="{FF2B5EF4-FFF2-40B4-BE49-F238E27FC236}">
                <a16:creationId xmlns:a16="http://schemas.microsoft.com/office/drawing/2014/main" id="{56C99228-6F68-5A19-B179-B5BF57D2591C}"/>
              </a:ext>
            </a:extLst>
          </p:cNvPr>
          <p:cNvSpPr txBox="1"/>
          <p:nvPr/>
        </p:nvSpPr>
        <p:spPr>
          <a:xfrm>
            <a:off x="466427" y="2293882"/>
            <a:ext cx="1700256" cy="369332"/>
          </a:xfrm>
          <a:prstGeom prst="rect">
            <a:avLst/>
          </a:prstGeom>
          <a:noFill/>
        </p:spPr>
        <p:txBody>
          <a:bodyPr wrap="square">
            <a:spAutoFit/>
          </a:bodyPr>
          <a:lstStyle/>
          <a:p>
            <a:r>
              <a:rPr lang="fr-CH" sz="1800" b="0" i="0" dirty="0">
                <a:solidFill>
                  <a:srgbClr val="192024"/>
                </a:solidFill>
                <a:effectLst/>
                <a:latin typeface="☞ABADI MT PRO COND" panose="020B0806020104020203" pitchFamily="34" charset="0"/>
              </a:rPr>
              <a:t>10 février 2026</a:t>
            </a:r>
            <a:endParaRPr lang="fr-FR" dirty="0">
              <a:latin typeface="☞ABADI MT PRO COND" panose="020B0806020104020203" pitchFamily="34" charset="0"/>
            </a:endParaRPr>
          </a:p>
        </p:txBody>
      </p:sp>
    </p:spTree>
    <p:extLst>
      <p:ext uri="{BB962C8B-B14F-4D97-AF65-F5344CB8AC3E}">
        <p14:creationId xmlns:p14="http://schemas.microsoft.com/office/powerpoint/2010/main" val="2927769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left)">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424F9-6785-165D-24F1-F4AAFEE48C0D}"/>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1513C21B-6069-D5D7-1EBE-868068D3FF4F}"/>
              </a:ext>
            </a:extLst>
          </p:cNvPr>
          <p:cNvSpPr txBox="1"/>
          <p:nvPr/>
        </p:nvSpPr>
        <p:spPr>
          <a:xfrm>
            <a:off x="305790" y="317142"/>
            <a:ext cx="11703604" cy="1631216"/>
          </a:xfrm>
          <a:prstGeom prst="rect">
            <a:avLst/>
          </a:prstGeom>
          <a:noFill/>
        </p:spPr>
        <p:txBody>
          <a:bodyPr wrap="square">
            <a:spAutoFit/>
          </a:bodyPr>
          <a:lstStyle/>
          <a:p>
            <a:r>
              <a:rPr lang="fr-CH" sz="5000" dirty="0">
                <a:latin typeface="Impact" panose="020B0806030902050204" pitchFamily="34" charset="0"/>
              </a:rPr>
              <a:t>Rémy Heitz, procureur général nommé par Macron, est chargé de l’enquête ...</a:t>
            </a:r>
            <a:endParaRPr lang="fr-CH" sz="4400" dirty="0">
              <a:latin typeface="Impact" panose="020B0806030902050204" pitchFamily="34" charset="0"/>
            </a:endParaRPr>
          </a:p>
        </p:txBody>
      </p:sp>
      <p:sp>
        <p:nvSpPr>
          <p:cNvPr id="4" name="ZoneTexte 3">
            <a:extLst>
              <a:ext uri="{FF2B5EF4-FFF2-40B4-BE49-F238E27FC236}">
                <a16:creationId xmlns:a16="http://schemas.microsoft.com/office/drawing/2014/main" id="{B1833FCE-0E4F-217E-DDC7-1680F6DF29FF}"/>
              </a:ext>
            </a:extLst>
          </p:cNvPr>
          <p:cNvSpPr txBox="1"/>
          <p:nvPr/>
        </p:nvSpPr>
        <p:spPr>
          <a:xfrm>
            <a:off x="305790" y="3014215"/>
            <a:ext cx="8709597" cy="3693319"/>
          </a:xfrm>
          <a:prstGeom prst="rect">
            <a:avLst/>
          </a:prstGeom>
          <a:noFill/>
          <a:ln w="28575">
            <a:solidFill>
              <a:schemeClr val="tx1"/>
            </a:solidFill>
          </a:ln>
        </p:spPr>
        <p:txBody>
          <a:bodyPr wrap="square">
            <a:spAutoFit/>
          </a:bodyPr>
          <a:lstStyle/>
          <a:p>
            <a:pPr algn="l" fontAlgn="base"/>
            <a:r>
              <a:rPr lang="fr-CH" b="1" i="0" dirty="0">
                <a:solidFill>
                  <a:srgbClr val="111111"/>
                </a:solidFill>
                <a:effectLst/>
                <a:latin typeface="Nunito" pitchFamily="2" charset="77"/>
              </a:rPr>
              <a:t>Rémy Heitz est le procureur qui a classé sans suite les affaires suivantes :</a:t>
            </a:r>
          </a:p>
          <a:p>
            <a:pPr marL="285750" indent="-285750" algn="l" fontAlgn="base">
              <a:buFont typeface="Arial" panose="020B0604020202020204" pitchFamily="34" charset="0"/>
              <a:buChar char="•"/>
            </a:pPr>
            <a:r>
              <a:rPr lang="fr-CH" b="0" i="0" dirty="0">
                <a:solidFill>
                  <a:srgbClr val="111111"/>
                </a:solidFill>
                <a:effectLst/>
                <a:highlight>
                  <a:srgbClr val="FFFF00"/>
                </a:highlight>
                <a:latin typeface="Nunito" pitchFamily="2" charset="77"/>
              </a:rPr>
              <a:t>Affaire </a:t>
            </a:r>
            <a:r>
              <a:rPr lang="fr-CH" b="0" i="0" dirty="0" err="1">
                <a:solidFill>
                  <a:srgbClr val="111111"/>
                </a:solidFill>
                <a:effectLst/>
                <a:highlight>
                  <a:srgbClr val="FFFF00"/>
                </a:highlight>
                <a:latin typeface="Nunito" pitchFamily="2" charset="77"/>
              </a:rPr>
              <a:t>Benalla</a:t>
            </a:r>
            <a:endParaRPr lang="fr-CH" b="0" i="0" dirty="0">
              <a:solidFill>
                <a:srgbClr val="111111"/>
              </a:solidFill>
              <a:effectLst/>
              <a:highlight>
                <a:srgbClr val="FFFF00"/>
              </a:highlight>
              <a:latin typeface="Nunito" pitchFamily="2" charset="77"/>
            </a:endParaRPr>
          </a:p>
          <a:p>
            <a:pPr marL="285750" indent="-285750" algn="l" fontAlgn="base">
              <a:buFont typeface="Arial" panose="020B0604020202020204" pitchFamily="34" charset="0"/>
              <a:buChar char="•"/>
            </a:pPr>
            <a:r>
              <a:rPr lang="fr-CH" b="0" i="0" dirty="0">
                <a:solidFill>
                  <a:srgbClr val="111111"/>
                </a:solidFill>
                <a:effectLst/>
                <a:highlight>
                  <a:srgbClr val="FFFF00"/>
                </a:highlight>
                <a:latin typeface="Nunito" pitchFamily="2" charset="77"/>
              </a:rPr>
              <a:t>Perquisition dans l’appartement de Epstein (22, Avenue Foch – Paris), en sept. 2019</a:t>
            </a:r>
          </a:p>
          <a:p>
            <a:pPr marL="285750" indent="-285750" algn="l" fontAlgn="base">
              <a:buFont typeface="Arial" panose="020B0604020202020204" pitchFamily="34" charset="0"/>
              <a:buChar char="•"/>
            </a:pPr>
            <a:r>
              <a:rPr lang="fr-CH" b="0" i="0" dirty="0">
                <a:solidFill>
                  <a:srgbClr val="111111"/>
                </a:solidFill>
                <a:effectLst/>
                <a:highlight>
                  <a:srgbClr val="FFFF00"/>
                </a:highlight>
                <a:latin typeface="Nunito" pitchFamily="2" charset="77"/>
              </a:rPr>
              <a:t>Olivier Duhamel : inceste sur Victor Kouchner, neveu de Bernard Kouchner</a:t>
            </a:r>
          </a:p>
          <a:p>
            <a:pPr marL="285750" indent="-285750" algn="l" fontAlgn="base">
              <a:buFont typeface="Arial" panose="020B0604020202020204" pitchFamily="34" charset="0"/>
              <a:buChar char="•"/>
            </a:pPr>
            <a:r>
              <a:rPr lang="fr-CH" b="0" i="0" dirty="0">
                <a:solidFill>
                  <a:srgbClr val="111111"/>
                </a:solidFill>
                <a:effectLst/>
                <a:highlight>
                  <a:srgbClr val="FFFF00"/>
                </a:highlight>
                <a:latin typeface="Nunito" pitchFamily="2" charset="77"/>
              </a:rPr>
              <a:t>L’affaire Gabriel </a:t>
            </a:r>
            <a:r>
              <a:rPr lang="fr-CH" b="0" i="0" dirty="0" err="1">
                <a:solidFill>
                  <a:srgbClr val="111111"/>
                </a:solidFill>
                <a:effectLst/>
                <a:highlight>
                  <a:srgbClr val="FFFF00"/>
                </a:highlight>
                <a:latin typeface="Nunito" pitchFamily="2" charset="77"/>
              </a:rPr>
              <a:t>Matzneff</a:t>
            </a:r>
            <a:endParaRPr lang="fr-CH" b="0" i="0" dirty="0">
              <a:solidFill>
                <a:srgbClr val="111111"/>
              </a:solidFill>
              <a:effectLst/>
              <a:highlight>
                <a:srgbClr val="FFFF00"/>
              </a:highlight>
              <a:latin typeface="Nunito" pitchFamily="2" charset="77"/>
            </a:endParaRPr>
          </a:p>
          <a:p>
            <a:pPr marL="285750" indent="-285750" algn="l" fontAlgn="base">
              <a:buFont typeface="Arial" panose="020B0604020202020204" pitchFamily="34" charset="0"/>
              <a:buChar char="•"/>
            </a:pPr>
            <a:r>
              <a:rPr lang="fr-CH" b="0" i="0" dirty="0">
                <a:solidFill>
                  <a:srgbClr val="111111"/>
                </a:solidFill>
                <a:effectLst/>
                <a:highlight>
                  <a:srgbClr val="FFFF00"/>
                </a:highlight>
                <a:latin typeface="Nunito" pitchFamily="2" charset="77"/>
              </a:rPr>
              <a:t>Plainte en diffamation de Karim Benzema contre Gérald Darmanin</a:t>
            </a:r>
          </a:p>
          <a:p>
            <a:pPr marL="285750" indent="-285750" algn="l" fontAlgn="base">
              <a:buFont typeface="Arial" panose="020B0604020202020204" pitchFamily="34" charset="0"/>
              <a:buChar char="•"/>
            </a:pPr>
            <a:r>
              <a:rPr lang="fr-CH" b="0" i="0" dirty="0">
                <a:solidFill>
                  <a:srgbClr val="111111"/>
                </a:solidFill>
                <a:effectLst/>
                <a:highlight>
                  <a:srgbClr val="FFFF00"/>
                </a:highlight>
                <a:latin typeface="Nunito" pitchFamily="2" charset="77"/>
              </a:rPr>
              <a:t>Plainte en diffamation contre Amélie </a:t>
            </a:r>
            <a:r>
              <a:rPr lang="fr-CH" b="0" i="0" dirty="0" err="1">
                <a:solidFill>
                  <a:srgbClr val="111111"/>
                </a:solidFill>
                <a:effectLst/>
                <a:highlight>
                  <a:srgbClr val="FFFF00"/>
                </a:highlight>
                <a:latin typeface="Nunito" pitchFamily="2" charset="77"/>
              </a:rPr>
              <a:t>Oudea</a:t>
            </a:r>
            <a:r>
              <a:rPr lang="fr-CH" b="0" i="0" dirty="0">
                <a:solidFill>
                  <a:srgbClr val="111111"/>
                </a:solidFill>
                <a:effectLst/>
                <a:highlight>
                  <a:srgbClr val="FFFF00"/>
                </a:highlight>
                <a:latin typeface="Nunito" pitchFamily="2" charset="77"/>
              </a:rPr>
              <a:t> </a:t>
            </a:r>
            <a:r>
              <a:rPr lang="fr-CH" b="0" i="0" dirty="0" err="1">
                <a:solidFill>
                  <a:srgbClr val="111111"/>
                </a:solidFill>
                <a:effectLst/>
                <a:highlight>
                  <a:srgbClr val="FFFF00"/>
                </a:highlight>
                <a:latin typeface="Nunito" pitchFamily="2" charset="77"/>
              </a:rPr>
              <a:t>Castera</a:t>
            </a:r>
            <a:r>
              <a:rPr lang="fr-CH" b="0" i="0" dirty="0">
                <a:solidFill>
                  <a:srgbClr val="111111"/>
                </a:solidFill>
                <a:effectLst/>
                <a:highlight>
                  <a:srgbClr val="FFFF00"/>
                </a:highlight>
                <a:latin typeface="Nunito" pitchFamily="2" charset="77"/>
              </a:rPr>
              <a:t> (même famille qu’Olivier Duhamel), Ministre de l’éducation nationale</a:t>
            </a:r>
          </a:p>
          <a:p>
            <a:pPr marL="285750" indent="-285750" algn="l" fontAlgn="base">
              <a:buFont typeface="Arial" panose="020B0604020202020204" pitchFamily="34" charset="0"/>
              <a:buChar char="•"/>
            </a:pPr>
            <a:r>
              <a:rPr lang="fr-CH" b="0" i="0" dirty="0">
                <a:solidFill>
                  <a:srgbClr val="111111"/>
                </a:solidFill>
                <a:effectLst/>
                <a:highlight>
                  <a:srgbClr val="FFFF00"/>
                </a:highlight>
                <a:latin typeface="Nunito" pitchFamily="2" charset="77"/>
              </a:rPr>
              <a:t>L’affaire de l’institution Notre Dame de </a:t>
            </a:r>
            <a:r>
              <a:rPr lang="fr-CH" b="0" i="0" dirty="0" err="1">
                <a:solidFill>
                  <a:srgbClr val="111111"/>
                </a:solidFill>
                <a:effectLst/>
                <a:highlight>
                  <a:srgbClr val="FFFF00"/>
                </a:highlight>
                <a:latin typeface="Nunito" pitchFamily="2" charset="77"/>
              </a:rPr>
              <a:t>Betharram</a:t>
            </a:r>
            <a:r>
              <a:rPr lang="fr-CH" b="0" i="0" dirty="0">
                <a:solidFill>
                  <a:srgbClr val="111111"/>
                </a:solidFill>
                <a:effectLst/>
                <a:highlight>
                  <a:srgbClr val="FFFF00"/>
                </a:highlight>
                <a:latin typeface="Nunito" pitchFamily="2" charset="77"/>
              </a:rPr>
              <a:t> (viols d’enfants 1950 - 2010) défendue par François Bayrou en 1996</a:t>
            </a:r>
          </a:p>
          <a:p>
            <a:pPr marL="285750" indent="-285750" algn="l" fontAlgn="base">
              <a:buFont typeface="Arial" panose="020B0604020202020204" pitchFamily="34" charset="0"/>
              <a:buChar char="•"/>
            </a:pPr>
            <a:r>
              <a:rPr lang="fr-CH" b="0" i="0" dirty="0">
                <a:solidFill>
                  <a:srgbClr val="111111"/>
                </a:solidFill>
                <a:effectLst/>
                <a:highlight>
                  <a:srgbClr val="FFFF00"/>
                </a:highlight>
                <a:latin typeface="Nunito" pitchFamily="2" charset="77"/>
              </a:rPr>
              <a:t>Faux témoignages en 2016 d’Alexis Kohler, Lionel Lavergne et Patrick </a:t>
            </a:r>
            <a:r>
              <a:rPr lang="fr-CH" b="0" i="0" dirty="0" err="1">
                <a:solidFill>
                  <a:srgbClr val="111111"/>
                </a:solidFill>
                <a:effectLst/>
                <a:highlight>
                  <a:srgbClr val="FFFF00"/>
                </a:highlight>
                <a:latin typeface="Nunito" pitchFamily="2" charset="77"/>
              </a:rPr>
              <a:t>Strzoda</a:t>
            </a:r>
            <a:r>
              <a:rPr lang="fr-CH" b="0" i="0" dirty="0">
                <a:solidFill>
                  <a:srgbClr val="111111"/>
                </a:solidFill>
                <a:effectLst/>
                <a:highlight>
                  <a:srgbClr val="FFFF00"/>
                </a:highlight>
                <a:latin typeface="Nunito" pitchFamily="2" charset="77"/>
              </a:rPr>
              <a:t> (tous 3 très proches de Macron) dans une commission d’enquête sur </a:t>
            </a:r>
            <a:r>
              <a:rPr lang="fr-CH" b="0" i="0" dirty="0" err="1">
                <a:solidFill>
                  <a:srgbClr val="111111"/>
                </a:solidFill>
                <a:effectLst/>
                <a:highlight>
                  <a:srgbClr val="FFFF00"/>
                </a:highlight>
                <a:latin typeface="Nunito" pitchFamily="2" charset="77"/>
              </a:rPr>
              <a:t>Benalla</a:t>
            </a:r>
            <a:endParaRPr lang="fr-CH" b="0" i="0" dirty="0">
              <a:solidFill>
                <a:srgbClr val="111111"/>
              </a:solidFill>
              <a:effectLst/>
              <a:highlight>
                <a:srgbClr val="FFFF00"/>
              </a:highlight>
              <a:latin typeface="Nunito" pitchFamily="2" charset="77"/>
            </a:endParaRPr>
          </a:p>
        </p:txBody>
      </p:sp>
      <p:pic>
        <p:nvPicPr>
          <p:cNvPr id="12290" name="Picture 2" descr="Rémy Heitz, procureur de la République à Paris - La Base Lextenso">
            <a:extLst>
              <a:ext uri="{FF2B5EF4-FFF2-40B4-BE49-F238E27FC236}">
                <a16:creationId xmlns:a16="http://schemas.microsoft.com/office/drawing/2014/main" id="{F197BB8C-5D12-7376-DA03-0FD752307D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5361" y="2022500"/>
            <a:ext cx="2624033" cy="47549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6B69CC9E-067F-4A9D-C518-12B377DC3AC2}"/>
              </a:ext>
            </a:extLst>
          </p:cNvPr>
          <p:cNvSpPr txBox="1"/>
          <p:nvPr/>
        </p:nvSpPr>
        <p:spPr>
          <a:xfrm>
            <a:off x="305789" y="2028616"/>
            <a:ext cx="9320125" cy="923330"/>
          </a:xfrm>
          <a:prstGeom prst="rect">
            <a:avLst/>
          </a:prstGeom>
          <a:noFill/>
        </p:spPr>
        <p:txBody>
          <a:bodyPr wrap="square">
            <a:spAutoFit/>
          </a:bodyPr>
          <a:lstStyle/>
          <a:p>
            <a:pPr algn="l" fontAlgn="base"/>
            <a:r>
              <a:rPr lang="fr-CH" b="1" i="0" dirty="0">
                <a:solidFill>
                  <a:srgbClr val="111111"/>
                </a:solidFill>
                <a:effectLst/>
                <a:latin typeface="Nunito" pitchFamily="2" charset="77"/>
              </a:rPr>
              <a:t>Une enquête est finalement ouverte sur les personnalités françaises impliquées </a:t>
            </a:r>
          </a:p>
          <a:p>
            <a:pPr algn="l" fontAlgn="base"/>
            <a:r>
              <a:rPr lang="fr-CH" b="1" i="0" dirty="0">
                <a:solidFill>
                  <a:srgbClr val="111111"/>
                </a:solidFill>
                <a:effectLst/>
                <a:latin typeface="Nunito" pitchFamily="2" charset="77"/>
              </a:rPr>
              <a:t>dans l’affaire Epstein… Rémy Heitz</a:t>
            </a:r>
            <a:r>
              <a:rPr lang="fr-CH" b="1" dirty="0">
                <a:solidFill>
                  <a:srgbClr val="111111"/>
                </a:solidFill>
                <a:latin typeface="Nunito" pitchFamily="2" charset="77"/>
              </a:rPr>
              <a:t> est </a:t>
            </a:r>
            <a:r>
              <a:rPr lang="fr-CH" b="1" i="0" dirty="0">
                <a:solidFill>
                  <a:srgbClr val="111111"/>
                </a:solidFill>
                <a:effectLst/>
                <a:latin typeface="Nunito" pitchFamily="2" charset="77"/>
              </a:rPr>
              <a:t>un procureur général de la Cour de cassation (nommé en 2023) dont la spécialité est de classer sans suite les affaires sensibles</a:t>
            </a:r>
            <a:r>
              <a:rPr lang="fr-CH" b="0" i="0" dirty="0">
                <a:solidFill>
                  <a:srgbClr val="111111"/>
                </a:solidFill>
                <a:effectLst/>
                <a:latin typeface="Nunito" pitchFamily="2" charset="77"/>
              </a:rPr>
              <a:t>…</a:t>
            </a:r>
          </a:p>
        </p:txBody>
      </p:sp>
    </p:spTree>
    <p:extLst>
      <p:ext uri="{BB962C8B-B14F-4D97-AF65-F5344CB8AC3E}">
        <p14:creationId xmlns:p14="http://schemas.microsoft.com/office/powerpoint/2010/main" val="577890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CF91E-0B8D-54DF-B571-6EFA2ED56846}"/>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29E72E16-BF13-1B2A-1153-B45165146814}"/>
              </a:ext>
            </a:extLst>
          </p:cNvPr>
          <p:cNvSpPr txBox="1"/>
          <p:nvPr/>
        </p:nvSpPr>
        <p:spPr>
          <a:xfrm>
            <a:off x="305790" y="317142"/>
            <a:ext cx="11703604" cy="2092881"/>
          </a:xfrm>
          <a:prstGeom prst="rect">
            <a:avLst/>
          </a:prstGeom>
          <a:noFill/>
        </p:spPr>
        <p:txBody>
          <a:bodyPr wrap="square">
            <a:spAutoFit/>
          </a:bodyPr>
          <a:lstStyle/>
          <a:p>
            <a:r>
              <a:rPr lang="fr-CH" sz="5000" dirty="0">
                <a:latin typeface="Impact" panose="020B0806030902050204" pitchFamily="34" charset="0"/>
              </a:rPr>
              <a:t>Rémy Heitz est aussi </a:t>
            </a:r>
          </a:p>
          <a:p>
            <a:r>
              <a:rPr lang="fr-CH" sz="4000" dirty="0">
                <a:latin typeface="Impact" panose="020B0806030902050204" pitchFamily="34" charset="0"/>
              </a:rPr>
              <a:t>impliqué dans la plainte </a:t>
            </a:r>
          </a:p>
          <a:p>
            <a:r>
              <a:rPr lang="fr-CH" sz="4000" dirty="0">
                <a:latin typeface="Impact" panose="020B0806030902050204" pitchFamily="34" charset="0"/>
              </a:rPr>
              <a:t>de cette victime.</a:t>
            </a:r>
          </a:p>
        </p:txBody>
      </p:sp>
      <p:pic>
        <p:nvPicPr>
          <p:cNvPr id="2" name="Image 1">
            <a:extLst>
              <a:ext uri="{FF2B5EF4-FFF2-40B4-BE49-F238E27FC236}">
                <a16:creationId xmlns:a16="http://schemas.microsoft.com/office/drawing/2014/main" id="{0D52461A-05A5-F391-9457-7EB147D8277F}"/>
              </a:ext>
            </a:extLst>
          </p:cNvPr>
          <p:cNvPicPr>
            <a:picLocks noChangeAspect="1"/>
          </p:cNvPicPr>
          <p:nvPr/>
        </p:nvPicPr>
        <p:blipFill>
          <a:blip r:embed="rId2"/>
          <a:stretch>
            <a:fillRect/>
          </a:stretch>
        </p:blipFill>
        <p:spPr>
          <a:xfrm>
            <a:off x="8086430" y="1223955"/>
            <a:ext cx="3922964" cy="5209182"/>
          </a:xfrm>
          <a:prstGeom prst="rect">
            <a:avLst/>
          </a:prstGeom>
          <a:ln>
            <a:solidFill>
              <a:schemeClr val="tx1"/>
            </a:solidFill>
          </a:ln>
        </p:spPr>
      </p:pic>
      <p:sp>
        <p:nvSpPr>
          <p:cNvPr id="11" name="ZoneTexte 10">
            <a:extLst>
              <a:ext uri="{FF2B5EF4-FFF2-40B4-BE49-F238E27FC236}">
                <a16:creationId xmlns:a16="http://schemas.microsoft.com/office/drawing/2014/main" id="{1F195DEE-CC32-5E9F-DB97-78AFAC1FD081}"/>
              </a:ext>
            </a:extLst>
          </p:cNvPr>
          <p:cNvSpPr txBox="1"/>
          <p:nvPr/>
        </p:nvSpPr>
        <p:spPr>
          <a:xfrm>
            <a:off x="340585" y="2462819"/>
            <a:ext cx="7570242" cy="3970318"/>
          </a:xfrm>
          <a:prstGeom prst="rect">
            <a:avLst/>
          </a:prstGeom>
          <a:noFill/>
          <a:ln w="28575">
            <a:solidFill>
              <a:schemeClr val="tx1"/>
            </a:solidFill>
          </a:ln>
        </p:spPr>
        <p:txBody>
          <a:bodyPr wrap="square">
            <a:spAutoFit/>
          </a:bodyPr>
          <a:lstStyle/>
          <a:p>
            <a:r>
              <a:rPr lang="fr-CH" b="1" dirty="0">
                <a:solidFill>
                  <a:srgbClr val="000000"/>
                </a:solidFill>
                <a:effectLst/>
                <a:highlight>
                  <a:srgbClr val="FFFF00"/>
                </a:highlight>
                <a:latin typeface="Helvetica Neue" panose="02000503000000020004" pitchFamily="2" charset="0"/>
              </a:rPr>
              <a:t>« Je vous informe que j'ai déposé une plainte recommandée auprès du Procureur de la République de Paris, M. Rémy HEITZ, le 11 septembre 2019, contre M. Jean-Luc Brunel, Mme Ghislaine Maxwell, le prince Andrew, pour complicité. »</a:t>
            </a:r>
          </a:p>
          <a:p>
            <a:endParaRPr lang="fr-CH" b="1" dirty="0">
              <a:solidFill>
                <a:srgbClr val="000000"/>
              </a:solidFill>
              <a:latin typeface="Helvetica Neue" panose="02000503000000020004" pitchFamily="2" charset="0"/>
            </a:endParaRPr>
          </a:p>
          <a:p>
            <a:r>
              <a:rPr lang="fr-CH" b="1" dirty="0">
                <a:solidFill>
                  <a:srgbClr val="000000"/>
                </a:solidFill>
                <a:effectLst/>
                <a:highlight>
                  <a:srgbClr val="FFFF00"/>
                </a:highlight>
                <a:latin typeface="Helvetica Neue" panose="02000503000000020004" pitchFamily="2" charset="0"/>
              </a:rPr>
              <a:t>« La France savait, la France a gardé le silence, jusqu'à présent, je lui demande d'agir avec dignité et honnêteté, en levant la prescription pour viol de ce réseau international et criminel, cette affaire est exceptionnelle. »</a:t>
            </a:r>
          </a:p>
          <a:p>
            <a:endParaRPr lang="fr-CH" b="1" dirty="0">
              <a:solidFill>
                <a:srgbClr val="000000"/>
              </a:solidFill>
              <a:latin typeface="Helvetica Neue" panose="02000503000000020004" pitchFamily="2" charset="0"/>
            </a:endParaRPr>
          </a:p>
          <a:p>
            <a:r>
              <a:rPr lang="fr-CH" b="1" dirty="0">
                <a:solidFill>
                  <a:srgbClr val="000000"/>
                </a:solidFill>
                <a:effectLst/>
                <a:highlight>
                  <a:srgbClr val="FFFF00"/>
                </a:highlight>
                <a:latin typeface="Helvetica Neue" panose="02000503000000020004" pitchFamily="2" charset="0"/>
              </a:rPr>
              <a:t>« Selon la police judiciaire française, Mme Lantin, ma plainte serait prescrite. »</a:t>
            </a:r>
          </a:p>
          <a:p>
            <a:endParaRPr lang="fr-CH" b="1" dirty="0">
              <a:solidFill>
                <a:srgbClr val="000000"/>
              </a:solidFill>
              <a:highlight>
                <a:srgbClr val="FFFF00"/>
              </a:highlight>
              <a:latin typeface="Helvetica Neue" panose="02000503000000020004" pitchFamily="2" charset="0"/>
            </a:endParaRPr>
          </a:p>
          <a:p>
            <a:r>
              <a:rPr lang="fr-CH" b="1" dirty="0">
                <a:solidFill>
                  <a:srgbClr val="000000"/>
                </a:solidFill>
                <a:effectLst/>
                <a:highlight>
                  <a:srgbClr val="FFFF00"/>
                </a:highlight>
                <a:latin typeface="Helvetica Neue" panose="02000503000000020004" pitchFamily="2" charset="0"/>
              </a:rPr>
              <a:t>« Je vous informe que je suis né le 26 octobre 1980. »</a:t>
            </a:r>
          </a:p>
        </p:txBody>
      </p:sp>
      <p:pic>
        <p:nvPicPr>
          <p:cNvPr id="14" name="Image 13">
            <a:extLst>
              <a:ext uri="{FF2B5EF4-FFF2-40B4-BE49-F238E27FC236}">
                <a16:creationId xmlns:a16="http://schemas.microsoft.com/office/drawing/2014/main" id="{98D44007-BA69-12F5-EFBD-0514E5FF76FD}"/>
              </a:ext>
            </a:extLst>
          </p:cNvPr>
          <p:cNvPicPr>
            <a:picLocks noChangeAspect="1"/>
          </p:cNvPicPr>
          <p:nvPr/>
        </p:nvPicPr>
        <p:blipFill>
          <a:blip r:embed="rId3"/>
          <a:stretch>
            <a:fillRect/>
          </a:stretch>
        </p:blipFill>
        <p:spPr>
          <a:xfrm>
            <a:off x="6096000" y="-256031"/>
            <a:ext cx="2465277" cy="2465277"/>
          </a:xfrm>
          <a:prstGeom prst="rect">
            <a:avLst/>
          </a:prstGeom>
        </p:spPr>
      </p:pic>
      <p:sp>
        <p:nvSpPr>
          <p:cNvPr id="15" name="ZoneTexte 14">
            <a:extLst>
              <a:ext uri="{FF2B5EF4-FFF2-40B4-BE49-F238E27FC236}">
                <a16:creationId xmlns:a16="http://schemas.microsoft.com/office/drawing/2014/main" id="{AB1CAE83-1930-BF3A-286E-79CCA7AE4D9B}"/>
              </a:ext>
            </a:extLst>
          </p:cNvPr>
          <p:cNvSpPr txBox="1"/>
          <p:nvPr/>
        </p:nvSpPr>
        <p:spPr>
          <a:xfrm>
            <a:off x="6806922" y="840362"/>
            <a:ext cx="1043432" cy="523220"/>
          </a:xfrm>
          <a:prstGeom prst="rect">
            <a:avLst/>
          </a:prstGeom>
          <a:solidFill>
            <a:schemeClr val="bg1"/>
          </a:solidFill>
          <a:ln w="28575">
            <a:noFill/>
          </a:ln>
        </p:spPr>
        <p:txBody>
          <a:bodyPr wrap="square">
            <a:spAutoFit/>
          </a:bodyPr>
          <a:lstStyle/>
          <a:p>
            <a:pPr algn="ctr"/>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3</a:t>
            </a:r>
            <a:r>
              <a:rPr lang="fr-CH" sz="2800" b="1" dirty="0">
                <a:effectLst/>
                <a:latin typeface="Helvetica Neue" panose="02000503000000020004" pitchFamily="2" charset="0"/>
              </a:rPr>
              <a:t> </a:t>
            </a:r>
            <a:endParaRPr lang="fr-CH" sz="2800" b="1" dirty="0">
              <a:effectLst/>
              <a:highlight>
                <a:srgbClr val="FFFF00"/>
              </a:highlight>
              <a:latin typeface="Helvetica Neue" panose="02000503000000020004" pitchFamily="2" charset="0"/>
            </a:endParaRPr>
          </a:p>
        </p:txBody>
      </p:sp>
      <p:sp>
        <p:nvSpPr>
          <p:cNvPr id="16" name="ZoneTexte 15">
            <a:extLst>
              <a:ext uri="{FF2B5EF4-FFF2-40B4-BE49-F238E27FC236}">
                <a16:creationId xmlns:a16="http://schemas.microsoft.com/office/drawing/2014/main" id="{2D88FBFB-EB88-E2A5-E862-5B31FE6A1112}"/>
              </a:ext>
            </a:extLst>
          </p:cNvPr>
          <p:cNvSpPr txBox="1"/>
          <p:nvPr/>
        </p:nvSpPr>
        <p:spPr>
          <a:xfrm>
            <a:off x="5883838" y="2077376"/>
            <a:ext cx="2202592" cy="369332"/>
          </a:xfrm>
          <a:prstGeom prst="rect">
            <a:avLst/>
          </a:prstGeom>
          <a:noFill/>
        </p:spPr>
        <p:txBody>
          <a:bodyPr wrap="square">
            <a:spAutoFit/>
          </a:bodyPr>
          <a:lstStyle/>
          <a:p>
            <a:pPr algn="ctr"/>
            <a:r>
              <a:rPr lang="fr-CH" sz="1800" b="0" i="0" dirty="0">
                <a:solidFill>
                  <a:srgbClr val="192024"/>
                </a:solidFill>
                <a:effectLst/>
                <a:latin typeface="☞ABADI MT PRO COND" panose="020B0806020104020203" pitchFamily="34" charset="0"/>
              </a:rPr>
              <a:t>12 novembre 2019</a:t>
            </a:r>
            <a:endParaRPr lang="fr-FR" dirty="0">
              <a:latin typeface="☞ABADI MT PRO COND" panose="020B0806020104020203" pitchFamily="34" charset="0"/>
            </a:endParaRPr>
          </a:p>
        </p:txBody>
      </p:sp>
    </p:spTree>
    <p:extLst>
      <p:ext uri="{BB962C8B-B14F-4D97-AF65-F5344CB8AC3E}">
        <p14:creationId xmlns:p14="http://schemas.microsoft.com/office/powerpoint/2010/main" val="6696254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D82F-792B-0D09-A0AF-A84C7AEB903D}"/>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F5FF87DC-581B-3A79-120E-8F9932541B02}"/>
              </a:ext>
            </a:extLst>
          </p:cNvPr>
          <p:cNvPicPr>
            <a:picLocks noChangeAspect="1"/>
          </p:cNvPicPr>
          <p:nvPr/>
        </p:nvPicPr>
        <p:blipFill>
          <a:blip r:embed="rId2"/>
          <a:stretch>
            <a:fillRect/>
          </a:stretch>
        </p:blipFill>
        <p:spPr>
          <a:xfrm>
            <a:off x="8217408" y="305102"/>
            <a:ext cx="3088699" cy="4072507"/>
          </a:xfrm>
          <a:prstGeom prst="rect">
            <a:avLst/>
          </a:prstGeom>
          <a:ln w="28575">
            <a:solidFill>
              <a:schemeClr val="tx1"/>
            </a:solidFill>
          </a:ln>
        </p:spPr>
      </p:pic>
      <p:sp>
        <p:nvSpPr>
          <p:cNvPr id="6" name="ZoneTexte 5">
            <a:extLst>
              <a:ext uri="{FF2B5EF4-FFF2-40B4-BE49-F238E27FC236}">
                <a16:creationId xmlns:a16="http://schemas.microsoft.com/office/drawing/2014/main" id="{057047A9-83A9-985B-4EC1-A24A727E3B2D}"/>
              </a:ext>
            </a:extLst>
          </p:cNvPr>
          <p:cNvSpPr txBox="1"/>
          <p:nvPr/>
        </p:nvSpPr>
        <p:spPr>
          <a:xfrm>
            <a:off x="305790" y="317142"/>
            <a:ext cx="5692674" cy="2092881"/>
          </a:xfrm>
          <a:prstGeom prst="rect">
            <a:avLst/>
          </a:prstGeom>
          <a:noFill/>
        </p:spPr>
        <p:txBody>
          <a:bodyPr wrap="square">
            <a:spAutoFit/>
          </a:bodyPr>
          <a:lstStyle/>
          <a:p>
            <a:r>
              <a:rPr lang="fr-CH" sz="5000" dirty="0">
                <a:latin typeface="Impact" panose="020B0806030902050204" pitchFamily="34" charset="0"/>
              </a:rPr>
              <a:t>Rémy Heitz est aussi </a:t>
            </a:r>
          </a:p>
          <a:p>
            <a:r>
              <a:rPr lang="fr-CH" sz="4000" dirty="0">
                <a:latin typeface="Impact" panose="020B0806030902050204" pitchFamily="34" charset="0"/>
              </a:rPr>
              <a:t>impliqué dans la plainte </a:t>
            </a:r>
          </a:p>
          <a:p>
            <a:r>
              <a:rPr lang="fr-CH" sz="4000" dirty="0">
                <a:latin typeface="Impact" panose="020B0806030902050204" pitchFamily="34" charset="0"/>
              </a:rPr>
              <a:t>de cette victime.</a:t>
            </a:r>
          </a:p>
        </p:txBody>
      </p:sp>
      <p:sp>
        <p:nvSpPr>
          <p:cNvPr id="7" name="ZoneTexte 6">
            <a:extLst>
              <a:ext uri="{FF2B5EF4-FFF2-40B4-BE49-F238E27FC236}">
                <a16:creationId xmlns:a16="http://schemas.microsoft.com/office/drawing/2014/main" id="{C341B753-D118-0308-3DFA-0998EEE90F28}"/>
              </a:ext>
            </a:extLst>
          </p:cNvPr>
          <p:cNvSpPr txBox="1"/>
          <p:nvPr/>
        </p:nvSpPr>
        <p:spPr>
          <a:xfrm>
            <a:off x="402336" y="2510040"/>
            <a:ext cx="7498080" cy="3970318"/>
          </a:xfrm>
          <a:prstGeom prst="rect">
            <a:avLst/>
          </a:prstGeom>
          <a:noFill/>
          <a:ln w="28575">
            <a:solidFill>
              <a:schemeClr val="tx1"/>
            </a:solidFill>
          </a:ln>
        </p:spPr>
        <p:txBody>
          <a:bodyPr wrap="square">
            <a:spAutoFit/>
          </a:bodyPr>
          <a:lstStyle/>
          <a:p>
            <a:r>
              <a:rPr lang="fr-CH" b="1" dirty="0">
                <a:solidFill>
                  <a:srgbClr val="000000"/>
                </a:solidFill>
                <a:effectLst/>
                <a:latin typeface="Helvetica Neue" panose="02000503000000020004" pitchFamily="2" charset="0"/>
              </a:rPr>
              <a:t>Harcèlement en réseau :</a:t>
            </a:r>
          </a:p>
          <a:p>
            <a:r>
              <a:rPr lang="fr-CH" dirty="0">
                <a:solidFill>
                  <a:srgbClr val="000000"/>
                </a:solidFill>
                <a:effectLst/>
                <a:highlight>
                  <a:srgbClr val="FFFF00"/>
                </a:highlight>
                <a:latin typeface="Helvetica Neue" panose="02000503000000020004" pitchFamily="2" charset="0"/>
              </a:rPr>
              <a:t>Je verrai également arriver Benjamin Biolay vers 2013, l'ancien gendre de Catherine Deneuve, puis devant chez moi en 2013, des jeunes proches de Franck Ribéry suivis par la police sous les bois et beaucoup d'autres stars du système (</a:t>
            </a:r>
            <a:r>
              <a:rPr lang="fr-CH" dirty="0" err="1">
                <a:solidFill>
                  <a:srgbClr val="000000"/>
                </a:solidFill>
                <a:effectLst/>
                <a:highlight>
                  <a:srgbClr val="FFFF00"/>
                </a:highlight>
                <a:latin typeface="Helvetica Neue" panose="02000503000000020004" pitchFamily="2" charset="0"/>
              </a:rPr>
              <a:t>Slimy</a:t>
            </a:r>
            <a:r>
              <a:rPr lang="fr-CH" dirty="0">
                <a:solidFill>
                  <a:srgbClr val="000000"/>
                </a:solidFill>
                <a:effectLst/>
                <a:highlight>
                  <a:srgbClr val="FFFF00"/>
                </a:highlight>
                <a:latin typeface="Helvetica Neue" panose="02000503000000020004" pitchFamily="2" charset="0"/>
              </a:rPr>
              <a:t>, Katy Perry, David Guetta à plusieurs reprises, Jean Marie Bigard, Béatrice Dalle (2017) accompagnée de Virginie </a:t>
            </a:r>
            <a:r>
              <a:rPr lang="fr-CH" dirty="0" err="1">
                <a:solidFill>
                  <a:srgbClr val="000000"/>
                </a:solidFill>
                <a:effectLst/>
                <a:highlight>
                  <a:srgbClr val="FFFF00"/>
                </a:highlight>
                <a:latin typeface="Helvetica Neue" panose="02000503000000020004" pitchFamily="2" charset="0"/>
              </a:rPr>
              <a:t>Despentes</a:t>
            </a:r>
            <a:r>
              <a:rPr lang="fr-CH" dirty="0">
                <a:solidFill>
                  <a:srgbClr val="000000"/>
                </a:solidFill>
                <a:effectLst/>
                <a:highlight>
                  <a:srgbClr val="FFFF00"/>
                </a:highlight>
                <a:latin typeface="Helvetica Neue" panose="02000503000000020004" pitchFamily="2" charset="0"/>
              </a:rPr>
              <a:t> et Renan Luce de 2016 à 2018 qui a envoyé un ami regarder sous les fenêtres de ma cuisine, puis son ex-femme sur Facebook que j'ai refusée, le journaliste de France 2 Zeitoun proche de M. </a:t>
            </a:r>
            <a:r>
              <a:rPr lang="fr-CH" dirty="0" err="1">
                <a:solidFill>
                  <a:srgbClr val="000000"/>
                </a:solidFill>
                <a:effectLst/>
                <a:highlight>
                  <a:srgbClr val="FFFF00"/>
                </a:highlight>
                <a:latin typeface="Helvetica Neue" panose="02000503000000020004" pitchFamily="2" charset="0"/>
              </a:rPr>
              <a:t>Beccaro</a:t>
            </a:r>
            <a:r>
              <a:rPr lang="fr-CH" dirty="0">
                <a:solidFill>
                  <a:srgbClr val="000000"/>
                </a:solidFill>
                <a:effectLst/>
                <a:highlight>
                  <a:srgbClr val="FFFF00"/>
                </a:highlight>
                <a:latin typeface="Helvetica Neue" panose="02000503000000020004" pitchFamily="2" charset="0"/>
              </a:rPr>
              <a:t> et de Christian </a:t>
            </a:r>
            <a:r>
              <a:rPr lang="fr-CH" dirty="0" err="1">
                <a:solidFill>
                  <a:srgbClr val="000000"/>
                </a:solidFill>
                <a:effectLst/>
                <a:highlight>
                  <a:srgbClr val="FFFF00"/>
                </a:highlight>
                <a:latin typeface="Helvetica Neue" panose="02000503000000020004" pitchFamily="2" charset="0"/>
              </a:rPr>
              <a:t>Cluesada</a:t>
            </a:r>
            <a:r>
              <a:rPr lang="fr-CH" dirty="0">
                <a:solidFill>
                  <a:srgbClr val="000000"/>
                </a:solidFill>
                <a:effectLst/>
                <a:highlight>
                  <a:srgbClr val="FFFF00"/>
                </a:highlight>
                <a:latin typeface="Helvetica Neue" panose="02000503000000020004" pitchFamily="2" charset="0"/>
              </a:rPr>
              <a:t>, Adil Rami, Pascal Obispo (1997-1999), L'acteur Gérard Lanvin s'est montré violent en me disant de laisser Maud Bourdin tranquille - il jouait le rôle du flic véreux lyonnais Michel </a:t>
            </a:r>
            <a:r>
              <a:rPr lang="fr-CH" dirty="0" err="1">
                <a:solidFill>
                  <a:srgbClr val="000000"/>
                </a:solidFill>
                <a:effectLst/>
                <a:highlight>
                  <a:srgbClr val="FFFF00"/>
                </a:highlight>
                <a:latin typeface="Helvetica Neue" panose="02000503000000020004" pitchFamily="2" charset="0"/>
              </a:rPr>
              <a:t>Nerret</a:t>
            </a:r>
            <a:r>
              <a:rPr lang="fr-CH" dirty="0">
                <a:solidFill>
                  <a:srgbClr val="000000"/>
                </a:solidFill>
                <a:effectLst/>
                <a:highlight>
                  <a:srgbClr val="FFFF00"/>
                </a:highlight>
                <a:latin typeface="Helvetica Neue" panose="02000503000000020004" pitchFamily="2" charset="0"/>
              </a:rPr>
              <a:t>, idem pour Michel Drucker, vers 2007, place Stanislas après les rumeurs sur Jean Sébastien </a:t>
            </a:r>
            <a:r>
              <a:rPr lang="fr-CH" dirty="0" err="1">
                <a:solidFill>
                  <a:srgbClr val="000000"/>
                </a:solidFill>
                <a:effectLst/>
                <a:highlight>
                  <a:srgbClr val="FFFF00"/>
                </a:highlight>
                <a:latin typeface="Helvetica Neue" panose="02000503000000020004" pitchFamily="2" charset="0"/>
              </a:rPr>
              <a:t>Bertran</a:t>
            </a:r>
            <a:r>
              <a:rPr lang="fr-CH" dirty="0">
                <a:solidFill>
                  <a:srgbClr val="000000"/>
                </a:solidFill>
                <a:effectLst/>
                <a:highlight>
                  <a:srgbClr val="FFFF00"/>
                </a:highlight>
                <a:latin typeface="Helvetica Neue" panose="02000503000000020004" pitchFamily="2" charset="0"/>
              </a:rPr>
              <a:t>, etc.)</a:t>
            </a:r>
          </a:p>
        </p:txBody>
      </p:sp>
      <p:pic>
        <p:nvPicPr>
          <p:cNvPr id="8" name="Image 7">
            <a:extLst>
              <a:ext uri="{FF2B5EF4-FFF2-40B4-BE49-F238E27FC236}">
                <a16:creationId xmlns:a16="http://schemas.microsoft.com/office/drawing/2014/main" id="{5A3EBFDE-53E6-7C72-CBB5-8293AA12A02F}"/>
              </a:ext>
            </a:extLst>
          </p:cNvPr>
          <p:cNvPicPr>
            <a:picLocks noChangeAspect="1"/>
          </p:cNvPicPr>
          <p:nvPr/>
        </p:nvPicPr>
        <p:blipFill>
          <a:blip r:embed="rId3"/>
          <a:stretch>
            <a:fillRect/>
          </a:stretch>
        </p:blipFill>
        <p:spPr>
          <a:xfrm>
            <a:off x="6096000" y="-292607"/>
            <a:ext cx="2465277" cy="2465277"/>
          </a:xfrm>
          <a:prstGeom prst="rect">
            <a:avLst/>
          </a:prstGeom>
        </p:spPr>
      </p:pic>
      <p:sp>
        <p:nvSpPr>
          <p:cNvPr id="9" name="ZoneTexte 8">
            <a:extLst>
              <a:ext uri="{FF2B5EF4-FFF2-40B4-BE49-F238E27FC236}">
                <a16:creationId xmlns:a16="http://schemas.microsoft.com/office/drawing/2014/main" id="{CFA3641B-40BC-B226-C86B-DB2EBB109A58}"/>
              </a:ext>
            </a:extLst>
          </p:cNvPr>
          <p:cNvSpPr txBox="1"/>
          <p:nvPr/>
        </p:nvSpPr>
        <p:spPr>
          <a:xfrm>
            <a:off x="6672809" y="815978"/>
            <a:ext cx="1386103" cy="461665"/>
          </a:xfrm>
          <a:prstGeom prst="rect">
            <a:avLst/>
          </a:prstGeom>
          <a:solidFill>
            <a:schemeClr val="bg1"/>
          </a:solidFill>
          <a:ln w="28575">
            <a:noFill/>
          </a:ln>
        </p:spPr>
        <p:txBody>
          <a:bodyPr wrap="square">
            <a:spAutoFit/>
          </a:bodyPr>
          <a:lstStyle/>
          <a:p>
            <a:r>
              <a:rPr lang="fr-CH" sz="2400" b="1" dirty="0">
                <a:latin typeface="Helvetica Neue" panose="02000503000000020004" pitchFamily="2" charset="0"/>
              </a:rPr>
              <a:t>p.</a:t>
            </a:r>
            <a:r>
              <a:rPr lang="fr-CH" sz="2400" b="1" dirty="0">
                <a:effectLst/>
                <a:latin typeface="Helvetica Neue" panose="02000503000000020004" pitchFamily="2" charset="0"/>
              </a:rPr>
              <a:t> </a:t>
            </a:r>
            <a:r>
              <a:rPr lang="fr-CH" sz="2400" b="1" dirty="0">
                <a:latin typeface="Helvetica Neue" panose="02000503000000020004" pitchFamily="2" charset="0"/>
              </a:rPr>
              <a:t>24-25</a:t>
            </a:r>
            <a:r>
              <a:rPr lang="fr-CH" sz="2400" b="1" dirty="0">
                <a:effectLst/>
                <a:latin typeface="Helvetica Neue" panose="02000503000000020004" pitchFamily="2" charset="0"/>
              </a:rPr>
              <a:t> </a:t>
            </a:r>
            <a:endParaRPr lang="fr-CH" sz="2400" b="1" dirty="0">
              <a:effectLst/>
              <a:highlight>
                <a:srgbClr val="FFFF00"/>
              </a:highlight>
              <a:latin typeface="Helvetica Neue" panose="02000503000000020004" pitchFamily="2" charset="0"/>
            </a:endParaRPr>
          </a:p>
        </p:txBody>
      </p:sp>
      <p:pic>
        <p:nvPicPr>
          <p:cNvPr id="13" name="Image 12">
            <a:extLst>
              <a:ext uri="{FF2B5EF4-FFF2-40B4-BE49-F238E27FC236}">
                <a16:creationId xmlns:a16="http://schemas.microsoft.com/office/drawing/2014/main" id="{83C19855-AE9F-4828-FAB6-0F1B16D0996C}"/>
              </a:ext>
            </a:extLst>
          </p:cNvPr>
          <p:cNvPicPr>
            <a:picLocks noChangeAspect="1"/>
          </p:cNvPicPr>
          <p:nvPr/>
        </p:nvPicPr>
        <p:blipFill>
          <a:blip r:embed="rId4"/>
          <a:stretch>
            <a:fillRect/>
          </a:stretch>
        </p:blipFill>
        <p:spPr>
          <a:xfrm>
            <a:off x="8217408" y="4693920"/>
            <a:ext cx="3108995" cy="1786438"/>
          </a:xfrm>
          <a:prstGeom prst="rect">
            <a:avLst/>
          </a:prstGeom>
          <a:ln w="28575">
            <a:solidFill>
              <a:schemeClr val="tx1"/>
            </a:solidFill>
          </a:ln>
        </p:spPr>
      </p:pic>
    </p:spTree>
    <p:extLst>
      <p:ext uri="{BB962C8B-B14F-4D97-AF65-F5344CB8AC3E}">
        <p14:creationId xmlns:p14="http://schemas.microsoft.com/office/powerpoint/2010/main" val="32407332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C4FBA-9D42-106E-18A9-95D17A78DABF}"/>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A80C243B-B789-43C7-EB5B-BF5B7D7F1620}"/>
              </a:ext>
            </a:extLst>
          </p:cNvPr>
          <p:cNvPicPr>
            <a:picLocks noChangeAspect="1"/>
          </p:cNvPicPr>
          <p:nvPr/>
        </p:nvPicPr>
        <p:blipFill>
          <a:blip r:embed="rId2"/>
          <a:stretch>
            <a:fillRect/>
          </a:stretch>
        </p:blipFill>
        <p:spPr>
          <a:xfrm>
            <a:off x="8060467" y="1233249"/>
            <a:ext cx="3948927" cy="5199888"/>
          </a:xfrm>
          <a:prstGeom prst="rect">
            <a:avLst/>
          </a:prstGeom>
          <a:ln w="28575">
            <a:solidFill>
              <a:schemeClr val="tx1"/>
            </a:solidFill>
          </a:ln>
        </p:spPr>
      </p:pic>
      <p:sp>
        <p:nvSpPr>
          <p:cNvPr id="6" name="ZoneTexte 5">
            <a:extLst>
              <a:ext uri="{FF2B5EF4-FFF2-40B4-BE49-F238E27FC236}">
                <a16:creationId xmlns:a16="http://schemas.microsoft.com/office/drawing/2014/main" id="{B379E22D-F92D-BDFB-5511-6716D458A71F}"/>
              </a:ext>
            </a:extLst>
          </p:cNvPr>
          <p:cNvSpPr txBox="1"/>
          <p:nvPr/>
        </p:nvSpPr>
        <p:spPr>
          <a:xfrm>
            <a:off x="305790" y="317142"/>
            <a:ext cx="11703604" cy="2092881"/>
          </a:xfrm>
          <a:prstGeom prst="rect">
            <a:avLst/>
          </a:prstGeom>
          <a:noFill/>
        </p:spPr>
        <p:txBody>
          <a:bodyPr wrap="square">
            <a:spAutoFit/>
          </a:bodyPr>
          <a:lstStyle/>
          <a:p>
            <a:r>
              <a:rPr lang="fr-CH" sz="5000" dirty="0">
                <a:latin typeface="Impact" panose="020B0806030902050204" pitchFamily="34" charset="0"/>
              </a:rPr>
              <a:t>Rémy Heitz est aussi </a:t>
            </a:r>
          </a:p>
          <a:p>
            <a:r>
              <a:rPr lang="fr-CH" sz="4000" dirty="0">
                <a:latin typeface="Impact" panose="020B0806030902050204" pitchFamily="34" charset="0"/>
              </a:rPr>
              <a:t>impliqué dans la plainte </a:t>
            </a:r>
          </a:p>
          <a:p>
            <a:r>
              <a:rPr lang="fr-CH" sz="4000" dirty="0">
                <a:latin typeface="Impact" panose="020B0806030902050204" pitchFamily="34" charset="0"/>
              </a:rPr>
              <a:t>de cette victime.</a:t>
            </a:r>
          </a:p>
        </p:txBody>
      </p:sp>
      <p:sp>
        <p:nvSpPr>
          <p:cNvPr id="11" name="ZoneTexte 10">
            <a:extLst>
              <a:ext uri="{FF2B5EF4-FFF2-40B4-BE49-F238E27FC236}">
                <a16:creationId xmlns:a16="http://schemas.microsoft.com/office/drawing/2014/main" id="{C6194F8A-E5C6-D064-3ACD-E73BE4ACE851}"/>
              </a:ext>
            </a:extLst>
          </p:cNvPr>
          <p:cNvSpPr txBox="1"/>
          <p:nvPr/>
        </p:nvSpPr>
        <p:spPr>
          <a:xfrm>
            <a:off x="502835" y="2667253"/>
            <a:ext cx="7205472" cy="1477328"/>
          </a:xfrm>
          <a:prstGeom prst="rect">
            <a:avLst/>
          </a:prstGeom>
          <a:noFill/>
          <a:ln w="28575">
            <a:solidFill>
              <a:schemeClr val="tx1"/>
            </a:solidFill>
          </a:ln>
        </p:spPr>
        <p:txBody>
          <a:bodyPr wrap="square">
            <a:spAutoFit/>
          </a:bodyPr>
          <a:lstStyle/>
          <a:p>
            <a:r>
              <a:rPr lang="fr-CH" b="1" dirty="0">
                <a:solidFill>
                  <a:srgbClr val="000000"/>
                </a:solidFill>
                <a:highlight>
                  <a:srgbClr val="FFFF00"/>
                </a:highlight>
                <a:latin typeface="Helvetica Neue" panose="02000503000000020004" pitchFamily="2" charset="0"/>
              </a:rPr>
              <a:t>« </a:t>
            </a:r>
            <a:r>
              <a:rPr lang="fr-CH" b="1" dirty="0">
                <a:solidFill>
                  <a:srgbClr val="000000"/>
                </a:solidFill>
                <a:effectLst/>
                <a:highlight>
                  <a:srgbClr val="FFFF00"/>
                </a:highlight>
                <a:latin typeface="Helvetica Neue" panose="02000503000000020004" pitchFamily="2" charset="0"/>
              </a:rPr>
              <a:t>Je demande à connaître toute la vérité et en aucun cas une compensation « provenant d'un fonds philanthropique nouvellement créé », rien ne me fera taire.</a:t>
            </a:r>
            <a:r>
              <a:rPr lang="fr-CH" dirty="0">
                <a:solidFill>
                  <a:srgbClr val="000000"/>
                </a:solidFill>
                <a:highlight>
                  <a:srgbClr val="FFFF00"/>
                </a:highlight>
                <a:latin typeface="Helvetica Neue" panose="02000503000000020004" pitchFamily="2" charset="0"/>
              </a:rPr>
              <a:t> </a:t>
            </a:r>
            <a:r>
              <a:rPr lang="fr-CH" b="1" dirty="0">
                <a:solidFill>
                  <a:srgbClr val="000000"/>
                </a:solidFill>
                <a:effectLst/>
                <a:highlight>
                  <a:srgbClr val="FFFF00"/>
                </a:highlight>
                <a:latin typeface="Helvetica Neue" panose="02000503000000020004" pitchFamily="2" charset="0"/>
              </a:rPr>
              <a:t>Tout l'argent provenant du Trust de Jeffrey Epstein provient de la traite d'êtres humains, du chantage organisé par des gangs.</a:t>
            </a:r>
            <a:r>
              <a:rPr lang="fr-CH" b="1" dirty="0">
                <a:solidFill>
                  <a:srgbClr val="000000"/>
                </a:solidFill>
                <a:highlight>
                  <a:srgbClr val="FFFF00"/>
                </a:highlight>
                <a:latin typeface="Helvetica Neue" panose="02000503000000020004" pitchFamily="2" charset="0"/>
              </a:rPr>
              <a:t> </a:t>
            </a:r>
            <a:r>
              <a:rPr lang="fr-CH" b="1" dirty="0">
                <a:solidFill>
                  <a:srgbClr val="000000"/>
                </a:solidFill>
                <a:effectLst/>
                <a:highlight>
                  <a:srgbClr val="FFFF00"/>
                </a:highlight>
                <a:latin typeface="Helvetica Neue" panose="02000503000000020004" pitchFamily="2" charset="0"/>
              </a:rPr>
              <a:t>»</a:t>
            </a:r>
          </a:p>
        </p:txBody>
      </p:sp>
      <p:sp>
        <p:nvSpPr>
          <p:cNvPr id="4" name="ZoneTexte 3">
            <a:extLst>
              <a:ext uri="{FF2B5EF4-FFF2-40B4-BE49-F238E27FC236}">
                <a16:creationId xmlns:a16="http://schemas.microsoft.com/office/drawing/2014/main" id="{4280226D-25A6-75DB-61EF-D93078FD67E9}"/>
              </a:ext>
            </a:extLst>
          </p:cNvPr>
          <p:cNvSpPr txBox="1"/>
          <p:nvPr/>
        </p:nvSpPr>
        <p:spPr>
          <a:xfrm>
            <a:off x="502835" y="4401812"/>
            <a:ext cx="7205472" cy="2031325"/>
          </a:xfrm>
          <a:prstGeom prst="rect">
            <a:avLst/>
          </a:prstGeom>
          <a:noFill/>
          <a:ln w="28575">
            <a:solidFill>
              <a:schemeClr val="tx1"/>
            </a:solidFill>
          </a:ln>
        </p:spPr>
        <p:txBody>
          <a:bodyPr wrap="square">
            <a:spAutoFit/>
          </a:bodyPr>
          <a:lstStyle/>
          <a:p>
            <a:r>
              <a:rPr lang="fr-CH" b="1" dirty="0">
                <a:solidFill>
                  <a:srgbClr val="000000"/>
                </a:solidFill>
                <a:effectLst/>
                <a:highlight>
                  <a:srgbClr val="FFFF00"/>
                </a:highlight>
                <a:latin typeface="Helvetica Neue" panose="02000503000000020004" pitchFamily="2" charset="0"/>
              </a:rPr>
              <a:t>« 1- Faits : JEFFREY EPSTEIN</a:t>
            </a:r>
            <a:endParaRPr lang="fr-CH" dirty="0">
              <a:solidFill>
                <a:srgbClr val="000000"/>
              </a:solidFill>
              <a:effectLst/>
              <a:highlight>
                <a:srgbClr val="FFFF00"/>
              </a:highlight>
              <a:latin typeface="Helvetica Neue" panose="02000503000000020004" pitchFamily="2" charset="0"/>
            </a:endParaRPr>
          </a:p>
          <a:p>
            <a:r>
              <a:rPr lang="fr-CH" b="1" u="sng" dirty="0">
                <a:solidFill>
                  <a:srgbClr val="000000"/>
                </a:solidFill>
                <a:effectLst/>
                <a:highlight>
                  <a:srgbClr val="FFFF00"/>
                </a:highlight>
                <a:latin typeface="Helvetica Neue" panose="02000503000000020004" pitchFamily="2" charset="0"/>
              </a:rPr>
              <a:t>La première fois que je vais le voir, je suis sûre d'avoir 5 ans</a:t>
            </a:r>
            <a:r>
              <a:rPr lang="fr-CH" b="1" dirty="0">
                <a:solidFill>
                  <a:srgbClr val="000000"/>
                </a:solidFill>
                <a:effectLst/>
                <a:highlight>
                  <a:srgbClr val="FFFF00"/>
                </a:highlight>
                <a:latin typeface="Helvetica Neue" panose="02000503000000020004" pitchFamily="2" charset="0"/>
              </a:rPr>
              <a:t>. Il va me dire d'aller sur le lit, je ne vais pas y aller. Je me souviens avoir été écrasée par son poids, je ne pouvais plus respirer, sur un grand lit blanc, et filmée. Alors </a:t>
            </a:r>
            <a:r>
              <a:rPr lang="fr-CH" b="1" dirty="0">
                <a:solidFill>
                  <a:srgbClr val="000000"/>
                </a:solidFill>
                <a:highlight>
                  <a:srgbClr val="FFFF00"/>
                </a:highlight>
                <a:latin typeface="Helvetica Neue" panose="02000503000000020004" pitchFamily="2" charset="0"/>
              </a:rPr>
              <a:t>il </a:t>
            </a:r>
            <a:r>
              <a:rPr lang="fr-CH" b="1" dirty="0">
                <a:solidFill>
                  <a:srgbClr val="000000"/>
                </a:solidFill>
                <a:effectLst/>
                <a:highlight>
                  <a:srgbClr val="FFFF00"/>
                </a:highlight>
                <a:latin typeface="Helvetica Neue" panose="02000503000000020004" pitchFamily="2" charset="0"/>
              </a:rPr>
              <a:t>était vraiment très méchant, dans mon esprit d'enfant, c'est ce que je pensais. « </a:t>
            </a:r>
            <a:r>
              <a:rPr lang="fr-CH" b="1" dirty="0">
                <a:solidFill>
                  <a:srgbClr val="000000"/>
                </a:solidFill>
                <a:highlight>
                  <a:srgbClr val="FFFF00"/>
                </a:highlight>
                <a:latin typeface="Helvetica Neue" panose="02000503000000020004" pitchFamily="2" charset="0"/>
              </a:rPr>
              <a:t>Il </a:t>
            </a:r>
            <a:r>
              <a:rPr lang="fr-CH" b="1" dirty="0">
                <a:solidFill>
                  <a:srgbClr val="000000"/>
                </a:solidFill>
                <a:effectLst/>
                <a:highlight>
                  <a:srgbClr val="FFFF00"/>
                </a:highlight>
                <a:latin typeface="Helvetica Neue" panose="02000503000000020004" pitchFamily="2" charset="0"/>
              </a:rPr>
              <a:t>est méchant ce monsieur-là ».</a:t>
            </a:r>
            <a:endParaRPr lang="fr-CH" dirty="0">
              <a:solidFill>
                <a:srgbClr val="000000"/>
              </a:solidFill>
              <a:effectLst/>
              <a:highlight>
                <a:srgbClr val="FFFF00"/>
              </a:highlight>
              <a:latin typeface="Helvetica Neue" panose="02000503000000020004" pitchFamily="2" charset="0"/>
            </a:endParaRPr>
          </a:p>
        </p:txBody>
      </p:sp>
      <p:pic>
        <p:nvPicPr>
          <p:cNvPr id="3" name="Image 2">
            <a:extLst>
              <a:ext uri="{FF2B5EF4-FFF2-40B4-BE49-F238E27FC236}">
                <a16:creationId xmlns:a16="http://schemas.microsoft.com/office/drawing/2014/main" id="{225BB3ED-7671-DAF6-8B30-9EEBE5410AB0}"/>
              </a:ext>
            </a:extLst>
          </p:cNvPr>
          <p:cNvPicPr>
            <a:picLocks noChangeAspect="1"/>
          </p:cNvPicPr>
          <p:nvPr/>
        </p:nvPicPr>
        <p:blipFill>
          <a:blip r:embed="rId3"/>
          <a:stretch>
            <a:fillRect/>
          </a:stretch>
        </p:blipFill>
        <p:spPr>
          <a:xfrm>
            <a:off x="6096000" y="-251431"/>
            <a:ext cx="2465277" cy="2465277"/>
          </a:xfrm>
          <a:prstGeom prst="rect">
            <a:avLst/>
          </a:prstGeom>
        </p:spPr>
      </p:pic>
      <p:sp>
        <p:nvSpPr>
          <p:cNvPr id="5" name="ZoneTexte 4">
            <a:extLst>
              <a:ext uri="{FF2B5EF4-FFF2-40B4-BE49-F238E27FC236}">
                <a16:creationId xmlns:a16="http://schemas.microsoft.com/office/drawing/2014/main" id="{A172E7E0-AE22-385A-0CB6-DBB4233B72F0}"/>
              </a:ext>
            </a:extLst>
          </p:cNvPr>
          <p:cNvSpPr txBox="1"/>
          <p:nvPr/>
        </p:nvSpPr>
        <p:spPr>
          <a:xfrm>
            <a:off x="6806922" y="858747"/>
            <a:ext cx="104343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36 </a:t>
            </a:r>
            <a:endParaRPr lang="fr-CH" sz="2800" b="1" dirty="0">
              <a:effectLst/>
              <a:highlight>
                <a:srgbClr val="FFFF00"/>
              </a:highlight>
              <a:latin typeface="Helvetica Neue" panose="02000503000000020004" pitchFamily="2" charset="0"/>
            </a:endParaRPr>
          </a:p>
        </p:txBody>
      </p:sp>
    </p:spTree>
    <p:extLst>
      <p:ext uri="{BB962C8B-B14F-4D97-AF65-F5344CB8AC3E}">
        <p14:creationId xmlns:p14="http://schemas.microsoft.com/office/powerpoint/2010/main" val="9833437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64924-B48B-862F-0FE9-85B325BCB067}"/>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14D2F466-ECAE-0B02-03EB-9C18ACA2A2E9}"/>
              </a:ext>
            </a:extLst>
          </p:cNvPr>
          <p:cNvSpPr txBox="1">
            <a:spLocks/>
          </p:cNvSpPr>
          <p:nvPr/>
        </p:nvSpPr>
        <p:spPr>
          <a:xfrm>
            <a:off x="-275534" y="-160155"/>
            <a:ext cx="6574734" cy="23927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6560"/>
              </a:lnSpc>
            </a:pPr>
            <a:r>
              <a:rPr lang="fr-CH" sz="6600" b="1" dirty="0">
                <a:latin typeface="Impact" panose="020B0806030902050204" pitchFamily="34" charset="0"/>
              </a:rPr>
              <a:t>Conclusion :</a:t>
            </a:r>
            <a:endParaRPr lang="fr-FR" sz="8800" b="1" dirty="0">
              <a:latin typeface="Impact" panose="020B0806030902050204" pitchFamily="34" charset="0"/>
            </a:endParaRPr>
          </a:p>
        </p:txBody>
      </p:sp>
      <p:sp>
        <p:nvSpPr>
          <p:cNvPr id="8" name="Titre 1">
            <a:extLst>
              <a:ext uri="{FF2B5EF4-FFF2-40B4-BE49-F238E27FC236}">
                <a16:creationId xmlns:a16="http://schemas.microsoft.com/office/drawing/2014/main" id="{19EFEAFC-5FD9-FA69-388D-FD9EA8BACED5}"/>
              </a:ext>
            </a:extLst>
          </p:cNvPr>
          <p:cNvSpPr txBox="1">
            <a:spLocks/>
          </p:cNvSpPr>
          <p:nvPr/>
        </p:nvSpPr>
        <p:spPr>
          <a:xfrm>
            <a:off x="361674" y="1407443"/>
            <a:ext cx="5734326" cy="48028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CH" sz="4000" b="1" dirty="0"/>
          </a:p>
        </p:txBody>
      </p:sp>
      <p:pic>
        <p:nvPicPr>
          <p:cNvPr id="2" name="Image 1">
            <a:extLst>
              <a:ext uri="{FF2B5EF4-FFF2-40B4-BE49-F238E27FC236}">
                <a16:creationId xmlns:a16="http://schemas.microsoft.com/office/drawing/2014/main" id="{E7EAB14B-D51E-9234-4AAD-27BD7C0853D9}"/>
              </a:ext>
            </a:extLst>
          </p:cNvPr>
          <p:cNvPicPr>
            <a:picLocks noChangeAspect="1"/>
          </p:cNvPicPr>
          <p:nvPr/>
        </p:nvPicPr>
        <p:blipFill>
          <a:blip r:embed="rId2"/>
          <a:stretch>
            <a:fillRect/>
          </a:stretch>
        </p:blipFill>
        <p:spPr>
          <a:xfrm>
            <a:off x="5365812" y="647700"/>
            <a:ext cx="6572346" cy="3624523"/>
          </a:xfrm>
          <a:prstGeom prst="rect">
            <a:avLst/>
          </a:prstGeom>
          <a:ln>
            <a:solidFill>
              <a:schemeClr val="tx1"/>
            </a:solidFill>
          </a:ln>
        </p:spPr>
      </p:pic>
      <p:sp>
        <p:nvSpPr>
          <p:cNvPr id="5" name="ZoneTexte 4">
            <a:extLst>
              <a:ext uri="{FF2B5EF4-FFF2-40B4-BE49-F238E27FC236}">
                <a16:creationId xmlns:a16="http://schemas.microsoft.com/office/drawing/2014/main" id="{59BB45C8-89AB-8B3C-EC88-E93AFB9E8DC8}"/>
              </a:ext>
            </a:extLst>
          </p:cNvPr>
          <p:cNvSpPr txBox="1"/>
          <p:nvPr/>
        </p:nvSpPr>
        <p:spPr>
          <a:xfrm>
            <a:off x="8880585" y="4341414"/>
            <a:ext cx="3540015" cy="738664"/>
          </a:xfrm>
          <a:prstGeom prst="rect">
            <a:avLst/>
          </a:prstGeom>
          <a:noFill/>
        </p:spPr>
        <p:txBody>
          <a:bodyPr wrap="square">
            <a:spAutoFit/>
          </a:bodyPr>
          <a:lstStyle/>
          <a:p>
            <a:r>
              <a:rPr lang="fr-CH" sz="2400" b="1" dirty="0">
                <a:solidFill>
                  <a:srgbClr val="000000"/>
                </a:solidFill>
                <a:effectLst/>
                <a:latin typeface="Helvetica Neue" panose="02000503000000020004" pitchFamily="2" charset="0"/>
              </a:rPr>
              <a:t>Mathieu Bock-Côté</a:t>
            </a:r>
            <a:endParaRPr lang="fr-CH" sz="2400" dirty="0">
              <a:solidFill>
                <a:srgbClr val="000000"/>
              </a:solidFill>
              <a:effectLst/>
              <a:latin typeface="Helvetica Neue" panose="02000503000000020004" pitchFamily="2" charset="0"/>
            </a:endParaRPr>
          </a:p>
          <a:p>
            <a:r>
              <a:rPr lang="fr-CH" b="1" dirty="0">
                <a:solidFill>
                  <a:srgbClr val="000000"/>
                </a:solidFill>
                <a:effectLst/>
                <a:latin typeface="Helvetica Neue" panose="02000503000000020004" pitchFamily="2" charset="0"/>
              </a:rPr>
              <a:t>CNEWS, 2.02.26</a:t>
            </a:r>
            <a:endParaRPr lang="fr-CH" dirty="0">
              <a:solidFill>
                <a:srgbClr val="000000"/>
              </a:solidFill>
              <a:effectLst/>
              <a:latin typeface="Helvetica Neue" panose="02000503000000020004" pitchFamily="2" charset="0"/>
            </a:endParaRPr>
          </a:p>
        </p:txBody>
      </p:sp>
      <p:sp>
        <p:nvSpPr>
          <p:cNvPr id="6" name="Bulle rectangulaire à coins arrondis 5">
            <a:extLst>
              <a:ext uri="{FF2B5EF4-FFF2-40B4-BE49-F238E27FC236}">
                <a16:creationId xmlns:a16="http://schemas.microsoft.com/office/drawing/2014/main" id="{30FCD2C6-5BD1-6894-CA37-EEB949C5DD23}"/>
              </a:ext>
            </a:extLst>
          </p:cNvPr>
          <p:cNvSpPr/>
          <p:nvPr/>
        </p:nvSpPr>
        <p:spPr>
          <a:xfrm>
            <a:off x="195714" y="1805951"/>
            <a:ext cx="5336058" cy="4290536"/>
          </a:xfrm>
          <a:prstGeom prst="wedgeRoundRectCallout">
            <a:avLst>
              <a:gd name="adj1" fmla="val 65070"/>
              <a:gd name="adj2" fmla="val 332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fr-CH" sz="3600" b="1" dirty="0">
                <a:solidFill>
                  <a:schemeClr val="tx1"/>
                </a:solidFill>
                <a:latin typeface="+mj-lt"/>
              </a:rPr>
              <a:t>« Je commence à croire que les fameux complotistes sont </a:t>
            </a:r>
          </a:p>
          <a:p>
            <a:pPr algn="ctr"/>
            <a:r>
              <a:rPr lang="fr-CH" sz="3600" b="1" dirty="0">
                <a:solidFill>
                  <a:schemeClr val="tx1"/>
                </a:solidFill>
                <a:latin typeface="+mj-lt"/>
              </a:rPr>
              <a:t>des gens qui ont simplement </a:t>
            </a:r>
          </a:p>
          <a:p>
            <a:pPr algn="ctr"/>
            <a:r>
              <a:rPr lang="fr-CH" sz="3600" b="1" u="sng" dirty="0">
                <a:solidFill>
                  <a:schemeClr val="tx1"/>
                </a:solidFill>
                <a:latin typeface="+mj-lt"/>
              </a:rPr>
              <a:t>un ou deux coups d'avance</a:t>
            </a:r>
            <a:r>
              <a:rPr lang="fr-CH" sz="3600" b="1" dirty="0">
                <a:solidFill>
                  <a:schemeClr val="tx1"/>
                </a:solidFill>
                <a:latin typeface="+mj-lt"/>
              </a:rPr>
              <a:t> sur nous tous. »</a:t>
            </a:r>
          </a:p>
        </p:txBody>
      </p:sp>
    </p:spTree>
    <p:extLst>
      <p:ext uri="{BB962C8B-B14F-4D97-AF65-F5344CB8AC3E}">
        <p14:creationId xmlns:p14="http://schemas.microsoft.com/office/powerpoint/2010/main" val="131455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nodePh="1">
                                  <p:stCondLst>
                                    <p:cond delay="0"/>
                                  </p:stCondLst>
                                  <p:endCondLst>
                                    <p:cond evt="begin" delay="0">
                                      <p:tn val="11"/>
                                    </p:cond>
                                  </p:end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strVal val="#ppt_w*0.70"/>
                                          </p:val>
                                        </p:tav>
                                        <p:tav tm="100000">
                                          <p:val>
                                            <p:strVal val="#ppt_w"/>
                                          </p:val>
                                        </p:tav>
                                      </p:tavLst>
                                    </p:anim>
                                    <p:anim calcmode="lin" valueType="num">
                                      <p:cBhvr>
                                        <p:cTn id="21" dur="1000" fill="hold"/>
                                        <p:tgtEl>
                                          <p:spTgt spid="6"/>
                                        </p:tgtEl>
                                        <p:attrNameLst>
                                          <p:attrName>ppt_h</p:attrName>
                                        </p:attrNameLst>
                                      </p:cBhvr>
                                      <p:tavLst>
                                        <p:tav tm="0">
                                          <p:val>
                                            <p:strVal val="#ppt_h"/>
                                          </p:val>
                                        </p:tav>
                                        <p:tav tm="100000">
                                          <p:val>
                                            <p:strVal val="#ppt_h"/>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6"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18878</TotalTime>
  <Words>2957</Words>
  <Application>Microsoft Macintosh PowerPoint</Application>
  <PresentationFormat>Grand écran</PresentationFormat>
  <Paragraphs>189</Paragraphs>
  <Slides>23</Slides>
  <Notes>0</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23</vt:i4>
      </vt:variant>
    </vt:vector>
  </HeadingPairs>
  <TitlesOfParts>
    <vt:vector size="39" baseType="lpstr">
      <vt:lpstr>☞ABADI MT PRO COND</vt:lpstr>
      <vt:lpstr>Arial</vt:lpstr>
      <vt:lpstr>Barlow</vt:lpstr>
      <vt:lpstr>BrownBold</vt:lpstr>
      <vt:lpstr>Calibri</vt:lpstr>
      <vt:lpstr>Calibri Light</vt:lpstr>
      <vt:lpstr>Georgia</vt:lpstr>
      <vt:lpstr>Gill Sans Ultra Bold</vt:lpstr>
      <vt:lpstr>GraphikCondensed</vt:lpstr>
      <vt:lpstr>Helvetica Neue</vt:lpstr>
      <vt:lpstr>Impact</vt:lpstr>
      <vt:lpstr>Inter</vt:lpstr>
      <vt:lpstr>Nunito</vt:lpstr>
      <vt:lpstr>RobotoCondensed</vt:lpstr>
      <vt:lpstr>Zapfino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WEF &amp; OMS</dc:title>
  <dc:creator>Microsoft Office User</dc:creator>
  <cp:lastModifiedBy>mac</cp:lastModifiedBy>
  <cp:revision>610</cp:revision>
  <dcterms:created xsi:type="dcterms:W3CDTF">2022-06-08T15:52:41Z</dcterms:created>
  <dcterms:modified xsi:type="dcterms:W3CDTF">2026-02-19T22:58:49Z</dcterms:modified>
</cp:coreProperties>
</file>