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561" r:id="rId3"/>
    <p:sldId id="565" r:id="rId4"/>
    <p:sldId id="540" r:id="rId5"/>
    <p:sldId id="574" r:id="rId6"/>
    <p:sldId id="541" r:id="rId7"/>
    <p:sldId id="544" r:id="rId8"/>
    <p:sldId id="567" r:id="rId9"/>
    <p:sldId id="573" r:id="rId10"/>
    <p:sldId id="577" r:id="rId11"/>
    <p:sldId id="568" r:id="rId12"/>
    <p:sldId id="569" r:id="rId13"/>
    <p:sldId id="576" r:id="rId14"/>
    <p:sldId id="559" r:id="rId15"/>
    <p:sldId id="558" r:id="rId16"/>
    <p:sldId id="572" r:id="rId17"/>
    <p:sldId id="551" r:id="rId18"/>
    <p:sldId id="552" r:id="rId19"/>
    <p:sldId id="556" r:id="rId20"/>
    <p:sldId id="571" r:id="rId21"/>
    <p:sldId id="570" r:id="rId22"/>
    <p:sldId id="575"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27F"/>
    <a:srgbClr val="FF2A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569"/>
    <p:restoredTop sz="92489"/>
  </p:normalViewPr>
  <p:slideViewPr>
    <p:cSldViewPr snapToGrid="0" snapToObjects="1">
      <p:cViewPr>
        <p:scale>
          <a:sx n="96" d="100"/>
          <a:sy n="96" d="100"/>
        </p:scale>
        <p:origin x="440"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8C8BB-1E84-5E46-BA6B-0A75A03DF86E}" type="datetimeFigureOut">
              <a:rPr lang="fr-FR" smtClean="0"/>
              <a:t>26/08/2026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3CD27-4E4A-E043-9A58-0CC65355B41A}" type="slidenum">
              <a:rPr lang="fr-FR" smtClean="0"/>
              <a:t>‹N°›</a:t>
            </a:fld>
            <a:endParaRPr lang="fr-FR"/>
          </a:p>
        </p:txBody>
      </p:sp>
    </p:spTree>
    <p:extLst>
      <p:ext uri="{BB962C8B-B14F-4D97-AF65-F5344CB8AC3E}">
        <p14:creationId xmlns:p14="http://schemas.microsoft.com/office/powerpoint/2010/main" val="805751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0DA5D-6368-994B-B643-55ADD33A671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BDCDA5-17AB-DD40-B3C2-D3B3C0B47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60B7503-E4E2-2D4C-9C3E-86BDE13874A4}"/>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97A99B0F-0A8A-FF4A-B34F-D4175CEAF9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AA9D9E-2E6C-3940-846D-F548DC0E51D0}"/>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865780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D31949-AC95-9A4F-B4BF-D8498A7C945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CCB868-3E6D-C342-A97F-FF4EF39E09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FBC107-1503-8E42-8596-BE139F554914}"/>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1147BC04-9070-9149-973C-693BE3107A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83810A-ADA5-A041-8A44-F0F5EEBCCDF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40059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B61C5C2-00AC-9447-A733-DE403289FBF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9BF8569-BF2D-5D42-B266-7502CAA9B1E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0DC4EB-9897-5E45-8D52-EC63C55C2A04}"/>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B73D2AAF-DC40-E94C-9E77-774BF9CDE9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8C6D90-2BFA-CD4F-8C5D-B5A7DEBAF95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70144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EF0156-0305-794F-939F-8BA1791902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188D011-DAC4-FC42-BE29-EAD9CBD517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E05217-1802-584B-A57E-054BDFAE3BA0}"/>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8EF8DF82-E18B-5242-A634-8B2C723043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A2D758-83A2-0942-86CE-2155B4C4B192}"/>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15292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9365E-3FE0-EA4C-AC2B-7B401720B6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7ED73D9-C3AC-034A-812B-388441165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D95FAD-7E62-824E-BE1A-C4BE98B88612}"/>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2C634AC3-5108-9349-9797-4291D6E2D4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9D7C3C-5427-1B4B-AF63-F255682DC244}"/>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5190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7DE0F-430F-2441-818F-04B236AC53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D202878-0FBB-EF43-8175-04CB4A2EC20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75D8B3-0235-A14D-A696-DACBFA3C2C7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A014393-1F0C-4140-8D1A-643D66060FC8}"/>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E560B577-5D44-AF40-AAF0-D4D973FC1B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5804D0-6A5D-D048-A324-C0AE9B542E9E}"/>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80169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6B551-A65D-7549-B5D1-7463A14ED4E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EEA58AE-892B-204E-AB22-75F2ABF81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4D78791-6C4D-F84D-9E5C-24C2813C03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DFABAB8-70DB-C642-B3C4-2633ACDEC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A2FD075-4638-A54A-947F-649F3E1E63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7EF71A-A0D7-5849-8878-8E3C118AFAC6}"/>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8" name="Espace réservé du pied de page 7">
            <a:extLst>
              <a:ext uri="{FF2B5EF4-FFF2-40B4-BE49-F238E27FC236}">
                <a16:creationId xmlns:a16="http://schemas.microsoft.com/office/drawing/2014/main" id="{8EF55B3C-4930-204E-94A6-8A2ED785EA7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5D18DF7-EAF4-BD45-9959-07428D342A46}"/>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62764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6ED643-A420-DE46-A3AA-7C70251B02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9EF900E-EAE7-E344-A606-0E9A1CC7A76F}"/>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4" name="Espace réservé du pied de page 3">
            <a:extLst>
              <a:ext uri="{FF2B5EF4-FFF2-40B4-BE49-F238E27FC236}">
                <a16:creationId xmlns:a16="http://schemas.microsoft.com/office/drawing/2014/main" id="{3E1C0A7C-2346-DA4D-BD4F-535736CD344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82D05E2-5B66-BB41-83FD-53FE119F88B8}"/>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68082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73579E-5C8D-8044-BDF3-0FCD682D1429}"/>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3" name="Espace réservé du pied de page 2">
            <a:extLst>
              <a:ext uri="{FF2B5EF4-FFF2-40B4-BE49-F238E27FC236}">
                <a16:creationId xmlns:a16="http://schemas.microsoft.com/office/drawing/2014/main" id="{1DA1B92E-FDC3-3144-80A8-F39DF323CEA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EDE704E-F7CA-EB44-A1CB-47DECBBDA40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416711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8FED2-EBA7-C449-B3D3-A25186926DE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AF04702-EBDE-CF47-9E74-BC336711D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37365E7-C405-1347-B847-6091A3337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FAB286-AB81-104D-AB69-89D863006F94}"/>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66257A0F-096C-C340-9E65-604DA0A381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4914DF-30C8-444C-9BC9-F3AE7AAB596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363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A58A6-0955-7445-954A-C568F15319C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C8AB928-8D02-7F4A-A0FD-5F78152D9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005F95D-6C85-014B-8750-7FA6EAAF1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669232-A105-B74B-837A-A404A30065E9}"/>
              </a:ext>
            </a:extLst>
          </p:cNvPr>
          <p:cNvSpPr>
            <a:spLocks noGrp="1"/>
          </p:cNvSpPr>
          <p:nvPr>
            <p:ph type="dt" sz="half" idx="10"/>
          </p:nvPr>
        </p:nvSpPr>
        <p:spPr/>
        <p:txBody>
          <a:bodyPr/>
          <a:lstStyle/>
          <a:p>
            <a:fld id="{A4EDA0A7-0500-F945-B225-F4BE58C5A8A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4962B213-45DB-0841-82FF-0B48530C850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DE41C78-828A-3A4D-A8EA-C658DE25A011}"/>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861775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2071189-E6DF-DC4A-AEFC-D15F478F6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B46E51-DECD-4C48-9C1A-555DD905F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93DADC-AA47-AA47-AACA-870E123F5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DA0A7-0500-F945-B225-F4BE58C5A8A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FE94C691-DED6-6941-9494-06EF96695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98E5DB-D070-F74D-866D-BE4FFEDB2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B3386-4C38-2A4A-AB8D-2C11E8DA940A}" type="slidenum">
              <a:rPr lang="fr-FR" smtClean="0"/>
              <a:t>‹N°›</a:t>
            </a:fld>
            <a:endParaRPr lang="fr-FR"/>
          </a:p>
        </p:txBody>
      </p:sp>
    </p:spTree>
    <p:extLst>
      <p:ext uri="{BB962C8B-B14F-4D97-AF65-F5344CB8AC3E}">
        <p14:creationId xmlns:p14="http://schemas.microsoft.com/office/powerpoint/2010/main" val="268904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mailto:E.jeevacation@gmail.com" TargetMode="External"/><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7EB3CD8-49E9-228C-5C46-371F96B89E75}"/>
              </a:ext>
            </a:extLst>
          </p:cNvPr>
          <p:cNvSpPr txBox="1"/>
          <p:nvPr/>
        </p:nvSpPr>
        <p:spPr>
          <a:xfrm>
            <a:off x="1039789" y="1426677"/>
            <a:ext cx="11152211" cy="3055965"/>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fr-CH" sz="8000" dirty="0">
                <a:latin typeface="Gill Sans Ultra Bold" panose="020B0A02020104020203" pitchFamily="34" charset="77"/>
                <a:ea typeface="+mj-ea"/>
                <a:cs typeface="+mj-cs"/>
              </a:rPr>
              <a:t>EPSTEIN</a:t>
            </a:r>
          </a:p>
          <a:p>
            <a:pPr algn="ctr"/>
            <a:r>
              <a:rPr lang="fr-CH" sz="4000" b="1" dirty="0">
                <a:latin typeface="Zapfino" panose="03030300040707070C03" pitchFamily="66" charset="77"/>
                <a:ea typeface="+mj-ea"/>
                <a:cs typeface="+mj-cs"/>
              </a:rPr>
              <a:t>      et les élections françaises</a:t>
            </a:r>
            <a:endParaRPr lang="fr-FR" sz="4000" b="1" dirty="0">
              <a:latin typeface="Zapfino" panose="03030300040707070C03" pitchFamily="66" charset="77"/>
              <a:ea typeface="+mj-ea"/>
              <a:cs typeface="+mj-cs"/>
            </a:endParaRPr>
          </a:p>
        </p:txBody>
      </p:sp>
      <p:sp>
        <p:nvSpPr>
          <p:cNvPr id="8" name="ZoneTexte 7">
            <a:extLst>
              <a:ext uri="{FF2B5EF4-FFF2-40B4-BE49-F238E27FC236}">
                <a16:creationId xmlns:a16="http://schemas.microsoft.com/office/drawing/2014/main" id="{D2154C8D-171D-20AE-3136-A33E35C9072C}"/>
              </a:ext>
            </a:extLst>
          </p:cNvPr>
          <p:cNvSpPr txBox="1"/>
          <p:nvPr/>
        </p:nvSpPr>
        <p:spPr>
          <a:xfrm>
            <a:off x="7569793" y="5431323"/>
            <a:ext cx="2209800" cy="646331"/>
          </a:xfrm>
          <a:prstGeom prst="rect">
            <a:avLst/>
          </a:prstGeom>
          <a:noFill/>
        </p:spPr>
        <p:txBody>
          <a:bodyPr wrap="square">
            <a:spAutoFit/>
          </a:bodyPr>
          <a:lstStyle/>
          <a:p>
            <a:pPr algn="ctr"/>
            <a:r>
              <a:rPr lang="fr-CH" sz="3600" dirty="0">
                <a:latin typeface="☞ABADI MT PRO COND" panose="020B0806020104020203" pitchFamily="34" charset="0"/>
                <a:ea typeface="+mj-ea"/>
                <a:cs typeface="+mj-cs"/>
              </a:rPr>
              <a:t>Août 2026</a:t>
            </a:r>
            <a:endParaRPr lang="fr-FR" sz="3600" dirty="0">
              <a:latin typeface="☞ABADI MT PRO COND" panose="020B0806020104020203" pitchFamily="34" charset="0"/>
              <a:ea typeface="+mj-ea"/>
              <a:cs typeface="+mj-cs"/>
            </a:endParaRPr>
          </a:p>
        </p:txBody>
      </p:sp>
      <p:pic>
        <p:nvPicPr>
          <p:cNvPr id="9" name="Image 8">
            <a:extLst>
              <a:ext uri="{FF2B5EF4-FFF2-40B4-BE49-F238E27FC236}">
                <a16:creationId xmlns:a16="http://schemas.microsoft.com/office/drawing/2014/main" id="{157B19A7-172B-BED4-3DFB-E9D2FB3D577D}"/>
              </a:ext>
            </a:extLst>
          </p:cNvPr>
          <p:cNvPicPr>
            <a:picLocks noChangeAspect="1"/>
          </p:cNvPicPr>
          <p:nvPr/>
        </p:nvPicPr>
        <p:blipFill>
          <a:blip r:embed="rId2"/>
          <a:stretch>
            <a:fillRect/>
          </a:stretch>
        </p:blipFill>
        <p:spPr>
          <a:xfrm>
            <a:off x="7074070" y="3780083"/>
            <a:ext cx="2998046" cy="1796965"/>
          </a:xfrm>
          <a:prstGeom prst="rect">
            <a:avLst/>
          </a:prstGeom>
        </p:spPr>
      </p:pic>
      <p:pic>
        <p:nvPicPr>
          <p:cNvPr id="2" name="Image 1">
            <a:extLst>
              <a:ext uri="{FF2B5EF4-FFF2-40B4-BE49-F238E27FC236}">
                <a16:creationId xmlns:a16="http://schemas.microsoft.com/office/drawing/2014/main" id="{964EE91B-460C-7249-2D57-A14E4148C545}"/>
              </a:ext>
            </a:extLst>
          </p:cNvPr>
          <p:cNvPicPr>
            <a:picLocks noChangeAspect="1"/>
          </p:cNvPicPr>
          <p:nvPr/>
        </p:nvPicPr>
        <p:blipFill>
          <a:blip r:embed="rId3"/>
          <a:stretch>
            <a:fillRect/>
          </a:stretch>
        </p:blipFill>
        <p:spPr>
          <a:xfrm>
            <a:off x="470936" y="1426677"/>
            <a:ext cx="3297896" cy="4890538"/>
          </a:xfrm>
          <a:prstGeom prst="rect">
            <a:avLst/>
          </a:prstGeom>
        </p:spPr>
      </p:pic>
    </p:spTree>
    <p:extLst>
      <p:ext uri="{BB962C8B-B14F-4D97-AF65-F5344CB8AC3E}">
        <p14:creationId xmlns:p14="http://schemas.microsoft.com/office/powerpoint/2010/main" val="420094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6430D-D988-E18F-3734-56961FF116F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0869102-B891-99DD-28DA-2672F547EF3F}"/>
              </a:ext>
            </a:extLst>
          </p:cNvPr>
          <p:cNvPicPr>
            <a:picLocks noChangeAspect="1"/>
          </p:cNvPicPr>
          <p:nvPr/>
        </p:nvPicPr>
        <p:blipFill>
          <a:blip r:embed="rId2"/>
          <a:stretch>
            <a:fillRect/>
          </a:stretch>
        </p:blipFill>
        <p:spPr>
          <a:xfrm>
            <a:off x="6935031" y="859838"/>
            <a:ext cx="5109675" cy="3928212"/>
          </a:xfrm>
          <a:prstGeom prst="rect">
            <a:avLst/>
          </a:prstGeom>
          <a:ln>
            <a:solidFill>
              <a:schemeClr val="tx1"/>
            </a:solidFill>
          </a:ln>
        </p:spPr>
      </p:pic>
      <p:sp>
        <p:nvSpPr>
          <p:cNvPr id="8" name="ZoneTexte 7">
            <a:extLst>
              <a:ext uri="{FF2B5EF4-FFF2-40B4-BE49-F238E27FC236}">
                <a16:creationId xmlns:a16="http://schemas.microsoft.com/office/drawing/2014/main" id="{4AE9C80F-EB85-DF69-657D-F8CBD3FA52E2}"/>
              </a:ext>
            </a:extLst>
          </p:cNvPr>
          <p:cNvSpPr txBox="1"/>
          <p:nvPr/>
        </p:nvSpPr>
        <p:spPr>
          <a:xfrm>
            <a:off x="451448" y="2128219"/>
            <a:ext cx="6964430" cy="4708981"/>
          </a:xfrm>
          <a:prstGeom prst="rect">
            <a:avLst/>
          </a:prstGeom>
          <a:solidFill>
            <a:schemeClr val="bg1"/>
          </a:solidFill>
          <a:ln w="57150">
            <a:solidFill>
              <a:srgbClr val="FF0000"/>
            </a:solidFill>
          </a:ln>
        </p:spPr>
        <p:txBody>
          <a:bodyPr wrap="square">
            <a:spAutoFit/>
          </a:bodyPr>
          <a:lstStyle/>
          <a:p>
            <a:r>
              <a:rPr lang="fr-CH" sz="2000" dirty="0">
                <a:latin typeface="☞ABADI MT PRO COND" panose="020B0806020104020203" pitchFamily="34" charset="0"/>
              </a:rPr>
              <a:t>09/09/2013 COLOM, Olivier   </a:t>
            </a:r>
          </a:p>
          <a:p>
            <a:r>
              <a:rPr lang="fr-CH" sz="2000" dirty="0"/>
              <a:t>Avec qui le 23 ?  </a:t>
            </a:r>
          </a:p>
          <a:p>
            <a:r>
              <a:rPr lang="fr-CH" sz="2000" dirty="0"/>
              <a:t>Au fait, j'arriverai à NY le 21. Le 22.  </a:t>
            </a:r>
          </a:p>
          <a:p>
            <a:r>
              <a:rPr lang="fr-CH" sz="2000" dirty="0">
                <a:highlight>
                  <a:srgbClr val="FFFF00"/>
                </a:highlight>
              </a:rPr>
              <a:t>Un de mes amis, Bruno Le Maire, ancien ministre sous Sarkozy et </a:t>
            </a:r>
            <a:r>
              <a:rPr lang="fr-CH" sz="2000" b="1" dirty="0">
                <a:solidFill>
                  <a:srgbClr val="FF0000"/>
                </a:solidFill>
                <a:highlight>
                  <a:srgbClr val="FFFF00"/>
                </a:highlight>
              </a:rPr>
              <a:t>futur candidat</a:t>
            </a:r>
            <a:r>
              <a:rPr lang="fr-CH" sz="2000" dirty="0">
                <a:highlight>
                  <a:srgbClr val="FFFF00"/>
                </a:highlight>
              </a:rPr>
              <a:t> à l'élection présidentielle, sera également en ville. </a:t>
            </a:r>
            <a:r>
              <a:rPr lang="fr-CH" sz="2000" b="1" dirty="0">
                <a:solidFill>
                  <a:srgbClr val="FF0000"/>
                </a:solidFill>
                <a:highlight>
                  <a:srgbClr val="FFFF00"/>
                </a:highlight>
              </a:rPr>
              <a:t>J'aimerais l'aider à lever des fonds. Une idée ? </a:t>
            </a:r>
            <a:r>
              <a:rPr lang="fr-CH" sz="2000" dirty="0">
                <a:highlight>
                  <a:srgbClr val="FFFF00"/>
                </a:highlight>
              </a:rPr>
              <a:t> </a:t>
            </a:r>
          </a:p>
          <a:p>
            <a:r>
              <a:rPr lang="fr-CH" sz="2000" b="1" dirty="0">
                <a:latin typeface="☞ABADI MT PRO COND" panose="020B0806020104020203" pitchFamily="34" charset="0"/>
              </a:rPr>
              <a:t>À : COLOM, Olivier  </a:t>
            </a:r>
          </a:p>
          <a:p>
            <a:r>
              <a:rPr lang="fr-CH" sz="2000" b="1" dirty="0">
                <a:latin typeface="☞ABADI MT PRO COND" panose="020B0806020104020203" pitchFamily="34" charset="0"/>
              </a:rPr>
              <a:t>De : Jeffrey Epstein  </a:t>
            </a:r>
          </a:p>
          <a:p>
            <a:r>
              <a:rPr lang="fr-CH" sz="2000" b="1" dirty="0">
                <a:latin typeface="☞ABADI MT PRO COND" panose="020B0806020104020203" pitchFamily="34" charset="0"/>
              </a:rPr>
              <a:t>Envoyé : Lundi 09/09/2013 21:51:59  </a:t>
            </a:r>
          </a:p>
          <a:p>
            <a:r>
              <a:rPr lang="fr-CH" sz="2000" b="1" dirty="0">
                <a:latin typeface="☞ABADI MT PRO COND" panose="020B0806020104020203" pitchFamily="34" charset="0"/>
              </a:rPr>
              <a:t>Objet : Re :  </a:t>
            </a:r>
          </a:p>
          <a:p>
            <a:r>
              <a:rPr lang="fr-CH" sz="2000" dirty="0"/>
              <a:t>rencontrons-le pour en discuter. je serai à paris à partir du 27  </a:t>
            </a:r>
          </a:p>
          <a:p>
            <a:r>
              <a:rPr lang="fr-CH" sz="2000" dirty="0">
                <a:latin typeface="☞ABADI MT PRO COND" panose="020B0806020104020203" pitchFamily="34" charset="0"/>
              </a:rPr>
              <a:t>De : Jeffrey Epstein [</a:t>
            </a:r>
            <a:r>
              <a:rPr lang="fr-CH" sz="2000" dirty="0" err="1">
                <a:latin typeface="☞ABADI MT PRO COND" panose="020B0806020104020203" pitchFamily="34" charset="0"/>
              </a:rPr>
              <a:t>mailto:jeevacationAomail.com</a:t>
            </a:r>
            <a:r>
              <a:rPr lang="fr-CH" sz="2000" dirty="0">
                <a:latin typeface="☞ABADI MT PRO COND" panose="020B0806020104020203" pitchFamily="34" charset="0"/>
              </a:rPr>
              <a:t>] </a:t>
            </a:r>
          </a:p>
          <a:p>
            <a:r>
              <a:rPr lang="fr-CH" sz="2000" dirty="0">
                <a:latin typeface="☞ABADI MT PRO COND" panose="020B0806020104020203" pitchFamily="34" charset="0"/>
              </a:rPr>
              <a:t>Envoyé : Lundi 9 septembre 2013 23:16  </a:t>
            </a:r>
          </a:p>
          <a:p>
            <a:r>
              <a:rPr lang="fr-CH" sz="2000" dirty="0">
                <a:latin typeface="☞ABADI MT PRO COND" panose="020B0806020104020203" pitchFamily="34" charset="0"/>
              </a:rPr>
              <a:t>À : COLOM, Olivier ; Lesley </a:t>
            </a:r>
            <a:r>
              <a:rPr lang="fr-CH" sz="2000" dirty="0" err="1">
                <a:latin typeface="☞ABADI MT PRO COND" panose="020B0806020104020203" pitchFamily="34" charset="0"/>
              </a:rPr>
              <a:t>Groff</a:t>
            </a:r>
            <a:r>
              <a:rPr lang="fr-CH" sz="2000" dirty="0">
                <a:latin typeface="☞ABADI MT PRO COND" panose="020B0806020104020203" pitchFamily="34" charset="0"/>
              </a:rPr>
              <a:t>  </a:t>
            </a:r>
          </a:p>
          <a:p>
            <a:r>
              <a:rPr lang="fr-CH" sz="2000" dirty="0"/>
              <a:t>petit-déjeuner ou déjeuner le 23 ?</a:t>
            </a:r>
          </a:p>
        </p:txBody>
      </p:sp>
      <p:pic>
        <p:nvPicPr>
          <p:cNvPr id="10" name="Image 9">
            <a:extLst>
              <a:ext uri="{FF2B5EF4-FFF2-40B4-BE49-F238E27FC236}">
                <a16:creationId xmlns:a16="http://schemas.microsoft.com/office/drawing/2014/main" id="{655B6ECA-6735-0A24-0293-E1BFC680E578}"/>
              </a:ext>
            </a:extLst>
          </p:cNvPr>
          <p:cNvPicPr>
            <a:picLocks noChangeAspect="1"/>
          </p:cNvPicPr>
          <p:nvPr/>
        </p:nvPicPr>
        <p:blipFill>
          <a:blip r:embed="rId3"/>
          <a:stretch>
            <a:fillRect/>
          </a:stretch>
        </p:blipFill>
        <p:spPr>
          <a:xfrm>
            <a:off x="9546593" y="3429000"/>
            <a:ext cx="2193959" cy="3302993"/>
          </a:xfrm>
          <a:prstGeom prst="rect">
            <a:avLst/>
          </a:prstGeom>
        </p:spPr>
      </p:pic>
      <p:sp>
        <p:nvSpPr>
          <p:cNvPr id="6" name="ZoneTexte 5">
            <a:extLst>
              <a:ext uri="{FF2B5EF4-FFF2-40B4-BE49-F238E27FC236}">
                <a16:creationId xmlns:a16="http://schemas.microsoft.com/office/drawing/2014/main" id="{6F27C97F-A740-487E-2C16-AD5FCFB43986}"/>
              </a:ext>
            </a:extLst>
          </p:cNvPr>
          <p:cNvSpPr txBox="1"/>
          <p:nvPr/>
        </p:nvSpPr>
        <p:spPr>
          <a:xfrm>
            <a:off x="341102" y="126007"/>
            <a:ext cx="11703604" cy="2092881"/>
          </a:xfrm>
          <a:prstGeom prst="rect">
            <a:avLst/>
          </a:prstGeom>
          <a:noFill/>
        </p:spPr>
        <p:txBody>
          <a:bodyPr wrap="square">
            <a:spAutoFit/>
          </a:bodyPr>
          <a:lstStyle/>
          <a:p>
            <a:r>
              <a:rPr lang="fr-CH" sz="5000" dirty="0">
                <a:latin typeface="Impact" panose="020B0806030902050204" pitchFamily="34" charset="0"/>
              </a:rPr>
              <a:t>2013 : Le conseiller de Sarkozy demande</a:t>
            </a:r>
            <a:r>
              <a:rPr lang="fr-CH" sz="4000" dirty="0">
                <a:latin typeface="Impact" panose="020B0806030902050204" pitchFamily="34" charset="0"/>
              </a:rPr>
              <a:t> </a:t>
            </a:r>
          </a:p>
          <a:p>
            <a:r>
              <a:rPr lang="fr-CH" sz="4000" dirty="0">
                <a:latin typeface="Impact" panose="020B0806030902050204" pitchFamily="34" charset="0"/>
              </a:rPr>
              <a:t>à Epstein des idées pour </a:t>
            </a:r>
            <a:br>
              <a:rPr lang="fr-CH" sz="4000" dirty="0">
                <a:latin typeface="Impact" panose="020B0806030902050204" pitchFamily="34" charset="0"/>
              </a:rPr>
            </a:br>
            <a:r>
              <a:rPr lang="fr-CH" sz="4000" dirty="0">
                <a:latin typeface="Impact" panose="020B0806030902050204" pitchFamily="34" charset="0"/>
              </a:rPr>
              <a:t>financer le candidat Bruno Le Maire</a:t>
            </a:r>
          </a:p>
        </p:txBody>
      </p:sp>
    </p:spTree>
    <p:extLst>
      <p:ext uri="{BB962C8B-B14F-4D97-AF65-F5344CB8AC3E}">
        <p14:creationId xmlns:p14="http://schemas.microsoft.com/office/powerpoint/2010/main" val="1469830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strVal val="#ppt_w*0.70"/>
                                          </p:val>
                                        </p:tav>
                                        <p:tav tm="100000">
                                          <p:val>
                                            <p:strVal val="#ppt_w"/>
                                          </p:val>
                                        </p:tav>
                                      </p:tavLst>
                                    </p:anim>
                                    <p:anim calcmode="lin" valueType="num">
                                      <p:cBhvr>
                                        <p:cTn id="14" dur="1000" fill="hold"/>
                                        <p:tgtEl>
                                          <p:spTgt spid="8"/>
                                        </p:tgtEl>
                                        <p:attrNameLst>
                                          <p:attrName>ppt_h</p:attrName>
                                        </p:attrNameLst>
                                      </p:cBhvr>
                                      <p:tavLst>
                                        <p:tav tm="0">
                                          <p:val>
                                            <p:strVal val="#ppt_h"/>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971B6-5492-B75E-8F47-E7697800567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AF8702A-3E62-C46C-2E5A-E8E19A995A1E}"/>
              </a:ext>
            </a:extLst>
          </p:cNvPr>
          <p:cNvSpPr txBox="1"/>
          <p:nvPr/>
        </p:nvSpPr>
        <p:spPr>
          <a:xfrm>
            <a:off x="127495" y="289564"/>
            <a:ext cx="5968505" cy="1708160"/>
          </a:xfrm>
          <a:prstGeom prst="rect">
            <a:avLst/>
          </a:prstGeom>
          <a:noFill/>
        </p:spPr>
        <p:txBody>
          <a:bodyPr wrap="square">
            <a:spAutoFit/>
          </a:bodyPr>
          <a:lstStyle/>
          <a:p>
            <a:pPr>
              <a:lnSpc>
                <a:spcPts val="4180"/>
              </a:lnSpc>
            </a:pPr>
            <a:r>
              <a:rPr lang="fr-CH" sz="5400" dirty="0">
                <a:latin typeface="Impact" panose="020B0806030902050204" pitchFamily="34" charset="0"/>
              </a:rPr>
              <a:t>Epstein en 2013 : </a:t>
            </a:r>
          </a:p>
          <a:p>
            <a:pPr>
              <a:lnSpc>
                <a:spcPts val="4180"/>
              </a:lnSpc>
            </a:pPr>
            <a:r>
              <a:rPr lang="fr-CH" sz="3600" dirty="0">
                <a:latin typeface="Impact" panose="020B0806030902050204" pitchFamily="34" charset="0"/>
              </a:rPr>
              <a:t>Intermédiaire entre Sarkozy</a:t>
            </a:r>
          </a:p>
          <a:p>
            <a:pPr>
              <a:lnSpc>
                <a:spcPts val="4180"/>
              </a:lnSpc>
            </a:pPr>
            <a:r>
              <a:rPr lang="fr-CH" sz="3600" dirty="0">
                <a:latin typeface="Impact" panose="020B0806030902050204" pitchFamily="34" charset="0"/>
              </a:rPr>
              <a:t>&amp; Hillary Clinton</a:t>
            </a:r>
            <a:endParaRPr lang="fr-CH" sz="3200" dirty="0">
              <a:latin typeface="Impact" panose="020B0806030902050204" pitchFamily="34" charset="0"/>
            </a:endParaRPr>
          </a:p>
        </p:txBody>
      </p:sp>
      <p:pic>
        <p:nvPicPr>
          <p:cNvPr id="9" name="Image 8">
            <a:extLst>
              <a:ext uri="{FF2B5EF4-FFF2-40B4-BE49-F238E27FC236}">
                <a16:creationId xmlns:a16="http://schemas.microsoft.com/office/drawing/2014/main" id="{81F23E0A-BAB8-B420-9A73-58DA36B3E9AA}"/>
              </a:ext>
            </a:extLst>
          </p:cNvPr>
          <p:cNvPicPr>
            <a:picLocks noChangeAspect="1"/>
          </p:cNvPicPr>
          <p:nvPr/>
        </p:nvPicPr>
        <p:blipFill>
          <a:blip r:embed="rId2"/>
          <a:stretch>
            <a:fillRect/>
          </a:stretch>
        </p:blipFill>
        <p:spPr>
          <a:xfrm>
            <a:off x="256936" y="2112605"/>
            <a:ext cx="7117926" cy="4226268"/>
          </a:xfrm>
          <a:prstGeom prst="rect">
            <a:avLst/>
          </a:prstGeom>
          <a:ln>
            <a:solidFill>
              <a:schemeClr val="tx1"/>
            </a:solidFill>
          </a:ln>
        </p:spPr>
      </p:pic>
      <p:sp>
        <p:nvSpPr>
          <p:cNvPr id="4" name="ZoneTexte 3">
            <a:extLst>
              <a:ext uri="{FF2B5EF4-FFF2-40B4-BE49-F238E27FC236}">
                <a16:creationId xmlns:a16="http://schemas.microsoft.com/office/drawing/2014/main" id="{07A0C470-018F-541C-3A7D-7D3DF833CF5B}"/>
              </a:ext>
            </a:extLst>
          </p:cNvPr>
          <p:cNvSpPr txBox="1"/>
          <p:nvPr/>
        </p:nvSpPr>
        <p:spPr>
          <a:xfrm>
            <a:off x="4164226" y="1919487"/>
            <a:ext cx="7900278" cy="4832092"/>
          </a:xfrm>
          <a:prstGeom prst="rect">
            <a:avLst/>
          </a:prstGeom>
          <a:solidFill>
            <a:schemeClr val="bg1"/>
          </a:solidFill>
          <a:ln w="57150">
            <a:solidFill>
              <a:srgbClr val="FF0000"/>
            </a:solidFill>
          </a:ln>
        </p:spPr>
        <p:txBody>
          <a:bodyPr wrap="square">
            <a:spAutoFit/>
          </a:bodyPr>
          <a:lstStyle/>
          <a:p>
            <a:pPr marL="285750" indent="-285750">
              <a:buFont typeface=".Lucida Grande UI Regular"/>
              <a:buChar char="►"/>
            </a:pPr>
            <a:r>
              <a:rPr lang="fr-CH" dirty="0">
                <a:solidFill>
                  <a:srgbClr val="000000"/>
                </a:solidFill>
                <a:latin typeface="☞ABADI MT PRO COND" panose="020B0806020104020203" pitchFamily="34" charset="0"/>
              </a:rPr>
              <a:t>05/11/2013 COLOM, Olivier [à Epstein] :</a:t>
            </a:r>
          </a:p>
          <a:p>
            <a:r>
              <a:rPr lang="fr-CH" dirty="0">
                <a:solidFill>
                  <a:srgbClr val="000000"/>
                </a:solidFill>
                <a:highlight>
                  <a:srgbClr val="FFFF00"/>
                </a:highlight>
                <a:latin typeface="Helvetica Neue" panose="02000503000000020004" pitchFamily="2" charset="0"/>
              </a:rPr>
              <a:t>Pourriez-vous organiser une rencontre discrète entre </a:t>
            </a:r>
            <a:r>
              <a:rPr lang="fr-CH" b="1" dirty="0">
                <a:solidFill>
                  <a:srgbClr val="FF0000"/>
                </a:solidFill>
                <a:highlight>
                  <a:srgbClr val="FFFF00"/>
                </a:highlight>
                <a:latin typeface="Helvetica Neue" panose="02000503000000020004" pitchFamily="2" charset="0"/>
              </a:rPr>
              <a:t>Sarko</a:t>
            </a:r>
            <a:r>
              <a:rPr lang="fr-CH" dirty="0">
                <a:solidFill>
                  <a:srgbClr val="000000"/>
                </a:solidFill>
                <a:highlight>
                  <a:srgbClr val="FFFF00"/>
                </a:highlight>
                <a:latin typeface="Helvetica Neue" panose="02000503000000020004" pitchFamily="2" charset="0"/>
              </a:rPr>
              <a:t> et </a:t>
            </a:r>
            <a:r>
              <a:rPr lang="fr-CH" b="1" dirty="0">
                <a:solidFill>
                  <a:srgbClr val="FF0000"/>
                </a:solidFill>
                <a:highlight>
                  <a:srgbClr val="FFFF00"/>
                </a:highlight>
                <a:latin typeface="Helvetica Neue" panose="02000503000000020004" pitchFamily="2" charset="0"/>
              </a:rPr>
              <a:t>Hillary</a:t>
            </a:r>
            <a:r>
              <a:rPr lang="fr-CH" dirty="0">
                <a:solidFill>
                  <a:srgbClr val="FF0000"/>
                </a:solidFill>
                <a:highlight>
                  <a:srgbClr val="FFFF00"/>
                </a:highlight>
                <a:latin typeface="Helvetica Neue" panose="02000503000000020004" pitchFamily="2" charset="0"/>
              </a:rPr>
              <a:t> </a:t>
            </a:r>
            <a:r>
              <a:rPr lang="fr-CH" b="1" dirty="0">
                <a:solidFill>
                  <a:srgbClr val="FF0000"/>
                </a:solidFill>
                <a:highlight>
                  <a:srgbClr val="FFFF00"/>
                </a:highlight>
                <a:latin typeface="Helvetica Neue" panose="02000503000000020004" pitchFamily="2" charset="0"/>
              </a:rPr>
              <a:t>Clinton</a:t>
            </a:r>
            <a:r>
              <a:rPr lang="fr-CH" dirty="0">
                <a:solidFill>
                  <a:srgbClr val="FF0000"/>
                </a:solidFill>
                <a:highlight>
                  <a:srgbClr val="FFFF00"/>
                </a:highlight>
                <a:latin typeface="Helvetica Neue" panose="02000503000000020004" pitchFamily="2" charset="0"/>
              </a:rPr>
              <a:t> </a:t>
            </a:r>
            <a:r>
              <a:rPr lang="fr-CH" dirty="0">
                <a:solidFill>
                  <a:srgbClr val="000000"/>
                </a:solidFill>
                <a:highlight>
                  <a:srgbClr val="FFFF00"/>
                </a:highlight>
                <a:latin typeface="Helvetica Neue" panose="02000503000000020004" pitchFamily="2" charset="0"/>
              </a:rPr>
              <a:t>à New York ? Sinon, à qui devrions-nous nous adresser ?</a:t>
            </a:r>
          </a:p>
          <a:p>
            <a:endParaRPr lang="fr-CH" sz="1000" dirty="0">
              <a:solidFill>
                <a:srgbClr val="000000"/>
              </a:solidFill>
              <a:highlight>
                <a:srgbClr val="FFFF00"/>
              </a:highlight>
              <a:latin typeface="Helvetica Neue" panose="02000503000000020004" pitchFamily="2" charset="0"/>
            </a:endParaRPr>
          </a:p>
          <a:p>
            <a:pPr marL="285750" indent="-285750">
              <a:buFont typeface=".Lucida Grande UI Regular"/>
              <a:buChar char="►"/>
            </a:pPr>
            <a:r>
              <a:rPr lang="fr-CH" dirty="0">
                <a:solidFill>
                  <a:srgbClr val="000000"/>
                </a:solidFill>
                <a:latin typeface="☞ABADI MT PRO COND" panose="020B0806020104020203" pitchFamily="34" charset="0"/>
              </a:rPr>
              <a:t>De : Jeffrey Epstein [</a:t>
            </a:r>
            <a:r>
              <a:rPr lang="fr-CH" dirty="0" err="1">
                <a:solidFill>
                  <a:srgbClr val="1F6BC0"/>
                </a:solidFill>
                <a:latin typeface="☞ABADI MT PRO COND" panose="020B0806020104020203" pitchFamily="34" charset="0"/>
              </a:rPr>
              <a:t>mallto:jeevacation@gmail.com</a:t>
            </a:r>
            <a:r>
              <a:rPr lang="fr-CH" dirty="0">
                <a:solidFill>
                  <a:srgbClr val="000000"/>
                </a:solidFill>
                <a:latin typeface="☞ABADI MT PRO COND" panose="020B0806020104020203" pitchFamily="34" charset="0"/>
              </a:rPr>
              <a:t>]</a:t>
            </a:r>
            <a:endParaRPr lang="fr-CH" dirty="0">
              <a:solidFill>
                <a:srgbClr val="1F6BC0"/>
              </a:solidFill>
              <a:latin typeface="☞ABADI MT PRO COND" panose="020B0806020104020203" pitchFamily="34" charset="0"/>
            </a:endParaRPr>
          </a:p>
          <a:p>
            <a:r>
              <a:rPr lang="fr-CH" dirty="0">
                <a:solidFill>
                  <a:srgbClr val="000000"/>
                </a:solidFill>
                <a:latin typeface="☞ABADI MT PRO COND" panose="020B0806020104020203" pitchFamily="34" charset="0"/>
              </a:rPr>
              <a:t>Envoyé : Mercredi 6 novembre 2013 à 03:50</a:t>
            </a:r>
          </a:p>
          <a:p>
            <a:r>
              <a:rPr lang="fr-CH" dirty="0">
                <a:solidFill>
                  <a:srgbClr val="000000"/>
                </a:solidFill>
                <a:latin typeface="☞ABADI MT PRO COND" panose="020B0806020104020203" pitchFamily="34" charset="0"/>
              </a:rPr>
              <a:t>À : COLOM, Olivier</a:t>
            </a:r>
          </a:p>
          <a:p>
            <a:r>
              <a:rPr lang="fr-CH" dirty="0">
                <a:solidFill>
                  <a:srgbClr val="000000"/>
                </a:solidFill>
                <a:latin typeface="☞ABADI MT PRO COND" panose="020B0806020104020203" pitchFamily="34" charset="0"/>
              </a:rPr>
              <a:t>Objet : Re:</a:t>
            </a:r>
          </a:p>
          <a:p>
            <a:r>
              <a:rPr lang="fr-CH" dirty="0">
                <a:solidFill>
                  <a:srgbClr val="000000"/>
                </a:solidFill>
                <a:highlight>
                  <a:srgbClr val="FFFF00"/>
                </a:highlight>
                <a:latin typeface="Helvetica Neue" panose="02000503000000020004" pitchFamily="2" charset="0"/>
              </a:rPr>
              <a:t>Les rencontres avec Hillary ne sont pas </a:t>
            </a:r>
            <a:br>
              <a:rPr lang="fr-CH" dirty="0">
                <a:solidFill>
                  <a:srgbClr val="000000"/>
                </a:solidFill>
                <a:highlight>
                  <a:srgbClr val="FFFF00"/>
                </a:highlight>
                <a:latin typeface="Helvetica Neue" panose="02000503000000020004" pitchFamily="2" charset="0"/>
              </a:rPr>
            </a:br>
            <a:r>
              <a:rPr lang="fr-CH" dirty="0">
                <a:solidFill>
                  <a:srgbClr val="000000"/>
                </a:solidFill>
                <a:highlight>
                  <a:srgbClr val="FFFF00"/>
                </a:highlight>
                <a:latin typeface="Helvetica Neue" panose="02000503000000020004" pitchFamily="2" charset="0"/>
              </a:rPr>
              <a:t>faciles à organiser discrètement. Quand ?</a:t>
            </a:r>
            <a:br>
              <a:rPr lang="fr-CH" b="1" dirty="0">
                <a:solidFill>
                  <a:srgbClr val="000000"/>
                </a:solidFill>
                <a:highlight>
                  <a:srgbClr val="FFFF00"/>
                </a:highlight>
                <a:latin typeface="Helvetica Neue" panose="02000503000000020004" pitchFamily="2" charset="0"/>
              </a:rPr>
            </a:br>
            <a:r>
              <a:rPr lang="fr-CH" sz="1000" b="1" dirty="0">
                <a:solidFill>
                  <a:srgbClr val="000000"/>
                </a:solidFill>
                <a:highlight>
                  <a:srgbClr val="FFFF00"/>
                </a:highlight>
                <a:latin typeface="Helvetica Neue" panose="02000503000000020004" pitchFamily="2" charset="0"/>
              </a:rPr>
              <a:t> </a:t>
            </a:r>
            <a:endParaRPr lang="fr-CH" b="1" dirty="0">
              <a:solidFill>
                <a:srgbClr val="000000"/>
              </a:solidFill>
              <a:highlight>
                <a:srgbClr val="FFFF00"/>
              </a:highlight>
              <a:latin typeface="Helvetica Neue" panose="02000503000000020004" pitchFamily="2" charset="0"/>
            </a:endParaRPr>
          </a:p>
          <a:p>
            <a:pPr marL="285750" indent="-285750">
              <a:buFont typeface=".Lucida Grande UI Regular"/>
              <a:buChar char="►"/>
            </a:pPr>
            <a:r>
              <a:rPr lang="fr-CH" dirty="0">
                <a:solidFill>
                  <a:srgbClr val="000000"/>
                </a:solidFill>
                <a:latin typeface="☞ABADI MT PRO COND" panose="020B0806020104020203" pitchFamily="34" charset="0"/>
              </a:rPr>
              <a:t>De : COLOM, Olivier</a:t>
            </a:r>
          </a:p>
          <a:p>
            <a:r>
              <a:rPr lang="fr-CH" dirty="0">
                <a:solidFill>
                  <a:srgbClr val="000000"/>
                </a:solidFill>
                <a:latin typeface="☞ABADI MT PRO COND" panose="020B0806020104020203" pitchFamily="34" charset="0"/>
              </a:rPr>
              <a:t>À : </a:t>
            </a:r>
            <a:r>
              <a:rPr lang="fr-CH" dirty="0" err="1">
                <a:solidFill>
                  <a:srgbClr val="1F6BC0"/>
                </a:solidFill>
                <a:latin typeface="☞ABADI MT PRO COND" panose="020B0806020104020203" pitchFamily="34" charset="0"/>
              </a:rPr>
              <a:t>jeevacation@gmail.com</a:t>
            </a:r>
            <a:endParaRPr lang="fr-CH" dirty="0">
              <a:solidFill>
                <a:srgbClr val="1F6BC0"/>
              </a:solidFill>
              <a:latin typeface="☞ABADI MT PRO COND" panose="020B0806020104020203" pitchFamily="34" charset="0"/>
            </a:endParaRPr>
          </a:p>
          <a:p>
            <a:r>
              <a:rPr lang="fr-CH" dirty="0">
                <a:solidFill>
                  <a:srgbClr val="000000"/>
                </a:solidFill>
                <a:latin typeface="☞ABADI MT PRO COND" panose="020B0806020104020203" pitchFamily="34" charset="0"/>
              </a:rPr>
              <a:t>Objet : Re:</a:t>
            </a:r>
          </a:p>
          <a:p>
            <a:r>
              <a:rPr lang="fr-CH" dirty="0">
                <a:solidFill>
                  <a:srgbClr val="000000"/>
                </a:solidFill>
                <a:latin typeface="☞ABADI MT PRO COND" panose="020B0806020104020203" pitchFamily="34" charset="0"/>
              </a:rPr>
              <a:t>Date : Mercredi 6 novembre 2013 à 07:30:32 UTC</a:t>
            </a:r>
          </a:p>
          <a:p>
            <a:r>
              <a:rPr lang="fr-CH" dirty="0">
                <a:solidFill>
                  <a:srgbClr val="000000"/>
                </a:solidFill>
                <a:highlight>
                  <a:srgbClr val="FFFF00"/>
                </a:highlight>
                <a:latin typeface="Helvetica Neue" panose="02000503000000020004" pitchFamily="2" charset="0"/>
              </a:rPr>
              <a:t>Oui, c'est exact…</a:t>
            </a:r>
          </a:p>
          <a:p>
            <a:r>
              <a:rPr lang="fr-CH" dirty="0">
                <a:solidFill>
                  <a:srgbClr val="000000"/>
                </a:solidFill>
                <a:highlight>
                  <a:srgbClr val="FFFF00"/>
                </a:highlight>
                <a:latin typeface="Helvetica Neue" panose="02000503000000020004" pitchFamily="2" charset="0"/>
              </a:rPr>
              <a:t>Quant à la date, dès que possible </a:t>
            </a:r>
            <a:br>
              <a:rPr lang="fr-CH" dirty="0">
                <a:solidFill>
                  <a:srgbClr val="000000"/>
                </a:solidFill>
                <a:highlight>
                  <a:srgbClr val="FFFF00"/>
                </a:highlight>
                <a:latin typeface="Helvetica Neue" panose="02000503000000020004" pitchFamily="2" charset="0"/>
              </a:rPr>
            </a:br>
            <a:r>
              <a:rPr lang="fr-CH" dirty="0">
                <a:solidFill>
                  <a:srgbClr val="000000"/>
                </a:solidFill>
                <a:highlight>
                  <a:srgbClr val="FFFF00"/>
                </a:highlight>
                <a:latin typeface="Helvetica Neue" panose="02000503000000020004" pitchFamily="2" charset="0"/>
              </a:rPr>
              <a:t>à partir de décembre.</a:t>
            </a:r>
          </a:p>
        </p:txBody>
      </p:sp>
      <p:sp>
        <p:nvSpPr>
          <p:cNvPr id="7" name="ZoneTexte 6">
            <a:extLst>
              <a:ext uri="{FF2B5EF4-FFF2-40B4-BE49-F238E27FC236}">
                <a16:creationId xmlns:a16="http://schemas.microsoft.com/office/drawing/2014/main" id="{424C5760-7C5D-787B-84FE-52A84B50D770}"/>
              </a:ext>
            </a:extLst>
          </p:cNvPr>
          <p:cNvSpPr txBox="1"/>
          <p:nvPr/>
        </p:nvSpPr>
        <p:spPr>
          <a:xfrm>
            <a:off x="5609967" y="143792"/>
            <a:ext cx="6454537" cy="1631216"/>
          </a:xfrm>
          <a:prstGeom prst="rect">
            <a:avLst/>
          </a:prstGeom>
          <a:solidFill>
            <a:schemeClr val="bg1"/>
          </a:solidFill>
          <a:ln w="28575">
            <a:solidFill>
              <a:schemeClr val="tx1"/>
            </a:solidFill>
          </a:ln>
        </p:spPr>
        <p:txBody>
          <a:bodyPr wrap="square">
            <a:spAutoFit/>
          </a:bodyPr>
          <a:lstStyle/>
          <a:p>
            <a:r>
              <a:rPr lang="fr-CH"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Quand en 2013, </a:t>
            </a:r>
            <a:r>
              <a:rPr lang="fr-CH" b="1"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Nicolas</a:t>
            </a:r>
            <a:r>
              <a:rPr lang="fr-CH"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fr-CH" b="1"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Sarkozy</a:t>
            </a:r>
            <a:r>
              <a:rPr lang="fr-CH"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fr-CH"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voulait rencontrer discrètement </a:t>
            </a:r>
            <a:r>
              <a:rPr lang="fr-CH" b="1"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Hillary</a:t>
            </a:r>
            <a:r>
              <a:rPr lang="fr-CH"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fr-CH" b="1"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Clinton</a:t>
            </a:r>
            <a:r>
              <a:rPr lang="fr-CH" dirty="0">
                <a:solidFill>
                  <a:srgbClr val="FF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fr-CH" dirty="0">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lors d'un prochain voyage à New York...</a:t>
            </a:r>
            <a:br>
              <a:rPr lang="fr-CH"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br>
            <a:r>
              <a:rPr lang="fr-CH" sz="1000" b="1" dirty="0">
                <a:solidFill>
                  <a:srgbClr val="00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t>
            </a:r>
            <a:endParaRPr lang="fr-CH" dirty="0">
              <a:solidFill>
                <a:srgbClr val="00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endParaRPr>
          </a:p>
          <a:p>
            <a:r>
              <a:rPr lang="fr-CH" b="1"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Qui</a:t>
            </a:r>
            <a:r>
              <a:rPr lang="fr-CH" b="1"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Olivier Colom</a:t>
            </a:r>
            <a:r>
              <a:rPr lang="fr-CH" b="1" dirty="0">
                <a:solidFill>
                  <a:srgbClr val="00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son conseiller de cabinet, contacte-t-il pour organiser cela ? </a:t>
            </a:r>
            <a:r>
              <a:rPr lang="fr-CH" b="1"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Jeffrey Epstein</a:t>
            </a:r>
            <a:r>
              <a:rPr lang="fr-CH" b="1" dirty="0">
                <a:solidFill>
                  <a:srgbClr val="00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bien sûr !</a:t>
            </a:r>
          </a:p>
        </p:txBody>
      </p:sp>
      <p:pic>
        <p:nvPicPr>
          <p:cNvPr id="10" name="Image 9">
            <a:extLst>
              <a:ext uri="{FF2B5EF4-FFF2-40B4-BE49-F238E27FC236}">
                <a16:creationId xmlns:a16="http://schemas.microsoft.com/office/drawing/2014/main" id="{38A8DFDC-EE89-F36D-F9CC-1E7351D2E89C}"/>
              </a:ext>
            </a:extLst>
          </p:cNvPr>
          <p:cNvPicPr>
            <a:picLocks noChangeAspect="1"/>
          </p:cNvPicPr>
          <p:nvPr/>
        </p:nvPicPr>
        <p:blipFill>
          <a:blip r:embed="rId3"/>
          <a:stretch>
            <a:fillRect/>
          </a:stretch>
        </p:blipFill>
        <p:spPr>
          <a:xfrm>
            <a:off x="8534400" y="4114800"/>
            <a:ext cx="3657600" cy="2743200"/>
          </a:xfrm>
          <a:prstGeom prst="rect">
            <a:avLst/>
          </a:prstGeom>
        </p:spPr>
      </p:pic>
    </p:spTree>
    <p:extLst>
      <p:ext uri="{BB962C8B-B14F-4D97-AF65-F5344CB8AC3E}">
        <p14:creationId xmlns:p14="http://schemas.microsoft.com/office/powerpoint/2010/main" val="28205883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3E9CB-DF7C-0DCD-73FF-8DE213C3B7C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E422B1F-8A97-70D0-5B56-682501BECDC8}"/>
              </a:ext>
            </a:extLst>
          </p:cNvPr>
          <p:cNvSpPr txBox="1"/>
          <p:nvPr/>
        </p:nvSpPr>
        <p:spPr>
          <a:xfrm>
            <a:off x="341102" y="126007"/>
            <a:ext cx="11703604" cy="1415772"/>
          </a:xfrm>
          <a:prstGeom prst="rect">
            <a:avLst/>
          </a:prstGeom>
          <a:noFill/>
        </p:spPr>
        <p:txBody>
          <a:bodyPr wrap="square">
            <a:spAutoFit/>
          </a:bodyPr>
          <a:lstStyle/>
          <a:p>
            <a:r>
              <a:rPr lang="fr-CH" sz="5000" dirty="0">
                <a:latin typeface="Impact" panose="020B0806030902050204" pitchFamily="34" charset="0"/>
              </a:rPr>
              <a:t>2017 : Epstein parle de Bruno Le Maire</a:t>
            </a:r>
            <a:br>
              <a:rPr lang="fr-CH" sz="5000" dirty="0">
                <a:latin typeface="Impact" panose="020B0806030902050204" pitchFamily="34" charset="0"/>
              </a:rPr>
            </a:br>
            <a:r>
              <a:rPr lang="fr-CH" sz="3600" dirty="0">
                <a:latin typeface="Impact" panose="020B0806030902050204" pitchFamily="34" charset="0"/>
              </a:rPr>
              <a:t>« c’est quelqu’un de bien »</a:t>
            </a:r>
          </a:p>
        </p:txBody>
      </p:sp>
      <p:pic>
        <p:nvPicPr>
          <p:cNvPr id="12" name="Image 11">
            <a:extLst>
              <a:ext uri="{FF2B5EF4-FFF2-40B4-BE49-F238E27FC236}">
                <a16:creationId xmlns:a16="http://schemas.microsoft.com/office/drawing/2014/main" id="{A677C713-DC3E-BB93-84CD-5E4D651ECD95}"/>
              </a:ext>
            </a:extLst>
          </p:cNvPr>
          <p:cNvPicPr>
            <a:picLocks noChangeAspect="1"/>
          </p:cNvPicPr>
          <p:nvPr/>
        </p:nvPicPr>
        <p:blipFill>
          <a:blip r:embed="rId2"/>
          <a:stretch>
            <a:fillRect/>
          </a:stretch>
        </p:blipFill>
        <p:spPr>
          <a:xfrm>
            <a:off x="412512" y="1867810"/>
            <a:ext cx="4876800" cy="4241800"/>
          </a:xfrm>
          <a:prstGeom prst="rect">
            <a:avLst/>
          </a:prstGeom>
          <a:ln>
            <a:solidFill>
              <a:schemeClr val="tx1"/>
            </a:solidFill>
          </a:ln>
        </p:spPr>
      </p:pic>
      <p:sp>
        <p:nvSpPr>
          <p:cNvPr id="8" name="ZoneTexte 7">
            <a:extLst>
              <a:ext uri="{FF2B5EF4-FFF2-40B4-BE49-F238E27FC236}">
                <a16:creationId xmlns:a16="http://schemas.microsoft.com/office/drawing/2014/main" id="{489412EF-1B73-A343-4B12-0C93386E0528}"/>
              </a:ext>
            </a:extLst>
          </p:cNvPr>
          <p:cNvSpPr txBox="1"/>
          <p:nvPr/>
        </p:nvSpPr>
        <p:spPr>
          <a:xfrm>
            <a:off x="5231252" y="1524207"/>
            <a:ext cx="5920924" cy="3554819"/>
          </a:xfrm>
          <a:prstGeom prst="rect">
            <a:avLst/>
          </a:prstGeom>
          <a:solidFill>
            <a:schemeClr val="bg1"/>
          </a:solidFill>
          <a:ln w="57150">
            <a:solidFill>
              <a:srgbClr val="FF0000"/>
            </a:solidFill>
          </a:ln>
        </p:spPr>
        <p:txBody>
          <a:bodyPr wrap="square">
            <a:spAutoFit/>
          </a:bodyPr>
          <a:lstStyle/>
          <a:p>
            <a:pPr algn="l" fontAlgn="base"/>
            <a:r>
              <a:rPr lang="fr-CH" sz="2000" b="1" i="0" dirty="0">
                <a:solidFill>
                  <a:srgbClr val="111111"/>
                </a:solidFill>
                <a:effectLst/>
                <a:latin typeface="☞ABADI MT PRO COND" panose="020B0806020104020203" pitchFamily="34" charset="0"/>
              </a:rPr>
              <a:t>Jeffrey E. &lt;</a:t>
            </a:r>
            <a:r>
              <a:rPr lang="fr-CH" sz="2000" b="1" i="0" dirty="0" err="1">
                <a:solidFill>
                  <a:srgbClr val="111111"/>
                </a:solidFill>
                <a:effectLst/>
                <a:latin typeface="☞ABADI MT PRO COND" panose="020B0806020104020203" pitchFamily="34" charset="0"/>
              </a:rPr>
              <a:t>jeevacation@gmail.com</a:t>
            </a:r>
            <a:r>
              <a:rPr lang="fr-CH" sz="2000" b="1" i="0" dirty="0">
                <a:solidFill>
                  <a:srgbClr val="111111"/>
                </a:solidFill>
                <a:effectLst/>
                <a:latin typeface="☞ABADI MT PRO COND" panose="020B0806020104020203" pitchFamily="34" charset="0"/>
              </a:rPr>
              <a:t>&gt; </a:t>
            </a:r>
          </a:p>
          <a:p>
            <a:pPr algn="l" fontAlgn="base"/>
            <a:r>
              <a:rPr lang="fr-CH" sz="2000" b="1" i="0" dirty="0">
                <a:solidFill>
                  <a:srgbClr val="111111"/>
                </a:solidFill>
                <a:effectLst/>
                <a:latin typeface="☞ABADI MT PRO COND" panose="020B0806020104020203" pitchFamily="34" charset="0"/>
              </a:rPr>
              <a:t>a écrit le 17/07/2017 : </a:t>
            </a:r>
            <a:br>
              <a:rPr lang="fr-CH" b="0" i="0" dirty="0">
                <a:solidFill>
                  <a:srgbClr val="111111"/>
                </a:solidFill>
                <a:effectLst/>
                <a:latin typeface="Nunito" pitchFamily="2" charset="77"/>
              </a:rPr>
            </a:br>
            <a:r>
              <a:rPr lang="fr-CH" b="0" i="0" dirty="0">
                <a:solidFill>
                  <a:srgbClr val="111111"/>
                </a:solidFill>
                <a:effectLst/>
              </a:rPr>
              <a:t>« De retour Aux Caraïbes. Je suis content pour toi. </a:t>
            </a:r>
            <a:r>
              <a:rPr lang="fr-CH" b="1" i="0" dirty="0">
                <a:solidFill>
                  <a:srgbClr val="FF0000"/>
                </a:solidFill>
                <a:effectLst/>
                <a:highlight>
                  <a:srgbClr val="FFFF00"/>
                </a:highlight>
              </a:rPr>
              <a:t>Bruno</a:t>
            </a:r>
            <a:r>
              <a:rPr lang="fr-CH" b="1" i="0" dirty="0">
                <a:solidFill>
                  <a:srgbClr val="111111"/>
                </a:solidFill>
                <a:effectLst/>
                <a:highlight>
                  <a:srgbClr val="FFFF00"/>
                </a:highlight>
              </a:rPr>
              <a:t>, le ministre des Finances, est complètement dépassé, mais il est venu me voir à New York </a:t>
            </a:r>
            <a:r>
              <a:rPr lang="fr-CH" b="1" i="0" dirty="0">
                <a:solidFill>
                  <a:srgbClr val="FF0000"/>
                </a:solidFill>
                <a:effectLst/>
                <a:highlight>
                  <a:srgbClr val="FFFF00"/>
                </a:highlight>
              </a:rPr>
              <a:t>avant les élections. </a:t>
            </a:r>
            <a:br>
              <a:rPr lang="fr-CH" b="1" i="0" dirty="0">
                <a:solidFill>
                  <a:srgbClr val="111111"/>
                </a:solidFill>
                <a:effectLst/>
                <a:highlight>
                  <a:srgbClr val="FFFF00"/>
                </a:highlight>
              </a:rPr>
            </a:br>
            <a:r>
              <a:rPr lang="fr-CH" sz="900" b="1" i="0" dirty="0">
                <a:solidFill>
                  <a:srgbClr val="111111"/>
                </a:solidFill>
                <a:effectLst/>
                <a:highlight>
                  <a:srgbClr val="FFFF00"/>
                </a:highlight>
              </a:rPr>
              <a:t> </a:t>
            </a:r>
            <a:endParaRPr lang="fr-CH" b="1" i="0" dirty="0">
              <a:solidFill>
                <a:srgbClr val="111111"/>
              </a:solidFill>
              <a:effectLst/>
              <a:highlight>
                <a:srgbClr val="FFFF00"/>
              </a:highlight>
            </a:endParaRPr>
          </a:p>
          <a:p>
            <a:pPr algn="l" fontAlgn="base"/>
            <a:r>
              <a:rPr lang="fr-CH" b="1" i="0" dirty="0">
                <a:solidFill>
                  <a:srgbClr val="111111"/>
                </a:solidFill>
                <a:effectLst/>
                <a:highlight>
                  <a:srgbClr val="FFFF00"/>
                </a:highlight>
              </a:rPr>
              <a:t>C’est </a:t>
            </a:r>
            <a:r>
              <a:rPr lang="fr-CH" b="1" i="0" dirty="0">
                <a:solidFill>
                  <a:srgbClr val="FF0000"/>
                </a:solidFill>
                <a:effectLst/>
                <a:highlight>
                  <a:srgbClr val="FFFF00"/>
                </a:highlight>
              </a:rPr>
              <a:t>quelqu’un de bien</a:t>
            </a:r>
            <a:r>
              <a:rPr lang="fr-CH" b="1" i="0" dirty="0">
                <a:solidFill>
                  <a:srgbClr val="111111"/>
                </a:solidFill>
                <a:effectLst/>
                <a:highlight>
                  <a:srgbClr val="FFFF00"/>
                </a:highlight>
              </a:rPr>
              <a:t>. Qu’en est-il de ton rdv au théâtre ? </a:t>
            </a:r>
          </a:p>
          <a:p>
            <a:pPr algn="l" fontAlgn="base"/>
            <a:r>
              <a:rPr lang="fr-CH" b="1" i="0" dirty="0">
                <a:solidFill>
                  <a:srgbClr val="111111"/>
                </a:solidFill>
                <a:effectLst/>
                <a:highlight>
                  <a:srgbClr val="FFFF00"/>
                </a:highlight>
              </a:rPr>
              <a:t>Comment connais-tu Macron ? »</a:t>
            </a:r>
            <a:br>
              <a:rPr lang="fr-CH" b="0" i="0" dirty="0">
                <a:solidFill>
                  <a:srgbClr val="111111"/>
                </a:solidFill>
                <a:effectLst/>
                <a:highlight>
                  <a:srgbClr val="FFFF00"/>
                </a:highlight>
              </a:rPr>
            </a:br>
            <a:r>
              <a:rPr lang="fr-CH" sz="1000" b="0" i="0" dirty="0">
                <a:solidFill>
                  <a:srgbClr val="111111"/>
                </a:solidFill>
                <a:effectLst/>
                <a:highlight>
                  <a:srgbClr val="FFFF00"/>
                </a:highlight>
                <a:latin typeface="Nunito" pitchFamily="2" charset="77"/>
              </a:rPr>
              <a:t> </a:t>
            </a:r>
            <a:endParaRPr lang="fr-CH" b="1" i="0" dirty="0">
              <a:solidFill>
                <a:srgbClr val="111111"/>
              </a:solidFill>
              <a:effectLst/>
              <a:highlight>
                <a:srgbClr val="FFFF00"/>
              </a:highlight>
              <a:latin typeface="Nunito" pitchFamily="2" charset="77"/>
            </a:endParaRPr>
          </a:p>
          <a:p>
            <a:pPr algn="l" fontAlgn="base"/>
            <a:r>
              <a:rPr lang="fr-CH" sz="2000" b="1" i="0" dirty="0">
                <a:solidFill>
                  <a:srgbClr val="111111"/>
                </a:solidFill>
                <a:effectLst/>
                <a:latin typeface="☞ABADI MT PRO COND" panose="020B0806020104020203" pitchFamily="34" charset="0"/>
              </a:rPr>
              <a:t>Réponse de Frédéric </a:t>
            </a:r>
            <a:r>
              <a:rPr lang="fr-CH" sz="2000" b="1" i="0" dirty="0" err="1">
                <a:solidFill>
                  <a:srgbClr val="111111"/>
                </a:solidFill>
                <a:effectLst/>
                <a:latin typeface="☞ABADI MT PRO COND" panose="020B0806020104020203" pitchFamily="34" charset="0"/>
              </a:rPr>
              <a:t>Chaslin</a:t>
            </a:r>
            <a:r>
              <a:rPr lang="fr-CH" sz="2000" b="1" i="0" dirty="0">
                <a:solidFill>
                  <a:srgbClr val="111111"/>
                </a:solidFill>
                <a:effectLst/>
                <a:latin typeface="☞ABADI MT PRO COND" panose="020B0806020104020203" pitchFamily="34" charset="0"/>
              </a:rPr>
              <a:t> : </a:t>
            </a:r>
          </a:p>
          <a:p>
            <a:pPr algn="l" fontAlgn="base"/>
            <a:r>
              <a:rPr lang="fr-CH" sz="2000" b="1" i="0" dirty="0">
                <a:solidFill>
                  <a:srgbClr val="111111"/>
                </a:solidFill>
                <a:effectLst/>
                <a:latin typeface="☞ABADI MT PRO COND" panose="020B0806020104020203" pitchFamily="34" charset="0"/>
              </a:rPr>
              <a:t>[chef d’orchestre influent] </a:t>
            </a:r>
            <a:br>
              <a:rPr lang="fr-CH" b="1" i="0" dirty="0">
                <a:solidFill>
                  <a:srgbClr val="111111"/>
                </a:solidFill>
                <a:effectLst/>
                <a:latin typeface="Nunito" pitchFamily="2" charset="77"/>
              </a:rPr>
            </a:br>
            <a:r>
              <a:rPr lang="fr-CH" b="0" i="0" dirty="0">
                <a:solidFill>
                  <a:srgbClr val="111111"/>
                </a:solidFill>
                <a:effectLst/>
              </a:rPr>
              <a:t>« […] </a:t>
            </a:r>
            <a:r>
              <a:rPr lang="fr-CH" b="1" i="0" dirty="0">
                <a:solidFill>
                  <a:srgbClr val="111111"/>
                </a:solidFill>
                <a:effectLst/>
                <a:highlight>
                  <a:srgbClr val="FFFF00"/>
                </a:highlight>
              </a:rPr>
              <a:t>Je connais Macron parce que son mentor </a:t>
            </a:r>
          </a:p>
          <a:p>
            <a:pPr algn="l" fontAlgn="base"/>
            <a:r>
              <a:rPr lang="fr-CH" b="1" i="0" dirty="0">
                <a:solidFill>
                  <a:srgbClr val="111111"/>
                </a:solidFill>
                <a:effectLst/>
                <a:highlight>
                  <a:srgbClr val="FFFF00"/>
                </a:highlight>
              </a:rPr>
              <a:t>(Attali) est un de mes meilleurs amis. »</a:t>
            </a:r>
          </a:p>
        </p:txBody>
      </p:sp>
      <p:pic>
        <p:nvPicPr>
          <p:cNvPr id="14" name="Image 13">
            <a:extLst>
              <a:ext uri="{FF2B5EF4-FFF2-40B4-BE49-F238E27FC236}">
                <a16:creationId xmlns:a16="http://schemas.microsoft.com/office/drawing/2014/main" id="{1F2228BC-49F3-195A-5605-60A166FDC819}"/>
              </a:ext>
            </a:extLst>
          </p:cNvPr>
          <p:cNvPicPr>
            <a:picLocks noChangeAspect="1"/>
          </p:cNvPicPr>
          <p:nvPr/>
        </p:nvPicPr>
        <p:blipFill>
          <a:blip r:embed="rId3"/>
          <a:stretch>
            <a:fillRect/>
          </a:stretch>
        </p:blipFill>
        <p:spPr>
          <a:xfrm>
            <a:off x="10182305" y="4031095"/>
            <a:ext cx="1760871" cy="2650981"/>
          </a:xfrm>
          <a:prstGeom prst="rect">
            <a:avLst/>
          </a:prstGeom>
        </p:spPr>
      </p:pic>
      <p:pic>
        <p:nvPicPr>
          <p:cNvPr id="2" name="Image 1">
            <a:extLst>
              <a:ext uri="{FF2B5EF4-FFF2-40B4-BE49-F238E27FC236}">
                <a16:creationId xmlns:a16="http://schemas.microsoft.com/office/drawing/2014/main" id="{72F3E8B0-ADB9-7500-EC1D-08D438BA6D99}"/>
              </a:ext>
            </a:extLst>
          </p:cNvPr>
          <p:cNvPicPr>
            <a:picLocks noChangeAspect="1"/>
          </p:cNvPicPr>
          <p:nvPr/>
        </p:nvPicPr>
        <p:blipFill>
          <a:blip r:embed="rId4"/>
          <a:stretch>
            <a:fillRect/>
          </a:stretch>
        </p:blipFill>
        <p:spPr>
          <a:xfrm>
            <a:off x="2159880" y="2921880"/>
            <a:ext cx="3936120" cy="3936120"/>
          </a:xfrm>
          <a:prstGeom prst="rect">
            <a:avLst/>
          </a:prstGeom>
        </p:spPr>
      </p:pic>
    </p:spTree>
    <p:extLst>
      <p:ext uri="{BB962C8B-B14F-4D97-AF65-F5344CB8AC3E}">
        <p14:creationId xmlns:p14="http://schemas.microsoft.com/office/powerpoint/2010/main" val="578858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par>
                                <p:cTn id="17" presetID="55"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strVal val="#ppt_w*0.70"/>
                                          </p:val>
                                        </p:tav>
                                        <p:tav tm="100000">
                                          <p:val>
                                            <p:strVal val="#ppt_w"/>
                                          </p:val>
                                        </p:tav>
                                      </p:tavLst>
                                    </p:anim>
                                    <p:anim calcmode="lin" valueType="num">
                                      <p:cBhvr>
                                        <p:cTn id="20" dur="1000" fill="hold"/>
                                        <p:tgtEl>
                                          <p:spTgt spid="14"/>
                                        </p:tgtEl>
                                        <p:attrNameLst>
                                          <p:attrName>ppt_h</p:attrName>
                                        </p:attrNameLst>
                                      </p:cBhvr>
                                      <p:tavLst>
                                        <p:tav tm="0">
                                          <p:val>
                                            <p:strVal val="#ppt_h"/>
                                          </p:val>
                                        </p:tav>
                                        <p:tav tm="100000">
                                          <p:val>
                                            <p:strVal val="#ppt_h"/>
                                          </p:val>
                                        </p:tav>
                                      </p:tavLst>
                                    </p:anim>
                                    <p:animEffect transition="in" filter="fade">
                                      <p:cBhvr>
                                        <p:cTn id="2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D5F6C-136D-E212-6245-024CFD33B346}"/>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602C9134-86DD-D8FD-7F3C-87F288602946}"/>
              </a:ext>
            </a:extLst>
          </p:cNvPr>
          <p:cNvPicPr>
            <a:picLocks noChangeAspect="1"/>
          </p:cNvPicPr>
          <p:nvPr/>
        </p:nvPicPr>
        <p:blipFill>
          <a:blip r:embed="rId2"/>
          <a:stretch>
            <a:fillRect/>
          </a:stretch>
        </p:blipFill>
        <p:spPr>
          <a:xfrm>
            <a:off x="206421" y="1602802"/>
            <a:ext cx="7505010" cy="1744768"/>
          </a:xfrm>
          <a:prstGeom prst="rect">
            <a:avLst/>
          </a:prstGeom>
          <a:ln>
            <a:solidFill>
              <a:schemeClr val="tx1"/>
            </a:solidFill>
          </a:ln>
        </p:spPr>
      </p:pic>
      <p:sp>
        <p:nvSpPr>
          <p:cNvPr id="6" name="ZoneTexte 5">
            <a:extLst>
              <a:ext uri="{FF2B5EF4-FFF2-40B4-BE49-F238E27FC236}">
                <a16:creationId xmlns:a16="http://schemas.microsoft.com/office/drawing/2014/main" id="{F9A00AC5-F2A3-2F9E-1393-444FFF98FDB0}"/>
              </a:ext>
            </a:extLst>
          </p:cNvPr>
          <p:cNvSpPr txBox="1"/>
          <p:nvPr/>
        </p:nvSpPr>
        <p:spPr>
          <a:xfrm>
            <a:off x="341102" y="126007"/>
            <a:ext cx="11703604" cy="1477328"/>
          </a:xfrm>
          <a:prstGeom prst="rect">
            <a:avLst/>
          </a:prstGeom>
          <a:noFill/>
        </p:spPr>
        <p:txBody>
          <a:bodyPr wrap="square">
            <a:spAutoFit/>
          </a:bodyPr>
          <a:lstStyle/>
          <a:p>
            <a:r>
              <a:rPr lang="fr-CH" sz="5000" dirty="0">
                <a:latin typeface="Impact" panose="020B0806030902050204" pitchFamily="34" charset="0"/>
              </a:rPr>
              <a:t>2018 : Epstein passe par Cédric Villani </a:t>
            </a:r>
            <a:br>
              <a:rPr lang="fr-CH" sz="5000" dirty="0">
                <a:latin typeface="Impact" panose="020B0806030902050204" pitchFamily="34" charset="0"/>
              </a:rPr>
            </a:br>
            <a:r>
              <a:rPr lang="fr-CH" sz="4000" dirty="0">
                <a:latin typeface="Impact" panose="020B0806030902050204" pitchFamily="34" charset="0"/>
              </a:rPr>
              <a:t>pour inviter Bruno Le Maire</a:t>
            </a:r>
          </a:p>
        </p:txBody>
      </p:sp>
      <p:sp>
        <p:nvSpPr>
          <p:cNvPr id="8" name="ZoneTexte 7">
            <a:extLst>
              <a:ext uri="{FF2B5EF4-FFF2-40B4-BE49-F238E27FC236}">
                <a16:creationId xmlns:a16="http://schemas.microsoft.com/office/drawing/2014/main" id="{92F5EB88-1D20-811F-6048-C967532CA30C}"/>
              </a:ext>
            </a:extLst>
          </p:cNvPr>
          <p:cNvSpPr txBox="1"/>
          <p:nvPr/>
        </p:nvSpPr>
        <p:spPr>
          <a:xfrm>
            <a:off x="596283" y="3246334"/>
            <a:ext cx="6964430" cy="3323987"/>
          </a:xfrm>
          <a:prstGeom prst="rect">
            <a:avLst/>
          </a:prstGeom>
          <a:solidFill>
            <a:schemeClr val="bg1"/>
          </a:solidFill>
          <a:ln w="57150">
            <a:solidFill>
              <a:srgbClr val="FF0000"/>
            </a:solidFill>
          </a:ln>
        </p:spPr>
        <p:txBody>
          <a:bodyPr wrap="square">
            <a:spAutoFit/>
          </a:bodyPr>
          <a:lstStyle/>
          <a:p>
            <a:r>
              <a:rPr lang="fr-CH" sz="2000" b="1" dirty="0">
                <a:latin typeface="☞ABADI MT PRO COND" panose="020B0806020104020203" pitchFamily="34" charset="0"/>
              </a:rPr>
              <a:t>De : </a:t>
            </a:r>
            <a:r>
              <a:rPr lang="fr-CH" sz="2000" b="1" dirty="0" err="1">
                <a:latin typeface="☞ABADI MT PRO COND" panose="020B0806020104020203" pitchFamily="34" charset="0"/>
              </a:rPr>
              <a:t>jeffrey</a:t>
            </a:r>
            <a:r>
              <a:rPr lang="fr-CH" sz="2000" b="1" dirty="0">
                <a:latin typeface="☞ABADI MT PRO COND" panose="020B0806020104020203" pitchFamily="34" charset="0"/>
              </a:rPr>
              <a:t> E. &lt;</a:t>
            </a:r>
            <a:r>
              <a:rPr lang="fr-CH" sz="2000" b="1" dirty="0" err="1">
                <a:latin typeface="☞ABADI MT PRO COND" panose="020B0806020104020203" pitchFamily="34" charset="0"/>
              </a:rPr>
              <a:t>jeevacation@gmail.com</a:t>
            </a:r>
            <a:r>
              <a:rPr lang="fr-CH" sz="2000" b="1" dirty="0">
                <a:latin typeface="☞ABADI MT PRO COND" panose="020B0806020104020203" pitchFamily="34" charset="0"/>
              </a:rPr>
              <a:t>&gt;</a:t>
            </a:r>
          </a:p>
          <a:p>
            <a:r>
              <a:rPr lang="fr-CH" sz="2000" b="1" dirty="0">
                <a:latin typeface="☞ABADI MT PRO COND" panose="020B0806020104020203" pitchFamily="34" charset="0"/>
              </a:rPr>
              <a:t>Envoyé : jeudi 17 mai 2018, 16 h 21</a:t>
            </a:r>
          </a:p>
          <a:p>
            <a:r>
              <a:rPr lang="fr-CH" sz="2000" b="1" dirty="0">
                <a:latin typeface="☞ABADI MT PRO COND" panose="020B0806020104020203" pitchFamily="34" charset="0"/>
              </a:rPr>
              <a:t>À : </a:t>
            </a:r>
            <a:r>
              <a:rPr lang="fr-CH" sz="2000" b="1" dirty="0" err="1">
                <a:latin typeface="☞ABADI MT PRO COND" panose="020B0806020104020203" pitchFamily="34" charset="0"/>
              </a:rPr>
              <a:t>Cedric</a:t>
            </a:r>
            <a:r>
              <a:rPr lang="fr-CH" sz="2000" b="1" dirty="0">
                <a:latin typeface="☞ABADI MT PRO COND" panose="020B0806020104020203" pitchFamily="34" charset="0"/>
              </a:rPr>
              <a:t> Villani</a:t>
            </a:r>
            <a:br>
              <a:rPr lang="fr-CH" sz="2000" dirty="0">
                <a:latin typeface="☞ABADI MT PRO COND" panose="020B0806020104020203" pitchFamily="34" charset="0"/>
              </a:rPr>
            </a:br>
            <a:r>
              <a:rPr lang="fr-CH" sz="1000" dirty="0">
                <a:latin typeface="☞ABADI MT PRO COND" panose="020B0806020104020203" pitchFamily="34" charset="0"/>
              </a:rPr>
              <a:t> </a:t>
            </a:r>
            <a:endParaRPr lang="fr-CH" sz="2000" dirty="0">
              <a:latin typeface="☞ABADI MT PRO COND" panose="020B0806020104020203" pitchFamily="34" charset="0"/>
            </a:endParaRPr>
          </a:p>
          <a:p>
            <a:r>
              <a:rPr lang="fr-CH" sz="2000" dirty="0"/>
              <a:t>J'étais avec Misha hier ; nous parlions de vous.  </a:t>
            </a:r>
            <a:r>
              <a:rPr lang="fr-CH" sz="2000" b="1" dirty="0">
                <a:highlight>
                  <a:srgbClr val="FFFF00"/>
                </a:highlight>
              </a:rPr>
              <a:t>Je me suis rappelé que </a:t>
            </a:r>
            <a:r>
              <a:rPr lang="fr-CH" sz="2000" b="1" dirty="0">
                <a:solidFill>
                  <a:srgbClr val="FF0000"/>
                </a:solidFill>
                <a:highlight>
                  <a:srgbClr val="FFFF00"/>
                </a:highlight>
              </a:rPr>
              <a:t>Bruno Le Maire </a:t>
            </a:r>
            <a:r>
              <a:rPr lang="fr-CH" sz="2000" b="1" dirty="0">
                <a:highlight>
                  <a:srgbClr val="FFFF00"/>
                </a:highlight>
              </a:rPr>
              <a:t>était venu chez moi à New York et je me demandais si vous pouviez lui transmettre une invitation pour venir me voir à Paris. L'invitation vous est également</a:t>
            </a:r>
          </a:p>
          <a:p>
            <a:r>
              <a:rPr lang="fr-CH" sz="2000" b="1" dirty="0">
                <a:highlight>
                  <a:srgbClr val="FFFF00"/>
                </a:highlight>
              </a:rPr>
              <a:t>toujours ouverte</a:t>
            </a:r>
            <a:r>
              <a:rPr lang="fr-CH" sz="2000" dirty="0"/>
              <a:t> ; je vais organiser une nouvelle conférence de haut niveau </a:t>
            </a:r>
            <a:r>
              <a:rPr lang="fr-CH" sz="2000" b="1" dirty="0">
                <a:highlight>
                  <a:srgbClr val="FFFF00"/>
                </a:highlight>
              </a:rPr>
              <a:t>sur l'IA </a:t>
            </a:r>
            <a:r>
              <a:rPr lang="fr-CH" sz="2000" dirty="0"/>
              <a:t>(intelligence générale) à New York, qui devrait vous intéresser.</a:t>
            </a:r>
          </a:p>
        </p:txBody>
      </p:sp>
      <p:pic>
        <p:nvPicPr>
          <p:cNvPr id="9" name="Image 8">
            <a:extLst>
              <a:ext uri="{FF2B5EF4-FFF2-40B4-BE49-F238E27FC236}">
                <a16:creationId xmlns:a16="http://schemas.microsoft.com/office/drawing/2014/main" id="{82A41805-1724-7B15-CF12-90124869FBB6}"/>
              </a:ext>
            </a:extLst>
          </p:cNvPr>
          <p:cNvPicPr>
            <a:picLocks noChangeAspect="1"/>
          </p:cNvPicPr>
          <p:nvPr/>
        </p:nvPicPr>
        <p:blipFill>
          <a:blip r:embed="rId3"/>
          <a:stretch>
            <a:fillRect/>
          </a:stretch>
        </p:blipFill>
        <p:spPr>
          <a:xfrm>
            <a:off x="9781253" y="-40729"/>
            <a:ext cx="2197235" cy="3287063"/>
          </a:xfrm>
          <a:prstGeom prst="rect">
            <a:avLst/>
          </a:prstGeom>
        </p:spPr>
      </p:pic>
      <p:pic>
        <p:nvPicPr>
          <p:cNvPr id="10" name="Image 9">
            <a:extLst>
              <a:ext uri="{FF2B5EF4-FFF2-40B4-BE49-F238E27FC236}">
                <a16:creationId xmlns:a16="http://schemas.microsoft.com/office/drawing/2014/main" id="{78D7F4F6-91D1-237F-AE94-02A89DAA850A}"/>
              </a:ext>
            </a:extLst>
          </p:cNvPr>
          <p:cNvPicPr>
            <a:picLocks noChangeAspect="1"/>
          </p:cNvPicPr>
          <p:nvPr/>
        </p:nvPicPr>
        <p:blipFill>
          <a:blip r:embed="rId4"/>
          <a:stretch>
            <a:fillRect/>
          </a:stretch>
        </p:blipFill>
        <p:spPr>
          <a:xfrm>
            <a:off x="8812696" y="2178405"/>
            <a:ext cx="2927856" cy="4407871"/>
          </a:xfrm>
          <a:prstGeom prst="rect">
            <a:avLst/>
          </a:prstGeom>
        </p:spPr>
      </p:pic>
      <p:sp>
        <p:nvSpPr>
          <p:cNvPr id="13" name="ZoneTexte 12">
            <a:extLst>
              <a:ext uri="{FF2B5EF4-FFF2-40B4-BE49-F238E27FC236}">
                <a16:creationId xmlns:a16="http://schemas.microsoft.com/office/drawing/2014/main" id="{8387874A-AD51-CEC0-1898-C0BF738CAA77}"/>
              </a:ext>
            </a:extLst>
          </p:cNvPr>
          <p:cNvSpPr txBox="1"/>
          <p:nvPr/>
        </p:nvSpPr>
        <p:spPr>
          <a:xfrm>
            <a:off x="7846113" y="1019410"/>
            <a:ext cx="2455122" cy="2369880"/>
          </a:xfrm>
          <a:prstGeom prst="rect">
            <a:avLst/>
          </a:prstGeom>
          <a:noFill/>
        </p:spPr>
        <p:txBody>
          <a:bodyPr wrap="square">
            <a:spAutoFit/>
          </a:bodyPr>
          <a:lstStyle/>
          <a:p>
            <a:r>
              <a:rPr lang="fr-CH" sz="1600" b="1" dirty="0">
                <a:solidFill>
                  <a:srgbClr val="000000"/>
                </a:solidFill>
                <a:effectLst/>
                <a:latin typeface="☞ABADI MT PRO COND" panose="020B0806020104020203" pitchFamily="34" charset="0"/>
              </a:rPr>
              <a:t>Cédric Villani</a:t>
            </a:r>
            <a:r>
              <a:rPr lang="fr-CH" sz="1600" dirty="0">
                <a:solidFill>
                  <a:srgbClr val="000000"/>
                </a:solidFill>
                <a:effectLst/>
                <a:latin typeface="☞ABADI MT PRO COND" panose="020B0806020104020203" pitchFamily="34" charset="0"/>
              </a:rPr>
              <a:t>, </a:t>
            </a:r>
            <a:br>
              <a:rPr lang="fr-CH" sz="1200" dirty="0">
                <a:solidFill>
                  <a:srgbClr val="000000"/>
                </a:solidFill>
                <a:effectLst/>
                <a:latin typeface="Helvetica Neue" panose="02000503000000020004" pitchFamily="2" charset="0"/>
              </a:rPr>
            </a:br>
            <a:r>
              <a:rPr lang="fr-CH" sz="1200" dirty="0">
                <a:solidFill>
                  <a:srgbClr val="000000"/>
                </a:solidFill>
                <a:effectLst/>
                <a:latin typeface="Helvetica Neue" panose="02000503000000020004" pitchFamily="2" charset="0"/>
              </a:rPr>
              <a:t>Mathématicien médaillé Fields en 2010, Young Leader de la FAF en 2012, médaillé de l'Ordre national du mérite et de la </a:t>
            </a:r>
          </a:p>
          <a:p>
            <a:r>
              <a:rPr lang="fr-CH" sz="1200" dirty="0">
                <a:solidFill>
                  <a:srgbClr val="000000"/>
                </a:solidFill>
                <a:effectLst/>
                <a:latin typeface="Helvetica Neue" panose="02000503000000020004" pitchFamily="2" charset="0"/>
              </a:rPr>
              <a:t>Légion d'honneur, Président de l'OPECST (qui a organisé les auditions lors de la </a:t>
            </a:r>
            <a:br>
              <a:rPr lang="fr-CH" sz="1200" dirty="0">
                <a:solidFill>
                  <a:srgbClr val="000000"/>
                </a:solidFill>
                <a:effectLst/>
                <a:latin typeface="Helvetica Neue" panose="02000503000000020004" pitchFamily="2" charset="0"/>
              </a:rPr>
            </a:br>
            <a:r>
              <a:rPr lang="fr-CH" sz="1200" dirty="0">
                <a:solidFill>
                  <a:srgbClr val="000000"/>
                </a:solidFill>
                <a:effectLst/>
                <a:latin typeface="Helvetica Neue" panose="02000503000000020004" pitchFamily="2" charset="0"/>
              </a:rPr>
              <a:t>Commission d'enquête</a:t>
            </a:r>
            <a:br>
              <a:rPr lang="fr-CH" sz="1200" dirty="0">
                <a:solidFill>
                  <a:srgbClr val="000000"/>
                </a:solidFill>
                <a:effectLst/>
                <a:latin typeface="Helvetica Neue" panose="02000503000000020004" pitchFamily="2" charset="0"/>
              </a:rPr>
            </a:br>
            <a:r>
              <a:rPr lang="fr-CH" sz="1200" dirty="0">
                <a:solidFill>
                  <a:srgbClr val="000000"/>
                </a:solidFill>
                <a:effectLst/>
                <a:latin typeface="Helvetica Neue" panose="02000503000000020004" pitchFamily="2" charset="0"/>
              </a:rPr>
              <a:t>au Sénat sur les effets </a:t>
            </a:r>
          </a:p>
          <a:p>
            <a:r>
              <a:rPr lang="fr-CH" sz="1200" dirty="0">
                <a:solidFill>
                  <a:srgbClr val="000000"/>
                </a:solidFill>
                <a:effectLst/>
                <a:latin typeface="Helvetica Neue" panose="02000503000000020004" pitchFamily="2" charset="0"/>
              </a:rPr>
              <a:t>du "vaccin" Covid </a:t>
            </a:r>
          </a:p>
          <a:p>
            <a:r>
              <a:rPr lang="fr-CH" sz="1200" dirty="0">
                <a:solidFill>
                  <a:srgbClr val="000000"/>
                </a:solidFill>
                <a:effectLst/>
                <a:latin typeface="Helvetica Neue" panose="02000503000000020004" pitchFamily="2" charset="0"/>
              </a:rPr>
              <a:t>en 2022</a:t>
            </a:r>
          </a:p>
        </p:txBody>
      </p:sp>
    </p:spTree>
    <p:extLst>
      <p:ext uri="{BB962C8B-B14F-4D97-AF65-F5344CB8AC3E}">
        <p14:creationId xmlns:p14="http://schemas.microsoft.com/office/powerpoint/2010/main" val="5694198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5DBF8-9CD3-2F59-C804-BB0AC04B7AC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5A3D1EB-F62B-FC8F-30B1-F7155F2FBDFA}"/>
              </a:ext>
            </a:extLst>
          </p:cNvPr>
          <p:cNvSpPr txBox="1"/>
          <p:nvPr/>
        </p:nvSpPr>
        <p:spPr>
          <a:xfrm>
            <a:off x="305790" y="317142"/>
            <a:ext cx="11703604" cy="1631216"/>
          </a:xfrm>
          <a:prstGeom prst="rect">
            <a:avLst/>
          </a:prstGeom>
          <a:noFill/>
        </p:spPr>
        <p:txBody>
          <a:bodyPr wrap="square">
            <a:spAutoFit/>
          </a:bodyPr>
          <a:lstStyle/>
          <a:p>
            <a:r>
              <a:rPr lang="fr-CH" sz="5000" dirty="0">
                <a:latin typeface="Impact" panose="020B0806030902050204" pitchFamily="34" charset="0"/>
              </a:rPr>
              <a:t>Macron : il voudrait diriger l’Europe, voire </a:t>
            </a:r>
          </a:p>
          <a:p>
            <a:r>
              <a:rPr lang="fr-CH" sz="5000" dirty="0">
                <a:latin typeface="Impact" panose="020B0806030902050204" pitchFamily="34" charset="0"/>
              </a:rPr>
              <a:t>le monde (2018) … </a:t>
            </a:r>
            <a:endParaRPr lang="fr-CH" sz="4400" dirty="0">
              <a:latin typeface="Impact" panose="020B0806030902050204" pitchFamily="34" charset="0"/>
            </a:endParaRPr>
          </a:p>
        </p:txBody>
      </p:sp>
      <p:sp>
        <p:nvSpPr>
          <p:cNvPr id="5" name="ZoneTexte 4">
            <a:extLst>
              <a:ext uri="{FF2B5EF4-FFF2-40B4-BE49-F238E27FC236}">
                <a16:creationId xmlns:a16="http://schemas.microsoft.com/office/drawing/2014/main" id="{0C4691D9-437D-58F1-E1A0-D4427321839D}"/>
              </a:ext>
            </a:extLst>
          </p:cNvPr>
          <p:cNvSpPr txBox="1"/>
          <p:nvPr/>
        </p:nvSpPr>
        <p:spPr>
          <a:xfrm>
            <a:off x="305790" y="1899590"/>
            <a:ext cx="3858586" cy="369332"/>
          </a:xfrm>
          <a:prstGeom prst="rect">
            <a:avLst/>
          </a:prstGeom>
          <a:noFill/>
        </p:spPr>
        <p:txBody>
          <a:bodyPr wrap="square">
            <a:spAutoFit/>
          </a:bodyPr>
          <a:lstStyle/>
          <a:p>
            <a:r>
              <a:rPr lang="fr-CH" b="1" i="0" dirty="0">
                <a:solidFill>
                  <a:srgbClr val="FF0000"/>
                </a:solidFill>
                <a:effectLst/>
                <a:latin typeface="Nunito" pitchFamily="2" charset="77"/>
              </a:rPr>
              <a:t>« </a:t>
            </a:r>
            <a:r>
              <a:rPr lang="fr-CH" b="1" dirty="0">
                <a:solidFill>
                  <a:srgbClr val="FF0000"/>
                </a:solidFill>
                <a:latin typeface="Nunito" pitchFamily="2" charset="77"/>
              </a:rPr>
              <a:t>Macron</a:t>
            </a:r>
            <a:r>
              <a:rPr lang="fr-CH" b="1" i="0" dirty="0">
                <a:solidFill>
                  <a:srgbClr val="FF0000"/>
                </a:solidFill>
                <a:effectLst/>
                <a:latin typeface="Nunito" pitchFamily="2" charset="77"/>
              </a:rPr>
              <a:t> » est cité 211 fois</a:t>
            </a:r>
            <a:endParaRPr lang="fr-FR" dirty="0">
              <a:solidFill>
                <a:srgbClr val="FF0000"/>
              </a:solidFill>
            </a:endParaRPr>
          </a:p>
        </p:txBody>
      </p:sp>
      <p:pic>
        <p:nvPicPr>
          <p:cNvPr id="12" name="Image 11">
            <a:extLst>
              <a:ext uri="{FF2B5EF4-FFF2-40B4-BE49-F238E27FC236}">
                <a16:creationId xmlns:a16="http://schemas.microsoft.com/office/drawing/2014/main" id="{F910EE82-12A6-F9A1-3268-3B2830F5AB2E}"/>
              </a:ext>
            </a:extLst>
          </p:cNvPr>
          <p:cNvPicPr>
            <a:picLocks noChangeAspect="1"/>
          </p:cNvPicPr>
          <p:nvPr/>
        </p:nvPicPr>
        <p:blipFill>
          <a:blip r:embed="rId2"/>
          <a:stretch>
            <a:fillRect/>
          </a:stretch>
        </p:blipFill>
        <p:spPr>
          <a:xfrm>
            <a:off x="430937" y="2457430"/>
            <a:ext cx="5189575" cy="4003784"/>
          </a:xfrm>
          <a:prstGeom prst="rect">
            <a:avLst/>
          </a:prstGeom>
          <a:ln>
            <a:solidFill>
              <a:schemeClr val="tx1"/>
            </a:solidFill>
          </a:ln>
        </p:spPr>
      </p:pic>
      <p:sp>
        <p:nvSpPr>
          <p:cNvPr id="7" name="ZoneTexte 6">
            <a:extLst>
              <a:ext uri="{FF2B5EF4-FFF2-40B4-BE49-F238E27FC236}">
                <a16:creationId xmlns:a16="http://schemas.microsoft.com/office/drawing/2014/main" id="{D9B14052-5031-5574-BD02-89F42E2EA1F0}"/>
              </a:ext>
            </a:extLst>
          </p:cNvPr>
          <p:cNvSpPr txBox="1"/>
          <p:nvPr/>
        </p:nvSpPr>
        <p:spPr>
          <a:xfrm>
            <a:off x="4678017" y="1205947"/>
            <a:ext cx="7083046" cy="5555367"/>
          </a:xfrm>
          <a:prstGeom prst="rect">
            <a:avLst/>
          </a:prstGeom>
          <a:solidFill>
            <a:schemeClr val="bg1"/>
          </a:solidFill>
          <a:ln w="57150">
            <a:solidFill>
              <a:srgbClr val="FF0000"/>
            </a:solidFill>
          </a:ln>
        </p:spPr>
        <p:txBody>
          <a:bodyPr wrap="square">
            <a:spAutoFit/>
          </a:bodyPr>
          <a:lstStyle/>
          <a:p>
            <a:pPr fontAlgn="base"/>
            <a:r>
              <a:rPr lang="fr-CH" sz="2000" dirty="0">
                <a:solidFill>
                  <a:srgbClr val="111111"/>
                </a:solidFill>
                <a:latin typeface="☞ABADI MT PRO COND" panose="020B0806020104020203" pitchFamily="34" charset="0"/>
              </a:rPr>
              <a:t>Jeudi 30 août 2018 à 15h44, </a:t>
            </a:r>
            <a:r>
              <a:rPr lang="fr-CH" sz="2000" dirty="0">
                <a:latin typeface="☞ABADI MT PRO COND" panose="020B0806020104020203" pitchFamily="34" charset="0"/>
              </a:rPr>
              <a:t>■■■■</a:t>
            </a:r>
            <a:br>
              <a:rPr lang="fr-CH" b="1" i="0" dirty="0">
                <a:solidFill>
                  <a:srgbClr val="111111"/>
                </a:solidFill>
                <a:effectLst/>
              </a:rPr>
            </a:br>
            <a:r>
              <a:rPr lang="fr-CH" i="0" dirty="0">
                <a:solidFill>
                  <a:srgbClr val="111111"/>
                </a:solidFill>
                <a:effectLst/>
                <a:highlight>
                  <a:srgbClr val="FFFF00"/>
                </a:highlight>
              </a:rPr>
              <a:t>« Besoin d’aide</a:t>
            </a:r>
            <a:br>
              <a:rPr lang="fr-CH" i="0" dirty="0">
                <a:solidFill>
                  <a:srgbClr val="111111"/>
                </a:solidFill>
                <a:effectLst/>
                <a:highlight>
                  <a:srgbClr val="FFFF00"/>
                </a:highlight>
              </a:rPr>
            </a:br>
            <a:r>
              <a:rPr lang="fr-CH" i="0" dirty="0">
                <a:solidFill>
                  <a:srgbClr val="111111"/>
                </a:solidFill>
                <a:effectLst/>
                <a:highlight>
                  <a:srgbClr val="FFFF00"/>
                </a:highlight>
              </a:rPr>
              <a:t>Il nous demande à chacun de lui soumettre des idées novatrices et pertinentes.</a:t>
            </a:r>
            <a:br>
              <a:rPr lang="fr-CH" i="0" dirty="0">
                <a:solidFill>
                  <a:srgbClr val="111111"/>
                </a:solidFill>
                <a:effectLst/>
                <a:highlight>
                  <a:srgbClr val="FFFF00"/>
                </a:highlight>
              </a:rPr>
            </a:br>
            <a:r>
              <a:rPr lang="fr-CH" sz="900" i="0" dirty="0">
                <a:solidFill>
                  <a:srgbClr val="111111"/>
                </a:solidFill>
                <a:effectLst/>
                <a:highlight>
                  <a:srgbClr val="FFFF00"/>
                </a:highlight>
              </a:rPr>
              <a:t> </a:t>
            </a:r>
            <a:br>
              <a:rPr lang="fr-CH" i="0" dirty="0">
                <a:solidFill>
                  <a:srgbClr val="111111"/>
                </a:solidFill>
                <a:effectLst/>
                <a:highlight>
                  <a:srgbClr val="FFFF00"/>
                </a:highlight>
              </a:rPr>
            </a:br>
            <a:r>
              <a:rPr lang="fr-CH" i="0" dirty="0">
                <a:solidFill>
                  <a:srgbClr val="111111"/>
                </a:solidFill>
                <a:effectLst/>
                <a:highlight>
                  <a:srgbClr val="FFFF00"/>
                </a:highlight>
              </a:rPr>
              <a:t>On est ouvert à toutes les propositions :</a:t>
            </a:r>
            <a:br>
              <a:rPr lang="fr-CH" i="0" dirty="0">
                <a:solidFill>
                  <a:srgbClr val="111111"/>
                </a:solidFill>
                <a:effectLst/>
                <a:highlight>
                  <a:srgbClr val="FFFF00"/>
                </a:highlight>
              </a:rPr>
            </a:br>
            <a:r>
              <a:rPr lang="fr-CH" i="0" dirty="0">
                <a:solidFill>
                  <a:srgbClr val="111111"/>
                </a:solidFill>
                <a:effectLst/>
                <a:highlight>
                  <a:srgbClr val="FFFF00"/>
                </a:highlight>
              </a:rPr>
              <a:t>- Institutions</a:t>
            </a:r>
            <a:br>
              <a:rPr lang="fr-CH" i="0" dirty="0">
                <a:solidFill>
                  <a:srgbClr val="111111"/>
                </a:solidFill>
                <a:effectLst/>
                <a:highlight>
                  <a:srgbClr val="FFFF00"/>
                </a:highlight>
              </a:rPr>
            </a:br>
            <a:r>
              <a:rPr lang="fr-CH" i="0" dirty="0">
                <a:solidFill>
                  <a:srgbClr val="111111"/>
                </a:solidFill>
                <a:effectLst/>
                <a:highlight>
                  <a:srgbClr val="FFFF00"/>
                </a:highlight>
              </a:rPr>
              <a:t>- Politiques</a:t>
            </a:r>
            <a:br>
              <a:rPr lang="fr-CH" i="0" dirty="0">
                <a:solidFill>
                  <a:srgbClr val="111111"/>
                </a:solidFill>
                <a:effectLst/>
                <a:highlight>
                  <a:srgbClr val="FFFF00"/>
                </a:highlight>
              </a:rPr>
            </a:br>
            <a:r>
              <a:rPr lang="fr-CH" i="0" dirty="0">
                <a:solidFill>
                  <a:srgbClr val="111111"/>
                </a:solidFill>
                <a:effectLst/>
                <a:highlight>
                  <a:srgbClr val="FFFF00"/>
                </a:highlight>
              </a:rPr>
              <a:t>- Science</a:t>
            </a:r>
            <a:br>
              <a:rPr lang="fr-CH" i="0" dirty="0">
                <a:solidFill>
                  <a:srgbClr val="111111"/>
                </a:solidFill>
                <a:effectLst/>
                <a:highlight>
                  <a:srgbClr val="FFFF00"/>
                </a:highlight>
              </a:rPr>
            </a:br>
            <a:r>
              <a:rPr lang="fr-CH" i="0" dirty="0">
                <a:solidFill>
                  <a:srgbClr val="111111"/>
                </a:solidFill>
                <a:effectLst/>
                <a:highlight>
                  <a:srgbClr val="FFFF00"/>
                </a:highlight>
              </a:rPr>
              <a:t>Etc.</a:t>
            </a:r>
            <a:br>
              <a:rPr lang="fr-CH" i="0" dirty="0">
                <a:solidFill>
                  <a:srgbClr val="111111"/>
                </a:solidFill>
                <a:effectLst/>
                <a:highlight>
                  <a:srgbClr val="FFFF00"/>
                </a:highlight>
              </a:rPr>
            </a:br>
            <a:r>
              <a:rPr lang="fr-CH" sz="900" i="0" dirty="0">
                <a:solidFill>
                  <a:srgbClr val="111111"/>
                </a:solidFill>
                <a:effectLst/>
                <a:highlight>
                  <a:srgbClr val="FFFF00"/>
                </a:highlight>
              </a:rPr>
              <a:t> </a:t>
            </a:r>
            <a:br>
              <a:rPr lang="fr-CH" i="0" dirty="0">
                <a:solidFill>
                  <a:srgbClr val="111111"/>
                </a:solidFill>
                <a:effectLst/>
                <a:highlight>
                  <a:srgbClr val="FFFF00"/>
                </a:highlight>
              </a:rPr>
            </a:br>
            <a:r>
              <a:rPr lang="fr-CH" b="1" i="0" dirty="0">
                <a:solidFill>
                  <a:srgbClr val="FF0000"/>
                </a:solidFill>
                <a:effectLst/>
                <a:highlight>
                  <a:srgbClr val="FFFF00"/>
                </a:highlight>
              </a:rPr>
              <a:t>Il veut diriger l’Europe, voire le monde. J’ai environ</a:t>
            </a:r>
            <a:br>
              <a:rPr lang="fr-CH" b="1" i="0" dirty="0">
                <a:solidFill>
                  <a:srgbClr val="FF0000"/>
                </a:solidFill>
                <a:effectLst/>
                <a:highlight>
                  <a:srgbClr val="FFFF00"/>
                </a:highlight>
              </a:rPr>
            </a:br>
            <a:r>
              <a:rPr lang="fr-CH" b="1" i="0" dirty="0">
                <a:solidFill>
                  <a:srgbClr val="FF0000"/>
                </a:solidFill>
                <a:effectLst/>
                <a:highlight>
                  <a:srgbClr val="FFFF00"/>
                </a:highlight>
              </a:rPr>
              <a:t>une semaine. Pouvons-nous en discuter ?</a:t>
            </a:r>
            <a:r>
              <a:rPr lang="fr-CH" b="1" i="0" u="sng" dirty="0">
                <a:solidFill>
                  <a:srgbClr val="111111"/>
                </a:solidFill>
                <a:effectLst/>
                <a:highlight>
                  <a:srgbClr val="FFFF00"/>
                </a:highlight>
              </a:rPr>
              <a:t> </a:t>
            </a:r>
            <a:br>
              <a:rPr lang="fr-CH" b="0" i="0" u="sng" dirty="0">
                <a:solidFill>
                  <a:srgbClr val="111111"/>
                </a:solidFill>
                <a:effectLst/>
                <a:highlight>
                  <a:srgbClr val="FFFF00"/>
                </a:highlight>
              </a:rPr>
            </a:br>
            <a:r>
              <a:rPr lang="fr-CH" b="0" i="0" dirty="0">
                <a:solidFill>
                  <a:srgbClr val="111111"/>
                </a:solidFill>
                <a:effectLst/>
                <a:highlight>
                  <a:srgbClr val="FFFF00"/>
                </a:highlight>
              </a:rPr>
              <a:t>Par SMS ou par téléphone, ça me va. </a:t>
            </a:r>
          </a:p>
          <a:p>
            <a:pPr fontAlgn="base"/>
            <a:r>
              <a:rPr lang="fr-CH" b="0" i="0" dirty="0">
                <a:solidFill>
                  <a:srgbClr val="111111"/>
                </a:solidFill>
                <a:effectLst/>
                <a:highlight>
                  <a:srgbClr val="FFFF00"/>
                </a:highlight>
              </a:rPr>
              <a:t>Ce week-end ? »</a:t>
            </a:r>
            <a:br>
              <a:rPr lang="fr-CH" b="0" i="0" dirty="0">
                <a:solidFill>
                  <a:srgbClr val="111111"/>
                </a:solidFill>
                <a:effectLst/>
                <a:highlight>
                  <a:srgbClr val="FFFF00"/>
                </a:highlight>
              </a:rPr>
            </a:br>
            <a:r>
              <a:rPr lang="fr-CH" sz="900" b="0" i="0" dirty="0">
                <a:solidFill>
                  <a:srgbClr val="111111"/>
                </a:solidFill>
                <a:effectLst/>
                <a:highlight>
                  <a:srgbClr val="FFFF00"/>
                </a:highlight>
              </a:rPr>
              <a:t> </a:t>
            </a:r>
            <a:endParaRPr lang="fr-CH" b="0" i="0" dirty="0">
              <a:solidFill>
                <a:srgbClr val="111111"/>
              </a:solidFill>
              <a:effectLst/>
              <a:highlight>
                <a:srgbClr val="FFFF00"/>
              </a:highlight>
            </a:endParaRPr>
          </a:p>
          <a:p>
            <a:pPr fontAlgn="base"/>
            <a:r>
              <a:rPr lang="fr-CH" sz="2000" b="0" i="0" dirty="0" err="1">
                <a:solidFill>
                  <a:srgbClr val="111111"/>
                </a:solidFill>
                <a:effectLst/>
                <a:latin typeface="☞ABADI MT PRO COND" panose="020B0806020104020203" pitchFamily="34" charset="0"/>
              </a:rPr>
              <a:t>jeffrey</a:t>
            </a:r>
            <a:r>
              <a:rPr lang="fr-CH" sz="2000" b="0" i="0" dirty="0">
                <a:solidFill>
                  <a:srgbClr val="111111"/>
                </a:solidFill>
                <a:effectLst/>
                <a:latin typeface="☞ABADI MT PRO COND" panose="020B0806020104020203" pitchFamily="34" charset="0"/>
              </a:rPr>
              <a:t> </a:t>
            </a:r>
            <a:r>
              <a:rPr lang="fr-CH" sz="2000" b="0" i="0" dirty="0">
                <a:solidFill>
                  <a:srgbClr val="111111"/>
                </a:solidFill>
                <a:effectLst/>
                <a:latin typeface="☞ABADI MT PRO COND" panose="020B0806020104020203" pitchFamily="34" charset="0"/>
                <a:hlinkClick r:id="rId3"/>
              </a:rPr>
              <a:t>E.jeevacation@gmail.com</a:t>
            </a:r>
            <a:br>
              <a:rPr lang="fr-CH" sz="2000" b="0" i="0" dirty="0">
                <a:solidFill>
                  <a:srgbClr val="111111"/>
                </a:solidFill>
                <a:effectLst/>
                <a:latin typeface="☞ABADI MT PRO COND" panose="020B0806020104020203" pitchFamily="34" charset="0"/>
              </a:rPr>
            </a:br>
            <a:r>
              <a:rPr lang="fr-CH" sz="2000" dirty="0">
                <a:solidFill>
                  <a:srgbClr val="111111"/>
                </a:solidFill>
                <a:latin typeface="☞ABADI MT PRO COND" panose="020B0806020104020203" pitchFamily="34" charset="0"/>
              </a:rPr>
              <a:t>Jeudi 30 août 2018 à 19h48</a:t>
            </a:r>
            <a:br>
              <a:rPr lang="fr-CH" sz="2000" dirty="0">
                <a:solidFill>
                  <a:srgbClr val="111111"/>
                </a:solidFill>
                <a:latin typeface="☞ABADI MT PRO COND" panose="020B0806020104020203" pitchFamily="34" charset="0"/>
              </a:rPr>
            </a:br>
            <a:r>
              <a:rPr lang="fr-CH" sz="2000" dirty="0">
                <a:solidFill>
                  <a:srgbClr val="111111"/>
                </a:solidFill>
                <a:latin typeface="☞ABADI MT PRO COND" panose="020B0806020104020203" pitchFamily="34" charset="0"/>
              </a:rPr>
              <a:t>Re : Macron</a:t>
            </a:r>
            <a:br>
              <a:rPr lang="fr-CH" dirty="0">
                <a:solidFill>
                  <a:srgbClr val="111111"/>
                </a:solidFill>
                <a:highlight>
                  <a:srgbClr val="FFFF00"/>
                </a:highlight>
              </a:rPr>
            </a:br>
            <a:r>
              <a:rPr lang="fr-CH" sz="3200" b="1" dirty="0">
                <a:solidFill>
                  <a:srgbClr val="FF0000"/>
                </a:solidFill>
                <a:highlight>
                  <a:srgbClr val="FFFF00"/>
                </a:highlight>
              </a:rPr>
              <a:t>ok</a:t>
            </a:r>
            <a:endParaRPr lang="fr-CH" sz="3200" b="1" i="0" dirty="0">
              <a:solidFill>
                <a:srgbClr val="FF0000"/>
              </a:solidFill>
              <a:effectLst/>
              <a:highlight>
                <a:srgbClr val="FFFF00"/>
              </a:highlight>
            </a:endParaRPr>
          </a:p>
        </p:txBody>
      </p:sp>
      <p:pic>
        <p:nvPicPr>
          <p:cNvPr id="13" name="Image 12">
            <a:extLst>
              <a:ext uri="{FF2B5EF4-FFF2-40B4-BE49-F238E27FC236}">
                <a16:creationId xmlns:a16="http://schemas.microsoft.com/office/drawing/2014/main" id="{74512860-1A91-CD8F-FC5E-0BC33836BBA0}"/>
              </a:ext>
            </a:extLst>
          </p:cNvPr>
          <p:cNvPicPr>
            <a:picLocks noChangeAspect="1"/>
          </p:cNvPicPr>
          <p:nvPr/>
        </p:nvPicPr>
        <p:blipFill>
          <a:blip r:embed="rId4"/>
          <a:stretch>
            <a:fillRect/>
          </a:stretch>
        </p:blipFill>
        <p:spPr>
          <a:xfrm>
            <a:off x="9034483" y="3932291"/>
            <a:ext cx="3157517" cy="2875596"/>
          </a:xfrm>
          <a:prstGeom prst="rect">
            <a:avLst/>
          </a:prstGeom>
        </p:spPr>
      </p:pic>
    </p:spTree>
    <p:extLst>
      <p:ext uri="{BB962C8B-B14F-4D97-AF65-F5344CB8AC3E}">
        <p14:creationId xmlns:p14="http://schemas.microsoft.com/office/powerpoint/2010/main" val="72724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strVal val="#ppt_w*0.70"/>
                                          </p:val>
                                        </p:tav>
                                        <p:tav tm="100000">
                                          <p:val>
                                            <p:strVal val="#ppt_w"/>
                                          </p:val>
                                        </p:tav>
                                      </p:tavLst>
                                    </p:anim>
                                    <p:anim calcmode="lin" valueType="num">
                                      <p:cBhvr>
                                        <p:cTn id="13" dur="1000" fill="hold"/>
                                        <p:tgtEl>
                                          <p:spTgt spid="13"/>
                                        </p:tgtEl>
                                        <p:attrNameLst>
                                          <p:attrName>ppt_h</p:attrName>
                                        </p:attrNameLst>
                                      </p:cBhvr>
                                      <p:tavLst>
                                        <p:tav tm="0">
                                          <p:val>
                                            <p:strVal val="#ppt_h"/>
                                          </p:val>
                                        </p:tav>
                                        <p:tav tm="100000">
                                          <p:val>
                                            <p:strVal val="#ppt_h"/>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9993B-FD5F-FBAD-C958-284C08A11573}"/>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AC05EC5-DA9F-7D17-14AC-32063581BD3C}"/>
              </a:ext>
            </a:extLst>
          </p:cNvPr>
          <p:cNvSpPr txBox="1"/>
          <p:nvPr/>
        </p:nvSpPr>
        <p:spPr>
          <a:xfrm>
            <a:off x="244198" y="182296"/>
            <a:ext cx="11703604" cy="1400383"/>
          </a:xfrm>
          <a:prstGeom prst="rect">
            <a:avLst/>
          </a:prstGeom>
          <a:noFill/>
        </p:spPr>
        <p:txBody>
          <a:bodyPr wrap="square">
            <a:spAutoFit/>
          </a:bodyPr>
          <a:lstStyle/>
          <a:p>
            <a:pPr>
              <a:lnSpc>
                <a:spcPts val="5100"/>
              </a:lnSpc>
            </a:pPr>
            <a:r>
              <a:rPr lang="fr-CH" sz="5000" dirty="0">
                <a:latin typeface="Impact" panose="020B0806030902050204" pitchFamily="34" charset="0"/>
              </a:rPr>
              <a:t>2018 : Macron veut reconstruire </a:t>
            </a:r>
            <a:br>
              <a:rPr lang="fr-CH" sz="5000" dirty="0">
                <a:latin typeface="Impact" panose="020B0806030902050204" pitchFamily="34" charset="0"/>
              </a:rPr>
            </a:br>
            <a:r>
              <a:rPr lang="fr-CH" sz="3600" dirty="0">
                <a:latin typeface="Impact" panose="020B0806030902050204" pitchFamily="34" charset="0"/>
              </a:rPr>
              <a:t>repenser</a:t>
            </a:r>
            <a:r>
              <a:rPr lang="fr-CH" sz="5000" dirty="0">
                <a:latin typeface="Impact" panose="020B0806030902050204" pitchFamily="34" charset="0"/>
              </a:rPr>
              <a:t> </a:t>
            </a:r>
            <a:r>
              <a:rPr lang="fr-CH" sz="3600" dirty="0">
                <a:latin typeface="Impact" panose="020B0806030902050204" pitchFamily="34" charset="0"/>
              </a:rPr>
              <a:t>la gouvernance, pour un avenir plus « progressiste »</a:t>
            </a:r>
          </a:p>
        </p:txBody>
      </p:sp>
      <p:pic>
        <p:nvPicPr>
          <p:cNvPr id="10" name="Image 9">
            <a:extLst>
              <a:ext uri="{FF2B5EF4-FFF2-40B4-BE49-F238E27FC236}">
                <a16:creationId xmlns:a16="http://schemas.microsoft.com/office/drawing/2014/main" id="{AFA8AE04-3F31-DACB-6259-FBB52CCE3442}"/>
              </a:ext>
            </a:extLst>
          </p:cNvPr>
          <p:cNvPicPr>
            <a:picLocks noChangeAspect="1"/>
          </p:cNvPicPr>
          <p:nvPr/>
        </p:nvPicPr>
        <p:blipFill>
          <a:blip r:embed="rId2"/>
          <a:stretch>
            <a:fillRect/>
          </a:stretch>
        </p:blipFill>
        <p:spPr>
          <a:xfrm>
            <a:off x="381858" y="1554907"/>
            <a:ext cx="7772400" cy="3006014"/>
          </a:xfrm>
          <a:prstGeom prst="rect">
            <a:avLst/>
          </a:prstGeom>
          <a:ln>
            <a:solidFill>
              <a:schemeClr val="tx1"/>
            </a:solidFill>
          </a:ln>
        </p:spPr>
      </p:pic>
      <p:sp>
        <p:nvSpPr>
          <p:cNvPr id="9" name="ZoneTexte 8">
            <a:extLst>
              <a:ext uri="{FF2B5EF4-FFF2-40B4-BE49-F238E27FC236}">
                <a16:creationId xmlns:a16="http://schemas.microsoft.com/office/drawing/2014/main" id="{73BD8560-372F-D14E-2138-646DC2E91700}"/>
              </a:ext>
            </a:extLst>
          </p:cNvPr>
          <p:cNvSpPr txBox="1"/>
          <p:nvPr/>
        </p:nvSpPr>
        <p:spPr>
          <a:xfrm>
            <a:off x="2533338" y="4106038"/>
            <a:ext cx="9276804" cy="2062103"/>
          </a:xfrm>
          <a:prstGeom prst="rect">
            <a:avLst/>
          </a:prstGeom>
          <a:solidFill>
            <a:schemeClr val="bg1"/>
          </a:solidFill>
          <a:ln w="57150">
            <a:solidFill>
              <a:srgbClr val="FF0000"/>
            </a:solidFill>
          </a:ln>
        </p:spPr>
        <p:txBody>
          <a:bodyPr wrap="square">
            <a:spAutoFit/>
          </a:bodyPr>
          <a:lstStyle/>
          <a:p>
            <a:pPr algn="l" fontAlgn="base"/>
            <a:r>
              <a:rPr lang="fr-CH" sz="2000" b="1" i="0" dirty="0">
                <a:solidFill>
                  <a:srgbClr val="111111"/>
                </a:solidFill>
                <a:effectLst/>
                <a:latin typeface="☞ABADI MT PRO COND" panose="020B0806020104020203" pitchFamily="34" charset="0"/>
              </a:rPr>
              <a:t>17/09/2018 – Message de Epstein à </a:t>
            </a:r>
            <a:r>
              <a:rPr lang="fr-CH" sz="2000" b="1" i="0" dirty="0" err="1">
                <a:solidFill>
                  <a:srgbClr val="111111"/>
                </a:solidFill>
                <a:effectLst/>
                <a:latin typeface="☞ABADI MT PRO COND" panose="020B0806020104020203" pitchFamily="34" charset="0"/>
              </a:rPr>
              <a:t>Borge</a:t>
            </a:r>
            <a:r>
              <a:rPr lang="fr-CH" sz="2000" b="1" i="0" dirty="0">
                <a:solidFill>
                  <a:srgbClr val="111111"/>
                </a:solidFill>
                <a:effectLst/>
                <a:latin typeface="☞ABADI MT PRO COND" panose="020B0806020104020203" pitchFamily="34" charset="0"/>
              </a:rPr>
              <a:t> </a:t>
            </a:r>
            <a:r>
              <a:rPr lang="fr-CH" sz="2000" b="1" i="0" dirty="0" err="1">
                <a:solidFill>
                  <a:srgbClr val="111111"/>
                </a:solidFill>
                <a:effectLst/>
                <a:latin typeface="☞ABADI MT PRO COND" panose="020B0806020104020203" pitchFamily="34" charset="0"/>
              </a:rPr>
              <a:t>Brende</a:t>
            </a:r>
            <a:r>
              <a:rPr lang="fr-CH" sz="2000" b="1" i="0" dirty="0">
                <a:solidFill>
                  <a:srgbClr val="111111"/>
                </a:solidFill>
                <a:effectLst/>
                <a:latin typeface="☞ABADI MT PRO COND" panose="020B0806020104020203" pitchFamily="34" charset="0"/>
              </a:rPr>
              <a:t> </a:t>
            </a:r>
            <a:r>
              <a:rPr lang="fr-CH" sz="2000" b="1" dirty="0">
                <a:solidFill>
                  <a:srgbClr val="111111"/>
                </a:solidFill>
                <a:latin typeface="☞ABADI MT PRO COND" panose="020B0806020104020203" pitchFamily="34" charset="0"/>
              </a:rPr>
              <a:t>(a</a:t>
            </a:r>
            <a:r>
              <a:rPr lang="fr-CH" b="1" i="0" dirty="0">
                <a:solidFill>
                  <a:srgbClr val="111111"/>
                </a:solidFill>
                <a:effectLst/>
                <a:latin typeface="☞ABADI MT PRO COND" panose="020B0806020104020203" pitchFamily="34" charset="0"/>
              </a:rPr>
              <a:t>lors président du Conseil d’administration du WEF)</a:t>
            </a:r>
            <a:r>
              <a:rPr lang="fr-CH" b="0" i="0" dirty="0">
                <a:solidFill>
                  <a:srgbClr val="111111"/>
                </a:solidFill>
                <a:effectLst/>
                <a:latin typeface="☞ABADI MT PRO COND" panose="020B0806020104020203" pitchFamily="34" charset="0"/>
              </a:rPr>
              <a:t> </a:t>
            </a:r>
            <a:br>
              <a:rPr lang="fr-CH" b="0" i="0" dirty="0">
                <a:solidFill>
                  <a:srgbClr val="111111"/>
                </a:solidFill>
                <a:effectLst/>
                <a:latin typeface="Nunito" pitchFamily="2" charset="77"/>
              </a:rPr>
            </a:br>
            <a:r>
              <a:rPr lang="fr-CH" b="0" i="0" dirty="0">
                <a:solidFill>
                  <a:srgbClr val="111111"/>
                </a:solidFill>
                <a:effectLst/>
                <a:highlight>
                  <a:srgbClr val="FFFF00"/>
                </a:highlight>
              </a:rPr>
              <a:t>« De Macron</a:t>
            </a:r>
            <a:br>
              <a:rPr lang="fr-CH" b="0" i="0" dirty="0">
                <a:solidFill>
                  <a:srgbClr val="111111"/>
                </a:solidFill>
                <a:effectLst/>
                <a:highlight>
                  <a:srgbClr val="FFFF00"/>
                </a:highlight>
              </a:rPr>
            </a:br>
            <a:r>
              <a:rPr lang="fr-CH" b="0" i="0" dirty="0">
                <a:solidFill>
                  <a:srgbClr val="111111"/>
                </a:solidFill>
                <a:effectLst/>
                <a:highlight>
                  <a:srgbClr val="FFFF00"/>
                </a:highlight>
              </a:rPr>
              <a:t>Nous pensons qu’il est </a:t>
            </a:r>
            <a:r>
              <a:rPr lang="fr-CH" b="1" i="0" dirty="0">
                <a:solidFill>
                  <a:srgbClr val="FF0000"/>
                </a:solidFill>
                <a:effectLst/>
                <a:highlight>
                  <a:srgbClr val="FFFF00"/>
                </a:highlight>
              </a:rPr>
              <a:t>nécessaire de repenser, reconstruire et inventer la gouvernance et le format des institutions internationales</a:t>
            </a:r>
            <a:r>
              <a:rPr lang="fr-CH" dirty="0">
                <a:solidFill>
                  <a:srgbClr val="111111"/>
                </a:solidFill>
                <a:highlight>
                  <a:srgbClr val="FFFF00"/>
                </a:highlight>
              </a:rPr>
              <a:t>.</a:t>
            </a:r>
            <a:r>
              <a:rPr lang="fr-CH" b="0" i="0" dirty="0">
                <a:solidFill>
                  <a:srgbClr val="111111"/>
                </a:solidFill>
                <a:effectLst/>
                <a:highlight>
                  <a:srgbClr val="FFFF00"/>
                </a:highlight>
              </a:rPr>
              <a:t> les engagements et les relations entre les acteurs publics et privés et les instruments socio-économiques pour mieux relever ces défis. </a:t>
            </a:r>
            <a:r>
              <a:rPr lang="fr-CH" b="0" i="0" dirty="0">
                <a:solidFill>
                  <a:srgbClr val="111111"/>
                </a:solidFill>
                <a:effectLst/>
              </a:rPr>
              <a:t>Quelles innovations socio-économiques soutiendriez-vous pour promouvoir </a:t>
            </a:r>
            <a:r>
              <a:rPr lang="fr-CH" b="1" i="0" dirty="0">
                <a:solidFill>
                  <a:srgbClr val="FF0000"/>
                </a:solidFill>
                <a:effectLst/>
                <a:highlight>
                  <a:srgbClr val="FFFF00"/>
                </a:highlight>
              </a:rPr>
              <a:t>un avenir plus « progressiste »</a:t>
            </a:r>
          </a:p>
        </p:txBody>
      </p:sp>
      <p:pic>
        <p:nvPicPr>
          <p:cNvPr id="13" name="Image 12">
            <a:extLst>
              <a:ext uri="{FF2B5EF4-FFF2-40B4-BE49-F238E27FC236}">
                <a16:creationId xmlns:a16="http://schemas.microsoft.com/office/drawing/2014/main" id="{CF2670F6-4BBE-A367-55CB-2A1D5D1FED33}"/>
              </a:ext>
            </a:extLst>
          </p:cNvPr>
          <p:cNvPicPr>
            <a:picLocks noChangeAspect="1"/>
          </p:cNvPicPr>
          <p:nvPr/>
        </p:nvPicPr>
        <p:blipFill>
          <a:blip r:embed="rId3"/>
          <a:stretch>
            <a:fillRect/>
          </a:stretch>
        </p:blipFill>
        <p:spPr>
          <a:xfrm>
            <a:off x="8154258" y="1468644"/>
            <a:ext cx="2592900" cy="2624266"/>
          </a:xfrm>
          <a:prstGeom prst="rect">
            <a:avLst/>
          </a:prstGeom>
        </p:spPr>
      </p:pic>
      <p:pic>
        <p:nvPicPr>
          <p:cNvPr id="3" name="Image 2">
            <a:extLst>
              <a:ext uri="{FF2B5EF4-FFF2-40B4-BE49-F238E27FC236}">
                <a16:creationId xmlns:a16="http://schemas.microsoft.com/office/drawing/2014/main" id="{83CCF911-E609-F841-4D38-B5CCA6DEC617}"/>
              </a:ext>
            </a:extLst>
          </p:cNvPr>
          <p:cNvPicPr>
            <a:picLocks noChangeAspect="1"/>
          </p:cNvPicPr>
          <p:nvPr/>
        </p:nvPicPr>
        <p:blipFill>
          <a:blip r:embed="rId4"/>
          <a:stretch>
            <a:fillRect/>
          </a:stretch>
        </p:blipFill>
        <p:spPr>
          <a:xfrm>
            <a:off x="-299803" y="3789010"/>
            <a:ext cx="5392400" cy="3028165"/>
          </a:xfrm>
          <a:prstGeom prst="rect">
            <a:avLst/>
          </a:prstGeom>
        </p:spPr>
      </p:pic>
    </p:spTree>
    <p:extLst>
      <p:ext uri="{BB962C8B-B14F-4D97-AF65-F5344CB8AC3E}">
        <p14:creationId xmlns:p14="http://schemas.microsoft.com/office/powerpoint/2010/main" val="55777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left)">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0.70"/>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0.7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68217-479B-07BB-84FD-99C0A684266A}"/>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54C2CC1A-3DEB-071A-F5BC-6B44293EE586}"/>
              </a:ext>
            </a:extLst>
          </p:cNvPr>
          <p:cNvPicPr>
            <a:picLocks noChangeAspect="1"/>
          </p:cNvPicPr>
          <p:nvPr/>
        </p:nvPicPr>
        <p:blipFill>
          <a:blip r:embed="rId2"/>
          <a:stretch>
            <a:fillRect/>
          </a:stretch>
        </p:blipFill>
        <p:spPr>
          <a:xfrm>
            <a:off x="376503" y="2148372"/>
            <a:ext cx="4900873" cy="3009897"/>
          </a:xfrm>
          <a:prstGeom prst="rect">
            <a:avLst/>
          </a:prstGeom>
          <a:ln>
            <a:solidFill>
              <a:schemeClr val="tx1"/>
            </a:solidFill>
          </a:ln>
        </p:spPr>
      </p:pic>
      <p:sp>
        <p:nvSpPr>
          <p:cNvPr id="6" name="ZoneTexte 5">
            <a:extLst>
              <a:ext uri="{FF2B5EF4-FFF2-40B4-BE49-F238E27FC236}">
                <a16:creationId xmlns:a16="http://schemas.microsoft.com/office/drawing/2014/main" id="{9AB8685E-A4CC-668D-756D-7B9E70649E04}"/>
              </a:ext>
            </a:extLst>
          </p:cNvPr>
          <p:cNvSpPr txBox="1"/>
          <p:nvPr/>
        </p:nvSpPr>
        <p:spPr>
          <a:xfrm>
            <a:off x="305790" y="317142"/>
            <a:ext cx="8059733" cy="1446550"/>
          </a:xfrm>
          <a:prstGeom prst="rect">
            <a:avLst/>
          </a:prstGeom>
          <a:noFill/>
        </p:spPr>
        <p:txBody>
          <a:bodyPr wrap="square">
            <a:spAutoFit/>
          </a:bodyPr>
          <a:lstStyle/>
          <a:p>
            <a:r>
              <a:rPr lang="fr-CH" sz="4800" dirty="0">
                <a:latin typeface="Impact" panose="020B0806030902050204" pitchFamily="34" charset="0"/>
              </a:rPr>
              <a:t>Jack Lang en 2013 : </a:t>
            </a:r>
          </a:p>
          <a:p>
            <a:r>
              <a:rPr lang="fr-CH" sz="4000" dirty="0">
                <a:latin typeface="Impact" panose="020B0806030902050204" pitchFamily="34" charset="0"/>
              </a:rPr>
              <a:t>« Faut-il initier l’enfant à la religion ? »</a:t>
            </a:r>
          </a:p>
        </p:txBody>
      </p:sp>
      <p:sp>
        <p:nvSpPr>
          <p:cNvPr id="3" name="ZoneTexte 2">
            <a:extLst>
              <a:ext uri="{FF2B5EF4-FFF2-40B4-BE49-F238E27FC236}">
                <a16:creationId xmlns:a16="http://schemas.microsoft.com/office/drawing/2014/main" id="{4B9223A6-C14A-4A95-C8DB-E0723E2063B8}"/>
              </a:ext>
            </a:extLst>
          </p:cNvPr>
          <p:cNvSpPr txBox="1"/>
          <p:nvPr/>
        </p:nvSpPr>
        <p:spPr>
          <a:xfrm>
            <a:off x="305790" y="1803964"/>
            <a:ext cx="3448063" cy="369332"/>
          </a:xfrm>
          <a:prstGeom prst="rect">
            <a:avLst/>
          </a:prstGeom>
          <a:noFill/>
        </p:spPr>
        <p:txBody>
          <a:bodyPr wrap="square">
            <a:spAutoFit/>
          </a:bodyPr>
          <a:lstStyle/>
          <a:p>
            <a:r>
              <a:rPr lang="fr-CH" b="1" i="0" dirty="0">
                <a:solidFill>
                  <a:srgbClr val="FF0000"/>
                </a:solidFill>
                <a:effectLst/>
                <a:latin typeface="Nunito" pitchFamily="2" charset="77"/>
              </a:rPr>
              <a:t>« Jack Lang » est cité 685 fois</a:t>
            </a:r>
            <a:endParaRPr lang="fr-FR" dirty="0">
              <a:solidFill>
                <a:srgbClr val="FF0000"/>
              </a:solidFill>
            </a:endParaRPr>
          </a:p>
        </p:txBody>
      </p:sp>
      <p:pic>
        <p:nvPicPr>
          <p:cNvPr id="8196" name="Picture 4" descr="Pourquoi l'affaire Epstein a précipité la chute de Jack Lang">
            <a:extLst>
              <a:ext uri="{FF2B5EF4-FFF2-40B4-BE49-F238E27FC236}">
                <a16:creationId xmlns:a16="http://schemas.microsoft.com/office/drawing/2014/main" id="{23C85D25-6D1F-CEB6-CDEF-612B84B16B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9730" y="1727446"/>
            <a:ext cx="4418493" cy="44184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2946ADE-8A23-F30B-5C4B-5171D42701F8}"/>
              </a:ext>
            </a:extLst>
          </p:cNvPr>
          <p:cNvSpPr txBox="1"/>
          <p:nvPr/>
        </p:nvSpPr>
        <p:spPr>
          <a:xfrm>
            <a:off x="509666" y="3261308"/>
            <a:ext cx="6404960" cy="3416320"/>
          </a:xfrm>
          <a:prstGeom prst="rect">
            <a:avLst/>
          </a:prstGeom>
          <a:solidFill>
            <a:schemeClr val="bg1"/>
          </a:solidFill>
          <a:ln w="57150">
            <a:solidFill>
              <a:schemeClr val="tx1"/>
            </a:solidFill>
          </a:ln>
        </p:spPr>
        <p:txBody>
          <a:bodyPr wrap="square">
            <a:spAutoFit/>
          </a:bodyPr>
          <a:lstStyle/>
          <a:p>
            <a:r>
              <a:rPr lang="fr-CH" b="1" dirty="0">
                <a:solidFill>
                  <a:srgbClr val="000000"/>
                </a:solidFill>
                <a:effectLst/>
                <a:latin typeface="Helvetica Neue" panose="02000503000000020004" pitchFamily="2" charset="0"/>
              </a:rPr>
              <a:t>À : Jack Lang</a:t>
            </a:r>
            <a:endParaRPr lang="fr-CH" dirty="0">
              <a:solidFill>
                <a:srgbClr val="000000"/>
              </a:solidFill>
              <a:effectLst/>
              <a:latin typeface="Helvetica Neue" panose="02000503000000020004" pitchFamily="2" charset="0"/>
            </a:endParaRPr>
          </a:p>
          <a:p>
            <a:r>
              <a:rPr lang="fr-CH" b="1" dirty="0">
                <a:solidFill>
                  <a:srgbClr val="000000"/>
                </a:solidFill>
                <a:effectLst/>
                <a:latin typeface="Helvetica Neue" panose="02000503000000020004" pitchFamily="2" charset="0"/>
              </a:rPr>
              <a:t>De : Jeffrey Epstein</a:t>
            </a:r>
            <a:endParaRPr lang="fr-CH" dirty="0">
              <a:solidFill>
                <a:srgbClr val="000000"/>
              </a:solidFill>
              <a:effectLst/>
              <a:latin typeface="Helvetica Neue" panose="02000503000000020004" pitchFamily="2" charset="0"/>
            </a:endParaRPr>
          </a:p>
          <a:p>
            <a:r>
              <a:rPr lang="fr-CH" b="1" dirty="0">
                <a:solidFill>
                  <a:srgbClr val="000000"/>
                </a:solidFill>
                <a:effectLst/>
                <a:latin typeface="Helvetica Neue" panose="02000503000000020004" pitchFamily="2" charset="0"/>
              </a:rPr>
              <a:t>Envoyé le lundi 28 janvier 2013 à 11h51</a:t>
            </a:r>
            <a:endParaRPr lang="fr-CH" dirty="0">
              <a:solidFill>
                <a:srgbClr val="000000"/>
              </a:solidFill>
              <a:effectLst/>
              <a:latin typeface="Helvetica Neue" panose="02000503000000020004" pitchFamily="2" charset="0"/>
            </a:endParaRPr>
          </a:p>
          <a:p>
            <a:r>
              <a:rPr lang="fr-CH" b="1" dirty="0">
                <a:solidFill>
                  <a:srgbClr val="000000"/>
                </a:solidFill>
                <a:effectLst/>
                <a:latin typeface="Helvetica Neue" panose="02000503000000020004" pitchFamily="2" charset="0"/>
              </a:rPr>
              <a:t>Objet : Re : Petit Prince</a:t>
            </a:r>
            <a:endParaRPr lang="fr-CH" dirty="0">
              <a:solidFill>
                <a:srgbClr val="000000"/>
              </a:solidFill>
              <a:effectLst/>
              <a:latin typeface="Helvetica Neue" panose="02000503000000020004" pitchFamily="2" charset="0"/>
            </a:endParaRPr>
          </a:p>
          <a:p>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Merci, je vais examiner cela cette semaine et vous recontacter. </a:t>
            </a:r>
          </a:p>
          <a:p>
            <a:r>
              <a:rPr lang="fr-CH" b="1" dirty="0">
                <a:solidFill>
                  <a:srgbClr val="000000"/>
                </a:solidFill>
                <a:effectLst/>
                <a:highlight>
                  <a:srgbClr val="FFFF00"/>
                </a:highlight>
                <a:latin typeface="Helvetica Neue" panose="02000503000000020004" pitchFamily="2" charset="0"/>
              </a:rPr>
              <a:t>Faut-il initier </a:t>
            </a:r>
            <a:r>
              <a:rPr lang="fr-CH" b="1" dirty="0">
                <a:solidFill>
                  <a:srgbClr val="FF0000"/>
                </a:solidFill>
                <a:effectLst/>
                <a:highlight>
                  <a:srgbClr val="FFFF00"/>
                </a:highlight>
                <a:latin typeface="Helvetica Neue" panose="02000503000000020004" pitchFamily="2" charset="0"/>
              </a:rPr>
              <a:t>l'enfant à la religion </a:t>
            </a:r>
            <a:r>
              <a:rPr lang="fr-CH" b="1" dirty="0">
                <a:solidFill>
                  <a:srgbClr val="000000"/>
                </a:solidFill>
                <a:effectLst/>
                <a:highlight>
                  <a:srgbClr val="FFFF00"/>
                </a:highlight>
                <a:latin typeface="Helvetica Neue" panose="02000503000000020004" pitchFamily="2" charset="0"/>
              </a:rPr>
              <a:t>?</a:t>
            </a:r>
          </a:p>
          <a:p>
            <a:r>
              <a:rPr lang="fr-CH" b="1" dirty="0">
                <a:solidFill>
                  <a:srgbClr val="000000"/>
                </a:solidFill>
                <a:effectLst/>
                <a:highlight>
                  <a:srgbClr val="FFFF00"/>
                </a:highlight>
                <a:latin typeface="Helvetica Neue" panose="02000503000000020004" pitchFamily="2" charset="0"/>
              </a:rPr>
              <a:t>Aborder les </a:t>
            </a:r>
            <a:r>
              <a:rPr lang="fr-CH" b="1" dirty="0">
                <a:solidFill>
                  <a:srgbClr val="FF0000"/>
                </a:solidFill>
                <a:effectLst/>
                <a:highlight>
                  <a:srgbClr val="FFFF00"/>
                </a:highlight>
                <a:latin typeface="Helvetica Neue" panose="02000503000000020004" pitchFamily="2" charset="0"/>
              </a:rPr>
              <a:t>nouvelles sexualités </a:t>
            </a:r>
            <a:r>
              <a:rPr lang="fr-CH" b="1" dirty="0">
                <a:solidFill>
                  <a:srgbClr val="000000"/>
                </a:solidFill>
                <a:effectLst/>
                <a:highlight>
                  <a:srgbClr val="FFFF00"/>
                </a:highlight>
                <a:latin typeface="Helvetica Neue" panose="02000503000000020004" pitchFamily="2" charset="0"/>
              </a:rPr>
              <a:t>? Faut-il le faire </a:t>
            </a:r>
            <a:r>
              <a:rPr lang="fr-CH" b="1" dirty="0">
                <a:solidFill>
                  <a:srgbClr val="FF0000"/>
                </a:solidFill>
                <a:effectLst/>
                <a:highlight>
                  <a:srgbClr val="FFFF00"/>
                </a:highlight>
                <a:latin typeface="Helvetica Neue" panose="02000503000000020004" pitchFamily="2" charset="0"/>
              </a:rPr>
              <a:t>tester</a:t>
            </a:r>
            <a:r>
              <a:rPr lang="fr-CH" b="1" dirty="0">
                <a:solidFill>
                  <a:srgbClr val="000000"/>
                </a:solidFill>
                <a:effectLst/>
                <a:highlight>
                  <a:srgbClr val="FFFF00"/>
                </a:highlight>
                <a:latin typeface="Helvetica Neue" panose="02000503000000020004" pitchFamily="2" charset="0"/>
              </a:rPr>
              <a:t> ? À quelle fréquence ? Par des tests standardisés ? Des exemples de projets ? Etc. ? Pouvons-nous convenir d'un appel plus tard cette semaine ?</a:t>
            </a:r>
          </a:p>
        </p:txBody>
      </p:sp>
      <p:sp>
        <p:nvSpPr>
          <p:cNvPr id="16" name="ZoneTexte 15">
            <a:extLst>
              <a:ext uri="{FF2B5EF4-FFF2-40B4-BE49-F238E27FC236}">
                <a16:creationId xmlns:a16="http://schemas.microsoft.com/office/drawing/2014/main" id="{DAD04FF4-2229-FADF-F104-10B7A6FD04DB}"/>
              </a:ext>
            </a:extLst>
          </p:cNvPr>
          <p:cNvSpPr txBox="1"/>
          <p:nvPr/>
        </p:nvSpPr>
        <p:spPr>
          <a:xfrm>
            <a:off x="7004847" y="6145939"/>
            <a:ext cx="5187153" cy="677108"/>
          </a:xfrm>
          <a:prstGeom prst="rect">
            <a:avLst/>
          </a:prstGeom>
          <a:noFill/>
        </p:spPr>
        <p:txBody>
          <a:bodyPr wrap="square">
            <a:spAutoFit/>
          </a:bodyPr>
          <a:lstStyle/>
          <a:p>
            <a:r>
              <a:rPr lang="fr-CH" sz="2000" b="1" i="0" dirty="0">
                <a:solidFill>
                  <a:srgbClr val="111111"/>
                </a:solidFill>
                <a:effectLst/>
                <a:latin typeface="☞ABADI MT PRO COND" panose="020B0806020104020203" pitchFamily="34" charset="0"/>
              </a:rPr>
              <a:t>Jack Lang était avec Jeffrey Epstein </a:t>
            </a:r>
          </a:p>
          <a:p>
            <a:r>
              <a:rPr lang="fr-CH" b="1" i="0" dirty="0">
                <a:solidFill>
                  <a:srgbClr val="111111"/>
                </a:solidFill>
                <a:effectLst/>
                <a:latin typeface="☞ABADI MT PRO COND" panose="020B0806020104020203" pitchFamily="34" charset="0"/>
              </a:rPr>
              <a:t>pour les 30 ans de la pyramide du Louvre – mars 2019</a:t>
            </a:r>
          </a:p>
        </p:txBody>
      </p:sp>
      <p:sp>
        <p:nvSpPr>
          <p:cNvPr id="19" name="Bulle rectangulaire à coins arrondis 18">
            <a:extLst>
              <a:ext uri="{FF2B5EF4-FFF2-40B4-BE49-F238E27FC236}">
                <a16:creationId xmlns:a16="http://schemas.microsoft.com/office/drawing/2014/main" id="{589050FE-8D9C-AF6E-ECD5-7DF1382DF599}"/>
              </a:ext>
            </a:extLst>
          </p:cNvPr>
          <p:cNvSpPr/>
          <p:nvPr/>
        </p:nvSpPr>
        <p:spPr>
          <a:xfrm>
            <a:off x="8480406" y="395355"/>
            <a:ext cx="3467213" cy="1225868"/>
          </a:xfrm>
          <a:prstGeom prst="wedgeRoundRectCallout">
            <a:avLst>
              <a:gd name="adj1" fmla="val 4169"/>
              <a:gd name="adj2" fmla="val 133690"/>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72000" bIns="0" rtlCol="0" anchor="ctr">
            <a:spAutoFit/>
          </a:bodyPr>
          <a:lstStyle/>
          <a:p>
            <a:r>
              <a:rPr lang="fr-CH" b="1" dirty="0">
                <a:solidFill>
                  <a:srgbClr val="111111"/>
                </a:solidFill>
                <a:latin typeface="Nunito" pitchFamily="2" charset="77"/>
              </a:rPr>
              <a:t>Jeffrey Epstein à Steve </a:t>
            </a:r>
            <a:r>
              <a:rPr lang="fr-CH" b="1" dirty="0" err="1">
                <a:solidFill>
                  <a:srgbClr val="111111"/>
                </a:solidFill>
                <a:latin typeface="Nunito" pitchFamily="2" charset="77"/>
              </a:rPr>
              <a:t>Bannon</a:t>
            </a:r>
            <a:r>
              <a:rPr lang="fr-CH" b="1" dirty="0">
                <a:solidFill>
                  <a:srgbClr val="111111"/>
                </a:solidFill>
                <a:latin typeface="Nunito" pitchFamily="2" charset="77"/>
              </a:rPr>
              <a:t> (2019) : </a:t>
            </a:r>
            <a:br>
              <a:rPr lang="fr-CH" dirty="0">
                <a:solidFill>
                  <a:srgbClr val="111111"/>
                </a:solidFill>
                <a:latin typeface="Nunito" pitchFamily="2" charset="77"/>
              </a:rPr>
            </a:br>
            <a:r>
              <a:rPr lang="fr-CH" dirty="0">
                <a:solidFill>
                  <a:srgbClr val="111111"/>
                </a:solidFill>
                <a:latin typeface="Nunito" pitchFamily="2" charset="77"/>
              </a:rPr>
              <a:t>« Je suis à la pyramide. Avec tout le gouvernement »</a:t>
            </a:r>
          </a:p>
        </p:txBody>
      </p:sp>
    </p:spTree>
    <p:extLst>
      <p:ext uri="{BB962C8B-B14F-4D97-AF65-F5344CB8AC3E}">
        <p14:creationId xmlns:p14="http://schemas.microsoft.com/office/powerpoint/2010/main" val="2492938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1000" fill="hold"/>
                                        <p:tgtEl>
                                          <p:spTgt spid="19"/>
                                        </p:tgtEl>
                                        <p:attrNameLst>
                                          <p:attrName>ppt_w</p:attrName>
                                        </p:attrNameLst>
                                      </p:cBhvr>
                                      <p:tavLst>
                                        <p:tav tm="0">
                                          <p:val>
                                            <p:strVal val="#ppt_w*0.70"/>
                                          </p:val>
                                        </p:tav>
                                        <p:tav tm="100000">
                                          <p:val>
                                            <p:strVal val="#ppt_w"/>
                                          </p:val>
                                        </p:tav>
                                      </p:tavLst>
                                    </p:anim>
                                    <p:anim calcmode="lin" valueType="num">
                                      <p:cBhvr>
                                        <p:cTn id="15" dur="1000" fill="hold"/>
                                        <p:tgtEl>
                                          <p:spTgt spid="19"/>
                                        </p:tgtEl>
                                        <p:attrNameLst>
                                          <p:attrName>ppt_h</p:attrName>
                                        </p:attrNameLst>
                                      </p:cBhvr>
                                      <p:tavLst>
                                        <p:tav tm="0">
                                          <p:val>
                                            <p:strVal val="#ppt_h"/>
                                          </p:val>
                                        </p:tav>
                                        <p:tav tm="100000">
                                          <p:val>
                                            <p:strVal val="#ppt_h"/>
                                          </p:val>
                                        </p:tav>
                                      </p:tavLst>
                                    </p:anim>
                                    <p:animEffect transition="in" filter="fade">
                                      <p:cBhvr>
                                        <p:cTn id="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A58F5-393F-657B-48BC-AD3827E96DF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6E5B65D-FBAF-F5D1-2D77-8A3C397C82D3}"/>
              </a:ext>
            </a:extLst>
          </p:cNvPr>
          <p:cNvPicPr>
            <a:picLocks noChangeAspect="1"/>
          </p:cNvPicPr>
          <p:nvPr/>
        </p:nvPicPr>
        <p:blipFill>
          <a:blip r:embed="rId2"/>
          <a:stretch>
            <a:fillRect/>
          </a:stretch>
        </p:blipFill>
        <p:spPr>
          <a:xfrm>
            <a:off x="206937" y="135924"/>
            <a:ext cx="4653918" cy="6368520"/>
          </a:xfrm>
          <a:prstGeom prst="rect">
            <a:avLst/>
          </a:prstGeom>
          <a:ln>
            <a:solidFill>
              <a:schemeClr val="tx1"/>
            </a:solidFill>
          </a:ln>
        </p:spPr>
      </p:pic>
      <p:sp>
        <p:nvSpPr>
          <p:cNvPr id="6" name="ZoneTexte 5">
            <a:extLst>
              <a:ext uri="{FF2B5EF4-FFF2-40B4-BE49-F238E27FC236}">
                <a16:creationId xmlns:a16="http://schemas.microsoft.com/office/drawing/2014/main" id="{C27A6D92-F862-93C1-28D9-E130DABDA471}"/>
              </a:ext>
            </a:extLst>
          </p:cNvPr>
          <p:cNvSpPr txBox="1"/>
          <p:nvPr/>
        </p:nvSpPr>
        <p:spPr>
          <a:xfrm>
            <a:off x="4610603" y="135924"/>
            <a:ext cx="7426644" cy="2877711"/>
          </a:xfrm>
          <a:prstGeom prst="rect">
            <a:avLst/>
          </a:prstGeom>
          <a:noFill/>
        </p:spPr>
        <p:txBody>
          <a:bodyPr wrap="square">
            <a:spAutoFit/>
          </a:bodyPr>
          <a:lstStyle/>
          <a:p>
            <a:pPr>
              <a:lnSpc>
                <a:spcPts val="5100"/>
              </a:lnSpc>
            </a:pPr>
            <a:r>
              <a:rPr lang="fr-CH" sz="6000" dirty="0">
                <a:latin typeface="Impact" panose="020B0806030902050204" pitchFamily="34" charset="0"/>
              </a:rPr>
              <a:t>                       Jack Lang</a:t>
            </a:r>
            <a:br>
              <a:rPr lang="fr-CH" sz="6000" dirty="0">
                <a:latin typeface="Impact" panose="020B0806030902050204" pitchFamily="34" charset="0"/>
              </a:rPr>
            </a:br>
            <a:r>
              <a:rPr lang="fr-CH" sz="6000" dirty="0">
                <a:latin typeface="Impact" panose="020B0806030902050204" pitchFamily="34" charset="0"/>
              </a:rPr>
              <a:t>                       </a:t>
            </a:r>
            <a:r>
              <a:rPr lang="fr-CH" sz="3600" dirty="0">
                <a:latin typeface="Impact" panose="020B0806030902050204" pitchFamily="34" charset="0"/>
              </a:rPr>
              <a:t>en 2026 : </a:t>
            </a:r>
          </a:p>
          <a:p>
            <a:r>
              <a:rPr lang="fr-CH" sz="4800" dirty="0">
                <a:latin typeface="Impact" panose="020B0806030902050204" pitchFamily="34" charset="0"/>
              </a:rPr>
              <a:t>                        « Je me sens blanc</a:t>
            </a:r>
          </a:p>
          <a:p>
            <a:r>
              <a:rPr lang="fr-CH" sz="4800" dirty="0">
                <a:latin typeface="Impact" panose="020B0806030902050204" pitchFamily="34" charset="0"/>
              </a:rPr>
              <a:t>                                comme neige »</a:t>
            </a:r>
            <a:endParaRPr lang="fr-CH" sz="4000" dirty="0">
              <a:latin typeface="Impact" panose="020B0806030902050204" pitchFamily="34" charset="0"/>
            </a:endParaRPr>
          </a:p>
        </p:txBody>
      </p:sp>
      <p:sp>
        <p:nvSpPr>
          <p:cNvPr id="5" name="ZoneTexte 4">
            <a:extLst>
              <a:ext uri="{FF2B5EF4-FFF2-40B4-BE49-F238E27FC236}">
                <a16:creationId xmlns:a16="http://schemas.microsoft.com/office/drawing/2014/main" id="{B605C53F-CC38-D24F-2AE6-7705EEF60CAD}"/>
              </a:ext>
            </a:extLst>
          </p:cNvPr>
          <p:cNvSpPr txBox="1"/>
          <p:nvPr/>
        </p:nvSpPr>
        <p:spPr>
          <a:xfrm>
            <a:off x="4590008" y="252307"/>
            <a:ext cx="2344695" cy="461665"/>
          </a:xfrm>
          <a:prstGeom prst="rect">
            <a:avLst/>
          </a:prstGeom>
          <a:solidFill>
            <a:schemeClr val="bg1"/>
          </a:solidFill>
          <a:ln w="28575">
            <a:solidFill>
              <a:schemeClr val="tx1"/>
            </a:solidFill>
          </a:ln>
        </p:spPr>
        <p:txBody>
          <a:bodyPr wrap="square">
            <a:spAutoFit/>
          </a:bodyPr>
          <a:lstStyle/>
          <a:p>
            <a:pPr algn="ctr"/>
            <a:r>
              <a:rPr lang="fr-CH" sz="2400" b="1" i="0" dirty="0">
                <a:solidFill>
                  <a:srgbClr val="111111"/>
                </a:solidFill>
                <a:effectLst/>
                <a:latin typeface="☞ABADI MT PRO COND" panose="020B0806020104020203" pitchFamily="34" charset="0"/>
              </a:rPr>
              <a:t>4 février 2026</a:t>
            </a:r>
            <a:endParaRPr lang="fr-FR" sz="2400" b="1" dirty="0">
              <a:latin typeface="☞ABADI MT PRO COND" panose="020B0806020104020203" pitchFamily="34" charset="0"/>
            </a:endParaRPr>
          </a:p>
        </p:txBody>
      </p:sp>
      <p:sp>
        <p:nvSpPr>
          <p:cNvPr id="7" name="Bulle rectangulaire à coins arrondis 6">
            <a:extLst>
              <a:ext uri="{FF2B5EF4-FFF2-40B4-BE49-F238E27FC236}">
                <a16:creationId xmlns:a16="http://schemas.microsoft.com/office/drawing/2014/main" id="{55EF8413-472F-11F7-6D2E-B1850AEFA925}"/>
              </a:ext>
            </a:extLst>
          </p:cNvPr>
          <p:cNvSpPr/>
          <p:nvPr/>
        </p:nvSpPr>
        <p:spPr>
          <a:xfrm>
            <a:off x="4610603" y="858812"/>
            <a:ext cx="2543959" cy="4233267"/>
          </a:xfrm>
          <a:prstGeom prst="wedgeRoundRectCallout">
            <a:avLst>
              <a:gd name="adj1" fmla="val -78303"/>
              <a:gd name="adj2" fmla="val 10409"/>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fr-CH" sz="2000" b="1" dirty="0">
                <a:solidFill>
                  <a:srgbClr val="111111"/>
                </a:solidFill>
                <a:highlight>
                  <a:srgbClr val="FFFF00"/>
                </a:highlight>
                <a:latin typeface="Nunito" pitchFamily="2" charset="77"/>
              </a:rPr>
              <a:t>« Je ne sais pas de quoi il s’agit, je ne sais pas, je ne connais même pas ce mail dont vous me parlez … » </a:t>
            </a:r>
          </a:p>
          <a:p>
            <a:pPr algn="ctr"/>
            <a:endParaRPr lang="fr-CH" sz="1200" dirty="0">
              <a:solidFill>
                <a:srgbClr val="111111"/>
              </a:solidFill>
              <a:latin typeface="Nunito" pitchFamily="2" charset="77"/>
            </a:endParaRPr>
          </a:p>
          <a:p>
            <a:pPr algn="ctr"/>
            <a:r>
              <a:rPr lang="fr-CH" sz="2000" b="1" dirty="0">
                <a:solidFill>
                  <a:srgbClr val="111111"/>
                </a:solidFill>
                <a:highlight>
                  <a:srgbClr val="FFFF00"/>
                </a:highlight>
                <a:latin typeface="Nunito" pitchFamily="2" charset="77"/>
              </a:rPr>
              <a:t>« Mais qu’elle s’y intéresse ! Je ne crains rien, je ne crains rien ! Je me sens blanc comme neige ! »</a:t>
            </a:r>
          </a:p>
        </p:txBody>
      </p:sp>
      <p:pic>
        <p:nvPicPr>
          <p:cNvPr id="8" name="Image 7">
            <a:extLst>
              <a:ext uri="{FF2B5EF4-FFF2-40B4-BE49-F238E27FC236}">
                <a16:creationId xmlns:a16="http://schemas.microsoft.com/office/drawing/2014/main" id="{B028DD1F-BB8D-5D8B-5F22-AC13DF805290}"/>
              </a:ext>
            </a:extLst>
          </p:cNvPr>
          <p:cNvPicPr>
            <a:picLocks noChangeAspect="1"/>
          </p:cNvPicPr>
          <p:nvPr/>
        </p:nvPicPr>
        <p:blipFill>
          <a:blip r:embed="rId3"/>
          <a:stretch>
            <a:fillRect/>
          </a:stretch>
        </p:blipFill>
        <p:spPr>
          <a:xfrm>
            <a:off x="8795876" y="2999242"/>
            <a:ext cx="2762352" cy="3778036"/>
          </a:xfrm>
          <a:prstGeom prst="rect">
            <a:avLst/>
          </a:prstGeom>
          <a:ln>
            <a:solidFill>
              <a:schemeClr val="tx1"/>
            </a:solidFill>
          </a:ln>
        </p:spPr>
      </p:pic>
      <p:sp>
        <p:nvSpPr>
          <p:cNvPr id="11" name="Bulle rectangulaire à coins arrondis 10">
            <a:extLst>
              <a:ext uri="{FF2B5EF4-FFF2-40B4-BE49-F238E27FC236}">
                <a16:creationId xmlns:a16="http://schemas.microsoft.com/office/drawing/2014/main" id="{2234F070-347F-243B-CC74-02E512453282}"/>
              </a:ext>
            </a:extLst>
          </p:cNvPr>
          <p:cNvSpPr/>
          <p:nvPr/>
        </p:nvSpPr>
        <p:spPr>
          <a:xfrm>
            <a:off x="5807676" y="4969090"/>
            <a:ext cx="2762352" cy="1498283"/>
          </a:xfrm>
          <a:prstGeom prst="wedgeRoundRectCallout">
            <a:avLst>
              <a:gd name="adj1" fmla="val 74769"/>
              <a:gd name="adj2" fmla="val -47510"/>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fr-CH" sz="2000" b="1" dirty="0">
                <a:solidFill>
                  <a:srgbClr val="111111"/>
                </a:solidFill>
                <a:latin typeface="Nunito" pitchFamily="2" charset="77"/>
              </a:rPr>
              <a:t>Marc-Olivier </a:t>
            </a:r>
            <a:r>
              <a:rPr lang="fr-CH" sz="2000" b="1" dirty="0" err="1">
                <a:solidFill>
                  <a:srgbClr val="111111"/>
                </a:solidFill>
                <a:latin typeface="Nunito" pitchFamily="2" charset="77"/>
              </a:rPr>
              <a:t>Faugiel</a:t>
            </a:r>
            <a:r>
              <a:rPr lang="fr-CH" sz="2000" b="1" dirty="0">
                <a:solidFill>
                  <a:srgbClr val="111111"/>
                </a:solidFill>
                <a:latin typeface="Nunito" pitchFamily="2" charset="77"/>
              </a:rPr>
              <a:t> : </a:t>
            </a:r>
          </a:p>
          <a:p>
            <a:endParaRPr lang="fr-CH" sz="800" b="1" dirty="0">
              <a:solidFill>
                <a:srgbClr val="111111"/>
              </a:solidFill>
              <a:latin typeface="Nunito" pitchFamily="2" charset="77"/>
            </a:endParaRPr>
          </a:p>
          <a:p>
            <a:r>
              <a:rPr lang="fr-CH" sz="2000" dirty="0">
                <a:solidFill>
                  <a:srgbClr val="111111"/>
                </a:solidFill>
                <a:latin typeface="Nunito" pitchFamily="2" charset="77"/>
              </a:rPr>
              <a:t>« Et si la justice française était amenée à s’y intéresser ? »</a:t>
            </a:r>
            <a:endParaRPr lang="fr-FR" sz="2000" dirty="0"/>
          </a:p>
        </p:txBody>
      </p:sp>
    </p:spTree>
    <p:extLst>
      <p:ext uri="{BB962C8B-B14F-4D97-AF65-F5344CB8AC3E}">
        <p14:creationId xmlns:p14="http://schemas.microsoft.com/office/powerpoint/2010/main" val="16956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5A53A-A287-673E-EA98-863973F8C22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DB339F-2A9F-D61F-0A7B-17EE22DA045A}"/>
              </a:ext>
            </a:extLst>
          </p:cNvPr>
          <p:cNvSpPr txBox="1"/>
          <p:nvPr/>
        </p:nvSpPr>
        <p:spPr>
          <a:xfrm>
            <a:off x="305790" y="317142"/>
            <a:ext cx="11703604" cy="1538883"/>
          </a:xfrm>
          <a:prstGeom prst="rect">
            <a:avLst/>
          </a:prstGeom>
          <a:noFill/>
        </p:spPr>
        <p:txBody>
          <a:bodyPr wrap="square">
            <a:spAutoFit/>
          </a:bodyPr>
          <a:lstStyle/>
          <a:p>
            <a:r>
              <a:rPr lang="fr-CH" sz="5000" dirty="0">
                <a:latin typeface="Impact" panose="020B0806030902050204" pitchFamily="34" charset="0"/>
              </a:rPr>
              <a:t>Une enquête est ouverte contre Jack Lang … </a:t>
            </a:r>
            <a:r>
              <a:rPr lang="fr-CH" sz="4400" dirty="0">
                <a:latin typeface="Impact" panose="020B0806030902050204" pitchFamily="34" charset="0"/>
              </a:rPr>
              <a:t>pour « blanchiment de fraude fiscale </a:t>
            </a:r>
            <a:r>
              <a:rPr lang="fr-CH" sz="4400" dirty="0" err="1">
                <a:latin typeface="Impact" panose="020B0806030902050204" pitchFamily="34" charset="0"/>
              </a:rPr>
              <a:t>agravée</a:t>
            </a:r>
            <a:r>
              <a:rPr lang="fr-CH" sz="4400" dirty="0">
                <a:latin typeface="Impact" panose="020B0806030902050204" pitchFamily="34" charset="0"/>
              </a:rPr>
              <a:t> »</a:t>
            </a:r>
          </a:p>
        </p:txBody>
      </p:sp>
      <p:pic>
        <p:nvPicPr>
          <p:cNvPr id="4" name="Image 3">
            <a:extLst>
              <a:ext uri="{FF2B5EF4-FFF2-40B4-BE49-F238E27FC236}">
                <a16:creationId xmlns:a16="http://schemas.microsoft.com/office/drawing/2014/main" id="{D2A87DC6-A71B-C2B2-536E-49C0E2A55F9C}"/>
              </a:ext>
            </a:extLst>
          </p:cNvPr>
          <p:cNvPicPr>
            <a:picLocks noChangeAspect="1"/>
          </p:cNvPicPr>
          <p:nvPr/>
        </p:nvPicPr>
        <p:blipFill>
          <a:blip r:embed="rId2"/>
          <a:stretch>
            <a:fillRect/>
          </a:stretch>
        </p:blipFill>
        <p:spPr>
          <a:xfrm>
            <a:off x="6606227" y="2687035"/>
            <a:ext cx="4955451" cy="3297561"/>
          </a:xfrm>
          <a:prstGeom prst="rect">
            <a:avLst/>
          </a:prstGeom>
        </p:spPr>
      </p:pic>
      <p:pic>
        <p:nvPicPr>
          <p:cNvPr id="3" name="Image 2">
            <a:extLst>
              <a:ext uri="{FF2B5EF4-FFF2-40B4-BE49-F238E27FC236}">
                <a16:creationId xmlns:a16="http://schemas.microsoft.com/office/drawing/2014/main" id="{5D342D02-B049-509D-9BFB-829FD034C667}"/>
              </a:ext>
            </a:extLst>
          </p:cNvPr>
          <p:cNvPicPr>
            <a:picLocks noChangeAspect="1"/>
          </p:cNvPicPr>
          <p:nvPr/>
        </p:nvPicPr>
        <p:blipFill>
          <a:blip r:embed="rId3"/>
          <a:stretch>
            <a:fillRect/>
          </a:stretch>
        </p:blipFill>
        <p:spPr>
          <a:xfrm>
            <a:off x="-49428" y="2071468"/>
            <a:ext cx="2996846" cy="2485190"/>
          </a:xfrm>
          <a:prstGeom prst="rect">
            <a:avLst/>
          </a:prstGeom>
        </p:spPr>
      </p:pic>
      <p:pic>
        <p:nvPicPr>
          <p:cNvPr id="2" name="Image 1">
            <a:extLst>
              <a:ext uri="{FF2B5EF4-FFF2-40B4-BE49-F238E27FC236}">
                <a16:creationId xmlns:a16="http://schemas.microsoft.com/office/drawing/2014/main" id="{4694AC91-4ADA-2B1F-1E53-0898AFD78B3A}"/>
              </a:ext>
            </a:extLst>
          </p:cNvPr>
          <p:cNvPicPr>
            <a:picLocks noChangeAspect="1"/>
          </p:cNvPicPr>
          <p:nvPr/>
        </p:nvPicPr>
        <p:blipFill>
          <a:blip r:embed="rId4"/>
          <a:stretch>
            <a:fillRect/>
          </a:stretch>
        </p:blipFill>
        <p:spPr>
          <a:xfrm>
            <a:off x="2531966" y="2975335"/>
            <a:ext cx="5539980" cy="3693319"/>
          </a:xfrm>
          <a:prstGeom prst="rect">
            <a:avLst/>
          </a:prstGeom>
        </p:spPr>
      </p:pic>
      <p:sp>
        <p:nvSpPr>
          <p:cNvPr id="7" name="ZoneTexte 6">
            <a:extLst>
              <a:ext uri="{FF2B5EF4-FFF2-40B4-BE49-F238E27FC236}">
                <a16:creationId xmlns:a16="http://schemas.microsoft.com/office/drawing/2014/main" id="{ECC42D1A-F29E-428E-D5B5-EA33B7C22B93}"/>
              </a:ext>
            </a:extLst>
          </p:cNvPr>
          <p:cNvSpPr txBox="1"/>
          <p:nvPr/>
        </p:nvSpPr>
        <p:spPr>
          <a:xfrm>
            <a:off x="1125003" y="4786532"/>
            <a:ext cx="2587070" cy="1754326"/>
          </a:xfrm>
          <a:prstGeom prst="rect">
            <a:avLst/>
          </a:prstGeom>
          <a:noFill/>
        </p:spPr>
        <p:txBody>
          <a:bodyPr wrap="square">
            <a:spAutoFit/>
          </a:bodyPr>
          <a:lstStyle/>
          <a:p>
            <a:r>
              <a:rPr lang="fr-FR" dirty="0">
                <a:highlight>
                  <a:srgbClr val="FFFF00"/>
                </a:highlight>
              </a:rPr>
              <a:t>J’ai reçu 57’897 de dollars </a:t>
            </a:r>
            <a:r>
              <a:rPr lang="fr-CH" dirty="0">
                <a:highlight>
                  <a:srgbClr val="FFFF00"/>
                </a:highlight>
              </a:rPr>
              <a:t>de la part de Jeffrey</a:t>
            </a:r>
            <a:r>
              <a:rPr lang="fr-FR" dirty="0"/>
              <a:t> pour un film </a:t>
            </a:r>
            <a:r>
              <a:rPr lang="fr-CH" dirty="0"/>
              <a:t>pour la promotion de la politique culturelle nationale, </a:t>
            </a:r>
            <a:r>
              <a:rPr lang="fr-FR" dirty="0"/>
              <a:t>qui n’est jamais sorti …</a:t>
            </a:r>
          </a:p>
        </p:txBody>
      </p:sp>
      <p:sp>
        <p:nvSpPr>
          <p:cNvPr id="8" name="ZoneTexte 7">
            <a:extLst>
              <a:ext uri="{FF2B5EF4-FFF2-40B4-BE49-F238E27FC236}">
                <a16:creationId xmlns:a16="http://schemas.microsoft.com/office/drawing/2014/main" id="{08A5050C-3BAB-C808-77C3-5212FF110134}"/>
              </a:ext>
            </a:extLst>
          </p:cNvPr>
          <p:cNvSpPr txBox="1"/>
          <p:nvPr/>
        </p:nvSpPr>
        <p:spPr>
          <a:xfrm>
            <a:off x="2305110" y="1796333"/>
            <a:ext cx="3062254" cy="1477328"/>
          </a:xfrm>
          <a:prstGeom prst="rect">
            <a:avLst/>
          </a:prstGeom>
          <a:noFill/>
        </p:spPr>
        <p:txBody>
          <a:bodyPr wrap="square">
            <a:spAutoFit/>
          </a:bodyPr>
          <a:lstStyle/>
          <a:p>
            <a:r>
              <a:rPr lang="fr-FR" dirty="0">
                <a:highlight>
                  <a:srgbClr val="FFFF00"/>
                </a:highlight>
              </a:rPr>
              <a:t>J’ai créé une société off shore en 2016 avec Jeffrey, qui m’a légué sur son testament 5 millions </a:t>
            </a:r>
            <a:r>
              <a:rPr lang="fr-CH" dirty="0">
                <a:highlight>
                  <a:srgbClr val="FFFF00"/>
                </a:highlight>
              </a:rPr>
              <a:t>de dollars</a:t>
            </a:r>
            <a:r>
              <a:rPr lang="fr-CH" dirty="0"/>
              <a:t>, je ne le savais même pas …</a:t>
            </a:r>
            <a:endParaRPr lang="fr-FR" dirty="0"/>
          </a:p>
        </p:txBody>
      </p:sp>
    </p:spTree>
    <p:extLst>
      <p:ext uri="{BB962C8B-B14F-4D97-AF65-F5344CB8AC3E}">
        <p14:creationId xmlns:p14="http://schemas.microsoft.com/office/powerpoint/2010/main" val="60791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2BDA-884E-3D41-FA08-377191F16B4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3F5189C-E29C-85C8-288A-1952FF3D77F9}"/>
              </a:ext>
            </a:extLst>
          </p:cNvPr>
          <p:cNvSpPr txBox="1"/>
          <p:nvPr/>
        </p:nvSpPr>
        <p:spPr>
          <a:xfrm>
            <a:off x="305790" y="317142"/>
            <a:ext cx="11703604" cy="1538883"/>
          </a:xfrm>
          <a:prstGeom prst="rect">
            <a:avLst/>
          </a:prstGeom>
          <a:noFill/>
        </p:spPr>
        <p:txBody>
          <a:bodyPr wrap="square">
            <a:spAutoFit/>
          </a:bodyPr>
          <a:lstStyle/>
          <a:p>
            <a:r>
              <a:rPr lang="fr-CH" sz="5000" dirty="0">
                <a:latin typeface="Impact" panose="020B0806030902050204" pitchFamily="34" charset="0"/>
              </a:rPr>
              <a:t>Yaël Braun-</a:t>
            </a:r>
            <a:r>
              <a:rPr lang="fr-CH" sz="5000" dirty="0" err="1">
                <a:latin typeface="Impact" panose="020B0806030902050204" pitchFamily="34" charset="0"/>
              </a:rPr>
              <a:t>Pivet</a:t>
            </a:r>
            <a:r>
              <a:rPr lang="fr-CH" sz="5000" dirty="0">
                <a:latin typeface="Impact" panose="020B0806030902050204" pitchFamily="34" charset="0"/>
              </a:rPr>
              <a:t> s’oppose</a:t>
            </a:r>
            <a:br>
              <a:rPr lang="fr-CH" sz="5000" dirty="0">
                <a:latin typeface="Impact" panose="020B0806030902050204" pitchFamily="34" charset="0"/>
              </a:rPr>
            </a:br>
            <a:r>
              <a:rPr lang="fr-CH" sz="4400" dirty="0">
                <a:latin typeface="Impact" panose="020B0806030902050204" pitchFamily="34" charset="0"/>
              </a:rPr>
              <a:t>à une commission d’enquête … </a:t>
            </a:r>
          </a:p>
        </p:txBody>
      </p:sp>
      <p:pic>
        <p:nvPicPr>
          <p:cNvPr id="15" name="Image 14">
            <a:extLst>
              <a:ext uri="{FF2B5EF4-FFF2-40B4-BE49-F238E27FC236}">
                <a16:creationId xmlns:a16="http://schemas.microsoft.com/office/drawing/2014/main" id="{F7C3585B-EE6D-D636-6AF9-D4952B9B654F}"/>
              </a:ext>
            </a:extLst>
          </p:cNvPr>
          <p:cNvPicPr>
            <a:picLocks noChangeAspect="1"/>
          </p:cNvPicPr>
          <p:nvPr/>
        </p:nvPicPr>
        <p:blipFill>
          <a:blip r:embed="rId2"/>
          <a:stretch>
            <a:fillRect/>
          </a:stretch>
        </p:blipFill>
        <p:spPr>
          <a:xfrm>
            <a:off x="4236994" y="2195120"/>
            <a:ext cx="7772400" cy="4444841"/>
          </a:xfrm>
          <a:prstGeom prst="rect">
            <a:avLst/>
          </a:prstGeom>
          <a:ln>
            <a:solidFill>
              <a:schemeClr val="tx1"/>
            </a:solidFill>
          </a:ln>
        </p:spPr>
      </p:pic>
      <p:sp>
        <p:nvSpPr>
          <p:cNvPr id="9" name="ZoneTexte 8">
            <a:extLst>
              <a:ext uri="{FF2B5EF4-FFF2-40B4-BE49-F238E27FC236}">
                <a16:creationId xmlns:a16="http://schemas.microsoft.com/office/drawing/2014/main" id="{28FF8FD8-2128-DB68-AE06-415213F771C2}"/>
              </a:ext>
            </a:extLst>
          </p:cNvPr>
          <p:cNvSpPr txBox="1"/>
          <p:nvPr/>
        </p:nvSpPr>
        <p:spPr>
          <a:xfrm>
            <a:off x="466427" y="2663214"/>
            <a:ext cx="6098058" cy="2693045"/>
          </a:xfrm>
          <a:prstGeom prst="rect">
            <a:avLst/>
          </a:prstGeom>
          <a:solidFill>
            <a:schemeClr val="bg1"/>
          </a:solidFill>
          <a:ln w="28575">
            <a:solidFill>
              <a:schemeClr val="tx1"/>
            </a:solidFill>
          </a:ln>
        </p:spPr>
        <p:txBody>
          <a:bodyPr wrap="square">
            <a:spAutoFit/>
          </a:bodyPr>
          <a:lstStyle/>
          <a:p>
            <a:r>
              <a:rPr lang="fr-CH" sz="2000" b="1" i="0" dirty="0">
                <a:solidFill>
                  <a:srgbClr val="011D26"/>
                </a:solidFill>
                <a:effectLst/>
                <a:highlight>
                  <a:srgbClr val="FFFF00"/>
                </a:highlight>
                <a:latin typeface="Inter"/>
              </a:rPr>
              <a:t>Interrogée mardi [10.02.26] sur Europe 1, Yaël Braun-</a:t>
            </a:r>
            <a:r>
              <a:rPr lang="fr-CH" sz="2000" b="1" i="0" dirty="0" err="1">
                <a:solidFill>
                  <a:srgbClr val="011D26"/>
                </a:solidFill>
                <a:effectLst/>
                <a:highlight>
                  <a:srgbClr val="FFFF00"/>
                </a:highlight>
                <a:latin typeface="Inter"/>
              </a:rPr>
              <a:t>Pivet</a:t>
            </a:r>
            <a:r>
              <a:rPr lang="fr-CH" sz="2000" b="1" i="0" dirty="0">
                <a:solidFill>
                  <a:srgbClr val="011D26"/>
                </a:solidFill>
                <a:effectLst/>
                <a:highlight>
                  <a:srgbClr val="FFFF00"/>
                </a:highlight>
                <a:latin typeface="Inter"/>
              </a:rPr>
              <a:t> [Présidente de l’Assemblée nationale] s'est dite </a:t>
            </a:r>
            <a:r>
              <a:rPr lang="fr-CH" sz="2000" b="1" i="0" dirty="0">
                <a:solidFill>
                  <a:srgbClr val="FF0000"/>
                </a:solidFill>
                <a:effectLst/>
                <a:highlight>
                  <a:srgbClr val="FFFF00"/>
                </a:highlight>
                <a:latin typeface="Inter"/>
              </a:rPr>
              <a:t>opposée à la création d'une commission d'enquête parlementaire sur le volet français de l'affaire Epstein</a:t>
            </a:r>
            <a:r>
              <a:rPr lang="fr-CH" sz="2000" b="1" i="0" dirty="0">
                <a:solidFill>
                  <a:srgbClr val="011D26"/>
                </a:solidFill>
                <a:effectLst/>
                <a:highlight>
                  <a:srgbClr val="FFFF00"/>
                </a:highlight>
                <a:latin typeface="Inter"/>
              </a:rPr>
              <a:t>, qui « entraînerait de la confusion des pouvoirs ». </a:t>
            </a:r>
          </a:p>
          <a:p>
            <a:endParaRPr lang="fr-CH" sz="900" b="1" dirty="0">
              <a:solidFill>
                <a:srgbClr val="011D26"/>
              </a:solidFill>
              <a:highlight>
                <a:srgbClr val="FFFF00"/>
              </a:highlight>
              <a:latin typeface="Inter"/>
            </a:endParaRPr>
          </a:p>
          <a:p>
            <a:r>
              <a:rPr lang="fr-CH" sz="2000" b="1" i="0" dirty="0">
                <a:solidFill>
                  <a:srgbClr val="011D26"/>
                </a:solidFill>
                <a:effectLst/>
                <a:latin typeface="Inter"/>
              </a:rPr>
              <a:t>Pour la présidente de l'Assemblée nationale, le Parlement « ne doit pas être en concurrence avec la justice ».</a:t>
            </a:r>
            <a:endParaRPr lang="fr-FR" sz="2000" dirty="0"/>
          </a:p>
        </p:txBody>
      </p:sp>
      <p:pic>
        <p:nvPicPr>
          <p:cNvPr id="21" name="Image 20">
            <a:extLst>
              <a:ext uri="{FF2B5EF4-FFF2-40B4-BE49-F238E27FC236}">
                <a16:creationId xmlns:a16="http://schemas.microsoft.com/office/drawing/2014/main" id="{2765DA6B-0E18-9924-FF78-F39B53FF01A4}"/>
              </a:ext>
            </a:extLst>
          </p:cNvPr>
          <p:cNvPicPr>
            <a:picLocks noChangeAspect="1"/>
          </p:cNvPicPr>
          <p:nvPr/>
        </p:nvPicPr>
        <p:blipFill>
          <a:blip r:embed="rId3"/>
          <a:stretch>
            <a:fillRect/>
          </a:stretch>
        </p:blipFill>
        <p:spPr>
          <a:xfrm>
            <a:off x="11336294" y="1352473"/>
            <a:ext cx="673100" cy="673100"/>
          </a:xfrm>
          <a:prstGeom prst="rect">
            <a:avLst/>
          </a:prstGeom>
        </p:spPr>
      </p:pic>
      <p:sp>
        <p:nvSpPr>
          <p:cNvPr id="2" name="ZoneTexte 1">
            <a:extLst>
              <a:ext uri="{FF2B5EF4-FFF2-40B4-BE49-F238E27FC236}">
                <a16:creationId xmlns:a16="http://schemas.microsoft.com/office/drawing/2014/main" id="{D14680CF-B3A1-C45E-4039-536BE24BADB4}"/>
              </a:ext>
            </a:extLst>
          </p:cNvPr>
          <p:cNvSpPr txBox="1"/>
          <p:nvPr/>
        </p:nvSpPr>
        <p:spPr>
          <a:xfrm>
            <a:off x="466427" y="2093286"/>
            <a:ext cx="2507432" cy="461665"/>
          </a:xfrm>
          <a:prstGeom prst="rect">
            <a:avLst/>
          </a:prstGeom>
          <a:solidFill>
            <a:schemeClr val="bg1"/>
          </a:solidFill>
          <a:ln w="28575">
            <a:solidFill>
              <a:schemeClr val="tx1"/>
            </a:solidFill>
          </a:ln>
        </p:spPr>
        <p:txBody>
          <a:bodyPr wrap="square">
            <a:spAutoFit/>
          </a:bodyPr>
          <a:lstStyle/>
          <a:p>
            <a:pPr algn="ctr"/>
            <a:r>
              <a:rPr lang="fr-CH" sz="2400" dirty="0">
                <a:solidFill>
                  <a:srgbClr val="192024"/>
                </a:solidFill>
                <a:latin typeface="☞ABADI MT PRO COND" panose="020B0806020104020203" pitchFamily="34" charset="0"/>
              </a:rPr>
              <a:t>10 février</a:t>
            </a:r>
            <a:r>
              <a:rPr lang="fr-CH" sz="2400" b="0" i="0" dirty="0">
                <a:solidFill>
                  <a:srgbClr val="192024"/>
                </a:solidFill>
                <a:effectLst/>
                <a:latin typeface="☞ABADI MT PRO COND" panose="020B0806020104020203" pitchFamily="34" charset="0"/>
              </a:rPr>
              <a:t> 2026</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292776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left)">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9AF48-6C39-6D62-CC9A-46658715C0E0}"/>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3299D8A0-D653-C347-40A0-7D8CA0FA12FA}"/>
              </a:ext>
            </a:extLst>
          </p:cNvPr>
          <p:cNvSpPr txBox="1"/>
          <p:nvPr/>
        </p:nvSpPr>
        <p:spPr>
          <a:xfrm>
            <a:off x="5541632" y="272976"/>
            <a:ext cx="6003276" cy="1631216"/>
          </a:xfrm>
          <a:prstGeom prst="rect">
            <a:avLst/>
          </a:prstGeom>
          <a:solidFill>
            <a:schemeClr val="bg1"/>
          </a:solidFill>
          <a:ln w="28575">
            <a:solidFill>
              <a:schemeClr val="tx1"/>
            </a:solidFill>
          </a:ln>
        </p:spPr>
        <p:txBody>
          <a:bodyPr wrap="square">
            <a:spAutoFit/>
          </a:bodyPr>
          <a:lstStyle/>
          <a:p>
            <a:r>
              <a:rPr lang="fr-CH" sz="2000" dirty="0">
                <a:solidFill>
                  <a:srgbClr val="000000"/>
                </a:solidFill>
                <a:effectLst/>
                <a:highlight>
                  <a:srgbClr val="FFFF00"/>
                </a:highlight>
                <a:latin typeface="☞ABADI MT PRO COND" panose="020B0806020104020203" pitchFamily="34" charset="0"/>
              </a:rPr>
              <a:t>Jeffrey Epstein, condamné </a:t>
            </a:r>
            <a:r>
              <a:rPr lang="fr-CH" sz="2000" dirty="0">
                <a:solidFill>
                  <a:srgbClr val="000000"/>
                </a:solidFill>
                <a:highlight>
                  <a:srgbClr val="FFFF00"/>
                </a:highlight>
                <a:latin typeface="☞ABADI MT PRO COND" panose="020B0806020104020203" pitchFamily="34" charset="0"/>
              </a:rPr>
              <a:t>en 2008 à 18 mois de prison (n’en a fait que 13) pour prostitution de mineurs, puis </a:t>
            </a:r>
            <a:r>
              <a:rPr lang="fr-CH" sz="2000" dirty="0">
                <a:solidFill>
                  <a:srgbClr val="000000"/>
                </a:solidFill>
                <a:effectLst/>
                <a:highlight>
                  <a:srgbClr val="FFFF00"/>
                </a:highlight>
                <a:latin typeface="☞ABADI MT PRO COND" panose="020B0806020104020203" pitchFamily="34" charset="0"/>
              </a:rPr>
              <a:t>le 8 juillet 2019 pour trafic &amp; viol d'enfants</a:t>
            </a:r>
            <a:r>
              <a:rPr lang="fr-CH" sz="2000" dirty="0">
                <a:solidFill>
                  <a:srgbClr val="000000"/>
                </a:solidFill>
                <a:effectLst/>
                <a:latin typeface="☞ABADI MT PRO COND" panose="020B0806020104020203" pitchFamily="34" charset="0"/>
              </a:rPr>
              <a:t>, était propriétaire d'une île, « Little Saint James » et d'un avion (le « Lolita express »). Il est déclaré « suicidé » le 10 août 2019 dans sa cellule.</a:t>
            </a:r>
          </a:p>
        </p:txBody>
      </p:sp>
      <p:pic>
        <p:nvPicPr>
          <p:cNvPr id="5" name="Image 4">
            <a:extLst>
              <a:ext uri="{FF2B5EF4-FFF2-40B4-BE49-F238E27FC236}">
                <a16:creationId xmlns:a16="http://schemas.microsoft.com/office/drawing/2014/main" id="{3718F607-6499-1E8D-C61F-2692D36861DF}"/>
              </a:ext>
            </a:extLst>
          </p:cNvPr>
          <p:cNvPicPr>
            <a:picLocks noChangeAspect="1"/>
          </p:cNvPicPr>
          <p:nvPr/>
        </p:nvPicPr>
        <p:blipFill>
          <a:blip r:embed="rId2"/>
          <a:stretch>
            <a:fillRect/>
          </a:stretch>
        </p:blipFill>
        <p:spPr>
          <a:xfrm>
            <a:off x="6196673" y="2136385"/>
            <a:ext cx="5775900" cy="3248944"/>
          </a:xfrm>
          <a:prstGeom prst="rect">
            <a:avLst/>
          </a:prstGeom>
          <a:ln>
            <a:solidFill>
              <a:schemeClr val="tx1"/>
            </a:solidFill>
          </a:ln>
        </p:spPr>
      </p:pic>
      <p:sp>
        <p:nvSpPr>
          <p:cNvPr id="16" name="ZoneTexte 15">
            <a:extLst>
              <a:ext uri="{FF2B5EF4-FFF2-40B4-BE49-F238E27FC236}">
                <a16:creationId xmlns:a16="http://schemas.microsoft.com/office/drawing/2014/main" id="{253718B6-5947-B4F1-3970-02F900B44D31}"/>
              </a:ext>
            </a:extLst>
          </p:cNvPr>
          <p:cNvSpPr txBox="1"/>
          <p:nvPr/>
        </p:nvSpPr>
        <p:spPr>
          <a:xfrm>
            <a:off x="5861437" y="5385329"/>
            <a:ext cx="6234927" cy="1323439"/>
          </a:xfrm>
          <a:prstGeom prst="rect">
            <a:avLst/>
          </a:prstGeom>
          <a:solidFill>
            <a:schemeClr val="bg1"/>
          </a:solidFill>
          <a:ln w="28575">
            <a:solidFill>
              <a:schemeClr val="tx1"/>
            </a:solidFill>
          </a:ln>
        </p:spPr>
        <p:txBody>
          <a:bodyPr wrap="square">
            <a:spAutoFit/>
          </a:bodyPr>
          <a:lstStyle/>
          <a:p>
            <a:r>
              <a:rPr lang="fr-CH" sz="2000" i="0" dirty="0">
                <a:solidFill>
                  <a:srgbClr val="171717"/>
                </a:solidFill>
                <a:effectLst/>
                <a:highlight>
                  <a:srgbClr val="FFFF00"/>
                </a:highlight>
                <a:latin typeface="☞ABADI MT PRO COND" panose="020B0806020104020203" pitchFamily="34" charset="0"/>
              </a:rPr>
              <a:t>Les magistrats parisiens avaient connaissance du contenu de la boîte mail du criminel sexuel américain dès 2019</a:t>
            </a:r>
            <a:r>
              <a:rPr lang="fr-CH" sz="2000" i="0" dirty="0">
                <a:solidFill>
                  <a:srgbClr val="171717"/>
                </a:solidFill>
                <a:effectLst/>
                <a:latin typeface="☞ABADI MT PRO COND" panose="020B0806020104020203" pitchFamily="34" charset="0"/>
              </a:rPr>
              <a:t>, saisie lors de la perquisition de son appartement parisien du </a:t>
            </a:r>
            <a:r>
              <a:rPr lang="fr-CH" sz="2000" i="0" dirty="0">
                <a:solidFill>
                  <a:srgbClr val="FF0000"/>
                </a:solidFill>
                <a:effectLst/>
                <a:highlight>
                  <a:srgbClr val="FFFF00"/>
                </a:highlight>
                <a:latin typeface="☞ABADI MT PRO COND" panose="020B0806020104020203" pitchFamily="34" charset="0"/>
              </a:rPr>
              <a:t>22, avenue Foch, à Paris</a:t>
            </a:r>
            <a:r>
              <a:rPr lang="fr-CH" sz="2000" i="0" dirty="0">
                <a:solidFill>
                  <a:srgbClr val="171717"/>
                </a:solidFill>
                <a:effectLst/>
                <a:highlight>
                  <a:srgbClr val="FFFF00"/>
                </a:highlight>
                <a:latin typeface="☞ABADI MT PRO COND" panose="020B0806020104020203" pitchFamily="34" charset="0"/>
              </a:rPr>
              <a:t>.</a:t>
            </a:r>
            <a:endParaRPr lang="fr-FR" sz="2000" dirty="0">
              <a:highlight>
                <a:srgbClr val="FFFF00"/>
              </a:highlight>
              <a:latin typeface="☞ABADI MT PRO COND" panose="020B0806020104020203" pitchFamily="34" charset="0"/>
            </a:endParaRPr>
          </a:p>
        </p:txBody>
      </p:sp>
      <p:pic>
        <p:nvPicPr>
          <p:cNvPr id="1026" name="Picture 2" descr="Jeffrey Epstein">
            <a:extLst>
              <a:ext uri="{FF2B5EF4-FFF2-40B4-BE49-F238E27FC236}">
                <a16:creationId xmlns:a16="http://schemas.microsoft.com/office/drawing/2014/main" id="{DB72FA7E-9FBE-0472-234B-6D36C4360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3097" y="272976"/>
            <a:ext cx="3345192" cy="250889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63903BC5-E77A-3BED-D2BF-498EECC967C2}"/>
              </a:ext>
            </a:extLst>
          </p:cNvPr>
          <p:cNvPicPr>
            <a:picLocks noChangeAspect="1"/>
          </p:cNvPicPr>
          <p:nvPr/>
        </p:nvPicPr>
        <p:blipFill>
          <a:blip r:embed="rId4"/>
          <a:stretch>
            <a:fillRect/>
          </a:stretch>
        </p:blipFill>
        <p:spPr>
          <a:xfrm>
            <a:off x="331972" y="2955235"/>
            <a:ext cx="2239809" cy="2905531"/>
          </a:xfrm>
          <a:prstGeom prst="rect">
            <a:avLst/>
          </a:prstGeom>
          <a:ln>
            <a:solidFill>
              <a:schemeClr val="tx1"/>
            </a:solidFill>
          </a:ln>
        </p:spPr>
      </p:pic>
      <p:pic>
        <p:nvPicPr>
          <p:cNvPr id="9" name="Image 8">
            <a:extLst>
              <a:ext uri="{FF2B5EF4-FFF2-40B4-BE49-F238E27FC236}">
                <a16:creationId xmlns:a16="http://schemas.microsoft.com/office/drawing/2014/main" id="{17F5264B-7E9B-8B81-8C28-867666A03BB3}"/>
              </a:ext>
            </a:extLst>
          </p:cNvPr>
          <p:cNvPicPr>
            <a:picLocks noChangeAspect="1"/>
          </p:cNvPicPr>
          <p:nvPr/>
        </p:nvPicPr>
        <p:blipFill>
          <a:blip r:embed="rId5"/>
          <a:stretch>
            <a:fillRect/>
          </a:stretch>
        </p:blipFill>
        <p:spPr>
          <a:xfrm>
            <a:off x="2695572" y="2532911"/>
            <a:ext cx="3099605" cy="4175857"/>
          </a:xfrm>
          <a:prstGeom prst="rect">
            <a:avLst/>
          </a:prstGeom>
          <a:ln>
            <a:solidFill>
              <a:schemeClr val="tx1"/>
            </a:solidFill>
          </a:ln>
        </p:spPr>
      </p:pic>
    </p:spTree>
    <p:extLst>
      <p:ext uri="{BB962C8B-B14F-4D97-AF65-F5344CB8AC3E}">
        <p14:creationId xmlns:p14="http://schemas.microsoft.com/office/powerpoint/2010/main" val="51526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left)">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strVal val="#ppt_w*0.70"/>
                                          </p:val>
                                        </p:tav>
                                        <p:tav tm="100000">
                                          <p:val>
                                            <p:strVal val="#ppt_w"/>
                                          </p:val>
                                        </p:tav>
                                      </p:tavLst>
                                    </p:anim>
                                    <p:anim calcmode="lin" valueType="num">
                                      <p:cBhvr>
                                        <p:cTn id="21" dur="1000" fill="hold"/>
                                        <p:tgtEl>
                                          <p:spTgt spid="9"/>
                                        </p:tgtEl>
                                        <p:attrNameLst>
                                          <p:attrName>ppt_h</p:attrName>
                                        </p:attrNameLst>
                                      </p:cBhvr>
                                      <p:tavLst>
                                        <p:tav tm="0">
                                          <p:val>
                                            <p:strVal val="#ppt_h"/>
                                          </p:val>
                                        </p:tav>
                                        <p:tav tm="100000">
                                          <p:val>
                                            <p:strVal val="#ppt_h"/>
                                          </p:val>
                                        </p:tav>
                                      </p:tavLst>
                                    </p:anim>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strVal val="#ppt_w*0.70"/>
                                          </p:val>
                                        </p:tav>
                                        <p:tav tm="100000">
                                          <p:val>
                                            <p:strVal val="#ppt_w"/>
                                          </p:val>
                                        </p:tav>
                                      </p:tavLst>
                                    </p:anim>
                                    <p:anim calcmode="lin" valueType="num">
                                      <p:cBhvr>
                                        <p:cTn id="28" dur="1000" fill="hold"/>
                                        <p:tgtEl>
                                          <p:spTgt spid="5"/>
                                        </p:tgtEl>
                                        <p:attrNameLst>
                                          <p:attrName>ppt_h</p:attrName>
                                        </p:attrNameLst>
                                      </p:cBhvr>
                                      <p:tavLst>
                                        <p:tav tm="0">
                                          <p:val>
                                            <p:strVal val="#ppt_h"/>
                                          </p:val>
                                        </p:tav>
                                        <p:tav tm="100000">
                                          <p:val>
                                            <p:strVal val="#ppt_h"/>
                                          </p:val>
                                        </p:tav>
                                      </p:tavLst>
                                    </p:anim>
                                    <p:animEffect transition="in" filter="fade">
                                      <p:cBhvr>
                                        <p:cTn id="29" dur="1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p:tgtEl>
                                          <p:spTgt spid="16"/>
                                        </p:tgtEl>
                                        <p:attrNameLst>
                                          <p:attrName>ppt_x</p:attrName>
                                        </p:attrNameLst>
                                      </p:cBhvr>
                                      <p:tavLst>
                                        <p:tav tm="0">
                                          <p:val>
                                            <p:strVal val="#ppt_x-#ppt_w*1.125000"/>
                                          </p:val>
                                        </p:tav>
                                        <p:tav tm="100000">
                                          <p:val>
                                            <p:strVal val="#ppt_x"/>
                                          </p:val>
                                        </p:tav>
                                      </p:tavLst>
                                    </p:anim>
                                    <p:animEffect transition="in" filter="wipe(right)">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3368-FA72-D6C9-23CA-811A76236AF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A7B9278-B2A6-AC8B-351A-0902D7D230D4}"/>
              </a:ext>
            </a:extLst>
          </p:cNvPr>
          <p:cNvSpPr txBox="1"/>
          <p:nvPr/>
        </p:nvSpPr>
        <p:spPr>
          <a:xfrm>
            <a:off x="305790" y="317142"/>
            <a:ext cx="11703604" cy="1720343"/>
          </a:xfrm>
          <a:prstGeom prst="rect">
            <a:avLst/>
          </a:prstGeom>
          <a:noFill/>
        </p:spPr>
        <p:txBody>
          <a:bodyPr wrap="square">
            <a:spAutoFit/>
          </a:bodyPr>
          <a:lstStyle/>
          <a:p>
            <a:pPr>
              <a:lnSpc>
                <a:spcPts val="5000"/>
              </a:lnSpc>
            </a:pPr>
            <a:r>
              <a:rPr lang="fr-CH" sz="5000" dirty="0">
                <a:latin typeface="Impact" panose="020B0806030902050204" pitchFamily="34" charset="0"/>
              </a:rPr>
              <a:t>L’avocat de </a:t>
            </a:r>
            <a:r>
              <a:rPr lang="fr-CH" sz="5000" i="1" dirty="0">
                <a:latin typeface="Impact" panose="020B0806030902050204" pitchFamily="34" charset="0"/>
              </a:rPr>
              <a:t>Innocence en danger  </a:t>
            </a:r>
            <a:r>
              <a:rPr lang="fr-CH" sz="5000" dirty="0">
                <a:latin typeface="Impact" panose="020B0806030902050204" pitchFamily="34" charset="0"/>
              </a:rPr>
              <a:t>:</a:t>
            </a:r>
          </a:p>
          <a:p>
            <a:pPr>
              <a:lnSpc>
                <a:spcPts val="3900"/>
              </a:lnSpc>
            </a:pPr>
            <a:r>
              <a:rPr lang="fr-CH" sz="3200" b="1" dirty="0">
                <a:solidFill>
                  <a:schemeClr val="tx1"/>
                </a:solidFill>
                <a:latin typeface="☞ABADI MT PRO COND" panose="020B0806020104020203" pitchFamily="34" charset="0"/>
              </a:rPr>
              <a:t>Pas de commission parlementaire </a:t>
            </a:r>
            <a:r>
              <a:rPr lang="fr-CH" sz="3200" b="1" dirty="0">
                <a:latin typeface="☞ABADI MT PRO COND" panose="020B0806020104020203" pitchFamily="34" charset="0"/>
              </a:rPr>
              <a:t>pour l’affaire Epstein</a:t>
            </a:r>
            <a:r>
              <a:rPr lang="fr-CH" sz="3200" b="1" dirty="0">
                <a:solidFill>
                  <a:schemeClr val="tx1"/>
                </a:solidFill>
                <a:latin typeface="☞ABADI MT PRO COND" panose="020B0806020104020203" pitchFamily="34" charset="0"/>
              </a:rPr>
              <a:t>… mais cela a été fait sur les périscolaires parisiens et pour l'affaire </a:t>
            </a:r>
            <a:r>
              <a:rPr lang="fr-CH" sz="3200" b="1" dirty="0" err="1">
                <a:solidFill>
                  <a:schemeClr val="tx1"/>
                </a:solidFill>
                <a:latin typeface="☞ABADI MT PRO COND" panose="020B0806020104020203" pitchFamily="34" charset="0"/>
              </a:rPr>
              <a:t>Lyhanna</a:t>
            </a:r>
            <a:endParaRPr lang="fr-CH" sz="3200" dirty="0">
              <a:latin typeface="☞ABADI MT PRO COND" panose="020B0806020104020203" pitchFamily="34" charset="0"/>
            </a:endParaRPr>
          </a:p>
        </p:txBody>
      </p:sp>
      <p:pic>
        <p:nvPicPr>
          <p:cNvPr id="3" name="Image 2">
            <a:extLst>
              <a:ext uri="{FF2B5EF4-FFF2-40B4-BE49-F238E27FC236}">
                <a16:creationId xmlns:a16="http://schemas.microsoft.com/office/drawing/2014/main" id="{EFE28329-98E5-A408-357E-562C3F1E92D0}"/>
              </a:ext>
            </a:extLst>
          </p:cNvPr>
          <p:cNvPicPr>
            <a:picLocks noChangeAspect="1"/>
          </p:cNvPicPr>
          <p:nvPr/>
        </p:nvPicPr>
        <p:blipFill>
          <a:blip r:embed="rId2"/>
          <a:stretch>
            <a:fillRect/>
          </a:stretch>
        </p:blipFill>
        <p:spPr>
          <a:xfrm>
            <a:off x="5955854" y="2225537"/>
            <a:ext cx="6065415" cy="3465149"/>
          </a:xfrm>
          <a:prstGeom prst="rect">
            <a:avLst/>
          </a:prstGeom>
          <a:ln>
            <a:solidFill>
              <a:schemeClr val="tx1"/>
            </a:solidFill>
          </a:ln>
        </p:spPr>
      </p:pic>
      <p:sp>
        <p:nvSpPr>
          <p:cNvPr id="4" name="Bulle rectangulaire à coins arrondis 3">
            <a:extLst>
              <a:ext uri="{FF2B5EF4-FFF2-40B4-BE49-F238E27FC236}">
                <a16:creationId xmlns:a16="http://schemas.microsoft.com/office/drawing/2014/main" id="{8AF692F6-899D-ADFF-E557-CE42F14C28E2}"/>
              </a:ext>
            </a:extLst>
          </p:cNvPr>
          <p:cNvSpPr/>
          <p:nvPr/>
        </p:nvSpPr>
        <p:spPr>
          <a:xfrm>
            <a:off x="170731" y="1984033"/>
            <a:ext cx="5418117" cy="4767263"/>
          </a:xfrm>
          <a:prstGeom prst="wedgeRoundRectCallout">
            <a:avLst>
              <a:gd name="adj1" fmla="val 65629"/>
              <a:gd name="adj2" fmla="val 1507"/>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fr-CH" sz="2000" b="1" dirty="0">
                <a:solidFill>
                  <a:schemeClr val="tx1"/>
                </a:solidFill>
              </a:rPr>
              <a:t>« Il y a une succession d'éléments qui sont difficiles à comprendre. Nous avons dans un premier temps tenté d'obtenir la création d'une commission parlementaire mais nous n'y sommes pas parvenus. </a:t>
            </a:r>
            <a:br>
              <a:rPr lang="fr-CH" sz="2000" b="1" dirty="0">
                <a:solidFill>
                  <a:schemeClr val="tx1"/>
                </a:solidFill>
                <a:highlight>
                  <a:srgbClr val="FFFF00"/>
                </a:highlight>
              </a:rPr>
            </a:br>
            <a:r>
              <a:rPr lang="fr-CH" sz="2000" dirty="0">
                <a:solidFill>
                  <a:schemeClr val="tx1"/>
                </a:solidFill>
              </a:rPr>
              <a:t>Il nous a été répondu à chaque fois que</a:t>
            </a:r>
            <a:r>
              <a:rPr lang="fr-CH" sz="2000" b="1" dirty="0">
                <a:solidFill>
                  <a:schemeClr val="tx1"/>
                </a:solidFill>
              </a:rPr>
              <a:t> </a:t>
            </a:r>
            <a:br>
              <a:rPr lang="fr-CH" sz="2000" b="1" dirty="0">
                <a:solidFill>
                  <a:schemeClr val="tx1"/>
                </a:solidFill>
              </a:rPr>
            </a:br>
            <a:r>
              <a:rPr lang="fr-CH" sz="2000" b="1" u="sng" dirty="0">
                <a:solidFill>
                  <a:srgbClr val="FF0000"/>
                </a:solidFill>
                <a:highlight>
                  <a:srgbClr val="FFFF00"/>
                </a:highlight>
              </a:rPr>
              <a:t>la séparation des pouvoirs</a:t>
            </a:r>
            <a:r>
              <a:rPr lang="fr-CH" sz="2000" b="1" dirty="0">
                <a:solidFill>
                  <a:srgbClr val="FF0000"/>
                </a:solidFill>
                <a:highlight>
                  <a:srgbClr val="FFFF00"/>
                </a:highlight>
              </a:rPr>
              <a:t> ne permettait pas l'ouverture d'une commission de ce type. </a:t>
            </a:r>
            <a:br>
              <a:rPr lang="fr-CH" sz="2000" b="1" dirty="0">
                <a:solidFill>
                  <a:srgbClr val="FF0000"/>
                </a:solidFill>
                <a:highlight>
                  <a:srgbClr val="FFFF00"/>
                </a:highlight>
              </a:rPr>
            </a:br>
            <a:r>
              <a:rPr lang="fr-CH" sz="2000" b="1" dirty="0">
                <a:solidFill>
                  <a:schemeClr val="tx1"/>
                </a:solidFill>
                <a:highlight>
                  <a:srgbClr val="FFFF00"/>
                </a:highlight>
              </a:rPr>
              <a:t>Pour autant, cela a été fait sur les périscolaires parisiens, cela a été fait sur l'affaire de la petite </a:t>
            </a:r>
            <a:r>
              <a:rPr lang="fr-CH" sz="2000" b="1" dirty="0" err="1">
                <a:solidFill>
                  <a:schemeClr val="tx1"/>
                </a:solidFill>
                <a:highlight>
                  <a:srgbClr val="FFFF00"/>
                </a:highlight>
              </a:rPr>
              <a:t>Lyhanna</a:t>
            </a:r>
            <a:r>
              <a:rPr lang="fr-CH" sz="2000" b="1" dirty="0">
                <a:solidFill>
                  <a:schemeClr val="tx1"/>
                </a:solidFill>
                <a:highlight>
                  <a:srgbClr val="FFFF00"/>
                </a:highlight>
              </a:rPr>
              <a:t> mais là ici sur le dossier de Jeffrey Epstein il y a une sorte de voile</a:t>
            </a:r>
            <a:r>
              <a:rPr lang="fr-CH" sz="2000" dirty="0">
                <a:solidFill>
                  <a:schemeClr val="tx1"/>
                </a:solidFill>
              </a:rPr>
              <a:t> [...] de manière à ce qu'on ne puisse pas savoir ce qui s'y passe »</a:t>
            </a:r>
          </a:p>
        </p:txBody>
      </p:sp>
      <p:sp>
        <p:nvSpPr>
          <p:cNvPr id="7" name="ZoneTexte 6">
            <a:extLst>
              <a:ext uri="{FF2B5EF4-FFF2-40B4-BE49-F238E27FC236}">
                <a16:creationId xmlns:a16="http://schemas.microsoft.com/office/drawing/2014/main" id="{1E3EBBAA-90CE-55C2-E822-9FB089B43522}"/>
              </a:ext>
            </a:extLst>
          </p:cNvPr>
          <p:cNvSpPr txBox="1"/>
          <p:nvPr/>
        </p:nvSpPr>
        <p:spPr>
          <a:xfrm>
            <a:off x="6096000" y="5697561"/>
            <a:ext cx="4443868" cy="1015663"/>
          </a:xfrm>
          <a:prstGeom prst="rect">
            <a:avLst/>
          </a:prstGeom>
          <a:solidFill>
            <a:schemeClr val="bg1"/>
          </a:solidFill>
        </p:spPr>
        <p:txBody>
          <a:bodyPr wrap="square">
            <a:spAutoFit/>
          </a:bodyPr>
          <a:lstStyle/>
          <a:p>
            <a:r>
              <a:rPr lang="fr-CH" sz="2400" b="1" dirty="0">
                <a:solidFill>
                  <a:schemeClr val="tx1"/>
                </a:solidFill>
              </a:rPr>
              <a:t>Maître Jean </a:t>
            </a:r>
            <a:r>
              <a:rPr lang="fr-CH" sz="2400" b="1" dirty="0" err="1">
                <a:solidFill>
                  <a:schemeClr val="tx1"/>
                </a:solidFill>
              </a:rPr>
              <a:t>Sannier</a:t>
            </a:r>
            <a:br>
              <a:rPr lang="fr-CH" dirty="0"/>
            </a:br>
            <a:r>
              <a:rPr lang="fr-CH" b="1" dirty="0"/>
              <a:t>A</a:t>
            </a:r>
            <a:r>
              <a:rPr lang="fr-CH" sz="1800" b="1" dirty="0">
                <a:solidFill>
                  <a:schemeClr val="tx1"/>
                </a:solidFill>
              </a:rPr>
              <a:t>vocat de l'association </a:t>
            </a:r>
            <a:r>
              <a:rPr lang="fr-CH" sz="1800" b="1" i="1" dirty="0">
                <a:solidFill>
                  <a:schemeClr val="tx1"/>
                </a:solidFill>
              </a:rPr>
              <a:t>Innocence en danger </a:t>
            </a:r>
            <a:br>
              <a:rPr lang="fr-CH" b="1" dirty="0"/>
            </a:br>
            <a:r>
              <a:rPr lang="fr-CH" sz="1800" b="1" dirty="0">
                <a:solidFill>
                  <a:schemeClr val="tx1"/>
                </a:solidFill>
              </a:rPr>
              <a:t>6.08.26</a:t>
            </a:r>
          </a:p>
        </p:txBody>
      </p:sp>
      <p:sp>
        <p:nvSpPr>
          <p:cNvPr id="22" name="ZoneTexte 21">
            <a:extLst>
              <a:ext uri="{FF2B5EF4-FFF2-40B4-BE49-F238E27FC236}">
                <a16:creationId xmlns:a16="http://schemas.microsoft.com/office/drawing/2014/main" id="{0DC3E999-6136-15A4-C110-310A331DD8AB}"/>
              </a:ext>
            </a:extLst>
          </p:cNvPr>
          <p:cNvSpPr txBox="1"/>
          <p:nvPr/>
        </p:nvSpPr>
        <p:spPr>
          <a:xfrm>
            <a:off x="10096325" y="2033461"/>
            <a:ext cx="1789885" cy="461665"/>
          </a:xfrm>
          <a:prstGeom prst="rect">
            <a:avLst/>
          </a:prstGeom>
          <a:solidFill>
            <a:schemeClr val="bg1"/>
          </a:solidFill>
          <a:ln w="28575">
            <a:solidFill>
              <a:schemeClr val="tx1"/>
            </a:solidFill>
          </a:ln>
        </p:spPr>
        <p:txBody>
          <a:bodyPr wrap="square">
            <a:spAutoFit/>
          </a:bodyPr>
          <a:lstStyle/>
          <a:p>
            <a:pPr algn="ctr"/>
            <a:r>
              <a:rPr lang="fr-CH" sz="2400" dirty="0">
                <a:solidFill>
                  <a:srgbClr val="192024"/>
                </a:solidFill>
                <a:latin typeface="☞ABADI MT PRO COND" panose="020B0806020104020203" pitchFamily="34" charset="0"/>
              </a:rPr>
              <a:t>6 août</a:t>
            </a:r>
            <a:r>
              <a:rPr lang="fr-CH" sz="2400" b="0" i="0" dirty="0">
                <a:solidFill>
                  <a:srgbClr val="192024"/>
                </a:solidFill>
                <a:effectLst/>
                <a:latin typeface="☞ABADI MT PRO COND" panose="020B0806020104020203" pitchFamily="34" charset="0"/>
              </a:rPr>
              <a:t> 2026</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2427994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CC1EC-2085-38EB-BB6F-8E10D80419A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7DDD322-F84B-43FA-0DEF-7A45AE51F321}"/>
              </a:ext>
            </a:extLst>
          </p:cNvPr>
          <p:cNvSpPr txBox="1"/>
          <p:nvPr/>
        </p:nvSpPr>
        <p:spPr>
          <a:xfrm>
            <a:off x="305790" y="317142"/>
            <a:ext cx="11703604" cy="1631216"/>
          </a:xfrm>
          <a:prstGeom prst="rect">
            <a:avLst/>
          </a:prstGeom>
          <a:noFill/>
        </p:spPr>
        <p:txBody>
          <a:bodyPr wrap="square">
            <a:spAutoFit/>
          </a:bodyPr>
          <a:lstStyle/>
          <a:p>
            <a:r>
              <a:rPr lang="fr-CH" sz="5000" dirty="0">
                <a:latin typeface="Impact" panose="020B0806030902050204" pitchFamily="34" charset="0"/>
              </a:rPr>
              <a:t>L’Etat français est </a:t>
            </a:r>
            <a:br>
              <a:rPr lang="fr-CH" sz="5000" dirty="0">
                <a:latin typeface="Impact" panose="020B0806030902050204" pitchFamily="34" charset="0"/>
              </a:rPr>
            </a:br>
            <a:r>
              <a:rPr lang="fr-CH" sz="5000" dirty="0">
                <a:latin typeface="Impact" panose="020B0806030902050204" pitchFamily="34" charset="0"/>
              </a:rPr>
              <a:t>assigné pour </a:t>
            </a:r>
            <a:r>
              <a:rPr lang="fr-CH" sz="5000" u="sng" dirty="0">
                <a:latin typeface="Impact" panose="020B0806030902050204" pitchFamily="34" charset="0"/>
              </a:rPr>
              <a:t>faute lourde</a:t>
            </a:r>
            <a:endParaRPr lang="fr-CH" sz="4400" u="sng" dirty="0">
              <a:latin typeface="Impact" panose="020B0806030902050204" pitchFamily="34" charset="0"/>
            </a:endParaRPr>
          </a:p>
        </p:txBody>
      </p:sp>
      <p:pic>
        <p:nvPicPr>
          <p:cNvPr id="3" name="Image 2">
            <a:extLst>
              <a:ext uri="{FF2B5EF4-FFF2-40B4-BE49-F238E27FC236}">
                <a16:creationId xmlns:a16="http://schemas.microsoft.com/office/drawing/2014/main" id="{F40DA391-B2B0-16B0-ED2C-F7D8F29E49EA}"/>
              </a:ext>
            </a:extLst>
          </p:cNvPr>
          <p:cNvPicPr>
            <a:picLocks noChangeAspect="1"/>
          </p:cNvPicPr>
          <p:nvPr/>
        </p:nvPicPr>
        <p:blipFill>
          <a:blip r:embed="rId2"/>
          <a:stretch>
            <a:fillRect/>
          </a:stretch>
        </p:blipFill>
        <p:spPr>
          <a:xfrm>
            <a:off x="7249458" y="380175"/>
            <a:ext cx="4759936" cy="5949921"/>
          </a:xfrm>
          <a:prstGeom prst="rect">
            <a:avLst/>
          </a:prstGeom>
          <a:ln>
            <a:solidFill>
              <a:schemeClr val="tx1"/>
            </a:solidFill>
          </a:ln>
        </p:spPr>
      </p:pic>
      <p:sp>
        <p:nvSpPr>
          <p:cNvPr id="7" name="ZoneTexte 6">
            <a:extLst>
              <a:ext uri="{FF2B5EF4-FFF2-40B4-BE49-F238E27FC236}">
                <a16:creationId xmlns:a16="http://schemas.microsoft.com/office/drawing/2014/main" id="{D4396131-BF29-BE0E-8BD1-E801FAED9702}"/>
              </a:ext>
            </a:extLst>
          </p:cNvPr>
          <p:cNvSpPr txBox="1"/>
          <p:nvPr/>
        </p:nvSpPr>
        <p:spPr>
          <a:xfrm>
            <a:off x="4803195" y="3595562"/>
            <a:ext cx="2344695" cy="461665"/>
          </a:xfrm>
          <a:prstGeom prst="rect">
            <a:avLst/>
          </a:prstGeom>
          <a:solidFill>
            <a:schemeClr val="bg1"/>
          </a:solidFill>
          <a:ln w="28575">
            <a:solidFill>
              <a:schemeClr val="tx1"/>
            </a:solidFill>
          </a:ln>
        </p:spPr>
        <p:txBody>
          <a:bodyPr wrap="square">
            <a:spAutoFit/>
          </a:bodyPr>
          <a:lstStyle/>
          <a:p>
            <a:pPr algn="ctr"/>
            <a:r>
              <a:rPr lang="fr-CH" sz="2400" b="1" dirty="0">
                <a:solidFill>
                  <a:srgbClr val="111111"/>
                </a:solidFill>
              </a:rPr>
              <a:t>26</a:t>
            </a:r>
            <a:r>
              <a:rPr lang="fr-CH" sz="2400" b="1" i="0" dirty="0">
                <a:solidFill>
                  <a:srgbClr val="111111"/>
                </a:solidFill>
                <a:effectLst/>
              </a:rPr>
              <a:t> août 2026</a:t>
            </a:r>
            <a:endParaRPr lang="fr-FR" sz="2400" b="1" dirty="0"/>
          </a:p>
        </p:txBody>
      </p:sp>
      <p:pic>
        <p:nvPicPr>
          <p:cNvPr id="4098" name="Picture 2" descr="Le recruteur de mannequins Daniel Siad, suspecté d'avoir été un rabatteur  pour Epstein, retrouvé mort à son domicile">
            <a:extLst>
              <a:ext uri="{FF2B5EF4-FFF2-40B4-BE49-F238E27FC236}">
                <a16:creationId xmlns:a16="http://schemas.microsoft.com/office/drawing/2014/main" id="{F0F125D5-007B-3FA6-6D35-1F4F8FFA0B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90" y="2002296"/>
            <a:ext cx="1908372" cy="340105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50EF1F18-1E22-53A8-86AB-84FC6422FBD1}"/>
              </a:ext>
            </a:extLst>
          </p:cNvPr>
          <p:cNvSpPr txBox="1"/>
          <p:nvPr/>
        </p:nvSpPr>
        <p:spPr>
          <a:xfrm>
            <a:off x="1531783" y="4164631"/>
            <a:ext cx="6097978" cy="2585323"/>
          </a:xfrm>
          <a:prstGeom prst="rect">
            <a:avLst/>
          </a:prstGeom>
          <a:solidFill>
            <a:schemeClr val="bg1"/>
          </a:solidFill>
          <a:ln w="28575">
            <a:solidFill>
              <a:schemeClr val="tx1"/>
            </a:solidFill>
          </a:ln>
        </p:spPr>
        <p:txBody>
          <a:bodyPr wrap="square">
            <a:spAutoFit/>
          </a:bodyPr>
          <a:lstStyle/>
          <a:p>
            <a:r>
              <a:rPr lang="fr-CH" b="1" dirty="0">
                <a:solidFill>
                  <a:srgbClr val="000000"/>
                </a:solidFill>
                <a:effectLst/>
                <a:highlight>
                  <a:srgbClr val="FFFF00"/>
                </a:highlight>
                <a:latin typeface="Helvetica Neue" panose="02000503000000020004" pitchFamily="2" charset="0"/>
              </a:rPr>
              <a:t>Mercredi 26 août 2026, </a:t>
            </a:r>
            <a:r>
              <a:rPr lang="fr-CH" b="1" dirty="0">
                <a:solidFill>
                  <a:srgbClr val="FF0000"/>
                </a:solidFill>
                <a:effectLst/>
                <a:highlight>
                  <a:srgbClr val="FFFF00"/>
                </a:highlight>
                <a:latin typeface="Helvetica Neue" panose="02000503000000020004" pitchFamily="2" charset="0"/>
              </a:rPr>
              <a:t>l’État français est visé par deux assignations en justice, le motif étant faute lourde</a:t>
            </a:r>
            <a:r>
              <a:rPr lang="fr-CH" b="1" dirty="0">
                <a:solidFill>
                  <a:srgbClr val="000000"/>
                </a:solidFill>
                <a:effectLst/>
                <a:highlight>
                  <a:srgbClr val="FFFF00"/>
                </a:highlight>
                <a:latin typeface="Helvetica Neue" panose="02000503000000020004" pitchFamily="2" charset="0"/>
              </a:rPr>
              <a:t> dans le traitement du volet français de l'affaire Epstein. </a:t>
            </a:r>
          </a:p>
          <a:p>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Les demandeurs sont </a:t>
            </a:r>
            <a:r>
              <a:rPr lang="fr-CH" b="1" dirty="0" err="1">
                <a:solidFill>
                  <a:srgbClr val="000000"/>
                </a:solidFill>
                <a:effectLst/>
                <a:highlight>
                  <a:srgbClr val="FFFF00"/>
                </a:highlight>
                <a:latin typeface="Helvetica Neue" panose="02000503000000020004" pitchFamily="2" charset="0"/>
              </a:rPr>
              <a:t>Ebba</a:t>
            </a:r>
            <a:r>
              <a:rPr lang="fr-CH" b="1" dirty="0">
                <a:solidFill>
                  <a:srgbClr val="000000"/>
                </a:solidFill>
                <a:effectLst/>
                <a:highlight>
                  <a:srgbClr val="FFFF00"/>
                </a:highlight>
                <a:latin typeface="Helvetica Neue" panose="02000503000000020004" pitchFamily="2" charset="0"/>
              </a:rPr>
              <a:t> Karlsson, qui accuse de viol Daniel Siad</a:t>
            </a:r>
            <a:r>
              <a:rPr lang="fr-CH" dirty="0">
                <a:solidFill>
                  <a:srgbClr val="000000"/>
                </a:solidFill>
                <a:effectLst/>
                <a:latin typeface="Helvetica Neue" panose="02000503000000020004" pitchFamily="2" charset="0"/>
              </a:rPr>
              <a:t>, retrouvé mort à son domicile en juillet, et </a:t>
            </a:r>
            <a:r>
              <a:rPr lang="fr-CH" b="1" dirty="0">
                <a:solidFill>
                  <a:srgbClr val="000000"/>
                </a:solidFill>
                <a:effectLst/>
                <a:highlight>
                  <a:srgbClr val="FFFF00"/>
                </a:highlight>
                <a:latin typeface="Helvetica Neue" panose="02000503000000020004" pitchFamily="2" charset="0"/>
              </a:rPr>
              <a:t>l'association </a:t>
            </a:r>
            <a:r>
              <a:rPr lang="fr-CH" b="1" i="1" dirty="0">
                <a:solidFill>
                  <a:srgbClr val="000000"/>
                </a:solidFill>
                <a:effectLst/>
                <a:highlight>
                  <a:srgbClr val="FFFF00"/>
                </a:highlight>
                <a:latin typeface="Helvetica Neue" panose="02000503000000020004" pitchFamily="2" charset="0"/>
              </a:rPr>
              <a:t>Innocence en danger</a:t>
            </a:r>
            <a:r>
              <a:rPr lang="fr-CH" b="1" i="1" dirty="0">
                <a:solidFill>
                  <a:srgbClr val="000000"/>
                </a:solidFill>
                <a:effectLst/>
                <a:latin typeface="Helvetica Neue" panose="02000503000000020004" pitchFamily="2" charset="0"/>
              </a:rPr>
              <a:t> </a:t>
            </a:r>
            <a:r>
              <a:rPr lang="fr-CH" dirty="0">
                <a:solidFill>
                  <a:srgbClr val="000000"/>
                </a:solidFill>
                <a:effectLst/>
                <a:latin typeface="Helvetica Neue" panose="02000503000000020004" pitchFamily="2" charset="0"/>
              </a:rPr>
              <a:t>au nom des victimes potentielles de l'Américain [Jeffrey Epstein].</a:t>
            </a:r>
          </a:p>
        </p:txBody>
      </p:sp>
    </p:spTree>
    <p:extLst>
      <p:ext uri="{BB962C8B-B14F-4D97-AF65-F5344CB8AC3E}">
        <p14:creationId xmlns:p14="http://schemas.microsoft.com/office/powerpoint/2010/main" val="366348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8D61-EA28-E2F2-BD4A-3AE9AFBB115B}"/>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5832A48C-79B8-FF15-BE0C-81384C75958D}"/>
              </a:ext>
            </a:extLst>
          </p:cNvPr>
          <p:cNvSpPr txBox="1">
            <a:spLocks/>
          </p:cNvSpPr>
          <p:nvPr/>
        </p:nvSpPr>
        <p:spPr>
          <a:xfrm>
            <a:off x="-275534" y="-160155"/>
            <a:ext cx="6574734" cy="23927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6560"/>
              </a:lnSpc>
            </a:pPr>
            <a:r>
              <a:rPr lang="fr-CH" sz="6600" b="1" dirty="0">
                <a:latin typeface="Impact" panose="020B0806030902050204" pitchFamily="34" charset="0"/>
              </a:rPr>
              <a:t>Conclusion :</a:t>
            </a:r>
            <a:endParaRPr lang="fr-FR" sz="8800" b="1" dirty="0">
              <a:latin typeface="Impact" panose="020B0806030902050204" pitchFamily="34" charset="0"/>
            </a:endParaRPr>
          </a:p>
        </p:txBody>
      </p:sp>
      <p:pic>
        <p:nvPicPr>
          <p:cNvPr id="8194" name="Picture 2" descr="Le Point | Tout ce cirque autour de la candidature du chanteur à la  présidence est surtout une trouvaille que les deux hommes ont eue ensemble,  un... | Instagram">
            <a:extLst>
              <a:ext uri="{FF2B5EF4-FFF2-40B4-BE49-F238E27FC236}">
                <a16:creationId xmlns:a16="http://schemas.microsoft.com/office/drawing/2014/main" id="{8845B1E9-4923-65B9-29AA-B158FFAFB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1568" y="247650"/>
            <a:ext cx="5067300" cy="63627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C40ED4D-B6A3-1098-3038-6B897EAFF103}"/>
              </a:ext>
            </a:extLst>
          </p:cNvPr>
          <p:cNvSpPr txBox="1"/>
          <p:nvPr/>
        </p:nvSpPr>
        <p:spPr>
          <a:xfrm>
            <a:off x="713132" y="1832131"/>
            <a:ext cx="5134114" cy="4031873"/>
          </a:xfrm>
          <a:prstGeom prst="rect">
            <a:avLst/>
          </a:prstGeom>
          <a:noFill/>
        </p:spPr>
        <p:txBody>
          <a:bodyPr wrap="square">
            <a:spAutoFit/>
          </a:bodyPr>
          <a:lstStyle/>
          <a:p>
            <a:r>
              <a:rPr lang="fr-CH" sz="4000" b="1" dirty="0">
                <a:solidFill>
                  <a:schemeClr val="tx1"/>
                </a:solidFill>
              </a:rPr>
              <a:t>On a trouvé deux candidats pour la Présidentielle 2027</a:t>
            </a:r>
            <a:br>
              <a:rPr lang="fr-CH" sz="4000" b="1" dirty="0">
                <a:solidFill>
                  <a:schemeClr val="tx1"/>
                </a:solidFill>
              </a:rPr>
            </a:br>
            <a:r>
              <a:rPr lang="fr-CH" sz="1600" b="1" dirty="0">
                <a:solidFill>
                  <a:schemeClr val="tx1"/>
                </a:solidFill>
              </a:rPr>
              <a:t> </a:t>
            </a:r>
            <a:endParaRPr lang="fr-CH" sz="4000" b="1" dirty="0">
              <a:solidFill>
                <a:schemeClr val="tx1"/>
              </a:solidFill>
            </a:endParaRPr>
          </a:p>
          <a:p>
            <a:r>
              <a:rPr lang="fr-CH" sz="4000" b="1" dirty="0">
                <a:solidFill>
                  <a:schemeClr val="tx1"/>
                </a:solidFill>
              </a:rPr>
              <a:t>… qui n’ont pas parmi leurs amis le dénommé Jeffrey Epstein ! </a:t>
            </a:r>
            <a:endParaRPr lang="fr-FR" sz="4000" dirty="0"/>
          </a:p>
        </p:txBody>
      </p:sp>
    </p:spTree>
    <p:extLst>
      <p:ext uri="{BB962C8B-B14F-4D97-AF65-F5344CB8AC3E}">
        <p14:creationId xmlns:p14="http://schemas.microsoft.com/office/powerpoint/2010/main" val="714813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9AE4A-97B1-820C-66BE-CD5838C04B20}"/>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BBFEDE56-6389-7E66-5A0B-D67F66F75BA2}"/>
              </a:ext>
            </a:extLst>
          </p:cNvPr>
          <p:cNvPicPr>
            <a:picLocks noChangeAspect="1"/>
          </p:cNvPicPr>
          <p:nvPr/>
        </p:nvPicPr>
        <p:blipFill>
          <a:blip r:embed="rId2"/>
          <a:stretch>
            <a:fillRect/>
          </a:stretch>
        </p:blipFill>
        <p:spPr>
          <a:xfrm>
            <a:off x="127000" y="0"/>
            <a:ext cx="6727054" cy="3775098"/>
          </a:xfrm>
          <a:prstGeom prst="rect">
            <a:avLst/>
          </a:prstGeom>
          <a:ln>
            <a:solidFill>
              <a:schemeClr val="tx1"/>
            </a:solidFill>
          </a:ln>
        </p:spPr>
      </p:pic>
      <p:sp>
        <p:nvSpPr>
          <p:cNvPr id="14" name="ZoneTexte 13">
            <a:extLst>
              <a:ext uri="{FF2B5EF4-FFF2-40B4-BE49-F238E27FC236}">
                <a16:creationId xmlns:a16="http://schemas.microsoft.com/office/drawing/2014/main" id="{7EBBA15A-FB55-8625-BE33-7FE6D480AF20}"/>
              </a:ext>
            </a:extLst>
          </p:cNvPr>
          <p:cNvSpPr txBox="1"/>
          <p:nvPr/>
        </p:nvSpPr>
        <p:spPr>
          <a:xfrm>
            <a:off x="638777" y="3256724"/>
            <a:ext cx="5838167" cy="3477875"/>
          </a:xfrm>
          <a:prstGeom prst="rect">
            <a:avLst/>
          </a:prstGeom>
          <a:solidFill>
            <a:schemeClr val="bg1"/>
          </a:solidFill>
          <a:ln w="28575">
            <a:solidFill>
              <a:schemeClr val="tx1"/>
            </a:solidFill>
          </a:ln>
        </p:spPr>
        <p:txBody>
          <a:bodyPr wrap="square">
            <a:spAutoFit/>
          </a:bodyPr>
          <a:lstStyle/>
          <a:p>
            <a:r>
              <a:rPr lang="fr-CH" sz="2000" dirty="0">
                <a:solidFill>
                  <a:srgbClr val="000000"/>
                </a:solidFill>
                <a:effectLst/>
                <a:highlight>
                  <a:srgbClr val="FFFF00"/>
                </a:highlight>
                <a:latin typeface="☞ABADI MT PRO COND" panose="020B0806020104020203" pitchFamily="34" charset="0"/>
              </a:rPr>
              <a:t>Ghislaine Maxwell (</a:t>
            </a:r>
            <a:r>
              <a:rPr lang="fr-CH" sz="2000" dirty="0">
                <a:solidFill>
                  <a:srgbClr val="FF0000"/>
                </a:solidFill>
                <a:effectLst/>
                <a:highlight>
                  <a:srgbClr val="FFFF00"/>
                </a:highlight>
                <a:latin typeface="☞ABADI MT PRO COND" panose="020B0806020104020203" pitchFamily="34" charset="0"/>
              </a:rPr>
              <a:t>française</a:t>
            </a:r>
            <a:r>
              <a:rPr lang="fr-CH" sz="2000" dirty="0">
                <a:solidFill>
                  <a:srgbClr val="000000"/>
                </a:solidFill>
                <a:effectLst/>
                <a:highlight>
                  <a:srgbClr val="FFFF00"/>
                </a:highlight>
                <a:latin typeface="☞ABADI MT PRO COND" panose="020B0806020104020203" pitchFamily="34" charset="0"/>
              </a:rPr>
              <a:t>, britannique et américaine), l’ancienne compagne de Jeffrey Epstein est arrêtée le 2 juillet 2020 par le FBI </a:t>
            </a:r>
            <a:r>
              <a:rPr lang="fr-CH" sz="2000" dirty="0">
                <a:solidFill>
                  <a:srgbClr val="000000"/>
                </a:solidFill>
                <a:effectLst/>
                <a:latin typeface="☞ABADI MT PRO COND" panose="020B0806020104020203" pitchFamily="34" charset="0"/>
              </a:rPr>
              <a:t>dans le New Hampshire et est inculpée pour trafic de mineurs et parjure.</a:t>
            </a:r>
            <a:br>
              <a:rPr lang="fr-CH" sz="2000" dirty="0">
                <a:solidFill>
                  <a:srgbClr val="000000"/>
                </a:solidFill>
                <a:effectLst/>
                <a:latin typeface="☞ABADI MT PRO COND" panose="020B0806020104020203" pitchFamily="34" charset="0"/>
              </a:rPr>
            </a:br>
            <a:r>
              <a:rPr lang="fr-CH" sz="1000" dirty="0">
                <a:solidFill>
                  <a:srgbClr val="000000"/>
                </a:solidFill>
                <a:effectLst/>
                <a:latin typeface="☞ABADI MT PRO COND" panose="020B0806020104020203" pitchFamily="34" charset="0"/>
              </a:rPr>
              <a:t> </a:t>
            </a:r>
            <a:endParaRPr lang="fr-CH" sz="2000" dirty="0">
              <a:solidFill>
                <a:srgbClr val="000000"/>
              </a:solidFill>
              <a:effectLst/>
              <a:latin typeface="☞ABADI MT PRO COND" panose="020B0806020104020203" pitchFamily="34" charset="0"/>
            </a:endParaRPr>
          </a:p>
          <a:p>
            <a:r>
              <a:rPr lang="fr-CH" sz="2000" dirty="0">
                <a:solidFill>
                  <a:srgbClr val="000000"/>
                </a:solidFill>
                <a:effectLst/>
                <a:highlight>
                  <a:srgbClr val="FFFF00"/>
                </a:highlight>
                <a:latin typeface="☞ABADI MT PRO COND" panose="020B0806020104020203" pitchFamily="34" charset="0"/>
              </a:rPr>
              <a:t>Elle a été déclarée coupable le 29 décembre 2021</a:t>
            </a:r>
            <a:r>
              <a:rPr lang="fr-CH" sz="2000" dirty="0">
                <a:solidFill>
                  <a:srgbClr val="000000"/>
                </a:solidFill>
                <a:effectLst/>
                <a:latin typeface="☞ABADI MT PRO COND" panose="020B0806020104020203" pitchFamily="34" charset="0"/>
              </a:rPr>
              <a:t> par un tribunal de New York de crimes sexuels, en particulier le plus grave : le trafic de jeunes filles mineures au bénéfice de Jeffrey Epstein.</a:t>
            </a:r>
            <a:br>
              <a:rPr lang="fr-CH" sz="2000" dirty="0">
                <a:solidFill>
                  <a:srgbClr val="000000"/>
                </a:solidFill>
                <a:effectLst/>
                <a:latin typeface="☞ABADI MT PRO COND" panose="020B0806020104020203" pitchFamily="34" charset="0"/>
              </a:rPr>
            </a:br>
            <a:r>
              <a:rPr lang="fr-CH" sz="1000" dirty="0">
                <a:solidFill>
                  <a:srgbClr val="000000"/>
                </a:solidFill>
                <a:effectLst/>
                <a:latin typeface="☞ABADI MT PRO COND" panose="020B0806020104020203" pitchFamily="34" charset="0"/>
              </a:rPr>
              <a:t> </a:t>
            </a:r>
            <a:br>
              <a:rPr lang="fr-CH" sz="2000" dirty="0">
                <a:solidFill>
                  <a:srgbClr val="000000"/>
                </a:solidFill>
                <a:effectLst/>
                <a:latin typeface="☞ABADI MT PRO COND" panose="020B0806020104020203" pitchFamily="34" charset="0"/>
              </a:rPr>
            </a:br>
            <a:r>
              <a:rPr lang="fr-CH" sz="2000" dirty="0">
                <a:solidFill>
                  <a:srgbClr val="000000"/>
                </a:solidFill>
                <a:effectLst/>
                <a:highlight>
                  <a:srgbClr val="FFFF00"/>
                </a:highlight>
                <a:latin typeface="☞ABADI MT PRO COND" panose="020B0806020104020203" pitchFamily="34" charset="0"/>
              </a:rPr>
              <a:t>Ghislaine Maxwell est condamnée le 28 juin 2022 à 20 ans de prison.</a:t>
            </a:r>
          </a:p>
        </p:txBody>
      </p:sp>
      <p:pic>
        <p:nvPicPr>
          <p:cNvPr id="7" name="Image 6">
            <a:extLst>
              <a:ext uri="{FF2B5EF4-FFF2-40B4-BE49-F238E27FC236}">
                <a16:creationId xmlns:a16="http://schemas.microsoft.com/office/drawing/2014/main" id="{C0211AA3-ACDE-3FB3-897F-19EF030443A2}"/>
              </a:ext>
            </a:extLst>
          </p:cNvPr>
          <p:cNvPicPr>
            <a:picLocks noChangeAspect="1"/>
          </p:cNvPicPr>
          <p:nvPr/>
        </p:nvPicPr>
        <p:blipFill>
          <a:blip r:embed="rId3"/>
          <a:stretch>
            <a:fillRect/>
          </a:stretch>
        </p:blipFill>
        <p:spPr>
          <a:xfrm>
            <a:off x="7365831" y="606803"/>
            <a:ext cx="4318181" cy="6127796"/>
          </a:xfrm>
          <a:prstGeom prst="rect">
            <a:avLst/>
          </a:prstGeom>
          <a:ln>
            <a:solidFill>
              <a:schemeClr val="tx1"/>
            </a:solidFill>
          </a:ln>
        </p:spPr>
      </p:pic>
      <p:sp>
        <p:nvSpPr>
          <p:cNvPr id="9" name="ZoneTexte 8">
            <a:extLst>
              <a:ext uri="{FF2B5EF4-FFF2-40B4-BE49-F238E27FC236}">
                <a16:creationId xmlns:a16="http://schemas.microsoft.com/office/drawing/2014/main" id="{33048909-11F2-CC19-2D70-F92A34D23A75}"/>
              </a:ext>
            </a:extLst>
          </p:cNvPr>
          <p:cNvSpPr txBox="1"/>
          <p:nvPr/>
        </p:nvSpPr>
        <p:spPr>
          <a:xfrm>
            <a:off x="5210946" y="94682"/>
            <a:ext cx="6727054" cy="1708160"/>
          </a:xfrm>
          <a:prstGeom prst="rect">
            <a:avLst/>
          </a:prstGeom>
          <a:solidFill>
            <a:schemeClr val="bg1"/>
          </a:solidFill>
          <a:ln w="19050">
            <a:solidFill>
              <a:schemeClr val="tx1"/>
            </a:solidFill>
          </a:ln>
        </p:spPr>
        <p:txBody>
          <a:bodyPr wrap="square">
            <a:spAutoFit/>
          </a:bodyPr>
          <a:lstStyle/>
          <a:p>
            <a:r>
              <a:rPr lang="fr-CH" sz="2400" dirty="0">
                <a:solidFill>
                  <a:srgbClr val="000000"/>
                </a:solidFill>
                <a:effectLst/>
                <a:latin typeface="☞ABADI MT PRO COND" panose="020B0806020104020203" pitchFamily="34" charset="0"/>
              </a:rPr>
              <a:t>Cette </a:t>
            </a:r>
            <a:r>
              <a:rPr lang="fr-CH" sz="2400" u="sng" dirty="0">
                <a:solidFill>
                  <a:srgbClr val="000000"/>
                </a:solidFill>
                <a:effectLst/>
                <a:highlight>
                  <a:srgbClr val="FFFF00"/>
                </a:highlight>
                <a:latin typeface="☞ABADI MT PRO COND" panose="020B0806020104020203" pitchFamily="34" charset="0"/>
              </a:rPr>
              <a:t>nouvelle</a:t>
            </a:r>
            <a:r>
              <a:rPr lang="fr-CH" sz="2400" dirty="0">
                <a:solidFill>
                  <a:srgbClr val="000000"/>
                </a:solidFill>
                <a:effectLst/>
                <a:highlight>
                  <a:srgbClr val="FFFF00"/>
                </a:highlight>
                <a:latin typeface="☞ABADI MT PRO COND" panose="020B0806020104020203" pitchFamily="34" charset="0"/>
              </a:rPr>
              <a:t> Ghislaine</a:t>
            </a:r>
            <a:r>
              <a:rPr lang="fr-CH" sz="2400" dirty="0">
                <a:solidFill>
                  <a:srgbClr val="000000"/>
                </a:solidFill>
                <a:effectLst/>
                <a:latin typeface="☞ABADI MT PRO COND" panose="020B0806020104020203" pitchFamily="34" charset="0"/>
              </a:rPr>
              <a:t> refuse de répondre aux questions du Congrès américain</a:t>
            </a:r>
            <a:r>
              <a:rPr lang="fr-CH" sz="2400" dirty="0">
                <a:solidFill>
                  <a:srgbClr val="FF0000"/>
                </a:solidFill>
                <a:effectLst/>
                <a:latin typeface="☞ABADI MT PRO COND" panose="020B0806020104020203" pitchFamily="34" charset="0"/>
              </a:rPr>
              <a:t> </a:t>
            </a:r>
            <a:r>
              <a:rPr lang="fr-CH" sz="2400" dirty="0">
                <a:solidFill>
                  <a:srgbClr val="FF0000"/>
                </a:solidFill>
                <a:effectLst/>
                <a:highlight>
                  <a:srgbClr val="FFFF00"/>
                </a:highlight>
                <a:latin typeface="☞ABADI MT PRO COND" panose="020B0806020104020203" pitchFamily="34" charset="0"/>
              </a:rPr>
              <a:t>le 9 février 2026</a:t>
            </a:r>
            <a:r>
              <a:rPr lang="fr-CH" sz="2400" dirty="0">
                <a:solidFill>
                  <a:srgbClr val="FF0000"/>
                </a:solidFill>
                <a:effectLst/>
                <a:latin typeface="☞ABADI MT PRO COND" panose="020B0806020104020203" pitchFamily="34" charset="0"/>
              </a:rPr>
              <a:t> </a:t>
            </a:r>
            <a:r>
              <a:rPr lang="fr-CH" sz="2400" dirty="0">
                <a:solidFill>
                  <a:srgbClr val="000000"/>
                </a:solidFill>
                <a:effectLst/>
                <a:latin typeface="☞ABADI MT PRO COND" panose="020B0806020104020203" pitchFamily="34" charset="0"/>
              </a:rPr>
              <a:t>:</a:t>
            </a:r>
          </a:p>
          <a:p>
            <a:r>
              <a:rPr lang="fr-CH" sz="900" dirty="0">
                <a:solidFill>
                  <a:srgbClr val="000000"/>
                </a:solidFill>
                <a:latin typeface="☞ABADI MT PRO COND" panose="020B0806020104020203" pitchFamily="34" charset="0"/>
              </a:rPr>
              <a:t> </a:t>
            </a:r>
            <a:br>
              <a:rPr lang="fr-CH" sz="2400" dirty="0">
                <a:solidFill>
                  <a:srgbClr val="000000"/>
                </a:solidFill>
                <a:latin typeface="☞ABADI MT PRO COND" panose="020B0806020104020203" pitchFamily="34" charset="0"/>
              </a:rPr>
            </a:br>
            <a:r>
              <a:rPr lang="fr-CH" sz="2400" dirty="0">
                <a:solidFill>
                  <a:srgbClr val="000000"/>
                </a:solidFill>
                <a:highlight>
                  <a:srgbClr val="FFFF00"/>
                </a:highlight>
                <a:latin typeface="☞ABADI MT PRO COND" panose="020B0806020104020203" pitchFamily="34" charset="0"/>
              </a:rPr>
              <a:t>« </a:t>
            </a:r>
            <a:r>
              <a:rPr lang="fr-CH" sz="2400" dirty="0">
                <a:solidFill>
                  <a:srgbClr val="000000"/>
                </a:solidFill>
                <a:effectLst/>
                <a:highlight>
                  <a:srgbClr val="FFFF00"/>
                </a:highlight>
                <a:latin typeface="☞ABADI MT PRO COND" panose="020B0806020104020203" pitchFamily="34" charset="0"/>
              </a:rPr>
              <a:t>J'invoque mon droit au silence en vertu du 5ème amendement de la constitution des États-Unis. »</a:t>
            </a:r>
          </a:p>
        </p:txBody>
      </p:sp>
      <p:sp>
        <p:nvSpPr>
          <p:cNvPr id="13" name="ZoneTexte 12">
            <a:extLst>
              <a:ext uri="{FF2B5EF4-FFF2-40B4-BE49-F238E27FC236}">
                <a16:creationId xmlns:a16="http://schemas.microsoft.com/office/drawing/2014/main" id="{5A8EF6FC-58A4-4090-679F-4347944FDFE9}"/>
              </a:ext>
            </a:extLst>
          </p:cNvPr>
          <p:cNvSpPr txBox="1"/>
          <p:nvPr/>
        </p:nvSpPr>
        <p:spPr>
          <a:xfrm>
            <a:off x="10274300" y="6031977"/>
            <a:ext cx="1663700" cy="769441"/>
          </a:xfrm>
          <a:prstGeom prst="rect">
            <a:avLst/>
          </a:prstGeom>
          <a:solidFill>
            <a:schemeClr val="bg1"/>
          </a:solidFill>
          <a:ln w="28575">
            <a:solidFill>
              <a:schemeClr val="tx1"/>
            </a:solidFill>
          </a:ln>
        </p:spPr>
        <p:txBody>
          <a:bodyPr wrap="square">
            <a:spAutoFit/>
          </a:bodyPr>
          <a:lstStyle/>
          <a:p>
            <a:pPr algn="ctr"/>
            <a:r>
              <a:rPr lang="fr-CH" sz="2400" b="1" dirty="0">
                <a:solidFill>
                  <a:srgbClr val="000000"/>
                </a:solidFill>
                <a:effectLst/>
                <a:latin typeface="Helvetica Neue" panose="02000503000000020004" pitchFamily="2" charset="0"/>
              </a:rPr>
              <a:t>BFM </a:t>
            </a:r>
            <a:br>
              <a:rPr lang="fr-CH" sz="2400" b="1" dirty="0">
                <a:solidFill>
                  <a:srgbClr val="000000"/>
                </a:solidFill>
                <a:effectLst/>
                <a:latin typeface="Helvetica Neue" panose="02000503000000020004" pitchFamily="2" charset="0"/>
              </a:rPr>
            </a:br>
            <a:r>
              <a:rPr lang="fr-CH" sz="2000" b="1" dirty="0">
                <a:solidFill>
                  <a:srgbClr val="000000"/>
                </a:solidFill>
                <a:effectLst/>
                <a:latin typeface="Helvetica Neue" panose="02000503000000020004" pitchFamily="2" charset="0"/>
              </a:rPr>
              <a:t>16/02/26</a:t>
            </a:r>
            <a:endParaRPr lang="fr-FR" sz="2000" dirty="0"/>
          </a:p>
        </p:txBody>
      </p:sp>
    </p:spTree>
    <p:extLst>
      <p:ext uri="{BB962C8B-B14F-4D97-AF65-F5344CB8AC3E}">
        <p14:creationId xmlns:p14="http://schemas.microsoft.com/office/powerpoint/2010/main" val="16992268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left)">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2"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p:tgtEl>
                                          <p:spTgt spid="13"/>
                                        </p:tgtEl>
                                        <p:attrNameLst>
                                          <p:attrName>ppt_x</p:attrName>
                                        </p:attrNameLst>
                                      </p:cBhvr>
                                      <p:tavLst>
                                        <p:tav tm="0">
                                          <p:val>
                                            <p:strVal val="#ppt_x+#ppt_w*1.125000"/>
                                          </p:val>
                                        </p:tav>
                                        <p:tav tm="100000">
                                          <p:val>
                                            <p:strVal val="#ppt_x"/>
                                          </p:val>
                                        </p:tav>
                                      </p:tavLst>
                                    </p:anim>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2"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p:tgtEl>
                                          <p:spTgt spid="9"/>
                                        </p:tgtEl>
                                        <p:attrNameLst>
                                          <p:attrName>ppt_x</p:attrName>
                                        </p:attrNameLst>
                                      </p:cBhvr>
                                      <p:tavLst>
                                        <p:tav tm="0">
                                          <p:val>
                                            <p:strVal val="#ppt_x+#ppt_w*1.125000"/>
                                          </p:val>
                                        </p:tav>
                                        <p:tav tm="100000">
                                          <p:val>
                                            <p:strVal val="#ppt_x"/>
                                          </p:val>
                                        </p:tav>
                                      </p:tavLst>
                                    </p:anim>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animBg="1"/>
      <p:bldP spid="9"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4924-B48B-862F-0FE9-85B325BCB067}"/>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1B4513BB-55B1-330F-AB48-4D67DE514BA9}"/>
              </a:ext>
            </a:extLst>
          </p:cNvPr>
          <p:cNvPicPr>
            <a:picLocks noChangeAspect="1"/>
          </p:cNvPicPr>
          <p:nvPr/>
        </p:nvPicPr>
        <p:blipFill>
          <a:blip r:embed="rId2"/>
          <a:stretch>
            <a:fillRect/>
          </a:stretch>
        </p:blipFill>
        <p:spPr>
          <a:xfrm>
            <a:off x="361674" y="2082461"/>
            <a:ext cx="7772400" cy="4387143"/>
          </a:xfrm>
          <a:prstGeom prst="rect">
            <a:avLst/>
          </a:prstGeom>
          <a:ln>
            <a:solidFill>
              <a:schemeClr val="tx1"/>
            </a:solidFill>
          </a:ln>
        </p:spPr>
      </p:pic>
      <p:sp>
        <p:nvSpPr>
          <p:cNvPr id="8" name="Titre 1">
            <a:extLst>
              <a:ext uri="{FF2B5EF4-FFF2-40B4-BE49-F238E27FC236}">
                <a16:creationId xmlns:a16="http://schemas.microsoft.com/office/drawing/2014/main" id="{19EFEAFC-5FD9-FA69-388D-FD9EA8BACED5}"/>
              </a:ext>
            </a:extLst>
          </p:cNvPr>
          <p:cNvSpPr txBox="1">
            <a:spLocks/>
          </p:cNvSpPr>
          <p:nvPr/>
        </p:nvSpPr>
        <p:spPr>
          <a:xfrm>
            <a:off x="361674" y="1407443"/>
            <a:ext cx="5734326" cy="48028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CH" sz="4000" b="1" dirty="0"/>
          </a:p>
        </p:txBody>
      </p:sp>
      <p:sp>
        <p:nvSpPr>
          <p:cNvPr id="5" name="ZoneTexte 4">
            <a:extLst>
              <a:ext uri="{FF2B5EF4-FFF2-40B4-BE49-F238E27FC236}">
                <a16:creationId xmlns:a16="http://schemas.microsoft.com/office/drawing/2014/main" id="{59BB45C8-89AB-8B3C-EC88-E93AFB9E8DC8}"/>
              </a:ext>
            </a:extLst>
          </p:cNvPr>
          <p:cNvSpPr txBox="1"/>
          <p:nvPr/>
        </p:nvSpPr>
        <p:spPr>
          <a:xfrm>
            <a:off x="7962841" y="5743506"/>
            <a:ext cx="3006615" cy="1015663"/>
          </a:xfrm>
          <a:prstGeom prst="rect">
            <a:avLst/>
          </a:prstGeom>
          <a:solidFill>
            <a:schemeClr val="bg1"/>
          </a:solidFill>
          <a:ln w="19050">
            <a:solidFill>
              <a:schemeClr val="tx1"/>
            </a:solidFill>
          </a:ln>
        </p:spPr>
        <p:txBody>
          <a:bodyPr wrap="square">
            <a:spAutoFit/>
          </a:bodyPr>
          <a:lstStyle/>
          <a:p>
            <a:r>
              <a:rPr lang="fr-CH" sz="2400" b="1" dirty="0">
                <a:solidFill>
                  <a:srgbClr val="000000"/>
                </a:solidFill>
                <a:effectLst/>
                <a:latin typeface="Helvetica Neue" panose="02000503000000020004" pitchFamily="2" charset="0"/>
              </a:rPr>
              <a:t>Emmanuel Macron</a:t>
            </a:r>
            <a:endParaRPr lang="fr-CH" sz="2400" dirty="0">
              <a:solidFill>
                <a:srgbClr val="000000"/>
              </a:solidFill>
              <a:effectLst/>
              <a:latin typeface="Helvetica Neue" panose="02000503000000020004" pitchFamily="2" charset="0"/>
            </a:endParaRPr>
          </a:p>
          <a:p>
            <a:r>
              <a:rPr lang="fr-CH" b="1" dirty="0">
                <a:solidFill>
                  <a:srgbClr val="000000"/>
                </a:solidFill>
                <a:effectLst/>
                <a:latin typeface="Helvetica Neue" panose="02000503000000020004" pitchFamily="2" charset="0"/>
              </a:rPr>
              <a:t>Au Salon « </a:t>
            </a:r>
            <a:r>
              <a:rPr lang="fr-CH" b="1" dirty="0" err="1">
                <a:solidFill>
                  <a:srgbClr val="000000"/>
                </a:solidFill>
                <a:effectLst/>
                <a:latin typeface="Helvetica Neue" panose="02000503000000020004" pitchFamily="2" charset="0"/>
              </a:rPr>
              <a:t>Wine</a:t>
            </a:r>
            <a:r>
              <a:rPr lang="fr-CH" b="1" dirty="0">
                <a:solidFill>
                  <a:srgbClr val="000000"/>
                </a:solidFill>
                <a:effectLst/>
                <a:latin typeface="Helvetica Neue" panose="02000503000000020004" pitchFamily="2" charset="0"/>
              </a:rPr>
              <a:t> Paris » 9.02.26</a:t>
            </a:r>
            <a:endParaRPr lang="fr-CH" dirty="0">
              <a:solidFill>
                <a:srgbClr val="000000"/>
              </a:solidFill>
              <a:effectLst/>
              <a:latin typeface="Helvetica Neue" panose="02000503000000020004" pitchFamily="2" charset="0"/>
            </a:endParaRPr>
          </a:p>
        </p:txBody>
      </p:sp>
      <p:sp>
        <p:nvSpPr>
          <p:cNvPr id="6" name="Bulle rectangulaire à coins arrondis 5">
            <a:extLst>
              <a:ext uri="{FF2B5EF4-FFF2-40B4-BE49-F238E27FC236}">
                <a16:creationId xmlns:a16="http://schemas.microsoft.com/office/drawing/2014/main" id="{30FCD2C6-5BD1-6894-CA37-EEB949C5DD23}"/>
              </a:ext>
            </a:extLst>
          </p:cNvPr>
          <p:cNvSpPr/>
          <p:nvPr/>
        </p:nvSpPr>
        <p:spPr>
          <a:xfrm>
            <a:off x="6936406" y="1266502"/>
            <a:ext cx="5059483" cy="4358640"/>
          </a:xfrm>
          <a:prstGeom prst="wedgeRoundRectCallout">
            <a:avLst>
              <a:gd name="adj1" fmla="val -102296"/>
              <a:gd name="adj2" fmla="val 27408"/>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fr-CH" sz="3200" b="1" dirty="0">
                <a:solidFill>
                  <a:schemeClr val="tx1"/>
                </a:solidFill>
                <a:latin typeface="+mj-lt"/>
              </a:rPr>
              <a:t>«</a:t>
            </a:r>
            <a:r>
              <a:rPr lang="fr-CH" sz="3200" dirty="0">
                <a:solidFill>
                  <a:schemeClr val="tx1"/>
                </a:solidFill>
              </a:rPr>
              <a:t> Je pense surtout aux victimes […]</a:t>
            </a:r>
            <a:br>
              <a:rPr lang="fr-CH" sz="3200" dirty="0">
                <a:solidFill>
                  <a:schemeClr val="tx1"/>
                </a:solidFill>
              </a:rPr>
            </a:br>
            <a:r>
              <a:rPr lang="fr-CH" sz="3200" dirty="0">
                <a:solidFill>
                  <a:schemeClr val="tx1"/>
                </a:solidFill>
              </a:rPr>
              <a:t>C'est la vérité qui doit être élucidée et donc la justice doit faire son travail […]</a:t>
            </a:r>
            <a:br>
              <a:rPr lang="fr-CH" sz="3200" dirty="0">
                <a:solidFill>
                  <a:schemeClr val="tx1"/>
                </a:solidFill>
              </a:rPr>
            </a:br>
            <a:r>
              <a:rPr lang="fr-CH" sz="3200" b="1" dirty="0">
                <a:solidFill>
                  <a:schemeClr val="tx1"/>
                </a:solidFill>
              </a:rPr>
              <a:t>C’est une affaire qui concerne surtout les États-Unis d'Amérique </a:t>
            </a:r>
            <a:r>
              <a:rPr lang="fr-CH" sz="3200" b="1" dirty="0">
                <a:solidFill>
                  <a:schemeClr val="tx1"/>
                </a:solidFill>
                <a:latin typeface="+mj-lt"/>
              </a:rPr>
              <a:t>»</a:t>
            </a:r>
          </a:p>
        </p:txBody>
      </p:sp>
      <p:sp>
        <p:nvSpPr>
          <p:cNvPr id="7" name="ZoneTexte 6">
            <a:extLst>
              <a:ext uri="{FF2B5EF4-FFF2-40B4-BE49-F238E27FC236}">
                <a16:creationId xmlns:a16="http://schemas.microsoft.com/office/drawing/2014/main" id="{66DF0820-D4B8-CDF8-F227-A49031589677}"/>
              </a:ext>
            </a:extLst>
          </p:cNvPr>
          <p:cNvSpPr txBox="1"/>
          <p:nvPr/>
        </p:nvSpPr>
        <p:spPr>
          <a:xfrm>
            <a:off x="305790" y="317142"/>
            <a:ext cx="10564979" cy="1384995"/>
          </a:xfrm>
          <a:prstGeom prst="rect">
            <a:avLst/>
          </a:prstGeom>
          <a:noFill/>
        </p:spPr>
        <p:txBody>
          <a:bodyPr wrap="square">
            <a:spAutoFit/>
          </a:bodyPr>
          <a:lstStyle/>
          <a:p>
            <a:r>
              <a:rPr lang="fr-CH" sz="4800" dirty="0">
                <a:latin typeface="Impact" panose="020B0806030902050204" pitchFamily="34" charset="0"/>
              </a:rPr>
              <a:t>« Une affaire qui concerne les Etats-Unis »</a:t>
            </a:r>
          </a:p>
          <a:p>
            <a:r>
              <a:rPr lang="fr-CH" sz="3600" dirty="0">
                <a:solidFill>
                  <a:srgbClr val="FF0000"/>
                </a:solidFill>
                <a:latin typeface="Impact" panose="020B0806030902050204" pitchFamily="34" charset="0"/>
              </a:rPr>
              <a:t>9 février 2026</a:t>
            </a:r>
          </a:p>
        </p:txBody>
      </p:sp>
    </p:spTree>
    <p:extLst>
      <p:ext uri="{BB962C8B-B14F-4D97-AF65-F5344CB8AC3E}">
        <p14:creationId xmlns:p14="http://schemas.microsoft.com/office/powerpoint/2010/main" val="131455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A918C-EDED-05F0-D7CA-3743CAC9C96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E73878E-1AD2-D043-A7DF-15ADA5047561}"/>
              </a:ext>
            </a:extLst>
          </p:cNvPr>
          <p:cNvSpPr txBox="1"/>
          <p:nvPr/>
        </p:nvSpPr>
        <p:spPr>
          <a:xfrm>
            <a:off x="305791" y="317142"/>
            <a:ext cx="3524088" cy="3046988"/>
          </a:xfrm>
          <a:prstGeom prst="rect">
            <a:avLst/>
          </a:prstGeom>
          <a:noFill/>
        </p:spPr>
        <p:txBody>
          <a:bodyPr wrap="square">
            <a:spAutoFit/>
          </a:bodyPr>
          <a:lstStyle/>
          <a:p>
            <a:r>
              <a:rPr lang="fr-CH" sz="4800" dirty="0">
                <a:latin typeface="Impact" panose="020B0806030902050204" pitchFamily="34" charset="0"/>
              </a:rPr>
              <a:t>Les trajets d’Epstein entre 2009 et 2019</a:t>
            </a:r>
            <a:endParaRPr lang="fr-CH" sz="4000" dirty="0">
              <a:latin typeface="Impact" panose="020B0806030902050204" pitchFamily="34" charset="0"/>
            </a:endParaRPr>
          </a:p>
        </p:txBody>
      </p:sp>
      <p:pic>
        <p:nvPicPr>
          <p:cNvPr id="7" name="Image 6">
            <a:extLst>
              <a:ext uri="{FF2B5EF4-FFF2-40B4-BE49-F238E27FC236}">
                <a16:creationId xmlns:a16="http://schemas.microsoft.com/office/drawing/2014/main" id="{44374ADD-9250-FD22-56F4-F93ADF2E8BF8}"/>
              </a:ext>
            </a:extLst>
          </p:cNvPr>
          <p:cNvPicPr>
            <a:picLocks noChangeAspect="1"/>
          </p:cNvPicPr>
          <p:nvPr/>
        </p:nvPicPr>
        <p:blipFill>
          <a:blip r:embed="rId2"/>
          <a:stretch>
            <a:fillRect/>
          </a:stretch>
        </p:blipFill>
        <p:spPr>
          <a:xfrm>
            <a:off x="3659605" y="0"/>
            <a:ext cx="4872789" cy="6858000"/>
          </a:xfrm>
          <a:prstGeom prst="rect">
            <a:avLst/>
          </a:prstGeom>
          <a:ln>
            <a:solidFill>
              <a:schemeClr val="tx1"/>
            </a:solidFill>
          </a:ln>
        </p:spPr>
      </p:pic>
      <p:pic>
        <p:nvPicPr>
          <p:cNvPr id="2" name="Image 1">
            <a:extLst>
              <a:ext uri="{FF2B5EF4-FFF2-40B4-BE49-F238E27FC236}">
                <a16:creationId xmlns:a16="http://schemas.microsoft.com/office/drawing/2014/main" id="{44979A38-49D1-2299-D64B-3D90A5B10985}"/>
              </a:ext>
            </a:extLst>
          </p:cNvPr>
          <p:cNvPicPr>
            <a:picLocks noChangeAspect="1"/>
          </p:cNvPicPr>
          <p:nvPr/>
        </p:nvPicPr>
        <p:blipFill>
          <a:blip r:embed="rId3"/>
          <a:stretch>
            <a:fillRect/>
          </a:stretch>
        </p:blipFill>
        <p:spPr>
          <a:xfrm>
            <a:off x="8208065" y="514627"/>
            <a:ext cx="2057400" cy="660400"/>
          </a:xfrm>
          <a:prstGeom prst="rect">
            <a:avLst/>
          </a:prstGeom>
        </p:spPr>
      </p:pic>
      <p:sp>
        <p:nvSpPr>
          <p:cNvPr id="9" name="ZoneTexte 8">
            <a:extLst>
              <a:ext uri="{FF2B5EF4-FFF2-40B4-BE49-F238E27FC236}">
                <a16:creationId xmlns:a16="http://schemas.microsoft.com/office/drawing/2014/main" id="{1EF93815-E8D1-AA82-5558-9F2D39091EC2}"/>
              </a:ext>
            </a:extLst>
          </p:cNvPr>
          <p:cNvSpPr txBox="1"/>
          <p:nvPr/>
        </p:nvSpPr>
        <p:spPr>
          <a:xfrm>
            <a:off x="8311714" y="5881708"/>
            <a:ext cx="2507432" cy="461665"/>
          </a:xfrm>
          <a:prstGeom prst="rect">
            <a:avLst/>
          </a:prstGeom>
          <a:solidFill>
            <a:schemeClr val="bg1"/>
          </a:solidFill>
          <a:ln w="28575">
            <a:solidFill>
              <a:schemeClr val="tx1"/>
            </a:solidFill>
          </a:ln>
        </p:spPr>
        <p:txBody>
          <a:bodyPr wrap="square">
            <a:spAutoFit/>
          </a:bodyPr>
          <a:lstStyle/>
          <a:p>
            <a:pPr algn="ctr"/>
            <a:r>
              <a:rPr lang="fr-CH" sz="2400" dirty="0">
                <a:solidFill>
                  <a:srgbClr val="192024"/>
                </a:solidFill>
                <a:latin typeface="☞ABADI MT PRO COND" panose="020B0806020104020203" pitchFamily="34" charset="0"/>
              </a:rPr>
              <a:t>24 juillet</a:t>
            </a:r>
            <a:r>
              <a:rPr lang="fr-CH" sz="2400" b="0" i="0" dirty="0">
                <a:solidFill>
                  <a:srgbClr val="192024"/>
                </a:solidFill>
                <a:effectLst/>
                <a:latin typeface="☞ABADI MT PRO COND" panose="020B0806020104020203" pitchFamily="34" charset="0"/>
              </a:rPr>
              <a:t> 2026</a:t>
            </a:r>
            <a:endParaRPr lang="fr-FR" sz="2400" dirty="0">
              <a:latin typeface="☞ABADI MT PRO COND" panose="020B0806020104020203" pitchFamily="34" charset="0"/>
            </a:endParaRPr>
          </a:p>
        </p:txBody>
      </p:sp>
      <p:sp>
        <p:nvSpPr>
          <p:cNvPr id="11" name="ZoneTexte 10">
            <a:extLst>
              <a:ext uri="{FF2B5EF4-FFF2-40B4-BE49-F238E27FC236}">
                <a16:creationId xmlns:a16="http://schemas.microsoft.com/office/drawing/2014/main" id="{33F04467-F5DB-1A2F-0890-5317F08D8766}"/>
              </a:ext>
            </a:extLst>
          </p:cNvPr>
          <p:cNvSpPr txBox="1"/>
          <p:nvPr/>
        </p:nvSpPr>
        <p:spPr>
          <a:xfrm>
            <a:off x="8680173" y="2446853"/>
            <a:ext cx="3511827" cy="2062103"/>
          </a:xfrm>
          <a:prstGeom prst="rect">
            <a:avLst/>
          </a:prstGeom>
          <a:noFill/>
        </p:spPr>
        <p:txBody>
          <a:bodyPr wrap="square">
            <a:spAutoFit/>
          </a:bodyPr>
          <a:lstStyle/>
          <a:p>
            <a:r>
              <a:rPr lang="fr-CH" sz="3200" dirty="0">
                <a:solidFill>
                  <a:srgbClr val="FF0000"/>
                </a:solidFill>
                <a:latin typeface="Impact" panose="020B0806030902050204" pitchFamily="34" charset="0"/>
              </a:rPr>
              <a:t>Paris</a:t>
            </a:r>
            <a:r>
              <a:rPr lang="fr-CH" sz="3200" dirty="0">
                <a:latin typeface="Impact" panose="020B0806030902050204" pitchFamily="34" charset="0"/>
              </a:rPr>
              <a:t> est l’une </a:t>
            </a:r>
          </a:p>
          <a:p>
            <a:r>
              <a:rPr lang="fr-CH" sz="3200" dirty="0">
                <a:latin typeface="Impact" panose="020B0806030902050204" pitchFamily="34" charset="0"/>
              </a:rPr>
              <a:t>de ses destinations les plus </a:t>
            </a:r>
            <a:br>
              <a:rPr lang="fr-CH" sz="3200" dirty="0">
                <a:latin typeface="Impact" panose="020B0806030902050204" pitchFamily="34" charset="0"/>
              </a:rPr>
            </a:br>
            <a:r>
              <a:rPr lang="fr-CH" sz="3200" dirty="0">
                <a:latin typeface="Impact" panose="020B0806030902050204" pitchFamily="34" charset="0"/>
              </a:rPr>
              <a:t>importantes</a:t>
            </a:r>
            <a:endParaRPr lang="fr-FR" sz="3200" dirty="0"/>
          </a:p>
        </p:txBody>
      </p:sp>
    </p:spTree>
    <p:extLst>
      <p:ext uri="{BB962C8B-B14F-4D97-AF65-F5344CB8AC3E}">
        <p14:creationId xmlns:p14="http://schemas.microsoft.com/office/powerpoint/2010/main" val="961190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left)">
                                      <p:cBhvr>
                                        <p:cTn id="8" dur="500"/>
                                        <p:tgtEl>
                                          <p:spTgt spid="2"/>
                                        </p:tgtEl>
                                      </p:cBhvr>
                                    </p:animEffect>
                                  </p:childTnLst>
                                </p:cTn>
                              </p:par>
                              <p:par>
                                <p:cTn id="9" presetID="1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p:tgtEl>
                                          <p:spTgt spid="9"/>
                                        </p:tgtEl>
                                        <p:attrNameLst>
                                          <p:attrName>ppt_x</p:attrName>
                                        </p:attrNameLst>
                                      </p:cBhvr>
                                      <p:tavLst>
                                        <p:tav tm="0">
                                          <p:val>
                                            <p:strVal val="#ppt_x+#ppt_w*1.125000"/>
                                          </p:val>
                                        </p:tav>
                                        <p:tav tm="100000">
                                          <p:val>
                                            <p:strVal val="#ppt_x"/>
                                          </p:val>
                                        </p:tav>
                                      </p:tavLst>
                                    </p:anim>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ppt_x</p:attrName>
                                        </p:attrNameLst>
                                      </p:cBhvr>
                                      <p:tavLst>
                                        <p:tav tm="0">
                                          <p:val>
                                            <p:strVal val="#ppt_x+#ppt_w*1.125000"/>
                                          </p:val>
                                        </p:tav>
                                        <p:tav tm="100000">
                                          <p:val>
                                            <p:strVal val="#ppt_x"/>
                                          </p:val>
                                        </p:tav>
                                      </p:tavLst>
                                    </p:anim>
                                    <p:animEffect transition="in" filter="wipe(left)">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195BD-C6D7-4BFE-09FE-1EE64A92C915}"/>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FDF5550-3B11-5BBE-0AAC-15291A38F3BE}"/>
              </a:ext>
            </a:extLst>
          </p:cNvPr>
          <p:cNvSpPr txBox="1"/>
          <p:nvPr/>
        </p:nvSpPr>
        <p:spPr>
          <a:xfrm>
            <a:off x="305790" y="317142"/>
            <a:ext cx="10564979" cy="1446550"/>
          </a:xfrm>
          <a:prstGeom prst="rect">
            <a:avLst/>
          </a:prstGeom>
          <a:noFill/>
        </p:spPr>
        <p:txBody>
          <a:bodyPr wrap="square">
            <a:spAutoFit/>
          </a:bodyPr>
          <a:lstStyle/>
          <a:p>
            <a:r>
              <a:rPr lang="fr-CH" sz="4800" dirty="0">
                <a:latin typeface="Impact" panose="020B0806030902050204" pitchFamily="34" charset="0"/>
              </a:rPr>
              <a:t>Epstein, recruté par David Rockefeller </a:t>
            </a:r>
            <a:r>
              <a:rPr lang="fr-CH" sz="4000" dirty="0">
                <a:latin typeface="Impact" panose="020B0806030902050204" pitchFamily="34" charset="0"/>
              </a:rPr>
              <a:t>dans les années 1980</a:t>
            </a:r>
          </a:p>
        </p:txBody>
      </p:sp>
      <p:sp>
        <p:nvSpPr>
          <p:cNvPr id="4" name="ZoneTexte 3">
            <a:extLst>
              <a:ext uri="{FF2B5EF4-FFF2-40B4-BE49-F238E27FC236}">
                <a16:creationId xmlns:a16="http://schemas.microsoft.com/office/drawing/2014/main" id="{8A52D214-446C-1FA2-FF7C-555CB62F3CB3}"/>
              </a:ext>
            </a:extLst>
          </p:cNvPr>
          <p:cNvSpPr txBox="1"/>
          <p:nvPr/>
        </p:nvSpPr>
        <p:spPr>
          <a:xfrm>
            <a:off x="6946900" y="2046401"/>
            <a:ext cx="5003800" cy="4093428"/>
          </a:xfrm>
          <a:prstGeom prst="rect">
            <a:avLst/>
          </a:prstGeom>
          <a:noFill/>
          <a:ln w="28575">
            <a:solidFill>
              <a:schemeClr val="tx1"/>
            </a:solidFill>
          </a:ln>
        </p:spPr>
        <p:txBody>
          <a:bodyPr wrap="square">
            <a:spAutoFit/>
          </a:bodyPr>
          <a:lstStyle/>
          <a:p>
            <a:r>
              <a:rPr lang="fr-CH" sz="2000" b="1" dirty="0">
                <a:solidFill>
                  <a:srgbClr val="111111"/>
                </a:solidFill>
                <a:latin typeface="☞ABADI MT PRO COND" panose="020B0806020104020203" pitchFamily="34" charset="0"/>
              </a:rPr>
              <a:t>Jeffrey Epstein</a:t>
            </a:r>
            <a:r>
              <a:rPr lang="fr-CH" sz="2000" b="1" i="0" dirty="0">
                <a:solidFill>
                  <a:srgbClr val="111111"/>
                </a:solidFill>
                <a:effectLst/>
                <a:latin typeface="☞ABADI MT PRO COND" panose="020B0806020104020203" pitchFamily="34" charset="0"/>
              </a:rPr>
              <a:t> explique :</a:t>
            </a:r>
            <a:br>
              <a:rPr lang="fr-CH" sz="2000" b="1" i="0" dirty="0">
                <a:solidFill>
                  <a:srgbClr val="111111"/>
                </a:solidFill>
                <a:effectLst/>
                <a:latin typeface="☞ABADI MT PRO COND" panose="020B0806020104020203" pitchFamily="34" charset="0"/>
              </a:rPr>
            </a:br>
            <a:r>
              <a:rPr lang="fr-CH" sz="900" b="1" i="0" dirty="0">
                <a:solidFill>
                  <a:srgbClr val="111111"/>
                </a:solidFill>
                <a:effectLst/>
                <a:latin typeface="☞ABADI MT PRO COND" panose="020B0806020104020203" pitchFamily="34" charset="0"/>
              </a:rPr>
              <a:t> </a:t>
            </a:r>
            <a:endParaRPr lang="fr-CH" sz="2000" b="1" i="0" dirty="0">
              <a:solidFill>
                <a:srgbClr val="111111"/>
              </a:solidFill>
              <a:effectLst/>
              <a:latin typeface="☞ABADI MT PRO COND" panose="020B0806020104020203" pitchFamily="34" charset="0"/>
            </a:endParaRPr>
          </a:p>
          <a:p>
            <a:pPr marL="285750" indent="-285750">
              <a:buFont typeface="Arial" panose="020B0604020202020204" pitchFamily="34" charset="0"/>
              <a:buChar char="•"/>
            </a:pPr>
            <a:r>
              <a:rPr lang="fr-CH" b="0" i="0" dirty="0">
                <a:solidFill>
                  <a:srgbClr val="111111"/>
                </a:solidFill>
                <a:effectLst/>
                <a:highlight>
                  <a:srgbClr val="FFFF00"/>
                </a:highlight>
                <a:latin typeface="Nunito" pitchFamily="2" charset="77"/>
              </a:rPr>
              <a:t>qu’il travaillait au Conseil d’administration de Rockefeller</a:t>
            </a:r>
            <a:r>
              <a:rPr lang="fr-CH" b="0" i="0" dirty="0">
                <a:solidFill>
                  <a:srgbClr val="111111"/>
                </a:solidFill>
                <a:effectLst/>
                <a:latin typeface="Nunito" pitchFamily="2" charset="77"/>
              </a:rPr>
              <a:t> (fin années 1980, dans sa trentaine)</a:t>
            </a:r>
          </a:p>
          <a:p>
            <a:pPr marL="285750" indent="-285750">
              <a:buFont typeface="Arial" panose="020B0604020202020204" pitchFamily="34" charset="0"/>
              <a:buChar char="•"/>
            </a:pPr>
            <a:endParaRPr lang="fr-CH" sz="900" b="0" i="0" dirty="0">
              <a:solidFill>
                <a:srgbClr val="111111"/>
              </a:solidFill>
              <a:effectLst/>
              <a:latin typeface="Nunito" pitchFamily="2" charset="77"/>
            </a:endParaRPr>
          </a:p>
          <a:p>
            <a:pPr marL="285750" indent="-285750">
              <a:buFont typeface="Arial" panose="020B0604020202020204" pitchFamily="34" charset="0"/>
              <a:buChar char="•"/>
            </a:pPr>
            <a:r>
              <a:rPr lang="fr-CH" b="0" i="0" dirty="0">
                <a:solidFill>
                  <a:srgbClr val="111111"/>
                </a:solidFill>
                <a:effectLst/>
                <a:highlight>
                  <a:srgbClr val="FFFF00"/>
                </a:highlight>
                <a:latin typeface="Nunito" pitchFamily="2" charset="77"/>
              </a:rPr>
              <a:t>qu’il a été recruté pour faire partie de la Commission Trilatérale, créée par David Rockefeller, « un gars très gentil » </a:t>
            </a:r>
            <a:endParaRPr lang="fr-CH" sz="900" b="0" i="0" dirty="0">
              <a:solidFill>
                <a:srgbClr val="111111"/>
              </a:solidFill>
              <a:effectLst/>
              <a:highlight>
                <a:srgbClr val="FFFF00"/>
              </a:highlight>
              <a:latin typeface="Nunito" pitchFamily="2" charset="77"/>
            </a:endParaRPr>
          </a:p>
          <a:p>
            <a:pPr marL="285750" indent="-285750">
              <a:buFont typeface="Arial" panose="020B0604020202020204" pitchFamily="34" charset="0"/>
              <a:buChar char="•"/>
            </a:pPr>
            <a:br>
              <a:rPr lang="fr-CH" sz="900" dirty="0">
                <a:solidFill>
                  <a:srgbClr val="111111"/>
                </a:solidFill>
                <a:highlight>
                  <a:srgbClr val="FFFF00"/>
                </a:highlight>
                <a:latin typeface="Nunito" pitchFamily="2" charset="77"/>
              </a:rPr>
            </a:br>
            <a:endParaRPr lang="fr-CH" sz="900" dirty="0">
              <a:solidFill>
                <a:srgbClr val="111111"/>
              </a:solidFill>
              <a:highlight>
                <a:srgbClr val="FFFF00"/>
              </a:highlight>
              <a:latin typeface="Nunito" pitchFamily="2" charset="77"/>
            </a:endParaRPr>
          </a:p>
          <a:p>
            <a:pPr marL="285750" indent="-285750">
              <a:buFont typeface="Arial" panose="020B0604020202020204" pitchFamily="34" charset="0"/>
              <a:buChar char="•"/>
            </a:pPr>
            <a:r>
              <a:rPr lang="fr-CH" b="0" i="0" dirty="0">
                <a:solidFill>
                  <a:srgbClr val="111111"/>
                </a:solidFill>
                <a:effectLst/>
                <a:highlight>
                  <a:srgbClr val="FFFF00"/>
                </a:highlight>
                <a:latin typeface="Nunito" pitchFamily="2" charset="77"/>
              </a:rPr>
              <a:t>que le diable est un « bon miroir »</a:t>
            </a:r>
          </a:p>
          <a:p>
            <a:pPr marL="285750" indent="-285750">
              <a:buFont typeface="Arial" panose="020B0604020202020204" pitchFamily="34" charset="0"/>
              <a:buChar char="•"/>
            </a:pPr>
            <a:endParaRPr lang="fr-CH" dirty="0">
              <a:solidFill>
                <a:srgbClr val="111111"/>
              </a:solidFill>
              <a:latin typeface="Nunito" pitchFamily="2" charset="77"/>
            </a:endParaRPr>
          </a:p>
          <a:p>
            <a:r>
              <a:rPr lang="fr-CH" sz="2000" i="0" dirty="0">
                <a:solidFill>
                  <a:srgbClr val="111111"/>
                </a:solidFill>
                <a:effectLst/>
                <a:latin typeface="☞ABADI MT PRO COND" panose="020B0806020104020203" pitchFamily="34" charset="0"/>
              </a:rPr>
              <a:t>À la question « où étiez-vous » le 14 septembre 2008, le jour du krach financier ? », Epstein répond : « j’étais en prison ». </a:t>
            </a:r>
            <a:endParaRPr lang="fr-FR" sz="2000" dirty="0">
              <a:latin typeface="☞ABADI MT PRO COND" panose="020B0806020104020203" pitchFamily="34" charset="0"/>
            </a:endParaRPr>
          </a:p>
        </p:txBody>
      </p:sp>
      <p:pic>
        <p:nvPicPr>
          <p:cNvPr id="5" name="Image 4">
            <a:extLst>
              <a:ext uri="{FF2B5EF4-FFF2-40B4-BE49-F238E27FC236}">
                <a16:creationId xmlns:a16="http://schemas.microsoft.com/office/drawing/2014/main" id="{BB1E3C0E-D445-D58F-922C-693BDD46F451}"/>
              </a:ext>
            </a:extLst>
          </p:cNvPr>
          <p:cNvPicPr>
            <a:picLocks noChangeAspect="1"/>
          </p:cNvPicPr>
          <p:nvPr/>
        </p:nvPicPr>
        <p:blipFill>
          <a:blip r:embed="rId2"/>
          <a:stretch>
            <a:fillRect/>
          </a:stretch>
        </p:blipFill>
        <p:spPr>
          <a:xfrm>
            <a:off x="419100" y="1805310"/>
            <a:ext cx="6223000" cy="3346236"/>
          </a:xfrm>
          <a:prstGeom prst="rect">
            <a:avLst/>
          </a:prstGeom>
          <a:ln>
            <a:solidFill>
              <a:schemeClr val="tx1"/>
            </a:solidFill>
          </a:ln>
        </p:spPr>
      </p:pic>
      <p:sp>
        <p:nvSpPr>
          <p:cNvPr id="8" name="ZoneTexte 7">
            <a:extLst>
              <a:ext uri="{FF2B5EF4-FFF2-40B4-BE49-F238E27FC236}">
                <a16:creationId xmlns:a16="http://schemas.microsoft.com/office/drawing/2014/main" id="{583EC089-704F-6109-9C97-4A5AA9E13358}"/>
              </a:ext>
            </a:extLst>
          </p:cNvPr>
          <p:cNvSpPr txBox="1"/>
          <p:nvPr/>
        </p:nvSpPr>
        <p:spPr>
          <a:xfrm>
            <a:off x="381000" y="5191562"/>
            <a:ext cx="6096000" cy="738664"/>
          </a:xfrm>
          <a:prstGeom prst="rect">
            <a:avLst/>
          </a:prstGeom>
          <a:noFill/>
        </p:spPr>
        <p:txBody>
          <a:bodyPr wrap="square">
            <a:spAutoFit/>
          </a:bodyPr>
          <a:lstStyle/>
          <a:p>
            <a:r>
              <a:rPr lang="fr-CH" sz="2400" b="1" dirty="0">
                <a:solidFill>
                  <a:srgbClr val="111111"/>
                </a:solidFill>
                <a:latin typeface="☞ABADI MT PRO COND" panose="020B0806020104020203" pitchFamily="34" charset="0"/>
              </a:rPr>
              <a:t>Jeffrey Epstein est interviewé par Steve </a:t>
            </a:r>
            <a:r>
              <a:rPr lang="fr-CH" sz="2400" b="1" dirty="0" err="1">
                <a:solidFill>
                  <a:srgbClr val="111111"/>
                </a:solidFill>
                <a:latin typeface="☞ABADI MT PRO COND" panose="020B0806020104020203" pitchFamily="34" charset="0"/>
              </a:rPr>
              <a:t>Bannon</a:t>
            </a:r>
            <a:r>
              <a:rPr lang="fr-CH" sz="2400" b="1" dirty="0">
                <a:solidFill>
                  <a:srgbClr val="111111"/>
                </a:solidFill>
                <a:latin typeface="☞ABADI MT PRO COND" panose="020B0806020104020203" pitchFamily="34" charset="0"/>
              </a:rPr>
              <a:t>*</a:t>
            </a:r>
          </a:p>
          <a:p>
            <a:r>
              <a:rPr lang="fr-CH" b="1" i="0" dirty="0">
                <a:solidFill>
                  <a:srgbClr val="111111"/>
                </a:solidFill>
                <a:effectLst/>
                <a:latin typeface="☞ABADI MT PRO COND" panose="020B0806020104020203" pitchFamily="34" charset="0"/>
              </a:rPr>
              <a:t>Interview retrouvée dans les Epstein Files</a:t>
            </a:r>
          </a:p>
        </p:txBody>
      </p:sp>
      <p:sp>
        <p:nvSpPr>
          <p:cNvPr id="12" name="ZoneTexte 11">
            <a:extLst>
              <a:ext uri="{FF2B5EF4-FFF2-40B4-BE49-F238E27FC236}">
                <a16:creationId xmlns:a16="http://schemas.microsoft.com/office/drawing/2014/main" id="{BDB67858-0CC0-FEF0-A68E-166388412189}"/>
              </a:ext>
            </a:extLst>
          </p:cNvPr>
          <p:cNvSpPr txBox="1"/>
          <p:nvPr/>
        </p:nvSpPr>
        <p:spPr>
          <a:xfrm>
            <a:off x="1196203" y="5721212"/>
            <a:ext cx="6096000" cy="923330"/>
          </a:xfrm>
          <a:prstGeom prst="rect">
            <a:avLst/>
          </a:prstGeom>
          <a:noFill/>
        </p:spPr>
        <p:txBody>
          <a:bodyPr wrap="square">
            <a:spAutoFit/>
          </a:bodyPr>
          <a:lstStyle/>
          <a:p>
            <a:br>
              <a:rPr lang="fr-CH" b="1" i="0" dirty="0">
                <a:solidFill>
                  <a:srgbClr val="111111"/>
                </a:solidFill>
                <a:effectLst/>
                <a:latin typeface="Nunito" panose="020F0502020204030204" pitchFamily="34" charset="0"/>
              </a:rPr>
            </a:br>
            <a:r>
              <a:rPr lang="fr-CH" b="1" i="0" dirty="0">
                <a:solidFill>
                  <a:srgbClr val="111111"/>
                </a:solidFill>
                <a:effectLst/>
                <a:latin typeface="Nunito" panose="020F0502020204030204" pitchFamily="34" charset="0"/>
              </a:rPr>
              <a:t>*</a:t>
            </a:r>
            <a:r>
              <a:rPr lang="fr-CH" i="0" dirty="0">
                <a:solidFill>
                  <a:srgbClr val="111111"/>
                </a:solidFill>
                <a:effectLst/>
                <a:latin typeface="Nunito" pitchFamily="2" charset="77"/>
              </a:rPr>
              <a:t>Steve </a:t>
            </a:r>
            <a:r>
              <a:rPr lang="fr-CH" i="0" dirty="0" err="1">
                <a:solidFill>
                  <a:srgbClr val="111111"/>
                </a:solidFill>
                <a:effectLst/>
                <a:latin typeface="Nunito" pitchFamily="2" charset="77"/>
              </a:rPr>
              <a:t>Bannon</a:t>
            </a:r>
            <a:r>
              <a:rPr lang="fr-CH" i="0" dirty="0">
                <a:solidFill>
                  <a:srgbClr val="111111"/>
                </a:solidFill>
                <a:effectLst/>
                <a:latin typeface="Nunito" pitchFamily="2" charset="77"/>
              </a:rPr>
              <a:t> </a:t>
            </a:r>
            <a:r>
              <a:rPr lang="fr-CH" dirty="0">
                <a:solidFill>
                  <a:srgbClr val="111111"/>
                </a:solidFill>
                <a:latin typeface="Nunito" pitchFamily="2" charset="77"/>
              </a:rPr>
              <a:t>était le conseiller principal </a:t>
            </a:r>
          </a:p>
          <a:p>
            <a:r>
              <a:rPr lang="fr-CH" dirty="0">
                <a:solidFill>
                  <a:srgbClr val="111111"/>
                </a:solidFill>
                <a:latin typeface="Nunito" pitchFamily="2" charset="77"/>
              </a:rPr>
              <a:t>du Président Donald Trump du 20.01.17 au 18.08.17</a:t>
            </a:r>
            <a:endParaRPr lang="fr-FR" dirty="0">
              <a:solidFill>
                <a:srgbClr val="111111"/>
              </a:solidFill>
              <a:latin typeface="Nunito" pitchFamily="2" charset="77"/>
            </a:endParaRPr>
          </a:p>
        </p:txBody>
      </p:sp>
    </p:spTree>
    <p:extLst>
      <p:ext uri="{BB962C8B-B14F-4D97-AF65-F5344CB8AC3E}">
        <p14:creationId xmlns:p14="http://schemas.microsoft.com/office/powerpoint/2010/main" val="91861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left)">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ppt_x</p:attrName>
                                        </p:attrNameLst>
                                      </p:cBhvr>
                                      <p:tavLst>
                                        <p:tav tm="0">
                                          <p:val>
                                            <p:strVal val="#ppt_x+#ppt_w*1.125000"/>
                                          </p:val>
                                        </p:tav>
                                        <p:tav tm="100000">
                                          <p:val>
                                            <p:strVal val="#ppt_x"/>
                                          </p:val>
                                        </p:tav>
                                      </p:tavLst>
                                    </p:anim>
                                    <p:animEffect transition="in" filter="wipe(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0A16-7466-DF28-CB95-E3B238F6524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5A9E589-9E67-BFB0-73FE-F708CF2554A5}"/>
              </a:ext>
            </a:extLst>
          </p:cNvPr>
          <p:cNvSpPr txBox="1"/>
          <p:nvPr/>
        </p:nvSpPr>
        <p:spPr>
          <a:xfrm>
            <a:off x="151360" y="124857"/>
            <a:ext cx="7974610" cy="1544141"/>
          </a:xfrm>
          <a:prstGeom prst="rect">
            <a:avLst/>
          </a:prstGeom>
          <a:noFill/>
        </p:spPr>
        <p:txBody>
          <a:bodyPr wrap="square">
            <a:spAutoFit/>
          </a:bodyPr>
          <a:lstStyle/>
          <a:p>
            <a:pPr>
              <a:lnSpc>
                <a:spcPts val="5880"/>
              </a:lnSpc>
            </a:pPr>
            <a:r>
              <a:rPr lang="fr-CH" sz="5400" dirty="0">
                <a:latin typeface="Impact" panose="020B0806030902050204" pitchFamily="34" charset="0"/>
              </a:rPr>
              <a:t>Epstein en 2016 : </a:t>
            </a:r>
          </a:p>
          <a:p>
            <a:pPr>
              <a:lnSpc>
                <a:spcPts val="5880"/>
              </a:lnSpc>
            </a:pPr>
            <a:r>
              <a:rPr lang="fr-CH" sz="4800" dirty="0">
                <a:latin typeface="Impact" panose="020B0806030902050204" pitchFamily="34" charset="0"/>
              </a:rPr>
              <a:t>« Je représente les Rothschild »</a:t>
            </a:r>
          </a:p>
        </p:txBody>
      </p:sp>
      <p:pic>
        <p:nvPicPr>
          <p:cNvPr id="9" name="Image 8">
            <a:extLst>
              <a:ext uri="{FF2B5EF4-FFF2-40B4-BE49-F238E27FC236}">
                <a16:creationId xmlns:a16="http://schemas.microsoft.com/office/drawing/2014/main" id="{51199587-D614-75FC-BB7B-6159D7803EB6}"/>
              </a:ext>
            </a:extLst>
          </p:cNvPr>
          <p:cNvPicPr>
            <a:picLocks noChangeAspect="1"/>
          </p:cNvPicPr>
          <p:nvPr/>
        </p:nvPicPr>
        <p:blipFill>
          <a:blip r:embed="rId2"/>
          <a:stretch>
            <a:fillRect/>
          </a:stretch>
        </p:blipFill>
        <p:spPr>
          <a:xfrm>
            <a:off x="398388" y="2176884"/>
            <a:ext cx="6620622" cy="4150819"/>
          </a:xfrm>
          <a:prstGeom prst="rect">
            <a:avLst/>
          </a:prstGeom>
          <a:ln>
            <a:solidFill>
              <a:schemeClr val="tx1"/>
            </a:solidFill>
          </a:ln>
        </p:spPr>
      </p:pic>
      <p:pic>
        <p:nvPicPr>
          <p:cNvPr id="1026" name="Picture 2" descr="Peter Thiel Tightens His Grip on Palantir Ahead of Public Listing -  Bloomberg">
            <a:extLst>
              <a:ext uri="{FF2B5EF4-FFF2-40B4-BE49-F238E27FC236}">
                <a16:creationId xmlns:a16="http://schemas.microsoft.com/office/drawing/2014/main" id="{B559BE74-3AA0-FFC9-A75A-7D3DE0B1CD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5501" y="58598"/>
            <a:ext cx="2315139" cy="15441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53010CA-2B5D-1048-97C6-44DE027520E1}"/>
              </a:ext>
            </a:extLst>
          </p:cNvPr>
          <p:cNvSpPr/>
          <p:nvPr/>
        </p:nvSpPr>
        <p:spPr>
          <a:xfrm>
            <a:off x="254989" y="5298767"/>
            <a:ext cx="6911929" cy="123606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22024337-ECD6-24F5-FFE9-A94407BEDB90}"/>
              </a:ext>
            </a:extLst>
          </p:cNvPr>
          <p:cNvSpPr txBox="1"/>
          <p:nvPr/>
        </p:nvSpPr>
        <p:spPr>
          <a:xfrm>
            <a:off x="5128711" y="1672424"/>
            <a:ext cx="6911929" cy="2739211"/>
          </a:xfrm>
          <a:prstGeom prst="rect">
            <a:avLst/>
          </a:prstGeom>
          <a:solidFill>
            <a:schemeClr val="bg1"/>
          </a:solidFill>
          <a:ln w="57150">
            <a:solidFill>
              <a:srgbClr val="FF0000"/>
            </a:solidFill>
          </a:ln>
        </p:spPr>
        <p:txBody>
          <a:bodyPr wrap="square">
            <a:spAutoFit/>
          </a:bodyPr>
          <a:lstStyle/>
          <a:p>
            <a:r>
              <a:rPr lang="fr-CH" sz="2000" b="1" dirty="0">
                <a:solidFill>
                  <a:srgbClr val="111111"/>
                </a:solidFill>
                <a:latin typeface="☞ABADI MT PRO COND" panose="020B0806020104020203" pitchFamily="34" charset="0"/>
              </a:rPr>
              <a:t>Jeffrey Epstein</a:t>
            </a:r>
            <a:r>
              <a:rPr lang="fr-CH" sz="2000" b="1" i="0" dirty="0">
                <a:solidFill>
                  <a:srgbClr val="111111"/>
                </a:solidFill>
                <a:effectLst/>
                <a:latin typeface="☞ABADI MT PRO COND" panose="020B0806020104020203" pitchFamily="34" charset="0"/>
              </a:rPr>
              <a:t> à Peter Thiel (fondateur de </a:t>
            </a:r>
            <a:r>
              <a:rPr lang="fr-CH" sz="2000" b="1" i="0" dirty="0" err="1">
                <a:solidFill>
                  <a:srgbClr val="111111"/>
                </a:solidFill>
                <a:effectLst/>
                <a:latin typeface="☞ABADI MT PRO COND" panose="020B0806020104020203" pitchFamily="34" charset="0"/>
              </a:rPr>
              <a:t>Palantir</a:t>
            </a:r>
            <a:r>
              <a:rPr lang="fr-CH" sz="2000" b="1" i="0" dirty="0">
                <a:solidFill>
                  <a:srgbClr val="111111"/>
                </a:solidFill>
                <a:effectLst/>
                <a:latin typeface="☞ABADI MT PRO COND" panose="020B0806020104020203" pitchFamily="34" charset="0"/>
              </a:rPr>
              <a:t>) :</a:t>
            </a:r>
          </a:p>
          <a:p>
            <a:endParaRPr lang="fr-CH" sz="800" dirty="0">
              <a:solidFill>
                <a:srgbClr val="111111"/>
              </a:solidFill>
              <a:latin typeface="Nunito" pitchFamily="2" charset="77"/>
            </a:endParaRPr>
          </a:p>
          <a:p>
            <a:r>
              <a:rPr lang="fr-CH" dirty="0">
                <a:solidFill>
                  <a:srgbClr val="111111"/>
                </a:solidFill>
                <a:highlight>
                  <a:srgbClr val="FFFF00"/>
                </a:highlight>
              </a:rPr>
              <a:t>« </a:t>
            </a:r>
            <a:r>
              <a:rPr lang="fr-CH" b="1" dirty="0">
                <a:solidFill>
                  <a:srgbClr val="111111"/>
                </a:solidFill>
                <a:highlight>
                  <a:srgbClr val="FFFF00"/>
                </a:highlight>
              </a:rPr>
              <a:t>Comme tu le sais, </a:t>
            </a:r>
            <a:r>
              <a:rPr lang="fr-CH" b="1" dirty="0">
                <a:solidFill>
                  <a:srgbClr val="FF0000"/>
                </a:solidFill>
                <a:highlight>
                  <a:srgbClr val="FFFF00"/>
                </a:highlight>
              </a:rPr>
              <a:t>je représente les Rothschild</a:t>
            </a:r>
            <a:r>
              <a:rPr lang="fr-CH" dirty="0">
                <a:solidFill>
                  <a:srgbClr val="111111"/>
                </a:solidFill>
                <a:highlight>
                  <a:srgbClr val="FFFF00"/>
                </a:highlight>
              </a:rPr>
              <a:t>. »</a:t>
            </a:r>
            <a:br>
              <a:rPr lang="fr-CH" dirty="0">
                <a:solidFill>
                  <a:srgbClr val="111111"/>
                </a:solidFill>
              </a:rPr>
            </a:br>
            <a:r>
              <a:rPr lang="fr-CH" dirty="0">
                <a:solidFill>
                  <a:srgbClr val="111111"/>
                </a:solidFill>
              </a:rPr>
              <a:t>« J’espère trouver un moyen pour une banque qui gère 160 milliards de dollars d’investir dans la tech. La meilleure liste de clients au monde, mais des produits préhistoriques. Ça peut attendre. Bonne chance en Chine. Je serai de retour en Europe du 20 au 28 [février 2016], ensuite sur l’île. Si tu veux me rejoindre en allant vers l’Ouest, passe par l’île. </a:t>
            </a:r>
            <a:br>
              <a:rPr lang="fr-CH" dirty="0">
                <a:solidFill>
                  <a:srgbClr val="111111"/>
                </a:solidFill>
              </a:rPr>
            </a:br>
            <a:r>
              <a:rPr lang="fr-CH" dirty="0">
                <a:solidFill>
                  <a:srgbClr val="111111"/>
                </a:solidFill>
              </a:rPr>
              <a:t>À moins que tu ne préfères qu’on se rencontre en Arabie saoudite à la fin du mois ? »</a:t>
            </a:r>
          </a:p>
        </p:txBody>
      </p:sp>
      <p:pic>
        <p:nvPicPr>
          <p:cNvPr id="3" name="Image 2">
            <a:extLst>
              <a:ext uri="{FF2B5EF4-FFF2-40B4-BE49-F238E27FC236}">
                <a16:creationId xmlns:a16="http://schemas.microsoft.com/office/drawing/2014/main" id="{6F8193D0-78D7-BBBF-EF45-9A2A6BACEE5F}"/>
              </a:ext>
            </a:extLst>
          </p:cNvPr>
          <p:cNvPicPr>
            <a:picLocks noChangeAspect="1"/>
          </p:cNvPicPr>
          <p:nvPr/>
        </p:nvPicPr>
        <p:blipFill>
          <a:blip r:embed="rId4"/>
          <a:stretch>
            <a:fillRect/>
          </a:stretch>
        </p:blipFill>
        <p:spPr>
          <a:xfrm>
            <a:off x="7436858" y="4201806"/>
            <a:ext cx="4500153" cy="2531336"/>
          </a:xfrm>
          <a:prstGeom prst="rect">
            <a:avLst/>
          </a:prstGeom>
          <a:ln>
            <a:solidFill>
              <a:schemeClr val="tx1"/>
            </a:solidFill>
          </a:ln>
        </p:spPr>
      </p:pic>
    </p:spTree>
    <p:extLst>
      <p:ext uri="{BB962C8B-B14F-4D97-AF65-F5344CB8AC3E}">
        <p14:creationId xmlns:p14="http://schemas.microsoft.com/office/powerpoint/2010/main" val="284388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2CA2A-6104-18C2-5039-6BD44519B8B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DAD7CB1-0AA7-134C-C09E-D2D3D8C416DD}"/>
              </a:ext>
            </a:extLst>
          </p:cNvPr>
          <p:cNvPicPr>
            <a:picLocks noChangeAspect="1"/>
          </p:cNvPicPr>
          <p:nvPr/>
        </p:nvPicPr>
        <p:blipFill>
          <a:blip r:embed="rId2"/>
          <a:stretch>
            <a:fillRect/>
          </a:stretch>
        </p:blipFill>
        <p:spPr>
          <a:xfrm>
            <a:off x="5371211" y="563383"/>
            <a:ext cx="6703635" cy="4687308"/>
          </a:xfrm>
          <a:prstGeom prst="rect">
            <a:avLst/>
          </a:prstGeom>
          <a:ln>
            <a:solidFill>
              <a:schemeClr val="tx1"/>
            </a:solidFill>
          </a:ln>
        </p:spPr>
      </p:pic>
      <p:sp>
        <p:nvSpPr>
          <p:cNvPr id="6" name="ZoneTexte 5">
            <a:extLst>
              <a:ext uri="{FF2B5EF4-FFF2-40B4-BE49-F238E27FC236}">
                <a16:creationId xmlns:a16="http://schemas.microsoft.com/office/drawing/2014/main" id="{BE341205-DAB8-487C-C9D3-69775D0C65B4}"/>
              </a:ext>
            </a:extLst>
          </p:cNvPr>
          <p:cNvSpPr txBox="1"/>
          <p:nvPr/>
        </p:nvSpPr>
        <p:spPr>
          <a:xfrm>
            <a:off x="127495" y="320572"/>
            <a:ext cx="8671948" cy="1708160"/>
          </a:xfrm>
          <a:prstGeom prst="rect">
            <a:avLst/>
          </a:prstGeom>
          <a:noFill/>
        </p:spPr>
        <p:txBody>
          <a:bodyPr wrap="square">
            <a:spAutoFit/>
          </a:bodyPr>
          <a:lstStyle/>
          <a:p>
            <a:pPr>
              <a:lnSpc>
                <a:spcPts val="4180"/>
              </a:lnSpc>
            </a:pPr>
            <a:r>
              <a:rPr lang="fr-CH" sz="5400" dirty="0">
                <a:latin typeface="Impact" panose="020B0806030902050204" pitchFamily="34" charset="0"/>
              </a:rPr>
              <a:t>Élection présidentielle 2012 : </a:t>
            </a:r>
          </a:p>
          <a:p>
            <a:pPr>
              <a:lnSpc>
                <a:spcPts val="4180"/>
              </a:lnSpc>
            </a:pPr>
            <a:r>
              <a:rPr lang="fr-CH" sz="3600" dirty="0">
                <a:latin typeface="Impact" panose="020B0806030902050204" pitchFamily="34" charset="0"/>
              </a:rPr>
              <a:t>Epstein : « Êtes-vous toujours </a:t>
            </a:r>
          </a:p>
          <a:p>
            <a:pPr>
              <a:lnSpc>
                <a:spcPts val="4180"/>
              </a:lnSpc>
            </a:pPr>
            <a:r>
              <a:rPr lang="fr-CH" sz="3600" dirty="0">
                <a:latin typeface="Impact" panose="020B0806030902050204" pitchFamily="34" charset="0"/>
              </a:rPr>
              <a:t>confiant concernant Sarko </a:t>
            </a:r>
            <a:r>
              <a:rPr lang="fr-CH" sz="3200" dirty="0">
                <a:latin typeface="Impact" panose="020B0806030902050204" pitchFamily="34" charset="0"/>
              </a:rPr>
              <a:t>? »</a:t>
            </a:r>
          </a:p>
        </p:txBody>
      </p:sp>
      <p:sp>
        <p:nvSpPr>
          <p:cNvPr id="4" name="ZoneTexte 3">
            <a:extLst>
              <a:ext uri="{FF2B5EF4-FFF2-40B4-BE49-F238E27FC236}">
                <a16:creationId xmlns:a16="http://schemas.microsoft.com/office/drawing/2014/main" id="{A15BC62D-62C2-E41F-9816-9FA0B0ED8647}"/>
              </a:ext>
            </a:extLst>
          </p:cNvPr>
          <p:cNvSpPr txBox="1"/>
          <p:nvPr/>
        </p:nvSpPr>
        <p:spPr>
          <a:xfrm>
            <a:off x="281650" y="1997724"/>
            <a:ext cx="9239728" cy="4539704"/>
          </a:xfrm>
          <a:prstGeom prst="rect">
            <a:avLst/>
          </a:prstGeom>
          <a:solidFill>
            <a:schemeClr val="bg1"/>
          </a:solidFill>
          <a:ln w="57150">
            <a:solidFill>
              <a:srgbClr val="FF0000"/>
            </a:solidFill>
          </a:ln>
        </p:spPr>
        <p:txBody>
          <a:bodyPr wrap="square">
            <a:spAutoFit/>
          </a:bodyPr>
          <a:lstStyle/>
          <a:p>
            <a:pPr marL="285750" indent="-285750">
              <a:buFont typeface=".Lucida Grande UI Regular"/>
              <a:buChar char="►"/>
            </a:pPr>
            <a:r>
              <a:rPr lang="fr-CH" dirty="0">
                <a:latin typeface="☞ABADI MT PRO COND" panose="020B0806020104020203" pitchFamily="34" charset="0"/>
              </a:rPr>
              <a:t>Le dimanche 22 avril 2012 </a:t>
            </a:r>
            <a:r>
              <a:rPr lang="fr-CH" b="1" dirty="0">
                <a:solidFill>
                  <a:srgbClr val="FF0000"/>
                </a:solidFill>
                <a:latin typeface="☞ABADI MT PRO COND" panose="020B0806020104020203" pitchFamily="34" charset="0"/>
              </a:rPr>
              <a:t>à 12h54</a:t>
            </a:r>
            <a:r>
              <a:rPr lang="fr-CH" dirty="0">
                <a:latin typeface="☞ABADI MT PRO COND" panose="020B0806020104020203" pitchFamily="34" charset="0"/>
              </a:rPr>
              <a:t>, Ian Osborne a écrit :</a:t>
            </a:r>
          </a:p>
          <a:p>
            <a:r>
              <a:rPr lang="fr-CH" b="1" dirty="0">
                <a:highlight>
                  <a:srgbClr val="FFFF00"/>
                </a:highlight>
              </a:rPr>
              <a:t>Je suis sur le coup. J’aurai certainement des candidats d’ici deux semaines</a:t>
            </a:r>
            <a:r>
              <a:rPr lang="fr-CH" dirty="0"/>
              <a:t>, d’ici mon arrivée sur place le 5 mai. Bien avant votre voyage, afin que vous puissiez les interviewer.</a:t>
            </a:r>
          </a:p>
          <a:p>
            <a:r>
              <a:rPr lang="fr-CH" dirty="0"/>
              <a:t>Je viens de vous contacter… Prévenez-moi quand nous quitterons les festivités de la soirée électorale. </a:t>
            </a:r>
            <a:r>
              <a:rPr lang="fr-CH" b="1" dirty="0">
                <a:solidFill>
                  <a:srgbClr val="FF0000"/>
                </a:solidFill>
                <a:highlight>
                  <a:srgbClr val="FFFF00"/>
                </a:highlight>
              </a:rPr>
              <a:t>Sarko</a:t>
            </a:r>
            <a:r>
              <a:rPr lang="fr-CH" b="1" dirty="0">
                <a:highlight>
                  <a:srgbClr val="FFFF00"/>
                </a:highlight>
              </a:rPr>
              <a:t> est à 1,5 % de retard au premier tour – pas terrible, mais pas catastrophique – </a:t>
            </a:r>
            <a:r>
              <a:rPr lang="fr-CH" dirty="0"/>
              <a:t>d’après les sondages de sortie des urnes du ministère de l’Intérieur </a:t>
            </a:r>
            <a:r>
              <a:rPr lang="fr-CH" b="1" dirty="0">
                <a:highlight>
                  <a:srgbClr val="FFFF00"/>
                </a:highlight>
              </a:rPr>
              <a:t>que nous venons de voir avant leur publication</a:t>
            </a:r>
            <a:r>
              <a:rPr lang="fr-CH" dirty="0"/>
              <a:t>.</a:t>
            </a:r>
          </a:p>
          <a:p>
            <a:r>
              <a:rPr lang="fr-CH" sz="1000" dirty="0"/>
              <a:t> </a:t>
            </a:r>
            <a:endParaRPr lang="fr-CH" dirty="0"/>
          </a:p>
          <a:p>
            <a:pPr marL="285750" indent="-285750">
              <a:buFont typeface=".Lucida Grande UI Regular"/>
              <a:buChar char="►"/>
            </a:pPr>
            <a:r>
              <a:rPr lang="fr-CH" dirty="0">
                <a:latin typeface="☞ABADI MT PRO COND" panose="020B0806020104020203" pitchFamily="34" charset="0"/>
              </a:rPr>
              <a:t>De : Ian Osborne</a:t>
            </a:r>
          </a:p>
          <a:p>
            <a:r>
              <a:rPr lang="fr-CH" dirty="0">
                <a:latin typeface="☞ABADI MT PRO COND" panose="020B0806020104020203" pitchFamily="34" charset="0"/>
              </a:rPr>
              <a:t>Envoyé : dimanche 22 avril 2012 </a:t>
            </a:r>
            <a:r>
              <a:rPr lang="fr-CH" b="1" dirty="0">
                <a:solidFill>
                  <a:srgbClr val="FF0000"/>
                </a:solidFill>
                <a:latin typeface="☞ABADI MT PRO COND" panose="020B0806020104020203" pitchFamily="34" charset="0"/>
              </a:rPr>
              <a:t>à 19h08</a:t>
            </a:r>
          </a:p>
          <a:p>
            <a:r>
              <a:rPr lang="fr-CH" dirty="0">
                <a:latin typeface="☞ABADI MT PRO COND" panose="020B0806020104020203" pitchFamily="34" charset="0"/>
              </a:rPr>
              <a:t>À : Jeffrey Epstein</a:t>
            </a:r>
          </a:p>
          <a:p>
            <a:r>
              <a:rPr lang="fr-CH" dirty="0">
                <a:latin typeface="☞ABADI MT PRO COND" panose="020B0806020104020203" pitchFamily="34" charset="0"/>
              </a:rPr>
              <a:t>Objet : Re :</a:t>
            </a:r>
          </a:p>
          <a:p>
            <a:r>
              <a:rPr lang="fr-CH" b="1" dirty="0">
                <a:highlight>
                  <a:srgbClr val="FFFF00"/>
                </a:highlight>
              </a:rPr>
              <a:t>C'est plutôt bien. Si on additionne les votes de droite de </a:t>
            </a:r>
            <a:r>
              <a:rPr lang="fr-CH" b="1" dirty="0">
                <a:solidFill>
                  <a:srgbClr val="FF0000"/>
                </a:solidFill>
                <a:highlight>
                  <a:srgbClr val="FFFF00"/>
                </a:highlight>
              </a:rPr>
              <a:t>Sarko</a:t>
            </a:r>
            <a:r>
              <a:rPr lang="fr-CH" b="1" dirty="0">
                <a:highlight>
                  <a:srgbClr val="FFFF00"/>
                </a:highlight>
              </a:rPr>
              <a:t> et </a:t>
            </a:r>
            <a:r>
              <a:rPr lang="fr-CH" b="1" dirty="0">
                <a:solidFill>
                  <a:srgbClr val="FF0000"/>
                </a:solidFill>
                <a:highlight>
                  <a:srgbClr val="FFFF00"/>
                </a:highlight>
              </a:rPr>
              <a:t>Le Pen</a:t>
            </a:r>
            <a:r>
              <a:rPr lang="fr-CH" b="1" dirty="0">
                <a:highlight>
                  <a:srgbClr val="FFFF00"/>
                </a:highlight>
              </a:rPr>
              <a:t> aux votes de gauche de </a:t>
            </a:r>
            <a:r>
              <a:rPr lang="fr-CH" b="1" dirty="0">
                <a:solidFill>
                  <a:srgbClr val="FF0000"/>
                </a:solidFill>
                <a:highlight>
                  <a:srgbClr val="FFFF00"/>
                </a:highlight>
              </a:rPr>
              <a:t>Hollande</a:t>
            </a:r>
            <a:r>
              <a:rPr lang="fr-CH" b="1" dirty="0">
                <a:highlight>
                  <a:srgbClr val="FFFF00"/>
                </a:highlight>
              </a:rPr>
              <a:t> et </a:t>
            </a:r>
            <a:r>
              <a:rPr lang="fr-CH" b="1" dirty="0" err="1">
                <a:solidFill>
                  <a:srgbClr val="FF0000"/>
                </a:solidFill>
                <a:highlight>
                  <a:srgbClr val="FFFF00"/>
                </a:highlight>
              </a:rPr>
              <a:t>Melenchon</a:t>
            </a:r>
            <a:r>
              <a:rPr lang="fr-CH" b="1" dirty="0">
                <a:highlight>
                  <a:srgbClr val="FFFF00"/>
                </a:highlight>
              </a:rPr>
              <a:t>, on obtient </a:t>
            </a:r>
            <a:r>
              <a:rPr lang="fr-CH" b="1" dirty="0">
                <a:solidFill>
                  <a:srgbClr val="FF0000"/>
                </a:solidFill>
                <a:highlight>
                  <a:srgbClr val="FFFF00"/>
                </a:highlight>
              </a:rPr>
              <a:t>45-39</a:t>
            </a:r>
            <a:r>
              <a:rPr lang="fr-CH" b="1" dirty="0">
                <a:highlight>
                  <a:srgbClr val="FFFF00"/>
                </a:highlight>
              </a:rPr>
              <a:t>, ce qui est assez bon pour passer au second tour.</a:t>
            </a:r>
          </a:p>
          <a:p>
            <a:endParaRPr lang="fr-CH" sz="900" dirty="0">
              <a:latin typeface="☞ABADI MT PRO COND" panose="020B0806020104020203" pitchFamily="34" charset="0"/>
            </a:endParaRPr>
          </a:p>
          <a:p>
            <a:pPr marL="285750" indent="-285750">
              <a:buFont typeface=".Lucida Grande UI Regular"/>
              <a:buChar char="►"/>
            </a:pPr>
            <a:r>
              <a:rPr lang="fr-CH" dirty="0">
                <a:latin typeface="☞ABADI MT PRO COND" panose="020B0806020104020203" pitchFamily="34" charset="0"/>
              </a:rPr>
              <a:t>Le 22 avril 2012 </a:t>
            </a:r>
            <a:r>
              <a:rPr lang="fr-CH" b="1" dirty="0">
                <a:solidFill>
                  <a:srgbClr val="FF0000"/>
                </a:solidFill>
                <a:latin typeface="☞ABADI MT PRO COND" panose="020B0806020104020203" pitchFamily="34" charset="0"/>
              </a:rPr>
              <a:t>à 20h55</a:t>
            </a:r>
            <a:r>
              <a:rPr lang="fr-CH" dirty="0">
                <a:latin typeface="☞ABADI MT PRO COND" panose="020B0806020104020203" pitchFamily="34" charset="0"/>
              </a:rPr>
              <a:t>, Jeffrey Epstein a écrit :</a:t>
            </a:r>
          </a:p>
          <a:p>
            <a:r>
              <a:rPr lang="fr-CH" b="1" dirty="0">
                <a:highlight>
                  <a:srgbClr val="FFFF00"/>
                </a:highlight>
              </a:rPr>
              <a:t>Êtes-vous toujours confiant concernant </a:t>
            </a:r>
            <a:r>
              <a:rPr lang="fr-CH" b="1" dirty="0">
                <a:solidFill>
                  <a:srgbClr val="FF0000"/>
                </a:solidFill>
                <a:highlight>
                  <a:srgbClr val="FFFF00"/>
                </a:highlight>
              </a:rPr>
              <a:t>Sarko</a:t>
            </a:r>
            <a:r>
              <a:rPr lang="fr-CH" b="1" dirty="0">
                <a:highlight>
                  <a:srgbClr val="FFFF00"/>
                </a:highlight>
              </a:rPr>
              <a:t> ?</a:t>
            </a:r>
          </a:p>
        </p:txBody>
      </p:sp>
      <p:sp>
        <p:nvSpPr>
          <p:cNvPr id="7" name="ZoneTexte 6">
            <a:extLst>
              <a:ext uri="{FF2B5EF4-FFF2-40B4-BE49-F238E27FC236}">
                <a16:creationId xmlns:a16="http://schemas.microsoft.com/office/drawing/2014/main" id="{FDA634FE-8324-1D8E-4597-0FDDC3CBAC43}"/>
              </a:ext>
            </a:extLst>
          </p:cNvPr>
          <p:cNvSpPr txBox="1"/>
          <p:nvPr/>
        </p:nvSpPr>
        <p:spPr>
          <a:xfrm>
            <a:off x="4232914" y="3783376"/>
            <a:ext cx="5918251" cy="1323439"/>
          </a:xfrm>
          <a:prstGeom prst="rect">
            <a:avLst/>
          </a:prstGeom>
          <a:solidFill>
            <a:schemeClr val="bg1"/>
          </a:solidFill>
          <a:ln w="19050">
            <a:solidFill>
              <a:schemeClr val="tx1"/>
            </a:solidFill>
          </a:ln>
        </p:spPr>
        <p:txBody>
          <a:bodyPr wrap="square">
            <a:spAutoFit/>
          </a:bodyPr>
          <a:lstStyle/>
          <a:p>
            <a:r>
              <a:rPr lang="fr-CH" sz="2000" b="1" dirty="0">
                <a:solidFill>
                  <a:srgbClr val="000000"/>
                </a:solidFill>
                <a:effectLst/>
                <a:highlight>
                  <a:srgbClr val="FFFF00"/>
                </a:highlight>
                <a:latin typeface="☞ABADI MT PRO COND" panose="020B0806020104020203" pitchFamily="34" charset="0"/>
              </a:rPr>
              <a:t>Ian Osborne est un milliardaire conseiller de milliardaires. </a:t>
            </a:r>
            <a:br>
              <a:rPr lang="fr-CH" sz="2000" b="1" dirty="0">
                <a:solidFill>
                  <a:srgbClr val="000000"/>
                </a:solidFill>
                <a:effectLst/>
                <a:highlight>
                  <a:srgbClr val="FFFF00"/>
                </a:highlight>
                <a:latin typeface="☞ABADI MT PRO COND" panose="020B0806020104020203" pitchFamily="34" charset="0"/>
              </a:rPr>
            </a:br>
            <a:r>
              <a:rPr lang="fr-CH" sz="2000" dirty="0">
                <a:solidFill>
                  <a:srgbClr val="000000"/>
                </a:solidFill>
                <a:effectLst/>
                <a:latin typeface="☞ABADI MT PRO COND" panose="020B0806020104020203" pitchFamily="34" charset="0"/>
              </a:rPr>
              <a:t>Le nom d'Ian Osborne apparaît dans plus de 2 800 emails, qui montrent entre autres qu'Epstein l'a aidé à établir son fonds </a:t>
            </a:r>
            <a:r>
              <a:rPr lang="fr-CH" sz="2000" dirty="0" err="1">
                <a:solidFill>
                  <a:srgbClr val="000000"/>
                </a:solidFill>
                <a:effectLst/>
                <a:latin typeface="☞ABADI MT PRO COND" panose="020B0806020104020203" pitchFamily="34" charset="0"/>
              </a:rPr>
              <a:t>Hedosophia</a:t>
            </a:r>
            <a:r>
              <a:rPr lang="fr-CH" sz="2000" dirty="0">
                <a:solidFill>
                  <a:srgbClr val="000000"/>
                </a:solidFill>
                <a:effectLst/>
                <a:latin typeface="☞ABADI MT PRO COND" panose="020B0806020104020203" pitchFamily="34" charset="0"/>
              </a:rPr>
              <a:t>.</a:t>
            </a:r>
          </a:p>
        </p:txBody>
      </p:sp>
      <p:pic>
        <p:nvPicPr>
          <p:cNvPr id="2" name="Image 1">
            <a:extLst>
              <a:ext uri="{FF2B5EF4-FFF2-40B4-BE49-F238E27FC236}">
                <a16:creationId xmlns:a16="http://schemas.microsoft.com/office/drawing/2014/main" id="{5015F8AC-7F31-9678-CBC8-B58CBF2134C3}"/>
              </a:ext>
            </a:extLst>
          </p:cNvPr>
          <p:cNvPicPr>
            <a:picLocks noChangeAspect="1"/>
          </p:cNvPicPr>
          <p:nvPr/>
        </p:nvPicPr>
        <p:blipFill>
          <a:blip r:embed="rId3"/>
          <a:stretch>
            <a:fillRect/>
          </a:stretch>
        </p:blipFill>
        <p:spPr>
          <a:xfrm>
            <a:off x="9675533" y="3087591"/>
            <a:ext cx="2743200" cy="3657600"/>
          </a:xfrm>
          <a:prstGeom prst="rect">
            <a:avLst/>
          </a:prstGeom>
        </p:spPr>
      </p:pic>
    </p:spTree>
    <p:extLst>
      <p:ext uri="{BB962C8B-B14F-4D97-AF65-F5344CB8AC3E}">
        <p14:creationId xmlns:p14="http://schemas.microsoft.com/office/powerpoint/2010/main" val="2114842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ppt_x</p:attrName>
                                        </p:attrNameLst>
                                      </p:cBhvr>
                                      <p:tavLst>
                                        <p:tav tm="0">
                                          <p:val>
                                            <p:strVal val="#ppt_x+#ppt_w*1.125000"/>
                                          </p:val>
                                        </p:tav>
                                        <p:tav tm="100000">
                                          <p:val>
                                            <p:strVal val="#ppt_x"/>
                                          </p:val>
                                        </p:tav>
                                      </p:tavLst>
                                    </p:anim>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42C07-9B4E-A68D-3A32-0D4A8E430B3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EEB874DE-3602-AD78-FB29-A64165F8F04E}"/>
              </a:ext>
            </a:extLst>
          </p:cNvPr>
          <p:cNvSpPr txBox="1"/>
          <p:nvPr/>
        </p:nvSpPr>
        <p:spPr>
          <a:xfrm>
            <a:off x="237702" y="3201167"/>
            <a:ext cx="5642072" cy="3000821"/>
          </a:xfrm>
          <a:prstGeom prst="rect">
            <a:avLst/>
          </a:prstGeom>
          <a:solidFill>
            <a:schemeClr val="bg1"/>
          </a:solidFill>
          <a:ln w="57150">
            <a:solidFill>
              <a:srgbClr val="FF0000"/>
            </a:solidFill>
          </a:ln>
        </p:spPr>
        <p:txBody>
          <a:bodyPr wrap="square">
            <a:spAutoFit/>
          </a:bodyPr>
          <a:lstStyle/>
          <a:p>
            <a:pPr marL="285750" indent="-285750">
              <a:buFont typeface=".Lucida Grande UI Regular"/>
              <a:buChar char="►"/>
            </a:pPr>
            <a:r>
              <a:rPr lang="fr-CH" dirty="0">
                <a:latin typeface="☞ABADI MT PRO COND" panose="020B0806020104020203" pitchFamily="34" charset="0"/>
              </a:rPr>
              <a:t>De : Ian Osborne</a:t>
            </a:r>
          </a:p>
          <a:p>
            <a:r>
              <a:rPr lang="fr-CH" dirty="0">
                <a:latin typeface="☞ABADI MT PRO COND" panose="020B0806020104020203" pitchFamily="34" charset="0"/>
              </a:rPr>
              <a:t>Envoyé : dimanche 22 avril 2012 </a:t>
            </a:r>
            <a:r>
              <a:rPr lang="fr-CH" b="1" dirty="0">
                <a:solidFill>
                  <a:srgbClr val="FF0000"/>
                </a:solidFill>
                <a:latin typeface="☞ABADI MT PRO COND" panose="020B0806020104020203" pitchFamily="34" charset="0"/>
              </a:rPr>
              <a:t>à 19h08</a:t>
            </a:r>
          </a:p>
          <a:p>
            <a:r>
              <a:rPr lang="fr-CH" dirty="0">
                <a:latin typeface="☞ABADI MT PRO COND" panose="020B0806020104020203" pitchFamily="34" charset="0"/>
              </a:rPr>
              <a:t>À : Jeffrey Epstein</a:t>
            </a:r>
          </a:p>
          <a:p>
            <a:r>
              <a:rPr lang="fr-CH" dirty="0">
                <a:latin typeface="☞ABADI MT PRO COND" panose="020B0806020104020203" pitchFamily="34" charset="0"/>
              </a:rPr>
              <a:t>Objet : Re :</a:t>
            </a:r>
          </a:p>
          <a:p>
            <a:r>
              <a:rPr lang="fr-CH" b="1" dirty="0">
                <a:highlight>
                  <a:srgbClr val="FFFF00"/>
                </a:highlight>
              </a:rPr>
              <a:t>C'est plutôt bien. Si on additionne les votes de droite de </a:t>
            </a:r>
            <a:r>
              <a:rPr lang="fr-CH" b="1" dirty="0">
                <a:solidFill>
                  <a:srgbClr val="FF0000"/>
                </a:solidFill>
                <a:highlight>
                  <a:srgbClr val="FFFF00"/>
                </a:highlight>
              </a:rPr>
              <a:t>Sarko</a:t>
            </a:r>
            <a:r>
              <a:rPr lang="fr-CH" b="1" dirty="0">
                <a:highlight>
                  <a:srgbClr val="FFFF00"/>
                </a:highlight>
              </a:rPr>
              <a:t> et </a:t>
            </a:r>
            <a:r>
              <a:rPr lang="fr-CH" b="1" dirty="0">
                <a:solidFill>
                  <a:srgbClr val="FF0000"/>
                </a:solidFill>
                <a:highlight>
                  <a:srgbClr val="FFFF00"/>
                </a:highlight>
              </a:rPr>
              <a:t>Le Pen</a:t>
            </a:r>
            <a:r>
              <a:rPr lang="fr-CH" b="1" dirty="0">
                <a:highlight>
                  <a:srgbClr val="FFFF00"/>
                </a:highlight>
              </a:rPr>
              <a:t> aux votes de gauche de </a:t>
            </a:r>
            <a:r>
              <a:rPr lang="fr-CH" b="1" dirty="0">
                <a:solidFill>
                  <a:srgbClr val="FF0000"/>
                </a:solidFill>
                <a:highlight>
                  <a:srgbClr val="FFFF00"/>
                </a:highlight>
              </a:rPr>
              <a:t>Hollande</a:t>
            </a:r>
            <a:r>
              <a:rPr lang="fr-CH" b="1" dirty="0">
                <a:highlight>
                  <a:srgbClr val="FFFF00"/>
                </a:highlight>
              </a:rPr>
              <a:t> et </a:t>
            </a:r>
            <a:r>
              <a:rPr lang="fr-CH" b="1" dirty="0" err="1">
                <a:solidFill>
                  <a:srgbClr val="FF0000"/>
                </a:solidFill>
                <a:highlight>
                  <a:srgbClr val="FFFF00"/>
                </a:highlight>
              </a:rPr>
              <a:t>Melenchon</a:t>
            </a:r>
            <a:r>
              <a:rPr lang="fr-CH" b="1" dirty="0">
                <a:highlight>
                  <a:srgbClr val="FFFF00"/>
                </a:highlight>
              </a:rPr>
              <a:t>, on obtient </a:t>
            </a:r>
            <a:r>
              <a:rPr lang="fr-CH" b="1" dirty="0">
                <a:solidFill>
                  <a:srgbClr val="FF0000"/>
                </a:solidFill>
                <a:highlight>
                  <a:srgbClr val="FFFF00"/>
                </a:highlight>
              </a:rPr>
              <a:t>45-39</a:t>
            </a:r>
            <a:r>
              <a:rPr lang="fr-CH" b="1" dirty="0">
                <a:highlight>
                  <a:srgbClr val="FFFF00"/>
                </a:highlight>
              </a:rPr>
              <a:t>, ce qui est assez bon pour passer au second tour.</a:t>
            </a:r>
          </a:p>
          <a:p>
            <a:endParaRPr lang="fr-CH" sz="900" dirty="0">
              <a:latin typeface="☞ABADI MT PRO COND" panose="020B0806020104020203" pitchFamily="34" charset="0"/>
            </a:endParaRPr>
          </a:p>
          <a:p>
            <a:pPr marL="285750" indent="-285750">
              <a:buFont typeface=".Lucida Grande UI Regular"/>
              <a:buChar char="►"/>
            </a:pPr>
            <a:r>
              <a:rPr lang="fr-CH" dirty="0">
                <a:latin typeface="☞ABADI MT PRO COND" panose="020B0806020104020203" pitchFamily="34" charset="0"/>
              </a:rPr>
              <a:t>Le 22 avril 2012 </a:t>
            </a:r>
            <a:r>
              <a:rPr lang="fr-CH" b="1" dirty="0">
                <a:solidFill>
                  <a:srgbClr val="FF0000"/>
                </a:solidFill>
                <a:latin typeface="☞ABADI MT PRO COND" panose="020B0806020104020203" pitchFamily="34" charset="0"/>
              </a:rPr>
              <a:t>à 20h55</a:t>
            </a:r>
            <a:r>
              <a:rPr lang="fr-CH" dirty="0">
                <a:latin typeface="☞ABADI MT PRO COND" panose="020B0806020104020203" pitchFamily="34" charset="0"/>
              </a:rPr>
              <a:t>, Jeffrey Epstein a écrit :</a:t>
            </a:r>
          </a:p>
          <a:p>
            <a:r>
              <a:rPr lang="fr-CH" b="1" dirty="0">
                <a:highlight>
                  <a:srgbClr val="FFFF00"/>
                </a:highlight>
              </a:rPr>
              <a:t>Êtes-vous toujours confiant concernant </a:t>
            </a:r>
            <a:r>
              <a:rPr lang="fr-CH" b="1" dirty="0">
                <a:solidFill>
                  <a:srgbClr val="FF0000"/>
                </a:solidFill>
                <a:highlight>
                  <a:srgbClr val="FFFF00"/>
                </a:highlight>
              </a:rPr>
              <a:t>Sarko</a:t>
            </a:r>
            <a:r>
              <a:rPr lang="fr-CH" b="1" dirty="0">
                <a:highlight>
                  <a:srgbClr val="FFFF00"/>
                </a:highlight>
              </a:rPr>
              <a:t> ?</a:t>
            </a:r>
          </a:p>
        </p:txBody>
      </p:sp>
      <p:pic>
        <p:nvPicPr>
          <p:cNvPr id="8" name="Image 7">
            <a:extLst>
              <a:ext uri="{FF2B5EF4-FFF2-40B4-BE49-F238E27FC236}">
                <a16:creationId xmlns:a16="http://schemas.microsoft.com/office/drawing/2014/main" id="{5290B80A-4D60-2C25-E78A-1661135B14A3}"/>
              </a:ext>
            </a:extLst>
          </p:cNvPr>
          <p:cNvPicPr>
            <a:picLocks noChangeAspect="1"/>
          </p:cNvPicPr>
          <p:nvPr/>
        </p:nvPicPr>
        <p:blipFill>
          <a:blip r:embed="rId2"/>
          <a:stretch>
            <a:fillRect/>
          </a:stretch>
        </p:blipFill>
        <p:spPr>
          <a:xfrm>
            <a:off x="6468693" y="396679"/>
            <a:ext cx="5485605" cy="6064642"/>
          </a:xfrm>
          <a:prstGeom prst="rect">
            <a:avLst/>
          </a:prstGeom>
        </p:spPr>
      </p:pic>
      <p:sp>
        <p:nvSpPr>
          <p:cNvPr id="9" name="ZoneTexte 8">
            <a:extLst>
              <a:ext uri="{FF2B5EF4-FFF2-40B4-BE49-F238E27FC236}">
                <a16:creationId xmlns:a16="http://schemas.microsoft.com/office/drawing/2014/main" id="{53533BBF-70F7-E9B9-4E46-2614CF30E2C7}"/>
              </a:ext>
            </a:extLst>
          </p:cNvPr>
          <p:cNvSpPr txBox="1"/>
          <p:nvPr/>
        </p:nvSpPr>
        <p:spPr>
          <a:xfrm>
            <a:off x="127495" y="314509"/>
            <a:ext cx="6935914" cy="2476191"/>
          </a:xfrm>
          <a:prstGeom prst="rect">
            <a:avLst/>
          </a:prstGeom>
          <a:noFill/>
        </p:spPr>
        <p:txBody>
          <a:bodyPr wrap="square">
            <a:spAutoFit/>
          </a:bodyPr>
          <a:lstStyle/>
          <a:p>
            <a:pPr>
              <a:lnSpc>
                <a:spcPts val="5180"/>
              </a:lnSpc>
            </a:pPr>
            <a:r>
              <a:rPr lang="fr-CH" sz="5400" dirty="0">
                <a:latin typeface="Impact" panose="020B0806030902050204" pitchFamily="34" charset="0"/>
              </a:rPr>
              <a:t>Élection présidentielle </a:t>
            </a:r>
          </a:p>
          <a:p>
            <a:pPr>
              <a:lnSpc>
                <a:spcPts val="5180"/>
              </a:lnSpc>
            </a:pPr>
            <a:r>
              <a:rPr lang="fr-CH" sz="5400" dirty="0">
                <a:latin typeface="Impact" panose="020B0806030902050204" pitchFamily="34" charset="0"/>
              </a:rPr>
              <a:t>2012 : </a:t>
            </a:r>
          </a:p>
          <a:p>
            <a:pPr>
              <a:lnSpc>
                <a:spcPts val="4280"/>
              </a:lnSpc>
            </a:pPr>
            <a:r>
              <a:rPr lang="fr-CH" sz="3200" dirty="0">
                <a:latin typeface="Impact" panose="020B0806030902050204" pitchFamily="34" charset="0"/>
              </a:rPr>
              <a:t>« 45-39, assez bon pour passer </a:t>
            </a:r>
            <a:br>
              <a:rPr lang="fr-CH" sz="3200" dirty="0">
                <a:latin typeface="Impact" panose="020B0806030902050204" pitchFamily="34" charset="0"/>
              </a:rPr>
            </a:br>
            <a:r>
              <a:rPr lang="fr-CH" sz="3200" dirty="0">
                <a:latin typeface="Impact" panose="020B0806030902050204" pitchFamily="34" charset="0"/>
              </a:rPr>
              <a:t>au second tour »</a:t>
            </a:r>
          </a:p>
        </p:txBody>
      </p:sp>
    </p:spTree>
    <p:extLst>
      <p:ext uri="{BB962C8B-B14F-4D97-AF65-F5344CB8AC3E}">
        <p14:creationId xmlns:p14="http://schemas.microsoft.com/office/powerpoint/2010/main" val="2066949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24116</TotalTime>
  <Words>2352</Words>
  <Application>Microsoft Macintosh PowerPoint</Application>
  <PresentationFormat>Grand écran</PresentationFormat>
  <Paragraphs>169</Paragraphs>
  <Slides>22</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22</vt:i4>
      </vt:variant>
    </vt:vector>
  </HeadingPairs>
  <TitlesOfParts>
    <vt:vector size="34" baseType="lpstr">
      <vt:lpstr>.Lucida Grande UI Regular</vt:lpstr>
      <vt:lpstr>☞ABADI MT PRO COND</vt:lpstr>
      <vt:lpstr>Arial</vt:lpstr>
      <vt:lpstr>Calibri</vt:lpstr>
      <vt:lpstr>Calibri Light</vt:lpstr>
      <vt:lpstr>Gill Sans Ultra Bold</vt:lpstr>
      <vt:lpstr>Helvetica Neue</vt:lpstr>
      <vt:lpstr>Impact</vt:lpstr>
      <vt:lpstr>Inter</vt:lpstr>
      <vt:lpstr>Nunito</vt:lpstr>
      <vt:lpstr>Zapfino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WEF &amp; OMS</dc:title>
  <dc:creator>Microsoft Office User</dc:creator>
  <cp:lastModifiedBy>mac</cp:lastModifiedBy>
  <cp:revision>659</cp:revision>
  <dcterms:created xsi:type="dcterms:W3CDTF">2022-06-08T15:52:41Z</dcterms:created>
  <dcterms:modified xsi:type="dcterms:W3CDTF">2026-08-27T17:40:01Z</dcterms:modified>
</cp:coreProperties>
</file>