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3" r:id="rId3"/>
    <p:sldId id="257" r:id="rId4"/>
    <p:sldId id="308" r:id="rId5"/>
    <p:sldId id="327" r:id="rId6"/>
    <p:sldId id="328" r:id="rId7"/>
    <p:sldId id="330" r:id="rId8"/>
    <p:sldId id="284" r:id="rId9"/>
    <p:sldId id="306" r:id="rId10"/>
    <p:sldId id="260" r:id="rId11"/>
    <p:sldId id="293" r:id="rId12"/>
    <p:sldId id="331" r:id="rId13"/>
    <p:sldId id="332" r:id="rId14"/>
    <p:sldId id="329" r:id="rId15"/>
    <p:sldId id="273" r:id="rId16"/>
    <p:sldId id="341" r:id="rId17"/>
    <p:sldId id="298" r:id="rId18"/>
    <p:sldId id="335" r:id="rId19"/>
    <p:sldId id="314" r:id="rId20"/>
    <p:sldId id="311" r:id="rId21"/>
    <p:sldId id="333" r:id="rId22"/>
    <p:sldId id="336" r:id="rId23"/>
    <p:sldId id="313" r:id="rId24"/>
    <p:sldId id="292" r:id="rId25"/>
    <p:sldId id="334" r:id="rId26"/>
    <p:sldId id="315" r:id="rId27"/>
    <p:sldId id="316" r:id="rId28"/>
    <p:sldId id="337" r:id="rId29"/>
    <p:sldId id="338" r:id="rId30"/>
    <p:sldId id="340" r:id="rId31"/>
    <p:sldId id="339" r:id="rId32"/>
    <p:sldId id="291" r:id="rId33"/>
    <p:sldId id="281"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34"/>
    <p:restoredTop sz="94621"/>
  </p:normalViewPr>
  <p:slideViewPr>
    <p:cSldViewPr snapToGrid="0" snapToObjects="1">
      <p:cViewPr>
        <p:scale>
          <a:sx n="109" d="100"/>
          <a:sy n="109" d="100"/>
        </p:scale>
        <p:origin x="17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AC1168-2F5A-4D48-8F3C-5D9F2E1BB2B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A0F111A-E69E-2B4B-85D8-EB2871AF60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1A7A6E3-E77A-BC4C-9CAB-065C390CB5A4}"/>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E33C7967-7AEB-3244-B8AD-6F89EE807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F39294-B151-A446-87BA-4566E40C93A6}"/>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994975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81AF7C-674E-3E4E-8529-ECA9BBA6CDF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1A7D805-CA88-E04C-AC02-B6F9BEE5A8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1B68D88-5623-454A-9043-AC846222D077}"/>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45640825-387C-DA4B-B70E-CC22D836ED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DD1A5D-9927-424F-A25B-B6EFD8C5A14C}"/>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160360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DCD5A-3F08-184B-8A6C-B7DD655FAE6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2542B71-2451-EC46-A4BB-B339579B66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D55B458-39F9-394F-B6DC-8583953F44B5}"/>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3D64D709-655B-5B4B-BEAA-65B06DCE3C1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53BC17-176E-634A-AE76-EC8ADD366689}"/>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194842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8D00D-65FD-4640-B6D5-0CA07503DD4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AAA6BE8-BDEA-5A4E-B971-A2503B88171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A7424D1-CDC3-0647-AC4F-2EC9EE8701C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417D1DB-B43D-994A-80B6-552BF3BC0D99}"/>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6" name="Espace réservé du pied de page 5">
            <a:extLst>
              <a:ext uri="{FF2B5EF4-FFF2-40B4-BE49-F238E27FC236}">
                <a16:creationId xmlns:a16="http://schemas.microsoft.com/office/drawing/2014/main" id="{D076A3C2-317E-F74C-90F8-60A7E56CEC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EF8687C-F472-2540-B6C0-CD8D06362E41}"/>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2389728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DDC024-15F0-C241-8EC6-BBC218FC6E6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E73E871-FA07-9D41-BA08-A96AF454E0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104AC73-B962-374F-9CD2-B1B96761179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B66FCEC-2D5B-0940-9159-22BACEFCB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A8C6EAF-F815-FA47-A7A0-65FA5C11230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76559CF-D2EB-254C-8CF9-C6F8AC525A08}"/>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8" name="Espace réservé du pied de page 7">
            <a:extLst>
              <a:ext uri="{FF2B5EF4-FFF2-40B4-BE49-F238E27FC236}">
                <a16:creationId xmlns:a16="http://schemas.microsoft.com/office/drawing/2014/main" id="{E7F51901-2AEA-0E40-95D0-87E56996C93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DD843B5-9617-6743-B6CE-7700C5E8CFDD}"/>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172862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9DBB-F80C-2549-ADF2-D6939159147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833D68F-55CE-464F-B8DD-BDB056602A11}"/>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4" name="Espace réservé du pied de page 3">
            <a:extLst>
              <a:ext uri="{FF2B5EF4-FFF2-40B4-BE49-F238E27FC236}">
                <a16:creationId xmlns:a16="http://schemas.microsoft.com/office/drawing/2014/main" id="{76461038-36FD-F741-9833-4FCE5C5D5CB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9276D90-9D26-7441-8937-F076FEF9FF4C}"/>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1206628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B58726D-8465-8845-936B-C60F21BC0129}"/>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3" name="Espace réservé du pied de page 2">
            <a:extLst>
              <a:ext uri="{FF2B5EF4-FFF2-40B4-BE49-F238E27FC236}">
                <a16:creationId xmlns:a16="http://schemas.microsoft.com/office/drawing/2014/main" id="{CA53ADB1-948F-2B46-836B-1FABA69FA42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85D10CC-616B-C04B-950B-4C8E3933D176}"/>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3715758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B64CC-F714-424E-931B-F528B072AA3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2C8540B-5F59-8341-A543-E1FA0FD5EC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6D3B9BF-0A63-2647-91A4-B780F36BF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E558979-5778-9D49-B2ED-C1B83642B234}"/>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6" name="Espace réservé du pied de page 5">
            <a:extLst>
              <a:ext uri="{FF2B5EF4-FFF2-40B4-BE49-F238E27FC236}">
                <a16:creationId xmlns:a16="http://schemas.microsoft.com/office/drawing/2014/main" id="{66653787-D8B1-F74E-8418-7F706B9C4BF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281EA6A-A39A-4847-A5D5-35508FA1632A}"/>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2981959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6DB80-E841-D24F-ABA0-8D465A23738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434CE24-7D5F-804E-BFAB-C2147FB01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538AECA-C7C8-7547-950E-7C26F12BC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BFE33D1-F7BA-5F4D-89AB-9D1392A6905A}"/>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6" name="Espace réservé du pied de page 5">
            <a:extLst>
              <a:ext uri="{FF2B5EF4-FFF2-40B4-BE49-F238E27FC236}">
                <a16:creationId xmlns:a16="http://schemas.microsoft.com/office/drawing/2014/main" id="{9EF544C3-1D53-EF4B-8BFB-5F0A593F802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5027065-5D26-AB43-84BC-27BB67793394}"/>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163664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4D560-587B-9C4E-8827-2BB30D732EF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AD467F5-6707-1E45-9BC6-F4D6FD63E3E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2055E7-6D74-2248-9987-5FFB55D06730}"/>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52B7BE94-DDBB-9849-9F94-492470146A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DE313D-325F-DF42-B483-4B955E42D36E}"/>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412223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E2ED460-2383-054C-9B0A-0AE966861A6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DEFF33-FEA5-5D42-BE33-DA860507EC8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553AE0D-905A-9346-8E65-5C2080AA792D}"/>
              </a:ext>
            </a:extLst>
          </p:cNvPr>
          <p:cNvSpPr>
            <a:spLocks noGrp="1"/>
          </p:cNvSpPr>
          <p:nvPr>
            <p:ph type="dt" sz="half" idx="10"/>
          </p:nvPr>
        </p:nvSpPr>
        <p:spPr/>
        <p:txBody>
          <a:body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3CB183C9-9D3C-8C49-81BF-A59D66FA6BC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38F09D-9BB2-A240-95E9-66C41145CBE2}"/>
              </a:ext>
            </a:extLst>
          </p:cNvPr>
          <p:cNvSpPr>
            <a:spLocks noGrp="1"/>
          </p:cNvSpPr>
          <p:nvPr>
            <p:ph type="sldNum" sz="quarter" idx="12"/>
          </p:nvPr>
        </p:nvSpPr>
        <p:spPr/>
        <p:txBody>
          <a:bodyPr/>
          <a:lstStyle/>
          <a:p>
            <a:fld id="{AB441B53-8D09-1E4D-9D3E-BAB5498F977E}" type="slidenum">
              <a:rPr lang="fr-FR" smtClean="0"/>
              <a:t>‹N°›</a:t>
            </a:fld>
            <a:endParaRPr lang="fr-FR"/>
          </a:p>
        </p:txBody>
      </p:sp>
    </p:spTree>
    <p:extLst>
      <p:ext uri="{BB962C8B-B14F-4D97-AF65-F5344CB8AC3E}">
        <p14:creationId xmlns:p14="http://schemas.microsoft.com/office/powerpoint/2010/main" val="657106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7A69F5C-C3E6-5344-A5A8-92BAF30442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9E5D9AF-0C26-0046-BB1F-FBD152032D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68D333-71F5-A948-A5A6-8487E927CE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FAAA0-E9A9-1F42-89C9-118E749A429F}" type="datetimeFigureOut">
              <a:rPr lang="fr-FR" smtClean="0"/>
              <a:t>17/02/2025</a:t>
            </a:fld>
            <a:endParaRPr lang="fr-FR"/>
          </a:p>
        </p:txBody>
      </p:sp>
      <p:sp>
        <p:nvSpPr>
          <p:cNvPr id="5" name="Espace réservé du pied de page 4">
            <a:extLst>
              <a:ext uri="{FF2B5EF4-FFF2-40B4-BE49-F238E27FC236}">
                <a16:creationId xmlns:a16="http://schemas.microsoft.com/office/drawing/2014/main" id="{93EECA1D-9090-ED40-AF21-591DA7441D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DE0AFC5-C70E-5140-97D6-8F0EF3FB2B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41B53-8D09-1E4D-9D3E-BAB5498F977E}" type="slidenum">
              <a:rPr lang="fr-FR" smtClean="0"/>
              <a:t>‹N°›</a:t>
            </a:fld>
            <a:endParaRPr lang="fr-FR"/>
          </a:p>
        </p:txBody>
      </p:sp>
    </p:spTree>
    <p:extLst>
      <p:ext uri="{BB962C8B-B14F-4D97-AF65-F5344CB8AC3E}">
        <p14:creationId xmlns:p14="http://schemas.microsoft.com/office/powerpoint/2010/main" val="1443592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C82F13-C9D3-EC40-B295-F611633281BA}"/>
              </a:ext>
            </a:extLst>
          </p:cNvPr>
          <p:cNvSpPr>
            <a:spLocks noGrp="1"/>
          </p:cNvSpPr>
          <p:nvPr>
            <p:ph type="ctrTitle"/>
          </p:nvPr>
        </p:nvSpPr>
        <p:spPr>
          <a:xfrm>
            <a:off x="282093" y="3509319"/>
            <a:ext cx="11141676" cy="1979205"/>
          </a:xfrm>
        </p:spPr>
        <p:txBody>
          <a:bodyPr>
            <a:noAutofit/>
          </a:bodyPr>
          <a:lstStyle/>
          <a:p>
            <a:r>
              <a:rPr lang="fr-FR" sz="7200" b="1" dirty="0">
                <a:latin typeface="Gill Sans Ultra Bold" panose="020B0A02020104020203" pitchFamily="34" charset="77"/>
              </a:rPr>
              <a:t>Forum de Davos 2025</a:t>
            </a:r>
          </a:p>
        </p:txBody>
      </p:sp>
      <p:sp>
        <p:nvSpPr>
          <p:cNvPr id="3" name="Sous-titre 2">
            <a:extLst>
              <a:ext uri="{FF2B5EF4-FFF2-40B4-BE49-F238E27FC236}">
                <a16:creationId xmlns:a16="http://schemas.microsoft.com/office/drawing/2014/main" id="{1CD35157-133D-334F-81BA-C25B517AFC31}"/>
              </a:ext>
            </a:extLst>
          </p:cNvPr>
          <p:cNvSpPr>
            <a:spLocks noGrp="1"/>
          </p:cNvSpPr>
          <p:nvPr>
            <p:ph type="subTitle" idx="1"/>
          </p:nvPr>
        </p:nvSpPr>
        <p:spPr>
          <a:xfrm>
            <a:off x="1524000" y="5504521"/>
            <a:ext cx="9144000" cy="997447"/>
          </a:xfrm>
        </p:spPr>
        <p:txBody>
          <a:bodyPr>
            <a:normAutofit/>
          </a:bodyPr>
          <a:lstStyle/>
          <a:p>
            <a:r>
              <a:rPr lang="fr-FR" sz="4400" b="1" dirty="0">
                <a:latin typeface="Arial Rounded MT Bold" panose="020F0704030504030204" pitchFamily="34" charset="77"/>
              </a:rPr>
              <a:t>20 au 24 janvier 2025</a:t>
            </a:r>
          </a:p>
        </p:txBody>
      </p:sp>
      <p:pic>
        <p:nvPicPr>
          <p:cNvPr id="4098" name="Picture 2" descr="World Economic Forum 2025 Opens With Powerful Message">
            <a:extLst>
              <a:ext uri="{FF2B5EF4-FFF2-40B4-BE49-F238E27FC236}">
                <a16:creationId xmlns:a16="http://schemas.microsoft.com/office/drawing/2014/main" id="{EAC92CB8-0ED1-E445-6713-02E810FB0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072" y="248850"/>
            <a:ext cx="4371718" cy="29144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38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0E7C7D77-DE3B-E144-9700-97D95F70C763}"/>
              </a:ext>
            </a:extLst>
          </p:cNvPr>
          <p:cNvPicPr>
            <a:picLocks noChangeAspect="1"/>
          </p:cNvPicPr>
          <p:nvPr/>
        </p:nvPicPr>
        <p:blipFill>
          <a:blip r:embed="rId2"/>
          <a:stretch>
            <a:fillRect/>
          </a:stretch>
        </p:blipFill>
        <p:spPr>
          <a:xfrm>
            <a:off x="1308565" y="0"/>
            <a:ext cx="9574869" cy="6858000"/>
          </a:xfrm>
          <a:prstGeom prst="rect">
            <a:avLst/>
          </a:prstGeom>
        </p:spPr>
      </p:pic>
      <p:sp>
        <p:nvSpPr>
          <p:cNvPr id="5" name="Ellipse 4">
            <a:extLst>
              <a:ext uri="{FF2B5EF4-FFF2-40B4-BE49-F238E27FC236}">
                <a16:creationId xmlns:a16="http://schemas.microsoft.com/office/drawing/2014/main" id="{3E894EAE-CD27-9846-BD60-EC76B5F91950}"/>
              </a:ext>
            </a:extLst>
          </p:cNvPr>
          <p:cNvSpPr/>
          <p:nvPr/>
        </p:nvSpPr>
        <p:spPr>
          <a:xfrm>
            <a:off x="1555372" y="4570148"/>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C20CF6FC-EBD8-934B-B598-B73B4BFBD9C5}"/>
              </a:ext>
            </a:extLst>
          </p:cNvPr>
          <p:cNvSpPr/>
          <p:nvPr/>
        </p:nvSpPr>
        <p:spPr>
          <a:xfrm>
            <a:off x="8972689" y="2923449"/>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a:extLst>
              <a:ext uri="{FF2B5EF4-FFF2-40B4-BE49-F238E27FC236}">
                <a16:creationId xmlns:a16="http://schemas.microsoft.com/office/drawing/2014/main" id="{7370E9B7-FFA0-D346-9EEF-13A275D5AA5D}"/>
              </a:ext>
            </a:extLst>
          </p:cNvPr>
          <p:cNvCxnSpPr>
            <a:cxnSpLocks/>
          </p:cNvCxnSpPr>
          <p:nvPr/>
        </p:nvCxnSpPr>
        <p:spPr>
          <a:xfrm flipH="1">
            <a:off x="9559916" y="1505590"/>
            <a:ext cx="526568" cy="1353825"/>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cxnSp>
        <p:nvCxnSpPr>
          <p:cNvPr id="11" name="Connecteur droit avec flèche 10">
            <a:extLst>
              <a:ext uri="{FF2B5EF4-FFF2-40B4-BE49-F238E27FC236}">
                <a16:creationId xmlns:a16="http://schemas.microsoft.com/office/drawing/2014/main" id="{14C33D8D-1F4C-8C4F-9FD9-B189D2B94D0B}"/>
              </a:ext>
            </a:extLst>
          </p:cNvPr>
          <p:cNvCxnSpPr>
            <a:cxnSpLocks/>
          </p:cNvCxnSpPr>
          <p:nvPr/>
        </p:nvCxnSpPr>
        <p:spPr>
          <a:xfrm>
            <a:off x="794564" y="3150973"/>
            <a:ext cx="823959" cy="1419175"/>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sp>
        <p:nvSpPr>
          <p:cNvPr id="14" name="Titre 1">
            <a:extLst>
              <a:ext uri="{FF2B5EF4-FFF2-40B4-BE49-F238E27FC236}">
                <a16:creationId xmlns:a16="http://schemas.microsoft.com/office/drawing/2014/main" id="{16D82865-CB00-A44B-B5AA-FB5F467E2F6A}"/>
              </a:ext>
            </a:extLst>
          </p:cNvPr>
          <p:cNvSpPr txBox="1">
            <a:spLocks/>
          </p:cNvSpPr>
          <p:nvPr/>
        </p:nvSpPr>
        <p:spPr>
          <a:xfrm>
            <a:off x="-563844" y="2460761"/>
            <a:ext cx="3434861" cy="7973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400" b="1" dirty="0">
                <a:latin typeface="+mn-lt"/>
              </a:rPr>
              <a:t>Genève</a:t>
            </a:r>
          </a:p>
        </p:txBody>
      </p:sp>
      <p:sp>
        <p:nvSpPr>
          <p:cNvPr id="15" name="Titre 1">
            <a:extLst>
              <a:ext uri="{FF2B5EF4-FFF2-40B4-BE49-F238E27FC236}">
                <a16:creationId xmlns:a16="http://schemas.microsoft.com/office/drawing/2014/main" id="{7C01B99A-2272-EC4F-8EA5-C9E0998D214B}"/>
              </a:ext>
            </a:extLst>
          </p:cNvPr>
          <p:cNvSpPr txBox="1">
            <a:spLocks/>
          </p:cNvSpPr>
          <p:nvPr/>
        </p:nvSpPr>
        <p:spPr>
          <a:xfrm>
            <a:off x="8624289" y="806917"/>
            <a:ext cx="3434861" cy="7973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400" b="1" dirty="0">
                <a:latin typeface="+mn-lt"/>
              </a:rPr>
              <a:t>Davos</a:t>
            </a:r>
          </a:p>
        </p:txBody>
      </p:sp>
      <p:pic>
        <p:nvPicPr>
          <p:cNvPr id="5122" name="Picture 2" descr="World Economic Forum 2025 Opens With Powerful Message">
            <a:extLst>
              <a:ext uri="{FF2B5EF4-FFF2-40B4-BE49-F238E27FC236}">
                <a16:creationId xmlns:a16="http://schemas.microsoft.com/office/drawing/2014/main" id="{8F01FC15-CD9D-E461-2F38-3410BB212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84" y="5460809"/>
            <a:ext cx="1893078" cy="12620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 name="Picture 2" descr="World Economic Forum 2025 Opens With Powerful Message">
            <a:extLst>
              <a:ext uri="{FF2B5EF4-FFF2-40B4-BE49-F238E27FC236}">
                <a16:creationId xmlns:a16="http://schemas.microsoft.com/office/drawing/2014/main" id="{F1412E33-87BB-2008-2847-EAA635FE5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1865" y="1505590"/>
            <a:ext cx="1861050" cy="1240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15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nodeType="withEffect">
                                  <p:stCondLst>
                                    <p:cond delay="0"/>
                                  </p:stCondLst>
                                  <p:childTnLst>
                                    <p:set>
                                      <p:cBhvr>
                                        <p:cTn id="21" dur="1" fill="hold">
                                          <p:stCondLst>
                                            <p:cond delay="0"/>
                                          </p:stCondLst>
                                        </p:cTn>
                                        <p:tgtEl>
                                          <p:spTgt spid="5122"/>
                                        </p:tgtEl>
                                        <p:attrNameLst>
                                          <p:attrName>style.visibility</p:attrName>
                                        </p:attrNameLst>
                                      </p:cBhvr>
                                      <p:to>
                                        <p:strVal val="visible"/>
                                      </p:to>
                                    </p:set>
                                    <p:anim calcmode="lin" valueType="num">
                                      <p:cBhvr>
                                        <p:cTn id="22" dur="1000" fill="hold"/>
                                        <p:tgtEl>
                                          <p:spTgt spid="5122"/>
                                        </p:tgtEl>
                                        <p:attrNameLst>
                                          <p:attrName>ppt_w</p:attrName>
                                        </p:attrNameLst>
                                      </p:cBhvr>
                                      <p:tavLst>
                                        <p:tav tm="0">
                                          <p:val>
                                            <p:strVal val="#ppt_w*0.70"/>
                                          </p:val>
                                        </p:tav>
                                        <p:tav tm="100000">
                                          <p:val>
                                            <p:strVal val="#ppt_w"/>
                                          </p:val>
                                        </p:tav>
                                      </p:tavLst>
                                    </p:anim>
                                    <p:anim calcmode="lin" valueType="num">
                                      <p:cBhvr>
                                        <p:cTn id="23" dur="1000" fill="hold"/>
                                        <p:tgtEl>
                                          <p:spTgt spid="5122"/>
                                        </p:tgtEl>
                                        <p:attrNameLst>
                                          <p:attrName>ppt_h</p:attrName>
                                        </p:attrNameLst>
                                      </p:cBhvr>
                                      <p:tavLst>
                                        <p:tav tm="0">
                                          <p:val>
                                            <p:strVal val="#ppt_h"/>
                                          </p:val>
                                        </p:tav>
                                        <p:tav tm="100000">
                                          <p:val>
                                            <p:strVal val="#ppt_h"/>
                                          </p:val>
                                        </p:tav>
                                      </p:tavLst>
                                    </p:anim>
                                    <p:animEffect transition="in" filter="fade">
                                      <p:cBhvr>
                                        <p:cTn id="24" dur="1000"/>
                                        <p:tgtEl>
                                          <p:spTgt spid="5122"/>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strVal val="#ppt_w*0.70"/>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Effect transition="in" filter="fade">
                                      <p:cBhvr>
                                        <p:cTn id="31" dur="1000"/>
                                        <p:tgtEl>
                                          <p:spTgt spid="15"/>
                                        </p:tgtEl>
                                      </p:cBhvr>
                                    </p:animEffect>
                                  </p:childTnLst>
                                </p:cTn>
                              </p:par>
                              <p:par>
                                <p:cTn id="32" presetID="55"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strVal val="#ppt_w*0.70"/>
                                          </p:val>
                                        </p:tav>
                                        <p:tav tm="100000">
                                          <p:val>
                                            <p:strVal val="#ppt_w"/>
                                          </p:val>
                                        </p:tav>
                                      </p:tavLst>
                                    </p:anim>
                                    <p:anim calcmode="lin" valueType="num">
                                      <p:cBhvr>
                                        <p:cTn id="35" dur="1000" fill="hold"/>
                                        <p:tgtEl>
                                          <p:spTgt spid="2"/>
                                        </p:tgtEl>
                                        <p:attrNameLst>
                                          <p:attrName>ppt_h</p:attrName>
                                        </p:attrNameLst>
                                      </p:cBhvr>
                                      <p:tavLst>
                                        <p:tav tm="0">
                                          <p:val>
                                            <p:strVal val="#ppt_h"/>
                                          </p:val>
                                        </p:tav>
                                        <p:tav tm="100000">
                                          <p:val>
                                            <p:strVal val="#ppt_h"/>
                                          </p:val>
                                        </p:tav>
                                      </p:tavLst>
                                    </p:anim>
                                    <p:animEffect transition="in" filter="fade">
                                      <p:cBhvr>
                                        <p:cTn id="36" dur="1000"/>
                                        <p:tgtEl>
                                          <p:spTgt spid="2"/>
                                        </p:tgtEl>
                                      </p:cBhvr>
                                    </p:animEffect>
                                  </p:childTnLst>
                                </p:cTn>
                              </p:par>
                              <p:par>
                                <p:cTn id="37" presetID="55"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0" fill="hold"/>
                                        <p:tgtEl>
                                          <p:spTgt spid="7"/>
                                        </p:tgtEl>
                                        <p:attrNameLst>
                                          <p:attrName>ppt_w</p:attrName>
                                        </p:attrNameLst>
                                      </p:cBhvr>
                                      <p:tavLst>
                                        <p:tav tm="0">
                                          <p:val>
                                            <p:strVal val="#ppt_w*0.70"/>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Effect transition="in" filter="fade">
                                      <p:cBhvr>
                                        <p:cTn id="41" dur="1000"/>
                                        <p:tgtEl>
                                          <p:spTgt spid="7"/>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strVal val="#ppt_w*0.70"/>
                                          </p:val>
                                        </p:tav>
                                        <p:tav tm="100000">
                                          <p:val>
                                            <p:strVal val="#ppt_w"/>
                                          </p:val>
                                        </p:tav>
                                      </p:tavLst>
                                    </p:anim>
                                    <p:anim calcmode="lin" valueType="num">
                                      <p:cBhvr>
                                        <p:cTn id="45" dur="1000" fill="hold"/>
                                        <p:tgtEl>
                                          <p:spTgt spid="6"/>
                                        </p:tgtEl>
                                        <p:attrNameLst>
                                          <p:attrName>ppt_h</p:attrName>
                                        </p:attrNameLst>
                                      </p:cBhvr>
                                      <p:tavLst>
                                        <p:tav tm="0">
                                          <p:val>
                                            <p:strVal val="#ppt_h"/>
                                          </p:val>
                                        </p:tav>
                                        <p:tav tm="100000">
                                          <p:val>
                                            <p:strVal val="#ppt_h"/>
                                          </p:val>
                                        </p:tav>
                                      </p:tavLst>
                                    </p:anim>
                                    <p:animEffect transition="in" filter="fade">
                                      <p:cBhvr>
                                        <p:cTn id="4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orld Economic Forum 2025 Opens With Powerful Message">
            <a:extLst>
              <a:ext uri="{FF2B5EF4-FFF2-40B4-BE49-F238E27FC236}">
                <a16:creationId xmlns:a16="http://schemas.microsoft.com/office/drawing/2014/main" id="{9B056D70-F5C1-B27E-C959-008564617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73" y="1487536"/>
            <a:ext cx="3052119" cy="20347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26DE481B-3E25-6110-809F-C690CD860DE1}"/>
              </a:ext>
            </a:extLst>
          </p:cNvPr>
          <p:cNvSpPr txBox="1">
            <a:spLocks/>
          </p:cNvSpPr>
          <p:nvPr/>
        </p:nvSpPr>
        <p:spPr>
          <a:xfrm>
            <a:off x="236838" y="349631"/>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Gill Sans Ultra Bold" panose="020B0A02020104020203" pitchFamily="34" charset="77"/>
              </a:rPr>
              <a:t>Le thème 2025</a:t>
            </a:r>
          </a:p>
        </p:txBody>
      </p:sp>
      <p:pic>
        <p:nvPicPr>
          <p:cNvPr id="6" name="Picture 2" descr="Davos updates: World Economic Forum (WEF) 2024">
            <a:extLst>
              <a:ext uri="{FF2B5EF4-FFF2-40B4-BE49-F238E27FC236}">
                <a16:creationId xmlns:a16="http://schemas.microsoft.com/office/drawing/2014/main" id="{62844544-DE87-A87D-3862-3ED83F123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364" y="426216"/>
            <a:ext cx="4503481" cy="30027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Bulle rectangulaire 1">
            <a:extLst>
              <a:ext uri="{FF2B5EF4-FFF2-40B4-BE49-F238E27FC236}">
                <a16:creationId xmlns:a16="http://schemas.microsoft.com/office/drawing/2014/main" id="{BFBCDC9C-8D99-DB89-A3C2-2E9E4F3966D6}"/>
              </a:ext>
            </a:extLst>
          </p:cNvPr>
          <p:cNvSpPr/>
          <p:nvPr/>
        </p:nvSpPr>
        <p:spPr>
          <a:xfrm>
            <a:off x="1742301" y="3652920"/>
            <a:ext cx="8612659" cy="2755557"/>
          </a:xfrm>
          <a:prstGeom prst="wedgeRectCallout">
            <a:avLst>
              <a:gd name="adj1" fmla="val -55811"/>
              <a:gd name="adj2" fmla="val -495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4" name="Titre 1">
            <a:extLst>
              <a:ext uri="{FF2B5EF4-FFF2-40B4-BE49-F238E27FC236}">
                <a16:creationId xmlns:a16="http://schemas.microsoft.com/office/drawing/2014/main" id="{2B2EDDBB-E96D-C14A-AA6A-3322834F327C}"/>
              </a:ext>
            </a:extLst>
          </p:cNvPr>
          <p:cNvSpPr txBox="1">
            <a:spLocks/>
          </p:cNvSpPr>
          <p:nvPr/>
        </p:nvSpPr>
        <p:spPr>
          <a:xfrm>
            <a:off x="2036805" y="3823648"/>
            <a:ext cx="8118389" cy="2414099"/>
          </a:xfrm>
          <a:prstGeom prst="rect">
            <a:avLst/>
          </a:prstGeom>
          <a:solidFill>
            <a:schemeClr val="bg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Arial Rounded MT Bold" panose="020F0704030504030204" pitchFamily="34" charset="77"/>
              </a:rPr>
              <a:t>  « La collaboration pour l’âge intelligent »  </a:t>
            </a:r>
          </a:p>
        </p:txBody>
      </p:sp>
    </p:spTree>
    <p:extLst>
      <p:ext uri="{BB962C8B-B14F-4D97-AF65-F5344CB8AC3E}">
        <p14:creationId xmlns:p14="http://schemas.microsoft.com/office/powerpoint/2010/main" val="112024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7D114B3-143B-F456-87BA-E7B10662F7C7}"/>
              </a:ext>
            </a:extLst>
          </p:cNvPr>
          <p:cNvPicPr>
            <a:picLocks noChangeAspect="1"/>
          </p:cNvPicPr>
          <p:nvPr/>
        </p:nvPicPr>
        <p:blipFill>
          <a:blip r:embed="rId2"/>
          <a:stretch>
            <a:fillRect/>
          </a:stretch>
        </p:blipFill>
        <p:spPr>
          <a:xfrm>
            <a:off x="427997" y="1112108"/>
            <a:ext cx="11336006" cy="4151870"/>
          </a:xfrm>
          <a:prstGeom prst="rect">
            <a:avLst/>
          </a:prstGeom>
          <a:ln>
            <a:solidFill>
              <a:schemeClr val="tx1"/>
            </a:solidFill>
          </a:ln>
        </p:spPr>
      </p:pic>
    </p:spTree>
    <p:extLst>
      <p:ext uri="{BB962C8B-B14F-4D97-AF65-F5344CB8AC3E}">
        <p14:creationId xmlns:p14="http://schemas.microsoft.com/office/powerpoint/2010/main" val="425746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D32D2-A33D-3276-BFA3-022B4D8E5BE8}"/>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68E9F45-E5ED-879D-EC6C-4FD753B96D5A}"/>
              </a:ext>
            </a:extLst>
          </p:cNvPr>
          <p:cNvSpPr txBox="1"/>
          <p:nvPr/>
        </p:nvSpPr>
        <p:spPr>
          <a:xfrm>
            <a:off x="473438" y="481297"/>
            <a:ext cx="7726062" cy="2000548"/>
          </a:xfrm>
          <a:prstGeom prst="rect">
            <a:avLst/>
          </a:prstGeom>
          <a:noFill/>
          <a:ln>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Le texte d'introduction</a:t>
            </a:r>
            <a:r>
              <a:rPr lang="fr-CH" sz="2400" b="1" dirty="0">
                <a:solidFill>
                  <a:srgbClr val="000000"/>
                </a:solidFill>
                <a:latin typeface="Helvetica Neue" panose="02000503000000020004" pitchFamily="2" charset="0"/>
              </a:rPr>
              <a:t> :</a:t>
            </a:r>
            <a:endParaRPr lang="fr-CH" sz="24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a:t>
            </a:r>
            <a:r>
              <a:rPr lang="fr-CH" sz="2000" b="1" dirty="0">
                <a:solidFill>
                  <a:srgbClr val="000000"/>
                </a:solidFill>
                <a:effectLst/>
                <a:highlight>
                  <a:srgbClr val="FFFF00"/>
                </a:highlight>
                <a:latin typeface="Helvetica Neue" panose="02000503000000020004" pitchFamily="2" charset="0"/>
              </a:rPr>
              <a:t>La Réunion annuelle 2025 réunit les leaders mondiaux pour relever les principaux défis mondiaux et régionaux. </a:t>
            </a:r>
            <a:r>
              <a:rPr lang="fr-CH" sz="2000" dirty="0">
                <a:solidFill>
                  <a:srgbClr val="000000"/>
                </a:solidFill>
                <a:effectLst/>
                <a:latin typeface="Helvetica Neue" panose="02000503000000020004" pitchFamily="2" charset="0"/>
              </a:rPr>
              <a:t>Il s'agit notamment de </a:t>
            </a:r>
            <a:r>
              <a:rPr lang="fr-CH" sz="2000" b="1" dirty="0">
                <a:solidFill>
                  <a:srgbClr val="FF0000"/>
                </a:solidFill>
                <a:effectLst/>
                <a:latin typeface="Helvetica Neue" panose="02000503000000020004" pitchFamily="2" charset="0"/>
              </a:rPr>
              <a:t>répondre aux chocs géopolitiques</a:t>
            </a:r>
            <a:r>
              <a:rPr lang="fr-CH" sz="2000" dirty="0">
                <a:solidFill>
                  <a:srgbClr val="000000"/>
                </a:solidFill>
                <a:effectLst/>
                <a:latin typeface="Helvetica Neue" panose="02000503000000020004" pitchFamily="2" charset="0"/>
              </a:rPr>
              <a:t>, de </a:t>
            </a:r>
            <a:r>
              <a:rPr lang="fr-CH" sz="2000" dirty="0">
                <a:effectLst/>
                <a:latin typeface="Helvetica Neue" panose="02000503000000020004" pitchFamily="2" charset="0"/>
              </a:rPr>
              <a:t>stimuler la croissance pour améliorer le niveau de vie </a:t>
            </a:r>
            <a:r>
              <a:rPr lang="fr-CH" sz="2000" dirty="0">
                <a:solidFill>
                  <a:srgbClr val="000000"/>
                </a:solidFill>
                <a:effectLst/>
                <a:latin typeface="Helvetica Neue" panose="02000503000000020004" pitchFamily="2" charset="0"/>
              </a:rPr>
              <a:t>et de </a:t>
            </a:r>
            <a:r>
              <a:rPr lang="fr-CH" sz="2000" b="1" dirty="0">
                <a:solidFill>
                  <a:srgbClr val="FF0000"/>
                </a:solidFill>
                <a:effectLst/>
                <a:latin typeface="Helvetica Neue" panose="02000503000000020004" pitchFamily="2" charset="0"/>
              </a:rPr>
              <a:t>gérer une transition énergétique juste et inclusive</a:t>
            </a:r>
            <a:r>
              <a:rPr lang="fr-CH" sz="2000" dirty="0">
                <a:solidFill>
                  <a:srgbClr val="000000"/>
                </a:solidFill>
                <a:effectLst/>
                <a:latin typeface="Helvetica Neue" panose="02000503000000020004" pitchFamily="2" charset="0"/>
              </a:rPr>
              <a:t>."</a:t>
            </a:r>
          </a:p>
        </p:txBody>
      </p:sp>
      <p:sp>
        <p:nvSpPr>
          <p:cNvPr id="8" name="ZoneTexte 7">
            <a:extLst>
              <a:ext uri="{FF2B5EF4-FFF2-40B4-BE49-F238E27FC236}">
                <a16:creationId xmlns:a16="http://schemas.microsoft.com/office/drawing/2014/main" id="{8BC226A2-E4DF-84F3-0587-5F7C3B61E668}"/>
              </a:ext>
            </a:extLst>
          </p:cNvPr>
          <p:cNvSpPr txBox="1"/>
          <p:nvPr/>
        </p:nvSpPr>
        <p:spPr>
          <a:xfrm>
            <a:off x="487300" y="4488610"/>
            <a:ext cx="7833074" cy="2000548"/>
          </a:xfrm>
          <a:prstGeom prst="rect">
            <a:avLst/>
          </a:prstGeom>
          <a:solidFill>
            <a:schemeClr val="bg1"/>
          </a:solidFill>
          <a:ln>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300 sessions en 2025</a:t>
            </a:r>
            <a:endParaRPr lang="fr-CH" sz="24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"Aujourd'hui, </a:t>
            </a:r>
            <a:r>
              <a:rPr lang="fr-CH" sz="2000" b="1" dirty="0">
                <a:solidFill>
                  <a:srgbClr val="000000"/>
                </a:solidFill>
                <a:effectLst/>
                <a:highlight>
                  <a:srgbClr val="FFFF00"/>
                </a:highlight>
                <a:latin typeface="Helvetica Neue" panose="02000503000000020004" pitchFamily="2" charset="0"/>
              </a:rPr>
              <a:t>le programme contient plus de 300 sessions</a:t>
            </a:r>
            <a:r>
              <a:rPr lang="fr-CH" sz="2000" dirty="0">
                <a:solidFill>
                  <a:srgbClr val="000000"/>
                </a:solidFill>
                <a:effectLst/>
                <a:latin typeface="Helvetica Neue" panose="02000503000000020004" pitchFamily="2" charset="0"/>
              </a:rPr>
              <a:t> (dont 200 retransmises en direct à un public mondial) qui visent à accélérer les progrès et à relever les défis mondiaux. Le Forum poursuit ce travail toute l'année avec une série d'initiatives via son centre."</a:t>
            </a:r>
          </a:p>
        </p:txBody>
      </p:sp>
      <p:pic>
        <p:nvPicPr>
          <p:cNvPr id="2050" name="Picture 2" descr="Logo del encuentro anual del Foro Económico Mundial (WEF) en ...">
            <a:extLst>
              <a:ext uri="{FF2B5EF4-FFF2-40B4-BE49-F238E27FC236}">
                <a16:creationId xmlns:a16="http://schemas.microsoft.com/office/drawing/2014/main" id="{177DAE3E-F8E3-F475-5001-65AF34420B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4287" y="481297"/>
            <a:ext cx="2973465" cy="167214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31CB4F64-2875-5858-CDD0-4B33C490EF8B}"/>
              </a:ext>
            </a:extLst>
          </p:cNvPr>
          <p:cNvSpPr txBox="1"/>
          <p:nvPr/>
        </p:nvSpPr>
        <p:spPr>
          <a:xfrm>
            <a:off x="3978638" y="2396235"/>
            <a:ext cx="7726062" cy="2308324"/>
          </a:xfrm>
          <a:prstGeom prst="rect">
            <a:avLst/>
          </a:prstGeom>
          <a:solidFill>
            <a:schemeClr val="bg1"/>
          </a:solidFill>
          <a:ln>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La collaboration difficile</a:t>
            </a:r>
            <a:endParaRPr lang="fr-CH" sz="24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"Alors que nous sortons des perturbations de "l'année record" des démocrates’ et regardons vers 2025, </a:t>
            </a:r>
            <a:r>
              <a:rPr lang="fr-CH" sz="2000" b="1" dirty="0">
                <a:solidFill>
                  <a:srgbClr val="000000"/>
                </a:solidFill>
                <a:effectLst/>
                <a:highlight>
                  <a:srgbClr val="FFFF00"/>
                </a:highlight>
                <a:latin typeface="Helvetica Neue" panose="02000503000000020004" pitchFamily="2" charset="0"/>
              </a:rPr>
              <a:t>les changements par rapport aux partis en place suggèrent </a:t>
            </a:r>
            <a:r>
              <a:rPr lang="fr-CH" sz="2000" b="1" dirty="0">
                <a:solidFill>
                  <a:srgbClr val="FF0000"/>
                </a:solidFill>
                <a:effectLst/>
                <a:highlight>
                  <a:srgbClr val="FFFF00"/>
                </a:highlight>
                <a:latin typeface="Helvetica Neue" panose="02000503000000020004" pitchFamily="2" charset="0"/>
              </a:rPr>
              <a:t>la fin d'une époque</a:t>
            </a:r>
            <a:r>
              <a:rPr lang="fr-CH" sz="2000" dirty="0">
                <a:solidFill>
                  <a:srgbClr val="000000"/>
                </a:solidFill>
                <a:effectLst/>
                <a:highlight>
                  <a:srgbClr val="FFFF00"/>
                </a:highlight>
                <a:latin typeface="Helvetica Neue" panose="02000503000000020004" pitchFamily="2" charset="0"/>
              </a:rPr>
              <a:t>.</a:t>
            </a:r>
            <a:r>
              <a:rPr lang="fr-CH" sz="2000" dirty="0">
                <a:solidFill>
                  <a:srgbClr val="000000"/>
                </a:solidFill>
                <a:effectLst/>
                <a:latin typeface="Helvetica Neue" panose="02000503000000020004" pitchFamily="2" charset="0"/>
              </a:rPr>
              <a:t> Le sentiment d'urgence pour les dirigeants de se regrouper montre que la collaboration est toujours critique, mais de plus en plus difficile."</a:t>
            </a:r>
          </a:p>
        </p:txBody>
      </p:sp>
    </p:spTree>
    <p:extLst>
      <p:ext uri="{BB962C8B-B14F-4D97-AF65-F5344CB8AC3E}">
        <p14:creationId xmlns:p14="http://schemas.microsoft.com/office/powerpoint/2010/main" val="1789203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9D46-FF4D-2984-CE77-55C359FAE382}"/>
            </a:ext>
          </a:extLst>
        </p:cNvPr>
        <p:cNvGrpSpPr/>
        <p:nvPr/>
      </p:nvGrpSpPr>
      <p:grpSpPr>
        <a:xfrm>
          <a:off x="0" y="0"/>
          <a:ext cx="0" cy="0"/>
          <a:chOff x="0" y="0"/>
          <a:chExt cx="0" cy="0"/>
        </a:xfrm>
      </p:grpSpPr>
      <p:sp>
        <p:nvSpPr>
          <p:cNvPr id="4" name="Titre 5">
            <a:extLst>
              <a:ext uri="{FF2B5EF4-FFF2-40B4-BE49-F238E27FC236}">
                <a16:creationId xmlns:a16="http://schemas.microsoft.com/office/drawing/2014/main" id="{132D67C7-D7D2-8503-28FE-D38B7AEDF82C}"/>
              </a:ext>
            </a:extLst>
          </p:cNvPr>
          <p:cNvSpPr>
            <a:spLocks noGrp="1"/>
          </p:cNvSpPr>
          <p:nvPr>
            <p:ph type="title"/>
          </p:nvPr>
        </p:nvSpPr>
        <p:spPr>
          <a:xfrm>
            <a:off x="838198" y="287490"/>
            <a:ext cx="10977949" cy="1325563"/>
          </a:xfrm>
        </p:spPr>
        <p:txBody>
          <a:bodyPr>
            <a:normAutofit fontScale="90000"/>
          </a:bodyPr>
          <a:lstStyle/>
          <a:p>
            <a:pPr>
              <a:lnSpc>
                <a:spcPts val="4600"/>
              </a:lnSpc>
            </a:pPr>
            <a:r>
              <a:rPr lang="fr-FR" sz="6700" b="1" dirty="0">
                <a:solidFill>
                  <a:srgbClr val="FF0000"/>
                </a:solidFill>
                <a:latin typeface="Arial Rounded MT Bold" panose="020F0704030504030204" pitchFamily="34" charset="77"/>
              </a:rPr>
              <a:t>McKinsey</a:t>
            </a:r>
            <a:r>
              <a:rPr lang="fr-FR" sz="6700" b="1" dirty="0">
                <a:latin typeface="Arial Rounded MT Bold" panose="020F0704030504030204" pitchFamily="34" charset="77"/>
              </a:rPr>
              <a:t> </a:t>
            </a:r>
            <a:br>
              <a:rPr lang="fr-FR" sz="5400" b="1" dirty="0">
                <a:latin typeface="Arial Rounded MT Bold" panose="020F0704030504030204" pitchFamily="34" charset="77"/>
              </a:rPr>
            </a:br>
            <a:r>
              <a:rPr lang="fr-FR" sz="4900" b="1" dirty="0">
                <a:latin typeface="Arial Rounded MT Bold" panose="020F0704030504030204" pitchFamily="34" charset="77"/>
              </a:rPr>
              <a:t>est un partenaire stratégique du WEF</a:t>
            </a:r>
          </a:p>
        </p:txBody>
      </p:sp>
      <p:pic>
        <p:nvPicPr>
          <p:cNvPr id="1026" name="Picture 2" descr="Ceci est une image de profil de Enno de Boer">
            <a:extLst>
              <a:ext uri="{FF2B5EF4-FFF2-40B4-BE49-F238E27FC236}">
                <a16:creationId xmlns:a16="http://schemas.microsoft.com/office/drawing/2014/main" id="{B6AACA42-0A62-5CC1-D1AE-9FBB722FF0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 y="1752079"/>
            <a:ext cx="3326027" cy="33260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3C49CA10-F2FC-00C5-40B7-4F49E092B99B}"/>
              </a:ext>
            </a:extLst>
          </p:cNvPr>
          <p:cNvSpPr txBox="1"/>
          <p:nvPr/>
        </p:nvSpPr>
        <p:spPr>
          <a:xfrm>
            <a:off x="714633" y="5217132"/>
            <a:ext cx="4512275" cy="1477328"/>
          </a:xfrm>
          <a:prstGeom prst="rect">
            <a:avLst/>
          </a:prstGeom>
          <a:noFill/>
        </p:spPr>
        <p:txBody>
          <a:bodyPr wrap="square">
            <a:spAutoFit/>
          </a:bodyPr>
          <a:lstStyle/>
          <a:p>
            <a:pPr algn="l"/>
            <a:r>
              <a:rPr lang="fr-CH" sz="2400" b="1" i="0" dirty="0" err="1">
                <a:solidFill>
                  <a:srgbClr val="000000"/>
                </a:solidFill>
                <a:effectLst/>
                <a:latin typeface="Helvetica" pitchFamily="2" charset="0"/>
              </a:rPr>
              <a:t>Enno</a:t>
            </a:r>
            <a:r>
              <a:rPr lang="fr-CH" sz="2400" b="1" i="0" dirty="0">
                <a:solidFill>
                  <a:srgbClr val="000000"/>
                </a:solidFill>
                <a:effectLst/>
                <a:latin typeface="Helvetica" pitchFamily="2" charset="0"/>
              </a:rPr>
              <a:t> Boer</a:t>
            </a:r>
            <a:br>
              <a:rPr lang="fr-CH" b="1" i="0" dirty="0">
                <a:solidFill>
                  <a:srgbClr val="000000"/>
                </a:solidFill>
                <a:effectLst/>
                <a:latin typeface="Helvetica" pitchFamily="2" charset="0"/>
              </a:rPr>
            </a:br>
            <a:r>
              <a:rPr lang="fr-CH" b="1" i="0" dirty="0">
                <a:solidFill>
                  <a:srgbClr val="000000"/>
                </a:solidFill>
                <a:effectLst/>
                <a:latin typeface="Helvetica" pitchFamily="2" charset="0"/>
              </a:rPr>
              <a:t>Senior Partner de McKinsey</a:t>
            </a:r>
          </a:p>
          <a:p>
            <a:pPr algn="l"/>
            <a:r>
              <a:rPr lang="fr-CH" sz="1600" b="0" i="0" dirty="0">
                <a:solidFill>
                  <a:srgbClr val="000000"/>
                </a:solidFill>
                <a:effectLst/>
                <a:latin typeface="Helvetica" pitchFamily="2" charset="0"/>
              </a:rPr>
              <a:t>Dirige le travail mondial de «la firme» </a:t>
            </a:r>
          </a:p>
          <a:p>
            <a:pPr algn="l"/>
            <a:r>
              <a:rPr lang="fr-CH" sz="1600" b="0" i="0" dirty="0">
                <a:solidFill>
                  <a:srgbClr val="000000"/>
                </a:solidFill>
                <a:effectLst/>
                <a:latin typeface="Helvetica" pitchFamily="2" charset="0"/>
              </a:rPr>
              <a:t>dans la fabrication numérique et la collaboration </a:t>
            </a:r>
          </a:p>
          <a:p>
            <a:pPr algn="l"/>
            <a:r>
              <a:rPr lang="fr-CH" sz="1600" b="0" i="0" dirty="0">
                <a:solidFill>
                  <a:srgbClr val="000000"/>
                </a:solidFill>
                <a:effectLst/>
                <a:latin typeface="Helvetica" pitchFamily="2" charset="0"/>
              </a:rPr>
              <a:t>avec le WEF sur l'adoption de la technologie</a:t>
            </a:r>
          </a:p>
        </p:txBody>
      </p:sp>
      <p:sp>
        <p:nvSpPr>
          <p:cNvPr id="7" name="Bulle rectangulaire 6">
            <a:extLst>
              <a:ext uri="{FF2B5EF4-FFF2-40B4-BE49-F238E27FC236}">
                <a16:creationId xmlns:a16="http://schemas.microsoft.com/office/drawing/2014/main" id="{46BF819B-67A4-E562-4982-840AD2EB4876}"/>
              </a:ext>
            </a:extLst>
          </p:cNvPr>
          <p:cNvSpPr/>
          <p:nvPr/>
        </p:nvSpPr>
        <p:spPr>
          <a:xfrm>
            <a:off x="4670853" y="1752079"/>
            <a:ext cx="5301050" cy="1676921"/>
          </a:xfrm>
          <a:prstGeom prst="wedgeRectCallout">
            <a:avLst>
              <a:gd name="adj1" fmla="val -75211"/>
              <a:gd name="adj2" fmla="val 3231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tx1"/>
                </a:solidFill>
              </a:rPr>
              <a:t>« [Davos,] c'est du </a:t>
            </a:r>
          </a:p>
          <a:p>
            <a:pPr algn="ctr"/>
            <a:r>
              <a:rPr lang="fr-FR" sz="3200" b="1" dirty="0">
                <a:solidFill>
                  <a:schemeClr val="tx1"/>
                </a:solidFill>
              </a:rPr>
              <a:t>speed dating professionnel </a:t>
            </a:r>
          </a:p>
          <a:p>
            <a:pPr algn="ctr"/>
            <a:r>
              <a:rPr lang="fr-FR" sz="3200" b="1" dirty="0">
                <a:solidFill>
                  <a:schemeClr val="tx1"/>
                </a:solidFill>
              </a:rPr>
              <a:t>sous stéroïdes. »</a:t>
            </a:r>
          </a:p>
        </p:txBody>
      </p:sp>
      <p:sp>
        <p:nvSpPr>
          <p:cNvPr id="9" name="ZoneTexte 8">
            <a:extLst>
              <a:ext uri="{FF2B5EF4-FFF2-40B4-BE49-F238E27FC236}">
                <a16:creationId xmlns:a16="http://schemas.microsoft.com/office/drawing/2014/main" id="{A927C611-3D40-CFEB-C973-8CFDC31EA32B}"/>
              </a:ext>
            </a:extLst>
          </p:cNvPr>
          <p:cNvSpPr txBox="1"/>
          <p:nvPr/>
        </p:nvSpPr>
        <p:spPr>
          <a:xfrm>
            <a:off x="5548182" y="4835455"/>
            <a:ext cx="6267966" cy="1477328"/>
          </a:xfrm>
          <a:prstGeom prst="rect">
            <a:avLst/>
          </a:prstGeom>
          <a:noFill/>
          <a:ln>
            <a:solidFill>
              <a:schemeClr val="tx1"/>
            </a:solidFill>
          </a:ln>
        </p:spPr>
        <p:txBody>
          <a:bodyPr wrap="square">
            <a:spAutoFit/>
          </a:bodyPr>
          <a:lstStyle/>
          <a:p>
            <a:r>
              <a:rPr lang="fr-CH" b="0" i="0" dirty="0">
                <a:solidFill>
                  <a:srgbClr val="000000"/>
                </a:solidFill>
                <a:effectLst/>
                <a:latin typeface="McKinsey Sans"/>
              </a:rPr>
              <a:t>« </a:t>
            </a:r>
            <a:r>
              <a:rPr lang="fr-CH" b="1" i="0" dirty="0">
                <a:solidFill>
                  <a:srgbClr val="000000"/>
                </a:solidFill>
                <a:effectLst/>
                <a:highlight>
                  <a:srgbClr val="FFFF00"/>
                </a:highlight>
                <a:latin typeface="McKinsey Sans"/>
              </a:rPr>
              <a:t>En tant que </a:t>
            </a:r>
            <a:r>
              <a:rPr lang="fr-CH" b="1" i="0" dirty="0">
                <a:solidFill>
                  <a:srgbClr val="FF0000"/>
                </a:solidFill>
                <a:effectLst/>
                <a:highlight>
                  <a:srgbClr val="FFFF00"/>
                </a:highlight>
                <a:latin typeface="McKinsey Sans"/>
              </a:rPr>
              <a:t>partenaire stratégique </a:t>
            </a:r>
            <a:r>
              <a:rPr lang="fr-CH" b="1" i="0" dirty="0">
                <a:solidFill>
                  <a:srgbClr val="000000"/>
                </a:solidFill>
                <a:effectLst/>
                <a:highlight>
                  <a:srgbClr val="FFFF00"/>
                </a:highlight>
                <a:latin typeface="McKinsey Sans"/>
              </a:rPr>
              <a:t>du Forum économique mondial</a:t>
            </a:r>
            <a:r>
              <a:rPr lang="fr-CH" b="0" i="0" dirty="0">
                <a:solidFill>
                  <a:srgbClr val="000000"/>
                </a:solidFill>
                <a:effectLst/>
                <a:latin typeface="McKinsey Sans"/>
              </a:rPr>
              <a:t>, McKinsey et nos participants à Davos 2025 se sont engagés dans des dialogues constructifs et prospectifs pour identifier des </a:t>
            </a:r>
            <a:r>
              <a:rPr lang="fr-CH" b="1" i="0" dirty="0">
                <a:solidFill>
                  <a:srgbClr val="000000"/>
                </a:solidFill>
                <a:effectLst/>
                <a:highlight>
                  <a:srgbClr val="FFFF00"/>
                </a:highlight>
                <a:latin typeface="McKinsey Sans"/>
              </a:rPr>
              <a:t>solutions axées sur l'impact qui contribueront à un monde meilleur, axé sur une croissance durable et inclusive</a:t>
            </a:r>
            <a:r>
              <a:rPr lang="fr-CH" b="0" i="0" dirty="0">
                <a:solidFill>
                  <a:srgbClr val="000000"/>
                </a:solidFill>
                <a:effectLst/>
                <a:latin typeface="McKinsey Sans"/>
              </a:rPr>
              <a:t>. »</a:t>
            </a:r>
            <a:endParaRPr lang="fr-FR" dirty="0"/>
          </a:p>
        </p:txBody>
      </p:sp>
      <p:sp>
        <p:nvSpPr>
          <p:cNvPr id="11" name="ZoneTexte 10">
            <a:extLst>
              <a:ext uri="{FF2B5EF4-FFF2-40B4-BE49-F238E27FC236}">
                <a16:creationId xmlns:a16="http://schemas.microsoft.com/office/drawing/2014/main" id="{2FA741F5-DDC0-6950-A3EC-A5955C9FC983}"/>
              </a:ext>
            </a:extLst>
          </p:cNvPr>
          <p:cNvSpPr txBox="1"/>
          <p:nvPr/>
        </p:nvSpPr>
        <p:spPr>
          <a:xfrm>
            <a:off x="4386650" y="3624396"/>
            <a:ext cx="7429498" cy="1015663"/>
          </a:xfrm>
          <a:prstGeom prst="rect">
            <a:avLst/>
          </a:prstGeom>
          <a:noFill/>
        </p:spPr>
        <p:txBody>
          <a:bodyPr wrap="square">
            <a:spAutoFit/>
          </a:bodyPr>
          <a:lstStyle/>
          <a:p>
            <a:pPr algn="ctr"/>
            <a:r>
              <a:rPr lang="fr-CH" sz="2000" b="1" i="0" dirty="0">
                <a:solidFill>
                  <a:srgbClr val="000000"/>
                </a:solidFill>
                <a:effectLst/>
                <a:highlight>
                  <a:srgbClr val="FFFF00"/>
                </a:highlight>
                <a:latin typeface="McKinsey Sans"/>
              </a:rPr>
              <a:t>Les thèmes prioritaires pour McKinsey :</a:t>
            </a:r>
            <a:endParaRPr lang="fr-CH" sz="2000" b="0" i="0" dirty="0">
              <a:solidFill>
                <a:srgbClr val="000000"/>
              </a:solidFill>
              <a:effectLst/>
              <a:highlight>
                <a:srgbClr val="FFFF00"/>
              </a:highlight>
              <a:latin typeface="McKinsey Sans"/>
            </a:endParaRPr>
          </a:p>
          <a:p>
            <a:pPr algn="ctr"/>
            <a:r>
              <a:rPr lang="fr-CH" sz="2000" b="0" i="0" dirty="0">
                <a:solidFill>
                  <a:srgbClr val="000000"/>
                </a:solidFill>
                <a:effectLst/>
                <a:latin typeface="McKinsey Sans"/>
              </a:rPr>
              <a:t>Transformation de l'IA | Résilience et géopolitique | Transition énergétique | Santé des femmes | Leadership du 21e siècle | Espace</a:t>
            </a:r>
          </a:p>
        </p:txBody>
      </p:sp>
    </p:spTree>
    <p:extLst>
      <p:ext uri="{BB962C8B-B14F-4D97-AF65-F5344CB8AC3E}">
        <p14:creationId xmlns:p14="http://schemas.microsoft.com/office/powerpoint/2010/main" val="3612218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0E31-5A74-B336-53C2-2326A59FE6F1}"/>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E5060D87-50DF-E1EB-B9A7-62A02C26CEF6}"/>
              </a:ext>
            </a:extLst>
          </p:cNvPr>
          <p:cNvSpPr>
            <a:spLocks noGrp="1"/>
          </p:cNvSpPr>
          <p:nvPr>
            <p:ph type="title"/>
          </p:nvPr>
        </p:nvSpPr>
        <p:spPr>
          <a:xfrm>
            <a:off x="304106" y="293334"/>
            <a:ext cx="10515600" cy="1907455"/>
          </a:xfrm>
        </p:spPr>
        <p:txBody>
          <a:bodyPr>
            <a:normAutofit/>
          </a:bodyPr>
          <a:lstStyle/>
          <a:p>
            <a:pPr>
              <a:lnSpc>
                <a:spcPts val="4480"/>
              </a:lnSpc>
            </a:pPr>
            <a:r>
              <a:rPr lang="fr-FR" sz="5400" b="1" dirty="0">
                <a:latin typeface="Arial Rounded MT Bold" panose="020F0704030504030204" pitchFamily="34" charset="77"/>
              </a:rPr>
              <a:t>Encore </a:t>
            </a:r>
            <a:r>
              <a:rPr lang="fr-FR" sz="5400" b="1" dirty="0">
                <a:solidFill>
                  <a:srgbClr val="FF0000"/>
                </a:solidFill>
                <a:latin typeface="Arial Rounded MT Bold" panose="020F0704030504030204" pitchFamily="34" charset="77"/>
              </a:rPr>
              <a:t>plus de prostituées </a:t>
            </a:r>
            <a:r>
              <a:rPr lang="fr-FR" sz="5400" b="1" dirty="0">
                <a:latin typeface="Arial Rounded MT Bold" panose="020F0704030504030204" pitchFamily="34" charset="77"/>
              </a:rPr>
              <a:t>que </a:t>
            </a:r>
            <a:r>
              <a:rPr lang="fr-FR" sz="5300" b="1" dirty="0">
                <a:latin typeface="Arial Rounded MT Bold" panose="020F0704030504030204" pitchFamily="34" charset="77"/>
              </a:rPr>
              <a:t>l’année dernière à Davos : </a:t>
            </a:r>
            <a:br>
              <a:rPr lang="fr-FR" sz="4000" b="1" dirty="0">
                <a:latin typeface="Arial Rounded MT Bold" panose="020F0704030504030204" pitchFamily="34" charset="77"/>
              </a:rPr>
            </a:br>
            <a:r>
              <a:rPr lang="fr-FR" sz="4000" b="1" dirty="0">
                <a:solidFill>
                  <a:srgbClr val="FF0000"/>
                </a:solidFill>
                <a:latin typeface="Arial Rounded MT Bold" panose="020F0704030504030204" pitchFamily="34" charset="77"/>
              </a:rPr>
              <a:t>plus de 3 par client </a:t>
            </a:r>
            <a:r>
              <a:rPr lang="fr-FR" sz="4000" b="1" dirty="0">
                <a:latin typeface="Arial Rounded MT Bold" panose="020F0704030504030204" pitchFamily="34" charset="77"/>
              </a:rPr>
              <a:t>cette année !</a:t>
            </a:r>
          </a:p>
        </p:txBody>
      </p:sp>
      <p:pic>
        <p:nvPicPr>
          <p:cNvPr id="7170" name="Picture 2" descr="La dépravation secrète de l'élite mondiale qui vient au Forum économique mondial de Davos a été mise à nu, les agences d'escorte révélant que la demande de fêtes sexuelles, de NDA pour les prostituées et les femmes transsexuelles a augmenté (image stock)">
            <a:extLst>
              <a:ext uri="{FF2B5EF4-FFF2-40B4-BE49-F238E27FC236}">
                <a16:creationId xmlns:a16="http://schemas.microsoft.com/office/drawing/2014/main" id="{3CA8B919-6BBE-B403-E602-97A113977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106" y="2948550"/>
            <a:ext cx="5108153" cy="34081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EF45A6CB-CC9F-C4CA-E054-365120545859}"/>
              </a:ext>
            </a:extLst>
          </p:cNvPr>
          <p:cNvPicPr>
            <a:picLocks noChangeAspect="1"/>
          </p:cNvPicPr>
          <p:nvPr/>
        </p:nvPicPr>
        <p:blipFill>
          <a:blip r:embed="rId3"/>
          <a:stretch>
            <a:fillRect/>
          </a:stretch>
        </p:blipFill>
        <p:spPr>
          <a:xfrm>
            <a:off x="171621" y="2808850"/>
            <a:ext cx="1320800" cy="279400"/>
          </a:xfrm>
          <a:prstGeom prst="rect">
            <a:avLst/>
          </a:prstGeom>
        </p:spPr>
      </p:pic>
      <p:pic>
        <p:nvPicPr>
          <p:cNvPr id="3" name="Picture 6" descr="MailOnline - news, sport, celebrity, science and health stories">
            <a:extLst>
              <a:ext uri="{FF2B5EF4-FFF2-40B4-BE49-F238E27FC236}">
                <a16:creationId xmlns:a16="http://schemas.microsoft.com/office/drawing/2014/main" id="{24828307-D488-CD57-5C33-7E184A53F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0270" y="2452232"/>
            <a:ext cx="2631989" cy="49631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2B8C4E7D-1B65-EB14-A158-7A4BE57C4B2A}"/>
              </a:ext>
            </a:extLst>
          </p:cNvPr>
          <p:cNvSpPr txBox="1"/>
          <p:nvPr/>
        </p:nvSpPr>
        <p:spPr>
          <a:xfrm>
            <a:off x="5789836" y="2601797"/>
            <a:ext cx="6098058" cy="3754874"/>
          </a:xfrm>
          <a:prstGeom prst="rect">
            <a:avLst/>
          </a:prstGeom>
          <a:noFill/>
          <a:ln>
            <a:solidFill>
              <a:schemeClr val="tx1"/>
            </a:solidFill>
          </a:ln>
        </p:spPr>
        <p:txBody>
          <a:bodyPr wrap="square">
            <a:spAutoFit/>
          </a:bodyPr>
          <a:lstStyle/>
          <a:p>
            <a:pPr algn="l"/>
            <a:r>
              <a:rPr lang="fr-CH" sz="2000" b="1" i="0" dirty="0">
                <a:solidFill>
                  <a:srgbClr val="000000"/>
                </a:solidFill>
                <a:effectLst/>
                <a:latin typeface="Inter"/>
              </a:rPr>
              <a:t>Andreas Berger, porte-parole de Titt4tat, </a:t>
            </a:r>
            <a:r>
              <a:rPr lang="fr-CH" sz="2000" b="1" dirty="0">
                <a:solidFill>
                  <a:srgbClr val="000000"/>
                </a:solidFill>
                <a:latin typeface="Inter"/>
              </a:rPr>
              <a:t>au</a:t>
            </a:r>
            <a:r>
              <a:rPr lang="fr-CH" sz="2000" b="1" i="0" dirty="0">
                <a:solidFill>
                  <a:srgbClr val="000000"/>
                </a:solidFill>
                <a:effectLst/>
                <a:latin typeface="Inter"/>
              </a:rPr>
              <a:t> Daily Mail :</a:t>
            </a:r>
          </a:p>
          <a:p>
            <a:pPr algn="l"/>
            <a:r>
              <a:rPr lang="fr-CH" sz="2000" dirty="0">
                <a:solidFill>
                  <a:srgbClr val="000000"/>
                </a:solidFill>
                <a:latin typeface="Inter"/>
              </a:rPr>
              <a:t>« </a:t>
            </a:r>
            <a:r>
              <a:rPr lang="fr-CH" sz="2000" b="1" i="0" dirty="0">
                <a:solidFill>
                  <a:srgbClr val="000000"/>
                </a:solidFill>
                <a:effectLst/>
                <a:highlight>
                  <a:srgbClr val="FFFF00"/>
                </a:highlight>
                <a:latin typeface="Inter"/>
              </a:rPr>
              <a:t>Depuis le début du WEF, nous avons vu environ 300 femmes </a:t>
            </a:r>
            <a:r>
              <a:rPr lang="fr-CH" sz="2000" b="1" i="0" dirty="0">
                <a:solidFill>
                  <a:srgbClr val="FF0000"/>
                </a:solidFill>
                <a:effectLst/>
                <a:highlight>
                  <a:srgbClr val="FFFF00"/>
                </a:highlight>
                <a:latin typeface="Inter"/>
              </a:rPr>
              <a:t>et femmes trans </a:t>
            </a:r>
            <a:r>
              <a:rPr lang="fr-CH" sz="2000" b="1" i="0" dirty="0">
                <a:solidFill>
                  <a:srgbClr val="000000"/>
                </a:solidFill>
                <a:effectLst/>
                <a:highlight>
                  <a:srgbClr val="FFFF00"/>
                </a:highlight>
                <a:latin typeface="Inter"/>
              </a:rPr>
              <a:t>être réservées à Davos et dans les environs </a:t>
            </a:r>
            <a:r>
              <a:rPr lang="fr-CH" sz="2000" b="1" i="0" dirty="0">
                <a:solidFill>
                  <a:srgbClr val="000000"/>
                </a:solidFill>
                <a:effectLst/>
                <a:latin typeface="Inter"/>
              </a:rPr>
              <a:t> </a:t>
            </a:r>
            <a:r>
              <a:rPr lang="fr-CH" sz="2000" b="0" i="0" dirty="0">
                <a:solidFill>
                  <a:srgbClr val="000000"/>
                </a:solidFill>
                <a:effectLst/>
                <a:latin typeface="Inter"/>
              </a:rPr>
              <a:t>»</a:t>
            </a:r>
          </a:p>
          <a:p>
            <a:pPr algn="l"/>
            <a:endParaRPr lang="fr-CH" sz="900" b="0" i="0" dirty="0">
              <a:solidFill>
                <a:srgbClr val="000000"/>
              </a:solidFill>
              <a:effectLst/>
              <a:latin typeface="Inter"/>
            </a:endParaRPr>
          </a:p>
          <a:p>
            <a:pPr algn="l"/>
            <a:r>
              <a:rPr lang="fr-CH" sz="2000" b="0" i="0" dirty="0">
                <a:solidFill>
                  <a:srgbClr val="000000"/>
                </a:solidFill>
                <a:effectLst/>
                <a:latin typeface="Inter"/>
              </a:rPr>
              <a:t>Ceci est comparé à environ 170 femmes en 2024. « En termes de nombre de réservations pour l'intimité commerciale, c'était une autre année record pour nous [au WEF] »</a:t>
            </a:r>
          </a:p>
          <a:p>
            <a:pPr algn="l"/>
            <a:endParaRPr lang="fr-CH" sz="900" dirty="0">
              <a:solidFill>
                <a:srgbClr val="000000"/>
              </a:solidFill>
              <a:latin typeface="Inter"/>
            </a:endParaRPr>
          </a:p>
          <a:p>
            <a:pPr algn="l"/>
            <a:r>
              <a:rPr lang="fr-CH" sz="2000" b="0" i="0" dirty="0">
                <a:solidFill>
                  <a:srgbClr val="000000"/>
                </a:solidFill>
                <a:effectLst/>
                <a:latin typeface="Inter"/>
              </a:rPr>
              <a:t>« </a:t>
            </a:r>
            <a:r>
              <a:rPr lang="fr-CH" sz="2000" b="1" i="0" dirty="0">
                <a:solidFill>
                  <a:srgbClr val="000000"/>
                </a:solidFill>
                <a:effectLst/>
                <a:highlight>
                  <a:srgbClr val="FFFF00"/>
                </a:highlight>
                <a:latin typeface="Inter"/>
              </a:rPr>
              <a:t>Il y avait beaucoup plus de soirées sexuelles que les années précédentes [</a:t>
            </a:r>
            <a:r>
              <a:rPr lang="fr-CH" sz="2000" b="1" i="0" dirty="0">
                <a:solidFill>
                  <a:srgbClr val="FF0000"/>
                </a:solidFill>
                <a:effectLst/>
                <a:highlight>
                  <a:srgbClr val="FFFF00"/>
                </a:highlight>
                <a:latin typeface="Inter"/>
              </a:rPr>
              <a:t>300, par environ 90 clients contre 140 l'année dernière</a:t>
            </a:r>
            <a:r>
              <a:rPr lang="fr-CH" sz="2000" b="1" i="0" dirty="0">
                <a:solidFill>
                  <a:srgbClr val="000000"/>
                </a:solidFill>
                <a:effectLst/>
                <a:highlight>
                  <a:srgbClr val="FFFF00"/>
                </a:highlight>
                <a:latin typeface="Inter"/>
              </a:rPr>
              <a:t>]</a:t>
            </a:r>
            <a:r>
              <a:rPr lang="fr-CH" sz="2000" b="0" i="0" dirty="0">
                <a:solidFill>
                  <a:srgbClr val="000000"/>
                </a:solidFill>
                <a:effectLst/>
                <a:latin typeface="Inter"/>
              </a:rPr>
              <a:t> »</a:t>
            </a:r>
          </a:p>
        </p:txBody>
      </p:sp>
    </p:spTree>
    <p:extLst>
      <p:ext uri="{BB962C8B-B14F-4D97-AF65-F5344CB8AC3E}">
        <p14:creationId xmlns:p14="http://schemas.microsoft.com/office/powerpoint/2010/main" val="3022339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0.70"/>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E50920F-E426-76EE-75FC-A872A4735DC9}"/>
              </a:ext>
            </a:extLst>
          </p:cNvPr>
          <p:cNvSpPr>
            <a:spLocks noGrp="1"/>
          </p:cNvSpPr>
          <p:nvPr>
            <p:ph type="title"/>
          </p:nvPr>
        </p:nvSpPr>
        <p:spPr>
          <a:xfrm>
            <a:off x="686373" y="137529"/>
            <a:ext cx="10515600" cy="1710249"/>
          </a:xfrm>
        </p:spPr>
        <p:txBody>
          <a:bodyPr>
            <a:normAutofit fontScale="90000"/>
          </a:bodyPr>
          <a:lstStyle/>
          <a:p>
            <a:r>
              <a:rPr lang="fr-FR" sz="5400" b="1" dirty="0" err="1">
                <a:latin typeface="Arial Rounded MT Bold" panose="020F0704030504030204" pitchFamily="34" charset="77"/>
              </a:rPr>
              <a:t>Salome</a:t>
            </a:r>
            <a:r>
              <a:rPr lang="fr-FR" sz="5400" b="1" dirty="0">
                <a:latin typeface="Arial Rounded MT Bold" panose="020F0704030504030204" pitchFamily="34" charset="77"/>
              </a:rPr>
              <a:t>, </a:t>
            </a:r>
            <a:r>
              <a:rPr lang="fr-FR" sz="5400" b="1" dirty="0" err="1">
                <a:latin typeface="Arial Rounded MT Bold" panose="020F0704030504030204" pitchFamily="34" charset="77"/>
              </a:rPr>
              <a:t>escort</a:t>
            </a:r>
            <a:r>
              <a:rPr lang="fr-FR" sz="5400" b="1" dirty="0">
                <a:latin typeface="Arial Rounded MT Bold" panose="020F0704030504030204" pitchFamily="34" charset="77"/>
              </a:rPr>
              <a:t> girl : </a:t>
            </a:r>
            <a:br>
              <a:rPr lang="fr-FR" sz="5400" b="1" dirty="0">
                <a:latin typeface="Arial Rounded MT Bold" panose="020F0704030504030204" pitchFamily="34" charset="77"/>
              </a:rPr>
            </a:br>
            <a:r>
              <a:rPr lang="fr-FR" sz="3600" b="1" dirty="0">
                <a:latin typeface="Arial Rounded MT Bold" panose="020F0704030504030204" pitchFamily="34" charset="77"/>
              </a:rPr>
              <a:t>« les </a:t>
            </a:r>
            <a:r>
              <a:rPr lang="fr-FR" sz="3600" b="1" dirty="0">
                <a:solidFill>
                  <a:srgbClr val="FF0000"/>
                </a:solidFill>
                <a:latin typeface="Arial Rounded MT Bold" panose="020F0704030504030204" pitchFamily="34" charset="77"/>
              </a:rPr>
              <a:t>ennemis</a:t>
            </a:r>
            <a:r>
              <a:rPr lang="fr-FR" sz="3600" b="1" dirty="0">
                <a:latin typeface="Arial Rounded MT Bold" panose="020F0704030504030204" pitchFamily="34" charset="77"/>
              </a:rPr>
              <a:t> des pauvres ne sont pas </a:t>
            </a:r>
            <a:br>
              <a:rPr lang="fr-FR" sz="3600" b="1" dirty="0">
                <a:latin typeface="Arial Rounded MT Bold" panose="020F0704030504030204" pitchFamily="34" charset="77"/>
              </a:rPr>
            </a:br>
            <a:r>
              <a:rPr lang="fr-FR" sz="3600" b="1" dirty="0">
                <a:latin typeface="Arial Rounded MT Bold" panose="020F0704030504030204" pitchFamily="34" charset="77"/>
              </a:rPr>
              <a:t>les migrants, ce sont les </a:t>
            </a:r>
            <a:r>
              <a:rPr lang="fr-FR" sz="3600" b="1" dirty="0">
                <a:solidFill>
                  <a:srgbClr val="FF0000"/>
                </a:solidFill>
                <a:latin typeface="Arial Rounded MT Bold" panose="020F0704030504030204" pitchFamily="34" charset="77"/>
              </a:rPr>
              <a:t>super-riches</a:t>
            </a:r>
            <a:r>
              <a:rPr lang="fr-FR" sz="3600" b="1" dirty="0">
                <a:latin typeface="Arial Rounded MT Bold" panose="020F0704030504030204" pitchFamily="34" charset="77"/>
              </a:rPr>
              <a:t> »</a:t>
            </a:r>
          </a:p>
        </p:txBody>
      </p:sp>
      <p:pic>
        <p:nvPicPr>
          <p:cNvPr id="6148" name="Picture 4" descr="Salome Balthus (pictured), 40, is a high-end escort and author from Berlin who has travelled to Davos, Switzerland, to meet up with clients during the World Economic Forum (WEF)">
            <a:extLst>
              <a:ext uri="{FF2B5EF4-FFF2-40B4-BE49-F238E27FC236}">
                <a16:creationId xmlns:a16="http://schemas.microsoft.com/office/drawing/2014/main" id="{068DA1CC-3C1C-4E6B-1023-6DFA55922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4963" y="2670095"/>
            <a:ext cx="5534943" cy="319525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MailOnline - news, sport, celebrity, science and health stories">
            <a:extLst>
              <a:ext uri="{FF2B5EF4-FFF2-40B4-BE49-F238E27FC236}">
                <a16:creationId xmlns:a16="http://schemas.microsoft.com/office/drawing/2014/main" id="{51195C9B-967E-236F-AF16-BF9E9A182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757" y="2059735"/>
            <a:ext cx="3224566" cy="608061"/>
          </a:xfrm>
          <a:prstGeom prst="rect">
            <a:avLst/>
          </a:prstGeom>
          <a:noFill/>
          <a:extLst>
            <a:ext uri="{909E8E84-426E-40DD-AFC4-6F175D3DCCD1}">
              <a14:hiddenFill xmlns:a14="http://schemas.microsoft.com/office/drawing/2010/main">
                <a:solidFill>
                  <a:srgbClr val="FFFFFF"/>
                </a:solidFill>
              </a14:hiddenFill>
            </a:ext>
          </a:extLst>
        </p:spPr>
      </p:pic>
      <p:sp>
        <p:nvSpPr>
          <p:cNvPr id="7" name="Bulle rectangulaire 6">
            <a:extLst>
              <a:ext uri="{FF2B5EF4-FFF2-40B4-BE49-F238E27FC236}">
                <a16:creationId xmlns:a16="http://schemas.microsoft.com/office/drawing/2014/main" id="{77CC7A89-1378-425E-75BE-DE2680183213}"/>
              </a:ext>
            </a:extLst>
          </p:cNvPr>
          <p:cNvSpPr/>
          <p:nvPr/>
        </p:nvSpPr>
        <p:spPr>
          <a:xfrm>
            <a:off x="691666" y="3546586"/>
            <a:ext cx="5029512" cy="2679848"/>
          </a:xfrm>
          <a:prstGeom prst="wedgeRectCallout">
            <a:avLst>
              <a:gd name="adj1" fmla="val 84525"/>
              <a:gd name="adj2" fmla="val -4279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E697B39D-924D-1970-42A5-67596A998604}"/>
              </a:ext>
            </a:extLst>
          </p:cNvPr>
          <p:cNvSpPr txBox="1"/>
          <p:nvPr/>
        </p:nvSpPr>
        <p:spPr>
          <a:xfrm>
            <a:off x="950444" y="3773212"/>
            <a:ext cx="4770734" cy="1015663"/>
          </a:xfrm>
          <a:prstGeom prst="rect">
            <a:avLst/>
          </a:prstGeom>
          <a:noFill/>
        </p:spPr>
        <p:txBody>
          <a:bodyPr wrap="square">
            <a:spAutoFit/>
          </a:bodyPr>
          <a:lstStyle/>
          <a:p>
            <a:r>
              <a:rPr lang="fr-CH" sz="2000" b="1" dirty="0">
                <a:solidFill>
                  <a:srgbClr val="000000"/>
                </a:solidFill>
                <a:latin typeface="Inter"/>
              </a:rPr>
              <a:t>« </a:t>
            </a:r>
            <a:r>
              <a:rPr lang="fr-CH" sz="2000" b="1" i="0" dirty="0">
                <a:solidFill>
                  <a:srgbClr val="000000"/>
                </a:solidFill>
                <a:effectLst/>
                <a:latin typeface="Inter"/>
              </a:rPr>
              <a:t>Le public doit savoir que </a:t>
            </a:r>
            <a:r>
              <a:rPr lang="fr-CH" sz="2000" b="1" i="0" dirty="0">
                <a:solidFill>
                  <a:srgbClr val="000000"/>
                </a:solidFill>
                <a:effectLst/>
                <a:highlight>
                  <a:srgbClr val="FFFF00"/>
                </a:highlight>
                <a:latin typeface="Inter"/>
              </a:rPr>
              <a:t>les ennemis des pauvres et de la classe inférieure ne sont pas les migrants mais les super riches </a:t>
            </a:r>
            <a:r>
              <a:rPr lang="fr-CH" sz="2000" b="1" i="0" dirty="0">
                <a:solidFill>
                  <a:srgbClr val="000000"/>
                </a:solidFill>
                <a:effectLst/>
                <a:latin typeface="Inter"/>
              </a:rPr>
              <a:t>»</a:t>
            </a:r>
            <a:endParaRPr lang="fr-FR" sz="2000" b="1" dirty="0"/>
          </a:p>
        </p:txBody>
      </p:sp>
      <p:sp>
        <p:nvSpPr>
          <p:cNvPr id="5" name="ZoneTexte 4">
            <a:extLst>
              <a:ext uri="{FF2B5EF4-FFF2-40B4-BE49-F238E27FC236}">
                <a16:creationId xmlns:a16="http://schemas.microsoft.com/office/drawing/2014/main" id="{F1D15846-035A-966A-4C20-2E1B3994BF9A}"/>
              </a:ext>
            </a:extLst>
          </p:cNvPr>
          <p:cNvSpPr txBox="1"/>
          <p:nvPr/>
        </p:nvSpPr>
        <p:spPr>
          <a:xfrm>
            <a:off x="6001061" y="5934670"/>
            <a:ext cx="5341208" cy="923330"/>
          </a:xfrm>
          <a:prstGeom prst="rect">
            <a:avLst/>
          </a:prstGeom>
          <a:noFill/>
        </p:spPr>
        <p:txBody>
          <a:bodyPr wrap="square">
            <a:spAutoFit/>
          </a:bodyPr>
          <a:lstStyle/>
          <a:p>
            <a:r>
              <a:rPr lang="fr-CH" b="1" i="0" dirty="0">
                <a:solidFill>
                  <a:srgbClr val="2F2F2F"/>
                </a:solidFill>
                <a:effectLst/>
                <a:latin typeface="TheSans"/>
              </a:rPr>
              <a:t>Selon </a:t>
            </a:r>
            <a:r>
              <a:rPr lang="fr-CH" b="1" i="0" dirty="0" err="1">
                <a:solidFill>
                  <a:srgbClr val="2F2F2F"/>
                </a:solidFill>
                <a:effectLst/>
                <a:latin typeface="TheSans"/>
              </a:rPr>
              <a:t>Salome</a:t>
            </a:r>
            <a:r>
              <a:rPr lang="fr-CH" b="1" i="0" dirty="0">
                <a:solidFill>
                  <a:srgbClr val="2F2F2F"/>
                </a:solidFill>
                <a:effectLst/>
                <a:latin typeface="TheSans"/>
              </a:rPr>
              <a:t>, ce ne sont pas les super puissants qui font appel à des </a:t>
            </a:r>
            <a:r>
              <a:rPr lang="fr-CH" b="1" i="0" dirty="0" err="1">
                <a:solidFill>
                  <a:srgbClr val="2F2F2F"/>
                </a:solidFill>
                <a:effectLst/>
                <a:latin typeface="TheSans"/>
              </a:rPr>
              <a:t>escorts</a:t>
            </a:r>
            <a:r>
              <a:rPr lang="fr-CH" b="1" i="0" dirty="0">
                <a:solidFill>
                  <a:srgbClr val="2F2F2F"/>
                </a:solidFill>
                <a:effectLst/>
                <a:latin typeface="TheSans"/>
              </a:rPr>
              <a:t> – ceux-là sont heureux quand ils ont un peu de temps pour leurs familles.</a:t>
            </a:r>
            <a:endParaRPr lang="fr-FR" b="1" dirty="0"/>
          </a:p>
        </p:txBody>
      </p:sp>
      <p:sp>
        <p:nvSpPr>
          <p:cNvPr id="9" name="ZoneTexte 8">
            <a:extLst>
              <a:ext uri="{FF2B5EF4-FFF2-40B4-BE49-F238E27FC236}">
                <a16:creationId xmlns:a16="http://schemas.microsoft.com/office/drawing/2014/main" id="{FC225123-1517-536C-E01F-AAC1BAEB7757}"/>
              </a:ext>
            </a:extLst>
          </p:cNvPr>
          <p:cNvSpPr txBox="1"/>
          <p:nvPr/>
        </p:nvSpPr>
        <p:spPr>
          <a:xfrm>
            <a:off x="907552" y="4998481"/>
            <a:ext cx="4597739" cy="1015663"/>
          </a:xfrm>
          <a:prstGeom prst="rect">
            <a:avLst/>
          </a:prstGeom>
          <a:noFill/>
        </p:spPr>
        <p:txBody>
          <a:bodyPr wrap="square">
            <a:spAutoFit/>
          </a:bodyPr>
          <a:lstStyle/>
          <a:p>
            <a:r>
              <a:rPr lang="fr-CH" sz="2000" b="0" i="0" dirty="0">
                <a:solidFill>
                  <a:srgbClr val="2F2F2F"/>
                </a:solidFill>
                <a:effectLst/>
                <a:latin typeface="TheSans"/>
              </a:rPr>
              <a:t> </a:t>
            </a:r>
            <a:r>
              <a:rPr lang="fr-CH" sz="2000" b="1" i="0" dirty="0">
                <a:solidFill>
                  <a:srgbClr val="2F2F2F"/>
                </a:solidFill>
                <a:effectLst/>
                <a:latin typeface="TheSans"/>
              </a:rPr>
              <a:t>« </a:t>
            </a:r>
            <a:r>
              <a:rPr lang="fr-CH" sz="2000" b="1" i="0" dirty="0">
                <a:solidFill>
                  <a:srgbClr val="2F2F2F"/>
                </a:solidFill>
                <a:effectLst/>
                <a:highlight>
                  <a:srgbClr val="FFFF00"/>
                </a:highlight>
                <a:latin typeface="TheSans"/>
              </a:rPr>
              <a:t>Ce sont plutôt les travailleurs subalternes qui sont excités</a:t>
            </a:r>
            <a:r>
              <a:rPr lang="fr-CH" sz="2000" b="1" i="0" dirty="0">
                <a:solidFill>
                  <a:srgbClr val="2F2F2F"/>
                </a:solidFill>
                <a:effectLst/>
                <a:latin typeface="TheSans"/>
              </a:rPr>
              <a:t>, peut-être même là pour la première fois ».</a:t>
            </a:r>
            <a:endParaRPr lang="fr-FR" sz="2000" b="1" dirty="0"/>
          </a:p>
        </p:txBody>
      </p:sp>
      <p:pic>
        <p:nvPicPr>
          <p:cNvPr id="11" name="Image 10">
            <a:extLst>
              <a:ext uri="{FF2B5EF4-FFF2-40B4-BE49-F238E27FC236}">
                <a16:creationId xmlns:a16="http://schemas.microsoft.com/office/drawing/2014/main" id="{34B78D3A-7815-BAD4-BC1E-E2EFE3EF45FF}"/>
              </a:ext>
            </a:extLst>
          </p:cNvPr>
          <p:cNvPicPr>
            <a:picLocks noChangeAspect="1"/>
          </p:cNvPicPr>
          <p:nvPr/>
        </p:nvPicPr>
        <p:blipFill>
          <a:blip r:embed="rId4"/>
          <a:stretch>
            <a:fillRect/>
          </a:stretch>
        </p:blipFill>
        <p:spPr>
          <a:xfrm>
            <a:off x="686373" y="2058783"/>
            <a:ext cx="7353300" cy="1181100"/>
          </a:xfrm>
          <a:prstGeom prst="rect">
            <a:avLst/>
          </a:prstGeom>
          <a:ln>
            <a:solidFill>
              <a:schemeClr val="tx1"/>
            </a:solidFill>
          </a:ln>
        </p:spPr>
      </p:pic>
      <p:pic>
        <p:nvPicPr>
          <p:cNvPr id="15" name="Image 14">
            <a:extLst>
              <a:ext uri="{FF2B5EF4-FFF2-40B4-BE49-F238E27FC236}">
                <a16:creationId xmlns:a16="http://schemas.microsoft.com/office/drawing/2014/main" id="{30BCA291-53FC-F359-0974-EBCAE8102945}"/>
              </a:ext>
            </a:extLst>
          </p:cNvPr>
          <p:cNvPicPr>
            <a:picLocks noChangeAspect="1"/>
          </p:cNvPicPr>
          <p:nvPr/>
        </p:nvPicPr>
        <p:blipFill>
          <a:blip r:embed="rId5"/>
          <a:stretch>
            <a:fillRect/>
          </a:stretch>
        </p:blipFill>
        <p:spPr>
          <a:xfrm>
            <a:off x="10402490" y="2600771"/>
            <a:ext cx="1460500" cy="304800"/>
          </a:xfrm>
          <a:prstGeom prst="rect">
            <a:avLst/>
          </a:prstGeom>
        </p:spPr>
      </p:pic>
    </p:spTree>
    <p:extLst>
      <p:ext uri="{BB962C8B-B14F-4D97-AF65-F5344CB8AC3E}">
        <p14:creationId xmlns:p14="http://schemas.microsoft.com/office/powerpoint/2010/main" val="330979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p:cTn id="7" dur="1000" fill="hold"/>
                                        <p:tgtEl>
                                          <p:spTgt spid="6150"/>
                                        </p:tgtEl>
                                        <p:attrNameLst>
                                          <p:attrName>ppt_w</p:attrName>
                                        </p:attrNameLst>
                                      </p:cBhvr>
                                      <p:tavLst>
                                        <p:tav tm="0">
                                          <p:val>
                                            <p:strVal val="#ppt_w*0.70"/>
                                          </p:val>
                                        </p:tav>
                                        <p:tav tm="100000">
                                          <p:val>
                                            <p:strVal val="#ppt_w"/>
                                          </p:val>
                                        </p:tav>
                                      </p:tavLst>
                                    </p:anim>
                                    <p:anim calcmode="lin" valueType="num">
                                      <p:cBhvr>
                                        <p:cTn id="8" dur="1000" fill="hold"/>
                                        <p:tgtEl>
                                          <p:spTgt spid="6150"/>
                                        </p:tgtEl>
                                        <p:attrNameLst>
                                          <p:attrName>ppt_h</p:attrName>
                                        </p:attrNameLst>
                                      </p:cBhvr>
                                      <p:tavLst>
                                        <p:tav tm="0">
                                          <p:val>
                                            <p:strVal val="#ppt_h"/>
                                          </p:val>
                                        </p:tav>
                                        <p:tav tm="100000">
                                          <p:val>
                                            <p:strVal val="#ppt_h"/>
                                          </p:val>
                                        </p:tav>
                                      </p:tavLst>
                                    </p:anim>
                                    <p:animEffect transition="in" filter="fade">
                                      <p:cBhvr>
                                        <p:cTn id="9" dur="1000"/>
                                        <p:tgtEl>
                                          <p:spTgt spid="6150"/>
                                        </p:tgtEl>
                                      </p:cBhvr>
                                    </p:animEffect>
                                  </p:childTnLst>
                                </p:cTn>
                              </p:par>
                              <p:par>
                                <p:cTn id="10" presetID="5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strVal val="#ppt_w*0.70"/>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Effect transition="in" filter="fade">
                                      <p:cBhvr>
                                        <p:cTn id="26" dur="1000"/>
                                        <p:tgtEl>
                                          <p:spTgt spid="3"/>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strVal val="#ppt_w*0.70"/>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strVal val="#ppt_w*0.70"/>
                                          </p:val>
                                        </p:tav>
                                        <p:tav tm="100000">
                                          <p:val>
                                            <p:strVal val="#ppt_w"/>
                                          </p:val>
                                        </p:tav>
                                      </p:tavLst>
                                    </p:anim>
                                    <p:anim calcmode="lin" valueType="num">
                                      <p:cBhvr>
                                        <p:cTn id="35" dur="1000" fill="hold"/>
                                        <p:tgtEl>
                                          <p:spTgt spid="7"/>
                                        </p:tgtEl>
                                        <p:attrNameLst>
                                          <p:attrName>ppt_h</p:attrName>
                                        </p:attrNameLst>
                                      </p:cBhvr>
                                      <p:tavLst>
                                        <p:tav tm="0">
                                          <p:val>
                                            <p:strVal val="#ppt_h"/>
                                          </p:val>
                                        </p:tav>
                                        <p:tav tm="100000">
                                          <p:val>
                                            <p:strVal val="#ppt_h"/>
                                          </p:val>
                                        </p:tav>
                                      </p:tavLst>
                                    </p:anim>
                                    <p:animEffect transition="in" filter="fade">
                                      <p:cBhvr>
                                        <p:cTn id="36" dur="1000"/>
                                        <p:tgtEl>
                                          <p:spTgt spid="7"/>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E50920F-E426-76EE-75FC-A872A4735DC9}"/>
              </a:ext>
            </a:extLst>
          </p:cNvPr>
          <p:cNvSpPr>
            <a:spLocks noGrp="1"/>
          </p:cNvSpPr>
          <p:nvPr>
            <p:ph type="title"/>
          </p:nvPr>
        </p:nvSpPr>
        <p:spPr>
          <a:xfrm>
            <a:off x="838200" y="426517"/>
            <a:ext cx="10515600" cy="1325563"/>
          </a:xfrm>
        </p:spPr>
        <p:txBody>
          <a:bodyPr>
            <a:normAutofit fontScale="90000"/>
          </a:bodyPr>
          <a:lstStyle/>
          <a:p>
            <a:r>
              <a:rPr lang="fr-FR" sz="5400" b="1" dirty="0">
                <a:latin typeface="+mn-lt"/>
              </a:rPr>
              <a:t>Toujours </a:t>
            </a:r>
            <a:r>
              <a:rPr lang="fr-FR" sz="5400" b="1" dirty="0">
                <a:solidFill>
                  <a:srgbClr val="FF0000"/>
                </a:solidFill>
                <a:latin typeface="+mn-lt"/>
              </a:rPr>
              <a:t>5000</a:t>
            </a:r>
            <a:r>
              <a:rPr lang="fr-FR" sz="5400" b="1" dirty="0">
                <a:latin typeface="+mn-lt"/>
              </a:rPr>
              <a:t> </a:t>
            </a:r>
            <a:r>
              <a:rPr lang="fr-FR" sz="5400" b="1" dirty="0">
                <a:solidFill>
                  <a:srgbClr val="FF0000"/>
                </a:solidFill>
                <a:latin typeface="+mn-lt"/>
              </a:rPr>
              <a:t>militaires</a:t>
            </a:r>
            <a:r>
              <a:rPr lang="fr-FR" sz="5400" b="1" dirty="0">
                <a:latin typeface="+mn-lt"/>
              </a:rPr>
              <a:t> </a:t>
            </a:r>
            <a:r>
              <a:rPr lang="fr-FR" sz="5400" b="1" dirty="0">
                <a:solidFill>
                  <a:srgbClr val="FF0000"/>
                </a:solidFill>
                <a:latin typeface="+mn-lt"/>
              </a:rPr>
              <a:t>suisses</a:t>
            </a:r>
            <a:r>
              <a:rPr lang="fr-FR" sz="5400" b="1" dirty="0">
                <a:latin typeface="+mn-lt"/>
              </a:rPr>
              <a:t> pour protéger les milliardaires de Davos.</a:t>
            </a:r>
          </a:p>
        </p:txBody>
      </p:sp>
      <p:pic>
        <p:nvPicPr>
          <p:cNvPr id="2" name="Image 1">
            <a:extLst>
              <a:ext uri="{FF2B5EF4-FFF2-40B4-BE49-F238E27FC236}">
                <a16:creationId xmlns:a16="http://schemas.microsoft.com/office/drawing/2014/main" id="{B64FC63E-5572-1F6E-60EB-57D1A986EF55}"/>
              </a:ext>
            </a:extLst>
          </p:cNvPr>
          <p:cNvPicPr>
            <a:picLocks noChangeAspect="1"/>
          </p:cNvPicPr>
          <p:nvPr/>
        </p:nvPicPr>
        <p:blipFill>
          <a:blip r:embed="rId2"/>
          <a:stretch>
            <a:fillRect/>
          </a:stretch>
        </p:blipFill>
        <p:spPr>
          <a:xfrm>
            <a:off x="838200" y="3429000"/>
            <a:ext cx="7772400" cy="2117398"/>
          </a:xfrm>
          <a:prstGeom prst="rect">
            <a:avLst/>
          </a:prstGeom>
          <a:ln>
            <a:solidFill>
              <a:schemeClr val="tx1"/>
            </a:solidFill>
          </a:ln>
        </p:spPr>
      </p:pic>
      <p:pic>
        <p:nvPicPr>
          <p:cNvPr id="3" name="Image 2">
            <a:extLst>
              <a:ext uri="{FF2B5EF4-FFF2-40B4-BE49-F238E27FC236}">
                <a16:creationId xmlns:a16="http://schemas.microsoft.com/office/drawing/2014/main" id="{BF6F1646-FE38-3E17-1EAE-FBCFFFD43C69}"/>
              </a:ext>
            </a:extLst>
          </p:cNvPr>
          <p:cNvPicPr>
            <a:picLocks noChangeAspect="1"/>
          </p:cNvPicPr>
          <p:nvPr/>
        </p:nvPicPr>
        <p:blipFill>
          <a:blip r:embed="rId3"/>
          <a:stretch>
            <a:fillRect/>
          </a:stretch>
        </p:blipFill>
        <p:spPr>
          <a:xfrm>
            <a:off x="838200" y="2107762"/>
            <a:ext cx="3385853" cy="1195007"/>
          </a:xfrm>
          <a:prstGeom prst="rect">
            <a:avLst/>
          </a:prstGeom>
        </p:spPr>
      </p:pic>
      <p:pic>
        <p:nvPicPr>
          <p:cNvPr id="5" name="Image 4">
            <a:extLst>
              <a:ext uri="{FF2B5EF4-FFF2-40B4-BE49-F238E27FC236}">
                <a16:creationId xmlns:a16="http://schemas.microsoft.com/office/drawing/2014/main" id="{B5F6704F-3D17-4039-1CB1-A3FA1F8CFB9C}"/>
              </a:ext>
            </a:extLst>
          </p:cNvPr>
          <p:cNvPicPr>
            <a:picLocks noChangeAspect="1"/>
          </p:cNvPicPr>
          <p:nvPr/>
        </p:nvPicPr>
        <p:blipFill>
          <a:blip r:embed="rId4"/>
          <a:stretch>
            <a:fillRect/>
          </a:stretch>
        </p:blipFill>
        <p:spPr>
          <a:xfrm>
            <a:off x="838200" y="5672629"/>
            <a:ext cx="2283940" cy="380657"/>
          </a:xfrm>
          <a:prstGeom prst="rect">
            <a:avLst/>
          </a:prstGeom>
        </p:spPr>
      </p:pic>
      <p:sp>
        <p:nvSpPr>
          <p:cNvPr id="10" name="ZoneTexte 9">
            <a:extLst>
              <a:ext uri="{FF2B5EF4-FFF2-40B4-BE49-F238E27FC236}">
                <a16:creationId xmlns:a16="http://schemas.microsoft.com/office/drawing/2014/main" id="{F80E9E4A-E937-E45A-6A31-20C6495A97C0}"/>
              </a:ext>
            </a:extLst>
          </p:cNvPr>
          <p:cNvSpPr txBox="1"/>
          <p:nvPr/>
        </p:nvSpPr>
        <p:spPr>
          <a:xfrm>
            <a:off x="6096001" y="2390725"/>
            <a:ext cx="5692346" cy="1569660"/>
          </a:xfrm>
          <a:prstGeom prst="rect">
            <a:avLst/>
          </a:prstGeom>
          <a:solidFill>
            <a:schemeClr val="bg1"/>
          </a:solidFill>
          <a:ln>
            <a:solidFill>
              <a:schemeClr val="tx1"/>
            </a:solidFill>
          </a:ln>
        </p:spPr>
        <p:txBody>
          <a:bodyPr wrap="square">
            <a:spAutoFit/>
          </a:bodyPr>
          <a:lstStyle/>
          <a:p>
            <a:r>
              <a:rPr lang="fr-CH" sz="2400" b="0" i="0" dirty="0">
                <a:effectLst/>
                <a:latin typeface="Frutiger Neue"/>
              </a:rPr>
              <a:t>Le Parlement a autorisé </a:t>
            </a:r>
            <a:r>
              <a:rPr lang="fr-CH" sz="2400" b="1" i="0" dirty="0">
                <a:effectLst/>
                <a:highlight>
                  <a:srgbClr val="FFFF00"/>
                </a:highlight>
                <a:latin typeface="Frutiger Neue"/>
              </a:rPr>
              <a:t>5000 militaires</a:t>
            </a:r>
            <a:r>
              <a:rPr lang="fr-CH" sz="2400" b="0" i="0" dirty="0">
                <a:effectLst/>
                <a:latin typeface="Frutiger Neue"/>
              </a:rPr>
              <a:t> au maximum à effectuer ce service d’appui </a:t>
            </a:r>
          </a:p>
          <a:p>
            <a:r>
              <a:rPr lang="fr-CH" sz="2400" b="0" i="0" dirty="0">
                <a:effectLst/>
                <a:latin typeface="Frutiger Neue"/>
              </a:rPr>
              <a:t>de durée limitée </a:t>
            </a:r>
            <a:r>
              <a:rPr lang="fr-CH" sz="2400" b="1" i="0" dirty="0">
                <a:effectLst/>
                <a:highlight>
                  <a:srgbClr val="FFFF00"/>
                </a:highlight>
                <a:latin typeface="Frutiger Neue"/>
              </a:rPr>
              <a:t>entre le 14 et le 30 janvier 2025</a:t>
            </a:r>
            <a:r>
              <a:rPr lang="fr-CH" sz="2400" b="0" i="0" dirty="0">
                <a:effectLst/>
                <a:latin typeface="Frutiger Neue"/>
              </a:rPr>
              <a:t>.</a:t>
            </a:r>
            <a:endParaRPr lang="fr-FR" sz="2400" dirty="0"/>
          </a:p>
        </p:txBody>
      </p:sp>
    </p:spTree>
    <p:extLst>
      <p:ext uri="{BB962C8B-B14F-4D97-AF65-F5344CB8AC3E}">
        <p14:creationId xmlns:p14="http://schemas.microsoft.com/office/powerpoint/2010/main" val="104489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640492" y="347190"/>
            <a:ext cx="10515600" cy="1325563"/>
          </a:xfrm>
        </p:spPr>
        <p:txBody>
          <a:bodyPr>
            <a:noAutofit/>
          </a:bodyPr>
          <a:lstStyle/>
          <a:p>
            <a:r>
              <a:rPr lang="fr-FR" sz="5400" b="1" dirty="0">
                <a:latin typeface="Gill Sans Ultra Bold" panose="020B0A02020104020203" pitchFamily="34" charset="77"/>
              </a:rPr>
              <a:t>Les 5 thèmes 2025</a:t>
            </a:r>
            <a:endParaRPr lang="fr-FR" sz="5400" b="1" dirty="0">
              <a:solidFill>
                <a:srgbClr val="FF0000"/>
              </a:solidFill>
              <a:latin typeface="Gill Sans Ultra Bold" panose="020B0A02020104020203" pitchFamily="34" charset="77"/>
            </a:endParaRPr>
          </a:p>
        </p:txBody>
      </p:sp>
      <p:sp>
        <p:nvSpPr>
          <p:cNvPr id="4" name="Titre 1">
            <a:extLst>
              <a:ext uri="{FF2B5EF4-FFF2-40B4-BE49-F238E27FC236}">
                <a16:creationId xmlns:a16="http://schemas.microsoft.com/office/drawing/2014/main" id="{2B2EDDBB-E96D-C14A-AA6A-3322834F327C}"/>
              </a:ext>
            </a:extLst>
          </p:cNvPr>
          <p:cNvSpPr txBox="1">
            <a:spLocks/>
          </p:cNvSpPr>
          <p:nvPr/>
        </p:nvSpPr>
        <p:spPr>
          <a:xfrm>
            <a:off x="7687962" y="2631988"/>
            <a:ext cx="4368114" cy="3878821"/>
          </a:xfrm>
          <a:prstGeom prst="rect">
            <a:avLst/>
          </a:prstGeom>
          <a:solidFill>
            <a:schemeClr val="bg1"/>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fr-FR" sz="2000" b="1" dirty="0">
                <a:latin typeface="Gill Sans Ultra Bold" panose="020B0A02020104020203" pitchFamily="34" charset="77"/>
              </a:rPr>
              <a:t>Les thèmes 2024</a:t>
            </a:r>
          </a:p>
          <a:p>
            <a:pPr marL="357188" indent="-357188">
              <a:lnSpc>
                <a:spcPct val="100000"/>
              </a:lnSpc>
              <a:buFont typeface=".Lucida Grande UI Regular"/>
              <a:buChar char="►"/>
            </a:pPr>
            <a:r>
              <a:rPr lang="fr-CH" sz="2000" b="1" dirty="0">
                <a:latin typeface="+mn-lt"/>
              </a:rPr>
              <a:t>Atteindre la </a:t>
            </a:r>
            <a:r>
              <a:rPr lang="fr-CH" sz="2000" b="1" dirty="0">
                <a:solidFill>
                  <a:srgbClr val="FF0000"/>
                </a:solidFill>
                <a:latin typeface="+mn-lt"/>
              </a:rPr>
              <a:t>Sécurité</a:t>
            </a:r>
            <a:r>
              <a:rPr lang="fr-CH" sz="2000" b="1" dirty="0">
                <a:latin typeface="+mn-lt"/>
              </a:rPr>
              <a:t> et la Coopération dans un Monde Fracturé</a:t>
            </a:r>
          </a:p>
          <a:p>
            <a:pPr marL="357188" indent="-357188">
              <a:lnSpc>
                <a:spcPct val="100000"/>
              </a:lnSpc>
              <a:buFont typeface=".Lucida Grande UI Regular"/>
              <a:buChar char="►"/>
            </a:pPr>
            <a:r>
              <a:rPr lang="fr-CH" sz="2000" b="1" dirty="0">
                <a:latin typeface="+mn-lt"/>
              </a:rPr>
              <a:t>Créer de la </a:t>
            </a:r>
            <a:r>
              <a:rPr lang="fr-CH" sz="2000" b="1" dirty="0">
                <a:solidFill>
                  <a:srgbClr val="FF0000"/>
                </a:solidFill>
                <a:latin typeface="+mn-lt"/>
              </a:rPr>
              <a:t>Croissance</a:t>
            </a:r>
            <a:r>
              <a:rPr lang="fr-CH" sz="2000" b="1" dirty="0">
                <a:latin typeface="+mn-lt"/>
              </a:rPr>
              <a:t> et des Emplois pour une Nouvelle Ère</a:t>
            </a:r>
          </a:p>
          <a:p>
            <a:pPr marL="357188" indent="-357188">
              <a:lnSpc>
                <a:spcPct val="100000"/>
              </a:lnSpc>
              <a:buClr>
                <a:schemeClr val="tx1"/>
              </a:buClr>
              <a:buFont typeface=".Lucida Grande UI Regular"/>
              <a:buChar char="►"/>
            </a:pPr>
            <a:r>
              <a:rPr lang="fr-CH" sz="2000" b="1" dirty="0">
                <a:solidFill>
                  <a:srgbClr val="FF0000"/>
                </a:solidFill>
                <a:latin typeface="+mn-lt"/>
              </a:rPr>
              <a:t>L'Intelligence Artificielle </a:t>
            </a:r>
            <a:r>
              <a:rPr lang="fr-CH" sz="2000" b="1" dirty="0">
                <a:latin typeface="+mn-lt"/>
              </a:rPr>
              <a:t>en tant que Moteur de l'Économie et de la Société</a:t>
            </a:r>
          </a:p>
          <a:p>
            <a:pPr marL="357188" indent="-357188">
              <a:lnSpc>
                <a:spcPct val="100000"/>
              </a:lnSpc>
              <a:buFont typeface=".Lucida Grande UI Regular"/>
              <a:buChar char="►"/>
            </a:pPr>
            <a:r>
              <a:rPr lang="fr-CH" sz="2000" b="1" dirty="0">
                <a:latin typeface="+mn-lt"/>
              </a:rPr>
              <a:t>Une Stratégie à Long Terme pour </a:t>
            </a:r>
            <a:r>
              <a:rPr lang="fr-CH" sz="2000" b="1" dirty="0">
                <a:solidFill>
                  <a:srgbClr val="FF0000"/>
                </a:solidFill>
                <a:latin typeface="+mn-lt"/>
              </a:rPr>
              <a:t>le Climat</a:t>
            </a:r>
            <a:r>
              <a:rPr lang="fr-CH" sz="2000" b="1" dirty="0">
                <a:latin typeface="+mn-lt"/>
              </a:rPr>
              <a:t>, </a:t>
            </a:r>
            <a:r>
              <a:rPr lang="fr-CH" sz="2000" b="1" dirty="0">
                <a:solidFill>
                  <a:srgbClr val="FF0000"/>
                </a:solidFill>
                <a:latin typeface="+mn-lt"/>
              </a:rPr>
              <a:t>la Nature </a:t>
            </a:r>
            <a:r>
              <a:rPr lang="fr-CH" sz="2000" b="1" dirty="0">
                <a:latin typeface="+mn-lt"/>
              </a:rPr>
              <a:t>et </a:t>
            </a:r>
            <a:r>
              <a:rPr lang="fr-CH" sz="2000" b="1" dirty="0">
                <a:solidFill>
                  <a:srgbClr val="FF0000"/>
                </a:solidFill>
                <a:latin typeface="+mn-lt"/>
              </a:rPr>
              <a:t>l'Energie</a:t>
            </a:r>
            <a:endParaRPr lang="fr-CH" sz="2000" dirty="0">
              <a:solidFill>
                <a:srgbClr val="FF0000"/>
              </a:solidFill>
              <a:latin typeface="+mn-lt"/>
            </a:endParaRPr>
          </a:p>
        </p:txBody>
      </p:sp>
      <p:sp>
        <p:nvSpPr>
          <p:cNvPr id="3" name="ZoneTexte 2">
            <a:extLst>
              <a:ext uri="{FF2B5EF4-FFF2-40B4-BE49-F238E27FC236}">
                <a16:creationId xmlns:a16="http://schemas.microsoft.com/office/drawing/2014/main" id="{27EEE83B-67F5-8847-75D7-096B3521F136}"/>
              </a:ext>
            </a:extLst>
          </p:cNvPr>
          <p:cNvSpPr txBox="1"/>
          <p:nvPr/>
        </p:nvSpPr>
        <p:spPr>
          <a:xfrm>
            <a:off x="640492" y="1810078"/>
            <a:ext cx="7278129" cy="4708981"/>
          </a:xfrm>
          <a:prstGeom prst="rect">
            <a:avLst/>
          </a:prstGeom>
          <a:noFill/>
        </p:spPr>
        <p:txBody>
          <a:bodyPr wrap="square">
            <a:spAutoFit/>
          </a:bodyPr>
          <a:lstStyle/>
          <a:p>
            <a:pPr marL="571500" indent="-571500" algn="l">
              <a:buFont typeface=".Lucida Grande UI Regular"/>
              <a:buChar char="►"/>
            </a:pPr>
            <a:r>
              <a:rPr lang="fr-CH" sz="3600" b="1" i="0" dirty="0">
                <a:solidFill>
                  <a:srgbClr val="000000"/>
                </a:solidFill>
                <a:effectLst/>
                <a:latin typeface="McKinsey Sans"/>
              </a:rPr>
              <a:t>Reconstruire la confiance</a:t>
            </a:r>
            <a:br>
              <a:rPr lang="fr-CH" sz="3600" b="1" i="0" dirty="0">
                <a:solidFill>
                  <a:srgbClr val="000000"/>
                </a:solidFill>
                <a:effectLst/>
                <a:latin typeface="McKinsey Sans"/>
              </a:rPr>
            </a:br>
            <a:r>
              <a:rPr lang="fr-CH" sz="2000" b="1" i="0" dirty="0">
                <a:effectLst/>
                <a:latin typeface="McKinsey Sans"/>
              </a:rPr>
              <a:t>Pour que </a:t>
            </a:r>
            <a:r>
              <a:rPr lang="fr-CH" sz="2000" b="1" i="0" dirty="0">
                <a:effectLst/>
                <a:latin typeface="AkkuratLLWeb"/>
              </a:rPr>
              <a:t>les gouvernements et la société civile travaillent ensemble </a:t>
            </a:r>
          </a:p>
          <a:p>
            <a:pPr marL="571500" indent="-571500" algn="l">
              <a:buFont typeface=".Lucida Grande UI Regular"/>
              <a:buChar char="►"/>
            </a:pPr>
            <a:r>
              <a:rPr lang="fr-CH" sz="3600" b="1" dirty="0">
                <a:solidFill>
                  <a:srgbClr val="000000"/>
                </a:solidFill>
                <a:latin typeface="McKinsey Sans"/>
              </a:rPr>
              <a:t>Réimaginer la croissance</a:t>
            </a:r>
            <a:br>
              <a:rPr lang="fr-CH" sz="3600" b="1" dirty="0">
                <a:solidFill>
                  <a:srgbClr val="000000"/>
                </a:solidFill>
                <a:latin typeface="McKinsey Sans"/>
              </a:rPr>
            </a:br>
            <a:r>
              <a:rPr lang="fr-CH" sz="2000" b="1" i="0" dirty="0">
                <a:effectLst/>
                <a:latin typeface="McKinsey Sans"/>
              </a:rPr>
              <a:t>Avec l’économie numérique</a:t>
            </a:r>
            <a:endParaRPr lang="fr-CH" sz="2000" b="1" dirty="0">
              <a:solidFill>
                <a:srgbClr val="000000"/>
              </a:solidFill>
              <a:latin typeface="McKinsey Sans"/>
            </a:endParaRPr>
          </a:p>
          <a:p>
            <a:pPr marL="571500" indent="-571500" algn="l">
              <a:buFont typeface=".Lucida Grande UI Regular"/>
              <a:buChar char="►"/>
            </a:pPr>
            <a:r>
              <a:rPr lang="fr-CH" sz="3600" b="1" dirty="0">
                <a:solidFill>
                  <a:srgbClr val="000000"/>
                </a:solidFill>
                <a:latin typeface="McKinsey Sans"/>
              </a:rPr>
              <a:t>Sauvegarder la planète</a:t>
            </a:r>
            <a:br>
              <a:rPr lang="fr-CH" sz="3600" b="1" dirty="0">
                <a:solidFill>
                  <a:srgbClr val="000000"/>
                </a:solidFill>
                <a:latin typeface="McKinsey Sans"/>
              </a:rPr>
            </a:br>
            <a:r>
              <a:rPr lang="fr-CH" sz="2000" b="1" dirty="0">
                <a:solidFill>
                  <a:srgbClr val="000000"/>
                </a:solidFill>
              </a:rPr>
              <a:t>Avec </a:t>
            </a:r>
            <a:r>
              <a:rPr lang="fr-CH" sz="2000" b="1" dirty="0">
                <a:solidFill>
                  <a:srgbClr val="000000"/>
                </a:solidFill>
                <a:effectLst/>
              </a:rPr>
              <a:t>de nouvelles technologies climatiques pour le Net </a:t>
            </a:r>
            <a:r>
              <a:rPr lang="fr-CH" sz="2000" b="1" dirty="0" err="1">
                <a:solidFill>
                  <a:srgbClr val="000000"/>
                </a:solidFill>
                <a:effectLst/>
              </a:rPr>
              <a:t>Zero</a:t>
            </a:r>
            <a:endParaRPr lang="fr-CH" sz="2000" b="1" dirty="0">
              <a:solidFill>
                <a:srgbClr val="000000"/>
              </a:solidFill>
            </a:endParaRPr>
          </a:p>
          <a:p>
            <a:pPr marL="571500" indent="-571500" algn="l">
              <a:buFont typeface=".Lucida Grande UI Regular"/>
              <a:buChar char="►"/>
            </a:pPr>
            <a:r>
              <a:rPr lang="fr-CH" sz="3600" b="1" dirty="0">
                <a:solidFill>
                  <a:srgbClr val="000000"/>
                </a:solidFill>
                <a:latin typeface="McKinsey Sans"/>
              </a:rPr>
              <a:t>Les industries à l'ère intelligente</a:t>
            </a:r>
            <a:br>
              <a:rPr lang="fr-CH" sz="3600" b="1" dirty="0">
                <a:solidFill>
                  <a:srgbClr val="000000"/>
                </a:solidFill>
                <a:latin typeface="McKinsey Sans"/>
              </a:rPr>
            </a:br>
            <a:r>
              <a:rPr lang="fr-CH" sz="2000" b="1" dirty="0">
                <a:solidFill>
                  <a:srgbClr val="000000"/>
                </a:solidFill>
              </a:rPr>
              <a:t>Avec </a:t>
            </a:r>
            <a:r>
              <a:rPr lang="fr-CH" sz="2000" b="1" i="0" dirty="0">
                <a:effectLst/>
              </a:rPr>
              <a:t>l'IA, de l'informatique quantique, de la biotechnologie</a:t>
            </a:r>
            <a:endParaRPr lang="fr-CH" sz="2000" b="1" dirty="0"/>
          </a:p>
          <a:p>
            <a:pPr marL="571500" indent="-571500" algn="l">
              <a:buFont typeface=".Lucida Grande UI Regular"/>
              <a:buChar char="►"/>
            </a:pPr>
            <a:r>
              <a:rPr lang="fr-CH" sz="3600" b="1" dirty="0">
                <a:solidFill>
                  <a:srgbClr val="000000"/>
                </a:solidFill>
                <a:latin typeface="McKinsey Sans"/>
              </a:rPr>
              <a:t>Investir dans </a:t>
            </a:r>
            <a:r>
              <a:rPr lang="fr-CH" sz="3600" b="1" i="0" dirty="0">
                <a:solidFill>
                  <a:srgbClr val="000000"/>
                </a:solidFill>
                <a:effectLst/>
                <a:latin typeface="McKinsey Sans"/>
              </a:rPr>
              <a:t>les gens</a:t>
            </a:r>
            <a:br>
              <a:rPr lang="fr-CH" sz="3600" b="1" i="0" dirty="0">
                <a:solidFill>
                  <a:srgbClr val="000000"/>
                </a:solidFill>
                <a:effectLst/>
                <a:latin typeface="McKinsey Sans"/>
              </a:rPr>
            </a:br>
            <a:r>
              <a:rPr lang="fr-CH" sz="2000" b="1" i="0" dirty="0">
                <a:effectLst/>
              </a:rPr>
              <a:t>En améliorer les compétences des gens face à l’IA</a:t>
            </a:r>
          </a:p>
        </p:txBody>
      </p:sp>
    </p:spTree>
    <p:extLst>
      <p:ext uri="{BB962C8B-B14F-4D97-AF65-F5344CB8AC3E}">
        <p14:creationId xmlns:p14="http://schemas.microsoft.com/office/powerpoint/2010/main" val="50633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621823" y="517669"/>
            <a:ext cx="10515600" cy="1325563"/>
          </a:xfrm>
        </p:spPr>
        <p:txBody>
          <a:bodyPr>
            <a:normAutofit fontScale="90000"/>
          </a:bodyPr>
          <a:lstStyle/>
          <a:p>
            <a:r>
              <a:rPr lang="fr-CH" sz="5400" b="1" dirty="0">
                <a:latin typeface="Gill Sans Ultra Bold" panose="020B0A02020104020203" pitchFamily="34" charset="77"/>
              </a:rPr>
              <a:t>Perception </a:t>
            </a:r>
            <a:br>
              <a:rPr lang="fr-CH" sz="5400" b="1" dirty="0">
                <a:latin typeface="Gill Sans Ultra Bold" panose="020B0A02020104020203" pitchFamily="34" charset="77"/>
              </a:rPr>
            </a:br>
            <a:r>
              <a:rPr lang="fr-CH" b="1" dirty="0">
                <a:latin typeface="Gill Sans Ultra Bold" panose="020B0A02020104020203" pitchFamily="34" charset="77"/>
              </a:rPr>
              <a:t>des Risques </a:t>
            </a:r>
            <a:br>
              <a:rPr lang="fr-CH" b="1" dirty="0">
                <a:latin typeface="Gill Sans Ultra Bold" panose="020B0A02020104020203" pitchFamily="34" charset="77"/>
              </a:rPr>
            </a:br>
            <a:r>
              <a:rPr lang="fr-CH" b="1" dirty="0">
                <a:latin typeface="Gill Sans Ultra Bold" panose="020B0A02020104020203" pitchFamily="34" charset="77"/>
              </a:rPr>
              <a:t>mondiaux 2025</a:t>
            </a:r>
          </a:p>
        </p:txBody>
      </p:sp>
      <p:sp>
        <p:nvSpPr>
          <p:cNvPr id="6" name="ZoneTexte 5">
            <a:extLst>
              <a:ext uri="{FF2B5EF4-FFF2-40B4-BE49-F238E27FC236}">
                <a16:creationId xmlns:a16="http://schemas.microsoft.com/office/drawing/2014/main" id="{6C8D03DC-DBEC-6746-FFA5-84EE7F03A17D}"/>
              </a:ext>
            </a:extLst>
          </p:cNvPr>
          <p:cNvSpPr txBox="1"/>
          <p:nvPr/>
        </p:nvSpPr>
        <p:spPr>
          <a:xfrm>
            <a:off x="621823" y="2078107"/>
            <a:ext cx="6098874" cy="369332"/>
          </a:xfrm>
          <a:prstGeom prst="rect">
            <a:avLst/>
          </a:prstGeom>
          <a:noFill/>
        </p:spPr>
        <p:txBody>
          <a:bodyPr wrap="square">
            <a:spAutoFit/>
          </a:bodyPr>
          <a:lstStyle/>
          <a:p>
            <a:r>
              <a:rPr lang="fr-FR" b="1" dirty="0">
                <a:latin typeface="Helvetica Neue" panose="02000503000000020004" pitchFamily="2" charset="0"/>
                <a:ea typeface="Helvetica Neue" panose="02000503000000020004" pitchFamily="2" charset="0"/>
                <a:cs typeface="Helvetica Neue" panose="02000503000000020004" pitchFamily="2" charset="0"/>
              </a:rPr>
              <a:t>Selon le 20</a:t>
            </a:r>
            <a:r>
              <a:rPr lang="fr-FR" b="1" baseline="30000" dirty="0">
                <a:latin typeface="Helvetica Neue" panose="02000503000000020004" pitchFamily="2" charset="0"/>
                <a:ea typeface="Helvetica Neue" panose="02000503000000020004" pitchFamily="2" charset="0"/>
                <a:cs typeface="Helvetica Neue" panose="02000503000000020004" pitchFamily="2" charset="0"/>
              </a:rPr>
              <a:t>e</a:t>
            </a:r>
            <a:r>
              <a:rPr lang="fr-FR" b="1" dirty="0">
                <a:latin typeface="Helvetica Neue" panose="02000503000000020004" pitchFamily="2" charset="0"/>
                <a:ea typeface="Helvetica Neue" panose="02000503000000020004" pitchFamily="2" charset="0"/>
                <a:cs typeface="Helvetica Neue" panose="02000503000000020004" pitchFamily="2" charset="0"/>
              </a:rPr>
              <a:t> rapport du WEF</a:t>
            </a:r>
          </a:p>
        </p:txBody>
      </p:sp>
      <p:sp>
        <p:nvSpPr>
          <p:cNvPr id="11" name="ZoneTexte 10">
            <a:extLst>
              <a:ext uri="{FF2B5EF4-FFF2-40B4-BE49-F238E27FC236}">
                <a16:creationId xmlns:a16="http://schemas.microsoft.com/office/drawing/2014/main" id="{692B773C-FA8B-CC7C-9279-25C5A3378B5A}"/>
              </a:ext>
            </a:extLst>
          </p:cNvPr>
          <p:cNvSpPr txBox="1"/>
          <p:nvPr/>
        </p:nvSpPr>
        <p:spPr>
          <a:xfrm>
            <a:off x="412155" y="4566411"/>
            <a:ext cx="6961589" cy="2339487"/>
          </a:xfrm>
          <a:prstGeom prst="rect">
            <a:avLst/>
          </a:prstGeom>
          <a:noFill/>
        </p:spPr>
        <p:txBody>
          <a:bodyPr wrap="square">
            <a:spAutoFit/>
          </a:bodyPr>
          <a:lstStyle/>
          <a:p>
            <a:pPr marL="342900" indent="-342900">
              <a:lnSpc>
                <a:spcPts val="3480"/>
              </a:lnSpc>
              <a:buFont typeface="+mj-lt"/>
              <a:buAutoNum type="arabicPeriod"/>
            </a:pPr>
            <a:r>
              <a:rPr lang="fr-CH" sz="2400" b="1" dirty="0">
                <a:latin typeface="Helvetica Neue" panose="02000503000000020004" pitchFamily="2" charset="0"/>
              </a:rPr>
              <a:t>Conflit </a:t>
            </a:r>
            <a:r>
              <a:rPr lang="fr-CH" sz="2400" b="1" dirty="0">
                <a:solidFill>
                  <a:srgbClr val="FF0000"/>
                </a:solidFill>
                <a:highlight>
                  <a:srgbClr val="FFFF00"/>
                </a:highlight>
                <a:latin typeface="Helvetica Neue" panose="02000503000000020004" pitchFamily="2" charset="0"/>
              </a:rPr>
              <a:t>armé</a:t>
            </a:r>
            <a:r>
              <a:rPr lang="fr-CH" sz="2400" b="1" dirty="0">
                <a:latin typeface="Helvetica Neue" panose="02000503000000020004" pitchFamily="2" charset="0"/>
              </a:rPr>
              <a:t>  </a:t>
            </a:r>
            <a:r>
              <a:rPr lang="fr-CH" sz="3200" dirty="0"/>
              <a:t>🔫</a:t>
            </a:r>
            <a:endParaRPr lang="fr-CH" sz="3200" b="1" dirty="0">
              <a:effectLst/>
              <a:latin typeface="Helvetica Neue" panose="02000503000000020004" pitchFamily="2" charset="0"/>
            </a:endParaRPr>
          </a:p>
          <a:p>
            <a:pPr marL="342900" indent="-342900">
              <a:lnSpc>
                <a:spcPts val="3480"/>
              </a:lnSpc>
              <a:buFont typeface="+mj-lt"/>
              <a:buAutoNum type="arabicPeriod"/>
            </a:pPr>
            <a:r>
              <a:rPr lang="fr-CH" sz="2400" b="1" dirty="0">
                <a:latin typeface="Helvetica Neue" panose="02000503000000020004" pitchFamily="2" charset="0"/>
              </a:rPr>
              <a:t>E</a:t>
            </a:r>
            <a:r>
              <a:rPr lang="fr-CH" sz="2400" b="1" dirty="0">
                <a:effectLst/>
                <a:latin typeface="Helvetica Neue" panose="02000503000000020004" pitchFamily="2" charset="0"/>
              </a:rPr>
              <a:t>vènements </a:t>
            </a:r>
            <a:r>
              <a:rPr lang="fr-CH" sz="2400" b="1" dirty="0">
                <a:solidFill>
                  <a:srgbClr val="FF0000"/>
                </a:solidFill>
                <a:effectLst/>
                <a:highlight>
                  <a:srgbClr val="FFFF00"/>
                </a:highlight>
                <a:latin typeface="Helvetica Neue" panose="02000503000000020004" pitchFamily="2" charset="0"/>
              </a:rPr>
              <a:t>météorologiques</a:t>
            </a:r>
            <a:r>
              <a:rPr lang="fr-CH" sz="2400" b="1" dirty="0">
                <a:effectLst/>
                <a:latin typeface="Helvetica Neue" panose="02000503000000020004" pitchFamily="2" charset="0"/>
              </a:rPr>
              <a:t> </a:t>
            </a:r>
            <a:r>
              <a:rPr lang="fr-CH" sz="2400" b="1" dirty="0">
                <a:latin typeface="Helvetica Neue" panose="02000503000000020004" pitchFamily="2" charset="0"/>
              </a:rPr>
              <a:t>e</a:t>
            </a:r>
            <a:r>
              <a:rPr lang="fr-CH" sz="2400" b="1" dirty="0">
                <a:effectLst/>
                <a:latin typeface="Helvetica Neue" panose="02000503000000020004" pitchFamily="2" charset="0"/>
              </a:rPr>
              <a:t>xtrêmes  </a:t>
            </a:r>
            <a:r>
              <a:rPr lang="fr-CH" sz="3200" dirty="0"/>
              <a:t>🌪</a:t>
            </a:r>
            <a:endParaRPr lang="fr-CH" sz="3200" b="1" dirty="0">
              <a:effectLst/>
              <a:latin typeface="Helvetica Neue" panose="02000503000000020004" pitchFamily="2" charset="0"/>
            </a:endParaRPr>
          </a:p>
          <a:p>
            <a:pPr marL="360363" indent="-360363">
              <a:lnSpc>
                <a:spcPts val="3480"/>
              </a:lnSpc>
              <a:buFont typeface="+mj-lt"/>
              <a:buAutoNum type="arabicPeriod" startAt="3"/>
            </a:pPr>
            <a:r>
              <a:rPr lang="fr-CH" sz="2400" b="1" dirty="0">
                <a:latin typeface="Helvetica Neue" panose="02000503000000020004" pitchFamily="2" charset="0"/>
              </a:rPr>
              <a:t>Confrontation géo-</a:t>
            </a:r>
            <a:r>
              <a:rPr lang="fr-CH" sz="2400" b="1" dirty="0">
                <a:solidFill>
                  <a:srgbClr val="FF0000"/>
                </a:solidFill>
                <a:highlight>
                  <a:srgbClr val="FFFF00"/>
                </a:highlight>
                <a:latin typeface="Helvetica Neue" panose="02000503000000020004" pitchFamily="2" charset="0"/>
              </a:rPr>
              <a:t>économique</a:t>
            </a:r>
            <a:r>
              <a:rPr lang="fr-CH" sz="2400" b="1" dirty="0">
                <a:latin typeface="Helvetica Neue" panose="02000503000000020004" pitchFamily="2" charset="0"/>
              </a:rPr>
              <a:t>  </a:t>
            </a:r>
            <a:r>
              <a:rPr lang="fr-CH" sz="3200" dirty="0"/>
              <a:t>💰</a:t>
            </a:r>
            <a:endParaRPr lang="fr-CH" sz="3200" b="1" dirty="0">
              <a:latin typeface="Helvetica Neue" panose="02000503000000020004" pitchFamily="2" charset="0"/>
            </a:endParaRPr>
          </a:p>
          <a:p>
            <a:pPr marL="360363" indent="-360363">
              <a:lnSpc>
                <a:spcPts val="3480"/>
              </a:lnSpc>
              <a:buFont typeface="+mj-lt"/>
              <a:buAutoNum type="arabicPeriod" startAt="3"/>
            </a:pPr>
            <a:r>
              <a:rPr lang="fr-CH" sz="2400" b="1" dirty="0">
                <a:latin typeface="Helvetica Neue" panose="02000503000000020004" pitchFamily="2" charset="0"/>
              </a:rPr>
              <a:t>Mésinformation &amp; </a:t>
            </a:r>
            <a:r>
              <a:rPr lang="fr-CH" sz="2400" b="1" dirty="0">
                <a:solidFill>
                  <a:srgbClr val="FF0000"/>
                </a:solidFill>
                <a:highlight>
                  <a:srgbClr val="FFFF00"/>
                </a:highlight>
                <a:latin typeface="Helvetica Neue" panose="02000503000000020004" pitchFamily="2" charset="0"/>
              </a:rPr>
              <a:t>désinformation</a:t>
            </a:r>
            <a:r>
              <a:rPr lang="fr-CH" sz="2400" b="1" dirty="0">
                <a:latin typeface="Helvetica Neue" panose="02000503000000020004" pitchFamily="2" charset="0"/>
              </a:rPr>
              <a:t>  </a:t>
            </a:r>
            <a:r>
              <a:rPr lang="fr-CH" sz="3200" dirty="0"/>
              <a:t>🗞</a:t>
            </a:r>
            <a:endParaRPr lang="fr-CH" sz="3200" b="1" dirty="0">
              <a:latin typeface="Helvetica Neue" panose="02000503000000020004" pitchFamily="2" charset="0"/>
            </a:endParaRPr>
          </a:p>
          <a:p>
            <a:pPr marL="360363" indent="-360363">
              <a:lnSpc>
                <a:spcPts val="3480"/>
              </a:lnSpc>
              <a:buClr>
                <a:schemeClr val="tx1"/>
              </a:buClr>
              <a:buFont typeface="+mj-lt"/>
              <a:buAutoNum type="arabicPeriod" startAt="3"/>
            </a:pPr>
            <a:r>
              <a:rPr lang="fr-CH" sz="2400" b="1" dirty="0">
                <a:solidFill>
                  <a:srgbClr val="FF0000"/>
                </a:solidFill>
                <a:highlight>
                  <a:srgbClr val="FFFF00"/>
                </a:highlight>
                <a:latin typeface="Helvetica Neue" panose="02000503000000020004" pitchFamily="2" charset="0"/>
              </a:rPr>
              <a:t>Polarisation</a:t>
            </a:r>
            <a:r>
              <a:rPr lang="fr-CH" sz="2400" b="1" dirty="0">
                <a:latin typeface="Helvetica Neue" panose="02000503000000020004" pitchFamily="2" charset="0"/>
              </a:rPr>
              <a:t> sociétale  </a:t>
            </a:r>
            <a:r>
              <a:rPr lang="fr-CH" sz="3200" dirty="0"/>
              <a:t>👻</a:t>
            </a:r>
          </a:p>
        </p:txBody>
      </p:sp>
      <p:pic>
        <p:nvPicPr>
          <p:cNvPr id="3" name="Image 2">
            <a:extLst>
              <a:ext uri="{FF2B5EF4-FFF2-40B4-BE49-F238E27FC236}">
                <a16:creationId xmlns:a16="http://schemas.microsoft.com/office/drawing/2014/main" id="{FD4314AF-6932-3001-F583-0E3752F857EE}"/>
              </a:ext>
            </a:extLst>
          </p:cNvPr>
          <p:cNvPicPr>
            <a:picLocks noChangeAspect="1"/>
          </p:cNvPicPr>
          <p:nvPr/>
        </p:nvPicPr>
        <p:blipFill>
          <a:blip r:embed="rId2"/>
          <a:stretch>
            <a:fillRect/>
          </a:stretch>
        </p:blipFill>
        <p:spPr>
          <a:xfrm>
            <a:off x="6085291" y="159880"/>
            <a:ext cx="5474767" cy="3263016"/>
          </a:xfrm>
          <a:prstGeom prst="rect">
            <a:avLst/>
          </a:prstGeom>
          <a:ln>
            <a:solidFill>
              <a:schemeClr val="tx1"/>
            </a:solidFill>
          </a:ln>
        </p:spPr>
      </p:pic>
      <p:pic>
        <p:nvPicPr>
          <p:cNvPr id="8" name="Image 7">
            <a:extLst>
              <a:ext uri="{FF2B5EF4-FFF2-40B4-BE49-F238E27FC236}">
                <a16:creationId xmlns:a16="http://schemas.microsoft.com/office/drawing/2014/main" id="{C255EFE8-A035-4B1E-6D9D-AA168983A964}"/>
              </a:ext>
            </a:extLst>
          </p:cNvPr>
          <p:cNvPicPr>
            <a:picLocks noChangeAspect="1"/>
          </p:cNvPicPr>
          <p:nvPr/>
        </p:nvPicPr>
        <p:blipFill>
          <a:blip r:embed="rId3"/>
          <a:stretch>
            <a:fillRect/>
          </a:stretch>
        </p:blipFill>
        <p:spPr>
          <a:xfrm>
            <a:off x="8388893" y="3316571"/>
            <a:ext cx="3687515" cy="3396395"/>
          </a:xfrm>
          <a:prstGeom prst="rect">
            <a:avLst/>
          </a:prstGeom>
          <a:ln>
            <a:solidFill>
              <a:schemeClr val="tx1"/>
            </a:solidFill>
          </a:ln>
        </p:spPr>
      </p:pic>
      <p:pic>
        <p:nvPicPr>
          <p:cNvPr id="9" name="Image 8">
            <a:extLst>
              <a:ext uri="{FF2B5EF4-FFF2-40B4-BE49-F238E27FC236}">
                <a16:creationId xmlns:a16="http://schemas.microsoft.com/office/drawing/2014/main" id="{A3C083E4-C48D-CB23-E366-AAD6E156315F}"/>
              </a:ext>
            </a:extLst>
          </p:cNvPr>
          <p:cNvPicPr>
            <a:picLocks noChangeAspect="1"/>
          </p:cNvPicPr>
          <p:nvPr/>
        </p:nvPicPr>
        <p:blipFill>
          <a:blip r:embed="rId4"/>
          <a:stretch>
            <a:fillRect/>
          </a:stretch>
        </p:blipFill>
        <p:spPr>
          <a:xfrm>
            <a:off x="412155" y="2547178"/>
            <a:ext cx="7772400" cy="1775853"/>
          </a:xfrm>
          <a:prstGeom prst="rect">
            <a:avLst/>
          </a:prstGeom>
          <a:ln>
            <a:solidFill>
              <a:schemeClr val="tx1"/>
            </a:solidFill>
          </a:ln>
        </p:spPr>
      </p:pic>
    </p:spTree>
    <p:extLst>
      <p:ext uri="{BB962C8B-B14F-4D97-AF65-F5344CB8AC3E}">
        <p14:creationId xmlns:p14="http://schemas.microsoft.com/office/powerpoint/2010/main" val="66184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 calcmode="lin" valueType="num">
                                      <p:cBhvr additive="base">
                                        <p:cTn id="14" dur="500"/>
                                        <p:tgtEl>
                                          <p:spTgt spid="11">
                                            <p:txEl>
                                              <p:pRg st="0" end="0"/>
                                            </p:txEl>
                                          </p:spTgt>
                                        </p:tgtEl>
                                        <p:attrNameLst>
                                          <p:attrName>ppt_x</p:attrName>
                                        </p:attrNameLst>
                                      </p:cBhvr>
                                      <p:tavLst>
                                        <p:tav tm="0">
                                          <p:val>
                                            <p:strVal val="#ppt_x-#ppt_w*1.125000"/>
                                          </p:val>
                                        </p:tav>
                                        <p:tav tm="100000">
                                          <p:val>
                                            <p:strVal val="#ppt_x"/>
                                          </p:val>
                                        </p:tav>
                                      </p:tavLst>
                                    </p:anim>
                                    <p:animEffect transition="in" filter="wipe(right)">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 calcmode="lin" valueType="num">
                                      <p:cBhvr additive="base">
                                        <p:cTn id="20" dur="500"/>
                                        <p:tgtEl>
                                          <p:spTgt spid="11">
                                            <p:txEl>
                                              <p:pRg st="1" end="1"/>
                                            </p:txEl>
                                          </p:spTgt>
                                        </p:tgtEl>
                                        <p:attrNameLst>
                                          <p:attrName>ppt_x</p:attrName>
                                        </p:attrNameLst>
                                      </p:cBhvr>
                                      <p:tavLst>
                                        <p:tav tm="0">
                                          <p:val>
                                            <p:strVal val="#ppt_x-#ppt_w*1.125000"/>
                                          </p:val>
                                        </p:tav>
                                        <p:tav tm="100000">
                                          <p:val>
                                            <p:strVal val="#ppt_x"/>
                                          </p:val>
                                        </p:tav>
                                      </p:tavLst>
                                    </p:anim>
                                    <p:animEffect transition="in" filter="wipe(right)">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 calcmode="lin" valueType="num">
                                      <p:cBhvr additive="base">
                                        <p:cTn id="26" dur="500"/>
                                        <p:tgtEl>
                                          <p:spTgt spid="11">
                                            <p:txEl>
                                              <p:pRg st="2" end="2"/>
                                            </p:txEl>
                                          </p:spTgt>
                                        </p:tgtEl>
                                        <p:attrNameLst>
                                          <p:attrName>ppt_x</p:attrName>
                                        </p:attrNameLst>
                                      </p:cBhvr>
                                      <p:tavLst>
                                        <p:tav tm="0">
                                          <p:val>
                                            <p:strVal val="#ppt_x-#ppt_w*1.125000"/>
                                          </p:val>
                                        </p:tav>
                                        <p:tav tm="100000">
                                          <p:val>
                                            <p:strVal val="#ppt_x"/>
                                          </p:val>
                                        </p:tav>
                                      </p:tavLst>
                                    </p:anim>
                                    <p:animEffect transition="in" filter="wipe(right)">
                                      <p:cBhvr>
                                        <p:cTn id="27" dur="500"/>
                                        <p:tgtEl>
                                          <p:spTgt spid="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11">
                                            <p:txEl>
                                              <p:pRg st="3" end="3"/>
                                            </p:txEl>
                                          </p:spTgt>
                                        </p:tgtEl>
                                        <p:attrNameLst>
                                          <p:attrName>style.visibility</p:attrName>
                                        </p:attrNameLst>
                                      </p:cBhvr>
                                      <p:to>
                                        <p:strVal val="visible"/>
                                      </p:to>
                                    </p:set>
                                    <p:anim calcmode="lin" valueType="num">
                                      <p:cBhvr additive="base">
                                        <p:cTn id="32" dur="500"/>
                                        <p:tgtEl>
                                          <p:spTgt spid="11">
                                            <p:txEl>
                                              <p:pRg st="3" end="3"/>
                                            </p:txEl>
                                          </p:spTgt>
                                        </p:tgtEl>
                                        <p:attrNameLst>
                                          <p:attrName>ppt_x</p:attrName>
                                        </p:attrNameLst>
                                      </p:cBhvr>
                                      <p:tavLst>
                                        <p:tav tm="0">
                                          <p:val>
                                            <p:strVal val="#ppt_x-#ppt_w*1.125000"/>
                                          </p:val>
                                        </p:tav>
                                        <p:tav tm="100000">
                                          <p:val>
                                            <p:strVal val="#ppt_x"/>
                                          </p:val>
                                        </p:tav>
                                      </p:tavLst>
                                    </p:anim>
                                    <p:animEffect transition="in" filter="wipe(right)">
                                      <p:cBhvr>
                                        <p:cTn id="33" dur="500"/>
                                        <p:tgtEl>
                                          <p:spTgt spid="11">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11">
                                            <p:txEl>
                                              <p:pRg st="4" end="4"/>
                                            </p:txEl>
                                          </p:spTgt>
                                        </p:tgtEl>
                                        <p:attrNameLst>
                                          <p:attrName>style.visibility</p:attrName>
                                        </p:attrNameLst>
                                      </p:cBhvr>
                                      <p:to>
                                        <p:strVal val="visible"/>
                                      </p:to>
                                    </p:set>
                                    <p:anim calcmode="lin" valueType="num">
                                      <p:cBhvr additive="base">
                                        <p:cTn id="38" dur="500"/>
                                        <p:tgtEl>
                                          <p:spTgt spid="11">
                                            <p:txEl>
                                              <p:pRg st="4" end="4"/>
                                            </p:txEl>
                                          </p:spTgt>
                                        </p:tgtEl>
                                        <p:attrNameLst>
                                          <p:attrName>ppt_x</p:attrName>
                                        </p:attrNameLst>
                                      </p:cBhvr>
                                      <p:tavLst>
                                        <p:tav tm="0">
                                          <p:val>
                                            <p:strVal val="#ppt_x-#ppt_w*1.125000"/>
                                          </p:val>
                                        </p:tav>
                                        <p:tav tm="100000">
                                          <p:val>
                                            <p:strVal val="#ppt_x"/>
                                          </p:val>
                                        </p:tav>
                                      </p:tavLst>
                                    </p:anim>
                                    <p:animEffect transition="in" filter="wipe(right)">
                                      <p:cBhvr>
                                        <p:cTn id="3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608E6-908F-91A2-B4E6-A219D4DCBF4C}"/>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7BF19687-53B6-6526-1D3C-7AA8F45F5A79}"/>
              </a:ext>
            </a:extLst>
          </p:cNvPr>
          <p:cNvPicPr>
            <a:picLocks noChangeAspect="1"/>
          </p:cNvPicPr>
          <p:nvPr/>
        </p:nvPicPr>
        <p:blipFill>
          <a:blip r:embed="rId2"/>
          <a:stretch>
            <a:fillRect/>
          </a:stretch>
        </p:blipFill>
        <p:spPr>
          <a:xfrm>
            <a:off x="6087762" y="1686442"/>
            <a:ext cx="5772527" cy="3295210"/>
          </a:xfrm>
          <a:prstGeom prst="rect">
            <a:avLst/>
          </a:prstGeom>
          <a:ln>
            <a:solidFill>
              <a:schemeClr val="tx1"/>
            </a:solidFill>
          </a:ln>
        </p:spPr>
      </p:pic>
      <p:sp>
        <p:nvSpPr>
          <p:cNvPr id="2" name="Titre 1">
            <a:extLst>
              <a:ext uri="{FF2B5EF4-FFF2-40B4-BE49-F238E27FC236}">
                <a16:creationId xmlns:a16="http://schemas.microsoft.com/office/drawing/2014/main" id="{5010E668-5D6B-6125-E03D-66734FCE7639}"/>
              </a:ext>
            </a:extLst>
          </p:cNvPr>
          <p:cNvSpPr>
            <a:spLocks noGrp="1"/>
          </p:cNvSpPr>
          <p:nvPr>
            <p:ph type="title"/>
          </p:nvPr>
        </p:nvSpPr>
        <p:spPr>
          <a:xfrm>
            <a:off x="379247" y="257957"/>
            <a:ext cx="11494186" cy="1325563"/>
          </a:xfrm>
        </p:spPr>
        <p:txBody>
          <a:bodyPr>
            <a:normAutofit/>
          </a:bodyPr>
          <a:lstStyle/>
          <a:p>
            <a:pPr>
              <a:lnSpc>
                <a:spcPts val="3080"/>
              </a:lnSpc>
            </a:pPr>
            <a:r>
              <a:rPr lang="fr-CH" sz="4800" b="1" dirty="0" err="1">
                <a:latin typeface="Arial Rounded MT Bold" panose="020F0704030504030204" pitchFamily="34" charset="77"/>
              </a:rPr>
              <a:t>Børge</a:t>
            </a:r>
            <a:r>
              <a:rPr lang="fr-CH" sz="4800" b="1" dirty="0">
                <a:latin typeface="Arial Rounded MT Bold" panose="020F0704030504030204" pitchFamily="34" charset="77"/>
              </a:rPr>
              <a:t> </a:t>
            </a:r>
            <a:r>
              <a:rPr lang="fr-CH" sz="4800" b="1" dirty="0" err="1">
                <a:latin typeface="Arial Rounded MT Bold" panose="020F0704030504030204" pitchFamily="34" charset="77"/>
              </a:rPr>
              <a:t>Brende</a:t>
            </a:r>
            <a:r>
              <a:rPr lang="fr-CH" sz="4800" b="1" dirty="0">
                <a:latin typeface="Arial Rounded MT Bold" panose="020F0704030504030204" pitchFamily="34" charset="77"/>
              </a:rPr>
              <a:t> </a:t>
            </a:r>
            <a:r>
              <a:rPr lang="fr-CH" sz="4800" b="1" dirty="0">
                <a:latin typeface="+mn-lt"/>
              </a:rPr>
              <a:t>:</a:t>
            </a:r>
            <a:br>
              <a:rPr lang="fr-CH" sz="900" b="1" dirty="0">
                <a:latin typeface="+mn-lt"/>
              </a:rPr>
            </a:br>
            <a:r>
              <a:rPr lang="fr-CH" sz="3200" b="1" dirty="0">
                <a:latin typeface="Arial Rounded MT Bold" panose="020F0704030504030204" pitchFamily="34" charset="77"/>
              </a:rPr>
              <a:t>« Nous ne savons pas vraiment de quoi </a:t>
            </a:r>
            <a:br>
              <a:rPr lang="fr-CH" sz="3200" b="1" dirty="0">
                <a:latin typeface="Arial Rounded MT Bold" panose="020F0704030504030204" pitchFamily="34" charset="77"/>
              </a:rPr>
            </a:br>
            <a:r>
              <a:rPr lang="fr-CH" sz="3200" b="1" dirty="0">
                <a:latin typeface="Arial Rounded MT Bold" panose="020F0704030504030204" pitchFamily="34" charset="77"/>
              </a:rPr>
              <a:t>    le </a:t>
            </a:r>
            <a:r>
              <a:rPr lang="fr-CH" sz="3200" b="1" dirty="0">
                <a:solidFill>
                  <a:srgbClr val="FF0000"/>
                </a:solidFill>
                <a:latin typeface="Arial Rounded MT Bold" panose="020F0704030504030204" pitchFamily="34" charset="77"/>
              </a:rPr>
              <a:t>Nouvel Ordre mondial </a:t>
            </a:r>
            <a:r>
              <a:rPr lang="fr-CH" sz="3200" b="1" dirty="0">
                <a:latin typeface="Arial Rounded MT Bold" panose="020F0704030504030204" pitchFamily="34" charset="77"/>
              </a:rPr>
              <a:t>sera fait » </a:t>
            </a:r>
          </a:p>
        </p:txBody>
      </p:sp>
      <p:sp>
        <p:nvSpPr>
          <p:cNvPr id="6" name="ZoneTexte 5">
            <a:extLst>
              <a:ext uri="{FF2B5EF4-FFF2-40B4-BE49-F238E27FC236}">
                <a16:creationId xmlns:a16="http://schemas.microsoft.com/office/drawing/2014/main" id="{658AEC4C-C921-4394-8B57-CCAEAE86BD3F}"/>
              </a:ext>
            </a:extLst>
          </p:cNvPr>
          <p:cNvSpPr txBox="1"/>
          <p:nvPr/>
        </p:nvSpPr>
        <p:spPr>
          <a:xfrm>
            <a:off x="9845626" y="1214188"/>
            <a:ext cx="2647055"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7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Bulle rectangulaire 4">
            <a:extLst>
              <a:ext uri="{FF2B5EF4-FFF2-40B4-BE49-F238E27FC236}">
                <a16:creationId xmlns:a16="http://schemas.microsoft.com/office/drawing/2014/main" id="{78DAD401-B38C-74D3-E9FD-1AB6CBAA85D3}"/>
              </a:ext>
            </a:extLst>
          </p:cNvPr>
          <p:cNvSpPr/>
          <p:nvPr/>
        </p:nvSpPr>
        <p:spPr>
          <a:xfrm>
            <a:off x="343287" y="1857438"/>
            <a:ext cx="5378599" cy="4582134"/>
          </a:xfrm>
          <a:prstGeom prst="wedgeRectCallout">
            <a:avLst>
              <a:gd name="adj1" fmla="val 68336"/>
              <a:gd name="adj2" fmla="val -186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158525B-B09E-045C-7716-80FBBF43B7D7}"/>
              </a:ext>
            </a:extLst>
          </p:cNvPr>
          <p:cNvSpPr txBox="1"/>
          <p:nvPr/>
        </p:nvSpPr>
        <p:spPr>
          <a:xfrm>
            <a:off x="379247" y="1961423"/>
            <a:ext cx="5267049" cy="4478149"/>
          </a:xfrm>
          <a:prstGeom prst="rect">
            <a:avLst/>
          </a:prstGeom>
          <a:solidFill>
            <a:schemeClr val="bg1"/>
          </a:solidFill>
          <a:ln>
            <a:noFill/>
          </a:ln>
        </p:spPr>
        <p:txBody>
          <a:bodyPr wrap="square">
            <a:spAutoFit/>
          </a:bodyPr>
          <a:lstStyle/>
          <a:p>
            <a:r>
              <a:rPr lang="fr-CH" sz="2800" b="1" dirty="0" err="1"/>
              <a:t>Børge</a:t>
            </a:r>
            <a:r>
              <a:rPr lang="fr-CH" sz="2800" b="1" dirty="0"/>
              <a:t> </a:t>
            </a:r>
            <a:r>
              <a:rPr lang="fr-CH" sz="2800" b="1" dirty="0" err="1"/>
              <a:t>Brende</a:t>
            </a:r>
            <a:r>
              <a:rPr lang="fr-CH" sz="2800" b="1" dirty="0"/>
              <a:t>, PDG du WEF :</a:t>
            </a:r>
            <a:r>
              <a:rPr lang="fr-CH" sz="2400" b="0" i="0" dirty="0">
                <a:solidFill>
                  <a:srgbClr val="141414"/>
                </a:solidFill>
                <a:effectLst/>
                <a:latin typeface="Akkurat"/>
              </a:rPr>
              <a:t> </a:t>
            </a:r>
          </a:p>
          <a:p>
            <a:endParaRPr lang="fr-CH" sz="900" b="0" i="0" dirty="0">
              <a:solidFill>
                <a:srgbClr val="141414"/>
              </a:solidFill>
              <a:effectLst/>
              <a:latin typeface="Akkurat"/>
            </a:endParaRPr>
          </a:p>
          <a:p>
            <a:r>
              <a:rPr lang="fr-CH" sz="2000" dirty="0"/>
              <a:t>« </a:t>
            </a:r>
            <a:r>
              <a:rPr lang="fr-CH" sz="2000" b="1" dirty="0">
                <a:highlight>
                  <a:srgbClr val="FFFF00"/>
                </a:highlight>
              </a:rPr>
              <a:t>Nous sommes entre deux Ordres mondiaux. </a:t>
            </a:r>
            <a:r>
              <a:rPr lang="fr-CH" sz="2000" dirty="0"/>
              <a:t>On peut dire que les trois décennies de croissance des entreprises que nous avons vue après la guerre froide est définitivement terminée. »</a:t>
            </a:r>
          </a:p>
          <a:p>
            <a:endParaRPr lang="fr-CH" sz="800" dirty="0"/>
          </a:p>
          <a:p>
            <a:r>
              <a:rPr lang="fr-CH" sz="2000" dirty="0"/>
              <a:t>« Nous avons eu un Ordre mondial</a:t>
            </a:r>
          </a:p>
          <a:p>
            <a:r>
              <a:rPr lang="fr-CH" sz="2000" dirty="0"/>
              <a:t>après la guerre froide qui a créé des dommages et incité les entreprises à se développer. </a:t>
            </a:r>
            <a:r>
              <a:rPr lang="fr-CH" sz="2000" b="1" dirty="0">
                <a:highlight>
                  <a:srgbClr val="FFFF00"/>
                </a:highlight>
              </a:rPr>
              <a:t>Et non, nous ne savons pas vraiment de quoi le Nouvel Ordre mondial sera fait mais les entreprises doivent jouer un rôle dans ce Nouvel Ordre mondial. </a:t>
            </a:r>
            <a:r>
              <a:rPr lang="fr-CH" sz="2000" dirty="0"/>
              <a:t>»</a:t>
            </a:r>
          </a:p>
        </p:txBody>
      </p:sp>
      <p:sp>
        <p:nvSpPr>
          <p:cNvPr id="12" name="Bulle rectangulaire 11">
            <a:extLst>
              <a:ext uri="{FF2B5EF4-FFF2-40B4-BE49-F238E27FC236}">
                <a16:creationId xmlns:a16="http://schemas.microsoft.com/office/drawing/2014/main" id="{7440A5DE-38A8-B614-C244-49413E4CCC28}"/>
              </a:ext>
            </a:extLst>
          </p:cNvPr>
          <p:cNvSpPr/>
          <p:nvPr/>
        </p:nvSpPr>
        <p:spPr>
          <a:xfrm>
            <a:off x="6228564" y="4695374"/>
            <a:ext cx="5772527" cy="2067892"/>
          </a:xfrm>
          <a:prstGeom prst="wedgeRectCallout">
            <a:avLst>
              <a:gd name="adj1" fmla="val 1723"/>
              <a:gd name="adj2" fmla="val -7992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496F45B-26B6-41C3-6312-4B6614EAFCDE}"/>
              </a:ext>
            </a:extLst>
          </p:cNvPr>
          <p:cNvSpPr txBox="1"/>
          <p:nvPr/>
        </p:nvSpPr>
        <p:spPr>
          <a:xfrm>
            <a:off x="6358565" y="4798296"/>
            <a:ext cx="5772527" cy="1862048"/>
          </a:xfrm>
          <a:prstGeom prst="rect">
            <a:avLst/>
          </a:prstGeom>
          <a:noFill/>
        </p:spPr>
        <p:txBody>
          <a:bodyPr wrap="square">
            <a:spAutoFit/>
          </a:bodyPr>
          <a:lstStyle/>
          <a:p>
            <a:r>
              <a:rPr lang="fr-CH" sz="1800" dirty="0"/>
              <a:t>« Mais actuellement entre les Ordres […] il y a du désordre alors </a:t>
            </a:r>
            <a:r>
              <a:rPr lang="fr-CH" sz="1800" b="1" dirty="0">
                <a:highlight>
                  <a:srgbClr val="FFFF00"/>
                </a:highlight>
              </a:rPr>
              <a:t>il faut vraiment lutter pour trouver des moyens de coopérer quand les pays sont aussi en concurrence. </a:t>
            </a:r>
            <a:r>
              <a:rPr lang="fr-CH" sz="1800" dirty="0"/>
              <a:t>»</a:t>
            </a:r>
          </a:p>
          <a:p>
            <a:endParaRPr lang="fr-CH" sz="700" dirty="0"/>
          </a:p>
          <a:p>
            <a:r>
              <a:rPr lang="fr-CH" sz="1800" dirty="0"/>
              <a:t>« Et </a:t>
            </a:r>
            <a:r>
              <a:rPr lang="fr-CH" sz="1800" b="1" dirty="0">
                <a:highlight>
                  <a:srgbClr val="FFFF00"/>
                </a:highlight>
              </a:rPr>
              <a:t>j'espère que ce Nouvel Ordre mondial n'est pas une jungle qui repousse mais qu'il y a des moyens aussi de collaborer</a:t>
            </a:r>
            <a:r>
              <a:rPr lang="fr-CH" sz="1800" dirty="0"/>
              <a:t> dans un monde très compétitif. »</a:t>
            </a:r>
          </a:p>
        </p:txBody>
      </p:sp>
    </p:spTree>
    <p:extLst>
      <p:ext uri="{BB962C8B-B14F-4D97-AF65-F5344CB8AC3E}">
        <p14:creationId xmlns:p14="http://schemas.microsoft.com/office/powerpoint/2010/main" val="1986693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ppt_w*0.70"/>
                                          </p:val>
                                        </p:tav>
                                        <p:tav tm="100000">
                                          <p:val>
                                            <p:strVal val="#ppt_w"/>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animEffect transition="in" filter="fade">
                                      <p:cBhvr>
                                        <p:cTn id="21" dur="1000"/>
                                        <p:tgtEl>
                                          <p:spTgt spid="13"/>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D21E-42C4-CB85-BFDF-3D6AB79DDE2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6207B6B9-3D54-0E49-B13C-CA917E754F85}"/>
              </a:ext>
            </a:extLst>
          </p:cNvPr>
          <p:cNvPicPr>
            <a:picLocks noChangeAspect="1"/>
          </p:cNvPicPr>
          <p:nvPr/>
        </p:nvPicPr>
        <p:blipFill>
          <a:blip r:embed="rId2"/>
          <a:stretch>
            <a:fillRect/>
          </a:stretch>
        </p:blipFill>
        <p:spPr>
          <a:xfrm>
            <a:off x="5934813" y="1576413"/>
            <a:ext cx="5999300" cy="4274501"/>
          </a:xfrm>
          <a:prstGeom prst="rect">
            <a:avLst/>
          </a:prstGeom>
          <a:ln>
            <a:solidFill>
              <a:schemeClr val="tx1"/>
            </a:solidFill>
          </a:ln>
        </p:spPr>
      </p:pic>
      <p:sp>
        <p:nvSpPr>
          <p:cNvPr id="2" name="Titre 1">
            <a:extLst>
              <a:ext uri="{FF2B5EF4-FFF2-40B4-BE49-F238E27FC236}">
                <a16:creationId xmlns:a16="http://schemas.microsoft.com/office/drawing/2014/main" id="{E3A2D7F1-EFB0-9D44-AAE1-0B6CF2069B1A}"/>
              </a:ext>
            </a:extLst>
          </p:cNvPr>
          <p:cNvSpPr>
            <a:spLocks noGrp="1"/>
          </p:cNvSpPr>
          <p:nvPr>
            <p:ph type="title"/>
          </p:nvPr>
        </p:nvSpPr>
        <p:spPr>
          <a:xfrm>
            <a:off x="379247" y="257957"/>
            <a:ext cx="11494186" cy="1325563"/>
          </a:xfrm>
        </p:spPr>
        <p:txBody>
          <a:bodyPr>
            <a:normAutofit/>
          </a:bodyPr>
          <a:lstStyle/>
          <a:p>
            <a:pPr>
              <a:lnSpc>
                <a:spcPts val="3080"/>
              </a:lnSpc>
            </a:pPr>
            <a:r>
              <a:rPr lang="fr-CH" sz="4800" b="1" dirty="0" err="1">
                <a:latin typeface="Arial Rounded MT Bold" panose="020F0704030504030204" pitchFamily="34" charset="77"/>
              </a:rPr>
              <a:t>Børge</a:t>
            </a:r>
            <a:r>
              <a:rPr lang="fr-CH" sz="4800" b="1" dirty="0">
                <a:latin typeface="Arial Rounded MT Bold" panose="020F0704030504030204" pitchFamily="34" charset="77"/>
              </a:rPr>
              <a:t> </a:t>
            </a:r>
            <a:r>
              <a:rPr lang="fr-CH" sz="4800" b="1" dirty="0" err="1">
                <a:latin typeface="Arial Rounded MT Bold" panose="020F0704030504030204" pitchFamily="34" charset="77"/>
              </a:rPr>
              <a:t>Brende</a:t>
            </a:r>
            <a:r>
              <a:rPr lang="fr-CH" sz="4800" b="1" dirty="0">
                <a:latin typeface="Arial Rounded MT Bold" panose="020F0704030504030204" pitchFamily="34" charset="77"/>
              </a:rPr>
              <a:t> </a:t>
            </a:r>
            <a:r>
              <a:rPr lang="fr-CH" sz="4800" b="1" dirty="0">
                <a:latin typeface="+mn-lt"/>
              </a:rPr>
              <a:t>:</a:t>
            </a:r>
            <a:br>
              <a:rPr lang="fr-CH" sz="900" b="1" dirty="0">
                <a:latin typeface="+mn-lt"/>
              </a:rPr>
            </a:br>
            <a:r>
              <a:rPr lang="fr-CH" sz="3200" b="1" dirty="0">
                <a:latin typeface="Arial Rounded MT Bold" panose="020F0704030504030204" pitchFamily="34" charset="77"/>
              </a:rPr>
              <a:t>« Nous devons avancer </a:t>
            </a:r>
            <a:r>
              <a:rPr lang="fr-CH" sz="3200" b="1" dirty="0">
                <a:solidFill>
                  <a:srgbClr val="FF0000"/>
                </a:solidFill>
                <a:latin typeface="Arial Rounded MT Bold" panose="020F0704030504030204" pitchFamily="34" charset="77"/>
              </a:rPr>
              <a:t>beaucoup plus vite </a:t>
            </a:r>
            <a:r>
              <a:rPr lang="fr-CH" sz="3200" b="1" dirty="0">
                <a:latin typeface="Arial Rounded MT Bold" panose="020F0704030504030204" pitchFamily="34" charset="77"/>
              </a:rPr>
              <a:t>que nous ne l’avons fait avec le Covid » </a:t>
            </a:r>
          </a:p>
        </p:txBody>
      </p:sp>
      <p:sp>
        <p:nvSpPr>
          <p:cNvPr id="6" name="ZoneTexte 5">
            <a:extLst>
              <a:ext uri="{FF2B5EF4-FFF2-40B4-BE49-F238E27FC236}">
                <a16:creationId xmlns:a16="http://schemas.microsoft.com/office/drawing/2014/main" id="{8ADF50EE-29FD-8138-1852-E32A199B5794}"/>
              </a:ext>
            </a:extLst>
          </p:cNvPr>
          <p:cNvSpPr txBox="1"/>
          <p:nvPr/>
        </p:nvSpPr>
        <p:spPr>
          <a:xfrm>
            <a:off x="5934813" y="5973029"/>
            <a:ext cx="2647055"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7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Bulle rectangulaire 4">
            <a:extLst>
              <a:ext uri="{FF2B5EF4-FFF2-40B4-BE49-F238E27FC236}">
                <a16:creationId xmlns:a16="http://schemas.microsoft.com/office/drawing/2014/main" id="{F6B19880-F282-AA08-5066-D1AC42DB24D5}"/>
              </a:ext>
            </a:extLst>
          </p:cNvPr>
          <p:cNvSpPr/>
          <p:nvPr/>
        </p:nvSpPr>
        <p:spPr>
          <a:xfrm>
            <a:off x="343287" y="1857437"/>
            <a:ext cx="5378599" cy="4852281"/>
          </a:xfrm>
          <a:prstGeom prst="wedgeRectCallout">
            <a:avLst>
              <a:gd name="adj1" fmla="val 63971"/>
              <a:gd name="adj2" fmla="val 532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531618E-1A5F-D55E-E8E8-09C46C4A67D7}"/>
              </a:ext>
            </a:extLst>
          </p:cNvPr>
          <p:cNvSpPr txBox="1"/>
          <p:nvPr/>
        </p:nvSpPr>
        <p:spPr>
          <a:xfrm>
            <a:off x="379247" y="1961423"/>
            <a:ext cx="5267049" cy="4662815"/>
          </a:xfrm>
          <a:prstGeom prst="rect">
            <a:avLst/>
          </a:prstGeom>
          <a:solidFill>
            <a:schemeClr val="bg1"/>
          </a:solidFill>
          <a:ln>
            <a:noFill/>
          </a:ln>
        </p:spPr>
        <p:txBody>
          <a:bodyPr wrap="square">
            <a:spAutoFit/>
          </a:bodyPr>
          <a:lstStyle/>
          <a:p>
            <a:r>
              <a:rPr lang="fr-CH" sz="2800" b="1" dirty="0" err="1"/>
              <a:t>Børge</a:t>
            </a:r>
            <a:r>
              <a:rPr lang="fr-CH" sz="2800" b="1" dirty="0"/>
              <a:t> </a:t>
            </a:r>
            <a:r>
              <a:rPr lang="fr-CH" sz="2800" b="1" dirty="0" err="1"/>
              <a:t>Brende</a:t>
            </a:r>
            <a:r>
              <a:rPr lang="fr-CH" sz="2800" b="1" dirty="0"/>
              <a:t>, PDG du WEF :</a:t>
            </a:r>
            <a:r>
              <a:rPr lang="fr-CH" sz="2400" b="0" i="0" dirty="0">
                <a:solidFill>
                  <a:srgbClr val="141414"/>
                </a:solidFill>
                <a:effectLst/>
                <a:latin typeface="Akkurat"/>
              </a:rPr>
              <a:t> </a:t>
            </a:r>
          </a:p>
          <a:p>
            <a:endParaRPr lang="fr-CH" sz="900" b="0" i="0" dirty="0">
              <a:solidFill>
                <a:srgbClr val="141414"/>
              </a:solidFill>
              <a:effectLst/>
              <a:latin typeface="Akkurat"/>
            </a:endParaRPr>
          </a:p>
          <a:p>
            <a:r>
              <a:rPr lang="fr-CH" sz="2000" dirty="0"/>
              <a:t>« Comme déjà mentionné à propos des pandémies futures, il n'y a pas d'autre moyen que d'utiliser les outils dont nous disposons : des alertes précoces, </a:t>
            </a:r>
            <a:r>
              <a:rPr lang="fr-CH" sz="2000" b="1" dirty="0">
                <a:highlight>
                  <a:srgbClr val="FFFF00"/>
                </a:highlight>
              </a:rPr>
              <a:t>nous devons nous rassembler et mettre toutes les ressources en soutien si nous voyons vraiment des pandémies futures et </a:t>
            </a:r>
            <a:r>
              <a:rPr lang="fr-CH" sz="2000" b="1" dirty="0">
                <a:solidFill>
                  <a:srgbClr val="FF0000"/>
                </a:solidFill>
                <a:highlight>
                  <a:srgbClr val="FFFF00"/>
                </a:highlight>
              </a:rPr>
              <a:t>nous devons avancer beaucoup plus vite que nous ne l'avons fait avec le Covid</a:t>
            </a:r>
            <a:r>
              <a:rPr lang="fr-CH" sz="2000" b="1" dirty="0">
                <a:highlight>
                  <a:srgbClr val="FFFF00"/>
                </a:highlight>
              </a:rPr>
              <a:t>. </a:t>
            </a:r>
            <a:r>
              <a:rPr lang="fr-CH" sz="2000" dirty="0"/>
              <a:t>» </a:t>
            </a:r>
            <a:br>
              <a:rPr lang="fr-CH" sz="2000" dirty="0"/>
            </a:br>
            <a:endParaRPr lang="fr-CH" sz="2000" dirty="0"/>
          </a:p>
          <a:p>
            <a:r>
              <a:rPr lang="fr-CH" sz="2000" dirty="0"/>
              <a:t>« Ce fut la pire pandémie que nous ayons vue depuis cent ans mais </a:t>
            </a:r>
            <a:r>
              <a:rPr lang="fr-CH" sz="2000" b="1" dirty="0">
                <a:highlight>
                  <a:srgbClr val="FFFF00"/>
                </a:highlight>
              </a:rPr>
              <a:t>je ne pense pas que ça prendra cent ans avant de voir les prochaines pandémies</a:t>
            </a:r>
            <a:r>
              <a:rPr lang="fr-CH" sz="2000" b="1" dirty="0"/>
              <a:t>, </a:t>
            </a:r>
            <a:r>
              <a:rPr lang="fr-CH" sz="2000" dirty="0"/>
              <a:t>je suis désolé de le dire. »</a:t>
            </a:r>
          </a:p>
        </p:txBody>
      </p:sp>
    </p:spTree>
    <p:extLst>
      <p:ext uri="{BB962C8B-B14F-4D97-AF65-F5344CB8AC3E}">
        <p14:creationId xmlns:p14="http://schemas.microsoft.com/office/powerpoint/2010/main" val="3505186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FD6C0-923B-B90E-223D-61D1F325E98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BFBAE7F-E701-49D2-B4B7-045345A05475}"/>
              </a:ext>
            </a:extLst>
          </p:cNvPr>
          <p:cNvPicPr>
            <a:picLocks noChangeAspect="1"/>
          </p:cNvPicPr>
          <p:nvPr/>
        </p:nvPicPr>
        <p:blipFill>
          <a:blip r:embed="rId2"/>
          <a:stretch>
            <a:fillRect/>
          </a:stretch>
        </p:blipFill>
        <p:spPr>
          <a:xfrm>
            <a:off x="6672642" y="1584951"/>
            <a:ext cx="5370730" cy="3688097"/>
          </a:xfrm>
          <a:prstGeom prst="rect">
            <a:avLst/>
          </a:prstGeom>
          <a:ln>
            <a:solidFill>
              <a:schemeClr val="tx1"/>
            </a:solidFill>
          </a:ln>
        </p:spPr>
      </p:pic>
      <p:sp>
        <p:nvSpPr>
          <p:cNvPr id="2" name="Titre 1">
            <a:extLst>
              <a:ext uri="{FF2B5EF4-FFF2-40B4-BE49-F238E27FC236}">
                <a16:creationId xmlns:a16="http://schemas.microsoft.com/office/drawing/2014/main" id="{267547BE-C6C3-A5E1-9757-3A3E85304957}"/>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Peter Giger : </a:t>
            </a:r>
            <a:br>
              <a:rPr lang="fr-CH" sz="4800" b="1" dirty="0">
                <a:latin typeface="Arial Rounded MT Bold" panose="020F0704030504030204" pitchFamily="34" charset="77"/>
              </a:rPr>
            </a:br>
            <a:r>
              <a:rPr lang="fr-CH" sz="3600" b="1" dirty="0">
                <a:latin typeface="Arial Rounded MT Bold" panose="020F0704030504030204" pitchFamily="34" charset="77"/>
              </a:rPr>
              <a:t>le </a:t>
            </a:r>
            <a:r>
              <a:rPr lang="fr-CH" sz="3600" b="1" dirty="0">
                <a:solidFill>
                  <a:srgbClr val="FF0000"/>
                </a:solidFill>
                <a:latin typeface="Arial Rounded MT Bold" panose="020F0704030504030204" pitchFamily="34" charset="77"/>
              </a:rPr>
              <a:t>Net </a:t>
            </a:r>
            <a:r>
              <a:rPr lang="fr-CH" sz="3600" b="1" dirty="0" err="1">
                <a:solidFill>
                  <a:srgbClr val="FF0000"/>
                </a:solidFill>
                <a:latin typeface="Arial Rounded MT Bold" panose="020F0704030504030204" pitchFamily="34" charset="77"/>
              </a:rPr>
              <a:t>Zero</a:t>
            </a:r>
            <a:r>
              <a:rPr lang="fr-CH" sz="3600" b="1" dirty="0">
                <a:solidFill>
                  <a:srgbClr val="FF0000"/>
                </a:solidFill>
                <a:latin typeface="Arial Rounded MT Bold" panose="020F0704030504030204" pitchFamily="34" charset="77"/>
              </a:rPr>
              <a:t> </a:t>
            </a:r>
            <a:r>
              <a:rPr lang="fr-CH" sz="3600" b="1" dirty="0">
                <a:latin typeface="Arial Rounded MT Bold" panose="020F0704030504030204" pitchFamily="34" charset="77"/>
              </a:rPr>
              <a:t>en 2050 est </a:t>
            </a:r>
            <a:r>
              <a:rPr lang="fr-CH" sz="3600" b="1" dirty="0">
                <a:solidFill>
                  <a:srgbClr val="FF0000"/>
                </a:solidFill>
                <a:latin typeface="Arial Rounded MT Bold" panose="020F0704030504030204" pitchFamily="34" charset="77"/>
              </a:rPr>
              <a:t>compromis</a:t>
            </a:r>
            <a:r>
              <a:rPr lang="fr-CH" sz="3600" b="1" dirty="0">
                <a:latin typeface="Arial Rounded MT Bold" panose="020F0704030504030204" pitchFamily="34" charset="77"/>
              </a:rPr>
              <a:t> …</a:t>
            </a:r>
          </a:p>
        </p:txBody>
      </p:sp>
      <p:sp>
        <p:nvSpPr>
          <p:cNvPr id="6" name="ZoneTexte 5">
            <a:extLst>
              <a:ext uri="{FF2B5EF4-FFF2-40B4-BE49-F238E27FC236}">
                <a16:creationId xmlns:a16="http://schemas.microsoft.com/office/drawing/2014/main" id="{EA65DC36-A636-5209-AB72-5B2EB71A51D6}"/>
              </a:ext>
            </a:extLst>
          </p:cNvPr>
          <p:cNvSpPr txBox="1"/>
          <p:nvPr/>
        </p:nvSpPr>
        <p:spPr>
          <a:xfrm>
            <a:off x="333539" y="1789683"/>
            <a:ext cx="2647055"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a:t>
            </a:r>
            <a:r>
              <a:rPr lang="fr-FR" b="1" dirty="0">
                <a:latin typeface="Helvetica Neue" panose="02000503000000020004" pitchFamily="2" charset="0"/>
                <a:ea typeface="Helvetica Neue" panose="02000503000000020004" pitchFamily="2" charset="0"/>
                <a:cs typeface="Helvetica Neue" panose="02000503000000020004" pitchFamily="2" charset="0"/>
              </a:rPr>
              <a:t>15</a:t>
            </a:r>
            <a:r>
              <a:rPr lang="fr-FR" sz="1800" b="1" dirty="0">
                <a:latin typeface="Helvetica Neue" panose="02000503000000020004" pitchFamily="2" charset="0"/>
                <a:ea typeface="Helvetica Neue" panose="02000503000000020004" pitchFamily="2" charset="0"/>
                <a:cs typeface="Helvetica Neue" panose="02000503000000020004" pitchFamily="2" charset="0"/>
              </a:rPr>
              <a:t>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E278C0A7-CE78-19D6-D03C-D27DB0D4F52A}"/>
              </a:ext>
            </a:extLst>
          </p:cNvPr>
          <p:cNvSpPr/>
          <p:nvPr/>
        </p:nvSpPr>
        <p:spPr>
          <a:xfrm>
            <a:off x="333539" y="2190994"/>
            <a:ext cx="6190829" cy="4313679"/>
          </a:xfrm>
          <a:prstGeom prst="wedgeRectCallout">
            <a:avLst>
              <a:gd name="adj1" fmla="val 77456"/>
              <a:gd name="adj2" fmla="val -1892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A486C0BF-2CF9-1E70-A58A-67C0E650F1C4}"/>
              </a:ext>
            </a:extLst>
          </p:cNvPr>
          <p:cNvSpPr txBox="1"/>
          <p:nvPr/>
        </p:nvSpPr>
        <p:spPr>
          <a:xfrm>
            <a:off x="356391" y="2254952"/>
            <a:ext cx="6069124" cy="4124206"/>
          </a:xfrm>
          <a:prstGeom prst="rect">
            <a:avLst/>
          </a:prstGeom>
          <a:solidFill>
            <a:schemeClr val="bg1"/>
          </a:solidFill>
          <a:ln>
            <a:noFill/>
          </a:ln>
        </p:spPr>
        <p:txBody>
          <a:bodyPr wrap="square">
            <a:spAutoFit/>
          </a:bodyPr>
          <a:lstStyle/>
          <a:p>
            <a:r>
              <a:rPr lang="fr-CH" sz="2800" b="1" dirty="0"/>
              <a:t>Peter Giger,</a:t>
            </a:r>
          </a:p>
          <a:p>
            <a:r>
              <a:rPr lang="fr-CH" sz="2400" b="1" dirty="0"/>
              <a:t>Directeur de risques à la Zurich Assurance :</a:t>
            </a:r>
            <a:r>
              <a:rPr lang="fr-CH" sz="2400" b="0" i="0" dirty="0">
                <a:solidFill>
                  <a:srgbClr val="141414"/>
                </a:solidFill>
                <a:effectLst/>
                <a:latin typeface="Akkurat"/>
              </a:rPr>
              <a:t> </a:t>
            </a:r>
          </a:p>
          <a:p>
            <a:endParaRPr lang="fr-CH" sz="900" b="0" i="0" dirty="0">
              <a:solidFill>
                <a:srgbClr val="141414"/>
              </a:solidFill>
              <a:effectLst/>
              <a:latin typeface="Akkurat"/>
            </a:endParaRPr>
          </a:p>
          <a:p>
            <a:r>
              <a:rPr lang="fr-CH" sz="2400" dirty="0"/>
              <a:t>« </a:t>
            </a:r>
            <a:r>
              <a:rPr lang="fr-CH" sz="2400" b="1" dirty="0">
                <a:highlight>
                  <a:srgbClr val="FFFF00"/>
                </a:highlight>
              </a:rPr>
              <a:t>Les cinq prochaines années sont cruciales pour déterminer le succès des Accords de Paris. Si nous n'agissons pas d'ici à 2030, atteindre le Net Zéro d'ici 2050 sera beaucoup plus difficile et même impossible.</a:t>
            </a:r>
            <a:r>
              <a:rPr lang="fr-CH" sz="2400" dirty="0"/>
              <a:t> »</a:t>
            </a:r>
          </a:p>
          <a:p>
            <a:endParaRPr lang="fr-CH" sz="900" dirty="0"/>
          </a:p>
          <a:p>
            <a:r>
              <a:rPr lang="fr-CH" sz="2400" dirty="0"/>
              <a:t>« Le temps de la respiration est passé. </a:t>
            </a:r>
            <a:br>
              <a:rPr lang="fr-CH" sz="2400" dirty="0"/>
            </a:br>
            <a:r>
              <a:rPr lang="fr-CH" sz="2400" dirty="0"/>
              <a:t>Tout ce que nous faisons maintenant doit être exploitable. »</a:t>
            </a:r>
          </a:p>
        </p:txBody>
      </p:sp>
    </p:spTree>
    <p:extLst>
      <p:ext uri="{BB962C8B-B14F-4D97-AF65-F5344CB8AC3E}">
        <p14:creationId xmlns:p14="http://schemas.microsoft.com/office/powerpoint/2010/main" val="2700458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EBCFFD2-4E62-C9A7-A9EF-A6BFED993169}"/>
              </a:ext>
            </a:extLst>
          </p:cNvPr>
          <p:cNvPicPr>
            <a:picLocks noChangeAspect="1"/>
          </p:cNvPicPr>
          <p:nvPr/>
        </p:nvPicPr>
        <p:blipFill>
          <a:blip r:embed="rId2"/>
          <a:stretch>
            <a:fillRect/>
          </a:stretch>
        </p:blipFill>
        <p:spPr>
          <a:xfrm>
            <a:off x="494270" y="1583520"/>
            <a:ext cx="6349314" cy="4279817"/>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Klaus Schwab a besoin de l’</a:t>
            </a:r>
            <a:r>
              <a:rPr lang="fr-CH" sz="4800" b="1" dirty="0">
                <a:solidFill>
                  <a:srgbClr val="FF0000"/>
                </a:solidFill>
                <a:latin typeface="Arial Rounded MT Bold" panose="020F0704030504030204" pitchFamily="34" charset="77"/>
              </a:rPr>
              <a:t>IA</a:t>
            </a:r>
          </a:p>
        </p:txBody>
      </p:sp>
      <p:sp>
        <p:nvSpPr>
          <p:cNvPr id="8" name="Bulle rectangulaire 7">
            <a:extLst>
              <a:ext uri="{FF2B5EF4-FFF2-40B4-BE49-F238E27FC236}">
                <a16:creationId xmlns:a16="http://schemas.microsoft.com/office/drawing/2014/main" id="{CCFE647A-E9A0-9072-33F7-C2D66904AFD5}"/>
              </a:ext>
            </a:extLst>
          </p:cNvPr>
          <p:cNvSpPr/>
          <p:nvPr/>
        </p:nvSpPr>
        <p:spPr>
          <a:xfrm>
            <a:off x="6096000" y="2863207"/>
            <a:ext cx="5762458" cy="2744371"/>
          </a:xfrm>
          <a:prstGeom prst="wedgeRectCallout">
            <a:avLst>
              <a:gd name="adj1" fmla="val -69393"/>
              <a:gd name="adj2" fmla="val -3705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EF0BF107-D2AD-2B49-B453-F61B13DA176A}"/>
              </a:ext>
            </a:extLst>
          </p:cNvPr>
          <p:cNvSpPr txBox="1"/>
          <p:nvPr/>
        </p:nvSpPr>
        <p:spPr>
          <a:xfrm>
            <a:off x="6236347" y="2981202"/>
            <a:ext cx="5513516" cy="2508379"/>
          </a:xfrm>
          <a:prstGeom prst="rect">
            <a:avLst/>
          </a:prstGeom>
          <a:solidFill>
            <a:schemeClr val="bg1"/>
          </a:solidFill>
          <a:ln>
            <a:noFill/>
          </a:ln>
        </p:spPr>
        <p:txBody>
          <a:bodyPr wrap="square">
            <a:spAutoFit/>
          </a:bodyPr>
          <a:lstStyle/>
          <a:p>
            <a:r>
              <a:rPr lang="fr-CH" sz="2800" b="1" i="0" dirty="0">
                <a:solidFill>
                  <a:srgbClr val="141414"/>
                </a:solidFill>
                <a:effectLst/>
                <a:latin typeface="Akkurat"/>
              </a:rPr>
              <a:t>Klaus Schwab, fondateur du WEF :</a:t>
            </a:r>
            <a:endParaRPr lang="fr-CH" sz="2800" b="0" i="0" dirty="0">
              <a:solidFill>
                <a:srgbClr val="141414"/>
              </a:solidFill>
              <a:effectLst/>
              <a:latin typeface="Akkurat"/>
            </a:endParaRPr>
          </a:p>
          <a:p>
            <a:endParaRPr lang="fr-CH" sz="900" b="0" i="0" dirty="0">
              <a:solidFill>
                <a:srgbClr val="141414"/>
              </a:solidFill>
              <a:effectLst/>
              <a:latin typeface="Akkurat"/>
            </a:endParaRPr>
          </a:p>
          <a:p>
            <a:r>
              <a:rPr lang="fr-CH" sz="2400" dirty="0"/>
              <a:t>« </a:t>
            </a:r>
            <a:r>
              <a:rPr lang="fr-CH" sz="2400" b="1" dirty="0">
                <a:highlight>
                  <a:srgbClr val="FFFF00"/>
                </a:highlight>
              </a:rPr>
              <a:t>Nous avons besoin de l'IA pour nous aider à résoudre les problèmes complexes et systémiques</a:t>
            </a:r>
            <a:r>
              <a:rPr lang="fr-CH" sz="2400" dirty="0"/>
              <a:t> auxquels aucune partie prenante, seule ou en groupe, ne peut trouver de solution. »</a:t>
            </a:r>
          </a:p>
        </p:txBody>
      </p:sp>
      <p:pic>
        <p:nvPicPr>
          <p:cNvPr id="4" name="Image 3">
            <a:extLst>
              <a:ext uri="{FF2B5EF4-FFF2-40B4-BE49-F238E27FC236}">
                <a16:creationId xmlns:a16="http://schemas.microsoft.com/office/drawing/2014/main" id="{6834E496-3EDA-991E-7457-45D3F2E77E03}"/>
              </a:ext>
            </a:extLst>
          </p:cNvPr>
          <p:cNvPicPr>
            <a:picLocks noChangeAspect="1"/>
          </p:cNvPicPr>
          <p:nvPr/>
        </p:nvPicPr>
        <p:blipFill>
          <a:blip r:embed="rId3"/>
          <a:stretch>
            <a:fillRect/>
          </a:stretch>
        </p:blipFill>
        <p:spPr>
          <a:xfrm>
            <a:off x="6912269" y="1583520"/>
            <a:ext cx="1295400" cy="571500"/>
          </a:xfrm>
          <a:prstGeom prst="rect">
            <a:avLst/>
          </a:prstGeom>
        </p:spPr>
      </p:pic>
      <p:pic>
        <p:nvPicPr>
          <p:cNvPr id="9" name="Image 8">
            <a:extLst>
              <a:ext uri="{FF2B5EF4-FFF2-40B4-BE49-F238E27FC236}">
                <a16:creationId xmlns:a16="http://schemas.microsoft.com/office/drawing/2014/main" id="{90122BA9-BFC7-A56F-EB32-71E3AE2905A8}"/>
              </a:ext>
            </a:extLst>
          </p:cNvPr>
          <p:cNvPicPr>
            <a:picLocks noChangeAspect="1"/>
          </p:cNvPicPr>
          <p:nvPr/>
        </p:nvPicPr>
        <p:blipFill>
          <a:blip r:embed="rId4"/>
          <a:stretch>
            <a:fillRect/>
          </a:stretch>
        </p:blipFill>
        <p:spPr>
          <a:xfrm>
            <a:off x="6993311" y="2004469"/>
            <a:ext cx="2984500" cy="419100"/>
          </a:xfrm>
          <a:prstGeom prst="rect">
            <a:avLst/>
          </a:prstGeom>
        </p:spPr>
      </p:pic>
      <p:sp>
        <p:nvSpPr>
          <p:cNvPr id="10" name="ZoneTexte 9">
            <a:extLst>
              <a:ext uri="{FF2B5EF4-FFF2-40B4-BE49-F238E27FC236}">
                <a16:creationId xmlns:a16="http://schemas.microsoft.com/office/drawing/2014/main" id="{0A9DEBFB-F0BE-6DFC-10DF-1A391AF5426F}"/>
              </a:ext>
            </a:extLst>
          </p:cNvPr>
          <p:cNvSpPr txBox="1"/>
          <p:nvPr/>
        </p:nvSpPr>
        <p:spPr>
          <a:xfrm>
            <a:off x="494270" y="5927510"/>
            <a:ext cx="2647055"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a:t>
            </a:r>
            <a:r>
              <a:rPr lang="fr-FR" b="1" dirty="0">
                <a:latin typeface="Helvetica Neue" panose="02000503000000020004" pitchFamily="2" charset="0"/>
                <a:ea typeface="Helvetica Neue" panose="02000503000000020004" pitchFamily="2" charset="0"/>
                <a:cs typeface="Helvetica Neue" panose="02000503000000020004" pitchFamily="2" charset="0"/>
              </a:rPr>
              <a:t>16</a:t>
            </a:r>
            <a:r>
              <a:rPr lang="fr-FR" sz="1800" b="1" dirty="0">
                <a:latin typeface="Helvetica Neue" panose="02000503000000020004" pitchFamily="2" charset="0"/>
                <a:ea typeface="Helvetica Neue" panose="02000503000000020004" pitchFamily="2" charset="0"/>
                <a:cs typeface="Helvetica Neue" panose="02000503000000020004" pitchFamily="2" charset="0"/>
              </a:rPr>
              <a:t>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49468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723D8-766E-12CA-7AC8-AC17038A1E04}"/>
            </a:ext>
          </a:extLst>
        </p:cNvPr>
        <p:cNvGrpSpPr/>
        <p:nvPr/>
      </p:nvGrpSpPr>
      <p:grpSpPr>
        <a:xfrm>
          <a:off x="0" y="0"/>
          <a:ext cx="0" cy="0"/>
          <a:chOff x="0" y="0"/>
          <a:chExt cx="0" cy="0"/>
        </a:xfrm>
      </p:grpSpPr>
      <p:pic>
        <p:nvPicPr>
          <p:cNvPr id="8194" name="Picture 2">
            <a:extLst>
              <a:ext uri="{FF2B5EF4-FFF2-40B4-BE49-F238E27FC236}">
                <a16:creationId xmlns:a16="http://schemas.microsoft.com/office/drawing/2014/main" id="{E6F2A207-01E4-ED41-8BAE-2F707C7AE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16" y="1543050"/>
            <a:ext cx="5029200" cy="37719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8229E0D-CCCB-AE06-A2D0-C1D83008A9F2}"/>
              </a:ext>
            </a:extLst>
          </p:cNvPr>
          <p:cNvSpPr>
            <a:spLocks noGrp="1"/>
          </p:cNvSpPr>
          <p:nvPr>
            <p:ph type="title"/>
          </p:nvPr>
        </p:nvSpPr>
        <p:spPr>
          <a:xfrm>
            <a:off x="212745" y="215630"/>
            <a:ext cx="11311039" cy="1325563"/>
          </a:xfrm>
        </p:spPr>
        <p:txBody>
          <a:bodyPr>
            <a:normAutofit fontScale="90000"/>
          </a:bodyPr>
          <a:lstStyle/>
          <a:p>
            <a:r>
              <a:rPr lang="fr-CH" sz="2400" dirty="0">
                <a:solidFill>
                  <a:srgbClr val="000000"/>
                </a:solidFill>
                <a:effectLst/>
                <a:latin typeface="Helvetica Neue" panose="02000503000000020004" pitchFamily="2" charset="0"/>
              </a:rPr>
              <a:t> </a:t>
            </a:r>
            <a:r>
              <a:rPr lang="fr-CH" b="1" dirty="0">
                <a:solidFill>
                  <a:srgbClr val="000000"/>
                </a:solidFill>
                <a:effectLst/>
                <a:latin typeface="Arial Rounded MT Bold" panose="020F0704030504030204" pitchFamily="34" charset="77"/>
              </a:rPr>
              <a:t>Keller-Sutter &amp; Von der </a:t>
            </a:r>
            <a:r>
              <a:rPr lang="fr-CH" b="1" dirty="0" err="1">
                <a:solidFill>
                  <a:srgbClr val="000000"/>
                </a:solidFill>
                <a:effectLst/>
                <a:latin typeface="Arial Rounded MT Bold" panose="020F0704030504030204" pitchFamily="34" charset="77"/>
              </a:rPr>
              <a:t>Leyen</a:t>
            </a:r>
            <a:r>
              <a:rPr lang="fr-CH" b="1" dirty="0">
                <a:solidFill>
                  <a:srgbClr val="000000"/>
                </a:solidFill>
                <a:effectLst/>
                <a:latin typeface="Arial Rounded MT Bold" panose="020F0704030504030204" pitchFamily="34" charset="77"/>
              </a:rPr>
              <a:t> discutent </a:t>
            </a:r>
            <a:br>
              <a:rPr lang="fr-CH" b="1" dirty="0">
                <a:solidFill>
                  <a:srgbClr val="000000"/>
                </a:solidFill>
                <a:effectLst/>
                <a:latin typeface="Arial Rounded MT Bold" panose="020F0704030504030204" pitchFamily="34" charset="77"/>
              </a:rPr>
            </a:br>
            <a:r>
              <a:rPr lang="fr-CH" b="1" dirty="0">
                <a:solidFill>
                  <a:srgbClr val="FF0000"/>
                </a:solidFill>
                <a:effectLst/>
                <a:latin typeface="Arial Rounded MT Bold" panose="020F0704030504030204" pitchFamily="34" charset="77"/>
              </a:rPr>
              <a:t>EN PRIVÉ </a:t>
            </a:r>
            <a:r>
              <a:rPr lang="fr-CH" b="1" dirty="0">
                <a:solidFill>
                  <a:srgbClr val="000000"/>
                </a:solidFill>
                <a:effectLst/>
                <a:latin typeface="Arial Rounded MT Bold" panose="020F0704030504030204" pitchFamily="34" charset="77"/>
              </a:rPr>
              <a:t>des </a:t>
            </a:r>
            <a:r>
              <a:rPr lang="fr-CH" b="1" dirty="0">
                <a:solidFill>
                  <a:srgbClr val="FF0000"/>
                </a:solidFill>
                <a:effectLst/>
                <a:latin typeface="Arial Rounded MT Bold" panose="020F0704030504030204" pitchFamily="34" charset="77"/>
              </a:rPr>
              <a:t>accords Suisse - UE</a:t>
            </a:r>
            <a:endParaRPr lang="fr-CH" dirty="0">
              <a:solidFill>
                <a:srgbClr val="FF0000"/>
              </a:solidFill>
              <a:effectLst/>
              <a:latin typeface="Arial Rounded MT Bold" panose="020F0704030504030204" pitchFamily="34" charset="77"/>
            </a:endParaRPr>
          </a:p>
        </p:txBody>
      </p:sp>
      <p:pic>
        <p:nvPicPr>
          <p:cNvPr id="9" name="Image 8">
            <a:extLst>
              <a:ext uri="{FF2B5EF4-FFF2-40B4-BE49-F238E27FC236}">
                <a16:creationId xmlns:a16="http://schemas.microsoft.com/office/drawing/2014/main" id="{E214B12C-245E-E921-C1DC-526F764E6F3D}"/>
              </a:ext>
            </a:extLst>
          </p:cNvPr>
          <p:cNvPicPr>
            <a:picLocks noChangeAspect="1"/>
          </p:cNvPicPr>
          <p:nvPr/>
        </p:nvPicPr>
        <p:blipFill>
          <a:blip r:embed="rId3"/>
          <a:stretch>
            <a:fillRect/>
          </a:stretch>
        </p:blipFill>
        <p:spPr>
          <a:xfrm>
            <a:off x="9428626" y="861832"/>
            <a:ext cx="1905000" cy="825500"/>
          </a:xfrm>
          <a:prstGeom prst="rect">
            <a:avLst/>
          </a:prstGeom>
        </p:spPr>
      </p:pic>
      <p:pic>
        <p:nvPicPr>
          <p:cNvPr id="10" name="Image 9">
            <a:extLst>
              <a:ext uri="{FF2B5EF4-FFF2-40B4-BE49-F238E27FC236}">
                <a16:creationId xmlns:a16="http://schemas.microsoft.com/office/drawing/2014/main" id="{16D43341-80D0-22AA-9AE0-06BAE9049CB0}"/>
              </a:ext>
            </a:extLst>
          </p:cNvPr>
          <p:cNvPicPr>
            <a:picLocks noChangeAspect="1"/>
          </p:cNvPicPr>
          <p:nvPr/>
        </p:nvPicPr>
        <p:blipFill>
          <a:blip r:embed="rId4"/>
          <a:stretch>
            <a:fillRect/>
          </a:stretch>
        </p:blipFill>
        <p:spPr>
          <a:xfrm>
            <a:off x="266091" y="5915363"/>
            <a:ext cx="1739900" cy="495300"/>
          </a:xfrm>
          <a:prstGeom prst="rect">
            <a:avLst/>
          </a:prstGeom>
        </p:spPr>
      </p:pic>
      <p:sp>
        <p:nvSpPr>
          <p:cNvPr id="12" name="ZoneTexte 11">
            <a:extLst>
              <a:ext uri="{FF2B5EF4-FFF2-40B4-BE49-F238E27FC236}">
                <a16:creationId xmlns:a16="http://schemas.microsoft.com/office/drawing/2014/main" id="{DF60419C-6A87-7827-8553-8EA873A1ABAF}"/>
              </a:ext>
            </a:extLst>
          </p:cNvPr>
          <p:cNvSpPr txBox="1"/>
          <p:nvPr/>
        </p:nvSpPr>
        <p:spPr>
          <a:xfrm>
            <a:off x="5702415" y="1541193"/>
            <a:ext cx="6101860" cy="1754326"/>
          </a:xfrm>
          <a:prstGeom prst="rect">
            <a:avLst/>
          </a:prstGeom>
          <a:noFill/>
        </p:spPr>
        <p:txBody>
          <a:bodyPr wrap="square">
            <a:spAutoFit/>
          </a:bodyPr>
          <a:lstStyle/>
          <a:p>
            <a:r>
              <a:rPr lang="fr-CH" i="0" dirty="0">
                <a:solidFill>
                  <a:srgbClr val="000000"/>
                </a:solidFill>
                <a:effectLst/>
                <a:latin typeface="Work Sans" panose="020F0502020204030204" pitchFamily="34" charset="0"/>
              </a:rPr>
              <a:t>La présidente de la Confédération Karin Keller-Sutter et la présidente de la Commission européenne Ursula von der </a:t>
            </a:r>
            <a:r>
              <a:rPr lang="fr-CH" i="0" dirty="0" err="1">
                <a:solidFill>
                  <a:srgbClr val="000000"/>
                </a:solidFill>
                <a:effectLst/>
                <a:latin typeface="Work Sans" panose="020F0502020204030204" pitchFamily="34" charset="0"/>
              </a:rPr>
              <a:t>Leyen</a:t>
            </a:r>
            <a:r>
              <a:rPr lang="fr-CH" i="0" dirty="0">
                <a:solidFill>
                  <a:srgbClr val="000000"/>
                </a:solidFill>
                <a:effectLst/>
                <a:latin typeface="Work Sans" panose="020F0502020204030204" pitchFamily="34" charset="0"/>
              </a:rPr>
              <a:t> ont discuté de la prochaine étape entre Berne et Bruxelles après la finalisation des accords. </a:t>
            </a:r>
          </a:p>
          <a:p>
            <a:r>
              <a:rPr lang="fr-CH" b="1" i="0" dirty="0">
                <a:solidFill>
                  <a:srgbClr val="000000"/>
                </a:solidFill>
                <a:effectLst/>
                <a:latin typeface="Work Sans" panose="020F0502020204030204" pitchFamily="34" charset="0"/>
              </a:rPr>
              <a:t>Elles se sont rencontrées </a:t>
            </a:r>
            <a:r>
              <a:rPr lang="fr-CH" b="1" i="0" dirty="0">
                <a:solidFill>
                  <a:srgbClr val="FF0000"/>
                </a:solidFill>
                <a:effectLst/>
                <a:latin typeface="Work Sans" panose="020F0502020204030204" pitchFamily="34" charset="0"/>
              </a:rPr>
              <a:t>en marge du WEF</a:t>
            </a:r>
            <a:r>
              <a:rPr lang="fr-CH" i="0" dirty="0">
                <a:solidFill>
                  <a:srgbClr val="000000"/>
                </a:solidFill>
                <a:effectLst/>
                <a:latin typeface="Work Sans" panose="020F0502020204030204" pitchFamily="34" charset="0"/>
              </a:rPr>
              <a:t>.</a:t>
            </a:r>
            <a:endParaRPr lang="fr-FR" dirty="0"/>
          </a:p>
        </p:txBody>
      </p:sp>
      <p:sp>
        <p:nvSpPr>
          <p:cNvPr id="13" name="Rectangle : coins arrondis 12">
            <a:extLst>
              <a:ext uri="{FF2B5EF4-FFF2-40B4-BE49-F238E27FC236}">
                <a16:creationId xmlns:a16="http://schemas.microsoft.com/office/drawing/2014/main" id="{C33514DC-D905-A718-BEA3-59F934C996D0}"/>
              </a:ext>
            </a:extLst>
          </p:cNvPr>
          <p:cNvSpPr/>
          <p:nvPr/>
        </p:nvSpPr>
        <p:spPr>
          <a:xfrm>
            <a:off x="5702415" y="3387538"/>
            <a:ext cx="6096000" cy="2066796"/>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E4E2251D-4418-0BE9-1350-3D8C37D665D2}"/>
              </a:ext>
            </a:extLst>
          </p:cNvPr>
          <p:cNvSpPr txBox="1"/>
          <p:nvPr/>
        </p:nvSpPr>
        <p:spPr>
          <a:xfrm>
            <a:off x="5703278" y="3543773"/>
            <a:ext cx="6101860" cy="1754326"/>
          </a:xfrm>
          <a:prstGeom prst="rect">
            <a:avLst/>
          </a:prstGeom>
          <a:noFill/>
        </p:spPr>
        <p:txBody>
          <a:bodyPr wrap="square">
            <a:spAutoFit/>
          </a:bodyPr>
          <a:lstStyle/>
          <a:p>
            <a:pPr algn="l" fontAlgn="base"/>
            <a:r>
              <a:rPr lang="fr-CH" b="1" i="0" dirty="0">
                <a:solidFill>
                  <a:srgbClr val="000000"/>
                </a:solidFill>
                <a:effectLst/>
                <a:latin typeface="Work Sans" pitchFamily="2" charset="77"/>
              </a:rPr>
              <a:t>Karin Keller-Sutter, Présidente de </a:t>
            </a:r>
            <a:r>
              <a:rPr lang="fr-CH" b="1" dirty="0">
                <a:solidFill>
                  <a:srgbClr val="000000"/>
                </a:solidFill>
                <a:latin typeface="Work Sans" pitchFamily="2" charset="77"/>
              </a:rPr>
              <a:t>la Suisse 2025</a:t>
            </a:r>
            <a:r>
              <a:rPr lang="fr-CH" b="1" i="0" dirty="0">
                <a:solidFill>
                  <a:srgbClr val="000000"/>
                </a:solidFill>
                <a:effectLst/>
                <a:latin typeface="Work Sans" pitchFamily="2" charset="77"/>
              </a:rPr>
              <a:t> : </a:t>
            </a:r>
          </a:p>
          <a:p>
            <a:pPr algn="l" fontAlgn="base"/>
            <a:r>
              <a:rPr lang="fr-CH" i="0" dirty="0">
                <a:solidFill>
                  <a:srgbClr val="000000"/>
                </a:solidFill>
                <a:effectLst/>
                <a:latin typeface="Work Sans" pitchFamily="2" charset="77"/>
              </a:rPr>
              <a:t>« La suite </a:t>
            </a:r>
            <a:r>
              <a:rPr lang="fr-CH" b="0" i="0" dirty="0">
                <a:solidFill>
                  <a:srgbClr val="000000"/>
                </a:solidFill>
                <a:effectLst/>
                <a:latin typeface="Work Sans" pitchFamily="2" charset="77"/>
              </a:rPr>
              <a:t>du processus politique après la finalisation des accords bilatéraux était l'objet de la rencontre </a:t>
            </a:r>
            <a:r>
              <a:rPr lang="fr-CH" dirty="0">
                <a:solidFill>
                  <a:srgbClr val="000000"/>
                </a:solidFill>
                <a:latin typeface="Work Sans" pitchFamily="2" charset="77"/>
              </a:rPr>
              <a:t>» </a:t>
            </a:r>
            <a:r>
              <a:rPr lang="fr-CH" b="0" i="0" dirty="0">
                <a:solidFill>
                  <a:srgbClr val="000000"/>
                </a:solidFill>
                <a:effectLst/>
                <a:latin typeface="Work Sans" pitchFamily="2" charset="77"/>
              </a:rPr>
              <a:t>« </a:t>
            </a:r>
            <a:r>
              <a:rPr lang="fr-CH" b="1" i="0" dirty="0">
                <a:solidFill>
                  <a:srgbClr val="000000"/>
                </a:solidFill>
                <a:effectLst/>
                <a:highlight>
                  <a:srgbClr val="FFFF00"/>
                </a:highlight>
                <a:latin typeface="Work Sans" pitchFamily="2" charset="77"/>
              </a:rPr>
              <a:t>J'ai expliqué à la Présidente de la commission européenne le processus politique de la Suisse avec la consultation et le Parlement</a:t>
            </a:r>
            <a:r>
              <a:rPr lang="fr-CH" b="0" i="0" dirty="0">
                <a:solidFill>
                  <a:srgbClr val="000000"/>
                </a:solidFill>
                <a:effectLst/>
                <a:latin typeface="Work Sans" pitchFamily="2" charset="77"/>
              </a:rPr>
              <a:t> »</a:t>
            </a:r>
          </a:p>
        </p:txBody>
      </p:sp>
      <p:sp>
        <p:nvSpPr>
          <p:cNvPr id="17" name="ZoneTexte 16">
            <a:extLst>
              <a:ext uri="{FF2B5EF4-FFF2-40B4-BE49-F238E27FC236}">
                <a16:creationId xmlns:a16="http://schemas.microsoft.com/office/drawing/2014/main" id="{A0DAAABF-5D44-A58C-9426-C4FC915C8798}"/>
              </a:ext>
            </a:extLst>
          </p:cNvPr>
          <p:cNvSpPr txBox="1"/>
          <p:nvPr/>
        </p:nvSpPr>
        <p:spPr>
          <a:xfrm>
            <a:off x="5863266" y="5371784"/>
            <a:ext cx="6101860" cy="1200329"/>
          </a:xfrm>
          <a:prstGeom prst="rect">
            <a:avLst/>
          </a:prstGeom>
          <a:noFill/>
        </p:spPr>
        <p:txBody>
          <a:bodyPr wrap="square">
            <a:spAutoFit/>
          </a:bodyPr>
          <a:lstStyle/>
          <a:p>
            <a:pPr algn="l" fontAlgn="base"/>
            <a:endParaRPr lang="fr-CH" sz="1800" dirty="0">
              <a:solidFill>
                <a:srgbClr val="000000"/>
              </a:solidFill>
              <a:latin typeface="Work Sans" pitchFamily="2" charset="77"/>
            </a:endParaRPr>
          </a:p>
          <a:p>
            <a:pPr algn="l" fontAlgn="base"/>
            <a:r>
              <a:rPr lang="fr-CH" sz="1800" b="1" i="0" dirty="0">
                <a:solidFill>
                  <a:srgbClr val="000000"/>
                </a:solidFill>
                <a:effectLst/>
                <a:latin typeface="Work Sans" pitchFamily="2" charset="77"/>
              </a:rPr>
              <a:t>Le Conseil fédéral a indiqué la semaine dernière </a:t>
            </a:r>
            <a:r>
              <a:rPr lang="fr-CH" sz="1800" b="1" i="0" dirty="0">
                <a:solidFill>
                  <a:srgbClr val="FF0000"/>
                </a:solidFill>
                <a:effectLst/>
                <a:latin typeface="Work Sans" pitchFamily="2" charset="77"/>
              </a:rPr>
              <a:t>vouloir soigner ses relations avec l'UE </a:t>
            </a:r>
            <a:r>
              <a:rPr lang="fr-CH" sz="1800" b="1" i="0" dirty="0">
                <a:solidFill>
                  <a:srgbClr val="000000"/>
                </a:solidFill>
                <a:effectLst/>
                <a:latin typeface="Work Sans" pitchFamily="2" charset="77"/>
              </a:rPr>
              <a:t>lors du Forum économique mondial (WEF) à Davos.</a:t>
            </a:r>
          </a:p>
        </p:txBody>
      </p:sp>
      <p:sp>
        <p:nvSpPr>
          <p:cNvPr id="19" name="ZoneTexte 18">
            <a:extLst>
              <a:ext uri="{FF2B5EF4-FFF2-40B4-BE49-F238E27FC236}">
                <a16:creationId xmlns:a16="http://schemas.microsoft.com/office/drawing/2014/main" id="{AD53865A-283B-FB3B-04BA-3F3F94A71C7F}"/>
              </a:ext>
            </a:extLst>
          </p:cNvPr>
          <p:cNvSpPr txBox="1"/>
          <p:nvPr/>
        </p:nvSpPr>
        <p:spPr>
          <a:xfrm>
            <a:off x="226874" y="5406969"/>
            <a:ext cx="6101860" cy="523220"/>
          </a:xfrm>
          <a:prstGeom prst="rect">
            <a:avLst/>
          </a:prstGeom>
          <a:noFill/>
        </p:spPr>
        <p:txBody>
          <a:bodyPr wrap="square">
            <a:spAutoFit/>
          </a:bodyPr>
          <a:lstStyle/>
          <a:p>
            <a:r>
              <a:rPr lang="fr-CH" sz="1400" b="0" i="0" dirty="0">
                <a:solidFill>
                  <a:srgbClr val="888888"/>
                </a:solidFill>
                <a:effectLst/>
                <a:latin typeface="Work Sans" pitchFamily="2" charset="77"/>
              </a:rPr>
              <a:t>Les deux femmes se sont rencontrées en privé, </a:t>
            </a:r>
          </a:p>
          <a:p>
            <a:r>
              <a:rPr lang="fr-CH" sz="1400" b="0" i="0" dirty="0">
                <a:solidFill>
                  <a:srgbClr val="888888"/>
                </a:solidFill>
                <a:effectLst/>
                <a:latin typeface="Work Sans" pitchFamily="2" charset="77"/>
              </a:rPr>
              <a:t>une heure environ avant l'ouverture officielle du WEF à Davos. </a:t>
            </a:r>
            <a:endParaRPr lang="fr-FR" sz="1400" dirty="0"/>
          </a:p>
        </p:txBody>
      </p:sp>
    </p:spTree>
    <p:extLst>
      <p:ext uri="{BB962C8B-B14F-4D97-AF65-F5344CB8AC3E}">
        <p14:creationId xmlns:p14="http://schemas.microsoft.com/office/powerpoint/2010/main" val="28310689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ppt_w*0.70"/>
                                          </p:val>
                                        </p:tav>
                                        <p:tav tm="100000">
                                          <p:val>
                                            <p:strVal val="#ppt_w"/>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animEffect transition="in" filter="fade">
                                      <p:cBhvr>
                                        <p:cTn id="21" dur="10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ppt_w</p:attrName>
                                        </p:attrNameLst>
                                      </p:cBhvr>
                                      <p:tavLst>
                                        <p:tav tm="0">
                                          <p:val>
                                            <p:strVal val="#ppt_w*0.70"/>
                                          </p:val>
                                        </p:tav>
                                        <p:tav tm="100000">
                                          <p:val>
                                            <p:strVal val="#ppt_w"/>
                                          </p:val>
                                        </p:tav>
                                      </p:tavLst>
                                    </p:anim>
                                    <p:anim calcmode="lin" valueType="num">
                                      <p:cBhvr>
                                        <p:cTn id="27" dur="1000" fill="hold"/>
                                        <p:tgtEl>
                                          <p:spTgt spid="17"/>
                                        </p:tgtEl>
                                        <p:attrNameLst>
                                          <p:attrName>ppt_h</p:attrName>
                                        </p:attrNameLst>
                                      </p:cBhvr>
                                      <p:tavLst>
                                        <p:tav tm="0">
                                          <p:val>
                                            <p:strVal val="#ppt_h"/>
                                          </p:val>
                                        </p:tav>
                                        <p:tav tm="100000">
                                          <p:val>
                                            <p:strVal val="#ppt_h"/>
                                          </p:val>
                                        </p:tav>
                                      </p:tavLst>
                                    </p:anim>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64070" y="141833"/>
            <a:ext cx="11827930" cy="1325563"/>
          </a:xfrm>
        </p:spPr>
        <p:txBody>
          <a:bodyPr>
            <a:normAutofit fontScale="90000"/>
          </a:bodyPr>
          <a:lstStyle/>
          <a:p>
            <a:r>
              <a:rPr lang="fr-CH" sz="5300" b="1" dirty="0">
                <a:latin typeface="Arial Rounded MT Bold" panose="020F0704030504030204" pitchFamily="34" charset="77"/>
              </a:rPr>
              <a:t>Ursula von der </a:t>
            </a:r>
            <a:r>
              <a:rPr lang="fr-CH" sz="5300" b="1" dirty="0" err="1">
                <a:latin typeface="Arial Rounded MT Bold" panose="020F0704030504030204" pitchFamily="34" charset="77"/>
              </a:rPr>
              <a:t>Leyen</a:t>
            </a:r>
            <a:r>
              <a:rPr lang="fr-CH" sz="5300" b="1" dirty="0">
                <a:latin typeface="Arial Rounded MT Bold" panose="020F0704030504030204" pitchFamily="34" charset="77"/>
              </a:rPr>
              <a:t> : </a:t>
            </a:r>
            <a:br>
              <a:rPr lang="fr-CH" sz="5300" b="1" dirty="0">
                <a:latin typeface="Arial Rounded MT Bold" panose="020F0704030504030204" pitchFamily="34" charset="77"/>
              </a:rPr>
            </a:br>
            <a:r>
              <a:rPr lang="fr-CH" sz="4000" b="1" dirty="0">
                <a:latin typeface="Arial Rounded MT Bold" panose="020F0704030504030204" pitchFamily="34" charset="77"/>
              </a:rPr>
              <a:t>Le </a:t>
            </a:r>
            <a:r>
              <a:rPr lang="fr-CH" sz="4000" b="1" dirty="0">
                <a:solidFill>
                  <a:srgbClr val="FF0000"/>
                </a:solidFill>
                <a:latin typeface="Arial Rounded MT Bold" panose="020F0704030504030204" pitchFamily="34" charset="77"/>
              </a:rPr>
              <a:t>28</a:t>
            </a:r>
            <a:r>
              <a:rPr lang="fr-CH" sz="4000" b="1" baseline="30000" dirty="0">
                <a:solidFill>
                  <a:srgbClr val="FF0000"/>
                </a:solidFill>
                <a:latin typeface="Arial Rounded MT Bold" panose="020F0704030504030204" pitchFamily="34" charset="77"/>
              </a:rPr>
              <a:t>ème</a:t>
            </a:r>
            <a:r>
              <a:rPr lang="fr-CH" sz="4000" b="1" dirty="0">
                <a:solidFill>
                  <a:srgbClr val="FF0000"/>
                </a:solidFill>
                <a:latin typeface="Arial Rounded MT Bold" panose="020F0704030504030204" pitchFamily="34" charset="77"/>
              </a:rPr>
              <a:t> </a:t>
            </a:r>
            <a:r>
              <a:rPr lang="fr-CH" sz="4000" b="1" dirty="0">
                <a:latin typeface="Arial Rounded MT Bold" panose="020F0704030504030204" pitchFamily="34" charset="77"/>
              </a:rPr>
              <a:t>régime</a:t>
            </a:r>
          </a:p>
        </p:txBody>
      </p:sp>
      <p:sp>
        <p:nvSpPr>
          <p:cNvPr id="6" name="ZoneTexte 5">
            <a:extLst>
              <a:ext uri="{FF2B5EF4-FFF2-40B4-BE49-F238E27FC236}">
                <a16:creationId xmlns:a16="http://schemas.microsoft.com/office/drawing/2014/main" id="{6C8D03DC-DBEC-6746-FFA5-84EE7F03A17D}"/>
              </a:ext>
            </a:extLst>
          </p:cNvPr>
          <p:cNvSpPr txBox="1"/>
          <p:nvPr/>
        </p:nvSpPr>
        <p:spPr>
          <a:xfrm>
            <a:off x="405486" y="1485836"/>
            <a:ext cx="2812883"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21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 name="Image 2">
            <a:extLst>
              <a:ext uri="{FF2B5EF4-FFF2-40B4-BE49-F238E27FC236}">
                <a16:creationId xmlns:a16="http://schemas.microsoft.com/office/drawing/2014/main" id="{89831D5E-9076-A5CC-12B9-20A27444D6F9}"/>
              </a:ext>
            </a:extLst>
          </p:cNvPr>
          <p:cNvPicPr>
            <a:picLocks noChangeAspect="1"/>
          </p:cNvPicPr>
          <p:nvPr/>
        </p:nvPicPr>
        <p:blipFill>
          <a:blip r:embed="rId2"/>
          <a:stretch>
            <a:fillRect/>
          </a:stretch>
        </p:blipFill>
        <p:spPr>
          <a:xfrm>
            <a:off x="405486" y="1855168"/>
            <a:ext cx="6465933" cy="4555544"/>
          </a:xfrm>
          <a:prstGeom prst="rect">
            <a:avLst/>
          </a:prstGeom>
          <a:ln>
            <a:solidFill>
              <a:schemeClr val="tx1"/>
            </a:solidFill>
          </a:ln>
        </p:spPr>
      </p:pic>
      <p:sp>
        <p:nvSpPr>
          <p:cNvPr id="5" name="Bulle rectangulaire 4">
            <a:extLst>
              <a:ext uri="{FF2B5EF4-FFF2-40B4-BE49-F238E27FC236}">
                <a16:creationId xmlns:a16="http://schemas.microsoft.com/office/drawing/2014/main" id="{453E67D6-9EAE-4B37-DB1D-8381ED2F6E23}"/>
              </a:ext>
            </a:extLst>
          </p:cNvPr>
          <p:cNvSpPr/>
          <p:nvPr/>
        </p:nvSpPr>
        <p:spPr>
          <a:xfrm>
            <a:off x="6678101" y="904687"/>
            <a:ext cx="5108413" cy="5770811"/>
          </a:xfrm>
          <a:prstGeom prst="wedgeRectCallout">
            <a:avLst>
              <a:gd name="adj1" fmla="val -65243"/>
              <a:gd name="adj2" fmla="val 594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4ABCE2C-27A7-B40E-263F-FB72930ADF90}"/>
              </a:ext>
            </a:extLst>
          </p:cNvPr>
          <p:cNvSpPr txBox="1"/>
          <p:nvPr/>
        </p:nvSpPr>
        <p:spPr>
          <a:xfrm>
            <a:off x="6778795" y="945356"/>
            <a:ext cx="4907023" cy="5770811"/>
          </a:xfrm>
          <a:prstGeom prst="rect">
            <a:avLst/>
          </a:prstGeom>
          <a:noFill/>
        </p:spPr>
        <p:txBody>
          <a:bodyPr wrap="square">
            <a:spAutoFit/>
          </a:bodyPr>
          <a:lstStyle/>
          <a:p>
            <a:r>
              <a:rPr lang="fr-CH" sz="2400" b="1" dirty="0"/>
              <a:t>Ursula von der </a:t>
            </a:r>
            <a:r>
              <a:rPr lang="fr-CH" sz="2400" b="1" dirty="0" err="1"/>
              <a:t>Leyen</a:t>
            </a:r>
            <a:r>
              <a:rPr lang="fr-CH" sz="2400" b="1" dirty="0"/>
              <a:t>, </a:t>
            </a:r>
          </a:p>
          <a:p>
            <a:r>
              <a:rPr lang="fr-CH" sz="2000" b="1" dirty="0"/>
              <a:t>toujours Présidente de la Commission européenne … :</a:t>
            </a:r>
          </a:p>
          <a:p>
            <a:r>
              <a:rPr lang="fr-CH" dirty="0"/>
              <a:t>« </a:t>
            </a:r>
            <a:r>
              <a:rPr lang="fr-CH" b="1" dirty="0">
                <a:highlight>
                  <a:srgbClr val="FFFF00"/>
                </a:highlight>
              </a:rPr>
              <a:t>L'ordre mondial fondé sur la coopération que nous avions imaginée il y a 25 ans est resté lettre morte</a:t>
            </a:r>
            <a:r>
              <a:rPr lang="fr-CH" dirty="0">
                <a:highlight>
                  <a:srgbClr val="FFFF00"/>
                </a:highlight>
              </a:rPr>
              <a:t>. Nous sommes au contraire, entrés dans une nouvelle ère où les rivalités géostratégiques sont impitoyables</a:t>
            </a:r>
            <a:r>
              <a:rPr lang="fr-CH" dirty="0"/>
              <a:t>. Les grandes économies mondiales se disputent l'accès aux matières premières, aux nouvelles technologies et aux routes commerciales mondiales. »</a:t>
            </a:r>
          </a:p>
          <a:p>
            <a:endParaRPr lang="fr-CH" sz="900" dirty="0"/>
          </a:p>
          <a:p>
            <a:r>
              <a:rPr lang="fr-CH" dirty="0"/>
              <a:t>« À l'heure actuelle, le marché unique européen présente toujours bien trop de barrières nationales […] avec 27 législations nationales. En lieu et place de cela, nous proposerons aux entreprises innovantes [de suivre] un ensemble unique de règles. </a:t>
            </a:r>
            <a:r>
              <a:rPr lang="fr-CH" b="1" dirty="0">
                <a:highlight>
                  <a:srgbClr val="FFFF00"/>
                </a:highlight>
              </a:rPr>
              <a:t>Nous l'appelons le 28e régime. un seul cadre unique et simple dans toute l'Union. </a:t>
            </a:r>
            <a:r>
              <a:rPr lang="fr-CH" dirty="0">
                <a:highlight>
                  <a:srgbClr val="FFFF00"/>
                </a:highlight>
              </a:rPr>
              <a:t>»</a:t>
            </a:r>
            <a:r>
              <a:rPr lang="fr-CH" sz="800" b="1" dirty="0"/>
              <a:t> </a:t>
            </a:r>
            <a:endParaRPr lang="fr-CH" sz="2400" b="1" dirty="0"/>
          </a:p>
        </p:txBody>
      </p:sp>
    </p:spTree>
    <p:extLst>
      <p:ext uri="{BB962C8B-B14F-4D97-AF65-F5344CB8AC3E}">
        <p14:creationId xmlns:p14="http://schemas.microsoft.com/office/powerpoint/2010/main" val="79039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FDC16-0553-E593-77C0-9D0488213CE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DA703E7-E5FB-BE09-7ACF-9B6C2A8DDC4A}"/>
              </a:ext>
            </a:extLst>
          </p:cNvPr>
          <p:cNvPicPr>
            <a:picLocks noChangeAspect="1"/>
          </p:cNvPicPr>
          <p:nvPr/>
        </p:nvPicPr>
        <p:blipFill>
          <a:blip r:embed="rId2"/>
          <a:stretch>
            <a:fillRect/>
          </a:stretch>
        </p:blipFill>
        <p:spPr>
          <a:xfrm>
            <a:off x="5413206" y="1291548"/>
            <a:ext cx="6488198" cy="4860999"/>
          </a:xfrm>
          <a:prstGeom prst="rect">
            <a:avLst/>
          </a:prstGeom>
          <a:ln>
            <a:solidFill>
              <a:schemeClr val="tx1"/>
            </a:solidFill>
          </a:ln>
        </p:spPr>
      </p:pic>
      <p:sp>
        <p:nvSpPr>
          <p:cNvPr id="2" name="Titre 1">
            <a:extLst>
              <a:ext uri="{FF2B5EF4-FFF2-40B4-BE49-F238E27FC236}">
                <a16:creationId xmlns:a16="http://schemas.microsoft.com/office/drawing/2014/main" id="{297CFFB0-8E25-E0A6-DE39-47A29BF6A609}"/>
              </a:ext>
            </a:extLst>
          </p:cNvPr>
          <p:cNvSpPr>
            <a:spLocks noGrp="1"/>
          </p:cNvSpPr>
          <p:nvPr>
            <p:ph type="title"/>
          </p:nvPr>
        </p:nvSpPr>
        <p:spPr>
          <a:xfrm>
            <a:off x="364070" y="141833"/>
            <a:ext cx="11827930" cy="1325563"/>
          </a:xfrm>
        </p:spPr>
        <p:txBody>
          <a:bodyPr>
            <a:normAutofit fontScale="90000"/>
          </a:bodyPr>
          <a:lstStyle/>
          <a:p>
            <a:r>
              <a:rPr lang="fr-CH" sz="5300" b="1" dirty="0">
                <a:latin typeface="Arial Rounded MT Bold" panose="020F0704030504030204" pitchFamily="34" charset="77"/>
              </a:rPr>
              <a:t>Ursula von der </a:t>
            </a:r>
            <a:r>
              <a:rPr lang="fr-CH" sz="5300" b="1" dirty="0" err="1">
                <a:latin typeface="Arial Rounded MT Bold" panose="020F0704030504030204" pitchFamily="34" charset="77"/>
              </a:rPr>
              <a:t>Leyen</a:t>
            </a:r>
            <a:r>
              <a:rPr lang="fr-CH" sz="5300" b="1" dirty="0">
                <a:latin typeface="Arial Rounded MT Bold" panose="020F0704030504030204" pitchFamily="34" charset="77"/>
              </a:rPr>
              <a:t> : </a:t>
            </a:r>
            <a:br>
              <a:rPr lang="fr-CH" sz="5300" b="1" dirty="0">
                <a:latin typeface="Arial Rounded MT Bold" panose="020F0704030504030204" pitchFamily="34" charset="77"/>
              </a:rPr>
            </a:br>
            <a:r>
              <a:rPr lang="fr-CH" sz="3600" b="1" dirty="0">
                <a:latin typeface="Arial Rounded MT Bold" panose="020F0704030504030204" pitchFamily="34" charset="77"/>
              </a:rPr>
              <a:t>Les règles changent mais nous allons continuer à soutenir l’Ukraine </a:t>
            </a:r>
            <a:r>
              <a:rPr lang="fr-CH" sz="4000" b="1" dirty="0">
                <a:latin typeface="Arial Rounded MT Bold" panose="020F0704030504030204" pitchFamily="34" charset="77"/>
              </a:rPr>
              <a:t>!</a:t>
            </a:r>
          </a:p>
        </p:txBody>
      </p:sp>
      <p:sp>
        <p:nvSpPr>
          <p:cNvPr id="6" name="ZoneTexte 5">
            <a:extLst>
              <a:ext uri="{FF2B5EF4-FFF2-40B4-BE49-F238E27FC236}">
                <a16:creationId xmlns:a16="http://schemas.microsoft.com/office/drawing/2014/main" id="{AF8B0EFF-ADEC-4E1F-5B11-C8FA03217953}"/>
              </a:ext>
            </a:extLst>
          </p:cNvPr>
          <p:cNvSpPr txBox="1"/>
          <p:nvPr/>
        </p:nvSpPr>
        <p:spPr>
          <a:xfrm>
            <a:off x="9584654" y="6152547"/>
            <a:ext cx="2812883"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21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Bulle rectangulaire 4">
            <a:extLst>
              <a:ext uri="{FF2B5EF4-FFF2-40B4-BE49-F238E27FC236}">
                <a16:creationId xmlns:a16="http://schemas.microsoft.com/office/drawing/2014/main" id="{F9F1199E-C78F-FC8F-41D9-FE623996A32A}"/>
              </a:ext>
            </a:extLst>
          </p:cNvPr>
          <p:cNvSpPr/>
          <p:nvPr/>
        </p:nvSpPr>
        <p:spPr>
          <a:xfrm>
            <a:off x="364070" y="1620168"/>
            <a:ext cx="5415407" cy="5097527"/>
          </a:xfrm>
          <a:prstGeom prst="wedgeRectCallout">
            <a:avLst>
              <a:gd name="adj1" fmla="val 77497"/>
              <a:gd name="adj2" fmla="val 83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2FD2ABCC-40E4-CD2D-D60B-6D82DA1605A1}"/>
              </a:ext>
            </a:extLst>
          </p:cNvPr>
          <p:cNvSpPr txBox="1"/>
          <p:nvPr/>
        </p:nvSpPr>
        <p:spPr>
          <a:xfrm>
            <a:off x="364070" y="1659309"/>
            <a:ext cx="5321622" cy="5056858"/>
          </a:xfrm>
          <a:prstGeom prst="rect">
            <a:avLst/>
          </a:prstGeom>
          <a:noFill/>
        </p:spPr>
        <p:txBody>
          <a:bodyPr wrap="square">
            <a:spAutoFit/>
          </a:bodyPr>
          <a:lstStyle/>
          <a:p>
            <a:r>
              <a:rPr lang="fr-CH" sz="2400" b="1" dirty="0"/>
              <a:t>Ursula von der </a:t>
            </a:r>
            <a:r>
              <a:rPr lang="fr-CH" sz="2400" b="1" dirty="0" err="1"/>
              <a:t>Leyen</a:t>
            </a:r>
            <a:r>
              <a:rPr lang="fr-CH" sz="2400" b="1" dirty="0"/>
              <a:t>, </a:t>
            </a:r>
          </a:p>
          <a:p>
            <a:r>
              <a:rPr lang="fr-CH" sz="2000" b="1" dirty="0"/>
              <a:t>toujours Présidente de la Commission européenne … :</a:t>
            </a:r>
          </a:p>
          <a:p>
            <a:r>
              <a:rPr lang="fr-CH" dirty="0"/>
              <a:t>« </a:t>
            </a:r>
            <a:r>
              <a:rPr lang="fr-CH" b="1" dirty="0">
                <a:highlight>
                  <a:srgbClr val="FFFF00"/>
                </a:highlight>
              </a:rPr>
              <a:t>Les règles qui régissent les relations entre les puissances mondiales sont en train de changer. Nous ne devons rien tenir pour acquis.</a:t>
            </a:r>
            <a:r>
              <a:rPr lang="fr-CH" b="1" dirty="0"/>
              <a:t> </a:t>
            </a:r>
            <a:r>
              <a:rPr lang="fr-CH" dirty="0"/>
              <a:t>Et même si certains en Europe n'aiment pas cette nouvelle réalité, nous sommes prêts à vivre avec elle. »</a:t>
            </a:r>
            <a:br>
              <a:rPr lang="fr-CH" dirty="0"/>
            </a:br>
            <a:r>
              <a:rPr lang="fr-CH" sz="900" dirty="0"/>
              <a:t> </a:t>
            </a:r>
            <a:endParaRPr lang="fr-CH" dirty="0"/>
          </a:p>
          <a:p>
            <a:r>
              <a:rPr lang="fr-CH" dirty="0"/>
              <a:t>« </a:t>
            </a:r>
            <a:r>
              <a:rPr lang="fr-CH" b="1" dirty="0">
                <a:highlight>
                  <a:srgbClr val="FFFF00"/>
                </a:highlight>
              </a:rPr>
              <a:t>Au cours des 3 dernières années, J'ai bien vu à quel point l'Ukraine travaille dur à son accession à l'Union européenne. </a:t>
            </a:r>
            <a:r>
              <a:rPr lang="fr-CH" dirty="0"/>
              <a:t>Il est tout à fait étonnant de voir la vitesse à laquelle ils ont travaillé sur des réformes lourdes tout en menant une guerre. Et donc </a:t>
            </a:r>
            <a:r>
              <a:rPr lang="fr-CH" b="1" dirty="0">
                <a:highlight>
                  <a:srgbClr val="FFFF00"/>
                </a:highlight>
              </a:rPr>
              <a:t>il apparaît très clairement que nous allons continuer à soutenir l'Ukraine. Nous soutenons l'Ukraine à quasiment 130 milliards d'euros, mais nous continuerons à apporter notre soutien</a:t>
            </a:r>
            <a:r>
              <a:rPr lang="fr-CH" dirty="0"/>
              <a:t>. »</a:t>
            </a:r>
          </a:p>
        </p:txBody>
      </p:sp>
    </p:spTree>
    <p:extLst>
      <p:ext uri="{BB962C8B-B14F-4D97-AF65-F5344CB8AC3E}">
        <p14:creationId xmlns:p14="http://schemas.microsoft.com/office/powerpoint/2010/main" val="1703911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37DE2BCB-FCD5-B4DE-CC41-10ABF5EE9992}"/>
              </a:ext>
            </a:extLst>
          </p:cNvPr>
          <p:cNvPicPr>
            <a:picLocks noChangeAspect="1"/>
          </p:cNvPicPr>
          <p:nvPr/>
        </p:nvPicPr>
        <p:blipFill>
          <a:blip r:embed="rId2"/>
          <a:stretch>
            <a:fillRect/>
          </a:stretch>
        </p:blipFill>
        <p:spPr>
          <a:xfrm>
            <a:off x="2603505" y="1233340"/>
            <a:ext cx="3207805" cy="2243868"/>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46311" y="23495"/>
            <a:ext cx="12099378" cy="1325563"/>
          </a:xfrm>
        </p:spPr>
        <p:txBody>
          <a:bodyPr>
            <a:normAutofit/>
          </a:bodyPr>
          <a:lstStyle/>
          <a:p>
            <a:pPr>
              <a:lnSpc>
                <a:spcPts val="4080"/>
              </a:lnSpc>
            </a:pPr>
            <a:r>
              <a:rPr lang="fr-CH" sz="4800" b="1" dirty="0">
                <a:latin typeface="Arial Rounded MT Bold" panose="020F0704030504030204" pitchFamily="34" charset="77"/>
              </a:rPr>
              <a:t>Klaus Schwab &amp; La présidente suisse :</a:t>
            </a:r>
            <a:br>
              <a:rPr lang="fr-CH" sz="4800" b="1" dirty="0">
                <a:latin typeface="Arial Rounded MT Bold" panose="020F0704030504030204" pitchFamily="34" charset="77"/>
              </a:rPr>
            </a:br>
            <a:r>
              <a:rPr lang="fr-CH" sz="3200" b="1" dirty="0">
                <a:latin typeface="Arial Rounded MT Bold" panose="020F0704030504030204" pitchFamily="34" charset="77"/>
              </a:rPr>
              <a:t>Il faut reconstruire la </a:t>
            </a:r>
            <a:r>
              <a:rPr lang="fr-CH" sz="3200" b="1" dirty="0">
                <a:solidFill>
                  <a:srgbClr val="FF0000"/>
                </a:solidFill>
                <a:latin typeface="Arial Rounded MT Bold" panose="020F0704030504030204" pitchFamily="34" charset="77"/>
              </a:rPr>
              <a:t>confiance</a:t>
            </a:r>
            <a:r>
              <a:rPr lang="fr-CH" sz="3200" b="1" dirty="0">
                <a:latin typeface="Arial Rounded MT Bold" panose="020F0704030504030204" pitchFamily="34" charset="77"/>
              </a:rPr>
              <a:t> …</a:t>
            </a:r>
          </a:p>
        </p:txBody>
      </p:sp>
      <p:sp>
        <p:nvSpPr>
          <p:cNvPr id="6" name="ZoneTexte 5">
            <a:extLst>
              <a:ext uri="{FF2B5EF4-FFF2-40B4-BE49-F238E27FC236}">
                <a16:creationId xmlns:a16="http://schemas.microsoft.com/office/drawing/2014/main" id="{6C8D03DC-DBEC-6746-FFA5-84EE7F03A17D}"/>
              </a:ext>
            </a:extLst>
          </p:cNvPr>
          <p:cNvSpPr txBox="1"/>
          <p:nvPr/>
        </p:nvSpPr>
        <p:spPr>
          <a:xfrm>
            <a:off x="173269" y="2845038"/>
            <a:ext cx="2430236"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21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Image 4">
            <a:extLst>
              <a:ext uri="{FF2B5EF4-FFF2-40B4-BE49-F238E27FC236}">
                <a16:creationId xmlns:a16="http://schemas.microsoft.com/office/drawing/2014/main" id="{E8015557-2991-F5A2-BC33-56DE319F6417}"/>
              </a:ext>
            </a:extLst>
          </p:cNvPr>
          <p:cNvPicPr>
            <a:picLocks noChangeAspect="1"/>
          </p:cNvPicPr>
          <p:nvPr/>
        </p:nvPicPr>
        <p:blipFill>
          <a:blip r:embed="rId3"/>
          <a:stretch>
            <a:fillRect/>
          </a:stretch>
        </p:blipFill>
        <p:spPr>
          <a:xfrm>
            <a:off x="4084306" y="3361490"/>
            <a:ext cx="3783577" cy="3243066"/>
          </a:xfrm>
          <a:prstGeom prst="rect">
            <a:avLst/>
          </a:prstGeom>
          <a:ln>
            <a:solidFill>
              <a:schemeClr val="tx1"/>
            </a:solidFill>
          </a:ln>
        </p:spPr>
      </p:pic>
      <p:sp>
        <p:nvSpPr>
          <p:cNvPr id="8" name="Bulle rectangulaire 7">
            <a:extLst>
              <a:ext uri="{FF2B5EF4-FFF2-40B4-BE49-F238E27FC236}">
                <a16:creationId xmlns:a16="http://schemas.microsoft.com/office/drawing/2014/main" id="{CCFE647A-E9A0-9072-33F7-C2D66904AFD5}"/>
              </a:ext>
            </a:extLst>
          </p:cNvPr>
          <p:cNvSpPr/>
          <p:nvPr/>
        </p:nvSpPr>
        <p:spPr>
          <a:xfrm>
            <a:off x="7678615" y="832338"/>
            <a:ext cx="4343993" cy="5911578"/>
          </a:xfrm>
          <a:prstGeom prst="wedgeRectCallout">
            <a:avLst>
              <a:gd name="adj1" fmla="val -62324"/>
              <a:gd name="adj2" fmla="val 1176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8B369070-3B7E-CA04-FD5E-48685237134E}"/>
              </a:ext>
            </a:extLst>
          </p:cNvPr>
          <p:cNvSpPr txBox="1"/>
          <p:nvPr/>
        </p:nvSpPr>
        <p:spPr>
          <a:xfrm>
            <a:off x="7760677" y="926939"/>
            <a:ext cx="4261929" cy="5816977"/>
          </a:xfrm>
          <a:prstGeom prst="rect">
            <a:avLst/>
          </a:prstGeom>
          <a:noFill/>
        </p:spPr>
        <p:txBody>
          <a:bodyPr wrap="square">
            <a:spAutoFit/>
          </a:bodyPr>
          <a:lstStyle/>
          <a:p>
            <a:r>
              <a:rPr lang="fr-CH" sz="2400" b="1" dirty="0"/>
              <a:t>Karin Keller-Sutter, </a:t>
            </a:r>
          </a:p>
          <a:p>
            <a:r>
              <a:rPr lang="fr-CH" sz="2000" b="1" dirty="0"/>
              <a:t>Présidente 2025 de la Suisse :</a:t>
            </a:r>
          </a:p>
          <a:p>
            <a:r>
              <a:rPr lang="fr-CH" dirty="0"/>
              <a:t>« </a:t>
            </a:r>
            <a:r>
              <a:rPr lang="fr-CH" b="1" dirty="0">
                <a:highlight>
                  <a:srgbClr val="FFFF00"/>
                </a:highlight>
              </a:rPr>
              <a:t>Là où la puissance et les ressources sont concentrées entre les mains d'une petite élite, la prospérité et la paix sociale ne peuvent prospérer. </a:t>
            </a:r>
            <a:r>
              <a:rPr lang="fr-CH" dirty="0"/>
              <a:t>»</a:t>
            </a:r>
          </a:p>
          <a:p>
            <a:endParaRPr lang="fr-CH" sz="900" dirty="0"/>
          </a:p>
          <a:p>
            <a:r>
              <a:rPr lang="fr-CH" dirty="0"/>
              <a:t>« Ces signaux sont particulièrement pratiques et utiles aujourd'hui. </a:t>
            </a:r>
            <a:r>
              <a:rPr lang="fr-CH" b="1" dirty="0">
                <a:highlight>
                  <a:srgbClr val="FFFF00"/>
                </a:highlight>
              </a:rPr>
              <a:t>Le magazine britannique </a:t>
            </a:r>
            <a:r>
              <a:rPr lang="fr-CH" b="1" i="1" dirty="0">
                <a:highlight>
                  <a:srgbClr val="FFFF00"/>
                </a:highlight>
              </a:rPr>
              <a:t>The Economist</a:t>
            </a:r>
            <a:r>
              <a:rPr lang="fr-CH" b="1" dirty="0">
                <a:highlight>
                  <a:srgbClr val="FFFF00"/>
                </a:highlight>
              </a:rPr>
              <a:t> a décrit notre époque comme étant l'ère de l'imprévisibilité prévisible. </a:t>
            </a:r>
            <a:r>
              <a:rPr lang="fr-CH" dirty="0"/>
              <a:t>»</a:t>
            </a:r>
            <a:br>
              <a:rPr lang="fr-CH" dirty="0"/>
            </a:br>
            <a:r>
              <a:rPr lang="fr-CH" sz="900" dirty="0"/>
              <a:t> </a:t>
            </a:r>
            <a:endParaRPr lang="fr-CH" dirty="0"/>
          </a:p>
          <a:p>
            <a:r>
              <a:rPr lang="fr-CH" dirty="0"/>
              <a:t>« Comme je le disais en introduction, la concentration de la puissance et des ressources dans les mains d'un petit nombre peut constituer un obstacle à la prospérité et à la paix sociale. </a:t>
            </a:r>
            <a:r>
              <a:rPr lang="fr-CH" b="1" dirty="0">
                <a:highlight>
                  <a:srgbClr val="FFFF00"/>
                </a:highlight>
              </a:rPr>
              <a:t>Il en va de même quand les politiques s'accaparent les richesses des populations sans raison évidente.</a:t>
            </a:r>
            <a:r>
              <a:rPr lang="fr-CH" dirty="0"/>
              <a:t> »</a:t>
            </a:r>
          </a:p>
        </p:txBody>
      </p:sp>
      <p:sp>
        <p:nvSpPr>
          <p:cNvPr id="7" name="Bulle rectangulaire 6">
            <a:extLst>
              <a:ext uri="{FF2B5EF4-FFF2-40B4-BE49-F238E27FC236}">
                <a16:creationId xmlns:a16="http://schemas.microsoft.com/office/drawing/2014/main" id="{4CD4DD89-51F0-3171-0B12-FB74E1B3A799}"/>
              </a:ext>
            </a:extLst>
          </p:cNvPr>
          <p:cNvSpPr/>
          <p:nvPr/>
        </p:nvSpPr>
        <p:spPr>
          <a:xfrm>
            <a:off x="169394" y="3222129"/>
            <a:ext cx="4154725" cy="3377913"/>
          </a:xfrm>
          <a:prstGeom prst="wedgeRectCallout">
            <a:avLst>
              <a:gd name="adj1" fmla="val 41009"/>
              <a:gd name="adj2" fmla="val -6106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D45202F-2F4D-12ED-B174-E991FC88C179}"/>
              </a:ext>
            </a:extLst>
          </p:cNvPr>
          <p:cNvSpPr txBox="1"/>
          <p:nvPr/>
        </p:nvSpPr>
        <p:spPr>
          <a:xfrm>
            <a:off x="233323" y="3222130"/>
            <a:ext cx="4071394" cy="3370153"/>
          </a:xfrm>
          <a:prstGeom prst="rect">
            <a:avLst/>
          </a:prstGeom>
          <a:noFill/>
        </p:spPr>
        <p:txBody>
          <a:bodyPr wrap="square">
            <a:spAutoFit/>
          </a:bodyPr>
          <a:lstStyle/>
          <a:p>
            <a:r>
              <a:rPr lang="fr-CH" sz="2400" b="1" dirty="0"/>
              <a:t>Klaus Schwab : </a:t>
            </a:r>
            <a:br>
              <a:rPr lang="fr-CH" dirty="0"/>
            </a:br>
            <a:r>
              <a:rPr lang="fr-CH" dirty="0"/>
              <a:t>« </a:t>
            </a:r>
            <a:r>
              <a:rPr lang="fr-CH" b="1" dirty="0">
                <a:highlight>
                  <a:srgbClr val="FFFF00"/>
                </a:highlight>
              </a:rPr>
              <a:t>Nous devons aussi faire face à une érosion de la confiance dans nos sociétés.</a:t>
            </a:r>
            <a:r>
              <a:rPr lang="fr-CH" b="1" dirty="0"/>
              <a:t> </a:t>
            </a:r>
            <a:r>
              <a:rPr lang="fr-CH" dirty="0"/>
              <a:t>Nous devons travailler tous ensemble pour rétablir cette confiance. »</a:t>
            </a:r>
            <a:br>
              <a:rPr lang="fr-CH" dirty="0"/>
            </a:br>
            <a:r>
              <a:rPr lang="fr-CH" sz="900" dirty="0"/>
              <a:t> </a:t>
            </a:r>
            <a:endParaRPr lang="fr-CH" dirty="0"/>
          </a:p>
          <a:p>
            <a:r>
              <a:rPr lang="fr-CH" dirty="0"/>
              <a:t>«</a:t>
            </a:r>
            <a:r>
              <a:rPr lang="fr-CH" b="1" dirty="0"/>
              <a:t> </a:t>
            </a:r>
            <a:r>
              <a:rPr lang="fr-CH" b="1" dirty="0">
                <a:highlight>
                  <a:srgbClr val="FFFF00"/>
                </a:highlight>
              </a:rPr>
              <a:t>L'impact de cette réunion sera d'autant plus fort si nous sommes unis pour une mission qui consiste à nous engager pour améliorer l'état du monde.</a:t>
            </a:r>
            <a:r>
              <a:rPr lang="fr-CH" b="1" dirty="0"/>
              <a:t> </a:t>
            </a:r>
            <a:r>
              <a:rPr lang="fr-CH" dirty="0"/>
              <a:t>Cette mission guide le Forum depuis qu'il a été créé il y a 54 ans. »</a:t>
            </a:r>
          </a:p>
        </p:txBody>
      </p:sp>
    </p:spTree>
    <p:extLst>
      <p:ext uri="{BB962C8B-B14F-4D97-AF65-F5344CB8AC3E}">
        <p14:creationId xmlns:p14="http://schemas.microsoft.com/office/powerpoint/2010/main" val="72417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7"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721CA0B-BC0A-6C86-31B2-FF145C3809B7}"/>
              </a:ext>
            </a:extLst>
          </p:cNvPr>
          <p:cNvPicPr>
            <a:picLocks noChangeAspect="1"/>
          </p:cNvPicPr>
          <p:nvPr/>
        </p:nvPicPr>
        <p:blipFill>
          <a:blip r:embed="rId2"/>
          <a:stretch>
            <a:fillRect/>
          </a:stretch>
        </p:blipFill>
        <p:spPr>
          <a:xfrm>
            <a:off x="251356" y="2237070"/>
            <a:ext cx="6755333" cy="4473775"/>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Donald Trump (en </a:t>
            </a:r>
            <a:r>
              <a:rPr lang="fr-CH" sz="4800" b="1" dirty="0" err="1">
                <a:latin typeface="Arial Rounded MT Bold" panose="020F0704030504030204" pitchFamily="34" charset="77"/>
              </a:rPr>
              <a:t>visio</a:t>
            </a:r>
            <a:r>
              <a:rPr lang="fr-CH" sz="4800" b="1" dirty="0">
                <a:latin typeface="Arial Rounded MT Bold" panose="020F0704030504030204" pitchFamily="34" charset="77"/>
              </a:rPr>
              <a:t>) :</a:t>
            </a:r>
            <a:br>
              <a:rPr lang="fr-CH" sz="4800" b="1" dirty="0">
                <a:latin typeface="Arial Rounded MT Bold" panose="020F0704030504030204" pitchFamily="34" charset="77"/>
              </a:rPr>
            </a:br>
            <a:r>
              <a:rPr lang="fr-CH" sz="3600" b="1" dirty="0">
                <a:latin typeface="Arial Rounded MT Bold" panose="020F0704030504030204" pitchFamily="34" charset="77"/>
              </a:rPr>
              <a:t>L’</a:t>
            </a:r>
            <a:r>
              <a:rPr lang="fr-CH" sz="3600" b="1" dirty="0">
                <a:solidFill>
                  <a:srgbClr val="00B050"/>
                </a:solidFill>
                <a:latin typeface="Arial Rounded MT Bold" panose="020F0704030504030204" pitchFamily="34" charset="77"/>
              </a:rPr>
              <a:t>arnaque</a:t>
            </a:r>
            <a:r>
              <a:rPr lang="fr-CH" sz="3600" b="1" dirty="0">
                <a:latin typeface="Arial Rounded MT Bold" panose="020F0704030504030204" pitchFamily="34" charset="77"/>
              </a:rPr>
              <a:t> </a:t>
            </a:r>
            <a:r>
              <a:rPr lang="fr-CH" sz="3600" b="1" dirty="0">
                <a:solidFill>
                  <a:srgbClr val="00B050"/>
                </a:solidFill>
                <a:latin typeface="Arial Rounded MT Bold" panose="020F0704030504030204" pitchFamily="34" charset="77"/>
              </a:rPr>
              <a:t>verte</a:t>
            </a:r>
            <a:r>
              <a:rPr lang="fr-CH" sz="3600" b="1" dirty="0">
                <a:latin typeface="Arial Rounded MT Bold" panose="020F0704030504030204" pitchFamily="34" charset="77"/>
              </a:rPr>
              <a:t> et la </a:t>
            </a:r>
            <a:r>
              <a:rPr lang="fr-CH" sz="3600" b="1" dirty="0">
                <a:solidFill>
                  <a:srgbClr val="FF0000"/>
                </a:solidFill>
                <a:latin typeface="Arial Rounded MT Bold" panose="020F0704030504030204" pitchFamily="34" charset="77"/>
              </a:rPr>
              <a:t>censure</a:t>
            </a:r>
            <a:r>
              <a:rPr lang="fr-CH" sz="3600" b="1" dirty="0">
                <a:latin typeface="Arial Rounded MT Bold" panose="020F0704030504030204" pitchFamily="34" charset="77"/>
              </a:rPr>
              <a:t>, c’est terminé ! </a:t>
            </a:r>
          </a:p>
        </p:txBody>
      </p:sp>
      <p:sp>
        <p:nvSpPr>
          <p:cNvPr id="6" name="ZoneTexte 5">
            <a:extLst>
              <a:ext uri="{FF2B5EF4-FFF2-40B4-BE49-F238E27FC236}">
                <a16:creationId xmlns:a16="http://schemas.microsoft.com/office/drawing/2014/main" id="{6C8D03DC-DBEC-6746-FFA5-84EE7F03A17D}"/>
              </a:ext>
            </a:extLst>
          </p:cNvPr>
          <p:cNvSpPr txBox="1"/>
          <p:nvPr/>
        </p:nvSpPr>
        <p:spPr>
          <a:xfrm>
            <a:off x="251356" y="1803483"/>
            <a:ext cx="2424464"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CCFE647A-E9A0-9072-33F7-C2D66904AFD5}"/>
              </a:ext>
            </a:extLst>
          </p:cNvPr>
          <p:cNvSpPr/>
          <p:nvPr/>
        </p:nvSpPr>
        <p:spPr>
          <a:xfrm>
            <a:off x="5509846" y="1485899"/>
            <a:ext cx="6430798" cy="5211491"/>
          </a:xfrm>
          <a:prstGeom prst="wedgeRectCallout">
            <a:avLst>
              <a:gd name="adj1" fmla="val -64119"/>
              <a:gd name="adj2" fmla="val 826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7613DA44-9A25-0EA8-6746-5E91B717333B}"/>
              </a:ext>
            </a:extLst>
          </p:cNvPr>
          <p:cNvSpPr txBox="1"/>
          <p:nvPr/>
        </p:nvSpPr>
        <p:spPr>
          <a:xfrm>
            <a:off x="5639279" y="1552507"/>
            <a:ext cx="6234154" cy="5047536"/>
          </a:xfrm>
          <a:prstGeom prst="rect">
            <a:avLst/>
          </a:prstGeom>
          <a:noFill/>
        </p:spPr>
        <p:txBody>
          <a:bodyPr wrap="square">
            <a:spAutoFit/>
          </a:bodyPr>
          <a:lstStyle/>
          <a:p>
            <a:r>
              <a:rPr lang="fr-CH" sz="2800" b="1" dirty="0">
                <a:solidFill>
                  <a:srgbClr val="141414"/>
                </a:solidFill>
                <a:latin typeface="Akkurat"/>
              </a:rPr>
              <a:t>Donald Trump, Président des Etats-Unis :</a:t>
            </a:r>
          </a:p>
          <a:p>
            <a:endParaRPr lang="fr-CH" sz="800" dirty="0"/>
          </a:p>
          <a:p>
            <a:r>
              <a:rPr lang="fr-CH" dirty="0"/>
              <a:t>« </a:t>
            </a:r>
            <a:r>
              <a:rPr lang="fr-CH" b="1" dirty="0">
                <a:highlight>
                  <a:srgbClr val="FFFF00"/>
                </a:highlight>
              </a:rPr>
              <a:t>J’ai mis un terme au </a:t>
            </a:r>
            <a:r>
              <a:rPr lang="fr-CH" b="1" dirty="0">
                <a:solidFill>
                  <a:srgbClr val="FF0000"/>
                </a:solidFill>
                <a:highlight>
                  <a:srgbClr val="FFFF00"/>
                </a:highlight>
              </a:rPr>
              <a:t>Green New Deal </a:t>
            </a:r>
            <a:r>
              <a:rPr lang="fr-CH" b="1" dirty="0">
                <a:highlight>
                  <a:srgbClr val="FFFF00"/>
                </a:highlight>
              </a:rPr>
              <a:t>que j'appelle </a:t>
            </a:r>
            <a:r>
              <a:rPr lang="fr-CH" b="1" dirty="0">
                <a:solidFill>
                  <a:srgbClr val="FF0000"/>
                </a:solidFill>
                <a:highlight>
                  <a:srgbClr val="FFFF00"/>
                </a:highlight>
              </a:rPr>
              <a:t>l'arnaque verte</a:t>
            </a:r>
            <a:r>
              <a:rPr lang="fr-CH" b="1" dirty="0">
                <a:highlight>
                  <a:srgbClr val="FFFF00"/>
                </a:highlight>
              </a:rPr>
              <a:t>. J'ai renversé les</a:t>
            </a:r>
            <a:r>
              <a:rPr lang="fr-CH" b="1" dirty="0">
                <a:solidFill>
                  <a:srgbClr val="FF0000"/>
                </a:solidFill>
                <a:highlight>
                  <a:srgbClr val="FFFF00"/>
                </a:highlight>
              </a:rPr>
              <a:t> Accords de Paris </a:t>
            </a:r>
            <a:r>
              <a:rPr lang="fr-CH" b="1" dirty="0">
                <a:highlight>
                  <a:srgbClr val="FFFF00"/>
                </a:highlight>
              </a:rPr>
              <a:t>que nous avions signés. Et revu le mandat concernant les véhicules électriques pour que chacun puisse acheter le véhicule qu’il souhaite.</a:t>
            </a:r>
            <a:r>
              <a:rPr lang="fr-CH" dirty="0"/>
              <a:t> »</a:t>
            </a:r>
          </a:p>
          <a:p>
            <a:endParaRPr lang="fr-CH" sz="800" dirty="0"/>
          </a:p>
          <a:p>
            <a:r>
              <a:rPr lang="fr-CH" dirty="0"/>
              <a:t>« </a:t>
            </a:r>
            <a:r>
              <a:rPr lang="fr-CH" b="1" dirty="0">
                <a:highlight>
                  <a:srgbClr val="FFFF00"/>
                </a:highlight>
              </a:rPr>
              <a:t>Mon message auprès des entreprises du monde entier est de fabriquer vos produits aux États-Unis et vous bénéficierez de la fiscalité la plus faible de la planète</a:t>
            </a:r>
            <a:r>
              <a:rPr lang="fr-CH" dirty="0">
                <a:highlight>
                  <a:srgbClr val="FFFF00"/>
                </a:highlight>
              </a:rPr>
              <a:t>. Mais si vous voulez faire affaire ailleurs, vous serez confrontés à des tarifs douaniers. </a:t>
            </a:r>
            <a:r>
              <a:rPr lang="fr-CH" dirty="0"/>
              <a:t>»</a:t>
            </a:r>
          </a:p>
          <a:p>
            <a:endParaRPr lang="fr-CH" sz="800" dirty="0"/>
          </a:p>
          <a:p>
            <a:r>
              <a:rPr lang="fr-CH" dirty="0"/>
              <a:t>« J’ai le plaisir de vous annoncer que </a:t>
            </a:r>
            <a:r>
              <a:rPr lang="fr-CH" dirty="0">
                <a:highlight>
                  <a:srgbClr val="FFFF00"/>
                </a:highlight>
              </a:rPr>
              <a:t>les États-Unis sont également de nouveau un pays libre. Il y a un ordre exécutif qui a mis un terme à toute censure de l'État. </a:t>
            </a:r>
            <a:r>
              <a:rPr lang="fr-CH" b="1" dirty="0">
                <a:highlight>
                  <a:srgbClr val="FFFF00"/>
                </a:highlight>
              </a:rPr>
              <a:t>Nous n'allons pas censurer la parole de nos citoyens, la qualifiant de </a:t>
            </a:r>
            <a:r>
              <a:rPr lang="fr-CH" b="1" dirty="0">
                <a:solidFill>
                  <a:srgbClr val="FF0000"/>
                </a:solidFill>
                <a:highlight>
                  <a:srgbClr val="FFFF00"/>
                </a:highlight>
              </a:rPr>
              <a:t>désinformation</a:t>
            </a:r>
            <a:r>
              <a:rPr lang="fr-CH" b="1" dirty="0">
                <a:highlight>
                  <a:srgbClr val="FFFF00"/>
                </a:highlight>
              </a:rPr>
              <a:t> ou de </a:t>
            </a:r>
            <a:r>
              <a:rPr lang="fr-CH" b="1" dirty="0">
                <a:solidFill>
                  <a:srgbClr val="FF0000"/>
                </a:solidFill>
                <a:highlight>
                  <a:srgbClr val="FFFF00"/>
                </a:highlight>
              </a:rPr>
              <a:t>fake news</a:t>
            </a:r>
            <a:r>
              <a:rPr lang="fr-CH" b="1" dirty="0">
                <a:solidFill>
                  <a:srgbClr val="FF0000"/>
                </a:solidFill>
              </a:rPr>
              <a:t> </a:t>
            </a:r>
            <a:r>
              <a:rPr lang="fr-CH" dirty="0"/>
              <a:t>qui sont les mots favoris de ceux qui souhaitent entraver le libre-échange d'idées. »</a:t>
            </a:r>
          </a:p>
        </p:txBody>
      </p:sp>
    </p:spTree>
    <p:extLst>
      <p:ext uri="{BB962C8B-B14F-4D97-AF65-F5344CB8AC3E}">
        <p14:creationId xmlns:p14="http://schemas.microsoft.com/office/powerpoint/2010/main" val="23502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34589-C729-6F35-75EB-AAA22C9832EA}"/>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76F3C53C-E4DE-FFA4-6B0C-7029743A1F55}"/>
              </a:ext>
            </a:extLst>
          </p:cNvPr>
          <p:cNvPicPr>
            <a:picLocks noChangeAspect="1"/>
          </p:cNvPicPr>
          <p:nvPr/>
        </p:nvPicPr>
        <p:blipFill>
          <a:blip r:embed="rId2"/>
          <a:stretch>
            <a:fillRect/>
          </a:stretch>
        </p:blipFill>
        <p:spPr>
          <a:xfrm>
            <a:off x="251356" y="2223615"/>
            <a:ext cx="6318084" cy="4376428"/>
          </a:xfrm>
          <a:prstGeom prst="rect">
            <a:avLst/>
          </a:prstGeom>
          <a:ln>
            <a:solidFill>
              <a:schemeClr val="tx1"/>
            </a:solidFill>
          </a:ln>
        </p:spPr>
      </p:pic>
      <p:sp>
        <p:nvSpPr>
          <p:cNvPr id="2" name="Titre 1">
            <a:extLst>
              <a:ext uri="{FF2B5EF4-FFF2-40B4-BE49-F238E27FC236}">
                <a16:creationId xmlns:a16="http://schemas.microsoft.com/office/drawing/2014/main" id="{3B8C5802-A7AD-BF46-0334-802DFE8DF8E4}"/>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Donald Trump (en </a:t>
            </a:r>
            <a:r>
              <a:rPr lang="fr-CH" sz="4800" b="1" dirty="0" err="1">
                <a:latin typeface="Arial Rounded MT Bold" panose="020F0704030504030204" pitchFamily="34" charset="77"/>
              </a:rPr>
              <a:t>visio</a:t>
            </a:r>
            <a:r>
              <a:rPr lang="fr-CH" sz="4800" b="1" dirty="0">
                <a:latin typeface="Arial Rounded MT Bold" panose="020F0704030504030204" pitchFamily="34" charset="77"/>
              </a:rPr>
              <a:t>) :</a:t>
            </a:r>
            <a:br>
              <a:rPr lang="fr-CH" sz="4800" b="1" dirty="0">
                <a:latin typeface="Arial Rounded MT Bold" panose="020F0704030504030204" pitchFamily="34" charset="77"/>
              </a:rPr>
            </a:br>
            <a:r>
              <a:rPr lang="fr-CH" sz="3600" b="1" dirty="0">
                <a:latin typeface="Arial Rounded MT Bold" panose="020F0704030504030204" pitchFamily="34" charset="77"/>
              </a:rPr>
              <a:t>L’arnaque </a:t>
            </a:r>
            <a:r>
              <a:rPr lang="fr-CH" sz="3600" b="1" dirty="0">
                <a:solidFill>
                  <a:srgbClr val="00B050"/>
                </a:solidFill>
                <a:latin typeface="Arial Rounded MT Bold" panose="020F0704030504030204" pitchFamily="34" charset="77"/>
              </a:rPr>
              <a:t>verte</a:t>
            </a:r>
            <a:r>
              <a:rPr lang="fr-CH" sz="3600" b="1" dirty="0">
                <a:latin typeface="Arial Rounded MT Bold" panose="020F0704030504030204" pitchFamily="34" charset="77"/>
              </a:rPr>
              <a:t> et la </a:t>
            </a:r>
            <a:r>
              <a:rPr lang="fr-CH" sz="3600" b="1" dirty="0">
                <a:solidFill>
                  <a:srgbClr val="FF0000"/>
                </a:solidFill>
                <a:latin typeface="Arial Rounded MT Bold" panose="020F0704030504030204" pitchFamily="34" charset="77"/>
              </a:rPr>
              <a:t>censure</a:t>
            </a:r>
            <a:r>
              <a:rPr lang="fr-CH" sz="3600" b="1" dirty="0">
                <a:latin typeface="Arial Rounded MT Bold" panose="020F0704030504030204" pitchFamily="34" charset="77"/>
              </a:rPr>
              <a:t>, c’est terminé ! </a:t>
            </a:r>
          </a:p>
        </p:txBody>
      </p:sp>
      <p:sp>
        <p:nvSpPr>
          <p:cNvPr id="6" name="ZoneTexte 5">
            <a:extLst>
              <a:ext uri="{FF2B5EF4-FFF2-40B4-BE49-F238E27FC236}">
                <a16:creationId xmlns:a16="http://schemas.microsoft.com/office/drawing/2014/main" id="{86BD1CBF-1E71-D5CF-7253-CAD7A8A427BF}"/>
              </a:ext>
            </a:extLst>
          </p:cNvPr>
          <p:cNvSpPr txBox="1"/>
          <p:nvPr/>
        </p:nvSpPr>
        <p:spPr>
          <a:xfrm>
            <a:off x="251356" y="1790783"/>
            <a:ext cx="2424464"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AE5D02A5-0E2A-EB66-61E6-58A28400C113}"/>
              </a:ext>
            </a:extLst>
          </p:cNvPr>
          <p:cNvSpPr/>
          <p:nvPr/>
        </p:nvSpPr>
        <p:spPr>
          <a:xfrm>
            <a:off x="5540957" y="1583520"/>
            <a:ext cx="6430798" cy="4878912"/>
          </a:xfrm>
          <a:prstGeom prst="wedgeRectCallout">
            <a:avLst>
              <a:gd name="adj1" fmla="val -64119"/>
              <a:gd name="adj2" fmla="val 826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CH" dirty="0">
              <a:solidFill>
                <a:schemeClr val="tx1"/>
              </a:solidFill>
            </a:endParaRPr>
          </a:p>
          <a:p>
            <a:endParaRPr lang="fr-CH" dirty="0">
              <a:solidFill>
                <a:schemeClr val="tx1"/>
              </a:solidFill>
            </a:endParaRPr>
          </a:p>
          <a:p>
            <a:endParaRPr lang="fr-CH" dirty="0">
              <a:solidFill>
                <a:schemeClr val="tx1"/>
              </a:solidFill>
            </a:endParaRPr>
          </a:p>
        </p:txBody>
      </p:sp>
      <p:sp>
        <p:nvSpPr>
          <p:cNvPr id="9" name="ZoneTexte 8">
            <a:extLst>
              <a:ext uri="{FF2B5EF4-FFF2-40B4-BE49-F238E27FC236}">
                <a16:creationId xmlns:a16="http://schemas.microsoft.com/office/drawing/2014/main" id="{FC233703-9BB8-0915-CAB8-DDF94FCDBC19}"/>
              </a:ext>
            </a:extLst>
          </p:cNvPr>
          <p:cNvSpPr txBox="1"/>
          <p:nvPr/>
        </p:nvSpPr>
        <p:spPr>
          <a:xfrm>
            <a:off x="5706490" y="1630340"/>
            <a:ext cx="6234154" cy="4832092"/>
          </a:xfrm>
          <a:prstGeom prst="rect">
            <a:avLst/>
          </a:prstGeom>
          <a:noFill/>
        </p:spPr>
        <p:txBody>
          <a:bodyPr wrap="square">
            <a:spAutoFit/>
          </a:bodyPr>
          <a:lstStyle/>
          <a:p>
            <a:r>
              <a:rPr lang="fr-CH" sz="2800" b="1" dirty="0">
                <a:solidFill>
                  <a:srgbClr val="141414"/>
                </a:solidFill>
                <a:latin typeface="Akkurat"/>
              </a:rPr>
              <a:t>Donald Trump, Président des Etats-Unis :</a:t>
            </a:r>
          </a:p>
          <a:p>
            <a:endParaRPr lang="fr-CH" sz="1200" b="1" dirty="0">
              <a:solidFill>
                <a:srgbClr val="141414"/>
              </a:solidFill>
              <a:latin typeface="Akkurat"/>
            </a:endParaRPr>
          </a:p>
          <a:p>
            <a:r>
              <a:rPr lang="fr-CH" sz="2000" dirty="0"/>
              <a:t>« </a:t>
            </a:r>
            <a:r>
              <a:rPr lang="fr-CH" sz="2000" b="1" dirty="0">
                <a:highlight>
                  <a:srgbClr val="FFFF00"/>
                </a:highlight>
              </a:rPr>
              <a:t>Et toute cette absurdité de </a:t>
            </a:r>
            <a:r>
              <a:rPr lang="fr-CH" sz="2000" b="1" dirty="0">
                <a:solidFill>
                  <a:srgbClr val="FF0000"/>
                </a:solidFill>
                <a:highlight>
                  <a:srgbClr val="FFFF00"/>
                </a:highlight>
              </a:rPr>
              <a:t>diversité</a:t>
            </a:r>
            <a:r>
              <a:rPr lang="fr-CH" sz="2000" b="1" dirty="0">
                <a:highlight>
                  <a:srgbClr val="FFFF00"/>
                </a:highlight>
              </a:rPr>
              <a:t> et </a:t>
            </a:r>
            <a:r>
              <a:rPr lang="fr-CH" sz="2000" b="1" dirty="0">
                <a:solidFill>
                  <a:srgbClr val="FF0000"/>
                </a:solidFill>
                <a:highlight>
                  <a:srgbClr val="FFFF00"/>
                </a:highlight>
              </a:rPr>
              <a:t>inclusion</a:t>
            </a:r>
            <a:r>
              <a:rPr lang="fr-CH" sz="2000" b="1" dirty="0">
                <a:highlight>
                  <a:srgbClr val="FFFF00"/>
                </a:highlight>
              </a:rPr>
              <a:t>, qui était une absurdité, tout ce régime-là, nous avons décidé d'y mettre un terme. </a:t>
            </a:r>
            <a:r>
              <a:rPr lang="fr-CH" sz="2000" dirty="0"/>
              <a:t>»</a:t>
            </a:r>
          </a:p>
          <a:p>
            <a:endParaRPr lang="fr-CH" sz="1000" dirty="0"/>
          </a:p>
          <a:p>
            <a:r>
              <a:rPr lang="fr-CH" sz="2000" dirty="0"/>
              <a:t>« </a:t>
            </a:r>
            <a:r>
              <a:rPr lang="fr-CH" sz="2000" b="1" dirty="0">
                <a:highlight>
                  <a:srgbClr val="FFFF00"/>
                </a:highlight>
              </a:rPr>
              <a:t>Il n'y aura également maintenant et à partir de dorénavant que de </a:t>
            </a:r>
            <a:r>
              <a:rPr lang="fr-CH" sz="2000" b="1" dirty="0">
                <a:solidFill>
                  <a:srgbClr val="FF0000"/>
                </a:solidFill>
                <a:highlight>
                  <a:srgbClr val="FFFF00"/>
                </a:highlight>
              </a:rPr>
              <a:t>deux sexes </a:t>
            </a:r>
            <a:r>
              <a:rPr lang="fr-CH" sz="2000" b="1" dirty="0">
                <a:highlight>
                  <a:srgbClr val="FFFF00"/>
                </a:highlight>
              </a:rPr>
              <a:t>: masculins et féminins, des hommes et des femmes. </a:t>
            </a:r>
            <a:r>
              <a:rPr lang="fr-CH" sz="2000" dirty="0"/>
              <a:t>Vous n'allez plus trouver des hommes qui participeront à des compétitions sportives féminines. »</a:t>
            </a:r>
          </a:p>
          <a:p>
            <a:endParaRPr lang="fr-CH" sz="1000" dirty="0"/>
          </a:p>
          <a:p>
            <a:r>
              <a:rPr lang="fr-CH" sz="2000" dirty="0"/>
              <a:t>« </a:t>
            </a:r>
            <a:r>
              <a:rPr lang="fr-CH" sz="2000" b="1" dirty="0">
                <a:highlight>
                  <a:srgbClr val="FFFF00"/>
                </a:highlight>
              </a:rPr>
              <a:t>L'Ukraine, j'en suis certain, est prête à signer un accord de paix.</a:t>
            </a:r>
            <a:r>
              <a:rPr lang="fr-CH" sz="2000" b="1" dirty="0"/>
              <a:t> </a:t>
            </a:r>
            <a:r>
              <a:rPr lang="fr-CH" sz="2000" dirty="0"/>
              <a:t>De toute façon, cette guerre n'aurait jamais, jamais dû commencer. </a:t>
            </a:r>
            <a:r>
              <a:rPr lang="fr-CH" sz="2000" b="1" dirty="0">
                <a:highlight>
                  <a:srgbClr val="FFFF00"/>
                </a:highlight>
              </a:rPr>
              <a:t>Si j'avais été le président à l'époque, </a:t>
            </a:r>
            <a:r>
              <a:rPr lang="fr-CH" sz="2000" b="1" dirty="0">
                <a:solidFill>
                  <a:srgbClr val="FF0000"/>
                </a:solidFill>
                <a:highlight>
                  <a:srgbClr val="FFFF00"/>
                </a:highlight>
              </a:rPr>
              <a:t>cette guerre ne se serait jamais produite</a:t>
            </a:r>
            <a:r>
              <a:rPr lang="fr-CH" sz="2000" b="1" dirty="0">
                <a:highlight>
                  <a:srgbClr val="FFFF00"/>
                </a:highlight>
              </a:rPr>
              <a:t>. </a:t>
            </a:r>
            <a:r>
              <a:rPr lang="fr-CH" sz="2000" dirty="0"/>
              <a:t>»</a:t>
            </a:r>
            <a:endParaRPr lang="fr-CH" sz="2000" b="1" dirty="0">
              <a:solidFill>
                <a:srgbClr val="141414"/>
              </a:solidFill>
              <a:latin typeface="Akkurat"/>
            </a:endParaRPr>
          </a:p>
          <a:p>
            <a:endParaRPr lang="fr-CH" sz="800" dirty="0"/>
          </a:p>
        </p:txBody>
      </p:sp>
    </p:spTree>
    <p:extLst>
      <p:ext uri="{BB962C8B-B14F-4D97-AF65-F5344CB8AC3E}">
        <p14:creationId xmlns:p14="http://schemas.microsoft.com/office/powerpoint/2010/main" val="1661512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87960-C39F-BCCD-CA46-A61DA3D4782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4289454A-05DB-96C4-B7F3-060994E48532}"/>
              </a:ext>
            </a:extLst>
          </p:cNvPr>
          <p:cNvPicPr>
            <a:picLocks noChangeAspect="1"/>
          </p:cNvPicPr>
          <p:nvPr/>
        </p:nvPicPr>
        <p:blipFill>
          <a:blip r:embed="rId2"/>
          <a:stretch>
            <a:fillRect/>
          </a:stretch>
        </p:blipFill>
        <p:spPr>
          <a:xfrm>
            <a:off x="509954" y="1583520"/>
            <a:ext cx="7772400" cy="4351827"/>
          </a:xfrm>
          <a:prstGeom prst="rect">
            <a:avLst/>
          </a:prstGeom>
          <a:ln>
            <a:solidFill>
              <a:schemeClr val="tx1"/>
            </a:solidFill>
          </a:ln>
        </p:spPr>
      </p:pic>
      <p:sp>
        <p:nvSpPr>
          <p:cNvPr id="2" name="Titre 1">
            <a:extLst>
              <a:ext uri="{FF2B5EF4-FFF2-40B4-BE49-F238E27FC236}">
                <a16:creationId xmlns:a16="http://schemas.microsoft.com/office/drawing/2014/main" id="{C6DB5F22-8E23-4595-472D-34749FA83EF3}"/>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Les grands patrons louent </a:t>
            </a:r>
            <a:br>
              <a:rPr lang="fr-CH" sz="4800" b="1" dirty="0">
                <a:latin typeface="Arial Rounded MT Bold" panose="020F0704030504030204" pitchFamily="34" charset="77"/>
              </a:rPr>
            </a:br>
            <a:r>
              <a:rPr lang="fr-CH" sz="3200" b="1" dirty="0">
                <a:latin typeface="Arial Rounded MT Bold" panose="020F0704030504030204" pitchFamily="34" charset="77"/>
              </a:rPr>
              <a:t>les méthodes de Donald Trump ! </a:t>
            </a:r>
          </a:p>
        </p:txBody>
      </p:sp>
      <p:sp>
        <p:nvSpPr>
          <p:cNvPr id="6" name="ZoneTexte 5">
            <a:extLst>
              <a:ext uri="{FF2B5EF4-FFF2-40B4-BE49-F238E27FC236}">
                <a16:creationId xmlns:a16="http://schemas.microsoft.com/office/drawing/2014/main" id="{BF17401B-E779-0413-814C-8F86BBB429D5}"/>
              </a:ext>
            </a:extLst>
          </p:cNvPr>
          <p:cNvSpPr txBox="1"/>
          <p:nvPr/>
        </p:nvSpPr>
        <p:spPr>
          <a:xfrm>
            <a:off x="509954" y="5935347"/>
            <a:ext cx="2424464"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25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ZoneTexte 8">
            <a:extLst>
              <a:ext uri="{FF2B5EF4-FFF2-40B4-BE49-F238E27FC236}">
                <a16:creationId xmlns:a16="http://schemas.microsoft.com/office/drawing/2014/main" id="{1256A45A-A6B0-D082-5914-33BFEC9EC4FD}"/>
              </a:ext>
            </a:extLst>
          </p:cNvPr>
          <p:cNvSpPr txBox="1"/>
          <p:nvPr/>
        </p:nvSpPr>
        <p:spPr>
          <a:xfrm>
            <a:off x="7381805" y="2439747"/>
            <a:ext cx="4710633" cy="3785652"/>
          </a:xfrm>
          <a:prstGeom prst="rect">
            <a:avLst/>
          </a:prstGeom>
          <a:solidFill>
            <a:schemeClr val="bg1"/>
          </a:solidFill>
          <a:ln>
            <a:solidFill>
              <a:schemeClr val="tx1"/>
            </a:solidFill>
          </a:ln>
        </p:spPr>
        <p:txBody>
          <a:bodyPr wrap="square">
            <a:spAutoFit/>
          </a:bodyPr>
          <a:lstStyle/>
          <a:p>
            <a:r>
              <a:rPr lang="fr-CH" sz="2000" b="1" dirty="0"/>
              <a:t>"A Davos, les grands patrons suisses louent les méthodes de Donald Trump"</a:t>
            </a:r>
            <a:endParaRPr lang="fr-CH" sz="2000" dirty="0"/>
          </a:p>
          <a:p>
            <a:endParaRPr lang="fr-CH" sz="2000" dirty="0"/>
          </a:p>
          <a:p>
            <a:r>
              <a:rPr lang="fr-CH" sz="2000" dirty="0"/>
              <a:t>« </a:t>
            </a:r>
            <a:r>
              <a:rPr lang="fr-CH" sz="2000" b="1" dirty="0">
                <a:highlight>
                  <a:srgbClr val="FFFF00"/>
                </a:highlight>
              </a:rPr>
              <a:t>Novartis, UBS ou encore Zurich Assurance: les patrons des grandes entreprises suisses ont fait l'éloge des méthodes de Donald Trump après son discours au Forum économique de Davos</a:t>
            </a:r>
            <a:r>
              <a:rPr lang="fr-CH" sz="2000" dirty="0"/>
              <a:t>. Tout comme le président américain, ils se sont montrés critiques envers la politique économique de l'Europe et l'appellent à "se réveiller". »</a:t>
            </a:r>
          </a:p>
        </p:txBody>
      </p:sp>
    </p:spTree>
    <p:extLst>
      <p:ext uri="{BB962C8B-B14F-4D97-AF65-F5344CB8AC3E}">
        <p14:creationId xmlns:p14="http://schemas.microsoft.com/office/powerpoint/2010/main" val="982137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DBDD8EF-A1BC-5ECB-0FAD-DBC62805D411}"/>
              </a:ext>
            </a:extLst>
          </p:cNvPr>
          <p:cNvPicPr>
            <a:picLocks noChangeAspect="1"/>
          </p:cNvPicPr>
          <p:nvPr/>
        </p:nvPicPr>
        <p:blipFill>
          <a:blip r:embed="rId2"/>
          <a:stretch>
            <a:fillRect/>
          </a:stretch>
        </p:blipFill>
        <p:spPr>
          <a:xfrm>
            <a:off x="5806401" y="2589224"/>
            <a:ext cx="6224189" cy="3546872"/>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79247" y="257957"/>
            <a:ext cx="11494186" cy="1325563"/>
          </a:xfrm>
        </p:spPr>
        <p:txBody>
          <a:bodyPr>
            <a:normAutofit/>
          </a:bodyPr>
          <a:lstStyle/>
          <a:p>
            <a:pPr>
              <a:lnSpc>
                <a:spcPts val="4080"/>
              </a:lnSpc>
            </a:pPr>
            <a:r>
              <a:rPr lang="fr-CH" sz="4800" b="1" dirty="0">
                <a:latin typeface="Arial Rounded MT Bold" panose="020F0704030504030204" pitchFamily="34" charset="77"/>
              </a:rPr>
              <a:t>Javier </a:t>
            </a:r>
            <a:r>
              <a:rPr lang="fr-CH" sz="4800" b="1" dirty="0" err="1">
                <a:latin typeface="Arial Rounded MT Bold" panose="020F0704030504030204" pitchFamily="34" charset="77"/>
              </a:rPr>
              <a:t>Milei</a:t>
            </a:r>
            <a:r>
              <a:rPr lang="fr-CH" sz="4800" b="1" dirty="0">
                <a:latin typeface="Arial Rounded MT Bold" panose="020F0704030504030204" pitchFamily="34" charset="77"/>
              </a:rPr>
              <a:t>, Président argentin :</a:t>
            </a:r>
            <a:br>
              <a:rPr lang="fr-CH" sz="4800" b="1" dirty="0">
                <a:latin typeface="Arial Rounded MT Bold" panose="020F0704030504030204" pitchFamily="34" charset="77"/>
              </a:rPr>
            </a:br>
            <a:r>
              <a:rPr lang="fr-CH" sz="3200" b="1" dirty="0">
                <a:latin typeface="Arial Rounded MT Bold" panose="020F0704030504030204" pitchFamily="34" charset="77"/>
              </a:rPr>
              <a:t>L’idéologie </a:t>
            </a:r>
            <a:r>
              <a:rPr lang="fr-CH" sz="3200" b="1" dirty="0" err="1">
                <a:solidFill>
                  <a:srgbClr val="FF0000"/>
                </a:solidFill>
                <a:latin typeface="Arial Rounded MT Bold" panose="020F0704030504030204" pitchFamily="34" charset="77"/>
              </a:rPr>
              <a:t>Woke</a:t>
            </a:r>
            <a:r>
              <a:rPr lang="fr-CH" sz="3200" b="1" dirty="0">
                <a:latin typeface="Arial Rounded MT Bold" panose="020F0704030504030204" pitchFamily="34" charset="77"/>
              </a:rPr>
              <a:t> est un cancer</a:t>
            </a:r>
          </a:p>
        </p:txBody>
      </p:sp>
      <p:sp>
        <p:nvSpPr>
          <p:cNvPr id="6" name="ZoneTexte 5">
            <a:extLst>
              <a:ext uri="{FF2B5EF4-FFF2-40B4-BE49-F238E27FC236}">
                <a16:creationId xmlns:a16="http://schemas.microsoft.com/office/drawing/2014/main" id="{6C8D03DC-DBEC-6746-FFA5-84EE7F03A17D}"/>
              </a:ext>
            </a:extLst>
          </p:cNvPr>
          <p:cNvSpPr txBox="1"/>
          <p:nvPr/>
        </p:nvSpPr>
        <p:spPr>
          <a:xfrm>
            <a:off x="487455" y="1950095"/>
            <a:ext cx="2865188"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CCFE647A-E9A0-9072-33F7-C2D66904AFD5}"/>
              </a:ext>
            </a:extLst>
          </p:cNvPr>
          <p:cNvSpPr/>
          <p:nvPr/>
        </p:nvSpPr>
        <p:spPr>
          <a:xfrm>
            <a:off x="487454" y="2423668"/>
            <a:ext cx="5092731" cy="4047262"/>
          </a:xfrm>
          <a:prstGeom prst="wedgeRectCallout">
            <a:avLst>
              <a:gd name="adj1" fmla="val 85077"/>
              <a:gd name="adj2" fmla="val 559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8B369070-3B7E-CA04-FD5E-48685237134E}"/>
              </a:ext>
            </a:extLst>
          </p:cNvPr>
          <p:cNvSpPr txBox="1"/>
          <p:nvPr/>
        </p:nvSpPr>
        <p:spPr>
          <a:xfrm>
            <a:off x="525218" y="2423668"/>
            <a:ext cx="4972905" cy="3939540"/>
          </a:xfrm>
          <a:prstGeom prst="rect">
            <a:avLst/>
          </a:prstGeom>
          <a:noFill/>
        </p:spPr>
        <p:txBody>
          <a:bodyPr wrap="square">
            <a:spAutoFit/>
          </a:bodyPr>
          <a:lstStyle/>
          <a:p>
            <a:r>
              <a:rPr lang="fr-CH" sz="2400" b="1" dirty="0"/>
              <a:t>Javier </a:t>
            </a:r>
            <a:r>
              <a:rPr lang="fr-CH" sz="2400" b="1" dirty="0" err="1"/>
              <a:t>Milei</a:t>
            </a:r>
            <a:r>
              <a:rPr lang="fr-CH" sz="2400" b="1" dirty="0"/>
              <a:t>, Président de l’Argentine : </a:t>
            </a:r>
          </a:p>
          <a:p>
            <a:endParaRPr lang="fr-CH" sz="1000" dirty="0"/>
          </a:p>
          <a:p>
            <a:r>
              <a:rPr lang="fr-CH" dirty="0"/>
              <a:t>« </a:t>
            </a:r>
            <a:r>
              <a:rPr lang="fr-CH" b="1" dirty="0">
                <a:highlight>
                  <a:srgbClr val="FFFF00"/>
                </a:highlight>
              </a:rPr>
              <a:t>Le fardeau qui est le dénominateur commun entre les pays et les institutions qui échouent est le virus mental de </a:t>
            </a:r>
            <a:r>
              <a:rPr lang="fr-CH" b="1" dirty="0">
                <a:solidFill>
                  <a:srgbClr val="FF0000"/>
                </a:solidFill>
                <a:highlight>
                  <a:srgbClr val="FFFF00"/>
                </a:highlight>
              </a:rPr>
              <a:t>l'idéologie</a:t>
            </a:r>
            <a:r>
              <a:rPr lang="fr-CH" b="1" dirty="0">
                <a:highlight>
                  <a:srgbClr val="FFFF00"/>
                </a:highlight>
              </a:rPr>
              <a:t> </a:t>
            </a:r>
            <a:r>
              <a:rPr lang="fr-CH" b="1" dirty="0" err="1">
                <a:solidFill>
                  <a:srgbClr val="FF0000"/>
                </a:solidFill>
                <a:highlight>
                  <a:srgbClr val="FFFF00"/>
                </a:highlight>
              </a:rPr>
              <a:t>Woke</a:t>
            </a:r>
            <a:r>
              <a:rPr lang="fr-CH" dirty="0"/>
              <a:t>. </a:t>
            </a:r>
          </a:p>
          <a:p>
            <a:r>
              <a:rPr lang="fr-CH" dirty="0"/>
              <a:t>C'est la grande épidémie de notre époque qui doit être guérie. </a:t>
            </a:r>
            <a:r>
              <a:rPr lang="fr-CH" b="1" dirty="0">
                <a:highlight>
                  <a:srgbClr val="FFFF00"/>
                </a:highlight>
              </a:rPr>
              <a:t>C'est le </a:t>
            </a:r>
            <a:r>
              <a:rPr lang="fr-CH" b="1" dirty="0">
                <a:solidFill>
                  <a:srgbClr val="FF0000"/>
                </a:solidFill>
                <a:highlight>
                  <a:srgbClr val="FFFF00"/>
                </a:highlight>
              </a:rPr>
              <a:t>cancer</a:t>
            </a:r>
            <a:r>
              <a:rPr lang="fr-CH" b="1" dirty="0">
                <a:highlight>
                  <a:srgbClr val="FFFF00"/>
                </a:highlight>
              </a:rPr>
              <a:t> dont nous devons nous débarrasser. </a:t>
            </a:r>
          </a:p>
          <a:p>
            <a:r>
              <a:rPr lang="fr-CH" dirty="0"/>
              <a:t>Cette idéologie a </a:t>
            </a:r>
            <a:r>
              <a:rPr lang="fr-CH" b="1" dirty="0">
                <a:highlight>
                  <a:srgbClr val="FFFF00"/>
                </a:highlight>
              </a:rPr>
              <a:t>colonisé les institutions les plus importantes du monde</a:t>
            </a:r>
            <a:r>
              <a:rPr lang="fr-CH" dirty="0"/>
              <a:t>, des partis politiques aux gouvernements des principales nations occidentales, aux organisations de gouvernance mondiale, en passant par les ONG, les universités et les médias. »</a:t>
            </a:r>
          </a:p>
        </p:txBody>
      </p:sp>
    </p:spTree>
    <p:extLst>
      <p:ext uri="{BB962C8B-B14F-4D97-AF65-F5344CB8AC3E}">
        <p14:creationId xmlns:p14="http://schemas.microsoft.com/office/powerpoint/2010/main" val="7128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3F5A0B7-ED8A-A7CF-8DD3-0219E46EDDEA}"/>
              </a:ext>
            </a:extLst>
          </p:cNvPr>
          <p:cNvPicPr>
            <a:picLocks noChangeAspect="1"/>
          </p:cNvPicPr>
          <p:nvPr/>
        </p:nvPicPr>
        <p:blipFill>
          <a:blip r:embed="rId2"/>
          <a:stretch>
            <a:fillRect/>
          </a:stretch>
        </p:blipFill>
        <p:spPr>
          <a:xfrm>
            <a:off x="2928012" y="1676308"/>
            <a:ext cx="7772400" cy="4329328"/>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275509" y="218005"/>
            <a:ext cx="10515600" cy="1325563"/>
          </a:xfrm>
        </p:spPr>
        <p:txBody>
          <a:bodyPr>
            <a:normAutofit fontScale="90000"/>
          </a:bodyPr>
          <a:lstStyle/>
          <a:p>
            <a:r>
              <a:rPr lang="fr-CH" sz="5400" b="1" dirty="0" err="1">
                <a:latin typeface="Arial Rounded MT Bold" panose="020F0704030504030204" pitchFamily="34" charset="77"/>
              </a:rPr>
              <a:t>Philipp</a:t>
            </a:r>
            <a:r>
              <a:rPr lang="fr-CH" sz="5400" b="1" dirty="0">
                <a:latin typeface="Arial Rounded MT Bold" panose="020F0704030504030204" pitchFamily="34" charset="77"/>
              </a:rPr>
              <a:t> Hildebrand</a:t>
            </a:r>
            <a:br>
              <a:rPr lang="fr-CH" sz="5400" b="1" dirty="0">
                <a:latin typeface="Arial Rounded MT Bold" panose="020F0704030504030204" pitchFamily="34" charset="77"/>
              </a:rPr>
            </a:br>
            <a:r>
              <a:rPr lang="fr-CH" sz="4000" b="1" dirty="0">
                <a:solidFill>
                  <a:srgbClr val="FF0000"/>
                </a:solidFill>
                <a:latin typeface="Arial Rounded MT Bold" panose="020F0704030504030204" pitchFamily="34" charset="77"/>
              </a:rPr>
              <a:t>silencieux</a:t>
            </a:r>
            <a:r>
              <a:rPr lang="fr-CH" sz="4000" b="1" dirty="0">
                <a:latin typeface="Arial Rounded MT Bold" panose="020F0704030504030204" pitchFamily="34" charset="77"/>
              </a:rPr>
              <a:t> face à Rebel News</a:t>
            </a:r>
          </a:p>
        </p:txBody>
      </p:sp>
      <p:sp>
        <p:nvSpPr>
          <p:cNvPr id="6" name="ZoneTexte 5">
            <a:extLst>
              <a:ext uri="{FF2B5EF4-FFF2-40B4-BE49-F238E27FC236}">
                <a16:creationId xmlns:a16="http://schemas.microsoft.com/office/drawing/2014/main" id="{6C8D03DC-DBEC-6746-FFA5-84EE7F03A17D}"/>
              </a:ext>
            </a:extLst>
          </p:cNvPr>
          <p:cNvSpPr txBox="1"/>
          <p:nvPr/>
        </p:nvSpPr>
        <p:spPr>
          <a:xfrm>
            <a:off x="180338" y="1479269"/>
            <a:ext cx="6098874"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20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CDAC005A-1A93-D715-356F-E36D692BDE00}"/>
              </a:ext>
            </a:extLst>
          </p:cNvPr>
          <p:cNvSpPr/>
          <p:nvPr/>
        </p:nvSpPr>
        <p:spPr>
          <a:xfrm>
            <a:off x="207895" y="2310666"/>
            <a:ext cx="3635576" cy="4417757"/>
          </a:xfrm>
          <a:prstGeom prst="wedgeRectCallout">
            <a:avLst>
              <a:gd name="adj1" fmla="val 75041"/>
              <a:gd name="adj2" fmla="val 383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CCC450B-51BA-92DD-ACB6-AA6800B0F194}"/>
              </a:ext>
            </a:extLst>
          </p:cNvPr>
          <p:cNvSpPr txBox="1"/>
          <p:nvPr/>
        </p:nvSpPr>
        <p:spPr>
          <a:xfrm>
            <a:off x="268987" y="2450330"/>
            <a:ext cx="3608480" cy="4278094"/>
          </a:xfrm>
          <a:prstGeom prst="rect">
            <a:avLst/>
          </a:prstGeom>
          <a:noFill/>
        </p:spPr>
        <p:txBody>
          <a:bodyPr wrap="square">
            <a:spAutoFit/>
          </a:bodyPr>
          <a:lstStyle/>
          <a:p>
            <a:pPr>
              <a:lnSpc>
                <a:spcPts val="2360"/>
              </a:lnSpc>
            </a:pPr>
            <a:r>
              <a:rPr lang="fr-CH" sz="2800" b="1" dirty="0" err="1">
                <a:solidFill>
                  <a:srgbClr val="141414"/>
                </a:solidFill>
              </a:rPr>
              <a:t>Avi</a:t>
            </a:r>
            <a:r>
              <a:rPr lang="fr-CH" sz="2800" b="1" dirty="0">
                <a:solidFill>
                  <a:srgbClr val="141414"/>
                </a:solidFill>
              </a:rPr>
              <a:t> </a:t>
            </a:r>
            <a:r>
              <a:rPr lang="fr-CH" sz="2800" b="1" dirty="0" err="1">
                <a:solidFill>
                  <a:srgbClr val="141414"/>
                </a:solidFill>
              </a:rPr>
              <a:t>Yemini</a:t>
            </a:r>
            <a:r>
              <a:rPr lang="fr-CH" sz="2800" b="1" dirty="0">
                <a:solidFill>
                  <a:srgbClr val="141414"/>
                </a:solidFill>
              </a:rPr>
              <a:t> :</a:t>
            </a:r>
          </a:p>
          <a:p>
            <a:r>
              <a:rPr lang="fr-CH" dirty="0"/>
              <a:t>• Que pensez-vous de l'investiture de Donald Trump aujourd'hui ?</a:t>
            </a:r>
          </a:p>
          <a:p>
            <a:r>
              <a:rPr lang="fr-CH" dirty="0"/>
              <a:t>• Est-ce une bonne ou une mauvaise chose pour </a:t>
            </a:r>
            <a:r>
              <a:rPr lang="fr-CH" dirty="0" err="1"/>
              <a:t>BlackRock</a:t>
            </a:r>
            <a:r>
              <a:rPr lang="fr-CH" dirty="0"/>
              <a:t> que les États-Unis investissent un président qui vise à instaurer la paix pendant qu'il est au pouvoir ?</a:t>
            </a:r>
          </a:p>
          <a:p>
            <a:r>
              <a:rPr lang="fr-CH" dirty="0"/>
              <a:t>• Comment allez-vous gagner de l'argent alors qu'il n'y aura pas de guerre dans les quatre prochaines années ?</a:t>
            </a:r>
          </a:p>
          <a:p>
            <a:r>
              <a:rPr lang="fr-CH" dirty="0"/>
              <a:t>• Ou bien gagnez-vous de l'argent maintenant en reconstruisant des pays comme Gaza ?</a:t>
            </a:r>
          </a:p>
        </p:txBody>
      </p:sp>
      <p:sp>
        <p:nvSpPr>
          <p:cNvPr id="13" name="Bulle rectangulaire 12">
            <a:extLst>
              <a:ext uri="{FF2B5EF4-FFF2-40B4-BE49-F238E27FC236}">
                <a16:creationId xmlns:a16="http://schemas.microsoft.com/office/drawing/2014/main" id="{1537AFF3-48ED-2574-BE8F-91A40B336B18}"/>
              </a:ext>
            </a:extLst>
          </p:cNvPr>
          <p:cNvSpPr/>
          <p:nvPr/>
        </p:nvSpPr>
        <p:spPr>
          <a:xfrm>
            <a:off x="8015393" y="953520"/>
            <a:ext cx="3996269" cy="3187013"/>
          </a:xfrm>
          <a:prstGeom prst="wedgeRectCallout">
            <a:avLst>
              <a:gd name="adj1" fmla="val -83686"/>
              <a:gd name="adj2" fmla="val -140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Bulle rectangulaire 13">
            <a:extLst>
              <a:ext uri="{FF2B5EF4-FFF2-40B4-BE49-F238E27FC236}">
                <a16:creationId xmlns:a16="http://schemas.microsoft.com/office/drawing/2014/main" id="{ECBB3EAC-FCB1-AF0E-39F4-83D02AA111DE}"/>
              </a:ext>
            </a:extLst>
          </p:cNvPr>
          <p:cNvSpPr/>
          <p:nvPr/>
        </p:nvSpPr>
        <p:spPr>
          <a:xfrm>
            <a:off x="5711030" y="6057056"/>
            <a:ext cx="6300632" cy="711054"/>
          </a:xfrm>
          <a:prstGeom prst="wedgeRectCallout">
            <a:avLst>
              <a:gd name="adj1" fmla="val 541"/>
              <a:gd name="adj2" fmla="val -10398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ED3D1DB0-8CA3-58BD-F2F2-751CBDA422B5}"/>
              </a:ext>
            </a:extLst>
          </p:cNvPr>
          <p:cNvSpPr txBox="1"/>
          <p:nvPr/>
        </p:nvSpPr>
        <p:spPr>
          <a:xfrm>
            <a:off x="5939270" y="5997085"/>
            <a:ext cx="6252730" cy="830997"/>
          </a:xfrm>
          <a:prstGeom prst="rect">
            <a:avLst/>
          </a:prstGeom>
          <a:noFill/>
        </p:spPr>
        <p:txBody>
          <a:bodyPr wrap="square">
            <a:spAutoFit/>
          </a:bodyPr>
          <a:lstStyle/>
          <a:p>
            <a:r>
              <a:rPr lang="fr-CH" sz="2800" b="1" dirty="0" err="1">
                <a:solidFill>
                  <a:srgbClr val="141414"/>
                </a:solidFill>
              </a:rPr>
              <a:t>Philipp</a:t>
            </a:r>
            <a:r>
              <a:rPr lang="fr-CH" sz="2800" b="1" dirty="0">
                <a:solidFill>
                  <a:srgbClr val="141414"/>
                </a:solidFill>
              </a:rPr>
              <a:t> Hildebrand, n°2 de </a:t>
            </a:r>
            <a:r>
              <a:rPr lang="fr-CH" sz="2800" b="1" dirty="0" err="1">
                <a:solidFill>
                  <a:srgbClr val="141414"/>
                </a:solidFill>
              </a:rPr>
              <a:t>BlackRock</a:t>
            </a:r>
            <a:r>
              <a:rPr lang="fr-CH" sz="2800" b="1" dirty="0">
                <a:solidFill>
                  <a:srgbClr val="141414"/>
                </a:solidFill>
              </a:rPr>
              <a:t> :</a:t>
            </a:r>
          </a:p>
          <a:p>
            <a:pPr algn="ctr"/>
            <a:r>
              <a:rPr lang="fr-CH" sz="2000" dirty="0"/>
              <a:t>... silence ...</a:t>
            </a:r>
            <a:endParaRPr lang="fr-FR" sz="2000" dirty="0"/>
          </a:p>
        </p:txBody>
      </p:sp>
      <p:sp>
        <p:nvSpPr>
          <p:cNvPr id="10" name="ZoneTexte 9">
            <a:extLst>
              <a:ext uri="{FF2B5EF4-FFF2-40B4-BE49-F238E27FC236}">
                <a16:creationId xmlns:a16="http://schemas.microsoft.com/office/drawing/2014/main" id="{41F7F4C3-4BE9-C3FA-DEA7-BD17D5D366A1}"/>
              </a:ext>
            </a:extLst>
          </p:cNvPr>
          <p:cNvSpPr txBox="1"/>
          <p:nvPr/>
        </p:nvSpPr>
        <p:spPr>
          <a:xfrm>
            <a:off x="8114935" y="1119136"/>
            <a:ext cx="3801556" cy="2862322"/>
          </a:xfrm>
          <a:prstGeom prst="rect">
            <a:avLst/>
          </a:prstGeom>
          <a:solidFill>
            <a:schemeClr val="bg1"/>
          </a:solidFill>
        </p:spPr>
        <p:txBody>
          <a:bodyPr wrap="square">
            <a:spAutoFit/>
          </a:bodyPr>
          <a:lstStyle/>
          <a:p>
            <a:r>
              <a:rPr lang="fr-CH" dirty="0"/>
              <a:t>• Elon Musk vous fait-il peur ?</a:t>
            </a:r>
          </a:p>
          <a:p>
            <a:r>
              <a:rPr lang="fr-CH" dirty="0"/>
              <a:t>• Trump vous fait-il peur ?</a:t>
            </a:r>
          </a:p>
          <a:p>
            <a:r>
              <a:rPr lang="fr-CH" dirty="0"/>
              <a:t>• L'un des thèmes de l'événement est de reconstruire la confiance. Pensez-vous que répondre à des questions permettrait de rétablir une partie de la confiance que le public a légitimement perdue dans les grandes organisations mondialistes comme le WEF mais aussi </a:t>
            </a:r>
            <a:r>
              <a:rPr lang="fr-CH" dirty="0" err="1"/>
              <a:t>Blackrock</a:t>
            </a:r>
            <a:r>
              <a:rPr lang="fr-CH" dirty="0"/>
              <a:t> ?</a:t>
            </a:r>
          </a:p>
        </p:txBody>
      </p:sp>
    </p:spTree>
    <p:extLst>
      <p:ext uri="{BB962C8B-B14F-4D97-AF65-F5344CB8AC3E}">
        <p14:creationId xmlns:p14="http://schemas.microsoft.com/office/powerpoint/2010/main" val="163922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0.70"/>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strVal val="#ppt_w*0.70"/>
                                          </p:val>
                                        </p:tav>
                                        <p:tav tm="100000">
                                          <p:val>
                                            <p:strVal val="#ppt_w"/>
                                          </p:val>
                                        </p:tav>
                                      </p:tavLst>
                                    </p:anim>
                                    <p:anim calcmode="lin" valueType="num">
                                      <p:cBhvr>
                                        <p:cTn id="32" dur="1000" fill="hold"/>
                                        <p:tgtEl>
                                          <p:spTgt spid="16"/>
                                        </p:tgtEl>
                                        <p:attrNameLst>
                                          <p:attrName>ppt_h</p:attrName>
                                        </p:attrNameLst>
                                      </p:cBhvr>
                                      <p:tavLst>
                                        <p:tav tm="0">
                                          <p:val>
                                            <p:strVal val="#ppt_h"/>
                                          </p:val>
                                        </p:tav>
                                        <p:tav tm="100000">
                                          <p:val>
                                            <p:strVal val="#ppt_h"/>
                                          </p:val>
                                        </p:tav>
                                      </p:tavLst>
                                    </p:anim>
                                    <p:animEffect transition="in" filter="fade">
                                      <p:cBhvr>
                                        <p:cTn id="33" dur="1000"/>
                                        <p:tgtEl>
                                          <p:spTgt spid="16"/>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strVal val="#ppt_w*0.70"/>
                                          </p:val>
                                        </p:tav>
                                        <p:tav tm="100000">
                                          <p:val>
                                            <p:strVal val="#ppt_w"/>
                                          </p:val>
                                        </p:tav>
                                      </p:tavLst>
                                    </p:anim>
                                    <p:anim calcmode="lin" valueType="num">
                                      <p:cBhvr>
                                        <p:cTn id="37" dur="1000" fill="hold"/>
                                        <p:tgtEl>
                                          <p:spTgt spid="14"/>
                                        </p:tgtEl>
                                        <p:attrNameLst>
                                          <p:attrName>ppt_h</p:attrName>
                                        </p:attrNameLst>
                                      </p:cBhvr>
                                      <p:tavLst>
                                        <p:tav tm="0">
                                          <p:val>
                                            <p:strVal val="#ppt_h"/>
                                          </p:val>
                                        </p:tav>
                                        <p:tav tm="100000">
                                          <p:val>
                                            <p:strVal val="#ppt_h"/>
                                          </p:val>
                                        </p:tav>
                                      </p:tavLst>
                                    </p:anim>
                                    <p:animEffect transition="in" filter="fade">
                                      <p:cBhvr>
                                        <p:cTn id="3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3" grpId="0" animBg="1"/>
      <p:bldP spid="14" grpId="0" animBg="1"/>
      <p:bldP spid="16"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3222B-C022-69C4-0C5F-1B845FA06D2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2CA4A44-78B1-3323-7974-8ED1C87B673E}"/>
              </a:ext>
            </a:extLst>
          </p:cNvPr>
          <p:cNvPicPr>
            <a:picLocks noChangeAspect="1"/>
          </p:cNvPicPr>
          <p:nvPr/>
        </p:nvPicPr>
        <p:blipFill>
          <a:blip r:embed="rId2"/>
          <a:stretch>
            <a:fillRect/>
          </a:stretch>
        </p:blipFill>
        <p:spPr>
          <a:xfrm>
            <a:off x="592840" y="1971708"/>
            <a:ext cx="7772400" cy="4371975"/>
          </a:xfrm>
          <a:prstGeom prst="rect">
            <a:avLst/>
          </a:prstGeom>
          <a:ln>
            <a:solidFill>
              <a:schemeClr val="tx1"/>
            </a:solidFill>
          </a:ln>
        </p:spPr>
      </p:pic>
      <p:sp>
        <p:nvSpPr>
          <p:cNvPr id="2" name="Titre 1">
            <a:extLst>
              <a:ext uri="{FF2B5EF4-FFF2-40B4-BE49-F238E27FC236}">
                <a16:creationId xmlns:a16="http://schemas.microsoft.com/office/drawing/2014/main" id="{A7DA6C93-7DD9-BDBB-0A4B-01A8BA26702F}"/>
              </a:ext>
            </a:extLst>
          </p:cNvPr>
          <p:cNvSpPr>
            <a:spLocks noGrp="1"/>
          </p:cNvSpPr>
          <p:nvPr>
            <p:ph type="title"/>
          </p:nvPr>
        </p:nvSpPr>
        <p:spPr>
          <a:xfrm>
            <a:off x="275509" y="218005"/>
            <a:ext cx="10515600" cy="1325563"/>
          </a:xfrm>
        </p:spPr>
        <p:txBody>
          <a:bodyPr>
            <a:normAutofit fontScale="90000"/>
          </a:bodyPr>
          <a:lstStyle/>
          <a:p>
            <a:r>
              <a:rPr lang="fr-CH" sz="5400" b="1" dirty="0">
                <a:latin typeface="Arial Rounded MT Bold" panose="020F0704030504030204" pitchFamily="34" charset="77"/>
              </a:rPr>
              <a:t>Larry Fink</a:t>
            </a:r>
            <a:br>
              <a:rPr lang="fr-CH" sz="5400" b="1" dirty="0">
                <a:latin typeface="Arial Rounded MT Bold" panose="020F0704030504030204" pitchFamily="34" charset="77"/>
              </a:rPr>
            </a:br>
            <a:r>
              <a:rPr lang="fr-CH" sz="3600" b="1" dirty="0">
                <a:latin typeface="Arial Rounded MT Bold" panose="020F0704030504030204" pitchFamily="34" charset="77"/>
              </a:rPr>
              <a:t>prend en </a:t>
            </a:r>
            <a:r>
              <a:rPr lang="fr-CH" sz="3600" b="1" dirty="0">
                <a:solidFill>
                  <a:srgbClr val="FF0000"/>
                </a:solidFill>
                <a:latin typeface="Arial Rounded MT Bold" panose="020F0704030504030204" pitchFamily="34" charset="77"/>
              </a:rPr>
              <a:t>photo</a:t>
            </a:r>
            <a:r>
              <a:rPr lang="fr-CH" sz="3600" b="1" dirty="0">
                <a:latin typeface="Arial Rounded MT Bold" panose="020F0704030504030204" pitchFamily="34" charset="77"/>
              </a:rPr>
              <a:t> le journaliste de Rebel News</a:t>
            </a:r>
          </a:p>
        </p:txBody>
      </p:sp>
      <p:sp>
        <p:nvSpPr>
          <p:cNvPr id="6" name="ZoneTexte 5">
            <a:extLst>
              <a:ext uri="{FF2B5EF4-FFF2-40B4-BE49-F238E27FC236}">
                <a16:creationId xmlns:a16="http://schemas.microsoft.com/office/drawing/2014/main" id="{EC826BEB-144A-B10E-1E65-2123D8B80B4F}"/>
              </a:ext>
            </a:extLst>
          </p:cNvPr>
          <p:cNvSpPr txBox="1"/>
          <p:nvPr/>
        </p:nvSpPr>
        <p:spPr>
          <a:xfrm>
            <a:off x="592840" y="1571115"/>
            <a:ext cx="2337929"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Bulle rectangulaire 12">
            <a:extLst>
              <a:ext uri="{FF2B5EF4-FFF2-40B4-BE49-F238E27FC236}">
                <a16:creationId xmlns:a16="http://schemas.microsoft.com/office/drawing/2014/main" id="{7AB74415-B8C6-ED5C-15C7-05F004F9B80C}"/>
              </a:ext>
            </a:extLst>
          </p:cNvPr>
          <p:cNvSpPr/>
          <p:nvPr/>
        </p:nvSpPr>
        <p:spPr>
          <a:xfrm>
            <a:off x="7920221" y="1607251"/>
            <a:ext cx="3996269" cy="5040331"/>
          </a:xfrm>
          <a:prstGeom prst="wedgeRectCallout">
            <a:avLst>
              <a:gd name="adj1" fmla="val -71072"/>
              <a:gd name="adj2" fmla="val -1222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Bulle rectangulaire 13">
            <a:extLst>
              <a:ext uri="{FF2B5EF4-FFF2-40B4-BE49-F238E27FC236}">
                <a16:creationId xmlns:a16="http://schemas.microsoft.com/office/drawing/2014/main" id="{DBF5CEE5-1873-779D-6C50-B0C5CC9C900C}"/>
              </a:ext>
            </a:extLst>
          </p:cNvPr>
          <p:cNvSpPr/>
          <p:nvPr/>
        </p:nvSpPr>
        <p:spPr>
          <a:xfrm>
            <a:off x="939738" y="5756031"/>
            <a:ext cx="4804571" cy="952108"/>
          </a:xfrm>
          <a:prstGeom prst="wedgeRectCallout">
            <a:avLst>
              <a:gd name="adj1" fmla="val -28469"/>
              <a:gd name="adj2" fmla="val -14008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6C53CE0F-CE83-1D48-CA69-A9577EFE36C6}"/>
              </a:ext>
            </a:extLst>
          </p:cNvPr>
          <p:cNvSpPr txBox="1"/>
          <p:nvPr/>
        </p:nvSpPr>
        <p:spPr>
          <a:xfrm>
            <a:off x="1132809" y="5816586"/>
            <a:ext cx="4611500" cy="830997"/>
          </a:xfrm>
          <a:prstGeom prst="rect">
            <a:avLst/>
          </a:prstGeom>
          <a:noFill/>
        </p:spPr>
        <p:txBody>
          <a:bodyPr wrap="square">
            <a:spAutoFit/>
          </a:bodyPr>
          <a:lstStyle/>
          <a:p>
            <a:r>
              <a:rPr lang="fr-CH" sz="2800" b="1" dirty="0">
                <a:solidFill>
                  <a:srgbClr val="141414"/>
                </a:solidFill>
              </a:rPr>
              <a:t>Larry Fink, PDG de </a:t>
            </a:r>
            <a:r>
              <a:rPr lang="fr-CH" sz="2800" b="1" dirty="0" err="1">
                <a:solidFill>
                  <a:srgbClr val="141414"/>
                </a:solidFill>
              </a:rPr>
              <a:t>BlakRock</a:t>
            </a:r>
            <a:r>
              <a:rPr lang="fr-CH" sz="2800" b="1" dirty="0">
                <a:solidFill>
                  <a:srgbClr val="141414"/>
                </a:solidFill>
              </a:rPr>
              <a:t> :</a:t>
            </a:r>
          </a:p>
          <a:p>
            <a:pPr algn="ctr"/>
            <a:r>
              <a:rPr lang="fr-CH" sz="2000" dirty="0"/>
              <a:t>... silence ...</a:t>
            </a:r>
            <a:endParaRPr lang="fr-FR" sz="2000" dirty="0"/>
          </a:p>
        </p:txBody>
      </p:sp>
      <p:sp>
        <p:nvSpPr>
          <p:cNvPr id="10" name="ZoneTexte 9">
            <a:extLst>
              <a:ext uri="{FF2B5EF4-FFF2-40B4-BE49-F238E27FC236}">
                <a16:creationId xmlns:a16="http://schemas.microsoft.com/office/drawing/2014/main" id="{5BE3F714-DE6D-B9D2-CEAF-AD33BC1D10E8}"/>
              </a:ext>
            </a:extLst>
          </p:cNvPr>
          <p:cNvSpPr txBox="1"/>
          <p:nvPr/>
        </p:nvSpPr>
        <p:spPr>
          <a:xfrm>
            <a:off x="8017577" y="1755781"/>
            <a:ext cx="3801556" cy="4893647"/>
          </a:xfrm>
          <a:prstGeom prst="rect">
            <a:avLst/>
          </a:prstGeom>
          <a:solidFill>
            <a:schemeClr val="bg1"/>
          </a:solidFill>
        </p:spPr>
        <p:txBody>
          <a:bodyPr wrap="square">
            <a:spAutoFit/>
          </a:bodyPr>
          <a:lstStyle/>
          <a:p>
            <a:r>
              <a:rPr lang="fr-CH" sz="2400" b="1" dirty="0" err="1">
                <a:solidFill>
                  <a:srgbClr val="141414"/>
                </a:solidFill>
              </a:rPr>
              <a:t>Avi</a:t>
            </a:r>
            <a:r>
              <a:rPr lang="fr-CH" sz="2400" b="1" dirty="0">
                <a:solidFill>
                  <a:srgbClr val="141414"/>
                </a:solidFill>
              </a:rPr>
              <a:t> </a:t>
            </a:r>
            <a:r>
              <a:rPr lang="fr-CH" sz="2400" b="1" dirty="0" err="1">
                <a:solidFill>
                  <a:srgbClr val="141414"/>
                </a:solidFill>
              </a:rPr>
              <a:t>Yemini</a:t>
            </a:r>
            <a:r>
              <a:rPr lang="fr-CH" sz="2400" b="1" dirty="0">
                <a:solidFill>
                  <a:srgbClr val="141414"/>
                </a:solidFill>
              </a:rPr>
              <a:t>, Rebel News :</a:t>
            </a:r>
          </a:p>
          <a:p>
            <a:pPr marL="285750" indent="-285750">
              <a:buFont typeface="Police système Courant"/>
              <a:buChar char="●"/>
            </a:pPr>
            <a:r>
              <a:rPr lang="fr-CH" dirty="0"/>
              <a:t>Monsieur Fink, allez-vous suivre le plan de Donald Trump visant à supprimer les DEI et les ESG (critères de "diversité") dans vos entreprises ?</a:t>
            </a:r>
          </a:p>
          <a:p>
            <a:pPr marL="285750" indent="-285750">
              <a:buFont typeface="Police système Courant"/>
              <a:buChar char="●"/>
            </a:pPr>
            <a:r>
              <a:rPr lang="fr-CH" dirty="0"/>
              <a:t>Avez-vous parlé à Donald depuis son élection ?</a:t>
            </a:r>
          </a:p>
          <a:p>
            <a:pPr marL="285750" indent="-285750">
              <a:buFont typeface="Police système Courant"/>
              <a:buChar char="●"/>
            </a:pPr>
            <a:r>
              <a:rPr lang="fr-CH" dirty="0"/>
              <a:t>Pourquoi êtes-vous si intouchable ?</a:t>
            </a:r>
          </a:p>
          <a:p>
            <a:pPr marL="285750" indent="-285750">
              <a:buFont typeface="Police système Courant"/>
              <a:buChar char="●"/>
            </a:pPr>
            <a:r>
              <a:rPr lang="fr-CH" dirty="0"/>
              <a:t>Pourquoi fuyez-vous les questions simples ?</a:t>
            </a:r>
          </a:p>
          <a:p>
            <a:pPr marL="285750" indent="-285750">
              <a:buFont typeface="Police système Courant"/>
              <a:buChar char="●"/>
            </a:pPr>
            <a:r>
              <a:rPr lang="fr-CH" dirty="0"/>
              <a:t>Pourquoi vos gardes du corps repoussent-ils les journalistes, Monsieur Fink ?</a:t>
            </a:r>
          </a:p>
          <a:p>
            <a:pPr marL="285750" indent="-285750">
              <a:buFont typeface="Police système Courant"/>
              <a:buChar char="●"/>
            </a:pPr>
            <a:r>
              <a:rPr lang="fr-CH" dirty="0"/>
              <a:t>Devrais-je avoir peur maintenant ? (après la photo prise par Larry Fink de lui)</a:t>
            </a:r>
          </a:p>
        </p:txBody>
      </p:sp>
    </p:spTree>
    <p:extLst>
      <p:ext uri="{BB962C8B-B14F-4D97-AF65-F5344CB8AC3E}">
        <p14:creationId xmlns:p14="http://schemas.microsoft.com/office/powerpoint/2010/main" val="9587497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0.7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strVal val="#ppt_w*0.70"/>
                                          </p:val>
                                        </p:tav>
                                        <p:tav tm="100000">
                                          <p:val>
                                            <p:strVal val="#ppt_w"/>
                                          </p:val>
                                        </p:tav>
                                      </p:tavLst>
                                    </p:anim>
                                    <p:anim calcmode="lin" valueType="num">
                                      <p:cBhvr>
                                        <p:cTn id="25" dur="1000" fill="hold"/>
                                        <p:tgtEl>
                                          <p:spTgt spid="14"/>
                                        </p:tgtEl>
                                        <p:attrNameLst>
                                          <p:attrName>ppt_h</p:attrName>
                                        </p:attrNameLst>
                                      </p:cBhvr>
                                      <p:tavLst>
                                        <p:tav tm="0">
                                          <p:val>
                                            <p:strVal val="#ppt_h"/>
                                          </p:val>
                                        </p:tav>
                                        <p:tav tm="100000">
                                          <p:val>
                                            <p:strVal val="#ppt_h"/>
                                          </p:val>
                                        </p:tav>
                                      </p:tavLst>
                                    </p:anim>
                                    <p:animEffect transition="in" filter="fade">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9E99DD6-B742-6D7E-006A-51AAD6940077}"/>
              </a:ext>
            </a:extLst>
          </p:cNvPr>
          <p:cNvPicPr>
            <a:picLocks noChangeAspect="1"/>
          </p:cNvPicPr>
          <p:nvPr/>
        </p:nvPicPr>
        <p:blipFill>
          <a:blip r:embed="rId2"/>
          <a:stretch>
            <a:fillRect/>
          </a:stretch>
        </p:blipFill>
        <p:spPr>
          <a:xfrm>
            <a:off x="6012060" y="1801376"/>
            <a:ext cx="5917490" cy="4807960"/>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64071" y="167470"/>
            <a:ext cx="10515600" cy="1325563"/>
          </a:xfrm>
        </p:spPr>
        <p:txBody>
          <a:bodyPr>
            <a:normAutofit/>
          </a:bodyPr>
          <a:lstStyle/>
          <a:p>
            <a:pPr>
              <a:lnSpc>
                <a:spcPts val="4300"/>
              </a:lnSpc>
            </a:pPr>
            <a:r>
              <a:rPr lang="fr-CH" sz="4800" b="1" dirty="0">
                <a:latin typeface="Arial Rounded MT Bold" panose="020F0704030504030204" pitchFamily="34" charset="77"/>
              </a:rPr>
              <a:t>La session de clôture </a:t>
            </a:r>
            <a:br>
              <a:rPr lang="fr-CH" sz="4800" b="1" dirty="0">
                <a:latin typeface="Arial Rounded MT Bold" panose="020F0704030504030204" pitchFamily="34" charset="77"/>
              </a:rPr>
            </a:br>
            <a:r>
              <a:rPr lang="fr-CH" sz="3600" b="1" dirty="0">
                <a:latin typeface="Arial Rounded MT Bold" panose="020F0704030504030204" pitchFamily="34" charset="77"/>
              </a:rPr>
              <a:t>la plus </a:t>
            </a:r>
            <a:r>
              <a:rPr lang="fr-CH" sz="3600" b="1" dirty="0">
                <a:solidFill>
                  <a:srgbClr val="FF0000"/>
                </a:solidFill>
                <a:latin typeface="Arial Rounded MT Bold" panose="020F0704030504030204" pitchFamily="34" charset="77"/>
              </a:rPr>
              <a:t>rapide</a:t>
            </a:r>
            <a:r>
              <a:rPr lang="fr-CH" sz="3600" b="1" dirty="0">
                <a:latin typeface="Arial Rounded MT Bold" panose="020F0704030504030204" pitchFamily="34" charset="77"/>
              </a:rPr>
              <a:t> de l’Ouest ! (4min32)</a:t>
            </a:r>
          </a:p>
        </p:txBody>
      </p:sp>
      <p:sp>
        <p:nvSpPr>
          <p:cNvPr id="6" name="ZoneTexte 5">
            <a:extLst>
              <a:ext uri="{FF2B5EF4-FFF2-40B4-BE49-F238E27FC236}">
                <a16:creationId xmlns:a16="http://schemas.microsoft.com/office/drawing/2014/main" id="{6C8D03DC-DBEC-6746-FFA5-84EE7F03A17D}"/>
              </a:ext>
            </a:extLst>
          </p:cNvPr>
          <p:cNvSpPr txBox="1"/>
          <p:nvPr/>
        </p:nvSpPr>
        <p:spPr>
          <a:xfrm>
            <a:off x="364071" y="1438178"/>
            <a:ext cx="6098874"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24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9DDAADD1-299A-A662-5665-E7E8C5322743}"/>
              </a:ext>
            </a:extLst>
          </p:cNvPr>
          <p:cNvSpPr/>
          <p:nvPr/>
        </p:nvSpPr>
        <p:spPr>
          <a:xfrm>
            <a:off x="400137" y="1801376"/>
            <a:ext cx="5108413" cy="4753051"/>
          </a:xfrm>
          <a:prstGeom prst="wedgeRectCallout">
            <a:avLst>
              <a:gd name="adj1" fmla="val 76428"/>
              <a:gd name="adj2" fmla="val 847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4ABCE2C-27A7-B40E-263F-FB72930ADF90}"/>
              </a:ext>
            </a:extLst>
          </p:cNvPr>
          <p:cNvSpPr txBox="1"/>
          <p:nvPr/>
        </p:nvSpPr>
        <p:spPr>
          <a:xfrm>
            <a:off x="424879" y="1869577"/>
            <a:ext cx="5108413" cy="4739759"/>
          </a:xfrm>
          <a:prstGeom prst="rect">
            <a:avLst/>
          </a:prstGeom>
          <a:noFill/>
        </p:spPr>
        <p:txBody>
          <a:bodyPr wrap="square">
            <a:spAutoFit/>
          </a:bodyPr>
          <a:lstStyle/>
          <a:p>
            <a:r>
              <a:rPr lang="fr-CH" sz="2400" b="1" dirty="0" err="1"/>
              <a:t>Borge</a:t>
            </a:r>
            <a:r>
              <a:rPr lang="fr-CH" sz="2400" b="1" dirty="0"/>
              <a:t> </a:t>
            </a:r>
            <a:r>
              <a:rPr lang="fr-CH" sz="2400" b="1" dirty="0" err="1"/>
              <a:t>Brende</a:t>
            </a:r>
            <a:r>
              <a:rPr lang="fr-CH" sz="2400" b="1" dirty="0"/>
              <a:t>, PDG du WEF :</a:t>
            </a:r>
          </a:p>
          <a:p>
            <a:r>
              <a:rPr lang="fr-CH" dirty="0"/>
              <a:t>« </a:t>
            </a:r>
            <a:r>
              <a:rPr lang="fr-CH" b="1" dirty="0">
                <a:highlight>
                  <a:srgbClr val="FFFF00"/>
                </a:highlight>
              </a:rPr>
              <a:t>C’est que nous nous sommes rassemblés ici à un moment particulièrement crucial et un moment de grande incertitude. </a:t>
            </a:r>
            <a:r>
              <a:rPr lang="fr-CH" dirty="0"/>
              <a:t>Politique, géopolitique, macroéconomique, le paysage bouge sous nos yeux. La terre tremble sous nos pieds. Et le compte à rebours est lancé. »</a:t>
            </a:r>
          </a:p>
          <a:p>
            <a:endParaRPr lang="fr-CH" sz="900" dirty="0"/>
          </a:p>
          <a:p>
            <a:r>
              <a:rPr lang="fr-CH" b="1" dirty="0">
                <a:highlight>
                  <a:srgbClr val="FFFF00"/>
                </a:highlight>
              </a:rPr>
              <a:t>« Et donc, pour progresser sur ces questions-là, il faut travailler ensemble. Nos approches auront peut-être besoin de s'adapter à une nouvelle ère. »</a:t>
            </a:r>
          </a:p>
          <a:p>
            <a:endParaRPr lang="fr-CH" sz="900" dirty="0"/>
          </a:p>
          <a:p>
            <a:r>
              <a:rPr lang="fr-CH" dirty="0"/>
              <a:t>« Il y a une nouvelle réalité. l'idée politique à laquelle nous faisons face. Nous allons devoir être innovants, créatifs, </a:t>
            </a:r>
            <a:r>
              <a:rPr lang="fr-CH" b="1" dirty="0">
                <a:highlight>
                  <a:srgbClr val="FFFF00"/>
                </a:highlight>
              </a:rPr>
              <a:t>nous allons devoir travailler ensemble, les uns avec les autres, même si nous ne sommes pas d'accord sur tout. </a:t>
            </a:r>
            <a:r>
              <a:rPr lang="fr-CH" dirty="0"/>
              <a:t>»</a:t>
            </a:r>
          </a:p>
          <a:p>
            <a:r>
              <a:rPr lang="fr-CH" sz="800" b="1" dirty="0"/>
              <a:t> </a:t>
            </a:r>
            <a:endParaRPr lang="fr-CH" sz="2400" b="1" dirty="0"/>
          </a:p>
        </p:txBody>
      </p:sp>
    </p:spTree>
    <p:extLst>
      <p:ext uri="{BB962C8B-B14F-4D97-AF65-F5344CB8AC3E}">
        <p14:creationId xmlns:p14="http://schemas.microsoft.com/office/powerpoint/2010/main" val="376624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D54A57E-0392-2BA3-2618-5FEAA8096E49}"/>
              </a:ext>
            </a:extLst>
          </p:cNvPr>
          <p:cNvPicPr>
            <a:picLocks noChangeAspect="1"/>
          </p:cNvPicPr>
          <p:nvPr/>
        </p:nvPicPr>
        <p:blipFill>
          <a:blip r:embed="rId2"/>
          <a:stretch>
            <a:fillRect/>
          </a:stretch>
        </p:blipFill>
        <p:spPr>
          <a:xfrm>
            <a:off x="7248440" y="1755410"/>
            <a:ext cx="4357405" cy="4491381"/>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212746" y="215630"/>
            <a:ext cx="10515600" cy="1325563"/>
          </a:xfrm>
        </p:spPr>
        <p:txBody>
          <a:bodyPr>
            <a:normAutofit/>
          </a:bodyPr>
          <a:lstStyle/>
          <a:p>
            <a:pPr>
              <a:lnSpc>
                <a:spcPts val="4080"/>
              </a:lnSpc>
            </a:pPr>
            <a:r>
              <a:rPr lang="fr-CH" sz="5400" b="1" dirty="0" err="1">
                <a:latin typeface="Arial Rounded MT Bold" panose="020F0704030504030204" pitchFamily="34" charset="77"/>
              </a:rPr>
              <a:t>Bourla</a:t>
            </a:r>
            <a:r>
              <a:rPr lang="fr-CH" sz="5400" b="1" dirty="0">
                <a:latin typeface="Arial Rounded MT Bold" panose="020F0704030504030204" pitchFamily="34" charset="77"/>
              </a:rPr>
              <a:t> : </a:t>
            </a:r>
            <a:r>
              <a:rPr lang="fr-CH" sz="4000" b="1" dirty="0">
                <a:latin typeface="Arial Rounded MT Bold" panose="020F0704030504030204" pitchFamily="34" charset="77"/>
              </a:rPr>
              <a:t>Nous avons développé </a:t>
            </a:r>
            <a:br>
              <a:rPr lang="fr-CH" sz="4000" b="1" dirty="0">
                <a:latin typeface="Arial Rounded MT Bold" panose="020F0704030504030204" pitchFamily="34" charset="77"/>
              </a:rPr>
            </a:br>
            <a:r>
              <a:rPr lang="fr-CH" sz="4000" b="1" dirty="0">
                <a:latin typeface="Arial Rounded MT Bold" panose="020F0704030504030204" pitchFamily="34" charset="77"/>
              </a:rPr>
              <a:t>des </a:t>
            </a:r>
            <a:r>
              <a:rPr lang="fr-CH" sz="4000" b="1" dirty="0">
                <a:solidFill>
                  <a:srgbClr val="FF0000"/>
                </a:solidFill>
                <a:latin typeface="Arial Rounded MT Bold" panose="020F0704030504030204" pitchFamily="34" charset="77"/>
              </a:rPr>
              <a:t>missiles</a:t>
            </a:r>
            <a:r>
              <a:rPr lang="fr-CH" sz="4000" b="1" dirty="0">
                <a:latin typeface="Arial Rounded MT Bold" panose="020F0704030504030204" pitchFamily="34" charset="77"/>
              </a:rPr>
              <a:t> contre le cancer</a:t>
            </a:r>
          </a:p>
        </p:txBody>
      </p:sp>
      <p:sp>
        <p:nvSpPr>
          <p:cNvPr id="6" name="ZoneTexte 5">
            <a:extLst>
              <a:ext uri="{FF2B5EF4-FFF2-40B4-BE49-F238E27FC236}">
                <a16:creationId xmlns:a16="http://schemas.microsoft.com/office/drawing/2014/main" id="{6C8D03DC-DBEC-6746-FFA5-84EE7F03A17D}"/>
              </a:ext>
            </a:extLst>
          </p:cNvPr>
          <p:cNvSpPr txBox="1"/>
          <p:nvPr/>
        </p:nvSpPr>
        <p:spPr>
          <a:xfrm>
            <a:off x="9296977" y="1306270"/>
            <a:ext cx="2226231"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9DDAADD1-299A-A662-5665-E7E8C5322743}"/>
              </a:ext>
            </a:extLst>
          </p:cNvPr>
          <p:cNvSpPr/>
          <p:nvPr/>
        </p:nvSpPr>
        <p:spPr>
          <a:xfrm>
            <a:off x="212746" y="1541193"/>
            <a:ext cx="6824679" cy="5068315"/>
          </a:xfrm>
          <a:prstGeom prst="wedgeRectCallout">
            <a:avLst>
              <a:gd name="adj1" fmla="val 85988"/>
              <a:gd name="adj2" fmla="val 88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4ABCE2C-27A7-B40E-263F-FB72930ADF90}"/>
              </a:ext>
            </a:extLst>
          </p:cNvPr>
          <p:cNvSpPr txBox="1"/>
          <p:nvPr/>
        </p:nvSpPr>
        <p:spPr>
          <a:xfrm>
            <a:off x="326616" y="1605443"/>
            <a:ext cx="6710809" cy="4939814"/>
          </a:xfrm>
          <a:prstGeom prst="rect">
            <a:avLst/>
          </a:prstGeom>
          <a:noFill/>
        </p:spPr>
        <p:txBody>
          <a:bodyPr wrap="square">
            <a:spAutoFit/>
          </a:bodyPr>
          <a:lstStyle/>
          <a:p>
            <a:r>
              <a:rPr lang="fr-CH" sz="2400" b="1" dirty="0"/>
              <a:t>Albert </a:t>
            </a:r>
            <a:r>
              <a:rPr lang="fr-CH" sz="2400" b="1" dirty="0" err="1"/>
              <a:t>Bourla</a:t>
            </a:r>
            <a:r>
              <a:rPr lang="fr-CH" sz="2400" b="1" dirty="0"/>
              <a:t>, Président de Pfizer :</a:t>
            </a:r>
          </a:p>
          <a:p>
            <a:r>
              <a:rPr lang="fr-CH" sz="800" b="1" dirty="0"/>
              <a:t> </a:t>
            </a:r>
            <a:endParaRPr lang="fr-CH" sz="2400" b="1" dirty="0"/>
          </a:p>
          <a:p>
            <a:r>
              <a:rPr lang="fr-CH" sz="2000" dirty="0">
                <a:ea typeface="Helvetica Neue" panose="02000503000000020004" pitchFamily="2" charset="0"/>
                <a:cs typeface="Helvetica Neue" panose="02000503000000020004" pitchFamily="2" charset="0"/>
              </a:rPr>
              <a:t>« </a:t>
            </a:r>
            <a:r>
              <a:rPr lang="fr-CH" b="1" dirty="0">
                <a:highlight>
                  <a:srgbClr val="FFFF00"/>
                </a:highlight>
              </a:rPr>
              <a:t>Je vais utiliser des termes militaires pour décrire la guerre que nous menons contre le cancer.</a:t>
            </a:r>
            <a:r>
              <a:rPr lang="fr-CH" dirty="0"/>
              <a:t> Lorsque vous utilisez les chimiothérapies qui sont bien connues, vous ne tuez pas seulement les cellules cancéreuses, vous tuez également les cellules saines. Donc il faut être plus ciblé. </a:t>
            </a:r>
            <a:r>
              <a:rPr lang="fr-CH" b="1" dirty="0">
                <a:highlight>
                  <a:srgbClr val="FFFF00"/>
                </a:highlight>
              </a:rPr>
              <a:t>C'est pour cette raison-là que nous avons développé ce qu'on pourrait comparer à des missiles à tête guidée. </a:t>
            </a:r>
            <a:r>
              <a:rPr lang="fr-CH" dirty="0"/>
              <a:t>»</a:t>
            </a:r>
            <a:br>
              <a:rPr lang="fr-CH" dirty="0"/>
            </a:br>
            <a:r>
              <a:rPr lang="fr-CH" sz="900" dirty="0"/>
              <a:t> </a:t>
            </a:r>
            <a:br>
              <a:rPr lang="fr-CH" dirty="0"/>
            </a:br>
            <a:r>
              <a:rPr lang="fr-CH" dirty="0"/>
              <a:t>« L’intelligence artificielle nous permet de faire ce qui nous prenait des années en quelques mois et ça, c'est exponentiel. Une fois que l'on a fait ça, on a besoin d’un mécanisme GPS qui va permettre de venir et s'accrocher sur la cible et donc là c'est un anticorps qui va venir s'agripper à cette protéine [iB4 …] Une fois que vous avez l'anticorps, il faut une tête pour ce missile. </a:t>
            </a:r>
            <a:r>
              <a:rPr lang="fr-CH" b="1" dirty="0">
                <a:highlight>
                  <a:srgbClr val="FFFF00"/>
                </a:highlight>
              </a:rPr>
              <a:t>Le missile n'explose que là où vous souhaitez qu'il explose, donc sur les cellules cancéreuses. Donc l'intelligence artificielle va pouvoir faciliter et accélérer toutes les étapes. </a:t>
            </a:r>
            <a:r>
              <a:rPr lang="fr-CH" sz="2000" dirty="0"/>
              <a:t>»</a:t>
            </a:r>
          </a:p>
        </p:txBody>
      </p:sp>
    </p:spTree>
    <p:extLst>
      <p:ext uri="{BB962C8B-B14F-4D97-AF65-F5344CB8AC3E}">
        <p14:creationId xmlns:p14="http://schemas.microsoft.com/office/powerpoint/2010/main" val="359070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61A16-CED9-E7B4-D47B-4FBE7B667EBC}"/>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FD76ED2-2679-66DC-9847-3DB539FF4838}"/>
              </a:ext>
            </a:extLst>
          </p:cNvPr>
          <p:cNvPicPr>
            <a:picLocks noChangeAspect="1"/>
          </p:cNvPicPr>
          <p:nvPr/>
        </p:nvPicPr>
        <p:blipFill>
          <a:blip r:embed="rId2"/>
          <a:stretch>
            <a:fillRect/>
          </a:stretch>
        </p:blipFill>
        <p:spPr>
          <a:xfrm>
            <a:off x="363486" y="1490936"/>
            <a:ext cx="4487250" cy="4958862"/>
          </a:xfrm>
          <a:prstGeom prst="rect">
            <a:avLst/>
          </a:prstGeom>
          <a:ln>
            <a:solidFill>
              <a:schemeClr val="tx1"/>
            </a:solidFill>
          </a:ln>
        </p:spPr>
      </p:pic>
      <p:sp>
        <p:nvSpPr>
          <p:cNvPr id="2" name="Titre 1">
            <a:extLst>
              <a:ext uri="{FF2B5EF4-FFF2-40B4-BE49-F238E27FC236}">
                <a16:creationId xmlns:a16="http://schemas.microsoft.com/office/drawing/2014/main" id="{0A0AA044-FF37-8F25-780F-047990164251}"/>
              </a:ext>
            </a:extLst>
          </p:cNvPr>
          <p:cNvSpPr>
            <a:spLocks noGrp="1"/>
          </p:cNvSpPr>
          <p:nvPr>
            <p:ph type="title"/>
          </p:nvPr>
        </p:nvSpPr>
        <p:spPr>
          <a:xfrm>
            <a:off x="212746" y="215630"/>
            <a:ext cx="10515600" cy="1325563"/>
          </a:xfrm>
        </p:spPr>
        <p:txBody>
          <a:bodyPr>
            <a:normAutofit/>
          </a:bodyPr>
          <a:lstStyle/>
          <a:p>
            <a:pPr>
              <a:lnSpc>
                <a:spcPts val="4080"/>
              </a:lnSpc>
            </a:pPr>
            <a:r>
              <a:rPr lang="fr-CH" sz="5400" b="1" dirty="0" err="1">
                <a:latin typeface="Arial Rounded MT Bold" panose="020F0704030504030204" pitchFamily="34" charset="77"/>
              </a:rPr>
              <a:t>Amodei</a:t>
            </a:r>
            <a:r>
              <a:rPr lang="fr-CH" sz="5400" b="1" dirty="0">
                <a:latin typeface="Arial Rounded MT Bold" panose="020F0704030504030204" pitchFamily="34" charset="77"/>
              </a:rPr>
              <a:t> : </a:t>
            </a:r>
            <a:r>
              <a:rPr lang="fr-CH" sz="4000" b="1" dirty="0">
                <a:latin typeface="Arial Rounded MT Bold" panose="020F0704030504030204" pitchFamily="34" charset="77"/>
              </a:rPr>
              <a:t>Nous avons développé </a:t>
            </a:r>
            <a:br>
              <a:rPr lang="fr-CH" sz="4000" b="1" dirty="0">
                <a:latin typeface="Arial Rounded MT Bold" panose="020F0704030504030204" pitchFamily="34" charset="77"/>
              </a:rPr>
            </a:br>
            <a:r>
              <a:rPr lang="fr-CH" sz="4000" b="1" dirty="0">
                <a:latin typeface="Arial Rounded MT Bold" panose="020F0704030504030204" pitchFamily="34" charset="77"/>
              </a:rPr>
              <a:t>des </a:t>
            </a:r>
            <a:r>
              <a:rPr lang="fr-CH" sz="4000" b="1" dirty="0">
                <a:solidFill>
                  <a:srgbClr val="FF0000"/>
                </a:solidFill>
                <a:latin typeface="Arial Rounded MT Bold" panose="020F0704030504030204" pitchFamily="34" charset="77"/>
              </a:rPr>
              <a:t>missiles</a:t>
            </a:r>
            <a:r>
              <a:rPr lang="fr-CH" sz="4000" b="1" dirty="0">
                <a:latin typeface="Arial Rounded MT Bold" panose="020F0704030504030204" pitchFamily="34" charset="77"/>
              </a:rPr>
              <a:t> contre le cancer</a:t>
            </a:r>
          </a:p>
        </p:txBody>
      </p:sp>
      <p:sp>
        <p:nvSpPr>
          <p:cNvPr id="6" name="ZoneTexte 5">
            <a:extLst>
              <a:ext uri="{FF2B5EF4-FFF2-40B4-BE49-F238E27FC236}">
                <a16:creationId xmlns:a16="http://schemas.microsoft.com/office/drawing/2014/main" id="{B0524E05-C695-AB1D-B825-4297827EB2C4}"/>
              </a:ext>
            </a:extLst>
          </p:cNvPr>
          <p:cNvSpPr txBox="1"/>
          <p:nvPr/>
        </p:nvSpPr>
        <p:spPr>
          <a:xfrm>
            <a:off x="338866" y="6449798"/>
            <a:ext cx="2226231"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39A5AD43-D5FF-C8DE-9987-7E685ED2C550}"/>
              </a:ext>
            </a:extLst>
          </p:cNvPr>
          <p:cNvSpPr/>
          <p:nvPr/>
        </p:nvSpPr>
        <p:spPr>
          <a:xfrm>
            <a:off x="5059058" y="2332892"/>
            <a:ext cx="6558512" cy="3470031"/>
          </a:xfrm>
          <a:prstGeom prst="wedgeRectCallout">
            <a:avLst>
              <a:gd name="adj1" fmla="val -75995"/>
              <a:gd name="adj2" fmla="val -2434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4741687-4B68-745A-BB5F-FAFE161224B4}"/>
              </a:ext>
            </a:extLst>
          </p:cNvPr>
          <p:cNvSpPr txBox="1"/>
          <p:nvPr/>
        </p:nvSpPr>
        <p:spPr>
          <a:xfrm>
            <a:off x="5286798" y="2558160"/>
            <a:ext cx="6201817" cy="3046988"/>
          </a:xfrm>
          <a:prstGeom prst="rect">
            <a:avLst/>
          </a:prstGeom>
          <a:noFill/>
        </p:spPr>
        <p:txBody>
          <a:bodyPr wrap="square">
            <a:spAutoFit/>
          </a:bodyPr>
          <a:lstStyle/>
          <a:p>
            <a:r>
              <a:rPr lang="fr-CH" sz="2400" b="1" dirty="0"/>
              <a:t>Dario </a:t>
            </a:r>
            <a:r>
              <a:rPr lang="fr-CH" sz="2400" b="1" dirty="0" err="1"/>
              <a:t>Amodei</a:t>
            </a:r>
            <a:r>
              <a:rPr lang="fr-CH" sz="2400" b="1" dirty="0"/>
              <a:t> </a:t>
            </a:r>
            <a:br>
              <a:rPr lang="fr-CH" sz="2400" b="1" dirty="0"/>
            </a:br>
            <a:r>
              <a:rPr lang="fr-CH" sz="2000" b="1" dirty="0"/>
              <a:t>Ex-vice-président de la recherche à </a:t>
            </a:r>
            <a:r>
              <a:rPr lang="fr-CH" sz="2000" b="1" dirty="0" err="1"/>
              <a:t>OpenAI</a:t>
            </a:r>
            <a:br>
              <a:rPr lang="fr-CH" sz="2000" b="1" dirty="0"/>
            </a:br>
            <a:r>
              <a:rPr lang="fr-CH" sz="2000" b="1" dirty="0"/>
              <a:t>PDG d’</a:t>
            </a:r>
            <a:r>
              <a:rPr lang="fr-CH" sz="2000" b="1" dirty="0" err="1"/>
              <a:t>Anthropic</a:t>
            </a:r>
            <a:r>
              <a:rPr lang="fr-CH" sz="2000" b="1" dirty="0"/>
              <a:t> :</a:t>
            </a:r>
          </a:p>
          <a:p>
            <a:r>
              <a:rPr lang="fr-CH" sz="800" b="1" dirty="0"/>
              <a:t> </a:t>
            </a:r>
            <a:endParaRPr lang="fr-CH" sz="2400" b="1" dirty="0"/>
          </a:p>
          <a:p>
            <a:r>
              <a:rPr lang="fr-CH" sz="2000" dirty="0">
                <a:ea typeface="Helvetica Neue" panose="02000503000000020004" pitchFamily="2" charset="0"/>
                <a:cs typeface="Helvetica Neue" panose="02000503000000020004" pitchFamily="2" charset="0"/>
              </a:rPr>
              <a:t>«</a:t>
            </a:r>
            <a:r>
              <a:rPr lang="fr-CH" sz="2000" dirty="0"/>
              <a:t> </a:t>
            </a:r>
            <a:r>
              <a:rPr lang="fr-CH" sz="2000" b="1" dirty="0">
                <a:highlight>
                  <a:srgbClr val="FFFF00"/>
                </a:highlight>
              </a:rPr>
              <a:t>Je pense qu'on va pouvoir faire l'équivalent de 100 années de progrès en l'espace de </a:t>
            </a:r>
            <a:r>
              <a:rPr lang="fr-CH" sz="2000" b="1" u="sng" dirty="0">
                <a:highlight>
                  <a:srgbClr val="FFFF00"/>
                </a:highlight>
              </a:rPr>
              <a:t>5 à 10 ans </a:t>
            </a:r>
            <a:r>
              <a:rPr lang="fr-CH" sz="2000" b="1" dirty="0">
                <a:highlight>
                  <a:srgbClr val="FFFF00"/>
                </a:highlight>
              </a:rPr>
              <a:t>si on ne se trompe pas sur l'intelligence artificielle et lorsque je pense aux grandes réalisations humaines, je pense </a:t>
            </a:r>
            <a:r>
              <a:rPr lang="fr-CH" sz="2000" b="1" dirty="0">
                <a:solidFill>
                  <a:srgbClr val="FF0000"/>
                </a:solidFill>
                <a:highlight>
                  <a:srgbClr val="FFFF00"/>
                </a:highlight>
              </a:rPr>
              <a:t>qu'on pourrait tout à fait imaginer doubler l’espérance de vie </a:t>
            </a:r>
            <a:r>
              <a:rPr lang="fr-CH" sz="2000" b="1" dirty="0">
                <a:highlight>
                  <a:srgbClr val="FFFF00"/>
                </a:highlight>
              </a:rPr>
              <a:t>des humains grâce aux progrès réalisés par l’IA </a:t>
            </a:r>
            <a:r>
              <a:rPr lang="fr-CH" sz="2000" dirty="0"/>
              <a:t>»</a:t>
            </a:r>
          </a:p>
        </p:txBody>
      </p:sp>
    </p:spTree>
    <p:extLst>
      <p:ext uri="{BB962C8B-B14F-4D97-AF65-F5344CB8AC3E}">
        <p14:creationId xmlns:p14="http://schemas.microsoft.com/office/powerpoint/2010/main" val="2019988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AED1-358A-3D09-F761-6BB5384F3FD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A27AAD1-BF6F-04E6-3697-53503B81C888}"/>
              </a:ext>
            </a:extLst>
          </p:cNvPr>
          <p:cNvPicPr>
            <a:picLocks noChangeAspect="1"/>
          </p:cNvPicPr>
          <p:nvPr/>
        </p:nvPicPr>
        <p:blipFill>
          <a:blip r:embed="rId2"/>
          <a:stretch>
            <a:fillRect/>
          </a:stretch>
        </p:blipFill>
        <p:spPr>
          <a:xfrm>
            <a:off x="7772400" y="1439834"/>
            <a:ext cx="3845170" cy="5112411"/>
          </a:xfrm>
          <a:prstGeom prst="rect">
            <a:avLst/>
          </a:prstGeom>
          <a:ln>
            <a:solidFill>
              <a:schemeClr val="tx1"/>
            </a:solidFill>
          </a:ln>
        </p:spPr>
      </p:pic>
      <p:sp>
        <p:nvSpPr>
          <p:cNvPr id="2" name="Titre 1">
            <a:extLst>
              <a:ext uri="{FF2B5EF4-FFF2-40B4-BE49-F238E27FC236}">
                <a16:creationId xmlns:a16="http://schemas.microsoft.com/office/drawing/2014/main" id="{E3882859-86BF-6989-B868-335FBE83FFAA}"/>
              </a:ext>
            </a:extLst>
          </p:cNvPr>
          <p:cNvSpPr>
            <a:spLocks noGrp="1"/>
          </p:cNvSpPr>
          <p:nvPr>
            <p:ph type="title"/>
          </p:nvPr>
        </p:nvSpPr>
        <p:spPr>
          <a:xfrm>
            <a:off x="212746" y="215630"/>
            <a:ext cx="10515600" cy="1325563"/>
          </a:xfrm>
        </p:spPr>
        <p:txBody>
          <a:bodyPr>
            <a:normAutofit fontScale="90000"/>
          </a:bodyPr>
          <a:lstStyle/>
          <a:p>
            <a:pPr>
              <a:lnSpc>
                <a:spcPts val="4080"/>
              </a:lnSpc>
            </a:pPr>
            <a:r>
              <a:rPr lang="fr-CH" sz="4800" b="1" dirty="0">
                <a:latin typeface="Arial Rounded MT Bold" panose="020F0704030504030204" pitchFamily="34" charset="77"/>
              </a:rPr>
              <a:t>Le PDG d’Uber : </a:t>
            </a:r>
            <a:r>
              <a:rPr lang="fr-CH" sz="4000" b="1" dirty="0">
                <a:latin typeface="Arial Rounded MT Bold" panose="020F0704030504030204" pitchFamily="34" charset="77"/>
              </a:rPr>
              <a:t>Une phase de </a:t>
            </a:r>
            <a:r>
              <a:rPr lang="fr-CH" sz="4000" b="1" dirty="0">
                <a:solidFill>
                  <a:srgbClr val="FF0000"/>
                </a:solidFill>
                <a:latin typeface="Arial Rounded MT Bold" panose="020F0704030504030204" pitchFamily="34" charset="77"/>
              </a:rPr>
              <a:t>transition</a:t>
            </a:r>
            <a:r>
              <a:rPr lang="fr-CH" sz="4000" b="1" dirty="0">
                <a:latin typeface="Arial Rounded MT Bold" panose="020F0704030504030204" pitchFamily="34" charset="77"/>
              </a:rPr>
              <a:t> avec des conducteurs </a:t>
            </a:r>
            <a:r>
              <a:rPr lang="fr-CH" sz="4000" b="1" dirty="0">
                <a:solidFill>
                  <a:srgbClr val="FF0000"/>
                </a:solidFill>
                <a:latin typeface="Arial Rounded MT Bold" panose="020F0704030504030204" pitchFamily="34" charset="77"/>
              </a:rPr>
              <a:t>robots</a:t>
            </a:r>
            <a:r>
              <a:rPr lang="fr-CH" sz="4000" b="1" dirty="0">
                <a:latin typeface="Arial Rounded MT Bold" panose="020F0704030504030204" pitchFamily="34" charset="77"/>
              </a:rPr>
              <a:t> et </a:t>
            </a:r>
            <a:r>
              <a:rPr lang="fr-CH" sz="4000" b="1" dirty="0">
                <a:solidFill>
                  <a:srgbClr val="FF0000"/>
                </a:solidFill>
                <a:latin typeface="Arial Rounded MT Bold" panose="020F0704030504030204" pitchFamily="34" charset="77"/>
              </a:rPr>
              <a:t>humains</a:t>
            </a:r>
          </a:p>
        </p:txBody>
      </p:sp>
      <p:sp>
        <p:nvSpPr>
          <p:cNvPr id="6" name="ZoneTexte 5">
            <a:extLst>
              <a:ext uri="{FF2B5EF4-FFF2-40B4-BE49-F238E27FC236}">
                <a16:creationId xmlns:a16="http://schemas.microsoft.com/office/drawing/2014/main" id="{FB01F206-5F1F-681F-507D-90249764BA5F}"/>
              </a:ext>
            </a:extLst>
          </p:cNvPr>
          <p:cNvSpPr txBox="1"/>
          <p:nvPr/>
        </p:nvSpPr>
        <p:spPr>
          <a:xfrm>
            <a:off x="9580638" y="6512114"/>
            <a:ext cx="2226231"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171DF956-D2FF-B5A9-A065-1681469C4723}"/>
              </a:ext>
            </a:extLst>
          </p:cNvPr>
          <p:cNvSpPr/>
          <p:nvPr/>
        </p:nvSpPr>
        <p:spPr>
          <a:xfrm>
            <a:off x="304800" y="1805354"/>
            <a:ext cx="6967029" cy="4746891"/>
          </a:xfrm>
          <a:prstGeom prst="wedgeRectCallout">
            <a:avLst>
              <a:gd name="adj1" fmla="val 68084"/>
              <a:gd name="adj2" fmla="val -2063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39C17551-A4A6-2F04-0702-77899A61EFFB}"/>
              </a:ext>
            </a:extLst>
          </p:cNvPr>
          <p:cNvSpPr txBox="1"/>
          <p:nvPr/>
        </p:nvSpPr>
        <p:spPr>
          <a:xfrm>
            <a:off x="304800" y="1898566"/>
            <a:ext cx="6788681" cy="4647426"/>
          </a:xfrm>
          <a:prstGeom prst="rect">
            <a:avLst/>
          </a:prstGeom>
          <a:noFill/>
        </p:spPr>
        <p:txBody>
          <a:bodyPr wrap="square">
            <a:spAutoFit/>
          </a:bodyPr>
          <a:lstStyle/>
          <a:p>
            <a:r>
              <a:rPr lang="fr-CH" sz="2400" b="1" dirty="0"/>
              <a:t>Dara </a:t>
            </a:r>
            <a:r>
              <a:rPr lang="fr-CH" sz="2400" b="1" dirty="0" err="1"/>
              <a:t>Khosrowshahi</a:t>
            </a:r>
            <a:r>
              <a:rPr lang="fr-CH" sz="2400" b="1" dirty="0"/>
              <a:t>, PDG de Uber : </a:t>
            </a:r>
          </a:p>
          <a:p>
            <a:r>
              <a:rPr lang="fr-CH" sz="2000" dirty="0">
                <a:ea typeface="Helvetica Neue" panose="02000503000000020004" pitchFamily="2" charset="0"/>
                <a:cs typeface="Helvetica Neue" panose="02000503000000020004" pitchFamily="2" charset="0"/>
              </a:rPr>
              <a:t>«</a:t>
            </a:r>
            <a:r>
              <a:rPr lang="fr-CH" sz="2000" dirty="0"/>
              <a:t> </a:t>
            </a:r>
            <a:r>
              <a:rPr lang="fr-CH" dirty="0"/>
              <a:t>L’idée aussi c'est de travailler sur la congestion sur le trafic en allégeant le trafic. </a:t>
            </a:r>
            <a:r>
              <a:rPr lang="fr-CH" b="1" dirty="0">
                <a:highlight>
                  <a:srgbClr val="FFFF00"/>
                </a:highlight>
              </a:rPr>
              <a:t>Donc plutôt que d'avoir un conducteur, vous allez pouvoir avoir un robot à bord. Nous travaillons avec </a:t>
            </a:r>
            <a:r>
              <a:rPr lang="fr-CH" b="1" dirty="0" err="1">
                <a:highlight>
                  <a:srgbClr val="FFFF00"/>
                </a:highlight>
              </a:rPr>
              <a:t>Waymo</a:t>
            </a:r>
            <a:r>
              <a:rPr lang="fr-CH" b="1" dirty="0">
                <a:highlight>
                  <a:srgbClr val="FFFF00"/>
                </a:highlight>
              </a:rPr>
              <a:t> [une filiale de Alphabet, maison-mère de Google] avec un certain nombre d'autres entreprises pour essayer de développer cette technologie</a:t>
            </a:r>
            <a:r>
              <a:rPr lang="fr-CH" dirty="0"/>
              <a:t> </a:t>
            </a:r>
            <a:r>
              <a:rPr lang="fr-CH" b="1" dirty="0">
                <a:highlight>
                  <a:srgbClr val="FFFF00"/>
                </a:highlight>
              </a:rPr>
              <a:t>des véhicules autonomes </a:t>
            </a:r>
            <a:r>
              <a:rPr lang="fr-CH" dirty="0"/>
              <a:t>et pour la rendre disponible sur le marché afin que les consommateurs puissent en profiter. Et puis il y a d'autres applications, je pense par exemple aux livraisons de colis. Vous avez peut être déjà vu de petits robots qui viennent vous apporter votre repas. Il y a aussi le fret donc où on va pouvoir mettre en contact différents acteurs. </a:t>
            </a:r>
            <a:r>
              <a:rPr lang="fr-CH" b="1" dirty="0">
                <a:highlight>
                  <a:srgbClr val="FFFF00"/>
                </a:highlight>
              </a:rPr>
              <a:t>Et à terme, on pourrait très bien avoir des camions conduits par des robots. L'un des avantages principaux de l’IA. C’est pas pour demain. Mais il y aura une phase de transition, une période hybride où parfois vous aurez un conducteur humain, parfois vous aurez un robot, une IA.</a:t>
            </a:r>
            <a:r>
              <a:rPr lang="fr-CH" b="1" dirty="0"/>
              <a:t> </a:t>
            </a:r>
            <a:r>
              <a:rPr lang="fr-CH" dirty="0"/>
              <a:t>»</a:t>
            </a:r>
            <a:endParaRPr lang="fr-CH" sz="2000" dirty="0"/>
          </a:p>
        </p:txBody>
      </p:sp>
    </p:spTree>
    <p:extLst>
      <p:ext uri="{BB962C8B-B14F-4D97-AF65-F5344CB8AC3E}">
        <p14:creationId xmlns:p14="http://schemas.microsoft.com/office/powerpoint/2010/main" val="2978351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6F5CF-E7B3-E805-214A-A66EBEC6507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14432BE3-5CB6-E45E-FEBC-64C86CCD814C}"/>
              </a:ext>
            </a:extLst>
          </p:cNvPr>
          <p:cNvPicPr>
            <a:picLocks noChangeAspect="1"/>
          </p:cNvPicPr>
          <p:nvPr/>
        </p:nvPicPr>
        <p:blipFill>
          <a:blip r:embed="rId2"/>
          <a:stretch>
            <a:fillRect/>
          </a:stretch>
        </p:blipFill>
        <p:spPr>
          <a:xfrm>
            <a:off x="7753830" y="1981201"/>
            <a:ext cx="4044197" cy="4267200"/>
          </a:xfrm>
          <a:prstGeom prst="rect">
            <a:avLst/>
          </a:prstGeom>
          <a:ln>
            <a:solidFill>
              <a:schemeClr val="tx1"/>
            </a:solidFill>
          </a:ln>
        </p:spPr>
      </p:pic>
      <p:sp>
        <p:nvSpPr>
          <p:cNvPr id="2" name="Titre 1">
            <a:extLst>
              <a:ext uri="{FF2B5EF4-FFF2-40B4-BE49-F238E27FC236}">
                <a16:creationId xmlns:a16="http://schemas.microsoft.com/office/drawing/2014/main" id="{9EAA0D37-3F0B-8AFA-00C4-77E55C139C38}"/>
              </a:ext>
            </a:extLst>
          </p:cNvPr>
          <p:cNvSpPr>
            <a:spLocks noGrp="1"/>
          </p:cNvSpPr>
          <p:nvPr>
            <p:ph type="title"/>
          </p:nvPr>
        </p:nvSpPr>
        <p:spPr>
          <a:xfrm>
            <a:off x="169311" y="435634"/>
            <a:ext cx="10515600" cy="1325563"/>
          </a:xfrm>
        </p:spPr>
        <p:txBody>
          <a:bodyPr>
            <a:normAutofit fontScale="90000"/>
          </a:bodyPr>
          <a:lstStyle/>
          <a:p>
            <a:pPr>
              <a:lnSpc>
                <a:spcPts val="4080"/>
              </a:lnSpc>
            </a:pPr>
            <a:r>
              <a:rPr lang="fr-CH" sz="4800" b="1" dirty="0">
                <a:latin typeface="Arial Rounded MT Bold" panose="020F0704030504030204" pitchFamily="34" charset="77"/>
              </a:rPr>
              <a:t>Le PDG d’Uber : </a:t>
            </a:r>
            <a:br>
              <a:rPr lang="fr-CH" sz="4800" b="1" dirty="0">
                <a:latin typeface="Arial Rounded MT Bold" panose="020F0704030504030204" pitchFamily="34" charset="77"/>
              </a:rPr>
            </a:br>
            <a:r>
              <a:rPr lang="fr-CH" sz="4000" b="1" dirty="0">
                <a:latin typeface="Arial Rounded MT Bold" panose="020F0704030504030204" pitchFamily="34" charset="77"/>
              </a:rPr>
              <a:t>d’ici </a:t>
            </a:r>
            <a:r>
              <a:rPr lang="fr-CH" sz="4000" b="1" dirty="0">
                <a:solidFill>
                  <a:srgbClr val="FF0000"/>
                </a:solidFill>
                <a:latin typeface="Arial Rounded MT Bold" panose="020F0704030504030204" pitchFamily="34" charset="77"/>
              </a:rPr>
              <a:t>2026-2027</a:t>
            </a:r>
            <a:r>
              <a:rPr lang="fr-CH" sz="4000" b="1" dirty="0">
                <a:latin typeface="Arial Rounded MT Bold" panose="020F0704030504030204" pitchFamily="34" charset="77"/>
              </a:rPr>
              <a:t>, l’IA pourra battre l’humain </a:t>
            </a:r>
            <a:br>
              <a:rPr lang="fr-CH" sz="4000" b="1" dirty="0">
                <a:latin typeface="Arial Rounded MT Bold" panose="020F0704030504030204" pitchFamily="34" charset="77"/>
              </a:rPr>
            </a:br>
            <a:r>
              <a:rPr lang="fr-CH" sz="4000" b="1" dirty="0">
                <a:latin typeface="Arial Rounded MT Bold" panose="020F0704030504030204" pitchFamily="34" charset="77"/>
              </a:rPr>
              <a:t>à tous niveaux</a:t>
            </a:r>
            <a:endParaRPr lang="fr-CH" sz="4000" b="1" dirty="0">
              <a:solidFill>
                <a:srgbClr val="FF0000"/>
              </a:solidFill>
              <a:latin typeface="Arial Rounded MT Bold" panose="020F0704030504030204" pitchFamily="34" charset="77"/>
            </a:endParaRPr>
          </a:p>
        </p:txBody>
      </p:sp>
      <p:sp>
        <p:nvSpPr>
          <p:cNvPr id="6" name="ZoneTexte 5">
            <a:extLst>
              <a:ext uri="{FF2B5EF4-FFF2-40B4-BE49-F238E27FC236}">
                <a16:creationId xmlns:a16="http://schemas.microsoft.com/office/drawing/2014/main" id="{59B9D34E-7F98-CC0A-B46D-B3CFD168D128}"/>
              </a:ext>
            </a:extLst>
          </p:cNvPr>
          <p:cNvSpPr txBox="1"/>
          <p:nvPr/>
        </p:nvSpPr>
        <p:spPr>
          <a:xfrm>
            <a:off x="9571796" y="1576531"/>
            <a:ext cx="2226231"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61FD0EDB-64E9-BCE3-5713-29E4A215F091}"/>
              </a:ext>
            </a:extLst>
          </p:cNvPr>
          <p:cNvSpPr/>
          <p:nvPr/>
        </p:nvSpPr>
        <p:spPr>
          <a:xfrm>
            <a:off x="926123" y="3108250"/>
            <a:ext cx="6345706" cy="3140151"/>
          </a:xfrm>
          <a:prstGeom prst="wedgeRectCallout">
            <a:avLst>
              <a:gd name="adj1" fmla="val 68925"/>
              <a:gd name="adj2" fmla="val -4778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751917E0-9DE1-1FB3-EB46-30A7124EF393}"/>
              </a:ext>
            </a:extLst>
          </p:cNvPr>
          <p:cNvSpPr txBox="1"/>
          <p:nvPr/>
        </p:nvSpPr>
        <p:spPr>
          <a:xfrm>
            <a:off x="1226313" y="3429000"/>
            <a:ext cx="6045516" cy="2646878"/>
          </a:xfrm>
          <a:prstGeom prst="rect">
            <a:avLst/>
          </a:prstGeom>
          <a:noFill/>
        </p:spPr>
        <p:txBody>
          <a:bodyPr wrap="square">
            <a:spAutoFit/>
          </a:bodyPr>
          <a:lstStyle/>
          <a:p>
            <a:r>
              <a:rPr lang="fr-CH" sz="2800" b="1" dirty="0"/>
              <a:t>Dara </a:t>
            </a:r>
            <a:r>
              <a:rPr lang="fr-CH" sz="2800" b="1" dirty="0" err="1"/>
              <a:t>Khosrowshahi</a:t>
            </a:r>
            <a:r>
              <a:rPr lang="fr-CH" sz="2800" b="1" dirty="0"/>
              <a:t>, PDG de Uber : </a:t>
            </a:r>
          </a:p>
          <a:p>
            <a:r>
              <a:rPr lang="fr-CH" dirty="0"/>
              <a:t> </a:t>
            </a:r>
          </a:p>
          <a:p>
            <a:r>
              <a:rPr lang="fr-CH" sz="2400" dirty="0"/>
              <a:t>« </a:t>
            </a:r>
            <a:r>
              <a:rPr lang="fr-CH" sz="2400" b="1" dirty="0">
                <a:highlight>
                  <a:srgbClr val="FFFF00"/>
                </a:highlight>
              </a:rPr>
              <a:t>Je pense que d'ici 2026- 2027, nous aurons des systèmes d'intelligence artificielle qui seront capables de battre l'humain sur à peu près tous les niveaux, dans tous les domaines. </a:t>
            </a:r>
            <a:r>
              <a:rPr lang="fr-CH" sz="2400" dirty="0"/>
              <a:t>»</a:t>
            </a:r>
          </a:p>
        </p:txBody>
      </p:sp>
    </p:spTree>
    <p:extLst>
      <p:ext uri="{BB962C8B-B14F-4D97-AF65-F5344CB8AC3E}">
        <p14:creationId xmlns:p14="http://schemas.microsoft.com/office/powerpoint/2010/main" val="176478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148A4-14B2-6BBE-25C4-07B14D0EB23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18267F02-2435-F720-CB41-378921840BDF}"/>
              </a:ext>
            </a:extLst>
          </p:cNvPr>
          <p:cNvPicPr>
            <a:picLocks noChangeAspect="1"/>
          </p:cNvPicPr>
          <p:nvPr/>
        </p:nvPicPr>
        <p:blipFill>
          <a:blip r:embed="rId2"/>
          <a:stretch>
            <a:fillRect/>
          </a:stretch>
        </p:blipFill>
        <p:spPr>
          <a:xfrm>
            <a:off x="4568203" y="1436471"/>
            <a:ext cx="3634215" cy="3728538"/>
          </a:xfrm>
          <a:prstGeom prst="rect">
            <a:avLst/>
          </a:prstGeom>
          <a:ln>
            <a:solidFill>
              <a:schemeClr val="tx1"/>
            </a:solidFill>
          </a:ln>
        </p:spPr>
      </p:pic>
      <p:sp>
        <p:nvSpPr>
          <p:cNvPr id="2" name="Titre 1">
            <a:extLst>
              <a:ext uri="{FF2B5EF4-FFF2-40B4-BE49-F238E27FC236}">
                <a16:creationId xmlns:a16="http://schemas.microsoft.com/office/drawing/2014/main" id="{92192D38-2312-92CB-09E6-19D5D79EC483}"/>
              </a:ext>
            </a:extLst>
          </p:cNvPr>
          <p:cNvSpPr>
            <a:spLocks noGrp="1"/>
          </p:cNvSpPr>
          <p:nvPr>
            <p:ph type="title"/>
          </p:nvPr>
        </p:nvSpPr>
        <p:spPr>
          <a:xfrm>
            <a:off x="212746" y="215630"/>
            <a:ext cx="10515600" cy="1325563"/>
          </a:xfrm>
        </p:spPr>
        <p:txBody>
          <a:bodyPr>
            <a:normAutofit/>
          </a:bodyPr>
          <a:lstStyle/>
          <a:p>
            <a:pPr>
              <a:lnSpc>
                <a:spcPts val="4080"/>
              </a:lnSpc>
            </a:pPr>
            <a:r>
              <a:rPr lang="fr-CH" sz="5400" b="1" dirty="0" err="1">
                <a:latin typeface="Arial Rounded MT Bold" panose="020F0704030504030204" pitchFamily="34" charset="77"/>
              </a:rPr>
              <a:t>Bourla</a:t>
            </a:r>
            <a:r>
              <a:rPr lang="fr-CH" sz="5400" b="1" dirty="0">
                <a:latin typeface="Arial Rounded MT Bold" panose="020F0704030504030204" pitchFamily="34" charset="77"/>
              </a:rPr>
              <a:t> : </a:t>
            </a:r>
            <a:r>
              <a:rPr lang="fr-CH" sz="4000" b="1" dirty="0">
                <a:latin typeface="Arial Rounded MT Bold" panose="020F0704030504030204" pitchFamily="34" charset="77"/>
              </a:rPr>
              <a:t>« Si vous mettez l’</a:t>
            </a:r>
            <a:r>
              <a:rPr lang="fr-CH" sz="4000" b="1" dirty="0">
                <a:solidFill>
                  <a:srgbClr val="FF0000"/>
                </a:solidFill>
                <a:latin typeface="Arial Rounded MT Bold" panose="020F0704030504030204" pitchFamily="34" charset="77"/>
              </a:rPr>
              <a:t>IA</a:t>
            </a:r>
            <a:r>
              <a:rPr lang="fr-CH" sz="4000" b="1" dirty="0">
                <a:latin typeface="Arial Rounded MT Bold" panose="020F0704030504030204" pitchFamily="34" charset="77"/>
              </a:rPr>
              <a:t> entre de bonnes mains, tout va bien »</a:t>
            </a:r>
          </a:p>
        </p:txBody>
      </p:sp>
      <p:sp>
        <p:nvSpPr>
          <p:cNvPr id="6" name="ZoneTexte 5">
            <a:extLst>
              <a:ext uri="{FF2B5EF4-FFF2-40B4-BE49-F238E27FC236}">
                <a16:creationId xmlns:a16="http://schemas.microsoft.com/office/drawing/2014/main" id="{D1B13F53-777C-9640-3EE9-726CAD9BBBFF}"/>
              </a:ext>
            </a:extLst>
          </p:cNvPr>
          <p:cNvSpPr txBox="1"/>
          <p:nvPr/>
        </p:nvSpPr>
        <p:spPr>
          <a:xfrm>
            <a:off x="9864322" y="978822"/>
            <a:ext cx="2226231"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Bulle rectangulaire 7">
            <a:extLst>
              <a:ext uri="{FF2B5EF4-FFF2-40B4-BE49-F238E27FC236}">
                <a16:creationId xmlns:a16="http://schemas.microsoft.com/office/drawing/2014/main" id="{8A119FD4-B538-65C6-4157-4469C5E494CD}"/>
              </a:ext>
            </a:extLst>
          </p:cNvPr>
          <p:cNvSpPr/>
          <p:nvPr/>
        </p:nvSpPr>
        <p:spPr>
          <a:xfrm>
            <a:off x="7537939" y="1348154"/>
            <a:ext cx="4525160" cy="5320093"/>
          </a:xfrm>
          <a:prstGeom prst="wedgeRectCallout">
            <a:avLst>
              <a:gd name="adj1" fmla="val -59544"/>
              <a:gd name="adj2" fmla="val 2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rPr>
              <a:t>Albert </a:t>
            </a:r>
            <a:r>
              <a:rPr lang="fr-CH" sz="2800" b="1" dirty="0" err="1">
                <a:solidFill>
                  <a:schemeClr val="tx1"/>
                </a:solidFill>
              </a:rPr>
              <a:t>Bourla</a:t>
            </a:r>
            <a:r>
              <a:rPr lang="fr-CH" sz="2800" b="1" dirty="0">
                <a:solidFill>
                  <a:schemeClr val="tx1"/>
                </a:solidFill>
              </a:rPr>
              <a:t>, PDG de Pfizer :</a:t>
            </a:r>
          </a:p>
          <a:p>
            <a:r>
              <a:rPr lang="fr-CH" dirty="0">
                <a:solidFill>
                  <a:schemeClr val="tx1"/>
                </a:solidFill>
              </a:rPr>
              <a:t>« </a:t>
            </a:r>
            <a:r>
              <a:rPr lang="fr-CH" b="1" dirty="0">
                <a:solidFill>
                  <a:schemeClr val="tx1"/>
                </a:solidFill>
                <a:highlight>
                  <a:srgbClr val="FFFF00"/>
                </a:highlight>
              </a:rPr>
              <a:t>Vous faites référence au vaccin qui a concerné je dirais 10 à 20% de la population mais en même temps, </a:t>
            </a:r>
            <a:r>
              <a:rPr lang="fr-CH" b="1" u="sng" dirty="0">
                <a:solidFill>
                  <a:schemeClr val="tx1"/>
                </a:solidFill>
                <a:highlight>
                  <a:srgbClr val="FFFF00"/>
                </a:highlight>
              </a:rPr>
              <a:t>80% de la population a eu le sentiment qu'on a épargné des vies</a:t>
            </a:r>
            <a:r>
              <a:rPr lang="fr-CH" dirty="0">
                <a:solidFill>
                  <a:schemeClr val="tx1"/>
                </a:solidFill>
              </a:rPr>
              <a:t>, qu'on a protégé leur père, leur mère. </a:t>
            </a:r>
          </a:p>
          <a:p>
            <a:r>
              <a:rPr lang="fr-CH" dirty="0">
                <a:solidFill>
                  <a:schemeClr val="tx1"/>
                </a:solidFill>
              </a:rPr>
              <a:t>Donc même si 20% ont fait beaucoup de bruit sur les réseaux sociaux, cela ne signifie pas qu'ils sont la majorité. Je pense que l’IA fait face aux mêmes difficultés dans tous les domaines et parfois l’IA va créer elle-même les difficultés auxquelles elle peut faire face. Je pense aux fake news, à la désinformation. </a:t>
            </a:r>
            <a:r>
              <a:rPr lang="fr-CH" b="1" dirty="0">
                <a:solidFill>
                  <a:schemeClr val="tx1"/>
                </a:solidFill>
                <a:highlight>
                  <a:srgbClr val="FFFF00"/>
                </a:highlight>
              </a:rPr>
              <a:t>Si vous mettez l’IA entre de bonnes mains, tout va bien. Si vous mettez l’IA entre de mauvaises mains, eh bien on peut s'attendre à de mauvaises choses. </a:t>
            </a:r>
            <a:r>
              <a:rPr lang="fr-CH" dirty="0">
                <a:solidFill>
                  <a:schemeClr val="tx1"/>
                </a:solidFill>
              </a:rPr>
              <a:t>»</a:t>
            </a:r>
          </a:p>
        </p:txBody>
      </p:sp>
      <p:pic>
        <p:nvPicPr>
          <p:cNvPr id="5" name="Image 4">
            <a:extLst>
              <a:ext uri="{FF2B5EF4-FFF2-40B4-BE49-F238E27FC236}">
                <a16:creationId xmlns:a16="http://schemas.microsoft.com/office/drawing/2014/main" id="{2082EBBB-2D1E-D9ED-68D3-D7C4E09477D5}"/>
              </a:ext>
            </a:extLst>
          </p:cNvPr>
          <p:cNvPicPr>
            <a:picLocks noChangeAspect="1"/>
          </p:cNvPicPr>
          <p:nvPr/>
        </p:nvPicPr>
        <p:blipFill>
          <a:blip r:embed="rId3"/>
          <a:stretch>
            <a:fillRect/>
          </a:stretch>
        </p:blipFill>
        <p:spPr>
          <a:xfrm>
            <a:off x="212746" y="1436471"/>
            <a:ext cx="4229864" cy="3246503"/>
          </a:xfrm>
          <a:prstGeom prst="rect">
            <a:avLst/>
          </a:prstGeom>
          <a:ln>
            <a:solidFill>
              <a:schemeClr val="tx1"/>
            </a:solidFill>
          </a:ln>
        </p:spPr>
      </p:pic>
      <p:sp>
        <p:nvSpPr>
          <p:cNvPr id="7" name="Bulle rectangulaire 6">
            <a:extLst>
              <a:ext uri="{FF2B5EF4-FFF2-40B4-BE49-F238E27FC236}">
                <a16:creationId xmlns:a16="http://schemas.microsoft.com/office/drawing/2014/main" id="{D774CB10-8D2F-3F43-1D41-E4B8F2BF0ACF}"/>
              </a:ext>
            </a:extLst>
          </p:cNvPr>
          <p:cNvSpPr/>
          <p:nvPr/>
        </p:nvSpPr>
        <p:spPr>
          <a:xfrm>
            <a:off x="421978" y="4783398"/>
            <a:ext cx="4397551" cy="1884849"/>
          </a:xfrm>
          <a:prstGeom prst="wedgeRectCallout">
            <a:avLst>
              <a:gd name="adj1" fmla="val -26973"/>
              <a:gd name="adj2" fmla="val -9321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b="1" dirty="0">
                <a:solidFill>
                  <a:schemeClr val="tx1"/>
                </a:solidFill>
              </a:rPr>
              <a:t>Nicholas Thomson : </a:t>
            </a:r>
          </a:p>
          <a:p>
            <a:r>
              <a:rPr lang="fr-CH" sz="2000" dirty="0">
                <a:solidFill>
                  <a:schemeClr val="tx1"/>
                </a:solidFill>
                <a:ea typeface="Helvetica Neue" panose="02000503000000020004" pitchFamily="2" charset="0"/>
                <a:cs typeface="Helvetica Neue" panose="02000503000000020004" pitchFamily="2" charset="0"/>
              </a:rPr>
              <a:t>«</a:t>
            </a:r>
            <a:r>
              <a:rPr lang="fr-CH" dirty="0">
                <a:solidFill>
                  <a:schemeClr val="tx1"/>
                </a:solidFill>
              </a:rPr>
              <a:t> </a:t>
            </a:r>
            <a:r>
              <a:rPr lang="fr-CH" b="1" dirty="0">
                <a:solidFill>
                  <a:srgbClr val="FF0000"/>
                </a:solidFill>
                <a:highlight>
                  <a:srgbClr val="FFFF00"/>
                </a:highlight>
              </a:rPr>
              <a:t>La société a tendance à mal réagir</a:t>
            </a:r>
            <a:r>
              <a:rPr lang="fr-CH" b="1" dirty="0">
                <a:solidFill>
                  <a:schemeClr val="tx1"/>
                </a:solidFill>
                <a:highlight>
                  <a:srgbClr val="FFFF00"/>
                </a:highlight>
              </a:rPr>
              <a:t>, on le voit, avec les voitures autonomes</a:t>
            </a:r>
            <a:r>
              <a:rPr lang="fr-CH" dirty="0">
                <a:solidFill>
                  <a:schemeClr val="tx1"/>
                </a:solidFill>
              </a:rPr>
              <a:t>, lorsque des accidents sont arrivés. </a:t>
            </a:r>
            <a:r>
              <a:rPr lang="fr-CH" b="1" dirty="0">
                <a:solidFill>
                  <a:schemeClr val="tx1"/>
                </a:solidFill>
                <a:highlight>
                  <a:srgbClr val="FFFF00"/>
                </a:highlight>
              </a:rPr>
              <a:t>Est-ce que la société va changer avec l'arrivée massive des technologies ?</a:t>
            </a:r>
            <a:r>
              <a:rPr lang="fr-CH" dirty="0">
                <a:solidFill>
                  <a:schemeClr val="tx1"/>
                </a:solidFill>
              </a:rPr>
              <a:t> »</a:t>
            </a:r>
          </a:p>
        </p:txBody>
      </p:sp>
    </p:spTree>
    <p:extLst>
      <p:ext uri="{BB962C8B-B14F-4D97-AF65-F5344CB8AC3E}">
        <p14:creationId xmlns:p14="http://schemas.microsoft.com/office/powerpoint/2010/main" val="2609382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72703C9-F4C6-3214-C479-386F852700E0}"/>
              </a:ext>
            </a:extLst>
          </p:cNvPr>
          <p:cNvPicPr>
            <a:picLocks noChangeAspect="1"/>
          </p:cNvPicPr>
          <p:nvPr/>
        </p:nvPicPr>
        <p:blipFill>
          <a:blip r:embed="rId2"/>
          <a:stretch>
            <a:fillRect/>
          </a:stretch>
        </p:blipFill>
        <p:spPr>
          <a:xfrm>
            <a:off x="316274" y="1807767"/>
            <a:ext cx="3731924" cy="3261187"/>
          </a:xfrm>
          <a:prstGeom prst="rect">
            <a:avLst/>
          </a:prstGeom>
          <a:ln>
            <a:solidFill>
              <a:schemeClr val="tx1"/>
            </a:solidFill>
          </a:ln>
        </p:spPr>
      </p:pic>
      <p:pic>
        <p:nvPicPr>
          <p:cNvPr id="4" name="Image 3">
            <a:extLst>
              <a:ext uri="{FF2B5EF4-FFF2-40B4-BE49-F238E27FC236}">
                <a16:creationId xmlns:a16="http://schemas.microsoft.com/office/drawing/2014/main" id="{5FD27B16-8272-223C-EB57-DE075D4E847C}"/>
              </a:ext>
            </a:extLst>
          </p:cNvPr>
          <p:cNvPicPr>
            <a:picLocks noChangeAspect="1"/>
          </p:cNvPicPr>
          <p:nvPr/>
        </p:nvPicPr>
        <p:blipFill>
          <a:blip r:embed="rId3"/>
          <a:stretch>
            <a:fillRect/>
          </a:stretch>
        </p:blipFill>
        <p:spPr>
          <a:xfrm>
            <a:off x="4115057" y="1807767"/>
            <a:ext cx="4874052" cy="3944866"/>
          </a:xfrm>
          <a:prstGeom prst="rect">
            <a:avLst/>
          </a:prstGeom>
          <a:ln>
            <a:solidFill>
              <a:schemeClr val="tx1"/>
            </a:solidFill>
          </a:ln>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316274" y="256576"/>
            <a:ext cx="10515600" cy="1325563"/>
          </a:xfrm>
        </p:spPr>
        <p:txBody>
          <a:bodyPr>
            <a:normAutofit/>
          </a:bodyPr>
          <a:lstStyle/>
          <a:p>
            <a:r>
              <a:rPr lang="fr-CH" sz="5400" b="1" dirty="0" err="1">
                <a:latin typeface="Arial Rounded MT Bold" panose="020F0704030504030204" pitchFamily="34" charset="77"/>
              </a:rPr>
              <a:t>Volodymyr</a:t>
            </a:r>
            <a:r>
              <a:rPr lang="fr-CH" sz="5400" b="1" dirty="0">
                <a:latin typeface="Arial Rounded MT Bold" panose="020F0704030504030204" pitchFamily="34" charset="77"/>
              </a:rPr>
              <a:t> </a:t>
            </a:r>
            <a:r>
              <a:rPr lang="fr-CH" sz="5400" b="1" dirty="0" err="1">
                <a:latin typeface="Arial Rounded MT Bold" panose="020F0704030504030204" pitchFamily="34" charset="77"/>
              </a:rPr>
              <a:t>Zelensky</a:t>
            </a:r>
            <a:endParaRPr lang="fr-CH" sz="5400" b="1" dirty="0">
              <a:latin typeface="Arial Rounded MT Bold" panose="020F0704030504030204" pitchFamily="34" charset="77"/>
            </a:endParaRPr>
          </a:p>
        </p:txBody>
      </p:sp>
      <p:sp>
        <p:nvSpPr>
          <p:cNvPr id="6" name="ZoneTexte 5">
            <a:extLst>
              <a:ext uri="{FF2B5EF4-FFF2-40B4-BE49-F238E27FC236}">
                <a16:creationId xmlns:a16="http://schemas.microsoft.com/office/drawing/2014/main" id="{6C8D03DC-DBEC-6746-FFA5-84EE7F03A17D}"/>
              </a:ext>
            </a:extLst>
          </p:cNvPr>
          <p:cNvSpPr txBox="1"/>
          <p:nvPr/>
        </p:nvSpPr>
        <p:spPr>
          <a:xfrm>
            <a:off x="202168" y="1397473"/>
            <a:ext cx="2297223" cy="369332"/>
          </a:xfrm>
          <a:prstGeom prst="rect">
            <a:avLst/>
          </a:prstGeom>
          <a:noFill/>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21 janvier 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Bulle rectangulaire 8">
            <a:extLst>
              <a:ext uri="{FF2B5EF4-FFF2-40B4-BE49-F238E27FC236}">
                <a16:creationId xmlns:a16="http://schemas.microsoft.com/office/drawing/2014/main" id="{EBB9449A-3305-833D-4697-354EDF401D44}"/>
              </a:ext>
            </a:extLst>
          </p:cNvPr>
          <p:cNvSpPr/>
          <p:nvPr/>
        </p:nvSpPr>
        <p:spPr>
          <a:xfrm>
            <a:off x="8295271" y="363415"/>
            <a:ext cx="3761910" cy="6325854"/>
          </a:xfrm>
          <a:prstGeom prst="wedgeRectCallout">
            <a:avLst>
              <a:gd name="adj1" fmla="val -64529"/>
              <a:gd name="adj2" fmla="val 422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57A4F52B-F10D-0665-9D02-E5CA5CF6C080}"/>
              </a:ext>
            </a:extLst>
          </p:cNvPr>
          <p:cNvSpPr txBox="1"/>
          <p:nvPr/>
        </p:nvSpPr>
        <p:spPr>
          <a:xfrm>
            <a:off x="8499231" y="466215"/>
            <a:ext cx="3490601" cy="6186309"/>
          </a:xfrm>
          <a:prstGeom prst="rect">
            <a:avLst/>
          </a:prstGeom>
          <a:noFill/>
        </p:spPr>
        <p:txBody>
          <a:bodyPr wrap="square">
            <a:spAutoFit/>
          </a:bodyPr>
          <a:lstStyle/>
          <a:p>
            <a:r>
              <a:rPr lang="fr-CH" sz="2400" b="1" dirty="0" err="1"/>
              <a:t>Volodymyr</a:t>
            </a:r>
            <a:r>
              <a:rPr lang="fr-CH" sz="2400" b="1" dirty="0"/>
              <a:t> Zelenski, Président de l’Ukraine :</a:t>
            </a:r>
          </a:p>
          <a:p>
            <a:r>
              <a:rPr lang="fr-CH" sz="2400" dirty="0"/>
              <a:t>« </a:t>
            </a:r>
            <a:r>
              <a:rPr lang="fr-CH" b="1" dirty="0">
                <a:highlight>
                  <a:srgbClr val="FFFF00"/>
                </a:highlight>
              </a:rPr>
              <a:t>Il y a 20 heures, l'intégration du président Trump a eu lieu à Washington.</a:t>
            </a:r>
            <a:r>
              <a:rPr lang="fr-CH" b="1" dirty="0"/>
              <a:t> </a:t>
            </a:r>
            <a:r>
              <a:rPr lang="fr-CH" dirty="0"/>
              <a:t>Et maintenant, tout le monde attend de voir ce qu’il fera. Ses premiers ordres exécutifs ont déjà montré des priorités claires. »</a:t>
            </a:r>
          </a:p>
          <a:p>
            <a:r>
              <a:rPr lang="fr-CH" dirty="0"/>
              <a:t>« </a:t>
            </a:r>
            <a:r>
              <a:rPr lang="fr-CH" b="1" dirty="0">
                <a:highlight>
                  <a:srgbClr val="FFFF00"/>
                </a:highlight>
              </a:rPr>
              <a:t>Mesdames et Monsieur l'Europe ne peut pas s'assurer de être la 2</a:t>
            </a:r>
            <a:r>
              <a:rPr lang="fr-CH" b="1" baseline="30000" dirty="0">
                <a:highlight>
                  <a:srgbClr val="FFFF00"/>
                </a:highlight>
              </a:rPr>
              <a:t>ème</a:t>
            </a:r>
            <a:r>
              <a:rPr lang="fr-CH" b="1" dirty="0">
                <a:highlight>
                  <a:srgbClr val="FFFF00"/>
                </a:highlight>
              </a:rPr>
              <a:t> ou la 3</a:t>
            </a:r>
            <a:r>
              <a:rPr lang="fr-CH" b="1" baseline="30000" dirty="0">
                <a:highlight>
                  <a:srgbClr val="FFFF00"/>
                </a:highlight>
              </a:rPr>
              <a:t>ème </a:t>
            </a:r>
            <a:r>
              <a:rPr lang="fr-CH" b="1" dirty="0">
                <a:highlight>
                  <a:srgbClr val="FFFF00"/>
                </a:highlight>
              </a:rPr>
              <a:t>en ligne pour ses alliés. Si cela se passe, le monde va commencer à bouger sans l'Europe. </a:t>
            </a:r>
            <a:r>
              <a:rPr lang="fr-CH" dirty="0"/>
              <a:t>»</a:t>
            </a:r>
            <a:br>
              <a:rPr lang="fr-CH" dirty="0"/>
            </a:br>
            <a:r>
              <a:rPr lang="fr-CH" dirty="0"/>
              <a:t>« Nous avons plus de 800 000 militaires</a:t>
            </a:r>
            <a:r>
              <a:rPr lang="fr-CH" b="1" dirty="0">
                <a:highlight>
                  <a:srgbClr val="FFFF00"/>
                </a:highlight>
              </a:rPr>
              <a:t>. Juste après nous, vient la France, avec plus de 200 000 [militaires].</a:t>
            </a:r>
            <a:r>
              <a:rPr lang="fr-CH" dirty="0"/>
              <a:t> Puis l’Allemagne, l'Italie et l’UE. Tout le monde a moins. Ce n'est pas une situation où un pays peut se sécuriser seul. </a:t>
            </a:r>
          </a:p>
        </p:txBody>
      </p:sp>
      <p:sp>
        <p:nvSpPr>
          <p:cNvPr id="12" name="Bulle rectangulaire 11">
            <a:extLst>
              <a:ext uri="{FF2B5EF4-FFF2-40B4-BE49-F238E27FC236}">
                <a16:creationId xmlns:a16="http://schemas.microsoft.com/office/drawing/2014/main" id="{5789AC18-B968-0DDF-E787-54B86A002443}"/>
              </a:ext>
            </a:extLst>
          </p:cNvPr>
          <p:cNvSpPr/>
          <p:nvPr/>
        </p:nvSpPr>
        <p:spPr>
          <a:xfrm>
            <a:off x="202168" y="4981109"/>
            <a:ext cx="5272509" cy="1708160"/>
          </a:xfrm>
          <a:prstGeom prst="wedgeRectCallout">
            <a:avLst>
              <a:gd name="adj1" fmla="val -19116"/>
              <a:gd name="adj2" fmla="val -8992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86D4A5EE-238B-B6E7-EA4A-766FE15169F5}"/>
              </a:ext>
            </a:extLst>
          </p:cNvPr>
          <p:cNvSpPr txBox="1"/>
          <p:nvPr/>
        </p:nvSpPr>
        <p:spPr>
          <a:xfrm>
            <a:off x="249415" y="4991771"/>
            <a:ext cx="5389385" cy="1708160"/>
          </a:xfrm>
          <a:prstGeom prst="rect">
            <a:avLst/>
          </a:prstGeom>
          <a:noFill/>
        </p:spPr>
        <p:txBody>
          <a:bodyPr wrap="square">
            <a:spAutoFit/>
          </a:bodyPr>
          <a:lstStyle/>
          <a:p>
            <a:r>
              <a:rPr lang="fr-CH" sz="2400" b="1" dirty="0" err="1"/>
              <a:t>Borge</a:t>
            </a:r>
            <a:r>
              <a:rPr lang="fr-CH" sz="2400" b="1" dirty="0"/>
              <a:t> </a:t>
            </a:r>
            <a:r>
              <a:rPr lang="fr-CH" sz="2400" b="1" dirty="0" err="1"/>
              <a:t>Brende</a:t>
            </a:r>
            <a:r>
              <a:rPr lang="fr-CH" sz="2400" b="1" dirty="0"/>
              <a:t>, PDG du WEF :</a:t>
            </a:r>
          </a:p>
          <a:p>
            <a:endParaRPr lang="fr-CH" sz="900" dirty="0"/>
          </a:p>
          <a:p>
            <a:r>
              <a:rPr lang="fr-CH" dirty="0"/>
              <a:t>« Vous avez maintenant le statut de candidat à l’Union européenne. </a:t>
            </a:r>
            <a:r>
              <a:rPr lang="fr-CH" b="1" dirty="0">
                <a:highlight>
                  <a:srgbClr val="FFFF00"/>
                </a:highlight>
              </a:rPr>
              <a:t>Le monde veut vous entendre sur ce qui attend l’Ukraine dans l’années à venir. Bienvenue de nouveaux à Davos, Monsieur le Président ! </a:t>
            </a:r>
            <a:r>
              <a:rPr lang="fr-CH" dirty="0"/>
              <a:t>»</a:t>
            </a:r>
            <a:endParaRPr lang="fr-CH" sz="2000" dirty="0"/>
          </a:p>
        </p:txBody>
      </p:sp>
    </p:spTree>
    <p:extLst>
      <p:ext uri="{BB962C8B-B14F-4D97-AF65-F5344CB8AC3E}">
        <p14:creationId xmlns:p14="http://schemas.microsoft.com/office/powerpoint/2010/main" val="177712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1AC3AA3-2231-1992-A2DB-F0CD395FD34D}"/>
              </a:ext>
            </a:extLst>
          </p:cNvPr>
          <p:cNvSpPr txBox="1"/>
          <p:nvPr/>
        </p:nvSpPr>
        <p:spPr>
          <a:xfrm>
            <a:off x="1136616" y="606199"/>
            <a:ext cx="10340277" cy="923330"/>
          </a:xfrm>
          <a:prstGeom prst="rect">
            <a:avLst/>
          </a:prstGeom>
          <a:solidFill>
            <a:schemeClr val="bg1"/>
          </a:solidFill>
          <a:ln>
            <a:noFill/>
          </a:ln>
        </p:spPr>
        <p:txBody>
          <a:bodyPr wrap="square">
            <a:spAutoFit/>
          </a:bodyPr>
          <a:lstStyle/>
          <a:p>
            <a:r>
              <a:rPr lang="fr-CH" sz="5400" b="1" dirty="0"/>
              <a:t>« Il ne faut pas avoir peur Klaus. »</a:t>
            </a:r>
          </a:p>
        </p:txBody>
      </p:sp>
      <p:pic>
        <p:nvPicPr>
          <p:cNvPr id="2" name="Image 1">
            <a:extLst>
              <a:ext uri="{FF2B5EF4-FFF2-40B4-BE49-F238E27FC236}">
                <a16:creationId xmlns:a16="http://schemas.microsoft.com/office/drawing/2014/main" id="{67F0787A-3564-1287-116E-47E474DDB1DA}"/>
              </a:ext>
            </a:extLst>
          </p:cNvPr>
          <p:cNvPicPr>
            <a:picLocks noChangeAspect="1"/>
          </p:cNvPicPr>
          <p:nvPr/>
        </p:nvPicPr>
        <p:blipFill>
          <a:blip r:embed="rId2"/>
          <a:stretch>
            <a:fillRect/>
          </a:stretch>
        </p:blipFill>
        <p:spPr>
          <a:xfrm>
            <a:off x="2209800" y="1919183"/>
            <a:ext cx="7772400" cy="4556527"/>
          </a:xfrm>
          <a:prstGeom prst="rect">
            <a:avLst/>
          </a:prstGeom>
          <a:ln>
            <a:solidFill>
              <a:schemeClr val="tx1"/>
            </a:solidFill>
          </a:ln>
        </p:spPr>
      </p:pic>
      <p:pic>
        <p:nvPicPr>
          <p:cNvPr id="3" name="Image 2">
            <a:extLst>
              <a:ext uri="{FF2B5EF4-FFF2-40B4-BE49-F238E27FC236}">
                <a16:creationId xmlns:a16="http://schemas.microsoft.com/office/drawing/2014/main" id="{DCA5AC35-429E-5A55-6755-82EBFED26892}"/>
              </a:ext>
            </a:extLst>
          </p:cNvPr>
          <p:cNvPicPr>
            <a:picLocks noChangeAspect="1"/>
          </p:cNvPicPr>
          <p:nvPr/>
        </p:nvPicPr>
        <p:blipFill>
          <a:blip r:embed="rId3"/>
          <a:stretch>
            <a:fillRect/>
          </a:stretch>
        </p:blipFill>
        <p:spPr>
          <a:xfrm>
            <a:off x="8189935" y="1729159"/>
            <a:ext cx="3286958" cy="2797196"/>
          </a:xfrm>
          <a:prstGeom prst="rect">
            <a:avLst/>
          </a:prstGeom>
          <a:ln>
            <a:solidFill>
              <a:schemeClr val="tx1"/>
            </a:solidFill>
          </a:ln>
        </p:spPr>
      </p:pic>
      <p:pic>
        <p:nvPicPr>
          <p:cNvPr id="9218" name="Picture 2" descr="In this photo, Robert F. Kennedy Jr. is seated in front of a microphone and is gesturing with his right hand. He's wearing a suit and tie.">
            <a:extLst>
              <a:ext uri="{FF2B5EF4-FFF2-40B4-BE49-F238E27FC236}">
                <a16:creationId xmlns:a16="http://schemas.microsoft.com/office/drawing/2014/main" id="{DBBA0C41-E71D-B66A-467C-14613965A6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016" y="1722031"/>
            <a:ext cx="4086367" cy="27971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0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12429</TotalTime>
  <Words>3746</Words>
  <Application>Microsoft Macintosh PowerPoint</Application>
  <PresentationFormat>Grand écran</PresentationFormat>
  <Paragraphs>215</Paragraphs>
  <Slides>33</Slides>
  <Notes>0</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33</vt:i4>
      </vt:variant>
    </vt:vector>
  </HeadingPairs>
  <TitlesOfParts>
    <vt:vector size="50" baseType="lpstr">
      <vt:lpstr>.Lucida Grande UI Regular</vt:lpstr>
      <vt:lpstr>Akkurat</vt:lpstr>
      <vt:lpstr>AkkuratLLWeb</vt:lpstr>
      <vt:lpstr>Arial</vt:lpstr>
      <vt:lpstr>Arial Rounded MT Bold</vt:lpstr>
      <vt:lpstr>Calibri</vt:lpstr>
      <vt:lpstr>Calibri Light</vt:lpstr>
      <vt:lpstr>Frutiger Neue</vt:lpstr>
      <vt:lpstr>Gill Sans Ultra Bold</vt:lpstr>
      <vt:lpstr>Helvetica</vt:lpstr>
      <vt:lpstr>Helvetica Neue</vt:lpstr>
      <vt:lpstr>Inter</vt:lpstr>
      <vt:lpstr>McKinsey Sans</vt:lpstr>
      <vt:lpstr>Police système Courant</vt:lpstr>
      <vt:lpstr>TheSans</vt:lpstr>
      <vt:lpstr>Work Sans</vt:lpstr>
      <vt:lpstr>Thème Office</vt:lpstr>
      <vt:lpstr>Forum de Davos 2025</vt:lpstr>
      <vt:lpstr>Présentation PowerPoint</vt:lpstr>
      <vt:lpstr>Présentation PowerPoint</vt:lpstr>
      <vt:lpstr>Présentation PowerPoint</vt:lpstr>
      <vt:lpstr>Présentation PowerPoint</vt:lpstr>
      <vt:lpstr>McKinsey  est un partenaire stratégique du WEF</vt:lpstr>
      <vt:lpstr>Encore plus de prostituées que l’année dernière à Davos :  plus de 3 par client cette année !</vt:lpstr>
      <vt:lpstr>Salome, escort girl :  « les ennemis des pauvres ne sont pas  les migrants, ce sont les super-riches »</vt:lpstr>
      <vt:lpstr>Toujours 5000 militaires suisses pour protéger les milliardaires de Davos.</vt:lpstr>
      <vt:lpstr>Les 5 thèmes 2025</vt:lpstr>
      <vt:lpstr>Perception  des Risques  mondiaux 2025</vt:lpstr>
      <vt:lpstr>Børge Brende : « Nous ne savons pas vraiment de quoi      le Nouvel Ordre mondial sera fait » </vt:lpstr>
      <vt:lpstr>Børge Brende : « Nous devons avancer beaucoup plus vite que nous ne l’avons fait avec le Covid » </vt:lpstr>
      <vt:lpstr>Peter Giger :  le Net Zero en 2050 est compromis …</vt:lpstr>
      <vt:lpstr>Klaus Schwab a besoin de l’IA</vt:lpstr>
      <vt:lpstr> Keller-Sutter &amp; Von der Leyen discutent  EN PRIVÉ des accords Suisse - UE</vt:lpstr>
      <vt:lpstr>Ursula von der Leyen :  Le 28ème régime</vt:lpstr>
      <vt:lpstr>Ursula von der Leyen :  Les règles changent mais nous allons continuer à soutenir l’Ukraine !</vt:lpstr>
      <vt:lpstr>Klaus Schwab &amp; La présidente suisse : Il faut reconstruire la confiance …</vt:lpstr>
      <vt:lpstr>Donald Trump (en visio) : L’arnaque verte et la censure, c’est terminé ! </vt:lpstr>
      <vt:lpstr>Donald Trump (en visio) : L’arnaque verte et la censure, c’est terminé ! </vt:lpstr>
      <vt:lpstr>Les grands patrons louent  les méthodes de Donald Trump ! </vt:lpstr>
      <vt:lpstr>Javier Milei, Président argentin : L’idéologie Woke est un cancer</vt:lpstr>
      <vt:lpstr>Philipp Hildebrand silencieux face à Rebel News</vt:lpstr>
      <vt:lpstr>Larry Fink prend en photo le journaliste de Rebel News</vt:lpstr>
      <vt:lpstr>La session de clôture  la plus rapide de l’Ouest ! (4min32)</vt:lpstr>
      <vt:lpstr>Bourla : Nous avons développé  des missiles contre le cancer</vt:lpstr>
      <vt:lpstr>Amodei : Nous avons développé  des missiles contre le cancer</vt:lpstr>
      <vt:lpstr>Le PDG d’Uber : Une phase de transition avec des conducteurs robots et humains</vt:lpstr>
      <vt:lpstr>Le PDG d’Uber :  d’ici 2026-2027, l’IA pourra battre l’humain  à tous niveaux</vt:lpstr>
      <vt:lpstr>Bourla : « Si vous mettez l’IA entre de bonnes mains, tout va bien »</vt:lpstr>
      <vt:lpstr>Volodymyr Zelensky</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Forum de Davos 2022</dc:title>
  <dc:creator>Microsoft Office User</dc:creator>
  <cp:lastModifiedBy>mac</cp:lastModifiedBy>
  <cp:revision>402</cp:revision>
  <dcterms:created xsi:type="dcterms:W3CDTF">2022-01-27T14:17:45Z</dcterms:created>
  <dcterms:modified xsi:type="dcterms:W3CDTF">2025-02-21T11:19:44Z</dcterms:modified>
</cp:coreProperties>
</file>