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6"/>
  </p:notesMasterIdLst>
  <p:sldIdLst>
    <p:sldId id="256" r:id="rId2"/>
    <p:sldId id="499" r:id="rId3"/>
    <p:sldId id="543" r:id="rId4"/>
    <p:sldId id="542" r:id="rId5"/>
    <p:sldId id="341" r:id="rId6"/>
    <p:sldId id="494" r:id="rId7"/>
    <p:sldId id="496" r:id="rId8"/>
    <p:sldId id="497" r:id="rId9"/>
    <p:sldId id="403" r:id="rId10"/>
    <p:sldId id="401" r:id="rId11"/>
    <p:sldId id="402" r:id="rId12"/>
    <p:sldId id="399" r:id="rId13"/>
    <p:sldId id="396" r:id="rId14"/>
    <p:sldId id="398" r:id="rId15"/>
    <p:sldId id="395" r:id="rId16"/>
    <p:sldId id="340" r:id="rId17"/>
    <p:sldId id="393" r:id="rId18"/>
    <p:sldId id="498" r:id="rId19"/>
    <p:sldId id="386" r:id="rId20"/>
    <p:sldId id="541" r:id="rId21"/>
    <p:sldId id="387" r:id="rId22"/>
    <p:sldId id="383" r:id="rId23"/>
    <p:sldId id="409" r:id="rId24"/>
    <p:sldId id="412" r:id="rId25"/>
    <p:sldId id="271" r:id="rId26"/>
    <p:sldId id="404" r:id="rId27"/>
    <p:sldId id="325" r:id="rId28"/>
    <p:sldId id="406" r:id="rId29"/>
    <p:sldId id="408" r:id="rId30"/>
    <p:sldId id="407" r:id="rId31"/>
    <p:sldId id="410" r:id="rId32"/>
    <p:sldId id="411" r:id="rId33"/>
    <p:sldId id="413" r:id="rId34"/>
    <p:sldId id="414" r:id="rId35"/>
    <p:sldId id="415" r:id="rId36"/>
    <p:sldId id="416" r:id="rId37"/>
    <p:sldId id="417" r:id="rId38"/>
    <p:sldId id="292" r:id="rId39"/>
    <p:sldId id="506" r:id="rId40"/>
    <p:sldId id="293" r:id="rId41"/>
    <p:sldId id="538" r:id="rId42"/>
    <p:sldId id="537" r:id="rId43"/>
    <p:sldId id="534" r:id="rId44"/>
    <p:sldId id="536" r:id="rId45"/>
    <p:sldId id="539" r:id="rId46"/>
    <p:sldId id="535" r:id="rId47"/>
    <p:sldId id="258" r:id="rId48"/>
    <p:sldId id="276" r:id="rId49"/>
    <p:sldId id="418" r:id="rId50"/>
    <p:sldId id="422" r:id="rId51"/>
    <p:sldId id="434" r:id="rId52"/>
    <p:sldId id="435" r:id="rId53"/>
    <p:sldId id="492" r:id="rId54"/>
    <p:sldId id="488" r:id="rId55"/>
    <p:sldId id="489" r:id="rId56"/>
    <p:sldId id="493" r:id="rId57"/>
    <p:sldId id="487" r:id="rId58"/>
    <p:sldId id="490" r:id="rId59"/>
    <p:sldId id="491" r:id="rId60"/>
    <p:sldId id="419" r:id="rId61"/>
    <p:sldId id="544" r:id="rId62"/>
    <p:sldId id="500" r:id="rId63"/>
    <p:sldId id="384" r:id="rId64"/>
    <p:sldId id="540" r:id="rId65"/>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27F"/>
    <a:srgbClr val="FF2A8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6516"/>
    <p:restoredTop sz="92489"/>
  </p:normalViewPr>
  <p:slideViewPr>
    <p:cSldViewPr snapToGrid="0" snapToObjects="1">
      <p:cViewPr varScale="1">
        <p:scale>
          <a:sx n="100" d="100"/>
          <a:sy n="100" d="100"/>
        </p:scale>
        <p:origin x="280"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428C8BB-1E84-5E46-BA6B-0A75A03DF86E}" type="datetimeFigureOut">
              <a:rPr lang="fr-FR" smtClean="0"/>
              <a:t>11/02/2026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93CD27-4E4A-E043-9A58-0CC65355B41A}" type="slidenum">
              <a:rPr lang="fr-FR" smtClean="0"/>
              <a:t>‹N°›</a:t>
            </a:fld>
            <a:endParaRPr lang="fr-FR"/>
          </a:p>
        </p:txBody>
      </p:sp>
    </p:spTree>
    <p:extLst>
      <p:ext uri="{BB962C8B-B14F-4D97-AF65-F5344CB8AC3E}">
        <p14:creationId xmlns:p14="http://schemas.microsoft.com/office/powerpoint/2010/main" val="8057514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3A93CD27-4E4A-E043-9A58-0CC65355B41A}" type="slidenum">
              <a:rPr lang="fr-FR" smtClean="0"/>
              <a:t>10</a:t>
            </a:fld>
            <a:endParaRPr lang="fr-FR"/>
          </a:p>
        </p:txBody>
      </p:sp>
    </p:spTree>
    <p:extLst>
      <p:ext uri="{BB962C8B-B14F-4D97-AF65-F5344CB8AC3E}">
        <p14:creationId xmlns:p14="http://schemas.microsoft.com/office/powerpoint/2010/main" val="35075720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3A93CD27-4E4A-E043-9A58-0CC65355B41A}" type="slidenum">
              <a:rPr lang="fr-FR" smtClean="0"/>
              <a:t>11</a:t>
            </a:fld>
            <a:endParaRPr lang="fr-FR"/>
          </a:p>
        </p:txBody>
      </p:sp>
    </p:spTree>
    <p:extLst>
      <p:ext uri="{BB962C8B-B14F-4D97-AF65-F5344CB8AC3E}">
        <p14:creationId xmlns:p14="http://schemas.microsoft.com/office/powerpoint/2010/main" val="13282397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3A93CD27-4E4A-E043-9A58-0CC65355B41A}" type="slidenum">
              <a:rPr lang="fr-FR" smtClean="0"/>
              <a:t>13</a:t>
            </a:fld>
            <a:endParaRPr lang="fr-FR"/>
          </a:p>
        </p:txBody>
      </p:sp>
    </p:spTree>
    <p:extLst>
      <p:ext uri="{BB962C8B-B14F-4D97-AF65-F5344CB8AC3E}">
        <p14:creationId xmlns:p14="http://schemas.microsoft.com/office/powerpoint/2010/main" val="27339752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3A93CD27-4E4A-E043-9A58-0CC65355B41A}" type="slidenum">
              <a:rPr lang="fr-FR" smtClean="0"/>
              <a:t>14</a:t>
            </a:fld>
            <a:endParaRPr lang="fr-FR"/>
          </a:p>
        </p:txBody>
      </p:sp>
    </p:spTree>
    <p:extLst>
      <p:ext uri="{BB962C8B-B14F-4D97-AF65-F5344CB8AC3E}">
        <p14:creationId xmlns:p14="http://schemas.microsoft.com/office/powerpoint/2010/main" val="3082582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040DA5D-6368-994B-B643-55ADD33A671E}"/>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BCBDCDA5-17AB-DD40-B3C2-D3B3C0B47CE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A60B7503-E4E2-2D4C-9C3E-86BDE13874A4}"/>
              </a:ext>
            </a:extLst>
          </p:cNvPr>
          <p:cNvSpPr>
            <a:spLocks noGrp="1"/>
          </p:cNvSpPr>
          <p:nvPr>
            <p:ph type="dt" sz="half" idx="10"/>
          </p:nvPr>
        </p:nvSpPr>
        <p:spPr/>
        <p:txBody>
          <a:bodyPr/>
          <a:lstStyle/>
          <a:p>
            <a:fld id="{A4EDA0A7-0500-F945-B225-F4BE58C5A8A6}" type="datetimeFigureOut">
              <a:rPr lang="fr-FR" smtClean="0"/>
              <a:t>11/02/2026</a:t>
            </a:fld>
            <a:endParaRPr lang="fr-FR"/>
          </a:p>
        </p:txBody>
      </p:sp>
      <p:sp>
        <p:nvSpPr>
          <p:cNvPr id="5" name="Espace réservé du pied de page 4">
            <a:extLst>
              <a:ext uri="{FF2B5EF4-FFF2-40B4-BE49-F238E27FC236}">
                <a16:creationId xmlns:a16="http://schemas.microsoft.com/office/drawing/2014/main" id="{97A99B0F-0A8A-FF4A-B34F-D4175CEAF99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4AA9D9E-2E6C-3940-846D-F548DC0E51D0}"/>
              </a:ext>
            </a:extLst>
          </p:cNvPr>
          <p:cNvSpPr>
            <a:spLocks noGrp="1"/>
          </p:cNvSpPr>
          <p:nvPr>
            <p:ph type="sldNum" sz="quarter" idx="12"/>
          </p:nvPr>
        </p:nvSpPr>
        <p:spPr/>
        <p:txBody>
          <a:bodyPr/>
          <a:lstStyle/>
          <a:p>
            <a:fld id="{BC4B3386-4C38-2A4A-AB8D-2C11E8DA940A}" type="slidenum">
              <a:rPr lang="fr-FR" smtClean="0"/>
              <a:t>‹N°›</a:t>
            </a:fld>
            <a:endParaRPr lang="fr-FR"/>
          </a:p>
        </p:txBody>
      </p:sp>
    </p:spTree>
    <p:extLst>
      <p:ext uri="{BB962C8B-B14F-4D97-AF65-F5344CB8AC3E}">
        <p14:creationId xmlns:p14="http://schemas.microsoft.com/office/powerpoint/2010/main" val="28657804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BEF0156-0305-794F-939F-8BA1791902FE}"/>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188D011-DAC4-FC42-BE29-EAD9CBD517B9}"/>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7E05217-1802-584B-A57E-054BDFAE3BA0}"/>
              </a:ext>
            </a:extLst>
          </p:cNvPr>
          <p:cNvSpPr>
            <a:spLocks noGrp="1"/>
          </p:cNvSpPr>
          <p:nvPr>
            <p:ph type="dt" sz="half" idx="10"/>
          </p:nvPr>
        </p:nvSpPr>
        <p:spPr/>
        <p:txBody>
          <a:bodyPr/>
          <a:lstStyle/>
          <a:p>
            <a:fld id="{A4EDA0A7-0500-F945-B225-F4BE58C5A8A6}" type="datetimeFigureOut">
              <a:rPr lang="fr-FR" smtClean="0"/>
              <a:t>11/02/2026</a:t>
            </a:fld>
            <a:endParaRPr lang="fr-FR"/>
          </a:p>
        </p:txBody>
      </p:sp>
      <p:sp>
        <p:nvSpPr>
          <p:cNvPr id="5" name="Espace réservé du pied de page 4">
            <a:extLst>
              <a:ext uri="{FF2B5EF4-FFF2-40B4-BE49-F238E27FC236}">
                <a16:creationId xmlns:a16="http://schemas.microsoft.com/office/drawing/2014/main" id="{8EF8DF82-E18B-5242-A634-8B2C7230439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7A2D758-83A2-0942-86CE-2155B4C4B192}"/>
              </a:ext>
            </a:extLst>
          </p:cNvPr>
          <p:cNvSpPr>
            <a:spLocks noGrp="1"/>
          </p:cNvSpPr>
          <p:nvPr>
            <p:ph type="sldNum" sz="quarter" idx="12"/>
          </p:nvPr>
        </p:nvSpPr>
        <p:spPr/>
        <p:txBody>
          <a:bodyPr/>
          <a:lstStyle/>
          <a:p>
            <a:fld id="{BC4B3386-4C38-2A4A-AB8D-2C11E8DA940A}" type="slidenum">
              <a:rPr lang="fr-FR" smtClean="0"/>
              <a:t>‹N°›</a:t>
            </a:fld>
            <a:endParaRPr lang="fr-FR"/>
          </a:p>
        </p:txBody>
      </p:sp>
    </p:spTree>
    <p:extLst>
      <p:ext uri="{BB962C8B-B14F-4D97-AF65-F5344CB8AC3E}">
        <p14:creationId xmlns:p14="http://schemas.microsoft.com/office/powerpoint/2010/main" val="11529295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E39365E-3FE0-EA4C-AC2B-7B401720B601}"/>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37ED73D9-C3AC-034A-812B-38844116517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54D95FAD-7E62-824E-BE1A-C4BE98B88612}"/>
              </a:ext>
            </a:extLst>
          </p:cNvPr>
          <p:cNvSpPr>
            <a:spLocks noGrp="1"/>
          </p:cNvSpPr>
          <p:nvPr>
            <p:ph type="dt" sz="half" idx="10"/>
          </p:nvPr>
        </p:nvSpPr>
        <p:spPr/>
        <p:txBody>
          <a:bodyPr/>
          <a:lstStyle/>
          <a:p>
            <a:fld id="{A4EDA0A7-0500-F945-B225-F4BE58C5A8A6}" type="datetimeFigureOut">
              <a:rPr lang="fr-FR" smtClean="0"/>
              <a:t>11/02/2026</a:t>
            </a:fld>
            <a:endParaRPr lang="fr-FR"/>
          </a:p>
        </p:txBody>
      </p:sp>
      <p:sp>
        <p:nvSpPr>
          <p:cNvPr id="5" name="Espace réservé du pied de page 4">
            <a:extLst>
              <a:ext uri="{FF2B5EF4-FFF2-40B4-BE49-F238E27FC236}">
                <a16:creationId xmlns:a16="http://schemas.microsoft.com/office/drawing/2014/main" id="{2C634AC3-5108-9349-9797-4291D6E2D49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E9D7C3C-5427-1B4B-AF63-F255682DC244}"/>
              </a:ext>
            </a:extLst>
          </p:cNvPr>
          <p:cNvSpPr>
            <a:spLocks noGrp="1"/>
          </p:cNvSpPr>
          <p:nvPr>
            <p:ph type="sldNum" sz="quarter" idx="12"/>
          </p:nvPr>
        </p:nvSpPr>
        <p:spPr/>
        <p:txBody>
          <a:bodyPr/>
          <a:lstStyle/>
          <a:p>
            <a:fld id="{BC4B3386-4C38-2A4A-AB8D-2C11E8DA940A}" type="slidenum">
              <a:rPr lang="fr-FR" smtClean="0"/>
              <a:t>‹N°›</a:t>
            </a:fld>
            <a:endParaRPr lang="fr-FR"/>
          </a:p>
        </p:txBody>
      </p:sp>
    </p:spTree>
    <p:extLst>
      <p:ext uri="{BB962C8B-B14F-4D97-AF65-F5344CB8AC3E}">
        <p14:creationId xmlns:p14="http://schemas.microsoft.com/office/powerpoint/2010/main" val="35190550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E77DE0F-430F-2441-818F-04B236AC5300}"/>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4D202878-0FBB-EF43-8175-04CB4A2EC20E}"/>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7275D8B3-0235-A14D-A696-DACBFA3C2C7E}"/>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DA014393-1F0C-4140-8D1A-643D66060FC8}"/>
              </a:ext>
            </a:extLst>
          </p:cNvPr>
          <p:cNvSpPr>
            <a:spLocks noGrp="1"/>
          </p:cNvSpPr>
          <p:nvPr>
            <p:ph type="dt" sz="half" idx="10"/>
          </p:nvPr>
        </p:nvSpPr>
        <p:spPr/>
        <p:txBody>
          <a:bodyPr/>
          <a:lstStyle/>
          <a:p>
            <a:fld id="{A4EDA0A7-0500-F945-B225-F4BE58C5A8A6}" type="datetimeFigureOut">
              <a:rPr lang="fr-FR" smtClean="0"/>
              <a:t>11/02/2026</a:t>
            </a:fld>
            <a:endParaRPr lang="fr-FR"/>
          </a:p>
        </p:txBody>
      </p:sp>
      <p:sp>
        <p:nvSpPr>
          <p:cNvPr id="6" name="Espace réservé du pied de page 5">
            <a:extLst>
              <a:ext uri="{FF2B5EF4-FFF2-40B4-BE49-F238E27FC236}">
                <a16:creationId xmlns:a16="http://schemas.microsoft.com/office/drawing/2014/main" id="{E560B577-5D44-AF40-AAF0-D4D973FC1BA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D5804D0-6A5D-D048-A324-C0AE9B542E9E}"/>
              </a:ext>
            </a:extLst>
          </p:cNvPr>
          <p:cNvSpPr>
            <a:spLocks noGrp="1"/>
          </p:cNvSpPr>
          <p:nvPr>
            <p:ph type="sldNum" sz="quarter" idx="12"/>
          </p:nvPr>
        </p:nvSpPr>
        <p:spPr/>
        <p:txBody>
          <a:bodyPr/>
          <a:lstStyle/>
          <a:p>
            <a:fld id="{BC4B3386-4C38-2A4A-AB8D-2C11E8DA940A}" type="slidenum">
              <a:rPr lang="fr-FR" smtClean="0"/>
              <a:t>‹N°›</a:t>
            </a:fld>
            <a:endParaRPr lang="fr-FR"/>
          </a:p>
        </p:txBody>
      </p:sp>
    </p:spTree>
    <p:extLst>
      <p:ext uri="{BB962C8B-B14F-4D97-AF65-F5344CB8AC3E}">
        <p14:creationId xmlns:p14="http://schemas.microsoft.com/office/powerpoint/2010/main" val="18016906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E66B551-A65D-7549-B5D1-7463A14ED4E7}"/>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8EEA58AE-892B-204E-AB22-75F2ABF8195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64D78791-6C4D-F84D-9E5C-24C2813C03ED}"/>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FDFABAB8-70DB-C642-B3C4-2633ACDEC14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5A2FD075-4638-A54A-947F-649F3E1E6348}"/>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797EF71A-A0D7-5849-8878-8E3C118AFAC6}"/>
              </a:ext>
            </a:extLst>
          </p:cNvPr>
          <p:cNvSpPr>
            <a:spLocks noGrp="1"/>
          </p:cNvSpPr>
          <p:nvPr>
            <p:ph type="dt" sz="half" idx="10"/>
          </p:nvPr>
        </p:nvSpPr>
        <p:spPr/>
        <p:txBody>
          <a:bodyPr/>
          <a:lstStyle/>
          <a:p>
            <a:fld id="{A4EDA0A7-0500-F945-B225-F4BE58C5A8A6}" type="datetimeFigureOut">
              <a:rPr lang="fr-FR" smtClean="0"/>
              <a:t>11/02/2026</a:t>
            </a:fld>
            <a:endParaRPr lang="fr-FR"/>
          </a:p>
        </p:txBody>
      </p:sp>
      <p:sp>
        <p:nvSpPr>
          <p:cNvPr id="8" name="Espace réservé du pied de page 7">
            <a:extLst>
              <a:ext uri="{FF2B5EF4-FFF2-40B4-BE49-F238E27FC236}">
                <a16:creationId xmlns:a16="http://schemas.microsoft.com/office/drawing/2014/main" id="{8EF55B3C-4930-204E-94A6-8A2ED785EA7C}"/>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C5D18DF7-EAF4-BD45-9959-07428D342A46}"/>
              </a:ext>
            </a:extLst>
          </p:cNvPr>
          <p:cNvSpPr>
            <a:spLocks noGrp="1"/>
          </p:cNvSpPr>
          <p:nvPr>
            <p:ph type="sldNum" sz="quarter" idx="12"/>
          </p:nvPr>
        </p:nvSpPr>
        <p:spPr/>
        <p:txBody>
          <a:bodyPr/>
          <a:lstStyle/>
          <a:p>
            <a:fld id="{BC4B3386-4C38-2A4A-AB8D-2C11E8DA940A}" type="slidenum">
              <a:rPr lang="fr-FR" smtClean="0"/>
              <a:t>‹N°›</a:t>
            </a:fld>
            <a:endParaRPr lang="fr-FR"/>
          </a:p>
        </p:txBody>
      </p:sp>
    </p:spTree>
    <p:extLst>
      <p:ext uri="{BB962C8B-B14F-4D97-AF65-F5344CB8AC3E}">
        <p14:creationId xmlns:p14="http://schemas.microsoft.com/office/powerpoint/2010/main" val="16276461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E6ED643-A420-DE46-A3AA-7C70251B0284}"/>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59EF900E-EAE7-E344-A606-0E9A1CC7A76F}"/>
              </a:ext>
            </a:extLst>
          </p:cNvPr>
          <p:cNvSpPr>
            <a:spLocks noGrp="1"/>
          </p:cNvSpPr>
          <p:nvPr>
            <p:ph type="dt" sz="half" idx="10"/>
          </p:nvPr>
        </p:nvSpPr>
        <p:spPr/>
        <p:txBody>
          <a:bodyPr/>
          <a:lstStyle/>
          <a:p>
            <a:fld id="{A4EDA0A7-0500-F945-B225-F4BE58C5A8A6}" type="datetimeFigureOut">
              <a:rPr lang="fr-FR" smtClean="0"/>
              <a:t>11/02/2026</a:t>
            </a:fld>
            <a:endParaRPr lang="fr-FR"/>
          </a:p>
        </p:txBody>
      </p:sp>
      <p:sp>
        <p:nvSpPr>
          <p:cNvPr id="4" name="Espace réservé du pied de page 3">
            <a:extLst>
              <a:ext uri="{FF2B5EF4-FFF2-40B4-BE49-F238E27FC236}">
                <a16:creationId xmlns:a16="http://schemas.microsoft.com/office/drawing/2014/main" id="{3E1C0A7C-2346-DA4D-BD4F-535736CD344C}"/>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182D05E2-5B66-BB41-83FD-53FE119F88B8}"/>
              </a:ext>
            </a:extLst>
          </p:cNvPr>
          <p:cNvSpPr>
            <a:spLocks noGrp="1"/>
          </p:cNvSpPr>
          <p:nvPr>
            <p:ph type="sldNum" sz="quarter" idx="12"/>
          </p:nvPr>
        </p:nvSpPr>
        <p:spPr/>
        <p:txBody>
          <a:bodyPr/>
          <a:lstStyle/>
          <a:p>
            <a:fld id="{BC4B3386-4C38-2A4A-AB8D-2C11E8DA940A}" type="slidenum">
              <a:rPr lang="fr-FR" smtClean="0"/>
              <a:t>‹N°›</a:t>
            </a:fld>
            <a:endParaRPr lang="fr-FR"/>
          </a:p>
        </p:txBody>
      </p:sp>
    </p:spTree>
    <p:extLst>
      <p:ext uri="{BB962C8B-B14F-4D97-AF65-F5344CB8AC3E}">
        <p14:creationId xmlns:p14="http://schemas.microsoft.com/office/powerpoint/2010/main" val="36808200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D873579E-5C8D-8044-BDF3-0FCD682D1429}"/>
              </a:ext>
            </a:extLst>
          </p:cNvPr>
          <p:cNvSpPr>
            <a:spLocks noGrp="1"/>
          </p:cNvSpPr>
          <p:nvPr>
            <p:ph type="dt" sz="half" idx="10"/>
          </p:nvPr>
        </p:nvSpPr>
        <p:spPr/>
        <p:txBody>
          <a:bodyPr/>
          <a:lstStyle/>
          <a:p>
            <a:fld id="{A4EDA0A7-0500-F945-B225-F4BE58C5A8A6}" type="datetimeFigureOut">
              <a:rPr lang="fr-FR" smtClean="0"/>
              <a:t>11/02/2026</a:t>
            </a:fld>
            <a:endParaRPr lang="fr-FR"/>
          </a:p>
        </p:txBody>
      </p:sp>
      <p:sp>
        <p:nvSpPr>
          <p:cNvPr id="3" name="Espace réservé du pied de page 2">
            <a:extLst>
              <a:ext uri="{FF2B5EF4-FFF2-40B4-BE49-F238E27FC236}">
                <a16:creationId xmlns:a16="http://schemas.microsoft.com/office/drawing/2014/main" id="{1DA1B92E-FDC3-3144-80A8-F39DF323CEAB}"/>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5EDE704E-F7CA-EB44-A1CB-47DECBBDA40A}"/>
              </a:ext>
            </a:extLst>
          </p:cNvPr>
          <p:cNvSpPr>
            <a:spLocks noGrp="1"/>
          </p:cNvSpPr>
          <p:nvPr>
            <p:ph type="sldNum" sz="quarter" idx="12"/>
          </p:nvPr>
        </p:nvSpPr>
        <p:spPr/>
        <p:txBody>
          <a:bodyPr/>
          <a:lstStyle/>
          <a:p>
            <a:fld id="{BC4B3386-4C38-2A4A-AB8D-2C11E8DA940A}" type="slidenum">
              <a:rPr lang="fr-FR" smtClean="0"/>
              <a:t>‹N°›</a:t>
            </a:fld>
            <a:endParaRPr lang="fr-FR"/>
          </a:p>
        </p:txBody>
      </p:sp>
    </p:spTree>
    <p:extLst>
      <p:ext uri="{BB962C8B-B14F-4D97-AF65-F5344CB8AC3E}">
        <p14:creationId xmlns:p14="http://schemas.microsoft.com/office/powerpoint/2010/main" val="41671116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78FED2-EBA7-C449-B3D3-A25186926DEC}"/>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8AF04702-EBDE-CF47-9E74-BC336711D9A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237365E7-C405-1347-B847-6091A3337E4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BFAB286-AB81-104D-AB69-89D863006F94}"/>
              </a:ext>
            </a:extLst>
          </p:cNvPr>
          <p:cNvSpPr>
            <a:spLocks noGrp="1"/>
          </p:cNvSpPr>
          <p:nvPr>
            <p:ph type="dt" sz="half" idx="10"/>
          </p:nvPr>
        </p:nvSpPr>
        <p:spPr/>
        <p:txBody>
          <a:bodyPr/>
          <a:lstStyle/>
          <a:p>
            <a:fld id="{A4EDA0A7-0500-F945-B225-F4BE58C5A8A6}" type="datetimeFigureOut">
              <a:rPr lang="fr-FR" smtClean="0"/>
              <a:t>11/02/2026</a:t>
            </a:fld>
            <a:endParaRPr lang="fr-FR"/>
          </a:p>
        </p:txBody>
      </p:sp>
      <p:sp>
        <p:nvSpPr>
          <p:cNvPr id="6" name="Espace réservé du pied de page 5">
            <a:extLst>
              <a:ext uri="{FF2B5EF4-FFF2-40B4-BE49-F238E27FC236}">
                <a16:creationId xmlns:a16="http://schemas.microsoft.com/office/drawing/2014/main" id="{66257A0F-096C-C340-9E65-604DA0A3810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54914DF-30C8-444C-9BC9-F3AE7AAB596A}"/>
              </a:ext>
            </a:extLst>
          </p:cNvPr>
          <p:cNvSpPr>
            <a:spLocks noGrp="1"/>
          </p:cNvSpPr>
          <p:nvPr>
            <p:ph type="sldNum" sz="quarter" idx="12"/>
          </p:nvPr>
        </p:nvSpPr>
        <p:spPr/>
        <p:txBody>
          <a:bodyPr/>
          <a:lstStyle/>
          <a:p>
            <a:fld id="{BC4B3386-4C38-2A4A-AB8D-2C11E8DA940A}" type="slidenum">
              <a:rPr lang="fr-FR" smtClean="0"/>
              <a:t>‹N°›</a:t>
            </a:fld>
            <a:endParaRPr lang="fr-FR"/>
          </a:p>
        </p:txBody>
      </p:sp>
    </p:spTree>
    <p:extLst>
      <p:ext uri="{BB962C8B-B14F-4D97-AF65-F5344CB8AC3E}">
        <p14:creationId xmlns:p14="http://schemas.microsoft.com/office/powerpoint/2010/main" val="336372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8CA58A6-0955-7445-954A-C568F15319C6}"/>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3C8AB928-8D02-7F4A-A0FD-5F78152D9A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6005F95D-6C85-014B-8750-7FA6EAAF15D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89669232-A105-B74B-837A-A404A30065E9}"/>
              </a:ext>
            </a:extLst>
          </p:cNvPr>
          <p:cNvSpPr>
            <a:spLocks noGrp="1"/>
          </p:cNvSpPr>
          <p:nvPr>
            <p:ph type="dt" sz="half" idx="10"/>
          </p:nvPr>
        </p:nvSpPr>
        <p:spPr/>
        <p:txBody>
          <a:bodyPr/>
          <a:lstStyle/>
          <a:p>
            <a:fld id="{A4EDA0A7-0500-F945-B225-F4BE58C5A8A6}" type="datetimeFigureOut">
              <a:rPr lang="fr-FR" smtClean="0"/>
              <a:t>11/02/2026</a:t>
            </a:fld>
            <a:endParaRPr lang="fr-FR"/>
          </a:p>
        </p:txBody>
      </p:sp>
      <p:sp>
        <p:nvSpPr>
          <p:cNvPr id="6" name="Espace réservé du pied de page 5">
            <a:extLst>
              <a:ext uri="{FF2B5EF4-FFF2-40B4-BE49-F238E27FC236}">
                <a16:creationId xmlns:a16="http://schemas.microsoft.com/office/drawing/2014/main" id="{4962B213-45DB-0841-82FF-0B48530C850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DE41C78-828A-3A4D-A8EA-C658DE25A011}"/>
              </a:ext>
            </a:extLst>
          </p:cNvPr>
          <p:cNvSpPr>
            <a:spLocks noGrp="1"/>
          </p:cNvSpPr>
          <p:nvPr>
            <p:ph type="sldNum" sz="quarter" idx="12"/>
          </p:nvPr>
        </p:nvSpPr>
        <p:spPr/>
        <p:txBody>
          <a:bodyPr/>
          <a:lstStyle/>
          <a:p>
            <a:fld id="{BC4B3386-4C38-2A4A-AB8D-2C11E8DA940A}" type="slidenum">
              <a:rPr lang="fr-FR" smtClean="0"/>
              <a:t>‹N°›</a:t>
            </a:fld>
            <a:endParaRPr lang="fr-FR"/>
          </a:p>
        </p:txBody>
      </p:sp>
    </p:spTree>
    <p:extLst>
      <p:ext uri="{BB962C8B-B14F-4D97-AF65-F5344CB8AC3E}">
        <p14:creationId xmlns:p14="http://schemas.microsoft.com/office/powerpoint/2010/main" val="8617752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4D31949-AC95-9A4F-B4BF-D8498A7C945E}"/>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B9CCB868-3E6D-C342-A97F-FF4EF39E0905}"/>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3FBC107-1503-8E42-8596-BE139F554914}"/>
              </a:ext>
            </a:extLst>
          </p:cNvPr>
          <p:cNvSpPr>
            <a:spLocks noGrp="1"/>
          </p:cNvSpPr>
          <p:nvPr>
            <p:ph type="dt" sz="half" idx="10"/>
          </p:nvPr>
        </p:nvSpPr>
        <p:spPr/>
        <p:txBody>
          <a:bodyPr/>
          <a:lstStyle/>
          <a:p>
            <a:fld id="{A4EDA0A7-0500-F945-B225-F4BE58C5A8A6}" type="datetimeFigureOut">
              <a:rPr lang="fr-FR" smtClean="0"/>
              <a:t>11/02/2026</a:t>
            </a:fld>
            <a:endParaRPr lang="fr-FR"/>
          </a:p>
        </p:txBody>
      </p:sp>
      <p:sp>
        <p:nvSpPr>
          <p:cNvPr id="5" name="Espace réservé du pied de page 4">
            <a:extLst>
              <a:ext uri="{FF2B5EF4-FFF2-40B4-BE49-F238E27FC236}">
                <a16:creationId xmlns:a16="http://schemas.microsoft.com/office/drawing/2014/main" id="{1147BC04-9070-9149-973C-693BE3107A1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883810A-ADA5-A041-8A44-F0F5EEBCCDF7}"/>
              </a:ext>
            </a:extLst>
          </p:cNvPr>
          <p:cNvSpPr>
            <a:spLocks noGrp="1"/>
          </p:cNvSpPr>
          <p:nvPr>
            <p:ph type="sldNum" sz="quarter" idx="12"/>
          </p:nvPr>
        </p:nvSpPr>
        <p:spPr/>
        <p:txBody>
          <a:bodyPr/>
          <a:lstStyle/>
          <a:p>
            <a:fld id="{BC4B3386-4C38-2A4A-AB8D-2C11E8DA940A}" type="slidenum">
              <a:rPr lang="fr-FR" smtClean="0"/>
              <a:t>‹N°›</a:t>
            </a:fld>
            <a:endParaRPr lang="fr-FR"/>
          </a:p>
        </p:txBody>
      </p:sp>
    </p:spTree>
    <p:extLst>
      <p:ext uri="{BB962C8B-B14F-4D97-AF65-F5344CB8AC3E}">
        <p14:creationId xmlns:p14="http://schemas.microsoft.com/office/powerpoint/2010/main" val="24005994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DB61C5C2-00AC-9447-A733-DE403289FBF9}"/>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F9BF8569-BF2D-5D42-B266-7502CAA9B1EE}"/>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90DC4EB-9897-5E45-8D52-EC63C55C2A04}"/>
              </a:ext>
            </a:extLst>
          </p:cNvPr>
          <p:cNvSpPr>
            <a:spLocks noGrp="1"/>
          </p:cNvSpPr>
          <p:nvPr>
            <p:ph type="dt" sz="half" idx="10"/>
          </p:nvPr>
        </p:nvSpPr>
        <p:spPr/>
        <p:txBody>
          <a:bodyPr/>
          <a:lstStyle/>
          <a:p>
            <a:fld id="{A4EDA0A7-0500-F945-B225-F4BE58C5A8A6}" type="datetimeFigureOut">
              <a:rPr lang="fr-FR" smtClean="0"/>
              <a:t>11/02/2026</a:t>
            </a:fld>
            <a:endParaRPr lang="fr-FR"/>
          </a:p>
        </p:txBody>
      </p:sp>
      <p:sp>
        <p:nvSpPr>
          <p:cNvPr id="5" name="Espace réservé du pied de page 4">
            <a:extLst>
              <a:ext uri="{FF2B5EF4-FFF2-40B4-BE49-F238E27FC236}">
                <a16:creationId xmlns:a16="http://schemas.microsoft.com/office/drawing/2014/main" id="{B73D2AAF-DC40-E94C-9E77-774BF9CDE90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C8C6D90-2BFA-CD4F-8C5D-B5A7DEBAF957}"/>
              </a:ext>
            </a:extLst>
          </p:cNvPr>
          <p:cNvSpPr>
            <a:spLocks noGrp="1"/>
          </p:cNvSpPr>
          <p:nvPr>
            <p:ph type="sldNum" sz="quarter" idx="12"/>
          </p:nvPr>
        </p:nvSpPr>
        <p:spPr/>
        <p:txBody>
          <a:bodyPr/>
          <a:lstStyle/>
          <a:p>
            <a:fld id="{BC4B3386-4C38-2A4A-AB8D-2C11E8DA940A}" type="slidenum">
              <a:rPr lang="fr-FR" smtClean="0"/>
              <a:t>‹N°›</a:t>
            </a:fld>
            <a:endParaRPr lang="fr-FR"/>
          </a:p>
        </p:txBody>
      </p:sp>
    </p:spTree>
    <p:extLst>
      <p:ext uri="{BB962C8B-B14F-4D97-AF65-F5344CB8AC3E}">
        <p14:creationId xmlns:p14="http://schemas.microsoft.com/office/powerpoint/2010/main" val="37014452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Leer">
    <p:spTree>
      <p:nvGrpSpPr>
        <p:cNvPr id="1" name=""/>
        <p:cNvGrpSpPr/>
        <p:nvPr/>
      </p:nvGrpSpPr>
      <p:grpSpPr>
        <a:xfrm>
          <a:off x="0" y="0"/>
          <a:ext cx="0" cy="0"/>
          <a:chOff x="0" y="0"/>
          <a:chExt cx="0" cy="0"/>
        </a:xfrm>
      </p:grpSpPr>
      <p:sp>
        <p:nvSpPr>
          <p:cNvPr id="65" name="Numéro de diapositive"/>
          <p:cNvSpPr txBox="1">
            <a:spLocks noGrp="1"/>
          </p:cNvSpPr>
          <p:nvPr>
            <p:ph type="sldNum" sz="quarter" idx="2"/>
          </p:nvPr>
        </p:nvSpPr>
        <p:spPr>
          <a:prstGeom prst="rect">
            <a:avLst/>
          </a:prstGeom>
        </p:spPr>
        <p:txBody>
          <a:bodyPr/>
          <a:lstStyle/>
          <a:p>
            <a:fld id="{86CB4B4D-7CA3-9044-876B-883B54F8677D}" type="slidenum">
              <a:t>‹N°›</a:t>
            </a:fld>
            <a:endParaRPr/>
          </a:p>
        </p:txBody>
      </p:sp>
    </p:spTree>
    <p:extLst>
      <p:ext uri="{BB962C8B-B14F-4D97-AF65-F5344CB8AC3E}">
        <p14:creationId xmlns:p14="http://schemas.microsoft.com/office/powerpoint/2010/main" val="3127940377"/>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02071189-E6DF-DC4A-AEFC-D15F478F622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21B46E51-DECD-4C48-9C1A-555DD905F33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593DADC-AA47-AA47-AACA-870E123F558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EDA0A7-0500-F945-B225-F4BE58C5A8A6}" type="datetimeFigureOut">
              <a:rPr lang="fr-FR" smtClean="0"/>
              <a:t>11/02/2026</a:t>
            </a:fld>
            <a:endParaRPr lang="fr-FR"/>
          </a:p>
        </p:txBody>
      </p:sp>
      <p:sp>
        <p:nvSpPr>
          <p:cNvPr id="5" name="Espace réservé du pied de page 4">
            <a:extLst>
              <a:ext uri="{FF2B5EF4-FFF2-40B4-BE49-F238E27FC236}">
                <a16:creationId xmlns:a16="http://schemas.microsoft.com/office/drawing/2014/main" id="{FE94C691-DED6-6941-9494-06EF9669511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2498E5DB-D070-F74D-866D-BE4FFEDB247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4B3386-4C38-2A4A-AB8D-2C11E8DA940A}" type="slidenum">
              <a:rPr lang="fr-FR" smtClean="0"/>
              <a:t>‹N°›</a:t>
            </a:fld>
            <a:endParaRPr lang="fr-FR"/>
          </a:p>
        </p:txBody>
      </p:sp>
    </p:spTree>
    <p:extLst>
      <p:ext uri="{BB962C8B-B14F-4D97-AF65-F5344CB8AC3E}">
        <p14:creationId xmlns:p14="http://schemas.microsoft.com/office/powerpoint/2010/main" val="2689044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1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image" Target="../media/image36.tiff"/><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20.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6.tiff"/><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6.tiff"/><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6.tiff"/><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36.tif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53.png"/><Relationship Id="rId2" Type="http://schemas.openxmlformats.org/officeDocument/2006/relationships/image" Target="../media/image47.png"/><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28.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54.png"/><Relationship Id="rId7" Type="http://schemas.openxmlformats.org/officeDocument/2006/relationships/image" Target="../media/image52.png"/><Relationship Id="rId2" Type="http://schemas.openxmlformats.org/officeDocument/2006/relationships/image" Target="../media/image47.png"/><Relationship Id="rId1" Type="http://schemas.openxmlformats.org/officeDocument/2006/relationships/slideLayout" Target="../slideLayouts/slideLayout2.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29.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7.png"/><Relationship Id="rId7" Type="http://schemas.openxmlformats.org/officeDocument/2006/relationships/image" Target="../media/image52.png"/><Relationship Id="rId2" Type="http://schemas.openxmlformats.org/officeDocument/2006/relationships/image" Target="../media/image49.png"/><Relationship Id="rId1" Type="http://schemas.openxmlformats.org/officeDocument/2006/relationships/slideLayout" Target="../slideLayouts/slideLayout2.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3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47.png"/><Relationship Id="rId1" Type="http://schemas.openxmlformats.org/officeDocument/2006/relationships/slideLayout" Target="../slideLayouts/slideLayout2.xml"/><Relationship Id="rId5" Type="http://schemas.openxmlformats.org/officeDocument/2006/relationships/image" Target="../media/image53.png"/><Relationship Id="rId4" Type="http://schemas.openxmlformats.org/officeDocument/2006/relationships/image" Target="../media/image61.png"/></Relationships>
</file>

<file path=ppt/slides/_rels/slide31.xml.rels><?xml version="1.0" encoding="UTF-8" standalone="yes"?>
<Relationships xmlns="http://schemas.openxmlformats.org/package/2006/relationships"><Relationship Id="rId3" Type="http://schemas.openxmlformats.org/officeDocument/2006/relationships/image" Target="../media/image36.tiff"/><Relationship Id="rId2" Type="http://schemas.openxmlformats.org/officeDocument/2006/relationships/image" Target="../media/image62.png"/><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3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36.tif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36.tif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36.tiff"/><Relationship Id="rId1" Type="http://schemas.openxmlformats.org/officeDocument/2006/relationships/slideLayout" Target="../slideLayouts/slideLayout2.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jpeg"/></Relationships>
</file>

<file path=ppt/slides/_rels/slide3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36.tiff"/><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3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36.tiff"/><Relationship Id="rId1" Type="http://schemas.openxmlformats.org/officeDocument/2006/relationships/slideLayout" Target="../slideLayouts/slideLayout2.xml"/><Relationship Id="rId4" Type="http://schemas.openxmlformats.org/officeDocument/2006/relationships/image" Target="../media/image67.jpeg"/></Relationships>
</file>

<file path=ppt/slides/_rels/slide37.xml.rels><?xml version="1.0" encoding="UTF-8" standalone="yes"?>
<Relationships xmlns="http://schemas.openxmlformats.org/package/2006/relationships"><Relationship Id="rId3" Type="http://schemas.openxmlformats.org/officeDocument/2006/relationships/image" Target="../media/image36.tiff"/><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jp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72.png"/></Relationships>
</file>

<file path=ppt/slides/_rels/slide41.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image" Target="../media/image73.png"/><Relationship Id="rId1" Type="http://schemas.openxmlformats.org/officeDocument/2006/relationships/slideLayout" Target="../slideLayouts/slideLayout2.xml"/><Relationship Id="rId5" Type="http://schemas.openxmlformats.org/officeDocument/2006/relationships/image" Target="../media/image75.png"/><Relationship Id="rId4" Type="http://schemas.openxmlformats.org/officeDocument/2006/relationships/image" Target="../media/image7.png"/></Relationships>
</file>

<file path=ppt/slides/_rels/slide4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2.xml"/><Relationship Id="rId5" Type="http://schemas.openxmlformats.org/officeDocument/2006/relationships/image" Target="../media/image75.png"/><Relationship Id="rId4" Type="http://schemas.openxmlformats.org/officeDocument/2006/relationships/image" Target="../media/image76.jpeg"/></Relationships>
</file>

<file path=ppt/slides/_rels/slide43.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78.tiff"/><Relationship Id="rId7" Type="http://schemas.openxmlformats.org/officeDocument/2006/relationships/image" Target="../media/image7.png"/><Relationship Id="rId2" Type="http://schemas.openxmlformats.org/officeDocument/2006/relationships/image" Target="../media/image77.png"/><Relationship Id="rId1" Type="http://schemas.openxmlformats.org/officeDocument/2006/relationships/slideLayout" Target="../slideLayouts/slideLayout2.xml"/><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image" Target="../media/image79.png"/></Relationships>
</file>

<file path=ppt/slides/_rels/slide44.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2.xml"/><Relationship Id="rId6" Type="http://schemas.openxmlformats.org/officeDocument/2006/relationships/image" Target="../media/image75.png"/><Relationship Id="rId5" Type="http://schemas.openxmlformats.org/officeDocument/2006/relationships/image" Target="../media/image83.png"/><Relationship Id="rId4" Type="http://schemas.openxmlformats.org/officeDocument/2006/relationships/image" Target="../media/image82.jpg"/></Relationships>
</file>

<file path=ppt/slides/_rels/slide45.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85.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jpeg"/><Relationship Id="rId1" Type="http://schemas.openxmlformats.org/officeDocument/2006/relationships/slideLayout" Target="../slideLayouts/slideLayout2.xml"/><Relationship Id="rId4" Type="http://schemas.openxmlformats.org/officeDocument/2006/relationships/image" Target="../media/image84.png"/></Relationships>
</file>

<file path=ppt/slides/_rels/slide48.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7.jpeg"/><Relationship Id="rId1" Type="http://schemas.openxmlformats.org/officeDocument/2006/relationships/slideLayout" Target="../slideLayouts/slideLayout2.xml"/><Relationship Id="rId5" Type="http://schemas.openxmlformats.org/officeDocument/2006/relationships/image" Target="../media/image84.png"/><Relationship Id="rId4" Type="http://schemas.openxmlformats.org/officeDocument/2006/relationships/image" Target="../media/image90.png"/></Relationships>
</file>

<file path=ppt/slides/_rels/slide49.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91.tiff"/><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92.jpg"/><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image" Target="../media/image93.jpg"/><Relationship Id="rId1" Type="http://schemas.openxmlformats.org/officeDocument/2006/relationships/slideLayout" Target="../slideLayouts/slideLayout12.xml"/><Relationship Id="rId4" Type="http://schemas.openxmlformats.org/officeDocument/2006/relationships/image" Target="../media/image84.png"/></Relationships>
</file>

<file path=ppt/slides/_rels/slide52.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95.jpg"/><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image" Target="../media/image99.jpg"/><Relationship Id="rId1" Type="http://schemas.openxmlformats.org/officeDocument/2006/relationships/slideLayout" Target="../slideLayouts/slideLayout1.xml"/><Relationship Id="rId4" Type="http://schemas.openxmlformats.org/officeDocument/2006/relationships/image" Target="../media/image101.png"/></Relationships>
</file>

<file path=ppt/slides/_rels/slide56.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jpeg"/><Relationship Id="rId1" Type="http://schemas.openxmlformats.org/officeDocument/2006/relationships/slideLayout" Target="../slideLayouts/slideLayout1.xml"/><Relationship Id="rId4" Type="http://schemas.openxmlformats.org/officeDocument/2006/relationships/image" Target="../media/image104.png"/></Relationships>
</file>

<file path=ppt/slides/_rels/slide57.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36.tiff"/><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1.pn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13.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14.jpeg"/><Relationship Id="rId1" Type="http://schemas.openxmlformats.org/officeDocument/2006/relationships/slideLayout" Target="../slideLayouts/slideLayout1.xml"/><Relationship Id="rId6" Type="http://schemas.openxmlformats.org/officeDocument/2006/relationships/image" Target="../media/image118.png"/><Relationship Id="rId5" Type="http://schemas.openxmlformats.org/officeDocument/2006/relationships/image" Target="../media/image117.png"/><Relationship Id="rId4" Type="http://schemas.openxmlformats.org/officeDocument/2006/relationships/image" Target="../media/image116.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Image 20">
            <a:extLst>
              <a:ext uri="{FF2B5EF4-FFF2-40B4-BE49-F238E27FC236}">
                <a16:creationId xmlns:a16="http://schemas.microsoft.com/office/drawing/2014/main" id="{EE95FE08-B4A5-BF26-3638-FC27F55BD48A}"/>
              </a:ext>
            </a:extLst>
          </p:cNvPr>
          <p:cNvPicPr>
            <a:picLocks noChangeAspect="1"/>
          </p:cNvPicPr>
          <p:nvPr/>
        </p:nvPicPr>
        <p:blipFill>
          <a:blip r:embed="rId2"/>
          <a:stretch>
            <a:fillRect/>
          </a:stretch>
        </p:blipFill>
        <p:spPr>
          <a:xfrm>
            <a:off x="9406470" y="-1038105"/>
            <a:ext cx="3576665" cy="3576665"/>
          </a:xfrm>
          <a:prstGeom prst="rect">
            <a:avLst/>
          </a:prstGeom>
        </p:spPr>
      </p:pic>
      <p:sp>
        <p:nvSpPr>
          <p:cNvPr id="3" name="Titre 1">
            <a:extLst>
              <a:ext uri="{FF2B5EF4-FFF2-40B4-BE49-F238E27FC236}">
                <a16:creationId xmlns:a16="http://schemas.microsoft.com/office/drawing/2014/main" id="{2753EAE0-040A-6199-CFE2-A3C303DB4267}"/>
              </a:ext>
            </a:extLst>
          </p:cNvPr>
          <p:cNvSpPr txBox="1">
            <a:spLocks/>
          </p:cNvSpPr>
          <p:nvPr/>
        </p:nvSpPr>
        <p:spPr>
          <a:xfrm>
            <a:off x="-664877" y="5199344"/>
            <a:ext cx="3907971" cy="1596705"/>
          </a:xfrm>
          <a:prstGeom prst="rect">
            <a:avLst/>
          </a:prstGeom>
          <a:noFill/>
          <a:ln>
            <a:no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fr-FR" sz="1600" dirty="0">
                <a:latin typeface="Zapfino" panose="03030300040707070C03" pitchFamily="66" charset="77"/>
              </a:rPr>
              <a:t>Une conférence de </a:t>
            </a:r>
          </a:p>
          <a:p>
            <a:r>
              <a:rPr lang="fr-FR" sz="2800" dirty="0">
                <a:latin typeface="☞ABADI MT PRO COND" panose="020B0806020104020203" pitchFamily="34" charset="0"/>
              </a:rPr>
              <a:t>Chloé </a:t>
            </a:r>
            <a:r>
              <a:rPr lang="fr-FR" sz="2800" dirty="0" err="1">
                <a:latin typeface="☞ABADI MT PRO COND" panose="020B0806020104020203" pitchFamily="34" charset="0"/>
              </a:rPr>
              <a:t>Frammery</a:t>
            </a:r>
            <a:r>
              <a:rPr lang="fr-FR" sz="2800" b="1" dirty="0">
                <a:latin typeface="☞ABADI MT PRO COND" panose="020B0806020104020203" pitchFamily="34" charset="0"/>
                <a:ea typeface="HGMaruGothicMPRO" panose="020F0600000000000000" pitchFamily="34" charset="-128"/>
              </a:rPr>
              <a:t> </a:t>
            </a:r>
          </a:p>
        </p:txBody>
      </p:sp>
      <p:sp>
        <p:nvSpPr>
          <p:cNvPr id="5" name="ZoneTexte 4">
            <a:extLst>
              <a:ext uri="{FF2B5EF4-FFF2-40B4-BE49-F238E27FC236}">
                <a16:creationId xmlns:a16="http://schemas.microsoft.com/office/drawing/2014/main" id="{07EB3CD8-49E9-228C-5C46-371F96B89E75}"/>
              </a:ext>
            </a:extLst>
          </p:cNvPr>
          <p:cNvSpPr txBox="1"/>
          <p:nvPr/>
        </p:nvSpPr>
        <p:spPr>
          <a:xfrm>
            <a:off x="1269561" y="957235"/>
            <a:ext cx="9071021" cy="2246769"/>
          </a:xfrm>
          <a:prstGeom prst="rect">
            <a:avLst/>
          </a:prstGeom>
          <a:noFill/>
          <a:effectLst>
            <a:outerShdw blurRad="50800" dist="38100" dir="2700000" algn="tl" rotWithShape="0">
              <a:prstClr val="black">
                <a:alpha val="40000"/>
              </a:prstClr>
            </a:outerShdw>
          </a:effectLst>
        </p:spPr>
        <p:txBody>
          <a:bodyPr wrap="square">
            <a:spAutoFit/>
          </a:bodyPr>
          <a:lstStyle/>
          <a:p>
            <a:pPr algn="ctr"/>
            <a:r>
              <a:rPr lang="fr-CH" sz="8000" dirty="0">
                <a:ln>
                  <a:solidFill>
                    <a:srgbClr val="FF0000"/>
                  </a:solidFill>
                </a:ln>
                <a:latin typeface="Gill Sans Ultra Bold" panose="020B0A02020104020203" pitchFamily="34" charset="77"/>
                <a:ea typeface="+mj-ea"/>
                <a:cs typeface="+mj-cs"/>
              </a:rPr>
              <a:t>SAUVONS</a:t>
            </a:r>
            <a:r>
              <a:rPr lang="fr-CH" sz="6000" dirty="0">
                <a:ln>
                  <a:solidFill>
                    <a:srgbClr val="FF0000"/>
                  </a:solidFill>
                </a:ln>
                <a:latin typeface="Gill Sans Ultra Bold" panose="020B0A02020104020203" pitchFamily="34" charset="77"/>
                <a:ea typeface="+mj-ea"/>
                <a:cs typeface="+mj-cs"/>
              </a:rPr>
              <a:t> </a:t>
            </a:r>
          </a:p>
          <a:p>
            <a:pPr algn="ctr"/>
            <a:r>
              <a:rPr lang="fr-CH" sz="6000" dirty="0">
                <a:ln>
                  <a:solidFill>
                    <a:srgbClr val="FF0000"/>
                  </a:solidFill>
                </a:ln>
                <a:latin typeface="Gill Sans Ultra Bold" panose="020B0A02020104020203" pitchFamily="34" charset="77"/>
                <a:ea typeface="+mj-ea"/>
                <a:cs typeface="+mj-cs"/>
              </a:rPr>
              <a:t>l'argent liquide.</a:t>
            </a:r>
            <a:endParaRPr lang="fr-FR" sz="6000" dirty="0">
              <a:ln>
                <a:solidFill>
                  <a:srgbClr val="FF0000"/>
                </a:solidFill>
              </a:ln>
              <a:latin typeface="Gill Sans Ultra Bold" panose="020B0A02020104020203" pitchFamily="34" charset="77"/>
              <a:ea typeface="+mj-ea"/>
              <a:cs typeface="+mj-cs"/>
            </a:endParaRPr>
          </a:p>
        </p:txBody>
      </p:sp>
      <p:sp>
        <p:nvSpPr>
          <p:cNvPr id="7" name="ZoneTexte 6">
            <a:extLst>
              <a:ext uri="{FF2B5EF4-FFF2-40B4-BE49-F238E27FC236}">
                <a16:creationId xmlns:a16="http://schemas.microsoft.com/office/drawing/2014/main" id="{96B607B0-A9EB-0FED-0596-F05238E0D3EC}"/>
              </a:ext>
            </a:extLst>
          </p:cNvPr>
          <p:cNvSpPr txBox="1"/>
          <p:nvPr/>
        </p:nvSpPr>
        <p:spPr>
          <a:xfrm>
            <a:off x="2774441" y="3598455"/>
            <a:ext cx="6100354" cy="1077218"/>
          </a:xfrm>
          <a:prstGeom prst="rect">
            <a:avLst/>
          </a:prstGeom>
          <a:noFill/>
        </p:spPr>
        <p:txBody>
          <a:bodyPr wrap="square">
            <a:spAutoFit/>
          </a:bodyPr>
          <a:lstStyle/>
          <a:p>
            <a:pPr algn="ctr"/>
            <a:r>
              <a:rPr lang="fr-CH" sz="3200" u="sng" dirty="0">
                <a:solidFill>
                  <a:srgbClr val="FF0000"/>
                </a:solidFill>
                <a:effectLst/>
                <a:latin typeface="Gill Sans Ultra Bold" panose="020B0A02020104020203" pitchFamily="34" charset="77"/>
                <a:ea typeface="+mj-ea"/>
                <a:cs typeface="+mj-cs"/>
              </a:rPr>
              <a:t>Non</a:t>
            </a:r>
            <a:r>
              <a:rPr lang="fr-CH" sz="3200" dirty="0">
                <a:effectLst/>
                <a:latin typeface="Gill Sans Ultra Bold" panose="020B0A02020104020203" pitchFamily="34" charset="77"/>
                <a:ea typeface="+mj-ea"/>
                <a:cs typeface="+mj-cs"/>
              </a:rPr>
              <a:t> au contrôle numérique !</a:t>
            </a:r>
            <a:endParaRPr lang="fr-FR" sz="3200" dirty="0">
              <a:effectLst/>
            </a:endParaRPr>
          </a:p>
        </p:txBody>
      </p:sp>
      <p:sp>
        <p:nvSpPr>
          <p:cNvPr id="11" name="ZoneTexte 10">
            <a:extLst>
              <a:ext uri="{FF2B5EF4-FFF2-40B4-BE49-F238E27FC236}">
                <a16:creationId xmlns:a16="http://schemas.microsoft.com/office/drawing/2014/main" id="{B2BF4066-2B82-2A58-774E-061AD7BC6BB2}"/>
              </a:ext>
            </a:extLst>
          </p:cNvPr>
          <p:cNvSpPr txBox="1"/>
          <p:nvPr/>
        </p:nvSpPr>
        <p:spPr>
          <a:xfrm>
            <a:off x="9655628" y="138398"/>
            <a:ext cx="2886891" cy="1292662"/>
          </a:xfrm>
          <a:prstGeom prst="rect">
            <a:avLst/>
          </a:prstGeom>
          <a:noFill/>
        </p:spPr>
        <p:txBody>
          <a:bodyPr wrap="square">
            <a:spAutoFit/>
          </a:bodyPr>
          <a:lstStyle/>
          <a:p>
            <a:pPr algn="ctr"/>
            <a:r>
              <a:rPr lang="fr-CH" sz="6000" dirty="0">
                <a:latin typeface="☞ABADI MT PRO COND" panose="020B0806020104020203" pitchFamily="34" charset="0"/>
                <a:ea typeface="+mj-ea"/>
                <a:cs typeface="+mj-cs"/>
              </a:rPr>
              <a:t>Nice</a:t>
            </a:r>
            <a:br>
              <a:rPr lang="fr-CH" dirty="0">
                <a:latin typeface="Impact" panose="020B0806030902050204" pitchFamily="34" charset="0"/>
                <a:ea typeface="+mj-ea"/>
                <a:cs typeface="+mj-cs"/>
              </a:rPr>
            </a:br>
            <a:r>
              <a:rPr lang="fr-CH" sz="1700" dirty="0">
                <a:latin typeface="☞ABADI MT PRO COND" panose="020B0806020104020203" pitchFamily="34" charset="0"/>
                <a:ea typeface="+mj-ea"/>
                <a:cs typeface="+mj-cs"/>
              </a:rPr>
              <a:t>7 février 2026</a:t>
            </a:r>
            <a:endParaRPr lang="fr-FR" sz="1700" dirty="0">
              <a:latin typeface="☞ABADI MT PRO COND" panose="020B0806020104020203" pitchFamily="34" charset="0"/>
            </a:endParaRPr>
          </a:p>
        </p:txBody>
      </p:sp>
      <p:pic>
        <p:nvPicPr>
          <p:cNvPr id="18" name="Image 17">
            <a:extLst>
              <a:ext uri="{FF2B5EF4-FFF2-40B4-BE49-F238E27FC236}">
                <a16:creationId xmlns:a16="http://schemas.microsoft.com/office/drawing/2014/main" id="{7352735B-74A8-A456-B70B-6D269169373B}"/>
              </a:ext>
            </a:extLst>
          </p:cNvPr>
          <p:cNvPicPr>
            <a:picLocks noChangeAspect="1"/>
          </p:cNvPicPr>
          <p:nvPr/>
        </p:nvPicPr>
        <p:blipFill>
          <a:blip r:embed="rId3"/>
          <a:stretch>
            <a:fillRect/>
          </a:stretch>
        </p:blipFill>
        <p:spPr>
          <a:xfrm>
            <a:off x="7550959" y="3793106"/>
            <a:ext cx="4561038" cy="2561303"/>
          </a:xfrm>
          <a:prstGeom prst="rect">
            <a:avLst/>
          </a:prstGeom>
        </p:spPr>
      </p:pic>
      <p:pic>
        <p:nvPicPr>
          <p:cNvPr id="19" name="Image 18">
            <a:extLst>
              <a:ext uri="{FF2B5EF4-FFF2-40B4-BE49-F238E27FC236}">
                <a16:creationId xmlns:a16="http://schemas.microsoft.com/office/drawing/2014/main" id="{7A39E432-5AA5-5F1A-7EE2-7F93F6850F7A}"/>
              </a:ext>
            </a:extLst>
          </p:cNvPr>
          <p:cNvPicPr>
            <a:picLocks noChangeAspect="1"/>
          </p:cNvPicPr>
          <p:nvPr/>
        </p:nvPicPr>
        <p:blipFill>
          <a:blip r:embed="rId4"/>
          <a:stretch>
            <a:fillRect/>
          </a:stretch>
        </p:blipFill>
        <p:spPr>
          <a:xfrm>
            <a:off x="3786952" y="4096846"/>
            <a:ext cx="5069195" cy="2846665"/>
          </a:xfrm>
          <a:prstGeom prst="rect">
            <a:avLst/>
          </a:prstGeom>
        </p:spPr>
      </p:pic>
    </p:spTree>
    <p:extLst>
      <p:ext uri="{BB962C8B-B14F-4D97-AF65-F5344CB8AC3E}">
        <p14:creationId xmlns:p14="http://schemas.microsoft.com/office/powerpoint/2010/main" val="4200949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FBB0E6-E030-3AB1-21D9-3E810B55E277}"/>
            </a:ext>
          </a:extLst>
        </p:cNvPr>
        <p:cNvGrpSpPr/>
        <p:nvPr/>
      </p:nvGrpSpPr>
      <p:grpSpPr>
        <a:xfrm>
          <a:off x="0" y="0"/>
          <a:ext cx="0" cy="0"/>
          <a:chOff x="0" y="0"/>
          <a:chExt cx="0" cy="0"/>
        </a:xfrm>
      </p:grpSpPr>
      <p:sp>
        <p:nvSpPr>
          <p:cNvPr id="6" name="ZoneTexte 5">
            <a:extLst>
              <a:ext uri="{FF2B5EF4-FFF2-40B4-BE49-F238E27FC236}">
                <a16:creationId xmlns:a16="http://schemas.microsoft.com/office/drawing/2014/main" id="{C07CCD2B-9C4E-1527-280E-088060C64B83}"/>
              </a:ext>
            </a:extLst>
          </p:cNvPr>
          <p:cNvSpPr txBox="1"/>
          <p:nvPr/>
        </p:nvSpPr>
        <p:spPr>
          <a:xfrm>
            <a:off x="305790" y="66489"/>
            <a:ext cx="10564979" cy="1569660"/>
          </a:xfrm>
          <a:prstGeom prst="rect">
            <a:avLst/>
          </a:prstGeom>
          <a:noFill/>
        </p:spPr>
        <p:txBody>
          <a:bodyPr wrap="square">
            <a:spAutoFit/>
          </a:bodyPr>
          <a:lstStyle/>
          <a:p>
            <a:r>
              <a:rPr lang="fr-CH" sz="4800" dirty="0">
                <a:solidFill>
                  <a:srgbClr val="FF0000"/>
                </a:solidFill>
                <a:latin typeface="Gill Sans Ultra Bold" panose="020B0A02020104020203" pitchFamily="34" charset="77"/>
              </a:rPr>
              <a:t>Carte</a:t>
            </a:r>
            <a:r>
              <a:rPr lang="fr-CH" sz="4800" dirty="0">
                <a:latin typeface="Gill Sans Ultra Bold" panose="020B0A02020104020203" pitchFamily="34" charset="77"/>
              </a:rPr>
              <a:t> </a:t>
            </a:r>
            <a:r>
              <a:rPr lang="fr-CH" sz="4800" dirty="0">
                <a:solidFill>
                  <a:srgbClr val="FF0000"/>
                </a:solidFill>
                <a:latin typeface="Gill Sans Ultra Bold" panose="020B0A02020104020203" pitchFamily="34" charset="77"/>
              </a:rPr>
              <a:t>bancaire</a:t>
            </a:r>
            <a:r>
              <a:rPr lang="fr-CH" sz="4800" dirty="0">
                <a:latin typeface="Gill Sans Ultra Bold" panose="020B0A02020104020203" pitchFamily="34" charset="77"/>
              </a:rPr>
              <a:t> </a:t>
            </a:r>
          </a:p>
          <a:p>
            <a:r>
              <a:rPr lang="fr-CH" sz="4800" dirty="0">
                <a:latin typeface="Gill Sans Ultra Bold" panose="020B0A02020104020203" pitchFamily="34" charset="77"/>
              </a:rPr>
              <a:t>obligatoire au PQ …</a:t>
            </a:r>
          </a:p>
        </p:txBody>
      </p:sp>
      <p:pic>
        <p:nvPicPr>
          <p:cNvPr id="16" name="Image 15">
            <a:extLst>
              <a:ext uri="{FF2B5EF4-FFF2-40B4-BE49-F238E27FC236}">
                <a16:creationId xmlns:a16="http://schemas.microsoft.com/office/drawing/2014/main" id="{E52415DC-21B5-EF06-8A19-4A3C086C808C}"/>
              </a:ext>
            </a:extLst>
          </p:cNvPr>
          <p:cNvPicPr>
            <a:picLocks noChangeAspect="1"/>
          </p:cNvPicPr>
          <p:nvPr/>
        </p:nvPicPr>
        <p:blipFill>
          <a:blip r:embed="rId2"/>
          <a:stretch>
            <a:fillRect/>
          </a:stretch>
        </p:blipFill>
        <p:spPr>
          <a:xfrm>
            <a:off x="309904" y="1566438"/>
            <a:ext cx="7230148" cy="4857755"/>
          </a:xfrm>
          <a:prstGeom prst="rect">
            <a:avLst/>
          </a:prstGeom>
          <a:ln>
            <a:solidFill>
              <a:schemeClr val="tx1"/>
            </a:solidFill>
          </a:ln>
        </p:spPr>
      </p:pic>
      <p:sp>
        <p:nvSpPr>
          <p:cNvPr id="18" name="ZoneTexte 17">
            <a:extLst>
              <a:ext uri="{FF2B5EF4-FFF2-40B4-BE49-F238E27FC236}">
                <a16:creationId xmlns:a16="http://schemas.microsoft.com/office/drawing/2014/main" id="{75E465F6-DADA-2A49-D831-130EFD80E2D1}"/>
              </a:ext>
            </a:extLst>
          </p:cNvPr>
          <p:cNvSpPr txBox="1"/>
          <p:nvPr/>
        </p:nvSpPr>
        <p:spPr>
          <a:xfrm>
            <a:off x="5065935" y="6224138"/>
            <a:ext cx="2311634" cy="400110"/>
          </a:xfrm>
          <a:prstGeom prst="rect">
            <a:avLst/>
          </a:prstGeom>
          <a:solidFill>
            <a:schemeClr val="bg1"/>
          </a:solidFill>
          <a:ln w="28575">
            <a:solidFill>
              <a:schemeClr val="tx1"/>
            </a:solidFill>
          </a:ln>
        </p:spPr>
        <p:txBody>
          <a:bodyPr wrap="square">
            <a:spAutoFit/>
          </a:bodyPr>
          <a:lstStyle/>
          <a:p>
            <a:pPr algn="ctr"/>
            <a:r>
              <a:rPr lang="fr-CH" sz="2000" b="1" dirty="0">
                <a:solidFill>
                  <a:srgbClr val="000000"/>
                </a:solidFill>
                <a:latin typeface="Arial Rounded MT Bold" panose="020F0704030504030204" pitchFamily="34" charset="77"/>
              </a:rPr>
              <a:t>14 octobre</a:t>
            </a:r>
            <a:r>
              <a:rPr lang="fr-CH" sz="2000" b="1" dirty="0">
                <a:solidFill>
                  <a:srgbClr val="000000"/>
                </a:solidFill>
                <a:effectLst/>
                <a:latin typeface="Arial Rounded MT Bold" panose="020F0704030504030204" pitchFamily="34" charset="77"/>
              </a:rPr>
              <a:t> </a:t>
            </a:r>
            <a:r>
              <a:rPr lang="fr-CH" sz="2000" b="1" dirty="0">
                <a:solidFill>
                  <a:srgbClr val="000000"/>
                </a:solidFill>
                <a:latin typeface="Arial Rounded MT Bold" panose="020F0704030504030204" pitchFamily="34" charset="77"/>
              </a:rPr>
              <a:t>2024</a:t>
            </a:r>
            <a:endParaRPr lang="fr-CH" sz="2000" dirty="0">
              <a:solidFill>
                <a:srgbClr val="000000"/>
              </a:solidFill>
              <a:effectLst/>
              <a:latin typeface="Arial Rounded MT Bold" panose="020F0704030504030204" pitchFamily="34" charset="77"/>
            </a:endParaRPr>
          </a:p>
        </p:txBody>
      </p:sp>
      <p:pic>
        <p:nvPicPr>
          <p:cNvPr id="19" name="Image 18">
            <a:extLst>
              <a:ext uri="{FF2B5EF4-FFF2-40B4-BE49-F238E27FC236}">
                <a16:creationId xmlns:a16="http://schemas.microsoft.com/office/drawing/2014/main" id="{90C8E668-FD9E-707C-993E-CCF9CC2D0A35}"/>
              </a:ext>
            </a:extLst>
          </p:cNvPr>
          <p:cNvPicPr>
            <a:picLocks noChangeAspect="1"/>
          </p:cNvPicPr>
          <p:nvPr/>
        </p:nvPicPr>
        <p:blipFill>
          <a:blip r:embed="rId3"/>
          <a:stretch>
            <a:fillRect/>
          </a:stretch>
        </p:blipFill>
        <p:spPr>
          <a:xfrm>
            <a:off x="8379387" y="2781"/>
            <a:ext cx="3754213" cy="6858000"/>
          </a:xfrm>
          <a:prstGeom prst="rect">
            <a:avLst/>
          </a:prstGeom>
        </p:spPr>
      </p:pic>
    </p:spTree>
    <p:extLst>
      <p:ext uri="{BB962C8B-B14F-4D97-AF65-F5344CB8AC3E}">
        <p14:creationId xmlns:p14="http://schemas.microsoft.com/office/powerpoint/2010/main" val="2677611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1000" fill="hold"/>
                                        <p:tgtEl>
                                          <p:spTgt spid="18"/>
                                        </p:tgtEl>
                                        <p:attrNameLst>
                                          <p:attrName>ppt_w</p:attrName>
                                        </p:attrNameLst>
                                      </p:cBhvr>
                                      <p:tavLst>
                                        <p:tav tm="0">
                                          <p:val>
                                            <p:strVal val="#ppt_w*0.70"/>
                                          </p:val>
                                        </p:tav>
                                        <p:tav tm="100000">
                                          <p:val>
                                            <p:strVal val="#ppt_w"/>
                                          </p:val>
                                        </p:tav>
                                      </p:tavLst>
                                    </p:anim>
                                    <p:anim calcmode="lin" valueType="num">
                                      <p:cBhvr>
                                        <p:cTn id="8" dur="1000" fill="hold"/>
                                        <p:tgtEl>
                                          <p:spTgt spid="18"/>
                                        </p:tgtEl>
                                        <p:attrNameLst>
                                          <p:attrName>ppt_h</p:attrName>
                                        </p:attrNameLst>
                                      </p:cBhvr>
                                      <p:tavLst>
                                        <p:tav tm="0">
                                          <p:val>
                                            <p:strVal val="#ppt_h"/>
                                          </p:val>
                                        </p:tav>
                                        <p:tav tm="100000">
                                          <p:val>
                                            <p:strVal val="#ppt_h"/>
                                          </p:val>
                                        </p:tav>
                                      </p:tavLst>
                                    </p:anim>
                                    <p:animEffect transition="in" filter="fade">
                                      <p:cBhvr>
                                        <p:cTn id="9" dur="1000"/>
                                        <p:tgtEl>
                                          <p:spTgt spid="18"/>
                                        </p:tgtEl>
                                      </p:cBhvr>
                                    </p:animEffect>
                                  </p:childTnLst>
                                </p:cTn>
                              </p:par>
                            </p:childTnLst>
                          </p:cTn>
                        </p:par>
                      </p:childTnLst>
                    </p:cTn>
                  </p:par>
                  <p:par>
                    <p:cTn id="10" fill="hold">
                      <p:stCondLst>
                        <p:cond delay="indefinite"/>
                      </p:stCondLst>
                      <p:childTnLst>
                        <p:par>
                          <p:cTn id="11" fill="hold">
                            <p:stCondLst>
                              <p:cond delay="0"/>
                            </p:stCondLst>
                            <p:childTnLst>
                              <p:par>
                                <p:cTn id="12" presetID="12" presetClass="entr" presetSubtype="2" fill="hold" grpId="1" nodeType="clickEffect">
                                  <p:stCondLst>
                                    <p:cond delay="0"/>
                                  </p:stCondLst>
                                  <p:childTnLst>
                                    <p:set>
                                      <p:cBhvr>
                                        <p:cTn id="13" dur="1" fill="hold">
                                          <p:stCondLst>
                                            <p:cond delay="0"/>
                                          </p:stCondLst>
                                        </p:cTn>
                                        <p:tgtEl>
                                          <p:spTgt spid="18"/>
                                        </p:tgtEl>
                                        <p:attrNameLst>
                                          <p:attrName>style.visibility</p:attrName>
                                        </p:attrNameLst>
                                      </p:cBhvr>
                                      <p:to>
                                        <p:strVal val="visible"/>
                                      </p:to>
                                    </p:set>
                                    <p:anim calcmode="lin" valueType="num">
                                      <p:cBhvr additive="base">
                                        <p:cTn id="14" dur="500"/>
                                        <p:tgtEl>
                                          <p:spTgt spid="18"/>
                                        </p:tgtEl>
                                        <p:attrNameLst>
                                          <p:attrName>ppt_x</p:attrName>
                                        </p:attrNameLst>
                                      </p:cBhvr>
                                      <p:tavLst>
                                        <p:tav tm="0">
                                          <p:val>
                                            <p:strVal val="#ppt_x+#ppt_w*1.125000"/>
                                          </p:val>
                                        </p:tav>
                                        <p:tav tm="100000">
                                          <p:val>
                                            <p:strVal val="#ppt_x"/>
                                          </p:val>
                                        </p:tav>
                                      </p:tavLst>
                                    </p:anim>
                                    <p:animEffect transition="in" filter="wipe(left)">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55" presetClass="entr" presetSubtype="0" fill="hold" nodeType="clickEffect">
                                  <p:stCondLst>
                                    <p:cond delay="0"/>
                                  </p:stCondLst>
                                  <p:childTnLst>
                                    <p:set>
                                      <p:cBhvr>
                                        <p:cTn id="19" dur="1" fill="hold">
                                          <p:stCondLst>
                                            <p:cond delay="0"/>
                                          </p:stCondLst>
                                        </p:cTn>
                                        <p:tgtEl>
                                          <p:spTgt spid="19"/>
                                        </p:tgtEl>
                                        <p:attrNameLst>
                                          <p:attrName>style.visibility</p:attrName>
                                        </p:attrNameLst>
                                      </p:cBhvr>
                                      <p:to>
                                        <p:strVal val="visible"/>
                                      </p:to>
                                    </p:set>
                                    <p:anim calcmode="lin" valueType="num">
                                      <p:cBhvr>
                                        <p:cTn id="20" dur="1000" fill="hold"/>
                                        <p:tgtEl>
                                          <p:spTgt spid="19"/>
                                        </p:tgtEl>
                                        <p:attrNameLst>
                                          <p:attrName>ppt_w</p:attrName>
                                        </p:attrNameLst>
                                      </p:cBhvr>
                                      <p:tavLst>
                                        <p:tav tm="0">
                                          <p:val>
                                            <p:strVal val="#ppt_w*0.70"/>
                                          </p:val>
                                        </p:tav>
                                        <p:tav tm="100000">
                                          <p:val>
                                            <p:strVal val="#ppt_w"/>
                                          </p:val>
                                        </p:tav>
                                      </p:tavLst>
                                    </p:anim>
                                    <p:anim calcmode="lin" valueType="num">
                                      <p:cBhvr>
                                        <p:cTn id="21" dur="1000" fill="hold"/>
                                        <p:tgtEl>
                                          <p:spTgt spid="19"/>
                                        </p:tgtEl>
                                        <p:attrNameLst>
                                          <p:attrName>ppt_h</p:attrName>
                                        </p:attrNameLst>
                                      </p:cBhvr>
                                      <p:tavLst>
                                        <p:tav tm="0">
                                          <p:val>
                                            <p:strVal val="#ppt_h"/>
                                          </p:val>
                                        </p:tav>
                                        <p:tav tm="100000">
                                          <p:val>
                                            <p:strVal val="#ppt_h"/>
                                          </p:val>
                                        </p:tav>
                                      </p:tavLst>
                                    </p:anim>
                                    <p:animEffect transition="in" filter="fade">
                                      <p:cBhvr>
                                        <p:cTn id="22"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0E5754-D28D-63AA-04ED-90A61E185B21}"/>
            </a:ext>
          </a:extLst>
        </p:cNvPr>
        <p:cNvGrpSpPr/>
        <p:nvPr/>
      </p:nvGrpSpPr>
      <p:grpSpPr>
        <a:xfrm>
          <a:off x="0" y="0"/>
          <a:ext cx="0" cy="0"/>
          <a:chOff x="0" y="0"/>
          <a:chExt cx="0" cy="0"/>
        </a:xfrm>
      </p:grpSpPr>
      <p:sp>
        <p:nvSpPr>
          <p:cNvPr id="6" name="ZoneTexte 5">
            <a:extLst>
              <a:ext uri="{FF2B5EF4-FFF2-40B4-BE49-F238E27FC236}">
                <a16:creationId xmlns:a16="http://schemas.microsoft.com/office/drawing/2014/main" id="{3D1D2709-2925-D200-0C6A-CB4A50EB1898}"/>
              </a:ext>
            </a:extLst>
          </p:cNvPr>
          <p:cNvSpPr txBox="1"/>
          <p:nvPr/>
        </p:nvSpPr>
        <p:spPr>
          <a:xfrm>
            <a:off x="305790" y="66489"/>
            <a:ext cx="10564979" cy="830997"/>
          </a:xfrm>
          <a:prstGeom prst="rect">
            <a:avLst/>
          </a:prstGeom>
          <a:noFill/>
        </p:spPr>
        <p:txBody>
          <a:bodyPr wrap="square">
            <a:spAutoFit/>
          </a:bodyPr>
          <a:lstStyle/>
          <a:p>
            <a:r>
              <a:rPr lang="fr-CH" sz="4800" dirty="0">
                <a:latin typeface="Gill Sans Ultra Bold" panose="020B0A02020104020203" pitchFamily="34" charset="77"/>
              </a:rPr>
              <a:t>1 an plus tard … </a:t>
            </a:r>
          </a:p>
        </p:txBody>
      </p:sp>
      <p:pic>
        <p:nvPicPr>
          <p:cNvPr id="3" name="Image 2">
            <a:extLst>
              <a:ext uri="{FF2B5EF4-FFF2-40B4-BE49-F238E27FC236}">
                <a16:creationId xmlns:a16="http://schemas.microsoft.com/office/drawing/2014/main" id="{6E3C1CF6-380C-E75B-2AF1-D2FB5145D4F8}"/>
              </a:ext>
            </a:extLst>
          </p:cNvPr>
          <p:cNvPicPr>
            <a:picLocks noChangeAspect="1"/>
          </p:cNvPicPr>
          <p:nvPr/>
        </p:nvPicPr>
        <p:blipFill>
          <a:blip r:embed="rId2"/>
          <a:stretch>
            <a:fillRect/>
          </a:stretch>
        </p:blipFill>
        <p:spPr>
          <a:xfrm>
            <a:off x="6705600" y="-1924"/>
            <a:ext cx="5486400" cy="6858000"/>
          </a:xfrm>
          <a:prstGeom prst="rect">
            <a:avLst/>
          </a:prstGeom>
        </p:spPr>
      </p:pic>
      <p:sp>
        <p:nvSpPr>
          <p:cNvPr id="18" name="ZoneTexte 17">
            <a:extLst>
              <a:ext uri="{FF2B5EF4-FFF2-40B4-BE49-F238E27FC236}">
                <a16:creationId xmlns:a16="http://schemas.microsoft.com/office/drawing/2014/main" id="{56BFFDF8-AE95-7507-278E-4E7E63B22711}"/>
              </a:ext>
            </a:extLst>
          </p:cNvPr>
          <p:cNvSpPr txBox="1"/>
          <p:nvPr/>
        </p:nvSpPr>
        <p:spPr>
          <a:xfrm>
            <a:off x="5486401" y="1155119"/>
            <a:ext cx="2311634" cy="400110"/>
          </a:xfrm>
          <a:prstGeom prst="rect">
            <a:avLst/>
          </a:prstGeom>
          <a:solidFill>
            <a:schemeClr val="bg1"/>
          </a:solidFill>
          <a:ln w="28575">
            <a:solidFill>
              <a:schemeClr val="tx1"/>
            </a:solidFill>
          </a:ln>
        </p:spPr>
        <p:txBody>
          <a:bodyPr wrap="square">
            <a:spAutoFit/>
          </a:bodyPr>
          <a:lstStyle/>
          <a:p>
            <a:pPr algn="ctr"/>
            <a:r>
              <a:rPr lang="fr-CH" sz="2000" b="1" dirty="0">
                <a:solidFill>
                  <a:srgbClr val="000000"/>
                </a:solidFill>
                <a:latin typeface="Arial Rounded MT Bold" panose="020F0704030504030204" pitchFamily="34" charset="77"/>
              </a:rPr>
              <a:t>3 octobre</a:t>
            </a:r>
            <a:r>
              <a:rPr lang="fr-CH" sz="2000" b="1" dirty="0">
                <a:solidFill>
                  <a:srgbClr val="000000"/>
                </a:solidFill>
                <a:effectLst/>
                <a:latin typeface="Arial Rounded MT Bold" panose="020F0704030504030204" pitchFamily="34" charset="77"/>
              </a:rPr>
              <a:t> </a:t>
            </a:r>
            <a:r>
              <a:rPr lang="fr-CH" sz="2000" b="1" dirty="0">
                <a:solidFill>
                  <a:srgbClr val="000000"/>
                </a:solidFill>
                <a:latin typeface="Arial Rounded MT Bold" panose="020F0704030504030204" pitchFamily="34" charset="77"/>
              </a:rPr>
              <a:t>2025</a:t>
            </a:r>
            <a:endParaRPr lang="fr-CH" sz="2000" dirty="0">
              <a:solidFill>
                <a:srgbClr val="000000"/>
              </a:solidFill>
              <a:effectLst/>
              <a:latin typeface="Arial Rounded MT Bold" panose="020F0704030504030204" pitchFamily="34" charset="77"/>
            </a:endParaRPr>
          </a:p>
        </p:txBody>
      </p:sp>
      <p:sp>
        <p:nvSpPr>
          <p:cNvPr id="5" name="ZoneTexte 4">
            <a:extLst>
              <a:ext uri="{FF2B5EF4-FFF2-40B4-BE49-F238E27FC236}">
                <a16:creationId xmlns:a16="http://schemas.microsoft.com/office/drawing/2014/main" id="{E8DB6C22-5FEF-08FE-A8F9-4C28777FE115}"/>
              </a:ext>
            </a:extLst>
          </p:cNvPr>
          <p:cNvSpPr txBox="1"/>
          <p:nvPr/>
        </p:nvSpPr>
        <p:spPr>
          <a:xfrm>
            <a:off x="425711" y="2405159"/>
            <a:ext cx="5785214" cy="830997"/>
          </a:xfrm>
          <a:prstGeom prst="rect">
            <a:avLst/>
          </a:prstGeom>
          <a:noFill/>
          <a:ln w="28575">
            <a:solidFill>
              <a:schemeClr val="tx1"/>
            </a:solidFill>
          </a:ln>
        </p:spPr>
        <p:txBody>
          <a:bodyPr wrap="square">
            <a:spAutoFit/>
          </a:bodyPr>
          <a:lstStyle/>
          <a:p>
            <a:r>
              <a:rPr lang="fr-CH" sz="2400" b="1" dirty="0">
                <a:solidFill>
                  <a:srgbClr val="000000"/>
                </a:solidFill>
                <a:effectLst/>
                <a:latin typeface="Helvetica Neue" panose="02000503000000020004" pitchFamily="2" charset="0"/>
              </a:rPr>
              <a:t>Les cafés, restaurants et hôtels ne pourront plus refuser </a:t>
            </a:r>
            <a:r>
              <a:rPr lang="fr-CH" sz="2400" b="1" u="sng" dirty="0">
                <a:solidFill>
                  <a:srgbClr val="000000"/>
                </a:solidFill>
                <a:effectLst/>
                <a:latin typeface="Helvetica Neue" panose="02000503000000020004" pitchFamily="2" charset="0"/>
              </a:rPr>
              <a:t>l'argent liquide</a:t>
            </a:r>
            <a:r>
              <a:rPr lang="fr-CH" sz="2400" b="1" dirty="0">
                <a:solidFill>
                  <a:srgbClr val="000000"/>
                </a:solidFill>
                <a:effectLst/>
                <a:latin typeface="Helvetica Neue" panose="02000503000000020004" pitchFamily="2" charset="0"/>
              </a:rPr>
              <a:t> !</a:t>
            </a:r>
            <a:endParaRPr lang="fr-CH" sz="2400" dirty="0">
              <a:solidFill>
                <a:srgbClr val="000000"/>
              </a:solidFill>
              <a:effectLst/>
              <a:latin typeface="Helvetica Neue" panose="02000503000000020004" pitchFamily="2" charset="0"/>
            </a:endParaRPr>
          </a:p>
        </p:txBody>
      </p:sp>
      <p:sp>
        <p:nvSpPr>
          <p:cNvPr id="8" name="ZoneTexte 7">
            <a:extLst>
              <a:ext uri="{FF2B5EF4-FFF2-40B4-BE49-F238E27FC236}">
                <a16:creationId xmlns:a16="http://schemas.microsoft.com/office/drawing/2014/main" id="{48180527-9F6B-B789-31F9-48B0D5F50B2D}"/>
              </a:ext>
            </a:extLst>
          </p:cNvPr>
          <p:cNvSpPr txBox="1"/>
          <p:nvPr/>
        </p:nvSpPr>
        <p:spPr>
          <a:xfrm>
            <a:off x="425711" y="1555229"/>
            <a:ext cx="2765686" cy="646331"/>
          </a:xfrm>
          <a:prstGeom prst="rect">
            <a:avLst/>
          </a:prstGeom>
          <a:noFill/>
        </p:spPr>
        <p:txBody>
          <a:bodyPr wrap="square">
            <a:spAutoFit/>
          </a:bodyPr>
          <a:lstStyle/>
          <a:p>
            <a:r>
              <a:rPr lang="fr-CH" sz="3600" b="1" dirty="0">
                <a:solidFill>
                  <a:srgbClr val="000000"/>
                </a:solidFill>
                <a:effectLst/>
                <a:latin typeface="Helvetica Neue" panose="02000503000000020004" pitchFamily="2" charset="0"/>
              </a:rPr>
              <a:t>Genève</a:t>
            </a:r>
            <a:endParaRPr lang="fr-FR" sz="3600" dirty="0"/>
          </a:p>
        </p:txBody>
      </p:sp>
      <p:pic>
        <p:nvPicPr>
          <p:cNvPr id="9" name="Image 8">
            <a:extLst>
              <a:ext uri="{FF2B5EF4-FFF2-40B4-BE49-F238E27FC236}">
                <a16:creationId xmlns:a16="http://schemas.microsoft.com/office/drawing/2014/main" id="{BA746A38-1B7C-EFFB-05B2-47BAB44CF681}"/>
              </a:ext>
            </a:extLst>
          </p:cNvPr>
          <p:cNvPicPr>
            <a:picLocks noChangeAspect="1"/>
          </p:cNvPicPr>
          <p:nvPr/>
        </p:nvPicPr>
        <p:blipFill>
          <a:blip r:embed="rId3"/>
          <a:stretch>
            <a:fillRect/>
          </a:stretch>
        </p:blipFill>
        <p:spPr>
          <a:xfrm>
            <a:off x="2146018" y="965899"/>
            <a:ext cx="1583281" cy="1583281"/>
          </a:xfrm>
          <a:prstGeom prst="rect">
            <a:avLst/>
          </a:prstGeom>
        </p:spPr>
      </p:pic>
      <p:sp>
        <p:nvSpPr>
          <p:cNvPr id="11" name="ZoneTexte 10">
            <a:extLst>
              <a:ext uri="{FF2B5EF4-FFF2-40B4-BE49-F238E27FC236}">
                <a16:creationId xmlns:a16="http://schemas.microsoft.com/office/drawing/2014/main" id="{1A6E7C20-4004-BA88-30FE-6926417E6031}"/>
              </a:ext>
            </a:extLst>
          </p:cNvPr>
          <p:cNvSpPr txBox="1"/>
          <p:nvPr/>
        </p:nvSpPr>
        <p:spPr>
          <a:xfrm>
            <a:off x="455197" y="4143665"/>
            <a:ext cx="6100996" cy="1938992"/>
          </a:xfrm>
          <a:prstGeom prst="rect">
            <a:avLst/>
          </a:prstGeom>
          <a:noFill/>
        </p:spPr>
        <p:txBody>
          <a:bodyPr wrap="square">
            <a:spAutoFit/>
          </a:bodyPr>
          <a:lstStyle/>
          <a:p>
            <a:r>
              <a:rPr lang="fr-CH" sz="2000" b="1" dirty="0">
                <a:solidFill>
                  <a:srgbClr val="000000"/>
                </a:solidFill>
                <a:effectLst/>
                <a:highlight>
                  <a:srgbClr val="FFFF00"/>
                </a:highlight>
                <a:latin typeface="Helvetica Neue" panose="02000503000000020004" pitchFamily="2" charset="0"/>
              </a:rPr>
              <a:t>À Genève, une nouvelle loi oblige les restaurants, cafés et hôtels à </a:t>
            </a:r>
            <a:r>
              <a:rPr lang="fr-CH" sz="2000" b="1" u="sng" dirty="0">
                <a:solidFill>
                  <a:srgbClr val="000000"/>
                </a:solidFill>
                <a:effectLst/>
                <a:highlight>
                  <a:srgbClr val="FFFF00"/>
                </a:highlight>
                <a:latin typeface="Helvetica Neue" panose="02000503000000020004" pitchFamily="2" charset="0"/>
              </a:rPr>
              <a:t>accepter les paiements en espèces</a:t>
            </a:r>
            <a:r>
              <a:rPr lang="fr-CH" sz="2000" b="1" dirty="0">
                <a:solidFill>
                  <a:srgbClr val="000000"/>
                </a:solidFill>
                <a:effectLst/>
                <a:highlight>
                  <a:srgbClr val="FFFF00"/>
                </a:highlight>
                <a:latin typeface="Helvetica Neue" panose="02000503000000020004" pitchFamily="2" charset="0"/>
              </a:rPr>
              <a:t>. Adoptée par le Grand Conseil, cette mesure vise à préserver le choix des consommateurs et à réduire les frais pour les commerçants</a:t>
            </a:r>
            <a:r>
              <a:rPr lang="fr-CH" sz="2000" b="1" dirty="0">
                <a:solidFill>
                  <a:srgbClr val="000000"/>
                </a:solidFill>
                <a:effectLst/>
                <a:latin typeface="Helvetica Neue" panose="02000503000000020004" pitchFamily="2" charset="0"/>
              </a:rPr>
              <a:t>.</a:t>
            </a:r>
            <a:endParaRPr lang="fr-CH" sz="2000" dirty="0">
              <a:solidFill>
                <a:srgbClr val="000000"/>
              </a:solidFill>
              <a:effectLst/>
              <a:latin typeface="Helvetica Neue" panose="02000503000000020004" pitchFamily="2" charset="0"/>
            </a:endParaRPr>
          </a:p>
        </p:txBody>
      </p:sp>
    </p:spTree>
    <p:extLst>
      <p:ext uri="{BB962C8B-B14F-4D97-AF65-F5344CB8AC3E}">
        <p14:creationId xmlns:p14="http://schemas.microsoft.com/office/powerpoint/2010/main" val="27531515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1000" fill="hold"/>
                                        <p:tgtEl>
                                          <p:spTgt spid="18"/>
                                        </p:tgtEl>
                                        <p:attrNameLst>
                                          <p:attrName>ppt_w</p:attrName>
                                        </p:attrNameLst>
                                      </p:cBhvr>
                                      <p:tavLst>
                                        <p:tav tm="0">
                                          <p:val>
                                            <p:strVal val="#ppt_w*0.70"/>
                                          </p:val>
                                        </p:tav>
                                        <p:tav tm="100000">
                                          <p:val>
                                            <p:strVal val="#ppt_w"/>
                                          </p:val>
                                        </p:tav>
                                      </p:tavLst>
                                    </p:anim>
                                    <p:anim calcmode="lin" valueType="num">
                                      <p:cBhvr>
                                        <p:cTn id="8" dur="1000" fill="hold"/>
                                        <p:tgtEl>
                                          <p:spTgt spid="18"/>
                                        </p:tgtEl>
                                        <p:attrNameLst>
                                          <p:attrName>ppt_h</p:attrName>
                                        </p:attrNameLst>
                                      </p:cBhvr>
                                      <p:tavLst>
                                        <p:tav tm="0">
                                          <p:val>
                                            <p:strVal val="#ppt_h"/>
                                          </p:val>
                                        </p:tav>
                                        <p:tav tm="100000">
                                          <p:val>
                                            <p:strVal val="#ppt_h"/>
                                          </p:val>
                                        </p:tav>
                                      </p:tavLst>
                                    </p:anim>
                                    <p:animEffect transition="in" filter="fade">
                                      <p:cBhvr>
                                        <p:cTn id="9" dur="1000"/>
                                        <p:tgtEl>
                                          <p:spTgt spid="18"/>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p:cTn id="14" dur="1000" fill="hold"/>
                                        <p:tgtEl>
                                          <p:spTgt spid="11"/>
                                        </p:tgtEl>
                                        <p:attrNameLst>
                                          <p:attrName>ppt_w</p:attrName>
                                        </p:attrNameLst>
                                      </p:cBhvr>
                                      <p:tavLst>
                                        <p:tav tm="0">
                                          <p:val>
                                            <p:strVal val="#ppt_w*0.70"/>
                                          </p:val>
                                        </p:tav>
                                        <p:tav tm="100000">
                                          <p:val>
                                            <p:strVal val="#ppt_w"/>
                                          </p:val>
                                        </p:tav>
                                      </p:tavLst>
                                    </p:anim>
                                    <p:anim calcmode="lin" valueType="num">
                                      <p:cBhvr>
                                        <p:cTn id="15" dur="1000" fill="hold"/>
                                        <p:tgtEl>
                                          <p:spTgt spid="11"/>
                                        </p:tgtEl>
                                        <p:attrNameLst>
                                          <p:attrName>ppt_h</p:attrName>
                                        </p:attrNameLst>
                                      </p:cBhvr>
                                      <p:tavLst>
                                        <p:tav tm="0">
                                          <p:val>
                                            <p:strVal val="#ppt_h"/>
                                          </p:val>
                                        </p:tav>
                                        <p:tav tm="100000">
                                          <p:val>
                                            <p:strVal val="#ppt_h"/>
                                          </p:val>
                                        </p:tav>
                                      </p:tavLst>
                                    </p:anim>
                                    <p:animEffect transition="in" filter="fade">
                                      <p:cBhvr>
                                        <p:cTn id="16"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BE79D1-2171-0E74-AF03-1D7FF3FD060A}"/>
            </a:ext>
          </a:extLst>
        </p:cNvPr>
        <p:cNvGrpSpPr/>
        <p:nvPr/>
      </p:nvGrpSpPr>
      <p:grpSpPr>
        <a:xfrm>
          <a:off x="0" y="0"/>
          <a:ext cx="0" cy="0"/>
          <a:chOff x="0" y="0"/>
          <a:chExt cx="0" cy="0"/>
        </a:xfrm>
      </p:grpSpPr>
      <p:sp>
        <p:nvSpPr>
          <p:cNvPr id="6" name="ZoneTexte 5">
            <a:extLst>
              <a:ext uri="{FF2B5EF4-FFF2-40B4-BE49-F238E27FC236}">
                <a16:creationId xmlns:a16="http://schemas.microsoft.com/office/drawing/2014/main" id="{48065D1F-6BC3-2E73-409B-C8419A397D4D}"/>
              </a:ext>
            </a:extLst>
          </p:cNvPr>
          <p:cNvSpPr txBox="1"/>
          <p:nvPr/>
        </p:nvSpPr>
        <p:spPr>
          <a:xfrm>
            <a:off x="305790" y="66489"/>
            <a:ext cx="10564979" cy="1569660"/>
          </a:xfrm>
          <a:prstGeom prst="rect">
            <a:avLst/>
          </a:prstGeom>
          <a:noFill/>
        </p:spPr>
        <p:txBody>
          <a:bodyPr wrap="square">
            <a:spAutoFit/>
          </a:bodyPr>
          <a:lstStyle/>
          <a:p>
            <a:r>
              <a:rPr lang="fr-CH" sz="4800" dirty="0">
                <a:latin typeface="Gill Sans Ultra Bold" panose="020B0A02020104020203" pitchFamily="34" charset="77"/>
              </a:rPr>
              <a:t>« La fin du cash, une théorie </a:t>
            </a:r>
            <a:r>
              <a:rPr lang="fr-CH" sz="4800" dirty="0">
                <a:solidFill>
                  <a:srgbClr val="FF0000"/>
                </a:solidFill>
                <a:latin typeface="Gill Sans Ultra Bold" panose="020B0A02020104020203" pitchFamily="34" charset="77"/>
              </a:rPr>
              <a:t>complotiste</a:t>
            </a:r>
            <a:r>
              <a:rPr lang="fr-CH" sz="4800" dirty="0">
                <a:latin typeface="Gill Sans Ultra Bold" panose="020B0A02020104020203" pitchFamily="34" charset="77"/>
              </a:rPr>
              <a:t> »</a:t>
            </a:r>
          </a:p>
        </p:txBody>
      </p:sp>
      <p:pic>
        <p:nvPicPr>
          <p:cNvPr id="4" name="Image 3">
            <a:extLst>
              <a:ext uri="{FF2B5EF4-FFF2-40B4-BE49-F238E27FC236}">
                <a16:creationId xmlns:a16="http://schemas.microsoft.com/office/drawing/2014/main" id="{210843EB-2E46-4B77-E4E0-6910EB1FE8EB}"/>
              </a:ext>
            </a:extLst>
          </p:cNvPr>
          <p:cNvPicPr>
            <a:picLocks noChangeAspect="1"/>
          </p:cNvPicPr>
          <p:nvPr/>
        </p:nvPicPr>
        <p:blipFill>
          <a:blip r:embed="rId2"/>
          <a:stretch>
            <a:fillRect/>
          </a:stretch>
        </p:blipFill>
        <p:spPr>
          <a:xfrm>
            <a:off x="6354971" y="2010201"/>
            <a:ext cx="1905000" cy="711200"/>
          </a:xfrm>
          <a:prstGeom prst="rect">
            <a:avLst/>
          </a:prstGeom>
        </p:spPr>
      </p:pic>
      <p:sp>
        <p:nvSpPr>
          <p:cNvPr id="7" name="ZoneTexte 6">
            <a:extLst>
              <a:ext uri="{FF2B5EF4-FFF2-40B4-BE49-F238E27FC236}">
                <a16:creationId xmlns:a16="http://schemas.microsoft.com/office/drawing/2014/main" id="{FBF440A6-7370-65DA-F5EE-5D8E35676BF2}"/>
              </a:ext>
            </a:extLst>
          </p:cNvPr>
          <p:cNvSpPr txBox="1"/>
          <p:nvPr/>
        </p:nvSpPr>
        <p:spPr>
          <a:xfrm>
            <a:off x="6951361" y="2574517"/>
            <a:ext cx="1905000" cy="307777"/>
          </a:xfrm>
          <a:prstGeom prst="rect">
            <a:avLst/>
          </a:prstGeom>
          <a:solidFill>
            <a:schemeClr val="bg1"/>
          </a:solidFill>
          <a:ln w="28575">
            <a:noFill/>
          </a:ln>
        </p:spPr>
        <p:txBody>
          <a:bodyPr wrap="square">
            <a:spAutoFit/>
          </a:bodyPr>
          <a:lstStyle/>
          <a:p>
            <a:pPr algn="ctr"/>
            <a:r>
              <a:rPr lang="fr-CH" sz="1400" b="1" dirty="0">
                <a:solidFill>
                  <a:srgbClr val="000000"/>
                </a:solidFill>
                <a:latin typeface="Arial Rounded MT Bold" panose="020F0704030504030204" pitchFamily="34" charset="77"/>
              </a:rPr>
              <a:t>13</a:t>
            </a:r>
            <a:r>
              <a:rPr lang="fr-CH" sz="1400" b="1" dirty="0">
                <a:solidFill>
                  <a:srgbClr val="000000"/>
                </a:solidFill>
                <a:effectLst/>
                <a:latin typeface="Arial Rounded MT Bold" panose="020F0704030504030204" pitchFamily="34" charset="77"/>
              </a:rPr>
              <a:t> décembre </a:t>
            </a:r>
            <a:r>
              <a:rPr lang="fr-CH" sz="1400" b="1" dirty="0">
                <a:solidFill>
                  <a:srgbClr val="000000"/>
                </a:solidFill>
                <a:latin typeface="Arial Rounded MT Bold" panose="020F0704030504030204" pitchFamily="34" charset="77"/>
              </a:rPr>
              <a:t>2022</a:t>
            </a:r>
            <a:endParaRPr lang="fr-CH" sz="1400" dirty="0">
              <a:solidFill>
                <a:srgbClr val="000000"/>
              </a:solidFill>
              <a:effectLst/>
              <a:latin typeface="Arial Rounded MT Bold" panose="020F0704030504030204" pitchFamily="34" charset="77"/>
            </a:endParaRPr>
          </a:p>
        </p:txBody>
      </p:sp>
      <p:pic>
        <p:nvPicPr>
          <p:cNvPr id="12" name="Image 11">
            <a:extLst>
              <a:ext uri="{FF2B5EF4-FFF2-40B4-BE49-F238E27FC236}">
                <a16:creationId xmlns:a16="http://schemas.microsoft.com/office/drawing/2014/main" id="{DC61CA89-7C80-0FA1-08D8-BA104C1B4CBC}"/>
              </a:ext>
            </a:extLst>
          </p:cNvPr>
          <p:cNvPicPr>
            <a:picLocks noChangeAspect="1"/>
          </p:cNvPicPr>
          <p:nvPr/>
        </p:nvPicPr>
        <p:blipFill>
          <a:blip r:embed="rId3"/>
          <a:stretch>
            <a:fillRect/>
          </a:stretch>
        </p:blipFill>
        <p:spPr>
          <a:xfrm>
            <a:off x="575277" y="1981473"/>
            <a:ext cx="5520723" cy="3985775"/>
          </a:xfrm>
          <a:prstGeom prst="rect">
            <a:avLst/>
          </a:prstGeom>
          <a:ln>
            <a:solidFill>
              <a:schemeClr val="tx1"/>
            </a:solidFill>
          </a:ln>
        </p:spPr>
      </p:pic>
      <p:pic>
        <p:nvPicPr>
          <p:cNvPr id="5" name="Image 4">
            <a:extLst>
              <a:ext uri="{FF2B5EF4-FFF2-40B4-BE49-F238E27FC236}">
                <a16:creationId xmlns:a16="http://schemas.microsoft.com/office/drawing/2014/main" id="{190D1BD5-C278-50E2-0641-C773D16C67F5}"/>
              </a:ext>
            </a:extLst>
          </p:cNvPr>
          <p:cNvPicPr>
            <a:picLocks noChangeAspect="1"/>
          </p:cNvPicPr>
          <p:nvPr/>
        </p:nvPicPr>
        <p:blipFill>
          <a:blip r:embed="rId4"/>
          <a:stretch>
            <a:fillRect/>
          </a:stretch>
        </p:blipFill>
        <p:spPr>
          <a:xfrm>
            <a:off x="5244816" y="3043189"/>
            <a:ext cx="6371907" cy="3316813"/>
          </a:xfrm>
          <a:prstGeom prst="rect">
            <a:avLst/>
          </a:prstGeom>
          <a:ln w="28575">
            <a:solidFill>
              <a:schemeClr val="tx1"/>
            </a:solidFill>
          </a:ln>
        </p:spPr>
      </p:pic>
      <p:sp>
        <p:nvSpPr>
          <p:cNvPr id="9" name="ZoneTexte 8">
            <a:extLst>
              <a:ext uri="{FF2B5EF4-FFF2-40B4-BE49-F238E27FC236}">
                <a16:creationId xmlns:a16="http://schemas.microsoft.com/office/drawing/2014/main" id="{1FAA1B4F-DCA1-A852-C04C-1DE01B7572F7}"/>
              </a:ext>
            </a:extLst>
          </p:cNvPr>
          <p:cNvSpPr txBox="1"/>
          <p:nvPr/>
        </p:nvSpPr>
        <p:spPr>
          <a:xfrm>
            <a:off x="4773607" y="5169819"/>
            <a:ext cx="7314324" cy="1384995"/>
          </a:xfrm>
          <a:prstGeom prst="rect">
            <a:avLst/>
          </a:prstGeom>
          <a:solidFill>
            <a:schemeClr val="bg1"/>
          </a:solidFill>
          <a:ln w="28575">
            <a:solidFill>
              <a:schemeClr val="tx1"/>
            </a:solidFill>
          </a:ln>
        </p:spPr>
        <p:txBody>
          <a:bodyPr wrap="square">
            <a:spAutoFit/>
          </a:bodyPr>
          <a:lstStyle/>
          <a:p>
            <a:r>
              <a:rPr lang="fr-CH" sz="2800" b="1" i="0" dirty="0">
                <a:solidFill>
                  <a:srgbClr val="1A1A1A"/>
                </a:solidFill>
                <a:effectLst/>
                <a:highlight>
                  <a:srgbClr val="FFFF00"/>
                </a:highlight>
                <a:latin typeface="Matter-Regular"/>
              </a:rPr>
              <a:t>Les </a:t>
            </a:r>
            <a:r>
              <a:rPr lang="fr-CH" sz="2800" b="1" i="0" dirty="0">
                <a:solidFill>
                  <a:srgbClr val="FF0000"/>
                </a:solidFill>
                <a:effectLst/>
                <a:highlight>
                  <a:srgbClr val="FFFF00"/>
                </a:highlight>
                <a:latin typeface="Matter-Regular"/>
              </a:rPr>
              <a:t>fausses informations </a:t>
            </a:r>
            <a:r>
              <a:rPr lang="fr-CH" sz="2800" b="1" i="0" dirty="0">
                <a:solidFill>
                  <a:srgbClr val="1A1A1A"/>
                </a:solidFill>
                <a:effectLst/>
                <a:highlight>
                  <a:srgbClr val="FFFF00"/>
                </a:highlight>
                <a:latin typeface="Matter-Regular"/>
              </a:rPr>
              <a:t>sur la </a:t>
            </a:r>
            <a:r>
              <a:rPr lang="fr-CH" sz="2800" b="1" i="0" u="sng" dirty="0">
                <a:effectLst/>
                <a:highlight>
                  <a:srgbClr val="FFFF00"/>
                </a:highlight>
                <a:latin typeface="Matter-Regular"/>
              </a:rPr>
              <a:t>fin supposée du cash</a:t>
            </a:r>
            <a:r>
              <a:rPr lang="fr-CH" sz="2800" b="1" i="0" dirty="0">
                <a:effectLst/>
                <a:highlight>
                  <a:srgbClr val="FFFF00"/>
                </a:highlight>
                <a:latin typeface="Matter-Regular"/>
              </a:rPr>
              <a:t> </a:t>
            </a:r>
            <a:r>
              <a:rPr lang="fr-CH" sz="2800" b="1" i="0" dirty="0">
                <a:solidFill>
                  <a:srgbClr val="1A1A1A"/>
                </a:solidFill>
                <a:effectLst/>
                <a:highlight>
                  <a:srgbClr val="FFFF00"/>
                </a:highlight>
                <a:latin typeface="Matter-Regular"/>
              </a:rPr>
              <a:t>se multiplient, notamment </a:t>
            </a:r>
            <a:r>
              <a:rPr lang="fr-CH" sz="2800" b="1" i="0" dirty="0">
                <a:solidFill>
                  <a:srgbClr val="FF0000"/>
                </a:solidFill>
                <a:effectLst/>
                <a:highlight>
                  <a:srgbClr val="FFFF00"/>
                </a:highlight>
                <a:latin typeface="Matter-Regular"/>
              </a:rPr>
              <a:t>depuis le Covid</a:t>
            </a:r>
            <a:r>
              <a:rPr lang="fr-CH" sz="2800" b="1" i="0" dirty="0">
                <a:solidFill>
                  <a:srgbClr val="1A1A1A"/>
                </a:solidFill>
                <a:effectLst/>
                <a:highlight>
                  <a:srgbClr val="FFFF00"/>
                </a:highlight>
                <a:latin typeface="Matter-Regular"/>
              </a:rPr>
              <a:t>, au point de devenir un leitmotiv </a:t>
            </a:r>
            <a:r>
              <a:rPr lang="fr-CH" sz="2800" b="1" i="0" dirty="0">
                <a:solidFill>
                  <a:srgbClr val="FF0000"/>
                </a:solidFill>
                <a:effectLst/>
                <a:highlight>
                  <a:srgbClr val="FFFF00"/>
                </a:highlight>
                <a:latin typeface="Matter-Regular"/>
              </a:rPr>
              <a:t>complotiste</a:t>
            </a:r>
            <a:r>
              <a:rPr lang="fr-CH" sz="2800" b="1" i="0" dirty="0">
                <a:solidFill>
                  <a:srgbClr val="1A1A1A"/>
                </a:solidFill>
                <a:effectLst/>
                <a:latin typeface="Matter-Regular"/>
              </a:rPr>
              <a:t>.</a:t>
            </a:r>
            <a:endParaRPr lang="fr-FR" sz="2800" b="1" dirty="0"/>
          </a:p>
        </p:txBody>
      </p:sp>
    </p:spTree>
    <p:extLst>
      <p:ext uri="{BB962C8B-B14F-4D97-AF65-F5344CB8AC3E}">
        <p14:creationId xmlns:p14="http://schemas.microsoft.com/office/powerpoint/2010/main" val="21588606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Effect transition="in" filter="fade">
                                      <p:cBhvr>
                                        <p:cTn id="9"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a:extLst>
              <a:ext uri="{FF2B5EF4-FFF2-40B4-BE49-F238E27FC236}">
                <a16:creationId xmlns:a16="http://schemas.microsoft.com/office/drawing/2014/main" id="{77ABC858-4BA7-BC93-7563-05CE31E4A580}"/>
              </a:ext>
            </a:extLst>
          </p:cNvPr>
          <p:cNvPicPr>
            <a:picLocks noChangeAspect="1"/>
          </p:cNvPicPr>
          <p:nvPr/>
        </p:nvPicPr>
        <p:blipFill>
          <a:blip r:embed="rId2"/>
          <a:stretch>
            <a:fillRect/>
          </a:stretch>
        </p:blipFill>
        <p:spPr>
          <a:xfrm>
            <a:off x="340638" y="2605989"/>
            <a:ext cx="5283200" cy="1600200"/>
          </a:xfrm>
          <a:prstGeom prst="rect">
            <a:avLst/>
          </a:prstGeom>
        </p:spPr>
      </p:pic>
      <p:sp>
        <p:nvSpPr>
          <p:cNvPr id="10" name="Bulle rectangulaire 9">
            <a:extLst>
              <a:ext uri="{FF2B5EF4-FFF2-40B4-BE49-F238E27FC236}">
                <a16:creationId xmlns:a16="http://schemas.microsoft.com/office/drawing/2014/main" id="{15F2DAC0-18EF-DBDA-44B1-16A618764C73}"/>
              </a:ext>
            </a:extLst>
          </p:cNvPr>
          <p:cNvSpPr/>
          <p:nvPr/>
        </p:nvSpPr>
        <p:spPr>
          <a:xfrm>
            <a:off x="6568164" y="3269440"/>
            <a:ext cx="5318046" cy="3349986"/>
          </a:xfrm>
          <a:prstGeom prst="wedgeRectCallout">
            <a:avLst>
              <a:gd name="adj1" fmla="val -61846"/>
              <a:gd name="adj2" fmla="val -29708"/>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sp>
        <p:nvSpPr>
          <p:cNvPr id="6" name="ZoneTexte 5">
            <a:extLst>
              <a:ext uri="{FF2B5EF4-FFF2-40B4-BE49-F238E27FC236}">
                <a16:creationId xmlns:a16="http://schemas.microsoft.com/office/drawing/2014/main" id="{A9BF8C5F-863E-557C-6BF7-8BF43ECD5B78}"/>
              </a:ext>
            </a:extLst>
          </p:cNvPr>
          <p:cNvSpPr txBox="1"/>
          <p:nvPr/>
        </p:nvSpPr>
        <p:spPr>
          <a:xfrm>
            <a:off x="305790" y="66489"/>
            <a:ext cx="10564979" cy="1569660"/>
          </a:xfrm>
          <a:prstGeom prst="rect">
            <a:avLst/>
          </a:prstGeom>
          <a:noFill/>
        </p:spPr>
        <p:txBody>
          <a:bodyPr wrap="square">
            <a:spAutoFit/>
          </a:bodyPr>
          <a:lstStyle/>
          <a:p>
            <a:r>
              <a:rPr lang="fr-CH" sz="4800" dirty="0">
                <a:latin typeface="Gill Sans Ultra Bold" panose="020B0A02020104020203" pitchFamily="34" charset="77"/>
              </a:rPr>
              <a:t>Or la fin de l’argent liquide est </a:t>
            </a:r>
            <a:r>
              <a:rPr lang="fr-CH" sz="4800" dirty="0">
                <a:solidFill>
                  <a:srgbClr val="FF0000"/>
                </a:solidFill>
                <a:latin typeface="Gill Sans Ultra Bold" panose="020B0A02020104020203" pitchFamily="34" charset="77"/>
              </a:rPr>
              <a:t>organisée</a:t>
            </a:r>
            <a:r>
              <a:rPr lang="fr-CH" sz="4800" dirty="0">
                <a:latin typeface="Gill Sans Ultra Bold" panose="020B0A02020104020203" pitchFamily="34" charset="77"/>
              </a:rPr>
              <a:t>.</a:t>
            </a:r>
          </a:p>
        </p:txBody>
      </p:sp>
      <p:pic>
        <p:nvPicPr>
          <p:cNvPr id="3" name="Image 2">
            <a:extLst>
              <a:ext uri="{FF2B5EF4-FFF2-40B4-BE49-F238E27FC236}">
                <a16:creationId xmlns:a16="http://schemas.microsoft.com/office/drawing/2014/main" id="{4592099C-A489-283E-8B5A-3E602EF6E215}"/>
              </a:ext>
            </a:extLst>
          </p:cNvPr>
          <p:cNvPicPr>
            <a:picLocks noChangeAspect="1"/>
          </p:cNvPicPr>
          <p:nvPr/>
        </p:nvPicPr>
        <p:blipFill>
          <a:blip r:embed="rId3"/>
          <a:stretch>
            <a:fillRect/>
          </a:stretch>
        </p:blipFill>
        <p:spPr>
          <a:xfrm>
            <a:off x="6833551" y="1501650"/>
            <a:ext cx="1615281" cy="1587903"/>
          </a:xfrm>
          <a:prstGeom prst="rect">
            <a:avLst/>
          </a:prstGeom>
        </p:spPr>
      </p:pic>
      <p:sp>
        <p:nvSpPr>
          <p:cNvPr id="17" name="ZoneTexte 16">
            <a:extLst>
              <a:ext uri="{FF2B5EF4-FFF2-40B4-BE49-F238E27FC236}">
                <a16:creationId xmlns:a16="http://schemas.microsoft.com/office/drawing/2014/main" id="{3D512C51-F8C0-CA60-FF20-6B2146ED7E44}"/>
              </a:ext>
            </a:extLst>
          </p:cNvPr>
          <p:cNvSpPr txBox="1"/>
          <p:nvPr/>
        </p:nvSpPr>
        <p:spPr>
          <a:xfrm>
            <a:off x="305790" y="4382756"/>
            <a:ext cx="6023896" cy="2431435"/>
          </a:xfrm>
          <a:prstGeom prst="rect">
            <a:avLst/>
          </a:prstGeom>
          <a:noFill/>
        </p:spPr>
        <p:txBody>
          <a:bodyPr wrap="square">
            <a:spAutoFit/>
          </a:bodyPr>
          <a:lstStyle/>
          <a:p>
            <a:r>
              <a:rPr lang="fr-CH" sz="3200" b="1" dirty="0" err="1">
                <a:effectLst/>
                <a:highlight>
                  <a:srgbClr val="FFFF00"/>
                </a:highlight>
                <a:ea typeface="Helvetica Neue" panose="02000503000000020004" pitchFamily="2" charset="0"/>
                <a:cs typeface="Helvetica Neue" panose="02000503000000020004" pitchFamily="2" charset="0"/>
              </a:rPr>
              <a:t>Better</a:t>
            </a:r>
            <a:r>
              <a:rPr lang="fr-CH" sz="3200" b="1" dirty="0">
                <a:effectLst/>
                <a:highlight>
                  <a:srgbClr val="FFFF00"/>
                </a:highlight>
                <a:ea typeface="Helvetica Neue" panose="02000503000000020004" pitchFamily="2" charset="0"/>
                <a:cs typeface="Helvetica Neue" panose="02000503000000020004" pitchFamily="2" charset="0"/>
              </a:rPr>
              <a:t> </a:t>
            </a:r>
            <a:r>
              <a:rPr lang="fr-CH" sz="3200" b="1" dirty="0" err="1">
                <a:effectLst/>
                <a:highlight>
                  <a:srgbClr val="FFFF00"/>
                </a:highlight>
                <a:ea typeface="Helvetica Neue" panose="02000503000000020004" pitchFamily="2" charset="0"/>
                <a:cs typeface="Helvetica Neue" panose="02000503000000020004" pitchFamily="2" charset="0"/>
              </a:rPr>
              <a:t>Than</a:t>
            </a:r>
            <a:r>
              <a:rPr lang="fr-CH" sz="3200" b="1" dirty="0">
                <a:effectLst/>
                <a:highlight>
                  <a:srgbClr val="FFFF00"/>
                </a:highlight>
                <a:ea typeface="Helvetica Neue" panose="02000503000000020004" pitchFamily="2" charset="0"/>
                <a:cs typeface="Helvetica Neue" panose="02000503000000020004" pitchFamily="2" charset="0"/>
              </a:rPr>
              <a:t> Cash Alliance </a:t>
            </a:r>
          </a:p>
          <a:p>
            <a:r>
              <a:rPr lang="fr-CH" sz="2000" b="1" i="0" dirty="0">
                <a:effectLst/>
                <a:ea typeface="Helvetica Neue" panose="02000503000000020004" pitchFamily="2" charset="0"/>
                <a:cs typeface="Helvetica Neue" panose="02000503000000020004" pitchFamily="2" charset="0"/>
              </a:rPr>
              <a:t>est un partenariat entre gouvernements, entreprises et organisations internationales </a:t>
            </a:r>
            <a:r>
              <a:rPr lang="fr-CH" sz="2000" b="1" i="0" dirty="0">
                <a:effectLst/>
                <a:highlight>
                  <a:srgbClr val="FFFF00"/>
                </a:highlight>
                <a:ea typeface="Helvetica Neue" panose="02000503000000020004" pitchFamily="2" charset="0"/>
                <a:cs typeface="Helvetica Neue" panose="02000503000000020004" pitchFamily="2" charset="0"/>
              </a:rPr>
              <a:t>qui accélère depuis 2012 </a:t>
            </a:r>
            <a:r>
              <a:rPr lang="fr-CH" sz="2000" b="1" dirty="0">
                <a:effectLst/>
                <a:highlight>
                  <a:srgbClr val="FFFF00"/>
                </a:highlight>
                <a:ea typeface="Helvetica Neue" panose="02000503000000020004" pitchFamily="2" charset="0"/>
                <a:cs typeface="Helvetica Neue" panose="02000503000000020004" pitchFamily="2" charset="0"/>
              </a:rPr>
              <a:t>la </a:t>
            </a:r>
            <a:r>
              <a:rPr lang="fr-CH" sz="2000" b="1" dirty="0">
                <a:solidFill>
                  <a:srgbClr val="FF0000"/>
                </a:solidFill>
                <a:effectLst/>
                <a:highlight>
                  <a:srgbClr val="FFFF00"/>
                </a:highlight>
                <a:ea typeface="Helvetica Neue" panose="02000503000000020004" pitchFamily="2" charset="0"/>
                <a:cs typeface="Helvetica Neue" panose="02000503000000020004" pitchFamily="2" charset="0"/>
              </a:rPr>
              <a:t>t</a:t>
            </a:r>
            <a:r>
              <a:rPr lang="fr-CH" sz="2000" b="1" i="0" dirty="0">
                <a:solidFill>
                  <a:srgbClr val="FF0000"/>
                </a:solidFill>
                <a:effectLst/>
                <a:highlight>
                  <a:srgbClr val="FFFF00"/>
                </a:highlight>
                <a:ea typeface="Helvetica Neue" panose="02000503000000020004" pitchFamily="2" charset="0"/>
                <a:cs typeface="Helvetica Neue" panose="02000503000000020004" pitchFamily="2" charset="0"/>
              </a:rPr>
              <a:t>ransition de l'argent liquide aux paiements numériques</a:t>
            </a:r>
            <a:r>
              <a:rPr lang="fr-CH" sz="2000" b="1" i="0" dirty="0">
                <a:effectLst/>
                <a:highlight>
                  <a:srgbClr val="FFFF00"/>
                </a:highlight>
                <a:ea typeface="Helvetica Neue" panose="02000503000000020004" pitchFamily="2" charset="0"/>
                <a:cs typeface="Helvetica Neue" panose="02000503000000020004" pitchFamily="2" charset="0"/>
              </a:rPr>
              <a:t> afin d'aider à atteindre </a:t>
            </a:r>
            <a:r>
              <a:rPr lang="fr-CH" sz="2000" b="1" i="0" dirty="0">
                <a:solidFill>
                  <a:srgbClr val="FF0000"/>
                </a:solidFill>
                <a:effectLst/>
                <a:highlight>
                  <a:srgbClr val="FFFF00"/>
                </a:highlight>
                <a:ea typeface="Helvetica Neue" panose="02000503000000020004" pitchFamily="2" charset="0"/>
                <a:cs typeface="Helvetica Neue" panose="02000503000000020004" pitchFamily="2" charset="0"/>
              </a:rPr>
              <a:t>l’Agenda 2030</a:t>
            </a:r>
            <a:r>
              <a:rPr lang="fr-CH" sz="2000" b="1" i="0" dirty="0">
                <a:effectLst/>
                <a:highlight>
                  <a:srgbClr val="FFFF00"/>
                </a:highlight>
                <a:ea typeface="Helvetica Neue" panose="02000503000000020004" pitchFamily="2" charset="0"/>
                <a:cs typeface="Helvetica Neue" panose="02000503000000020004" pitchFamily="2" charset="0"/>
              </a:rPr>
              <a:t>, </a:t>
            </a:r>
          </a:p>
          <a:p>
            <a:r>
              <a:rPr lang="fr-CH" sz="2000" b="1" i="0" dirty="0">
                <a:effectLst/>
                <a:highlight>
                  <a:srgbClr val="FFFF00"/>
                </a:highlight>
                <a:ea typeface="Helvetica Neue" panose="02000503000000020004" pitchFamily="2" charset="0"/>
                <a:cs typeface="Helvetica Neue" panose="02000503000000020004" pitchFamily="2" charset="0"/>
              </a:rPr>
              <a:t>les </a:t>
            </a:r>
            <a:r>
              <a:rPr lang="fr-CH" sz="2000" b="1" i="0" dirty="0">
                <a:solidFill>
                  <a:srgbClr val="FF0000"/>
                </a:solidFill>
                <a:effectLst/>
                <a:highlight>
                  <a:srgbClr val="FFFF00"/>
                </a:highlight>
                <a:ea typeface="Helvetica Neue" panose="02000503000000020004" pitchFamily="2" charset="0"/>
                <a:cs typeface="Helvetica Neue" panose="02000503000000020004" pitchFamily="2" charset="0"/>
              </a:rPr>
              <a:t>ODD </a:t>
            </a:r>
            <a:r>
              <a:rPr lang="fr-CH" sz="2000" b="1" i="0" dirty="0">
                <a:effectLst/>
                <a:highlight>
                  <a:srgbClr val="FFFF00"/>
                </a:highlight>
                <a:ea typeface="Helvetica Neue" panose="02000503000000020004" pitchFamily="2" charset="0"/>
                <a:cs typeface="Helvetica Neue" panose="02000503000000020004" pitchFamily="2" charset="0"/>
              </a:rPr>
              <a:t>de </a:t>
            </a:r>
            <a:r>
              <a:rPr lang="fr-CH" sz="2000" b="1" dirty="0">
                <a:highlight>
                  <a:srgbClr val="FFFF00"/>
                </a:highlight>
                <a:ea typeface="Helvetica Neue" panose="02000503000000020004" pitchFamily="2" charset="0"/>
                <a:cs typeface="Helvetica Neue" panose="02000503000000020004" pitchFamily="2" charset="0"/>
              </a:rPr>
              <a:t>l’ONU (17 O</a:t>
            </a:r>
            <a:r>
              <a:rPr lang="fr-CH" sz="2000" b="1" i="0" dirty="0">
                <a:effectLst/>
                <a:highlight>
                  <a:srgbClr val="FFFF00"/>
                </a:highlight>
                <a:ea typeface="Helvetica Neue" panose="02000503000000020004" pitchFamily="2" charset="0"/>
                <a:cs typeface="Helvetica Neue" panose="02000503000000020004" pitchFamily="2" charset="0"/>
              </a:rPr>
              <a:t>bjectifs de Développement Durable)</a:t>
            </a:r>
            <a:r>
              <a:rPr lang="fr-CH" sz="2000" b="1" i="0" dirty="0">
                <a:effectLst/>
                <a:ea typeface="Helvetica Neue" panose="02000503000000020004" pitchFamily="2" charset="0"/>
                <a:cs typeface="Helvetica Neue" panose="02000503000000020004" pitchFamily="2" charset="0"/>
              </a:rPr>
              <a:t>.</a:t>
            </a:r>
            <a:endParaRPr lang="fr-FR" sz="2000" b="1" dirty="0">
              <a:ea typeface="Helvetica Neue" panose="02000503000000020004" pitchFamily="2" charset="0"/>
              <a:cs typeface="Helvetica Neue" panose="02000503000000020004" pitchFamily="2" charset="0"/>
            </a:endParaRPr>
          </a:p>
        </p:txBody>
      </p:sp>
      <p:pic>
        <p:nvPicPr>
          <p:cNvPr id="46086" name="Picture 6" descr="Why Bill Gates's Philanthropy Is a Problem | The Nation">
            <a:extLst>
              <a:ext uri="{FF2B5EF4-FFF2-40B4-BE49-F238E27FC236}">
                <a16:creationId xmlns:a16="http://schemas.microsoft.com/office/drawing/2014/main" id="{0CF24CD8-E3EB-3489-1071-87B3C4F9469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21785" y="1058229"/>
            <a:ext cx="3229577" cy="203132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15" name="ZoneTexte 14">
            <a:extLst>
              <a:ext uri="{FF2B5EF4-FFF2-40B4-BE49-F238E27FC236}">
                <a16:creationId xmlns:a16="http://schemas.microsoft.com/office/drawing/2014/main" id="{24AA5157-AFF5-CE47-1462-9804BEA107A7}"/>
              </a:ext>
            </a:extLst>
          </p:cNvPr>
          <p:cNvSpPr txBox="1"/>
          <p:nvPr/>
        </p:nvSpPr>
        <p:spPr>
          <a:xfrm>
            <a:off x="6718741" y="3269440"/>
            <a:ext cx="5132621" cy="3170099"/>
          </a:xfrm>
          <a:prstGeom prst="rect">
            <a:avLst/>
          </a:prstGeom>
          <a:noFill/>
        </p:spPr>
        <p:txBody>
          <a:bodyPr wrap="square">
            <a:spAutoFit/>
          </a:bodyPr>
          <a:lstStyle/>
          <a:p>
            <a:pPr algn="l"/>
            <a:r>
              <a:rPr lang="fr-CH" sz="2000" b="1" i="0" dirty="0">
                <a:solidFill>
                  <a:srgbClr val="160C5A"/>
                </a:solidFill>
                <a:effectLst/>
                <a:latin typeface="PFDINTextStd-Regular"/>
              </a:rPr>
              <a:t>« Nous savons que les partenariats sont </a:t>
            </a:r>
          </a:p>
          <a:p>
            <a:pPr algn="l"/>
            <a:r>
              <a:rPr lang="fr-CH" sz="2000" b="1" i="0" dirty="0">
                <a:solidFill>
                  <a:srgbClr val="160C5A"/>
                </a:solidFill>
                <a:effectLst/>
                <a:latin typeface="PFDINTextStd-Regular"/>
              </a:rPr>
              <a:t>essentiels à notre succès. </a:t>
            </a:r>
            <a:r>
              <a:rPr lang="fr-CH" sz="2000" b="1" i="0" dirty="0">
                <a:solidFill>
                  <a:srgbClr val="160C5A"/>
                </a:solidFill>
                <a:effectLst/>
                <a:highlight>
                  <a:srgbClr val="FFFF00"/>
                </a:highlight>
                <a:latin typeface="PFDINTextStd-Regular"/>
              </a:rPr>
              <a:t>Ensemble, avec nos organisations fondatrices, la </a:t>
            </a:r>
            <a:r>
              <a:rPr lang="fr-CH" sz="2000" b="1" i="0" u="sng" dirty="0">
                <a:solidFill>
                  <a:srgbClr val="160C5A"/>
                </a:solidFill>
                <a:effectLst/>
                <a:highlight>
                  <a:srgbClr val="FFFF00"/>
                </a:highlight>
                <a:latin typeface="PFDINTextStd-Regular"/>
              </a:rPr>
              <a:t>Fondation Bill &amp; Melinda Gate</a:t>
            </a:r>
            <a:r>
              <a:rPr lang="fr-CH" sz="2000" b="1" i="0" dirty="0">
                <a:solidFill>
                  <a:srgbClr val="160C5A"/>
                </a:solidFill>
                <a:effectLst/>
                <a:highlight>
                  <a:srgbClr val="FFFF00"/>
                </a:highlight>
                <a:latin typeface="PFDINTextStd-Regular"/>
              </a:rPr>
              <a:t>s, </a:t>
            </a:r>
            <a:r>
              <a:rPr lang="fr-CH" sz="2000" b="1" i="0" u="sng" dirty="0">
                <a:solidFill>
                  <a:srgbClr val="160C5A"/>
                </a:solidFill>
                <a:effectLst/>
                <a:highlight>
                  <a:srgbClr val="FFFF00"/>
                </a:highlight>
                <a:latin typeface="PFDINTextStd-Regular"/>
              </a:rPr>
              <a:t>Citi</a:t>
            </a:r>
            <a:r>
              <a:rPr lang="fr-CH" sz="2000" b="1" i="0" dirty="0">
                <a:solidFill>
                  <a:srgbClr val="160C5A"/>
                </a:solidFill>
                <a:effectLst/>
                <a:highlight>
                  <a:srgbClr val="FFFF00"/>
                </a:highlight>
                <a:latin typeface="PFDINTextStd-Regular"/>
              </a:rPr>
              <a:t>, </a:t>
            </a:r>
            <a:r>
              <a:rPr lang="fr-CH" sz="2000" b="1" i="0" u="sng" dirty="0">
                <a:solidFill>
                  <a:srgbClr val="160C5A"/>
                </a:solidFill>
                <a:effectLst/>
                <a:highlight>
                  <a:srgbClr val="FFFF00"/>
                </a:highlight>
                <a:latin typeface="PFDINTextStd-Regular"/>
              </a:rPr>
              <a:t>Ford </a:t>
            </a:r>
            <a:r>
              <a:rPr lang="fr-CH" sz="2000" b="1" i="0" u="sng" dirty="0" err="1">
                <a:solidFill>
                  <a:srgbClr val="160C5A"/>
                </a:solidFill>
                <a:effectLst/>
                <a:highlight>
                  <a:srgbClr val="FFFF00"/>
                </a:highlight>
                <a:latin typeface="PFDINTextStd-Regular"/>
              </a:rPr>
              <a:t>Foundation</a:t>
            </a:r>
            <a:r>
              <a:rPr lang="fr-CH" sz="2000" b="1" i="0" dirty="0">
                <a:solidFill>
                  <a:srgbClr val="160C5A"/>
                </a:solidFill>
                <a:effectLst/>
                <a:highlight>
                  <a:srgbClr val="FFFF00"/>
                </a:highlight>
                <a:latin typeface="PFDINTextStd-Regular"/>
              </a:rPr>
              <a:t>, </a:t>
            </a:r>
            <a:r>
              <a:rPr lang="fr-CH" sz="2000" b="1" i="0" dirty="0" err="1">
                <a:solidFill>
                  <a:srgbClr val="160C5A"/>
                </a:solidFill>
                <a:effectLst/>
                <a:highlight>
                  <a:srgbClr val="FFFF00"/>
                </a:highlight>
                <a:latin typeface="PFDINTextStd-Regular"/>
              </a:rPr>
              <a:t>Omidyar</a:t>
            </a:r>
            <a:r>
              <a:rPr lang="fr-CH" sz="2000" b="1" i="0" dirty="0">
                <a:solidFill>
                  <a:srgbClr val="160C5A"/>
                </a:solidFill>
                <a:effectLst/>
                <a:highlight>
                  <a:srgbClr val="FFFF00"/>
                </a:highlight>
                <a:latin typeface="PFDINTextStd-Regular"/>
              </a:rPr>
              <a:t> Network, </a:t>
            </a:r>
            <a:r>
              <a:rPr lang="fr-CH" sz="2000" b="1" i="0" u="sng" dirty="0">
                <a:solidFill>
                  <a:srgbClr val="160C5A"/>
                </a:solidFill>
                <a:effectLst/>
                <a:highlight>
                  <a:srgbClr val="FFFF00"/>
                </a:highlight>
                <a:latin typeface="PFDINTextStd-Regular"/>
              </a:rPr>
              <a:t>UNCDF </a:t>
            </a:r>
            <a:r>
              <a:rPr lang="fr-CH" sz="2000" b="1" i="0" dirty="0">
                <a:solidFill>
                  <a:srgbClr val="160C5A"/>
                </a:solidFill>
                <a:effectLst/>
                <a:highlight>
                  <a:srgbClr val="FFFF00"/>
                </a:highlight>
                <a:latin typeface="PFDINTextStd-Regular"/>
              </a:rPr>
              <a:t>(Fonds de développement de capital des Nations Unies), </a:t>
            </a:r>
            <a:r>
              <a:rPr lang="fr-CH" sz="2000" b="1" i="0" u="sng" dirty="0">
                <a:solidFill>
                  <a:srgbClr val="160C5A"/>
                </a:solidFill>
                <a:effectLst/>
                <a:highlight>
                  <a:srgbClr val="FFFF00"/>
                </a:highlight>
                <a:latin typeface="PFDINTextStd-Regular"/>
              </a:rPr>
              <a:t>USAID</a:t>
            </a:r>
            <a:r>
              <a:rPr lang="fr-CH" sz="2000" b="1" i="0" dirty="0">
                <a:solidFill>
                  <a:srgbClr val="160C5A"/>
                </a:solidFill>
                <a:effectLst/>
                <a:highlight>
                  <a:srgbClr val="FFFF00"/>
                </a:highlight>
                <a:latin typeface="PFDINTextStd-Regular"/>
              </a:rPr>
              <a:t> et </a:t>
            </a:r>
            <a:r>
              <a:rPr lang="fr-CH" sz="2000" b="1" i="0" u="sng" dirty="0">
                <a:solidFill>
                  <a:srgbClr val="160C5A"/>
                </a:solidFill>
                <a:effectLst/>
                <a:highlight>
                  <a:srgbClr val="FFFF00"/>
                </a:highlight>
                <a:latin typeface="PFDINTextStd-Regular"/>
              </a:rPr>
              <a:t>Visa</a:t>
            </a:r>
            <a:r>
              <a:rPr lang="fr-CH" sz="2000" b="1" i="0" dirty="0">
                <a:solidFill>
                  <a:srgbClr val="160C5A"/>
                </a:solidFill>
                <a:effectLst/>
                <a:highlight>
                  <a:srgbClr val="FFFF00"/>
                </a:highlight>
                <a:latin typeface="PFDINTextStd-Regular"/>
              </a:rPr>
              <a:t> Inc</a:t>
            </a:r>
            <a:r>
              <a:rPr lang="fr-CH" sz="2000" b="1" i="0" dirty="0">
                <a:solidFill>
                  <a:srgbClr val="160C5A"/>
                </a:solidFill>
                <a:effectLst/>
                <a:latin typeface="PFDINTextStd-Regular"/>
              </a:rPr>
              <a:t>., </a:t>
            </a:r>
            <a:r>
              <a:rPr lang="fr-CH" sz="2000" b="1" i="0" dirty="0" err="1">
                <a:solidFill>
                  <a:srgbClr val="160C5A"/>
                </a:solidFill>
                <a:effectLst/>
                <a:latin typeface="PFDINTextStd-Regular"/>
              </a:rPr>
              <a:t>etc</a:t>
            </a:r>
            <a:r>
              <a:rPr lang="fr-CH" sz="2000" b="1" i="0" dirty="0">
                <a:solidFill>
                  <a:srgbClr val="160C5A"/>
                </a:solidFill>
                <a:effectLst/>
                <a:latin typeface="PFDINTextStd-Regular"/>
              </a:rPr>
              <a:t>, nous sommes heureux d'accueillir encore plus de partenaires au sein de l'Alliance </a:t>
            </a:r>
            <a:r>
              <a:rPr lang="fr-CH" sz="2000" b="1" i="0" dirty="0">
                <a:solidFill>
                  <a:srgbClr val="160C5A"/>
                </a:solidFill>
                <a:effectLst/>
                <a:highlight>
                  <a:srgbClr val="FFFF00"/>
                </a:highlight>
                <a:latin typeface="PFDINTextStd-Regular"/>
              </a:rPr>
              <a:t>qui se consacrent à faire de cette transition une réalité</a:t>
            </a:r>
            <a:r>
              <a:rPr lang="fr-CH" sz="2000" b="1" i="0" dirty="0">
                <a:solidFill>
                  <a:srgbClr val="160C5A"/>
                </a:solidFill>
                <a:effectLst/>
                <a:latin typeface="PFDINTextStd-Regular"/>
              </a:rPr>
              <a:t>. »</a:t>
            </a:r>
            <a:endParaRPr lang="fr-FR" sz="2000" b="1" dirty="0"/>
          </a:p>
        </p:txBody>
      </p:sp>
    </p:spTree>
    <p:extLst>
      <p:ext uri="{BB962C8B-B14F-4D97-AF65-F5344CB8AC3E}">
        <p14:creationId xmlns:p14="http://schemas.microsoft.com/office/powerpoint/2010/main" val="1961250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nodeType="clickEffect">
                                  <p:stCondLst>
                                    <p:cond delay="0"/>
                                  </p:stCondLst>
                                  <p:childTnLst>
                                    <p:set>
                                      <p:cBhvr>
                                        <p:cTn id="6" dur="1" fill="hold">
                                          <p:stCondLst>
                                            <p:cond delay="0"/>
                                          </p:stCondLst>
                                        </p:cTn>
                                        <p:tgtEl>
                                          <p:spTgt spid="46086"/>
                                        </p:tgtEl>
                                        <p:attrNameLst>
                                          <p:attrName>style.visibility</p:attrName>
                                        </p:attrNameLst>
                                      </p:cBhvr>
                                      <p:to>
                                        <p:strVal val="visible"/>
                                      </p:to>
                                    </p:set>
                                    <p:anim calcmode="lin" valueType="num">
                                      <p:cBhvr additive="base">
                                        <p:cTn id="7" dur="500"/>
                                        <p:tgtEl>
                                          <p:spTgt spid="46086"/>
                                        </p:tgtEl>
                                        <p:attrNameLst>
                                          <p:attrName>ppt_x</p:attrName>
                                        </p:attrNameLst>
                                      </p:cBhvr>
                                      <p:tavLst>
                                        <p:tav tm="0">
                                          <p:val>
                                            <p:strVal val="#ppt_x-#ppt_w*1.125000"/>
                                          </p:val>
                                        </p:tav>
                                        <p:tav tm="100000">
                                          <p:val>
                                            <p:strVal val="#ppt_x"/>
                                          </p:val>
                                        </p:tav>
                                      </p:tavLst>
                                    </p:anim>
                                    <p:animEffect transition="in" filter="wipe(right)">
                                      <p:cBhvr>
                                        <p:cTn id="8" dur="500"/>
                                        <p:tgtEl>
                                          <p:spTgt spid="46086"/>
                                        </p:tgtEl>
                                      </p:cBhvr>
                                    </p:animEffect>
                                  </p:childTnLst>
                                </p:cTn>
                              </p:par>
                              <p:par>
                                <p:cTn id="9" presetID="12" presetClass="entr" presetSubtype="8"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p:tgtEl>
                                          <p:spTgt spid="11"/>
                                        </p:tgtEl>
                                        <p:attrNameLst>
                                          <p:attrName>ppt_x</p:attrName>
                                        </p:attrNameLst>
                                      </p:cBhvr>
                                      <p:tavLst>
                                        <p:tav tm="0">
                                          <p:val>
                                            <p:strVal val="#ppt_x-#ppt_w*1.125000"/>
                                          </p:val>
                                        </p:tav>
                                        <p:tav tm="100000">
                                          <p:val>
                                            <p:strVal val="#ppt_x"/>
                                          </p:val>
                                        </p:tav>
                                      </p:tavLst>
                                    </p:anim>
                                    <p:animEffect transition="in" filter="wipe(right)">
                                      <p:cBhvr>
                                        <p:cTn id="12" dur="500"/>
                                        <p:tgtEl>
                                          <p:spTgt spid="11"/>
                                        </p:tgtEl>
                                      </p:cBhvr>
                                    </p:animEffect>
                                  </p:childTnLst>
                                </p:cTn>
                              </p:par>
                              <p:par>
                                <p:cTn id="13" presetID="12" presetClass="entr" presetSubtype="8"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p:tgtEl>
                                          <p:spTgt spid="3"/>
                                        </p:tgtEl>
                                        <p:attrNameLst>
                                          <p:attrName>ppt_x</p:attrName>
                                        </p:attrNameLst>
                                      </p:cBhvr>
                                      <p:tavLst>
                                        <p:tav tm="0">
                                          <p:val>
                                            <p:strVal val="#ppt_x-#ppt_w*1.125000"/>
                                          </p:val>
                                        </p:tav>
                                        <p:tav tm="100000">
                                          <p:val>
                                            <p:strVal val="#ppt_x"/>
                                          </p:val>
                                        </p:tav>
                                      </p:tavLst>
                                    </p:anim>
                                    <p:animEffect transition="in" filter="wipe(right)">
                                      <p:cBhvr>
                                        <p:cTn id="16" dur="5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p:cTn id="21" dur="1000" fill="hold"/>
                                        <p:tgtEl>
                                          <p:spTgt spid="17"/>
                                        </p:tgtEl>
                                        <p:attrNameLst>
                                          <p:attrName>ppt_w</p:attrName>
                                        </p:attrNameLst>
                                      </p:cBhvr>
                                      <p:tavLst>
                                        <p:tav tm="0">
                                          <p:val>
                                            <p:strVal val="#ppt_w*0.70"/>
                                          </p:val>
                                        </p:tav>
                                        <p:tav tm="100000">
                                          <p:val>
                                            <p:strVal val="#ppt_w"/>
                                          </p:val>
                                        </p:tav>
                                      </p:tavLst>
                                    </p:anim>
                                    <p:anim calcmode="lin" valueType="num">
                                      <p:cBhvr>
                                        <p:cTn id="22" dur="1000" fill="hold"/>
                                        <p:tgtEl>
                                          <p:spTgt spid="17"/>
                                        </p:tgtEl>
                                        <p:attrNameLst>
                                          <p:attrName>ppt_h</p:attrName>
                                        </p:attrNameLst>
                                      </p:cBhvr>
                                      <p:tavLst>
                                        <p:tav tm="0">
                                          <p:val>
                                            <p:strVal val="#ppt_h"/>
                                          </p:val>
                                        </p:tav>
                                        <p:tav tm="100000">
                                          <p:val>
                                            <p:strVal val="#ppt_h"/>
                                          </p:val>
                                        </p:tav>
                                      </p:tavLst>
                                    </p:anim>
                                    <p:animEffect transition="in" filter="fade">
                                      <p:cBhvr>
                                        <p:cTn id="23" dur="1000"/>
                                        <p:tgtEl>
                                          <p:spTgt spid="17"/>
                                        </p:tgtEl>
                                      </p:cBhvr>
                                    </p:animEffect>
                                  </p:childTnLst>
                                </p:cTn>
                              </p:par>
                              <p:par>
                                <p:cTn id="24" presetID="55" presetClass="entr" presetSubtype="0"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p:cTn id="26" dur="1000" fill="hold"/>
                                        <p:tgtEl>
                                          <p:spTgt spid="15"/>
                                        </p:tgtEl>
                                        <p:attrNameLst>
                                          <p:attrName>ppt_w</p:attrName>
                                        </p:attrNameLst>
                                      </p:cBhvr>
                                      <p:tavLst>
                                        <p:tav tm="0">
                                          <p:val>
                                            <p:strVal val="#ppt_w*0.70"/>
                                          </p:val>
                                        </p:tav>
                                        <p:tav tm="100000">
                                          <p:val>
                                            <p:strVal val="#ppt_w"/>
                                          </p:val>
                                        </p:tav>
                                      </p:tavLst>
                                    </p:anim>
                                    <p:anim calcmode="lin" valueType="num">
                                      <p:cBhvr>
                                        <p:cTn id="27" dur="1000" fill="hold"/>
                                        <p:tgtEl>
                                          <p:spTgt spid="15"/>
                                        </p:tgtEl>
                                        <p:attrNameLst>
                                          <p:attrName>ppt_h</p:attrName>
                                        </p:attrNameLst>
                                      </p:cBhvr>
                                      <p:tavLst>
                                        <p:tav tm="0">
                                          <p:val>
                                            <p:strVal val="#ppt_h"/>
                                          </p:val>
                                        </p:tav>
                                        <p:tav tm="100000">
                                          <p:val>
                                            <p:strVal val="#ppt_h"/>
                                          </p:val>
                                        </p:tav>
                                      </p:tavLst>
                                    </p:anim>
                                    <p:animEffect transition="in" filter="fade">
                                      <p:cBhvr>
                                        <p:cTn id="28" dur="1000"/>
                                        <p:tgtEl>
                                          <p:spTgt spid="15"/>
                                        </p:tgtEl>
                                      </p:cBhvr>
                                    </p:animEffect>
                                  </p:childTnLst>
                                </p:cTn>
                              </p:par>
                              <p:par>
                                <p:cTn id="29" presetID="12" presetClass="entr" presetSubtype="8"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1000"/>
                                        <p:tgtEl>
                                          <p:spTgt spid="10"/>
                                        </p:tgtEl>
                                        <p:attrNameLst>
                                          <p:attrName>ppt_x</p:attrName>
                                        </p:attrNameLst>
                                      </p:cBhvr>
                                      <p:tavLst>
                                        <p:tav tm="0">
                                          <p:val>
                                            <p:strVal val="#ppt_x-#ppt_w*1.125000"/>
                                          </p:val>
                                        </p:tav>
                                        <p:tav tm="100000">
                                          <p:val>
                                            <p:strVal val="#ppt_x"/>
                                          </p:val>
                                        </p:tav>
                                      </p:tavLst>
                                    </p:anim>
                                    <p:animEffect transition="in" filter="wipe(right)">
                                      <p:cBhvr>
                                        <p:cTn id="32"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7" grpId="0"/>
      <p:bldP spid="1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60D25F76-4DCC-0843-2CF4-F510D7C218DE}"/>
              </a:ext>
            </a:extLst>
          </p:cNvPr>
          <p:cNvPicPr>
            <a:picLocks noChangeAspect="1"/>
          </p:cNvPicPr>
          <p:nvPr/>
        </p:nvPicPr>
        <p:blipFill>
          <a:blip r:embed="rId2"/>
          <a:stretch>
            <a:fillRect/>
          </a:stretch>
        </p:blipFill>
        <p:spPr>
          <a:xfrm>
            <a:off x="5751263" y="1530250"/>
            <a:ext cx="6134947" cy="4572172"/>
          </a:xfrm>
          <a:prstGeom prst="rect">
            <a:avLst/>
          </a:prstGeom>
          <a:ln>
            <a:solidFill>
              <a:schemeClr val="tx1"/>
            </a:solidFill>
          </a:ln>
        </p:spPr>
      </p:pic>
      <p:pic>
        <p:nvPicPr>
          <p:cNvPr id="6" name="Image 5">
            <a:extLst>
              <a:ext uri="{FF2B5EF4-FFF2-40B4-BE49-F238E27FC236}">
                <a16:creationId xmlns:a16="http://schemas.microsoft.com/office/drawing/2014/main" id="{3858748A-53B1-44B4-436B-82AEEED6DDC9}"/>
              </a:ext>
            </a:extLst>
          </p:cNvPr>
          <p:cNvPicPr>
            <a:picLocks noChangeAspect="1"/>
          </p:cNvPicPr>
          <p:nvPr/>
        </p:nvPicPr>
        <p:blipFill>
          <a:blip r:embed="rId3"/>
          <a:stretch>
            <a:fillRect/>
          </a:stretch>
        </p:blipFill>
        <p:spPr>
          <a:xfrm>
            <a:off x="300799" y="2128592"/>
            <a:ext cx="5287480" cy="3891139"/>
          </a:xfrm>
          <a:prstGeom prst="rect">
            <a:avLst/>
          </a:prstGeom>
          <a:ln>
            <a:solidFill>
              <a:schemeClr val="tx1"/>
            </a:solidFill>
          </a:ln>
        </p:spPr>
      </p:pic>
      <p:sp>
        <p:nvSpPr>
          <p:cNvPr id="5" name="ZoneTexte 4">
            <a:extLst>
              <a:ext uri="{FF2B5EF4-FFF2-40B4-BE49-F238E27FC236}">
                <a16:creationId xmlns:a16="http://schemas.microsoft.com/office/drawing/2014/main" id="{12E04606-FF79-B4D6-E1DA-AF04B7B1B590}"/>
              </a:ext>
            </a:extLst>
          </p:cNvPr>
          <p:cNvSpPr txBox="1"/>
          <p:nvPr/>
        </p:nvSpPr>
        <p:spPr>
          <a:xfrm>
            <a:off x="438152" y="5226333"/>
            <a:ext cx="5431823" cy="1200329"/>
          </a:xfrm>
          <a:prstGeom prst="rect">
            <a:avLst/>
          </a:prstGeom>
          <a:solidFill>
            <a:schemeClr val="bg1"/>
          </a:solidFill>
          <a:ln w="28575">
            <a:solidFill>
              <a:schemeClr val="tx1"/>
            </a:solidFill>
          </a:ln>
        </p:spPr>
        <p:txBody>
          <a:bodyPr wrap="square">
            <a:spAutoFit/>
          </a:bodyPr>
          <a:lstStyle/>
          <a:p>
            <a:r>
              <a:rPr lang="fr-CH" b="1" dirty="0">
                <a:solidFill>
                  <a:srgbClr val="000000"/>
                </a:solidFill>
                <a:latin typeface="Helvetica Neue" panose="02000503000000020004" pitchFamily="2" charset="0"/>
              </a:rPr>
              <a:t>Le Parlement européen a adopté un ensemble de lois renforçant la boîte à outils de l’UE </a:t>
            </a:r>
          </a:p>
          <a:p>
            <a:r>
              <a:rPr lang="fr-CH" b="1" dirty="0">
                <a:solidFill>
                  <a:srgbClr val="000000"/>
                </a:solidFill>
                <a:highlight>
                  <a:srgbClr val="FFFF00"/>
                </a:highlight>
                <a:latin typeface="Helvetica Neue" panose="02000503000000020004" pitchFamily="2" charset="0"/>
              </a:rPr>
              <a:t>pour lutter contre le blanchiment d'argent et le financement du terrorisme.</a:t>
            </a:r>
            <a:endParaRPr lang="fr-FR" b="1" dirty="0">
              <a:solidFill>
                <a:srgbClr val="000000"/>
              </a:solidFill>
              <a:highlight>
                <a:srgbClr val="FFFF00"/>
              </a:highlight>
              <a:latin typeface="Helvetica Neue" panose="02000503000000020004" pitchFamily="2" charset="0"/>
            </a:endParaRPr>
          </a:p>
        </p:txBody>
      </p:sp>
      <p:sp>
        <p:nvSpPr>
          <p:cNvPr id="8" name="Ellipse 7">
            <a:extLst>
              <a:ext uri="{FF2B5EF4-FFF2-40B4-BE49-F238E27FC236}">
                <a16:creationId xmlns:a16="http://schemas.microsoft.com/office/drawing/2014/main" id="{12BB1A14-88A0-7BA6-8B56-C24D8B155C38}"/>
              </a:ext>
            </a:extLst>
          </p:cNvPr>
          <p:cNvSpPr/>
          <p:nvPr/>
        </p:nvSpPr>
        <p:spPr>
          <a:xfrm>
            <a:off x="9267567" y="4398346"/>
            <a:ext cx="2298357" cy="512875"/>
          </a:xfrm>
          <a:prstGeom prst="ellipse">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ZoneTexte 9">
            <a:extLst>
              <a:ext uri="{FF2B5EF4-FFF2-40B4-BE49-F238E27FC236}">
                <a16:creationId xmlns:a16="http://schemas.microsoft.com/office/drawing/2014/main" id="{E3F6D224-C7B6-B26E-9C83-1ECA91BBEAA4}"/>
              </a:ext>
            </a:extLst>
          </p:cNvPr>
          <p:cNvSpPr txBox="1"/>
          <p:nvPr/>
        </p:nvSpPr>
        <p:spPr>
          <a:xfrm>
            <a:off x="5717575" y="5504079"/>
            <a:ext cx="6302461" cy="1200329"/>
          </a:xfrm>
          <a:prstGeom prst="rect">
            <a:avLst/>
          </a:prstGeom>
          <a:solidFill>
            <a:schemeClr val="bg1"/>
          </a:solidFill>
          <a:ln w="28575">
            <a:solidFill>
              <a:schemeClr val="tx1"/>
            </a:solidFill>
          </a:ln>
        </p:spPr>
        <p:txBody>
          <a:bodyPr wrap="square">
            <a:spAutoFit/>
          </a:bodyPr>
          <a:lstStyle/>
          <a:p>
            <a:r>
              <a:rPr lang="fr-CH" dirty="0">
                <a:solidFill>
                  <a:srgbClr val="000000"/>
                </a:solidFill>
                <a:effectLst/>
                <a:latin typeface="Helvetica Neue" panose="02000503000000020004" pitchFamily="2" charset="0"/>
              </a:rPr>
              <a:t>Pour superviser les nouvelles règles de lutte contre le blanchiment d'argent, une nouvelle autorité - </a:t>
            </a:r>
            <a:r>
              <a:rPr lang="fr-CH" b="1" dirty="0">
                <a:solidFill>
                  <a:srgbClr val="000000"/>
                </a:solidFill>
                <a:effectLst/>
                <a:highlight>
                  <a:srgbClr val="FFFF00"/>
                </a:highlight>
                <a:latin typeface="Helvetica Neue" panose="02000503000000020004" pitchFamily="2" charset="0"/>
              </a:rPr>
              <a:t>l'Autorité de lutte contre le blanchiment d'argent et le financement du terrorisme (AMLA) - sera créée et établie à Francfort.</a:t>
            </a:r>
          </a:p>
        </p:txBody>
      </p:sp>
      <p:sp>
        <p:nvSpPr>
          <p:cNvPr id="11" name="ZoneTexte 10">
            <a:extLst>
              <a:ext uri="{FF2B5EF4-FFF2-40B4-BE49-F238E27FC236}">
                <a16:creationId xmlns:a16="http://schemas.microsoft.com/office/drawing/2014/main" id="{3DE8AB33-3889-3B47-A492-4DA50D90CAF2}"/>
              </a:ext>
            </a:extLst>
          </p:cNvPr>
          <p:cNvSpPr txBox="1"/>
          <p:nvPr/>
        </p:nvSpPr>
        <p:spPr>
          <a:xfrm>
            <a:off x="305790" y="66489"/>
            <a:ext cx="11886210" cy="2062103"/>
          </a:xfrm>
          <a:prstGeom prst="rect">
            <a:avLst/>
          </a:prstGeom>
          <a:noFill/>
        </p:spPr>
        <p:txBody>
          <a:bodyPr wrap="square">
            <a:spAutoFit/>
          </a:bodyPr>
          <a:lstStyle/>
          <a:p>
            <a:r>
              <a:rPr lang="fr-CH" sz="4800" dirty="0">
                <a:latin typeface="Gill Sans Ultra Bold" panose="020B0A02020104020203" pitchFamily="34" charset="77"/>
              </a:rPr>
              <a:t>L’UE impose dès 2027</a:t>
            </a:r>
          </a:p>
          <a:p>
            <a:r>
              <a:rPr lang="fr-CH" sz="4000" dirty="0">
                <a:latin typeface="Gill Sans Ultra Bold" panose="020B0A02020104020203" pitchFamily="34" charset="77"/>
              </a:rPr>
              <a:t>un plafond des paiements en </a:t>
            </a:r>
            <a:r>
              <a:rPr lang="fr-CH" sz="4000" dirty="0">
                <a:solidFill>
                  <a:srgbClr val="FF0000"/>
                </a:solidFill>
                <a:latin typeface="Gill Sans Ultra Bold" panose="020B0A02020104020203" pitchFamily="34" charset="77"/>
              </a:rPr>
              <a:t>espèces</a:t>
            </a:r>
            <a:r>
              <a:rPr lang="fr-CH" sz="4000" dirty="0">
                <a:latin typeface="Gill Sans Ultra Bold" panose="020B0A02020104020203" pitchFamily="34" charset="77"/>
              </a:rPr>
              <a:t> à </a:t>
            </a:r>
            <a:r>
              <a:rPr lang="fr-CH" sz="4000" dirty="0">
                <a:solidFill>
                  <a:srgbClr val="FF0000"/>
                </a:solidFill>
                <a:latin typeface="Gill Sans Ultra Bold" panose="020B0A02020104020203" pitchFamily="34" charset="77"/>
              </a:rPr>
              <a:t>10 000 euros</a:t>
            </a:r>
          </a:p>
        </p:txBody>
      </p:sp>
      <p:sp>
        <p:nvSpPr>
          <p:cNvPr id="12" name="ZoneTexte 11">
            <a:extLst>
              <a:ext uri="{FF2B5EF4-FFF2-40B4-BE49-F238E27FC236}">
                <a16:creationId xmlns:a16="http://schemas.microsoft.com/office/drawing/2014/main" id="{A1CD60E2-CF47-D779-EA2A-49930E76BFCC}"/>
              </a:ext>
            </a:extLst>
          </p:cNvPr>
          <p:cNvSpPr txBox="1"/>
          <p:nvPr/>
        </p:nvSpPr>
        <p:spPr>
          <a:xfrm>
            <a:off x="3620529" y="6241996"/>
            <a:ext cx="1854029" cy="369332"/>
          </a:xfrm>
          <a:prstGeom prst="rect">
            <a:avLst/>
          </a:prstGeom>
          <a:solidFill>
            <a:schemeClr val="bg1"/>
          </a:solidFill>
          <a:ln w="28575">
            <a:solidFill>
              <a:schemeClr val="tx1"/>
            </a:solidFill>
          </a:ln>
        </p:spPr>
        <p:txBody>
          <a:bodyPr wrap="square">
            <a:spAutoFit/>
          </a:bodyPr>
          <a:lstStyle/>
          <a:p>
            <a:pPr algn="ctr"/>
            <a:r>
              <a:rPr lang="fr-CH" b="1" dirty="0">
                <a:solidFill>
                  <a:srgbClr val="000000"/>
                </a:solidFill>
                <a:latin typeface="Arial Rounded MT Bold" panose="020F0704030504030204" pitchFamily="34" charset="77"/>
              </a:rPr>
              <a:t>24</a:t>
            </a:r>
            <a:r>
              <a:rPr lang="fr-CH" b="1" dirty="0">
                <a:solidFill>
                  <a:srgbClr val="000000"/>
                </a:solidFill>
                <a:effectLst/>
                <a:latin typeface="Arial Rounded MT Bold" panose="020F0704030504030204" pitchFamily="34" charset="77"/>
              </a:rPr>
              <a:t> avril </a:t>
            </a:r>
            <a:r>
              <a:rPr lang="fr-CH" b="1" dirty="0">
                <a:solidFill>
                  <a:srgbClr val="000000"/>
                </a:solidFill>
                <a:latin typeface="Arial Rounded MT Bold" panose="020F0704030504030204" pitchFamily="34" charset="77"/>
              </a:rPr>
              <a:t>2024</a:t>
            </a:r>
            <a:endParaRPr lang="fr-CH" dirty="0">
              <a:solidFill>
                <a:srgbClr val="000000"/>
              </a:solidFill>
              <a:effectLst/>
              <a:latin typeface="Arial Rounded MT Bold" panose="020F0704030504030204" pitchFamily="34" charset="77"/>
            </a:endParaRPr>
          </a:p>
        </p:txBody>
      </p:sp>
    </p:spTree>
    <p:extLst>
      <p:ext uri="{BB962C8B-B14F-4D97-AF65-F5344CB8AC3E}">
        <p14:creationId xmlns:p14="http://schemas.microsoft.com/office/powerpoint/2010/main" val="2348556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0.70"/>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1000" fill="hold"/>
                                        <p:tgtEl>
                                          <p:spTgt spid="12"/>
                                        </p:tgtEl>
                                        <p:attrNameLst>
                                          <p:attrName>ppt_w</p:attrName>
                                        </p:attrNameLst>
                                      </p:cBhvr>
                                      <p:tavLst>
                                        <p:tav tm="0">
                                          <p:val>
                                            <p:strVal val="#ppt_w*0.70"/>
                                          </p:val>
                                        </p:tav>
                                        <p:tav tm="100000">
                                          <p:val>
                                            <p:strVal val="#ppt_w"/>
                                          </p:val>
                                        </p:tav>
                                      </p:tavLst>
                                    </p:anim>
                                    <p:anim calcmode="lin" valueType="num">
                                      <p:cBhvr>
                                        <p:cTn id="13" dur="1000" fill="hold"/>
                                        <p:tgtEl>
                                          <p:spTgt spid="12"/>
                                        </p:tgtEl>
                                        <p:attrNameLst>
                                          <p:attrName>ppt_h</p:attrName>
                                        </p:attrNameLst>
                                      </p:cBhvr>
                                      <p:tavLst>
                                        <p:tav tm="0">
                                          <p:val>
                                            <p:strVal val="#ppt_h"/>
                                          </p:val>
                                        </p:tav>
                                        <p:tav tm="100000">
                                          <p:val>
                                            <p:strVal val="#ppt_h"/>
                                          </p:val>
                                        </p:tav>
                                      </p:tavLst>
                                    </p:anim>
                                    <p:animEffect transition="in" filter="fade">
                                      <p:cBhvr>
                                        <p:cTn id="14" dur="1000"/>
                                        <p:tgtEl>
                                          <p:spTgt spid="12"/>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1000" fill="hold"/>
                                        <p:tgtEl>
                                          <p:spTgt spid="10"/>
                                        </p:tgtEl>
                                        <p:attrNameLst>
                                          <p:attrName>ppt_w</p:attrName>
                                        </p:attrNameLst>
                                      </p:cBhvr>
                                      <p:tavLst>
                                        <p:tav tm="0">
                                          <p:val>
                                            <p:fltVal val="0"/>
                                          </p:val>
                                        </p:tav>
                                        <p:tav tm="100000">
                                          <p:val>
                                            <p:strVal val="#ppt_w"/>
                                          </p:val>
                                        </p:tav>
                                      </p:tavLst>
                                    </p:anim>
                                    <p:anim calcmode="lin" valueType="num">
                                      <p:cBhvr>
                                        <p:cTn id="20" dur="1000" fill="hold"/>
                                        <p:tgtEl>
                                          <p:spTgt spid="10"/>
                                        </p:tgtEl>
                                        <p:attrNameLst>
                                          <p:attrName>ppt_h</p:attrName>
                                        </p:attrNameLst>
                                      </p:cBhvr>
                                      <p:tavLst>
                                        <p:tav tm="0">
                                          <p:val>
                                            <p:fltVal val="0"/>
                                          </p:val>
                                        </p:tav>
                                        <p:tav tm="100000">
                                          <p:val>
                                            <p:strVal val="#ppt_h"/>
                                          </p:val>
                                        </p:tav>
                                      </p:tavLst>
                                    </p:anim>
                                    <p:animEffect transition="in" filter="fade">
                                      <p:cBhvr>
                                        <p:cTn id="21"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DBD3E4-FFB3-6C53-B1D1-647C6B5F45E9}"/>
            </a:ext>
          </a:extLst>
        </p:cNvPr>
        <p:cNvGrpSpPr/>
        <p:nvPr/>
      </p:nvGrpSpPr>
      <p:grpSpPr>
        <a:xfrm>
          <a:off x="0" y="0"/>
          <a:ext cx="0" cy="0"/>
          <a:chOff x="0" y="0"/>
          <a:chExt cx="0" cy="0"/>
        </a:xfrm>
      </p:grpSpPr>
      <p:sp>
        <p:nvSpPr>
          <p:cNvPr id="11" name="ZoneTexte 10">
            <a:extLst>
              <a:ext uri="{FF2B5EF4-FFF2-40B4-BE49-F238E27FC236}">
                <a16:creationId xmlns:a16="http://schemas.microsoft.com/office/drawing/2014/main" id="{3D964BA0-21D1-73CE-31BB-C972D347BD64}"/>
              </a:ext>
            </a:extLst>
          </p:cNvPr>
          <p:cNvSpPr txBox="1"/>
          <p:nvPr/>
        </p:nvSpPr>
        <p:spPr>
          <a:xfrm>
            <a:off x="305790" y="66489"/>
            <a:ext cx="11886210" cy="2062103"/>
          </a:xfrm>
          <a:prstGeom prst="rect">
            <a:avLst/>
          </a:prstGeom>
          <a:noFill/>
        </p:spPr>
        <p:txBody>
          <a:bodyPr wrap="square">
            <a:spAutoFit/>
          </a:bodyPr>
          <a:lstStyle/>
          <a:p>
            <a:r>
              <a:rPr lang="fr-CH" sz="4800" dirty="0">
                <a:latin typeface="Gill Sans Ultra Bold" panose="020B0A02020104020203" pitchFamily="34" charset="77"/>
              </a:rPr>
              <a:t>Le ministre de la Justice </a:t>
            </a:r>
          </a:p>
          <a:p>
            <a:r>
              <a:rPr lang="fr-CH" sz="4000" dirty="0">
                <a:latin typeface="Gill Sans Ultra Bold" panose="020B0A02020104020203" pitchFamily="34" charset="77"/>
              </a:rPr>
              <a:t>a </a:t>
            </a:r>
            <a:r>
              <a:rPr lang="fr-CH" sz="4000" dirty="0">
                <a:solidFill>
                  <a:srgbClr val="FF0000"/>
                </a:solidFill>
                <a:latin typeface="Gill Sans Ultra Bold" panose="020B0A02020104020203" pitchFamily="34" charset="77"/>
              </a:rPr>
              <a:t>proposé</a:t>
            </a:r>
            <a:r>
              <a:rPr lang="fr-CH" sz="4000" dirty="0">
                <a:latin typeface="Gill Sans Ultra Bold" panose="020B0A02020104020203" pitchFamily="34" charset="77"/>
              </a:rPr>
              <a:t> en 2025 </a:t>
            </a:r>
            <a:r>
              <a:rPr lang="fr-CH" sz="4000" dirty="0">
                <a:solidFill>
                  <a:srgbClr val="FF0000"/>
                </a:solidFill>
                <a:latin typeface="Gill Sans Ultra Bold" panose="020B0A02020104020203" pitchFamily="34" charset="77"/>
              </a:rPr>
              <a:t>d’éradiquer</a:t>
            </a:r>
          </a:p>
          <a:p>
            <a:r>
              <a:rPr lang="fr-CH" sz="4000" dirty="0">
                <a:solidFill>
                  <a:srgbClr val="FF0000"/>
                </a:solidFill>
                <a:latin typeface="Gill Sans Ultra Bold" panose="020B0A02020104020203" pitchFamily="34" charset="77"/>
              </a:rPr>
              <a:t>l’argent liquide </a:t>
            </a:r>
          </a:p>
        </p:txBody>
      </p:sp>
      <p:sp>
        <p:nvSpPr>
          <p:cNvPr id="4" name="ZoneTexte 3">
            <a:extLst>
              <a:ext uri="{FF2B5EF4-FFF2-40B4-BE49-F238E27FC236}">
                <a16:creationId xmlns:a16="http://schemas.microsoft.com/office/drawing/2014/main" id="{EE040E2A-4F26-799A-93DC-F3FAA72B0BFA}"/>
              </a:ext>
            </a:extLst>
          </p:cNvPr>
          <p:cNvSpPr txBox="1"/>
          <p:nvPr/>
        </p:nvSpPr>
        <p:spPr>
          <a:xfrm>
            <a:off x="305790" y="2685846"/>
            <a:ext cx="5054016" cy="1754326"/>
          </a:xfrm>
          <a:prstGeom prst="rect">
            <a:avLst/>
          </a:prstGeom>
          <a:solidFill>
            <a:schemeClr val="bg1"/>
          </a:solidFill>
          <a:ln w="28575">
            <a:solidFill>
              <a:schemeClr val="tx1"/>
            </a:solidFill>
          </a:ln>
        </p:spPr>
        <p:txBody>
          <a:bodyPr wrap="square">
            <a:spAutoFit/>
          </a:bodyPr>
          <a:lstStyle/>
          <a:p>
            <a:r>
              <a:rPr lang="fr-CH" b="1" i="0" dirty="0">
                <a:solidFill>
                  <a:srgbClr val="212529"/>
                </a:solidFill>
                <a:effectLst/>
                <a:latin typeface="-apple-system"/>
              </a:rPr>
              <a:t>Jeudi 22 mai [2025], </a:t>
            </a:r>
            <a:r>
              <a:rPr lang="fr-CH" b="1" i="0" dirty="0">
                <a:solidFill>
                  <a:srgbClr val="212529"/>
                </a:solidFill>
                <a:effectLst/>
                <a:highlight>
                  <a:srgbClr val="FFFF00"/>
                </a:highlight>
                <a:latin typeface="-apple-system"/>
              </a:rPr>
              <a:t>le ministre de la Justice, Gérald Darmanin, a proposé de supprimer l'argent liquide pour mieux lutter contre le trafic de drogue</a:t>
            </a:r>
            <a:r>
              <a:rPr lang="fr-CH" b="1" i="0" dirty="0">
                <a:solidFill>
                  <a:srgbClr val="212529"/>
                </a:solidFill>
                <a:effectLst/>
                <a:latin typeface="-apple-system"/>
              </a:rPr>
              <a:t>. Mais cette proposition soulève une question plus large : </a:t>
            </a:r>
            <a:r>
              <a:rPr lang="fr-CH" b="1" i="0" u="sng" dirty="0">
                <a:solidFill>
                  <a:srgbClr val="212529"/>
                </a:solidFill>
                <a:effectLst/>
                <a:latin typeface="-apple-system"/>
              </a:rPr>
              <a:t>la France, comme ses voisins européens, est-elle réellement prête à vivre sans argent liquide ?</a:t>
            </a:r>
            <a:endParaRPr lang="fr-FR" b="1" u="sng" dirty="0"/>
          </a:p>
        </p:txBody>
      </p:sp>
      <p:pic>
        <p:nvPicPr>
          <p:cNvPr id="5" name="Image 4">
            <a:extLst>
              <a:ext uri="{FF2B5EF4-FFF2-40B4-BE49-F238E27FC236}">
                <a16:creationId xmlns:a16="http://schemas.microsoft.com/office/drawing/2014/main" id="{42D3E6F4-3CE8-4E14-00D3-BC70605F25AA}"/>
              </a:ext>
            </a:extLst>
          </p:cNvPr>
          <p:cNvPicPr>
            <a:picLocks noChangeAspect="1"/>
          </p:cNvPicPr>
          <p:nvPr/>
        </p:nvPicPr>
        <p:blipFill>
          <a:blip r:embed="rId2"/>
          <a:stretch>
            <a:fillRect/>
          </a:stretch>
        </p:blipFill>
        <p:spPr>
          <a:xfrm>
            <a:off x="5676467" y="1583576"/>
            <a:ext cx="6048035" cy="5168176"/>
          </a:xfrm>
          <a:prstGeom prst="rect">
            <a:avLst/>
          </a:prstGeom>
          <a:ln>
            <a:solidFill>
              <a:schemeClr val="tx1"/>
            </a:solidFill>
          </a:ln>
        </p:spPr>
      </p:pic>
      <p:sp>
        <p:nvSpPr>
          <p:cNvPr id="12" name="ZoneTexte 11">
            <a:extLst>
              <a:ext uri="{FF2B5EF4-FFF2-40B4-BE49-F238E27FC236}">
                <a16:creationId xmlns:a16="http://schemas.microsoft.com/office/drawing/2014/main" id="{A79DA296-0B17-61EC-99C8-0B0919A6D415}"/>
              </a:ext>
            </a:extLst>
          </p:cNvPr>
          <p:cNvSpPr txBox="1"/>
          <p:nvPr/>
        </p:nvSpPr>
        <p:spPr>
          <a:xfrm>
            <a:off x="10187134" y="6243123"/>
            <a:ext cx="1854029" cy="369332"/>
          </a:xfrm>
          <a:prstGeom prst="rect">
            <a:avLst/>
          </a:prstGeom>
          <a:solidFill>
            <a:schemeClr val="bg1"/>
          </a:solidFill>
          <a:ln w="28575">
            <a:solidFill>
              <a:schemeClr val="tx1"/>
            </a:solidFill>
          </a:ln>
        </p:spPr>
        <p:txBody>
          <a:bodyPr wrap="square">
            <a:spAutoFit/>
          </a:bodyPr>
          <a:lstStyle/>
          <a:p>
            <a:pPr algn="ctr"/>
            <a:r>
              <a:rPr lang="fr-CH" b="1" dirty="0">
                <a:solidFill>
                  <a:srgbClr val="000000"/>
                </a:solidFill>
                <a:latin typeface="Arial Rounded MT Bold" panose="020F0704030504030204" pitchFamily="34" charset="77"/>
              </a:rPr>
              <a:t>4</a:t>
            </a:r>
            <a:r>
              <a:rPr lang="fr-CH" b="1" dirty="0">
                <a:solidFill>
                  <a:srgbClr val="000000"/>
                </a:solidFill>
                <a:effectLst/>
                <a:latin typeface="Arial Rounded MT Bold" panose="020F0704030504030204" pitchFamily="34" charset="77"/>
              </a:rPr>
              <a:t> juin </a:t>
            </a:r>
            <a:r>
              <a:rPr lang="fr-CH" b="1" dirty="0">
                <a:solidFill>
                  <a:srgbClr val="000000"/>
                </a:solidFill>
                <a:latin typeface="Arial Rounded MT Bold" panose="020F0704030504030204" pitchFamily="34" charset="77"/>
              </a:rPr>
              <a:t>2025</a:t>
            </a:r>
            <a:endParaRPr lang="fr-CH" dirty="0">
              <a:solidFill>
                <a:srgbClr val="000000"/>
              </a:solidFill>
              <a:effectLst/>
              <a:latin typeface="Arial Rounded MT Bold" panose="020F0704030504030204" pitchFamily="34" charset="77"/>
            </a:endParaRPr>
          </a:p>
        </p:txBody>
      </p:sp>
      <p:sp>
        <p:nvSpPr>
          <p:cNvPr id="7" name="ZoneTexte 6">
            <a:extLst>
              <a:ext uri="{FF2B5EF4-FFF2-40B4-BE49-F238E27FC236}">
                <a16:creationId xmlns:a16="http://schemas.microsoft.com/office/drawing/2014/main" id="{00E563F5-7FE5-8C0C-DDA4-3547C4C36298}"/>
              </a:ext>
            </a:extLst>
          </p:cNvPr>
          <p:cNvSpPr txBox="1"/>
          <p:nvPr/>
        </p:nvSpPr>
        <p:spPr>
          <a:xfrm>
            <a:off x="289180" y="4720425"/>
            <a:ext cx="5087055" cy="1754326"/>
          </a:xfrm>
          <a:prstGeom prst="rect">
            <a:avLst/>
          </a:prstGeom>
          <a:noFill/>
          <a:ln w="28575">
            <a:solidFill>
              <a:schemeClr val="tx1"/>
            </a:solidFill>
          </a:ln>
        </p:spPr>
        <p:txBody>
          <a:bodyPr wrap="square">
            <a:spAutoFit/>
          </a:bodyPr>
          <a:lstStyle/>
          <a:p>
            <a:r>
              <a:rPr lang="fr-CH" b="1" dirty="0">
                <a:solidFill>
                  <a:srgbClr val="212529"/>
                </a:solidFill>
                <a:highlight>
                  <a:srgbClr val="FFFF00"/>
                </a:highlight>
                <a:latin typeface="-apple-system"/>
              </a:rPr>
              <a:t>Le site d’information financière norvégien </a:t>
            </a:r>
            <a:r>
              <a:rPr lang="fr-CH" b="1" dirty="0" err="1">
                <a:solidFill>
                  <a:srgbClr val="212529"/>
                </a:solidFill>
                <a:latin typeface="-apple-system"/>
              </a:rPr>
              <a:t>Finansplassen</a:t>
            </a:r>
            <a:r>
              <a:rPr lang="fr-CH" b="1" dirty="0">
                <a:solidFill>
                  <a:srgbClr val="212529"/>
                </a:solidFill>
                <a:latin typeface="-apple-system"/>
              </a:rPr>
              <a:t> a mené en 2024 une étude compilant des données de la Banque mondiale, d’Eurostat et d’autres banques. </a:t>
            </a:r>
            <a:r>
              <a:rPr lang="fr-CH" b="1" dirty="0">
                <a:solidFill>
                  <a:srgbClr val="212529"/>
                </a:solidFill>
                <a:highlight>
                  <a:srgbClr val="FFFF00"/>
                </a:highlight>
                <a:latin typeface="-apple-system"/>
              </a:rPr>
              <a:t>Objectif : </a:t>
            </a:r>
            <a:r>
              <a:rPr lang="fr-CH" b="1" dirty="0">
                <a:solidFill>
                  <a:srgbClr val="FF0000"/>
                </a:solidFill>
                <a:highlight>
                  <a:srgbClr val="FFFF00"/>
                </a:highlight>
                <a:latin typeface="-apple-system"/>
              </a:rPr>
              <a:t>évaluer la capacité </a:t>
            </a:r>
            <a:r>
              <a:rPr lang="fr-CH" b="1" dirty="0">
                <a:solidFill>
                  <a:srgbClr val="212529"/>
                </a:solidFill>
                <a:highlight>
                  <a:srgbClr val="FFFF00"/>
                </a:highlight>
                <a:latin typeface="-apple-system"/>
              </a:rPr>
              <a:t>des pays européens à basculer vers une économie où tous les paiements se feraient </a:t>
            </a:r>
            <a:r>
              <a:rPr lang="fr-CH" b="1" dirty="0">
                <a:solidFill>
                  <a:srgbClr val="FF0000"/>
                </a:solidFill>
                <a:highlight>
                  <a:srgbClr val="FFFF00"/>
                </a:highlight>
                <a:latin typeface="-apple-system"/>
              </a:rPr>
              <a:t>sans espèces</a:t>
            </a:r>
            <a:r>
              <a:rPr lang="fr-CH" dirty="0">
                <a:solidFill>
                  <a:srgbClr val="000000"/>
                </a:solidFill>
                <a:effectLst/>
                <a:highlight>
                  <a:srgbClr val="FFFF00"/>
                </a:highlight>
                <a:latin typeface="Helvetica Neue" panose="02000503000000020004" pitchFamily="2" charset="0"/>
              </a:rPr>
              <a:t>.</a:t>
            </a:r>
          </a:p>
        </p:txBody>
      </p:sp>
      <p:pic>
        <p:nvPicPr>
          <p:cNvPr id="36866" name="Picture 2" descr="Flag France PNG Images | Vecteurs Et Fichiers PSD | Téléchargement Gratuit  Sur Pngtree">
            <a:extLst>
              <a:ext uri="{FF2B5EF4-FFF2-40B4-BE49-F238E27FC236}">
                <a16:creationId xmlns:a16="http://schemas.microsoft.com/office/drawing/2014/main" id="{16860072-EACC-BE3B-5025-C8C4CBA606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56327" y="-72808"/>
            <a:ext cx="1061613" cy="10616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1457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strVal val="#ppt_w*0.70"/>
                                          </p:val>
                                        </p:tav>
                                        <p:tav tm="100000">
                                          <p:val>
                                            <p:strVal val="#ppt_w"/>
                                          </p:val>
                                        </p:tav>
                                      </p:tavLst>
                                    </p:anim>
                                    <p:anim calcmode="lin" valueType="num">
                                      <p:cBhvr>
                                        <p:cTn id="8" dur="1000" fill="hold"/>
                                        <p:tgtEl>
                                          <p:spTgt spid="12"/>
                                        </p:tgtEl>
                                        <p:attrNameLst>
                                          <p:attrName>ppt_h</p:attrName>
                                        </p:attrNameLst>
                                      </p:cBhvr>
                                      <p:tavLst>
                                        <p:tav tm="0">
                                          <p:val>
                                            <p:strVal val="#ppt_h"/>
                                          </p:val>
                                        </p:tav>
                                        <p:tav tm="100000">
                                          <p:val>
                                            <p:strVal val="#ppt_h"/>
                                          </p:val>
                                        </p:tav>
                                      </p:tavLst>
                                    </p:anim>
                                    <p:animEffect transition="in" filter="fade">
                                      <p:cBhvr>
                                        <p:cTn id="9" dur="1000"/>
                                        <p:tgtEl>
                                          <p:spTgt spid="1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1000" fill="hold"/>
                                        <p:tgtEl>
                                          <p:spTgt spid="7"/>
                                        </p:tgtEl>
                                        <p:attrNameLst>
                                          <p:attrName>ppt_w</p:attrName>
                                        </p:attrNameLst>
                                      </p:cBhvr>
                                      <p:tavLst>
                                        <p:tav tm="0">
                                          <p:val>
                                            <p:fltVal val="0"/>
                                          </p:val>
                                        </p:tav>
                                        <p:tav tm="100000">
                                          <p:val>
                                            <p:strVal val="#ppt_w"/>
                                          </p:val>
                                        </p:tav>
                                      </p:tavLst>
                                    </p:anim>
                                    <p:anim calcmode="lin" valueType="num">
                                      <p:cBhvr>
                                        <p:cTn id="15" dur="1000" fill="hold"/>
                                        <p:tgtEl>
                                          <p:spTgt spid="7"/>
                                        </p:tgtEl>
                                        <p:attrNameLst>
                                          <p:attrName>ppt_h</p:attrName>
                                        </p:attrNameLst>
                                      </p:cBhvr>
                                      <p:tavLst>
                                        <p:tav tm="0">
                                          <p:val>
                                            <p:fltVal val="0"/>
                                          </p:val>
                                        </p:tav>
                                        <p:tav tm="100000">
                                          <p:val>
                                            <p:strVal val="#ppt_h"/>
                                          </p:val>
                                        </p:tav>
                                      </p:tavLst>
                                    </p:anim>
                                    <p:animEffect transition="in" filter="fade">
                                      <p:cBhvr>
                                        <p:cTn id="16"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44137FAE-2ED4-CCA1-E400-A44FEA99FFE6}"/>
              </a:ext>
            </a:extLst>
          </p:cNvPr>
          <p:cNvPicPr>
            <a:picLocks noChangeAspect="1"/>
          </p:cNvPicPr>
          <p:nvPr/>
        </p:nvPicPr>
        <p:blipFill>
          <a:blip r:embed="rId2"/>
          <a:stretch>
            <a:fillRect/>
          </a:stretch>
        </p:blipFill>
        <p:spPr>
          <a:xfrm>
            <a:off x="457199" y="1872980"/>
            <a:ext cx="6126892" cy="4660195"/>
          </a:xfrm>
          <a:prstGeom prst="rect">
            <a:avLst/>
          </a:prstGeom>
          <a:ln>
            <a:solidFill>
              <a:schemeClr val="tx1"/>
            </a:solidFill>
          </a:ln>
        </p:spPr>
      </p:pic>
      <p:sp>
        <p:nvSpPr>
          <p:cNvPr id="5" name="ZoneTexte 4">
            <a:extLst>
              <a:ext uri="{FF2B5EF4-FFF2-40B4-BE49-F238E27FC236}">
                <a16:creationId xmlns:a16="http://schemas.microsoft.com/office/drawing/2014/main" id="{1EF6365C-5505-2A4F-207C-790C45DA8391}"/>
              </a:ext>
            </a:extLst>
          </p:cNvPr>
          <p:cNvSpPr txBox="1"/>
          <p:nvPr/>
        </p:nvSpPr>
        <p:spPr>
          <a:xfrm>
            <a:off x="305790" y="66489"/>
            <a:ext cx="11886210" cy="1569660"/>
          </a:xfrm>
          <a:prstGeom prst="rect">
            <a:avLst/>
          </a:prstGeom>
          <a:noFill/>
        </p:spPr>
        <p:txBody>
          <a:bodyPr wrap="square">
            <a:spAutoFit/>
          </a:bodyPr>
          <a:lstStyle/>
          <a:p>
            <a:r>
              <a:rPr lang="fr-CH" sz="4800" dirty="0">
                <a:latin typeface="Gill Sans Ultra Bold" panose="020B0A02020104020203" pitchFamily="34" charset="77"/>
              </a:rPr>
              <a:t>Le « nouvel » euro appelé à </a:t>
            </a:r>
            <a:r>
              <a:rPr lang="fr-CH" sz="4800" dirty="0">
                <a:solidFill>
                  <a:srgbClr val="FF0000"/>
                </a:solidFill>
                <a:latin typeface="Gill Sans Ultra Bold" panose="020B0A02020104020203" pitchFamily="34" charset="77"/>
              </a:rPr>
              <a:t>supprimer</a:t>
            </a:r>
            <a:r>
              <a:rPr lang="fr-CH" sz="4800" dirty="0">
                <a:latin typeface="Gill Sans Ultra Bold" panose="020B0A02020104020203" pitchFamily="34" charset="77"/>
              </a:rPr>
              <a:t> l’argent liquide</a:t>
            </a:r>
            <a:r>
              <a:rPr lang="fr-CH" sz="4000" dirty="0">
                <a:solidFill>
                  <a:srgbClr val="FF0000"/>
                </a:solidFill>
                <a:latin typeface="Gill Sans Ultra Bold" panose="020B0A02020104020203" pitchFamily="34" charset="77"/>
              </a:rPr>
              <a:t> </a:t>
            </a:r>
          </a:p>
        </p:txBody>
      </p:sp>
      <p:pic>
        <p:nvPicPr>
          <p:cNvPr id="6" name="Image 5">
            <a:extLst>
              <a:ext uri="{FF2B5EF4-FFF2-40B4-BE49-F238E27FC236}">
                <a16:creationId xmlns:a16="http://schemas.microsoft.com/office/drawing/2014/main" id="{FE7A20F6-5B89-6A8F-2CF5-E5519AE43841}"/>
              </a:ext>
            </a:extLst>
          </p:cNvPr>
          <p:cNvPicPr>
            <a:picLocks noChangeAspect="1"/>
          </p:cNvPicPr>
          <p:nvPr/>
        </p:nvPicPr>
        <p:blipFill>
          <a:blip r:embed="rId3"/>
          <a:stretch>
            <a:fillRect/>
          </a:stretch>
        </p:blipFill>
        <p:spPr>
          <a:xfrm>
            <a:off x="5307569" y="3004006"/>
            <a:ext cx="6749574" cy="2062104"/>
          </a:xfrm>
          <a:prstGeom prst="rect">
            <a:avLst/>
          </a:prstGeom>
          <a:ln w="28575">
            <a:solidFill>
              <a:schemeClr val="tx1"/>
            </a:solidFill>
          </a:ln>
        </p:spPr>
      </p:pic>
      <p:pic>
        <p:nvPicPr>
          <p:cNvPr id="11266" name="Picture 2">
            <a:extLst>
              <a:ext uri="{FF2B5EF4-FFF2-40B4-BE49-F238E27FC236}">
                <a16:creationId xmlns:a16="http://schemas.microsoft.com/office/drawing/2014/main" id="{B67EADD5-4D90-8C83-D3F4-81FD03C6D7D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30839" y="2111705"/>
            <a:ext cx="3826304" cy="655470"/>
          </a:xfrm>
          <a:prstGeom prst="rect">
            <a:avLst/>
          </a:prstGeom>
          <a:noFill/>
          <a:extLst>
            <a:ext uri="{909E8E84-426E-40DD-AFC4-6F175D3DCCD1}">
              <a14:hiddenFill xmlns:a14="http://schemas.microsoft.com/office/drawing/2010/main">
                <a:solidFill>
                  <a:srgbClr val="FFFFFF"/>
                </a:solidFill>
              </a14:hiddenFill>
            </a:ext>
          </a:extLst>
        </p:spPr>
      </p:pic>
      <p:sp>
        <p:nvSpPr>
          <p:cNvPr id="7" name="ZoneTexte 6">
            <a:extLst>
              <a:ext uri="{FF2B5EF4-FFF2-40B4-BE49-F238E27FC236}">
                <a16:creationId xmlns:a16="http://schemas.microsoft.com/office/drawing/2014/main" id="{DC8FC74F-050A-C5A9-7EB9-D4345624CC1A}"/>
              </a:ext>
            </a:extLst>
          </p:cNvPr>
          <p:cNvSpPr txBox="1"/>
          <p:nvPr/>
        </p:nvSpPr>
        <p:spPr>
          <a:xfrm>
            <a:off x="5307570" y="5245644"/>
            <a:ext cx="2773750" cy="369332"/>
          </a:xfrm>
          <a:prstGeom prst="rect">
            <a:avLst/>
          </a:prstGeom>
          <a:solidFill>
            <a:schemeClr val="bg1"/>
          </a:solidFill>
          <a:ln w="28575">
            <a:solidFill>
              <a:schemeClr val="tx1"/>
            </a:solidFill>
          </a:ln>
        </p:spPr>
        <p:txBody>
          <a:bodyPr wrap="square">
            <a:spAutoFit/>
          </a:bodyPr>
          <a:lstStyle/>
          <a:p>
            <a:pPr algn="ctr"/>
            <a:r>
              <a:rPr lang="fr-CH" b="1" dirty="0">
                <a:solidFill>
                  <a:srgbClr val="000000"/>
                </a:solidFill>
                <a:latin typeface="Arial Rounded MT Bold" panose="020F0704030504030204" pitchFamily="34" charset="77"/>
              </a:rPr>
              <a:t>13 décembre</a:t>
            </a:r>
            <a:r>
              <a:rPr lang="fr-CH" b="1" dirty="0">
                <a:solidFill>
                  <a:srgbClr val="000000"/>
                </a:solidFill>
                <a:effectLst/>
                <a:latin typeface="Arial Rounded MT Bold" panose="020F0704030504030204" pitchFamily="34" charset="77"/>
              </a:rPr>
              <a:t> </a:t>
            </a:r>
            <a:r>
              <a:rPr lang="fr-CH" b="1" dirty="0">
                <a:solidFill>
                  <a:srgbClr val="000000"/>
                </a:solidFill>
                <a:latin typeface="Arial Rounded MT Bold" panose="020F0704030504030204" pitchFamily="34" charset="77"/>
              </a:rPr>
              <a:t>2025</a:t>
            </a:r>
            <a:endParaRPr lang="fr-CH" dirty="0">
              <a:solidFill>
                <a:srgbClr val="000000"/>
              </a:solidFill>
              <a:effectLst/>
              <a:latin typeface="Arial Rounded MT Bold" panose="020F0704030504030204" pitchFamily="34" charset="77"/>
            </a:endParaRPr>
          </a:p>
        </p:txBody>
      </p:sp>
    </p:spTree>
    <p:extLst>
      <p:ext uri="{BB962C8B-B14F-4D97-AF65-F5344CB8AC3E}">
        <p14:creationId xmlns:p14="http://schemas.microsoft.com/office/powerpoint/2010/main" val="3947653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0.70"/>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12" presetClass="entr" presetSubtype="2"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p:tgtEl>
                                          <p:spTgt spid="6"/>
                                        </p:tgtEl>
                                        <p:attrNameLst>
                                          <p:attrName>ppt_x</p:attrName>
                                        </p:attrNameLst>
                                      </p:cBhvr>
                                      <p:tavLst>
                                        <p:tav tm="0">
                                          <p:val>
                                            <p:strVal val="#ppt_x+#ppt_w*1.125000"/>
                                          </p:val>
                                        </p:tav>
                                        <p:tav tm="100000">
                                          <p:val>
                                            <p:strVal val="#ppt_x"/>
                                          </p:val>
                                        </p:tav>
                                      </p:tavLst>
                                    </p:anim>
                                    <p:animEffect transition="in" filter="wipe(left)">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4AB5958-B975-A62A-6FFA-8E6098BAA23B}"/>
              </a:ext>
            </a:extLst>
          </p:cNvPr>
          <p:cNvSpPr>
            <a:spLocks noGrp="1"/>
          </p:cNvSpPr>
          <p:nvPr>
            <p:ph type="title"/>
          </p:nvPr>
        </p:nvSpPr>
        <p:spPr>
          <a:xfrm>
            <a:off x="613703" y="365125"/>
            <a:ext cx="10964594" cy="1905829"/>
          </a:xfrm>
        </p:spPr>
        <p:txBody>
          <a:bodyPr>
            <a:noAutofit/>
          </a:bodyPr>
          <a:lstStyle/>
          <a:p>
            <a:r>
              <a:rPr lang="fr-FR" sz="4800" dirty="0">
                <a:latin typeface="Gill Sans Ultra Bold" panose="020B0A02020104020203" pitchFamily="34" charset="77"/>
              </a:rPr>
              <a:t>Qu’est-ce que la </a:t>
            </a:r>
            <a:br>
              <a:rPr lang="fr-FR" sz="4800" dirty="0">
                <a:latin typeface="Gill Sans Ultra Bold" panose="020B0A02020104020203" pitchFamily="34" charset="77"/>
              </a:rPr>
            </a:br>
            <a:r>
              <a:rPr lang="fr-FR" sz="4800" dirty="0">
                <a:solidFill>
                  <a:srgbClr val="FF0000"/>
                </a:solidFill>
                <a:latin typeface="Gill Sans Ultra Bold" panose="020B0A02020104020203" pitchFamily="34" charset="77"/>
              </a:rPr>
              <a:t>Monnaie</a:t>
            </a:r>
            <a:r>
              <a:rPr lang="fr-FR" sz="4800" dirty="0">
                <a:latin typeface="Gill Sans Ultra Bold" panose="020B0A02020104020203" pitchFamily="34" charset="77"/>
              </a:rPr>
              <a:t> </a:t>
            </a:r>
            <a:r>
              <a:rPr lang="fr-FR" sz="4800" dirty="0">
                <a:solidFill>
                  <a:srgbClr val="FF0000"/>
                </a:solidFill>
                <a:latin typeface="Gill Sans Ultra Bold" panose="020B0A02020104020203" pitchFamily="34" charset="77"/>
              </a:rPr>
              <a:t>numérique</a:t>
            </a:r>
            <a:r>
              <a:rPr lang="fr-FR" sz="4800" dirty="0">
                <a:latin typeface="Gill Sans Ultra Bold" panose="020B0A02020104020203" pitchFamily="34" charset="77"/>
              </a:rPr>
              <a:t> </a:t>
            </a:r>
            <a:r>
              <a:rPr lang="fr-FR" sz="4800" dirty="0">
                <a:solidFill>
                  <a:srgbClr val="FF0000"/>
                </a:solidFill>
                <a:latin typeface="Gill Sans Ultra Bold" panose="020B0A02020104020203" pitchFamily="34" charset="77"/>
              </a:rPr>
              <a:t>des banques centrales</a:t>
            </a:r>
            <a:r>
              <a:rPr lang="fr-FR" sz="4800" dirty="0">
                <a:latin typeface="Gill Sans Ultra Bold" panose="020B0A02020104020203" pitchFamily="34" charset="77"/>
              </a:rPr>
              <a:t> ?</a:t>
            </a:r>
          </a:p>
        </p:txBody>
      </p:sp>
      <p:sp>
        <p:nvSpPr>
          <p:cNvPr id="3" name="Espace réservé du contenu 2">
            <a:extLst>
              <a:ext uri="{FF2B5EF4-FFF2-40B4-BE49-F238E27FC236}">
                <a16:creationId xmlns:a16="http://schemas.microsoft.com/office/drawing/2014/main" id="{FD9BB70C-FFA0-3917-C1D1-A942B12D3F75}"/>
              </a:ext>
            </a:extLst>
          </p:cNvPr>
          <p:cNvSpPr>
            <a:spLocks noGrp="1"/>
          </p:cNvSpPr>
          <p:nvPr>
            <p:ph idx="1"/>
          </p:nvPr>
        </p:nvSpPr>
        <p:spPr>
          <a:xfrm>
            <a:off x="1254955" y="2526567"/>
            <a:ext cx="10515600" cy="2377129"/>
          </a:xfrm>
        </p:spPr>
        <p:txBody>
          <a:bodyPr>
            <a:normAutofit/>
          </a:bodyPr>
          <a:lstStyle/>
          <a:p>
            <a:pPr marL="0" indent="0">
              <a:lnSpc>
                <a:spcPct val="100000"/>
              </a:lnSpc>
              <a:buNone/>
            </a:pPr>
            <a:r>
              <a:rPr lang="fr-FR" sz="6600" dirty="0">
                <a:latin typeface="Gill Sans Ultra Bold" panose="020B0A02020104020203" pitchFamily="34" charset="77"/>
              </a:rPr>
              <a:t>MNBC </a:t>
            </a:r>
          </a:p>
          <a:p>
            <a:pPr marL="0" indent="0">
              <a:lnSpc>
                <a:spcPct val="100000"/>
              </a:lnSpc>
              <a:buNone/>
            </a:pPr>
            <a:r>
              <a:rPr lang="fr-FR" sz="3600" dirty="0">
                <a:latin typeface="Arial Rounded MT Bold" panose="020F0704030504030204" pitchFamily="34" charset="77"/>
              </a:rPr>
              <a:t>= Monnaie Numérique de Banque Centrale</a:t>
            </a:r>
          </a:p>
        </p:txBody>
      </p:sp>
      <p:sp>
        <p:nvSpPr>
          <p:cNvPr id="7" name="ZoneTexte 6">
            <a:extLst>
              <a:ext uri="{FF2B5EF4-FFF2-40B4-BE49-F238E27FC236}">
                <a16:creationId xmlns:a16="http://schemas.microsoft.com/office/drawing/2014/main" id="{B621063A-E7A7-BE6E-DC4F-9A34106DD6B5}"/>
              </a:ext>
            </a:extLst>
          </p:cNvPr>
          <p:cNvSpPr txBox="1"/>
          <p:nvPr/>
        </p:nvSpPr>
        <p:spPr>
          <a:xfrm>
            <a:off x="1254955" y="4693030"/>
            <a:ext cx="8218829" cy="1661993"/>
          </a:xfrm>
          <a:prstGeom prst="rect">
            <a:avLst/>
          </a:prstGeom>
          <a:noFill/>
        </p:spPr>
        <p:txBody>
          <a:bodyPr wrap="square">
            <a:spAutoFit/>
          </a:bodyPr>
          <a:lstStyle/>
          <a:p>
            <a:pPr marL="0" indent="0">
              <a:buNone/>
            </a:pPr>
            <a:r>
              <a:rPr lang="fr-FR" sz="6600" dirty="0">
                <a:latin typeface="Gill Sans Ultra Bold" panose="020B0A02020104020203" pitchFamily="34" charset="77"/>
              </a:rPr>
              <a:t>CBDC</a:t>
            </a:r>
          </a:p>
          <a:p>
            <a:r>
              <a:rPr lang="fr-FR" sz="3600" dirty="0">
                <a:latin typeface="Arial Rounded MT Bold" panose="020F0704030504030204" pitchFamily="34" charset="77"/>
              </a:rPr>
              <a:t>= Central Bank Digital Currency</a:t>
            </a:r>
          </a:p>
        </p:txBody>
      </p:sp>
    </p:spTree>
    <p:extLst>
      <p:ext uri="{BB962C8B-B14F-4D97-AF65-F5344CB8AC3E}">
        <p14:creationId xmlns:p14="http://schemas.microsoft.com/office/powerpoint/2010/main" val="509470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1000" fill="hold"/>
                                        <p:tgtEl>
                                          <p:spTgt spid="7"/>
                                        </p:tgtEl>
                                        <p:attrNameLst>
                                          <p:attrName>ppt_w</p:attrName>
                                        </p:attrNameLst>
                                      </p:cBhvr>
                                      <p:tavLst>
                                        <p:tav tm="0">
                                          <p:val>
                                            <p:strVal val="#ppt_w*0.70"/>
                                          </p:val>
                                        </p:tav>
                                        <p:tav tm="100000">
                                          <p:val>
                                            <p:strVal val="#ppt_w"/>
                                          </p:val>
                                        </p:tav>
                                      </p:tavLst>
                                    </p:anim>
                                    <p:anim calcmode="lin" valueType="num">
                                      <p:cBhvr>
                                        <p:cTn id="22" dur="1000" fill="hold"/>
                                        <p:tgtEl>
                                          <p:spTgt spid="7"/>
                                        </p:tgtEl>
                                        <p:attrNameLst>
                                          <p:attrName>ppt_h</p:attrName>
                                        </p:attrNameLst>
                                      </p:cBhvr>
                                      <p:tavLst>
                                        <p:tav tm="0">
                                          <p:val>
                                            <p:strVal val="#ppt_h"/>
                                          </p:val>
                                        </p:tav>
                                        <p:tav tm="100000">
                                          <p:val>
                                            <p:strVal val="#ppt_h"/>
                                          </p:val>
                                        </p:tav>
                                      </p:tavLst>
                                    </p:anim>
                                    <p:animEffect transition="in" filter="fade">
                                      <p:cBhvr>
                                        <p:cTn id="23"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3FA4DD02-1941-02D8-C1AC-88C49A09C712}"/>
              </a:ext>
            </a:extLst>
          </p:cNvPr>
          <p:cNvPicPr>
            <a:picLocks noChangeAspect="1"/>
          </p:cNvPicPr>
          <p:nvPr/>
        </p:nvPicPr>
        <p:blipFill>
          <a:blip r:embed="rId3"/>
          <a:stretch>
            <a:fillRect/>
          </a:stretch>
        </p:blipFill>
        <p:spPr>
          <a:xfrm>
            <a:off x="387545" y="2344270"/>
            <a:ext cx="6512368" cy="3602926"/>
          </a:xfrm>
          <a:prstGeom prst="rect">
            <a:avLst/>
          </a:prstGeom>
          <a:ln>
            <a:solidFill>
              <a:schemeClr val="tx1"/>
            </a:solidFill>
          </a:ln>
        </p:spPr>
      </p:pic>
      <p:sp>
        <p:nvSpPr>
          <p:cNvPr id="5" name="ZoneTexte 4">
            <a:extLst>
              <a:ext uri="{FF2B5EF4-FFF2-40B4-BE49-F238E27FC236}">
                <a16:creationId xmlns:a16="http://schemas.microsoft.com/office/drawing/2014/main" id="{DBF5BBE4-8CD7-A27C-9C16-63AF4AB23D9C}"/>
              </a:ext>
            </a:extLst>
          </p:cNvPr>
          <p:cNvSpPr txBox="1"/>
          <p:nvPr/>
        </p:nvSpPr>
        <p:spPr>
          <a:xfrm>
            <a:off x="387545" y="201522"/>
            <a:ext cx="12354143" cy="1754326"/>
          </a:xfrm>
          <a:prstGeom prst="rect">
            <a:avLst/>
          </a:prstGeom>
          <a:noFill/>
        </p:spPr>
        <p:txBody>
          <a:bodyPr wrap="square">
            <a:spAutoFit/>
          </a:bodyPr>
          <a:lstStyle/>
          <a:p>
            <a:r>
              <a:rPr lang="fr-CH" sz="3600" b="1" dirty="0">
                <a:solidFill>
                  <a:schemeClr val="tx1"/>
                </a:solidFill>
                <a:latin typeface="Gill Sans Ultra Bold" panose="020B0A02020104020203" pitchFamily="34" charset="77"/>
              </a:rPr>
              <a:t>« La </a:t>
            </a:r>
            <a:r>
              <a:rPr lang="fr-CH" sz="3600" b="1" dirty="0">
                <a:solidFill>
                  <a:srgbClr val="FF0000"/>
                </a:solidFill>
                <a:latin typeface="Gill Sans Ultra Bold" panose="020B0A02020104020203" pitchFamily="34" charset="77"/>
              </a:rPr>
              <a:t>banque centrale </a:t>
            </a:r>
            <a:r>
              <a:rPr lang="fr-CH" sz="3600" b="1" dirty="0">
                <a:solidFill>
                  <a:schemeClr val="tx1"/>
                </a:solidFill>
                <a:latin typeface="Gill Sans Ultra Bold" panose="020B0A02020104020203" pitchFamily="34" charset="77"/>
              </a:rPr>
              <a:t>aura un </a:t>
            </a:r>
            <a:r>
              <a:rPr lang="fr-CH" sz="3600" b="1" dirty="0">
                <a:solidFill>
                  <a:srgbClr val="FF0000"/>
                </a:solidFill>
                <a:latin typeface="Gill Sans Ultra Bold" panose="020B0A02020104020203" pitchFamily="34" charset="77"/>
              </a:rPr>
              <a:t>contrôle absolu </a:t>
            </a:r>
            <a:r>
              <a:rPr lang="fr-CH" sz="3600" b="1" dirty="0">
                <a:solidFill>
                  <a:schemeClr val="tx1"/>
                </a:solidFill>
                <a:latin typeface="Gill Sans Ultra Bold" panose="020B0A02020104020203" pitchFamily="34" charset="77"/>
              </a:rPr>
              <a:t>sur les règles que nous déterminerons »</a:t>
            </a:r>
            <a:r>
              <a:rPr lang="fr-FR" sz="3600" b="1" dirty="0">
                <a:ln w="12700">
                  <a:solidFill>
                    <a:schemeClr val="accent3">
                      <a:lumMod val="50000"/>
                    </a:schemeClr>
                  </a:solidFill>
                  <a:prstDash val="solid"/>
                </a:ln>
                <a:solidFill>
                  <a:sysClr val="windowText" lastClr="000000"/>
                </a:solidFill>
                <a:effectLst>
                  <a:innerShdw blurRad="177800">
                    <a:schemeClr val="accent3">
                      <a:lumMod val="50000"/>
                    </a:schemeClr>
                  </a:innerShdw>
                </a:effectLst>
                <a:latin typeface="Gill Sans Ultra Bold" panose="020B0A02020104020203" pitchFamily="34" charset="77"/>
              </a:rPr>
              <a:t> </a:t>
            </a:r>
            <a:endParaRPr lang="fr-FR" sz="3600" b="1" dirty="0">
              <a:ln w="12700">
                <a:solidFill>
                  <a:schemeClr val="accent3">
                    <a:lumMod val="50000"/>
                  </a:schemeClr>
                </a:solidFill>
                <a:prstDash val="solid"/>
              </a:ln>
              <a:solidFill>
                <a:srgbClr val="FF0000"/>
              </a:solidFill>
              <a:effectLst>
                <a:innerShdw blurRad="177800">
                  <a:schemeClr val="accent3">
                    <a:lumMod val="50000"/>
                  </a:schemeClr>
                </a:innerShdw>
              </a:effectLst>
              <a:latin typeface="Gill Sans Ultra Bold" panose="020B0A02020104020203" pitchFamily="34" charset="77"/>
            </a:endParaRPr>
          </a:p>
        </p:txBody>
      </p:sp>
      <p:sp>
        <p:nvSpPr>
          <p:cNvPr id="9" name="ZoneTexte 8">
            <a:extLst>
              <a:ext uri="{FF2B5EF4-FFF2-40B4-BE49-F238E27FC236}">
                <a16:creationId xmlns:a16="http://schemas.microsoft.com/office/drawing/2014/main" id="{A2EA66A4-A2CE-0C74-DD99-4F4268074C4E}"/>
              </a:ext>
            </a:extLst>
          </p:cNvPr>
          <p:cNvSpPr txBox="1"/>
          <p:nvPr/>
        </p:nvSpPr>
        <p:spPr>
          <a:xfrm>
            <a:off x="387545" y="5971910"/>
            <a:ext cx="2960566" cy="461665"/>
          </a:xfrm>
          <a:prstGeom prst="rect">
            <a:avLst/>
          </a:prstGeom>
          <a:noFill/>
        </p:spPr>
        <p:txBody>
          <a:bodyPr wrap="square">
            <a:spAutoFit/>
          </a:bodyPr>
          <a:lstStyle/>
          <a:p>
            <a:r>
              <a:rPr lang="fr-FR" sz="2400" b="1" dirty="0">
                <a:ln w="12700">
                  <a:solidFill>
                    <a:schemeClr val="accent3">
                      <a:lumMod val="50000"/>
                    </a:schemeClr>
                  </a:solidFill>
                  <a:prstDash val="solid"/>
                </a:ln>
                <a:effectLst>
                  <a:innerShdw blurRad="177800">
                    <a:schemeClr val="accent3">
                      <a:lumMod val="50000"/>
                    </a:schemeClr>
                  </a:innerShdw>
                </a:effectLst>
                <a:latin typeface="Arial Rounded MT Bold" panose="020F0704030504030204" pitchFamily="34" charset="77"/>
                <a:ea typeface="Helvetica Neue" panose="02000503000000020004" pitchFamily="2" charset="0"/>
                <a:cs typeface="Helvetica Neue" panose="02000503000000020004" pitchFamily="2" charset="0"/>
              </a:rPr>
              <a:t>19 octobre 2020</a:t>
            </a:r>
          </a:p>
        </p:txBody>
      </p:sp>
      <p:sp>
        <p:nvSpPr>
          <p:cNvPr id="7" name="Bulle rectangulaire à coins arrondis 6">
            <a:extLst>
              <a:ext uri="{FF2B5EF4-FFF2-40B4-BE49-F238E27FC236}">
                <a16:creationId xmlns:a16="http://schemas.microsoft.com/office/drawing/2014/main" id="{6CA3C3CA-DC34-56DD-C1BF-19DCA57F3426}"/>
              </a:ext>
            </a:extLst>
          </p:cNvPr>
          <p:cNvSpPr/>
          <p:nvPr/>
        </p:nvSpPr>
        <p:spPr>
          <a:xfrm>
            <a:off x="5412260" y="1437901"/>
            <a:ext cx="6618418" cy="5377738"/>
          </a:xfrm>
          <a:prstGeom prst="wedgeRoundRectCallout">
            <a:avLst>
              <a:gd name="adj1" fmla="val -62629"/>
              <a:gd name="adj2" fmla="val 10664"/>
              <a:gd name="adj3" fmla="val 16667"/>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CH" sz="2800" b="1" dirty="0">
                <a:solidFill>
                  <a:schemeClr val="tx1"/>
                </a:solidFill>
                <a:latin typeface="Arial Rounded MT Bold" panose="020F0704030504030204" pitchFamily="34" charset="77"/>
              </a:rPr>
              <a:t>Agustín Carstens, Directeur de la </a:t>
            </a:r>
            <a:r>
              <a:rPr lang="fr-CH" sz="2800" b="1" dirty="0">
                <a:solidFill>
                  <a:srgbClr val="FF0000"/>
                </a:solidFill>
                <a:latin typeface="Arial Rounded MT Bold" panose="020F0704030504030204" pitchFamily="34" charset="77"/>
              </a:rPr>
              <a:t>BRI </a:t>
            </a:r>
            <a:r>
              <a:rPr lang="fr-CH" sz="2800" b="1" dirty="0">
                <a:solidFill>
                  <a:schemeClr val="tx1"/>
                </a:solidFill>
                <a:latin typeface="Arial Rounded MT Bold" panose="020F0704030504030204" pitchFamily="34" charset="77"/>
              </a:rPr>
              <a:t>(Banque des règlements internationaux) :</a:t>
            </a:r>
          </a:p>
          <a:p>
            <a:r>
              <a:rPr lang="fr-CH" sz="900" b="1" dirty="0">
                <a:solidFill>
                  <a:schemeClr val="tx1"/>
                </a:solidFill>
              </a:rPr>
              <a:t> </a:t>
            </a:r>
            <a:br>
              <a:rPr lang="fr-CH" sz="2800" b="1" dirty="0">
                <a:solidFill>
                  <a:schemeClr val="tx1"/>
                </a:solidFill>
              </a:rPr>
            </a:br>
            <a:r>
              <a:rPr lang="fr-CH" sz="2000" dirty="0">
                <a:solidFill>
                  <a:schemeClr val="tx1"/>
                </a:solidFill>
              </a:rPr>
              <a:t>« […] </a:t>
            </a:r>
            <a:r>
              <a:rPr lang="fr-CH" sz="2000" b="1" dirty="0">
                <a:solidFill>
                  <a:schemeClr val="tx1"/>
                </a:solidFill>
                <a:highlight>
                  <a:srgbClr val="FFFF00"/>
                </a:highlight>
              </a:rPr>
              <a:t>notre analyse sur la CBDC, on a tendance à établir l'équivalence avec le cash. Et là, il y a une énorme différence. </a:t>
            </a:r>
            <a:r>
              <a:rPr lang="fr-CH" sz="2000" dirty="0">
                <a:solidFill>
                  <a:schemeClr val="tx1"/>
                </a:solidFill>
              </a:rPr>
              <a:t>Par exemple en liquide, on ne sait pas par exemple qui utilise un billet de 100 dollars aujourd'hui, on ne sait pas qui utilise un billet de 1000 pesos aujourd'hui. </a:t>
            </a:r>
            <a:r>
              <a:rPr lang="fr-CH" sz="2000" b="1" dirty="0">
                <a:solidFill>
                  <a:schemeClr val="tx1"/>
                </a:solidFill>
                <a:highlight>
                  <a:srgbClr val="FFFF00"/>
                </a:highlight>
              </a:rPr>
              <a:t>Une différence clé avec la CBDC est que la banque centrale aura </a:t>
            </a:r>
            <a:r>
              <a:rPr lang="fr-CH" sz="2000" b="1" dirty="0">
                <a:solidFill>
                  <a:srgbClr val="FF0000"/>
                </a:solidFill>
                <a:highlight>
                  <a:srgbClr val="FFFF00"/>
                </a:highlight>
              </a:rPr>
              <a:t>un contrôle absolu sur les règles et règlements que nous déterminerons </a:t>
            </a:r>
            <a:r>
              <a:rPr lang="fr-CH" sz="2000" dirty="0">
                <a:solidFill>
                  <a:schemeClr val="tx1"/>
                </a:solidFill>
              </a:rPr>
              <a:t>[…]. </a:t>
            </a:r>
            <a:r>
              <a:rPr lang="fr-CH" sz="2000" b="1" dirty="0">
                <a:solidFill>
                  <a:schemeClr val="tx1"/>
                </a:solidFill>
                <a:highlight>
                  <a:srgbClr val="FFFF00"/>
                </a:highlight>
              </a:rPr>
              <a:t>Et nous aurons également la technologie pour renforcer cela. </a:t>
            </a:r>
            <a:r>
              <a:rPr lang="fr-CH" sz="2000" dirty="0">
                <a:solidFill>
                  <a:schemeClr val="tx1"/>
                </a:solidFill>
              </a:rPr>
              <a:t>Ces deux questions sont extrêmement importantes et cela fait une énorme différence quant à ce qu'est l'argent. »</a:t>
            </a:r>
          </a:p>
        </p:txBody>
      </p:sp>
    </p:spTree>
    <p:extLst>
      <p:ext uri="{BB962C8B-B14F-4D97-AF65-F5344CB8AC3E}">
        <p14:creationId xmlns:p14="http://schemas.microsoft.com/office/powerpoint/2010/main" val="3549177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0.70"/>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A2EA66A4-A2CE-0C74-DD99-4F4268074C4E}"/>
              </a:ext>
            </a:extLst>
          </p:cNvPr>
          <p:cNvSpPr txBox="1"/>
          <p:nvPr/>
        </p:nvSpPr>
        <p:spPr>
          <a:xfrm>
            <a:off x="3884507" y="6066342"/>
            <a:ext cx="2960566" cy="461665"/>
          </a:xfrm>
          <a:prstGeom prst="rect">
            <a:avLst/>
          </a:prstGeom>
          <a:noFill/>
        </p:spPr>
        <p:txBody>
          <a:bodyPr wrap="square">
            <a:spAutoFit/>
          </a:bodyPr>
          <a:lstStyle/>
          <a:p>
            <a:r>
              <a:rPr lang="fr-FR" sz="2400" b="1" dirty="0">
                <a:ln w="12700">
                  <a:solidFill>
                    <a:schemeClr val="accent3">
                      <a:lumMod val="50000"/>
                    </a:schemeClr>
                  </a:solidFill>
                  <a:prstDash val="solid"/>
                </a:ln>
                <a:effectLst>
                  <a:innerShdw blurRad="177800">
                    <a:schemeClr val="accent3">
                      <a:lumMod val="50000"/>
                    </a:schemeClr>
                  </a:innerShdw>
                </a:effectLst>
                <a:latin typeface="Arial Rounded MT Bold" panose="020F0704030504030204" pitchFamily="34" charset="77"/>
                <a:ea typeface="Helvetica Neue" panose="02000503000000020004" pitchFamily="2" charset="0"/>
                <a:cs typeface="Helvetica Neue" panose="02000503000000020004" pitchFamily="2" charset="0"/>
              </a:rPr>
              <a:t>20 mai 2021</a:t>
            </a:r>
          </a:p>
        </p:txBody>
      </p:sp>
      <p:pic>
        <p:nvPicPr>
          <p:cNvPr id="3" name="Image 2">
            <a:extLst>
              <a:ext uri="{FF2B5EF4-FFF2-40B4-BE49-F238E27FC236}">
                <a16:creationId xmlns:a16="http://schemas.microsoft.com/office/drawing/2014/main" id="{D8061E5C-2E8C-3CF3-E9F5-6BD45A2A529F}"/>
              </a:ext>
            </a:extLst>
          </p:cNvPr>
          <p:cNvPicPr>
            <a:picLocks noChangeAspect="1"/>
          </p:cNvPicPr>
          <p:nvPr/>
        </p:nvPicPr>
        <p:blipFill>
          <a:blip r:embed="rId3"/>
          <a:stretch>
            <a:fillRect/>
          </a:stretch>
        </p:blipFill>
        <p:spPr>
          <a:xfrm>
            <a:off x="387545" y="2260461"/>
            <a:ext cx="6635836" cy="3791243"/>
          </a:xfrm>
          <a:prstGeom prst="rect">
            <a:avLst/>
          </a:prstGeom>
          <a:ln>
            <a:solidFill>
              <a:schemeClr val="tx1"/>
            </a:solidFill>
          </a:ln>
        </p:spPr>
      </p:pic>
      <p:sp>
        <p:nvSpPr>
          <p:cNvPr id="2" name="Bulle rectangulaire à coins arrondis 1">
            <a:extLst>
              <a:ext uri="{FF2B5EF4-FFF2-40B4-BE49-F238E27FC236}">
                <a16:creationId xmlns:a16="http://schemas.microsoft.com/office/drawing/2014/main" id="{8793AA71-D91F-F8D3-A496-E70D6C9AEE13}"/>
              </a:ext>
            </a:extLst>
          </p:cNvPr>
          <p:cNvSpPr/>
          <p:nvPr/>
        </p:nvSpPr>
        <p:spPr>
          <a:xfrm>
            <a:off x="5907942" y="815546"/>
            <a:ext cx="6060951" cy="5770350"/>
          </a:xfrm>
          <a:prstGeom prst="wedgeRoundRectCallout">
            <a:avLst>
              <a:gd name="adj1" fmla="val -65862"/>
              <a:gd name="adj2" fmla="val 8465"/>
              <a:gd name="adj3" fmla="val 16667"/>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CH" sz="2800" b="1" dirty="0" err="1">
                <a:solidFill>
                  <a:schemeClr val="tx1"/>
                </a:solidFill>
                <a:latin typeface="Arial Rounded MT Bold" panose="020F0704030504030204" pitchFamily="34" charset="77"/>
              </a:rPr>
              <a:t>Jérome</a:t>
            </a:r>
            <a:r>
              <a:rPr lang="fr-CH" sz="2800" b="1" dirty="0">
                <a:solidFill>
                  <a:schemeClr val="tx1"/>
                </a:solidFill>
                <a:latin typeface="Arial Rounded MT Bold" panose="020F0704030504030204" pitchFamily="34" charset="77"/>
              </a:rPr>
              <a:t> H. Powell (Directeur de la </a:t>
            </a:r>
            <a:r>
              <a:rPr lang="fr-CH" sz="2800" b="1" dirty="0" err="1">
                <a:solidFill>
                  <a:srgbClr val="FF0000"/>
                </a:solidFill>
                <a:latin typeface="Arial Rounded MT Bold" panose="020F0704030504030204" pitchFamily="34" charset="77"/>
              </a:rPr>
              <a:t>Federal</a:t>
            </a:r>
            <a:r>
              <a:rPr lang="fr-CH" sz="2800" b="1" dirty="0">
                <a:solidFill>
                  <a:srgbClr val="FF0000"/>
                </a:solidFill>
                <a:latin typeface="Arial Rounded MT Bold" panose="020F0704030504030204" pitchFamily="34" charset="77"/>
              </a:rPr>
              <a:t> Reserve</a:t>
            </a:r>
            <a:r>
              <a:rPr lang="fr-CH" sz="2800" b="1" dirty="0">
                <a:solidFill>
                  <a:schemeClr val="tx1"/>
                </a:solidFill>
                <a:latin typeface="Arial Rounded MT Bold" panose="020F0704030504030204" pitchFamily="34" charset="77"/>
              </a:rPr>
              <a:t>) :</a:t>
            </a:r>
          </a:p>
          <a:p>
            <a:r>
              <a:rPr lang="fr-CH" sz="1000" b="1" dirty="0">
                <a:solidFill>
                  <a:schemeClr val="tx1"/>
                </a:solidFill>
              </a:rPr>
              <a:t> </a:t>
            </a:r>
            <a:br>
              <a:rPr lang="fr-CH" sz="3200" b="1" dirty="0">
                <a:solidFill>
                  <a:schemeClr val="tx1"/>
                </a:solidFill>
              </a:rPr>
            </a:br>
            <a:r>
              <a:rPr lang="fr-CH" dirty="0">
                <a:solidFill>
                  <a:schemeClr val="tx1"/>
                </a:solidFill>
              </a:rPr>
              <a:t>« Les avancées techniques offrent de nouvelles possibilités aux banques centrales, dont la Fed. </a:t>
            </a:r>
          </a:p>
          <a:p>
            <a:r>
              <a:rPr lang="fr-CH" b="1" dirty="0">
                <a:solidFill>
                  <a:schemeClr val="tx1"/>
                </a:solidFill>
                <a:highlight>
                  <a:srgbClr val="FFFF00"/>
                </a:highlight>
              </a:rPr>
              <a:t>En particulier, </a:t>
            </a:r>
            <a:r>
              <a:rPr lang="fr-CH" b="1" dirty="0">
                <a:solidFill>
                  <a:srgbClr val="FF0000"/>
                </a:solidFill>
                <a:highlight>
                  <a:srgbClr val="FFFF00"/>
                </a:highlight>
              </a:rPr>
              <a:t>la technologie permet désormais de développer et d'assurer les monnaies numériques des banques centrales ou CBDC</a:t>
            </a:r>
            <a:r>
              <a:rPr lang="fr-CH" b="1" dirty="0">
                <a:solidFill>
                  <a:schemeClr val="tx1"/>
                </a:solidFill>
                <a:highlight>
                  <a:srgbClr val="FFFF00"/>
                </a:highlight>
              </a:rPr>
              <a:t>.</a:t>
            </a:r>
          </a:p>
          <a:p>
            <a:endParaRPr lang="fr-CH" sz="900" b="1" dirty="0">
              <a:solidFill>
                <a:schemeClr val="tx1"/>
              </a:solidFill>
            </a:endParaRPr>
          </a:p>
          <a:p>
            <a:r>
              <a:rPr lang="fr-CH" b="1" dirty="0">
                <a:solidFill>
                  <a:schemeClr val="tx1"/>
                </a:solidFill>
                <a:highlight>
                  <a:srgbClr val="FFFF00"/>
                </a:highlight>
              </a:rPr>
              <a:t>Une CBDC est un nouveau type de passif de la banque centrale émis sous forme numérique.</a:t>
            </a:r>
            <a:r>
              <a:rPr lang="fr-CH" b="1" dirty="0">
                <a:solidFill>
                  <a:schemeClr val="tx1"/>
                </a:solidFill>
              </a:rPr>
              <a:t> </a:t>
            </a:r>
            <a:r>
              <a:rPr lang="fr-CH" dirty="0">
                <a:solidFill>
                  <a:schemeClr val="tx1"/>
                </a:solidFill>
              </a:rPr>
              <a:t>Bien que diverses structures et technologies puissent être utilisées,</a:t>
            </a:r>
            <a:br>
              <a:rPr lang="fr-CH" dirty="0">
                <a:solidFill>
                  <a:schemeClr val="tx1"/>
                </a:solidFill>
              </a:rPr>
            </a:br>
            <a:r>
              <a:rPr lang="fr-CH" b="1" dirty="0">
                <a:solidFill>
                  <a:schemeClr val="tx1"/>
                </a:solidFill>
                <a:highlight>
                  <a:srgbClr val="FFFF00"/>
                </a:highlight>
              </a:rPr>
              <a:t>une CBDC pourrait être conçue pour être utilisée par le grand public. </a:t>
            </a:r>
            <a:r>
              <a:rPr lang="fr-CH" dirty="0">
                <a:solidFill>
                  <a:schemeClr val="tx1"/>
                </a:solidFill>
              </a:rPr>
              <a:t>»</a:t>
            </a:r>
          </a:p>
          <a:p>
            <a:endParaRPr lang="fr-CH" sz="900" dirty="0">
              <a:solidFill>
                <a:schemeClr val="tx1"/>
              </a:solidFill>
            </a:endParaRPr>
          </a:p>
          <a:p>
            <a:r>
              <a:rPr lang="fr-CH" dirty="0">
                <a:solidFill>
                  <a:schemeClr val="tx1"/>
                </a:solidFill>
              </a:rPr>
              <a:t>« Nous pensons qu'il est important que </a:t>
            </a:r>
            <a:r>
              <a:rPr lang="fr-CH" b="1" dirty="0">
                <a:solidFill>
                  <a:schemeClr val="tx1"/>
                </a:solidFill>
                <a:highlight>
                  <a:srgbClr val="FFFF00"/>
                </a:highlight>
              </a:rPr>
              <a:t>toute CBDC potentielle serve de </a:t>
            </a:r>
            <a:r>
              <a:rPr lang="fr-CH" b="1" u="sng" dirty="0">
                <a:solidFill>
                  <a:schemeClr val="tx1"/>
                </a:solidFill>
                <a:highlight>
                  <a:srgbClr val="FFFF00"/>
                </a:highlight>
              </a:rPr>
              <a:t>complément</a:t>
            </a:r>
            <a:r>
              <a:rPr lang="fr-CH" b="1" dirty="0">
                <a:solidFill>
                  <a:schemeClr val="tx1"/>
                </a:solidFill>
                <a:highlight>
                  <a:srgbClr val="FFFF00"/>
                </a:highlight>
              </a:rPr>
              <a:t> et </a:t>
            </a:r>
            <a:r>
              <a:rPr lang="fr-CH" b="1" u="sng" dirty="0">
                <a:solidFill>
                  <a:schemeClr val="tx1"/>
                </a:solidFill>
                <a:highlight>
                  <a:srgbClr val="FFFF00"/>
                </a:highlight>
              </a:rPr>
              <a:t>non de remplacement aux espèces</a:t>
            </a:r>
            <a:r>
              <a:rPr lang="fr-CH" dirty="0">
                <a:solidFill>
                  <a:schemeClr val="tx1"/>
                </a:solidFill>
              </a:rPr>
              <a:t> et aux formes numériques actuelles du secteur privé de dollars, telles que les dépôts dans les banques commerciales. »</a:t>
            </a:r>
          </a:p>
        </p:txBody>
      </p:sp>
      <p:pic>
        <p:nvPicPr>
          <p:cNvPr id="4" name="Image 3">
            <a:extLst>
              <a:ext uri="{FF2B5EF4-FFF2-40B4-BE49-F238E27FC236}">
                <a16:creationId xmlns:a16="http://schemas.microsoft.com/office/drawing/2014/main" id="{D2959DA7-B490-C3CE-8789-817B61E0685C}"/>
              </a:ext>
            </a:extLst>
          </p:cNvPr>
          <p:cNvPicPr>
            <a:picLocks noChangeAspect="1"/>
          </p:cNvPicPr>
          <p:nvPr/>
        </p:nvPicPr>
        <p:blipFill>
          <a:blip r:embed="rId4"/>
          <a:stretch>
            <a:fillRect/>
          </a:stretch>
        </p:blipFill>
        <p:spPr>
          <a:xfrm>
            <a:off x="223107" y="4574629"/>
            <a:ext cx="1813893" cy="2283371"/>
          </a:xfrm>
          <a:prstGeom prst="rect">
            <a:avLst/>
          </a:prstGeom>
        </p:spPr>
      </p:pic>
      <p:sp>
        <p:nvSpPr>
          <p:cNvPr id="7" name="ZoneTexte 6">
            <a:extLst>
              <a:ext uri="{FF2B5EF4-FFF2-40B4-BE49-F238E27FC236}">
                <a16:creationId xmlns:a16="http://schemas.microsoft.com/office/drawing/2014/main" id="{81AABC75-00CC-694F-0E98-702638BC96EA}"/>
              </a:ext>
            </a:extLst>
          </p:cNvPr>
          <p:cNvSpPr txBox="1"/>
          <p:nvPr/>
        </p:nvSpPr>
        <p:spPr>
          <a:xfrm>
            <a:off x="59806" y="105199"/>
            <a:ext cx="10609968" cy="1754326"/>
          </a:xfrm>
          <a:prstGeom prst="rect">
            <a:avLst/>
          </a:prstGeom>
          <a:noFill/>
        </p:spPr>
        <p:txBody>
          <a:bodyPr wrap="square">
            <a:spAutoFit/>
          </a:bodyPr>
          <a:lstStyle/>
          <a:p>
            <a:r>
              <a:rPr lang="fr-CH" sz="3600" b="1" dirty="0">
                <a:solidFill>
                  <a:schemeClr val="tx1"/>
                </a:solidFill>
                <a:latin typeface="Gill Sans Ultra Bold" panose="020B0A02020104020203" pitchFamily="34" charset="77"/>
              </a:rPr>
              <a:t>« La </a:t>
            </a:r>
            <a:r>
              <a:rPr lang="fr-CH" sz="3600" b="1" dirty="0">
                <a:solidFill>
                  <a:srgbClr val="FF0000"/>
                </a:solidFill>
                <a:latin typeface="Gill Sans Ultra Bold" panose="020B0A02020104020203" pitchFamily="34" charset="77"/>
              </a:rPr>
              <a:t>technologie </a:t>
            </a:r>
            <a:r>
              <a:rPr lang="fr-CH" sz="3600" b="1" dirty="0">
                <a:solidFill>
                  <a:schemeClr val="tx1"/>
                </a:solidFill>
                <a:latin typeface="Gill Sans Ultra Bold" panose="020B0A02020104020203" pitchFamily="34" charset="77"/>
              </a:rPr>
              <a:t>permet désormais </a:t>
            </a:r>
          </a:p>
          <a:p>
            <a:r>
              <a:rPr lang="fr-CH" sz="3600" b="1" dirty="0">
                <a:solidFill>
                  <a:schemeClr val="tx1"/>
                </a:solidFill>
                <a:latin typeface="Gill Sans Ultra Bold" panose="020B0A02020104020203" pitchFamily="34" charset="77"/>
              </a:rPr>
              <a:t>de développer </a:t>
            </a:r>
          </a:p>
          <a:p>
            <a:r>
              <a:rPr lang="fr-CH" sz="3600" b="1" dirty="0">
                <a:solidFill>
                  <a:schemeClr val="tx1"/>
                </a:solidFill>
                <a:latin typeface="Gill Sans Ultra Bold" panose="020B0A02020104020203" pitchFamily="34" charset="77"/>
              </a:rPr>
              <a:t>les </a:t>
            </a:r>
            <a:r>
              <a:rPr lang="fr-CH" sz="3600" b="1" dirty="0">
                <a:solidFill>
                  <a:srgbClr val="FF0000"/>
                </a:solidFill>
                <a:latin typeface="Gill Sans Ultra Bold" panose="020B0A02020104020203" pitchFamily="34" charset="77"/>
              </a:rPr>
              <a:t>CBDC</a:t>
            </a:r>
            <a:r>
              <a:rPr lang="fr-CH" sz="3600" b="1" dirty="0">
                <a:solidFill>
                  <a:schemeClr val="tx1"/>
                </a:solidFill>
                <a:latin typeface="Gill Sans Ultra Bold" panose="020B0A02020104020203" pitchFamily="34" charset="77"/>
              </a:rPr>
              <a:t> »</a:t>
            </a:r>
            <a:endParaRPr lang="fr-FR" sz="3600" b="1" dirty="0">
              <a:ln w="12700">
                <a:solidFill>
                  <a:schemeClr val="accent3">
                    <a:lumMod val="50000"/>
                  </a:schemeClr>
                </a:solidFill>
                <a:prstDash val="solid"/>
              </a:ln>
              <a:solidFill>
                <a:srgbClr val="FF0000"/>
              </a:solidFill>
              <a:effectLst>
                <a:innerShdw blurRad="177800">
                  <a:schemeClr val="accent3">
                    <a:lumMod val="50000"/>
                  </a:schemeClr>
                </a:innerShdw>
              </a:effectLst>
              <a:latin typeface="Gill Sans Ultra Bold" panose="020B0A02020104020203" pitchFamily="34" charset="77"/>
            </a:endParaRPr>
          </a:p>
        </p:txBody>
      </p:sp>
    </p:spTree>
    <p:extLst>
      <p:ext uri="{BB962C8B-B14F-4D97-AF65-F5344CB8AC3E}">
        <p14:creationId xmlns:p14="http://schemas.microsoft.com/office/powerpoint/2010/main" val="390540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DBF5BBE4-8CD7-A27C-9C16-63AF4AB23D9C}"/>
              </a:ext>
            </a:extLst>
          </p:cNvPr>
          <p:cNvSpPr txBox="1"/>
          <p:nvPr/>
        </p:nvSpPr>
        <p:spPr>
          <a:xfrm>
            <a:off x="527624" y="168281"/>
            <a:ext cx="11315066" cy="1938992"/>
          </a:xfrm>
          <a:prstGeom prst="rect">
            <a:avLst/>
          </a:prstGeom>
          <a:noFill/>
        </p:spPr>
        <p:txBody>
          <a:bodyPr wrap="square">
            <a:spAutoFit/>
          </a:bodyPr>
          <a:lstStyle/>
          <a:p>
            <a:pPr algn="ctr" fontAlgn="base"/>
            <a:r>
              <a:rPr lang="fr-CH" sz="4000" b="1" dirty="0">
                <a:solidFill>
                  <a:srgbClr val="232323"/>
                </a:solidFill>
                <a:latin typeface="Gill Sans Ultra Bold" panose="020B0A02020104020203" pitchFamily="34" charset="77"/>
              </a:rPr>
              <a:t>Lancement potentiel </a:t>
            </a:r>
          </a:p>
          <a:p>
            <a:pPr algn="ctr" fontAlgn="base"/>
            <a:r>
              <a:rPr lang="fr-CH" sz="4000" b="1" dirty="0">
                <a:solidFill>
                  <a:srgbClr val="232323"/>
                </a:solidFill>
                <a:latin typeface="Gill Sans Ultra Bold" panose="020B0A02020104020203" pitchFamily="34" charset="77"/>
              </a:rPr>
              <a:t>De l’euro numérique</a:t>
            </a:r>
          </a:p>
          <a:p>
            <a:pPr algn="ctr" fontAlgn="base"/>
            <a:r>
              <a:rPr lang="fr-CH" sz="4000" b="1" dirty="0">
                <a:solidFill>
                  <a:srgbClr val="232323"/>
                </a:solidFill>
                <a:latin typeface="Gill Sans Ultra Bold" panose="020B0A02020104020203" pitchFamily="34" charset="77"/>
              </a:rPr>
              <a:t>en </a:t>
            </a:r>
            <a:r>
              <a:rPr lang="fr-CH" sz="4000" b="1" dirty="0">
                <a:solidFill>
                  <a:srgbClr val="FF0000"/>
                </a:solidFill>
                <a:latin typeface="Gill Sans Ultra Bold" panose="020B0A02020104020203" pitchFamily="34" charset="77"/>
              </a:rPr>
              <a:t>2026</a:t>
            </a:r>
            <a:r>
              <a:rPr lang="fr-CH" sz="4000" b="1" dirty="0">
                <a:solidFill>
                  <a:srgbClr val="232323"/>
                </a:solidFill>
                <a:latin typeface="Gill Sans Ultra Bold" panose="020B0A02020104020203" pitchFamily="34" charset="77"/>
              </a:rPr>
              <a:t> ou </a:t>
            </a:r>
            <a:r>
              <a:rPr lang="fr-CH" sz="4000" b="1" dirty="0">
                <a:solidFill>
                  <a:srgbClr val="FF0000"/>
                </a:solidFill>
                <a:latin typeface="Gill Sans Ultra Bold" panose="020B0A02020104020203" pitchFamily="34" charset="77"/>
              </a:rPr>
              <a:t>2027</a:t>
            </a:r>
          </a:p>
        </p:txBody>
      </p:sp>
      <p:sp>
        <p:nvSpPr>
          <p:cNvPr id="18" name="ZoneTexte 17">
            <a:extLst>
              <a:ext uri="{FF2B5EF4-FFF2-40B4-BE49-F238E27FC236}">
                <a16:creationId xmlns:a16="http://schemas.microsoft.com/office/drawing/2014/main" id="{B18836ED-A979-0B82-842B-4578D3BD90D9}"/>
              </a:ext>
            </a:extLst>
          </p:cNvPr>
          <p:cNvSpPr txBox="1"/>
          <p:nvPr/>
        </p:nvSpPr>
        <p:spPr>
          <a:xfrm>
            <a:off x="2849387" y="2034915"/>
            <a:ext cx="6671540" cy="646331"/>
          </a:xfrm>
          <a:prstGeom prst="rect">
            <a:avLst/>
          </a:prstGeom>
          <a:noFill/>
        </p:spPr>
        <p:txBody>
          <a:bodyPr wrap="square">
            <a:spAutoFit/>
          </a:bodyPr>
          <a:lstStyle/>
          <a:p>
            <a:pPr algn="ctr" fontAlgn="base"/>
            <a:r>
              <a:rPr lang="fr-CH" sz="3600" b="1" i="0" dirty="0">
                <a:solidFill>
                  <a:srgbClr val="232323"/>
                </a:solidFill>
                <a:effectLst/>
                <a:latin typeface="☞ABADI MT PRO COND" panose="020B0806020104020203" pitchFamily="34" charset="0"/>
              </a:rPr>
              <a:t>Selon la Banque de France</a:t>
            </a:r>
          </a:p>
        </p:txBody>
      </p:sp>
      <p:pic>
        <p:nvPicPr>
          <p:cNvPr id="19" name="Image 18">
            <a:extLst>
              <a:ext uri="{FF2B5EF4-FFF2-40B4-BE49-F238E27FC236}">
                <a16:creationId xmlns:a16="http://schemas.microsoft.com/office/drawing/2014/main" id="{ACFECA0B-6D8C-1C5E-D438-96C450F77DA2}"/>
              </a:ext>
            </a:extLst>
          </p:cNvPr>
          <p:cNvPicPr>
            <a:picLocks noChangeAspect="1"/>
          </p:cNvPicPr>
          <p:nvPr/>
        </p:nvPicPr>
        <p:blipFill>
          <a:blip r:embed="rId2"/>
          <a:stretch>
            <a:fillRect/>
          </a:stretch>
        </p:blipFill>
        <p:spPr>
          <a:xfrm>
            <a:off x="10039159" y="1367074"/>
            <a:ext cx="1745674" cy="1171865"/>
          </a:xfrm>
          <a:prstGeom prst="rect">
            <a:avLst/>
          </a:prstGeom>
          <a:ln>
            <a:solidFill>
              <a:schemeClr val="tx1"/>
            </a:solidFill>
          </a:ln>
        </p:spPr>
      </p:pic>
      <p:pic>
        <p:nvPicPr>
          <p:cNvPr id="1026" name="Picture 2" descr="La France devrait probablement échapper à la récession», estime François  Villeroy de Galhau - l'Opinion">
            <a:extLst>
              <a:ext uri="{FF2B5EF4-FFF2-40B4-BE49-F238E27FC236}">
                <a16:creationId xmlns:a16="http://schemas.microsoft.com/office/drawing/2014/main" id="{0BA2CD33-8D2D-AE7B-5447-3C1B2DB767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5641" y="2715713"/>
            <a:ext cx="5494950" cy="286232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12" name="ZoneTexte 11">
            <a:extLst>
              <a:ext uri="{FF2B5EF4-FFF2-40B4-BE49-F238E27FC236}">
                <a16:creationId xmlns:a16="http://schemas.microsoft.com/office/drawing/2014/main" id="{DBB9B4F2-5770-8C52-C134-64B7BDBEC534}"/>
              </a:ext>
            </a:extLst>
          </p:cNvPr>
          <p:cNvSpPr txBox="1"/>
          <p:nvPr/>
        </p:nvSpPr>
        <p:spPr>
          <a:xfrm>
            <a:off x="5579052" y="3581176"/>
            <a:ext cx="6100331" cy="3108543"/>
          </a:xfrm>
          <a:prstGeom prst="rect">
            <a:avLst/>
          </a:prstGeom>
          <a:solidFill>
            <a:schemeClr val="bg1"/>
          </a:solidFill>
          <a:ln w="28575">
            <a:solidFill>
              <a:schemeClr val="tx1"/>
            </a:solidFill>
          </a:ln>
        </p:spPr>
        <p:txBody>
          <a:bodyPr wrap="square">
            <a:spAutoFit/>
          </a:bodyPr>
          <a:lstStyle/>
          <a:p>
            <a:pPr fontAlgn="base"/>
            <a:r>
              <a:rPr lang="fr-CH" sz="2800" b="1" dirty="0">
                <a:solidFill>
                  <a:schemeClr val="tx1"/>
                </a:solidFill>
                <a:highlight>
                  <a:srgbClr val="FFFF00"/>
                </a:highlight>
                <a:ea typeface="Helvetica Neue" panose="02000503000000020004" pitchFamily="2" charset="0"/>
                <a:cs typeface="Helvetica Neue" panose="02000503000000020004" pitchFamily="2" charset="0"/>
              </a:rPr>
              <a:t>Les travaux sur l’euro numérique</a:t>
            </a:r>
            <a:r>
              <a:rPr lang="fr-CH" sz="2800" b="1" dirty="0">
                <a:solidFill>
                  <a:schemeClr val="tx1"/>
                </a:solidFill>
                <a:ea typeface="Helvetica Neue" panose="02000503000000020004" pitchFamily="2" charset="0"/>
                <a:cs typeface="Helvetica Neue" panose="02000503000000020004" pitchFamily="2" charset="0"/>
              </a:rPr>
              <a:t> </a:t>
            </a:r>
            <a:r>
              <a:rPr lang="fr-CH" sz="2800" dirty="0">
                <a:solidFill>
                  <a:schemeClr val="tx1"/>
                </a:solidFill>
                <a:ea typeface="Helvetica Neue" panose="02000503000000020004" pitchFamily="2" charset="0"/>
                <a:cs typeface="Helvetica Neue" panose="02000503000000020004" pitchFamily="2" charset="0"/>
              </a:rPr>
              <a:t>sont actuellement en phase de prototypage et </a:t>
            </a:r>
            <a:r>
              <a:rPr lang="fr-CH" sz="2800" b="1" dirty="0">
                <a:solidFill>
                  <a:schemeClr val="tx1"/>
                </a:solidFill>
                <a:highlight>
                  <a:srgbClr val="FFFF00"/>
                </a:highlight>
                <a:ea typeface="Helvetica Neue" panose="02000503000000020004" pitchFamily="2" charset="0"/>
                <a:cs typeface="Helvetica Neue" panose="02000503000000020004" pitchFamily="2" charset="0"/>
              </a:rPr>
              <a:t>le gouverneur de la Banque de France François Villeroy de </a:t>
            </a:r>
            <a:r>
              <a:rPr lang="fr-CH" sz="2800" b="1" dirty="0" err="1">
                <a:solidFill>
                  <a:schemeClr val="tx1"/>
                </a:solidFill>
                <a:highlight>
                  <a:srgbClr val="FFFF00"/>
                </a:highlight>
                <a:ea typeface="Helvetica Neue" panose="02000503000000020004" pitchFamily="2" charset="0"/>
                <a:cs typeface="Helvetica Neue" panose="02000503000000020004" pitchFamily="2" charset="0"/>
              </a:rPr>
              <a:t>Galhau</a:t>
            </a:r>
            <a:r>
              <a:rPr lang="fr-CH" sz="2800" b="1" dirty="0">
                <a:solidFill>
                  <a:schemeClr val="tx1"/>
                </a:solidFill>
                <a:highlight>
                  <a:srgbClr val="FFFF00"/>
                </a:highlight>
                <a:ea typeface="Helvetica Neue" panose="02000503000000020004" pitchFamily="2" charset="0"/>
                <a:cs typeface="Helvetica Neue" panose="02000503000000020004" pitchFamily="2" charset="0"/>
              </a:rPr>
              <a:t> a confirmé </a:t>
            </a:r>
            <a:r>
              <a:rPr lang="fr-CH" sz="2800" b="1" u="sng" dirty="0">
                <a:solidFill>
                  <a:schemeClr val="tx1"/>
                </a:solidFill>
                <a:highlight>
                  <a:srgbClr val="FFFF00"/>
                </a:highlight>
                <a:ea typeface="Helvetica Neue" panose="02000503000000020004" pitchFamily="2" charset="0"/>
                <a:cs typeface="Helvetica Neue" panose="02000503000000020004" pitchFamily="2" charset="0"/>
              </a:rPr>
              <a:t>qu'une décision de procéder serait prise fin 2023</a:t>
            </a:r>
            <a:r>
              <a:rPr lang="fr-CH" sz="2800" b="1" dirty="0">
                <a:solidFill>
                  <a:schemeClr val="tx1"/>
                </a:solidFill>
                <a:highlight>
                  <a:srgbClr val="FFFF00"/>
                </a:highlight>
                <a:ea typeface="Helvetica Neue" panose="02000503000000020004" pitchFamily="2" charset="0"/>
                <a:cs typeface="Helvetica Neue" panose="02000503000000020004" pitchFamily="2" charset="0"/>
              </a:rPr>
              <a:t>, avec un </a:t>
            </a:r>
            <a:r>
              <a:rPr lang="fr-CH" sz="2800" b="1" u="sng" dirty="0">
                <a:solidFill>
                  <a:schemeClr val="tx1"/>
                </a:solidFill>
                <a:highlight>
                  <a:srgbClr val="FFFF00"/>
                </a:highlight>
                <a:ea typeface="Helvetica Neue" panose="02000503000000020004" pitchFamily="2" charset="0"/>
                <a:cs typeface="Helvetica Neue" panose="02000503000000020004" pitchFamily="2" charset="0"/>
              </a:rPr>
              <a:t>lancement potentiel en 2026 ou 2027</a:t>
            </a:r>
            <a:r>
              <a:rPr lang="fr-CH" sz="2800" b="1" dirty="0">
                <a:solidFill>
                  <a:schemeClr val="tx1"/>
                </a:solidFill>
                <a:highlight>
                  <a:srgbClr val="FFFF00"/>
                </a:highlight>
                <a:ea typeface="Helvetica Neue" panose="02000503000000020004" pitchFamily="2" charset="0"/>
                <a:cs typeface="Helvetica Neue" panose="02000503000000020004" pitchFamily="2" charset="0"/>
              </a:rPr>
              <a:t>.</a:t>
            </a:r>
          </a:p>
        </p:txBody>
      </p:sp>
      <p:sp>
        <p:nvSpPr>
          <p:cNvPr id="2" name="ZoneTexte 1">
            <a:extLst>
              <a:ext uri="{FF2B5EF4-FFF2-40B4-BE49-F238E27FC236}">
                <a16:creationId xmlns:a16="http://schemas.microsoft.com/office/drawing/2014/main" id="{E0725B6B-4832-1FDA-B8F7-F3AEF13FBA1F}"/>
              </a:ext>
            </a:extLst>
          </p:cNvPr>
          <p:cNvSpPr txBox="1"/>
          <p:nvPr/>
        </p:nvSpPr>
        <p:spPr>
          <a:xfrm>
            <a:off x="1030344" y="5338191"/>
            <a:ext cx="3944006" cy="1077218"/>
          </a:xfrm>
          <a:prstGeom prst="rect">
            <a:avLst/>
          </a:prstGeom>
          <a:solidFill>
            <a:schemeClr val="bg1"/>
          </a:solidFill>
          <a:ln w="28575">
            <a:solidFill>
              <a:schemeClr val="tx1"/>
            </a:solidFill>
          </a:ln>
        </p:spPr>
        <p:txBody>
          <a:bodyPr wrap="square">
            <a:spAutoFit/>
          </a:bodyPr>
          <a:lstStyle/>
          <a:p>
            <a:pPr algn="ctr"/>
            <a:r>
              <a:rPr lang="fr-CH" sz="2400" b="0" i="0" dirty="0">
                <a:effectLst/>
                <a:latin typeface="Arial Rounded MT Bold" panose="020F0704030504030204" pitchFamily="34" charset="77"/>
              </a:rPr>
              <a:t>François Villeroy </a:t>
            </a:r>
          </a:p>
          <a:p>
            <a:pPr algn="ctr"/>
            <a:r>
              <a:rPr lang="fr-CH" sz="2400" b="0" i="0" dirty="0">
                <a:effectLst/>
                <a:latin typeface="Arial Rounded MT Bold" panose="020F0704030504030204" pitchFamily="34" charset="77"/>
              </a:rPr>
              <a:t>de </a:t>
            </a:r>
            <a:r>
              <a:rPr lang="fr-CH" sz="2400" b="0" i="0" dirty="0" err="1">
                <a:effectLst/>
                <a:latin typeface="Arial Rounded MT Bold" panose="020F0704030504030204" pitchFamily="34" charset="77"/>
              </a:rPr>
              <a:t>Galhau</a:t>
            </a:r>
            <a:br>
              <a:rPr lang="fr-CH" sz="2000" dirty="0">
                <a:latin typeface="Arial Rounded MT Bold" panose="020F0704030504030204" pitchFamily="34" charset="77"/>
              </a:rPr>
            </a:br>
            <a:r>
              <a:rPr lang="fr-CH" sz="1600" b="1" dirty="0">
                <a:solidFill>
                  <a:srgbClr val="000000"/>
                </a:solidFill>
                <a:latin typeface="Helvetica Neue" panose="02000503000000020004" pitchFamily="2" charset="0"/>
              </a:rPr>
              <a:t>Gouverneur de la Banque de France</a:t>
            </a:r>
          </a:p>
        </p:txBody>
      </p:sp>
      <p:sp>
        <p:nvSpPr>
          <p:cNvPr id="3" name="ZoneTexte 2">
            <a:extLst>
              <a:ext uri="{FF2B5EF4-FFF2-40B4-BE49-F238E27FC236}">
                <a16:creationId xmlns:a16="http://schemas.microsoft.com/office/drawing/2014/main" id="{296D4DB2-2F4A-9D8E-A515-EAA6679308A1}"/>
              </a:ext>
            </a:extLst>
          </p:cNvPr>
          <p:cNvSpPr txBox="1"/>
          <p:nvPr/>
        </p:nvSpPr>
        <p:spPr>
          <a:xfrm>
            <a:off x="5920591" y="3134868"/>
            <a:ext cx="2566441" cy="369332"/>
          </a:xfrm>
          <a:prstGeom prst="rect">
            <a:avLst/>
          </a:prstGeom>
          <a:noFill/>
        </p:spPr>
        <p:txBody>
          <a:bodyPr wrap="square">
            <a:spAutoFit/>
          </a:bodyPr>
          <a:lstStyle/>
          <a:p>
            <a:pPr algn="ctr"/>
            <a:r>
              <a:rPr lang="fr-FR" b="1" dirty="0">
                <a:ln w="12700">
                  <a:solidFill>
                    <a:schemeClr val="accent3">
                      <a:lumMod val="50000"/>
                    </a:schemeClr>
                  </a:solidFill>
                  <a:prstDash val="solid"/>
                </a:ln>
                <a:effectLst>
                  <a:innerShdw blurRad="177800">
                    <a:schemeClr val="accent3">
                      <a:lumMod val="50000"/>
                    </a:schemeClr>
                  </a:innerShdw>
                </a:effectLst>
                <a:latin typeface="Arial Rounded MT Bold" panose="020F0704030504030204" pitchFamily="34" charset="77"/>
                <a:ea typeface="Helvetica Neue" panose="02000503000000020004" pitchFamily="2" charset="0"/>
                <a:cs typeface="Helvetica Neue" panose="02000503000000020004" pitchFamily="2" charset="0"/>
              </a:rPr>
              <a:t>27 septembre 2022</a:t>
            </a:r>
          </a:p>
        </p:txBody>
      </p:sp>
    </p:spTree>
    <p:extLst>
      <p:ext uri="{BB962C8B-B14F-4D97-AF65-F5344CB8AC3E}">
        <p14:creationId xmlns:p14="http://schemas.microsoft.com/office/powerpoint/2010/main" val="3864296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p:tgtEl>
                                          <p:spTgt spid="12"/>
                                        </p:tgtEl>
                                        <p:attrNameLst>
                                          <p:attrName>ppt_x</p:attrName>
                                        </p:attrNameLst>
                                      </p:cBhvr>
                                      <p:tavLst>
                                        <p:tav tm="0">
                                          <p:val>
                                            <p:strVal val="#ppt_x-#ppt_w*1.125000"/>
                                          </p:val>
                                        </p:tav>
                                        <p:tav tm="100000">
                                          <p:val>
                                            <p:strVal val="#ppt_x"/>
                                          </p:val>
                                        </p:tav>
                                      </p:tavLst>
                                    </p:anim>
                                    <p:animEffect transition="in" filter="wipe(right)">
                                      <p:cBhvr>
                                        <p:cTn id="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DBF5BBE4-8CD7-A27C-9C16-63AF4AB23D9C}"/>
              </a:ext>
            </a:extLst>
          </p:cNvPr>
          <p:cNvSpPr txBox="1"/>
          <p:nvPr/>
        </p:nvSpPr>
        <p:spPr>
          <a:xfrm>
            <a:off x="446985" y="284509"/>
            <a:ext cx="10970657" cy="1323439"/>
          </a:xfrm>
          <a:prstGeom prst="rect">
            <a:avLst/>
          </a:prstGeom>
          <a:noFill/>
        </p:spPr>
        <p:txBody>
          <a:bodyPr wrap="square">
            <a:spAutoFit/>
          </a:bodyPr>
          <a:lstStyle/>
          <a:p>
            <a:r>
              <a:rPr lang="fr-FR" sz="4000" b="1" dirty="0">
                <a:ln w="12700">
                  <a:noFill/>
                  <a:prstDash val="solid"/>
                </a:ln>
                <a:solidFill>
                  <a:sysClr val="windowText" lastClr="000000"/>
                </a:solidFill>
                <a:latin typeface="Gill Sans Ultra Bold" panose="020B0A02020104020203" pitchFamily="34" charset="77"/>
              </a:rPr>
              <a:t>« Cela se </a:t>
            </a:r>
            <a:r>
              <a:rPr lang="fr-FR" sz="4000" b="1" dirty="0">
                <a:ln w="12700">
                  <a:noFill/>
                  <a:prstDash val="solid"/>
                </a:ln>
                <a:solidFill>
                  <a:srgbClr val="FF0000"/>
                </a:solidFill>
                <a:latin typeface="Gill Sans Ultra Bold" panose="020B0A02020104020203" pitchFamily="34" charset="77"/>
              </a:rPr>
              <a:t>décidera</a:t>
            </a:r>
            <a:r>
              <a:rPr lang="fr-FR" sz="4000" b="1" dirty="0">
                <a:ln w="12700">
                  <a:noFill/>
                  <a:prstDash val="solid"/>
                </a:ln>
                <a:solidFill>
                  <a:sysClr val="windowText" lastClr="000000"/>
                </a:solidFill>
                <a:latin typeface="Gill Sans Ultra Bold" panose="020B0A02020104020203" pitchFamily="34" charset="77"/>
              </a:rPr>
              <a:t> en octobre » [2023] </a:t>
            </a:r>
          </a:p>
        </p:txBody>
      </p:sp>
      <p:pic>
        <p:nvPicPr>
          <p:cNvPr id="3" name="Image 2">
            <a:extLst>
              <a:ext uri="{FF2B5EF4-FFF2-40B4-BE49-F238E27FC236}">
                <a16:creationId xmlns:a16="http://schemas.microsoft.com/office/drawing/2014/main" id="{77886E65-1CA4-1EF9-F763-CA54BAB2F87B}"/>
              </a:ext>
            </a:extLst>
          </p:cNvPr>
          <p:cNvPicPr>
            <a:picLocks noChangeAspect="1"/>
          </p:cNvPicPr>
          <p:nvPr/>
        </p:nvPicPr>
        <p:blipFill>
          <a:blip r:embed="rId3"/>
          <a:stretch>
            <a:fillRect/>
          </a:stretch>
        </p:blipFill>
        <p:spPr>
          <a:xfrm>
            <a:off x="275688" y="2251432"/>
            <a:ext cx="6791960" cy="3843960"/>
          </a:xfrm>
          <a:prstGeom prst="rect">
            <a:avLst/>
          </a:prstGeom>
          <a:ln>
            <a:solidFill>
              <a:schemeClr val="tx1"/>
            </a:solidFill>
          </a:ln>
        </p:spPr>
      </p:pic>
      <p:pic>
        <p:nvPicPr>
          <p:cNvPr id="4" name="Image 3">
            <a:extLst>
              <a:ext uri="{FF2B5EF4-FFF2-40B4-BE49-F238E27FC236}">
                <a16:creationId xmlns:a16="http://schemas.microsoft.com/office/drawing/2014/main" id="{722BF8BC-D69C-610F-5721-32B2CB3E4038}"/>
              </a:ext>
            </a:extLst>
          </p:cNvPr>
          <p:cNvPicPr>
            <a:picLocks noChangeAspect="1"/>
          </p:cNvPicPr>
          <p:nvPr/>
        </p:nvPicPr>
        <p:blipFill>
          <a:blip r:embed="rId4"/>
          <a:stretch>
            <a:fillRect/>
          </a:stretch>
        </p:blipFill>
        <p:spPr>
          <a:xfrm>
            <a:off x="-897315" y="4543926"/>
            <a:ext cx="3560113" cy="2314074"/>
          </a:xfrm>
          <a:prstGeom prst="rect">
            <a:avLst/>
          </a:prstGeom>
        </p:spPr>
      </p:pic>
      <p:sp>
        <p:nvSpPr>
          <p:cNvPr id="13" name="ZoneTexte 12">
            <a:extLst>
              <a:ext uri="{FF2B5EF4-FFF2-40B4-BE49-F238E27FC236}">
                <a16:creationId xmlns:a16="http://schemas.microsoft.com/office/drawing/2014/main" id="{0FF4DDD4-5B59-E63A-296B-37714D37FBDA}"/>
              </a:ext>
            </a:extLst>
          </p:cNvPr>
          <p:cNvSpPr txBox="1"/>
          <p:nvPr/>
        </p:nvSpPr>
        <p:spPr>
          <a:xfrm>
            <a:off x="345342" y="2696274"/>
            <a:ext cx="3326326" cy="369332"/>
          </a:xfrm>
          <a:prstGeom prst="rect">
            <a:avLst/>
          </a:prstGeom>
          <a:noFill/>
        </p:spPr>
        <p:txBody>
          <a:bodyPr wrap="square">
            <a:spAutoFit/>
          </a:bodyPr>
          <a:lstStyle/>
          <a:p>
            <a:r>
              <a:rPr lang="fr-FR" b="1" dirty="0">
                <a:ln w="12700">
                  <a:solidFill>
                    <a:schemeClr val="accent3">
                      <a:lumMod val="50000"/>
                    </a:schemeClr>
                  </a:solidFill>
                  <a:prstDash val="solid"/>
                </a:ln>
                <a:solidFill>
                  <a:schemeClr val="bg1"/>
                </a:solidFill>
                <a:effectLst>
                  <a:innerShdw blurRad="177800">
                    <a:schemeClr val="accent3">
                      <a:lumMod val="50000"/>
                    </a:schemeClr>
                  </a:innerShdw>
                </a:effectLst>
                <a:latin typeface="Arial Rounded MT Bold" panose="020F0704030504030204" pitchFamily="34" charset="77"/>
                <a:ea typeface="Helvetica Neue" panose="02000503000000020004" pitchFamily="2" charset="0"/>
                <a:cs typeface="Helvetica Neue" panose="02000503000000020004" pitchFamily="2" charset="0"/>
              </a:rPr>
              <a:t>Vidéo publiée en mars 2023</a:t>
            </a:r>
          </a:p>
        </p:txBody>
      </p:sp>
      <p:sp>
        <p:nvSpPr>
          <p:cNvPr id="2" name="Bulle rectangulaire à coins arrondis 1">
            <a:extLst>
              <a:ext uri="{FF2B5EF4-FFF2-40B4-BE49-F238E27FC236}">
                <a16:creationId xmlns:a16="http://schemas.microsoft.com/office/drawing/2014/main" id="{0492C79D-8FB3-E88E-5CCC-5DCC7F6B9C18}"/>
              </a:ext>
            </a:extLst>
          </p:cNvPr>
          <p:cNvSpPr/>
          <p:nvPr/>
        </p:nvSpPr>
        <p:spPr>
          <a:xfrm>
            <a:off x="5969726" y="1990394"/>
            <a:ext cx="6060951" cy="4666084"/>
          </a:xfrm>
          <a:prstGeom prst="wedgeRoundRectCallout">
            <a:avLst>
              <a:gd name="adj1" fmla="val -64027"/>
              <a:gd name="adj2" fmla="val 16655"/>
              <a:gd name="adj3" fmla="val 16667"/>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CH" sz="2800" b="1" dirty="0">
                <a:solidFill>
                  <a:schemeClr val="tx1"/>
                </a:solidFill>
                <a:latin typeface="Arial Rounded MT Bold" panose="020F0704030504030204" pitchFamily="34" charset="77"/>
              </a:rPr>
              <a:t>Christine Lagarde, Présidente de la </a:t>
            </a:r>
            <a:r>
              <a:rPr lang="fr-CH" sz="2800" b="1" dirty="0">
                <a:solidFill>
                  <a:srgbClr val="FF0000"/>
                </a:solidFill>
                <a:latin typeface="Arial Rounded MT Bold" panose="020F0704030504030204" pitchFamily="34" charset="77"/>
              </a:rPr>
              <a:t>BCE</a:t>
            </a:r>
            <a:r>
              <a:rPr lang="fr-CH" sz="2800" b="1" dirty="0">
                <a:solidFill>
                  <a:schemeClr val="tx1"/>
                </a:solidFill>
                <a:latin typeface="Arial Rounded MT Bold" panose="020F0704030504030204" pitchFamily="34" charset="77"/>
              </a:rPr>
              <a:t> :</a:t>
            </a:r>
          </a:p>
          <a:p>
            <a:r>
              <a:rPr lang="fr-CH" sz="900" b="1" dirty="0">
                <a:solidFill>
                  <a:schemeClr val="tx1"/>
                </a:solidFill>
              </a:rPr>
              <a:t> </a:t>
            </a:r>
            <a:br>
              <a:rPr lang="fr-CH" sz="2800" b="1" dirty="0">
                <a:solidFill>
                  <a:schemeClr val="tx1"/>
                </a:solidFill>
              </a:rPr>
            </a:br>
            <a:r>
              <a:rPr lang="fr-CH" sz="2000" dirty="0">
                <a:solidFill>
                  <a:schemeClr val="tx1"/>
                </a:solidFill>
                <a:latin typeface="Helvetica Neue" panose="02000503000000020004" pitchFamily="2" charset="0"/>
              </a:rPr>
              <a:t>« </a:t>
            </a:r>
            <a:r>
              <a:rPr lang="fr-FR" sz="2000" dirty="0">
                <a:solidFill>
                  <a:schemeClr val="tx1"/>
                </a:solidFill>
              </a:rPr>
              <a:t>Deux choses : Premièrement, </a:t>
            </a:r>
            <a:r>
              <a:rPr lang="fr-FR" sz="2000" b="1" dirty="0">
                <a:solidFill>
                  <a:schemeClr val="tx1"/>
                </a:solidFill>
                <a:highlight>
                  <a:srgbClr val="FFFF00"/>
                </a:highlight>
              </a:rPr>
              <a:t>cela se décidera en octobre.</a:t>
            </a:r>
            <a:r>
              <a:rPr lang="fr-FR" sz="2000" dirty="0">
                <a:solidFill>
                  <a:schemeClr val="tx1"/>
                </a:solidFill>
              </a:rPr>
              <a:t> Nous préparons donc le terrain. On veut être prêt, on veut être entrainés mais </a:t>
            </a:r>
            <a:r>
              <a:rPr lang="fr-FR" sz="2000" b="1" dirty="0">
                <a:solidFill>
                  <a:srgbClr val="FF0000"/>
                </a:solidFill>
                <a:highlight>
                  <a:srgbClr val="FFFF00"/>
                </a:highlight>
              </a:rPr>
              <a:t>ce ne sera décidé qu'en octobre 2023</a:t>
            </a:r>
            <a:r>
              <a:rPr lang="fr-FR" sz="2000" dirty="0">
                <a:solidFill>
                  <a:schemeClr val="tx1"/>
                </a:solidFill>
              </a:rPr>
              <a:t> […] </a:t>
            </a:r>
            <a:r>
              <a:rPr lang="fr-CH" sz="2000" dirty="0">
                <a:solidFill>
                  <a:schemeClr val="tx1"/>
                </a:solidFill>
              </a:rPr>
              <a:t>» </a:t>
            </a:r>
          </a:p>
          <a:p>
            <a:r>
              <a:rPr lang="fr-CH" sz="2000" dirty="0">
                <a:solidFill>
                  <a:schemeClr val="tx1"/>
                </a:solidFill>
              </a:rPr>
              <a:t>« La raison pour laquelle je suis personnellement convaincue que nous devons aller de l'avant est la situation dans laquelle nous nous trouvons actuellement. </a:t>
            </a:r>
            <a:r>
              <a:rPr lang="fr-CH" sz="2000" b="1" dirty="0">
                <a:solidFill>
                  <a:schemeClr val="tx1"/>
                </a:solidFill>
                <a:highlight>
                  <a:srgbClr val="FFFF00"/>
                </a:highlight>
              </a:rPr>
              <a:t>Nous dépendons de l'approvisionnement en gaz d'un pays très hostile. Je ne veux pas que l'euro dépende de la monnaie d'un pays hostile</a:t>
            </a:r>
            <a:r>
              <a:rPr lang="fr-CH" sz="2000" dirty="0">
                <a:solidFill>
                  <a:schemeClr val="tx1"/>
                </a:solidFill>
              </a:rPr>
              <a:t>.»</a:t>
            </a:r>
          </a:p>
        </p:txBody>
      </p:sp>
    </p:spTree>
    <p:extLst>
      <p:ext uri="{BB962C8B-B14F-4D97-AF65-F5344CB8AC3E}">
        <p14:creationId xmlns:p14="http://schemas.microsoft.com/office/powerpoint/2010/main" val="4249945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BCEA1E46-62DD-1776-0114-8F837C6E7CEE}"/>
              </a:ext>
            </a:extLst>
          </p:cNvPr>
          <p:cNvPicPr>
            <a:picLocks noChangeAspect="1"/>
          </p:cNvPicPr>
          <p:nvPr/>
        </p:nvPicPr>
        <p:blipFill>
          <a:blip r:embed="rId3"/>
          <a:stretch>
            <a:fillRect/>
          </a:stretch>
        </p:blipFill>
        <p:spPr>
          <a:xfrm>
            <a:off x="216131" y="2715491"/>
            <a:ext cx="5690642" cy="3699162"/>
          </a:xfrm>
          <a:prstGeom prst="rect">
            <a:avLst/>
          </a:prstGeom>
          <a:ln>
            <a:solidFill>
              <a:schemeClr val="tx1"/>
            </a:solidFill>
          </a:ln>
        </p:spPr>
      </p:pic>
      <p:sp>
        <p:nvSpPr>
          <p:cNvPr id="5" name="ZoneTexte 4">
            <a:extLst>
              <a:ext uri="{FF2B5EF4-FFF2-40B4-BE49-F238E27FC236}">
                <a16:creationId xmlns:a16="http://schemas.microsoft.com/office/drawing/2014/main" id="{DBF5BBE4-8CD7-A27C-9C16-63AF4AB23D9C}"/>
              </a:ext>
            </a:extLst>
          </p:cNvPr>
          <p:cNvSpPr txBox="1"/>
          <p:nvPr/>
        </p:nvSpPr>
        <p:spPr>
          <a:xfrm>
            <a:off x="848163" y="0"/>
            <a:ext cx="10111693" cy="1323439"/>
          </a:xfrm>
          <a:prstGeom prst="rect">
            <a:avLst/>
          </a:prstGeom>
          <a:noFill/>
        </p:spPr>
        <p:txBody>
          <a:bodyPr wrap="square">
            <a:spAutoFit/>
          </a:bodyPr>
          <a:lstStyle/>
          <a:p>
            <a:r>
              <a:rPr lang="fr-FR" sz="4000" b="1" dirty="0">
                <a:ln w="12700">
                  <a:noFill/>
                  <a:prstDash val="solid"/>
                </a:ln>
                <a:solidFill>
                  <a:sysClr val="windowText" lastClr="000000"/>
                </a:solidFill>
                <a:latin typeface="Gill Sans Ultra Bold" panose="020B0A02020104020203" pitchFamily="34" charset="77"/>
              </a:rPr>
              <a:t>Pas programmable …</a:t>
            </a:r>
          </a:p>
          <a:p>
            <a:r>
              <a:rPr lang="fr-FR" sz="4000" b="1" dirty="0">
                <a:ln w="12700">
                  <a:noFill/>
                  <a:prstDash val="solid"/>
                </a:ln>
                <a:solidFill>
                  <a:sysClr val="windowText" lastClr="000000"/>
                </a:solidFill>
                <a:latin typeface="Gill Sans Ultra Bold" panose="020B0A02020104020203" pitchFamily="34" charset="77"/>
              </a:rPr>
              <a:t>mais avec </a:t>
            </a:r>
            <a:r>
              <a:rPr lang="fr-FR" sz="4000" b="1" dirty="0">
                <a:ln w="12700">
                  <a:noFill/>
                  <a:prstDash val="solid"/>
                </a:ln>
                <a:solidFill>
                  <a:srgbClr val="FF0000"/>
                </a:solidFill>
                <a:latin typeface="Gill Sans Ultra Bold" panose="020B0A02020104020203" pitchFamily="34" charset="77"/>
              </a:rPr>
              <a:t>conditionnalités</a:t>
            </a:r>
            <a:r>
              <a:rPr lang="fr-FR" sz="4000" b="1" dirty="0">
                <a:ln w="12700">
                  <a:noFill/>
                  <a:prstDash val="solid"/>
                </a:ln>
                <a:solidFill>
                  <a:sysClr val="windowText" lastClr="000000"/>
                </a:solidFill>
                <a:latin typeface="Gill Sans Ultra Bold" panose="020B0A02020104020203" pitchFamily="34" charset="77"/>
              </a:rPr>
              <a:t>  </a:t>
            </a:r>
          </a:p>
        </p:txBody>
      </p:sp>
      <p:sp>
        <p:nvSpPr>
          <p:cNvPr id="12" name="ZoneTexte 11">
            <a:extLst>
              <a:ext uri="{FF2B5EF4-FFF2-40B4-BE49-F238E27FC236}">
                <a16:creationId xmlns:a16="http://schemas.microsoft.com/office/drawing/2014/main" id="{C1B16874-24A9-F2F9-77AF-9A03300881DD}"/>
              </a:ext>
            </a:extLst>
          </p:cNvPr>
          <p:cNvSpPr txBox="1"/>
          <p:nvPr/>
        </p:nvSpPr>
        <p:spPr>
          <a:xfrm>
            <a:off x="216131" y="1609566"/>
            <a:ext cx="6069098" cy="923330"/>
          </a:xfrm>
          <a:prstGeom prst="rect">
            <a:avLst/>
          </a:prstGeom>
          <a:solidFill>
            <a:schemeClr val="bg1"/>
          </a:solidFill>
          <a:ln w="19050">
            <a:solidFill>
              <a:schemeClr val="tx1"/>
            </a:solidFill>
          </a:ln>
        </p:spPr>
        <p:txBody>
          <a:bodyPr wrap="square">
            <a:spAutoFit/>
          </a:bodyPr>
          <a:lstStyle/>
          <a:p>
            <a:r>
              <a:rPr lang="fr-CH" sz="1800" b="1" dirty="0">
                <a:solidFill>
                  <a:schemeClr val="tx1"/>
                </a:solidFill>
                <a:latin typeface="Helvetica Neue" panose="02000503000000020004" pitchFamily="2" charset="0"/>
              </a:rPr>
              <a:t>Christine Lagarde affirme que les banques centrales ne veulent pas programmer les CBDC. </a:t>
            </a:r>
          </a:p>
          <a:p>
            <a:r>
              <a:rPr lang="fr-CH" sz="1800" b="1" dirty="0">
                <a:solidFill>
                  <a:schemeClr val="tx1"/>
                </a:solidFill>
                <a:latin typeface="Helvetica Neue" panose="02000503000000020004" pitchFamily="2" charset="0"/>
              </a:rPr>
              <a:t>Elles laisseront les banques privées s’en charger…</a:t>
            </a:r>
            <a:endParaRPr lang="fr-FR" b="1" dirty="0"/>
          </a:p>
        </p:txBody>
      </p:sp>
      <p:sp>
        <p:nvSpPr>
          <p:cNvPr id="8" name="ZoneTexte 7">
            <a:extLst>
              <a:ext uri="{FF2B5EF4-FFF2-40B4-BE49-F238E27FC236}">
                <a16:creationId xmlns:a16="http://schemas.microsoft.com/office/drawing/2014/main" id="{CAB9EB64-C079-C0AE-D4EC-151B2BE1E5C5}"/>
              </a:ext>
            </a:extLst>
          </p:cNvPr>
          <p:cNvSpPr txBox="1"/>
          <p:nvPr/>
        </p:nvSpPr>
        <p:spPr>
          <a:xfrm>
            <a:off x="4171950" y="2819023"/>
            <a:ext cx="1600200" cy="369332"/>
          </a:xfrm>
          <a:prstGeom prst="rect">
            <a:avLst/>
          </a:prstGeom>
          <a:solidFill>
            <a:schemeClr val="bg1"/>
          </a:solidFill>
          <a:ln>
            <a:solidFill>
              <a:schemeClr val="tx1"/>
            </a:solidFill>
          </a:ln>
        </p:spPr>
        <p:txBody>
          <a:bodyPr wrap="square">
            <a:spAutoFit/>
          </a:bodyPr>
          <a:lstStyle/>
          <a:p>
            <a:pPr algn="ctr"/>
            <a:r>
              <a:rPr lang="fr-CH" sz="1800" b="1" dirty="0">
                <a:solidFill>
                  <a:schemeClr val="tx1"/>
                </a:solidFill>
                <a:latin typeface="Arial Rounded MT Bold" panose="020F0704030504030204" pitchFamily="34" charset="77"/>
              </a:rPr>
              <a:t>mars 2023</a:t>
            </a:r>
            <a:endParaRPr lang="fr-FR" dirty="0"/>
          </a:p>
        </p:txBody>
      </p:sp>
      <p:sp>
        <p:nvSpPr>
          <p:cNvPr id="3" name="Bulle rectangulaire à coins arrondis 2">
            <a:extLst>
              <a:ext uri="{FF2B5EF4-FFF2-40B4-BE49-F238E27FC236}">
                <a16:creationId xmlns:a16="http://schemas.microsoft.com/office/drawing/2014/main" id="{34297C1E-76AF-A402-E7D5-861DB430B1D6}"/>
              </a:ext>
            </a:extLst>
          </p:cNvPr>
          <p:cNvSpPr/>
          <p:nvPr/>
        </p:nvSpPr>
        <p:spPr>
          <a:xfrm>
            <a:off x="6096000" y="1711569"/>
            <a:ext cx="5386159" cy="4703084"/>
          </a:xfrm>
          <a:prstGeom prst="wedgeRoundRectCallout">
            <a:avLst>
              <a:gd name="adj1" fmla="val -74438"/>
              <a:gd name="adj2" fmla="val 29775"/>
              <a:gd name="adj3" fmla="val 16667"/>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CH" sz="2800" b="1" dirty="0">
                <a:solidFill>
                  <a:schemeClr val="tx1"/>
                </a:solidFill>
                <a:latin typeface="Arial Rounded MT Bold" panose="020F0704030504030204" pitchFamily="34" charset="77"/>
              </a:rPr>
              <a:t>Christine Lagarde</a:t>
            </a:r>
            <a:br>
              <a:rPr lang="fr-CH" sz="2800" b="1" dirty="0">
                <a:solidFill>
                  <a:schemeClr val="tx1"/>
                </a:solidFill>
                <a:latin typeface="Arial Rounded MT Bold" panose="020F0704030504030204" pitchFamily="34" charset="77"/>
              </a:rPr>
            </a:br>
            <a:r>
              <a:rPr lang="fr-CH" sz="2400" b="1" dirty="0">
                <a:solidFill>
                  <a:schemeClr val="tx1"/>
                </a:solidFill>
                <a:latin typeface="Arial Rounded MT Bold" panose="020F0704030504030204" pitchFamily="34" charset="77"/>
              </a:rPr>
              <a:t>Au Sommet de l’innovation de la BRI (BIS) :</a:t>
            </a:r>
          </a:p>
          <a:p>
            <a:r>
              <a:rPr lang="fr-CH" sz="900" b="1" dirty="0">
                <a:solidFill>
                  <a:schemeClr val="tx1"/>
                </a:solidFill>
              </a:rPr>
              <a:t> </a:t>
            </a:r>
            <a:r>
              <a:rPr lang="fr-CH" sz="1400" b="1" dirty="0">
                <a:solidFill>
                  <a:schemeClr val="tx1"/>
                </a:solidFill>
              </a:rPr>
              <a:t> </a:t>
            </a:r>
            <a:br>
              <a:rPr lang="fr-CH" sz="2000" dirty="0">
                <a:solidFill>
                  <a:schemeClr val="tx1"/>
                </a:solidFill>
              </a:rPr>
            </a:br>
            <a:r>
              <a:rPr lang="fr-CH" sz="2000" dirty="0">
                <a:solidFill>
                  <a:schemeClr val="tx1"/>
                </a:solidFill>
              </a:rPr>
              <a:t>« </a:t>
            </a:r>
            <a:r>
              <a:rPr lang="fr-CH" sz="2000" b="1" dirty="0">
                <a:solidFill>
                  <a:schemeClr val="tx1"/>
                </a:solidFill>
                <a:highlight>
                  <a:srgbClr val="FFFF00"/>
                </a:highlight>
              </a:rPr>
              <a:t>L’émission d’une monnaie numérique qui serait la monnaie de la </a:t>
            </a:r>
            <a:r>
              <a:rPr lang="fr-CH" sz="2000" b="1" u="sng" dirty="0">
                <a:solidFill>
                  <a:schemeClr val="tx1"/>
                </a:solidFill>
                <a:highlight>
                  <a:srgbClr val="FFFF00"/>
                </a:highlight>
              </a:rPr>
              <a:t>banque centrale</a:t>
            </a:r>
            <a:r>
              <a:rPr lang="fr-CH" sz="2000" b="1" dirty="0">
                <a:solidFill>
                  <a:schemeClr val="tx1"/>
                </a:solidFill>
                <a:highlight>
                  <a:srgbClr val="FFFF00"/>
                </a:highlight>
              </a:rPr>
              <a:t> ne serait </a:t>
            </a:r>
            <a:r>
              <a:rPr lang="fr-CH" sz="2000" b="1" dirty="0">
                <a:solidFill>
                  <a:srgbClr val="FF0000"/>
                </a:solidFill>
                <a:highlight>
                  <a:srgbClr val="FFFF00"/>
                </a:highlight>
              </a:rPr>
              <a:t>pas programmable </a:t>
            </a:r>
            <a:r>
              <a:rPr lang="fr-CH" sz="2000" dirty="0">
                <a:solidFill>
                  <a:schemeClr val="tx1"/>
                </a:solidFill>
              </a:rPr>
              <a:t>[…] Ceux qui peuvent associer l’utilisation de la monnaie numérique à </a:t>
            </a:r>
            <a:r>
              <a:rPr lang="fr-CH" sz="2000" b="1" dirty="0">
                <a:solidFill>
                  <a:schemeClr val="tx1"/>
                </a:solidFill>
                <a:highlight>
                  <a:srgbClr val="FFFF00"/>
                </a:highlight>
              </a:rPr>
              <a:t>la </a:t>
            </a:r>
            <a:r>
              <a:rPr lang="fr-CH" sz="2000" b="1" dirty="0" err="1">
                <a:solidFill>
                  <a:srgbClr val="FF0000"/>
                </a:solidFill>
                <a:highlight>
                  <a:srgbClr val="FFFF00"/>
                </a:highlight>
              </a:rPr>
              <a:t>programmabilité</a:t>
            </a:r>
            <a:r>
              <a:rPr lang="fr-CH" sz="2000" b="1" dirty="0">
                <a:solidFill>
                  <a:schemeClr val="tx1"/>
                </a:solidFill>
                <a:highlight>
                  <a:srgbClr val="FFFF00"/>
                </a:highlight>
              </a:rPr>
              <a:t> seraient les </a:t>
            </a:r>
            <a:r>
              <a:rPr lang="fr-CH" sz="2000" b="1" u="sng" dirty="0">
                <a:solidFill>
                  <a:schemeClr val="tx1"/>
                </a:solidFill>
                <a:highlight>
                  <a:srgbClr val="FFFF00"/>
                </a:highlight>
              </a:rPr>
              <a:t>banques privées</a:t>
            </a:r>
            <a:r>
              <a:rPr lang="fr-CH" sz="2000" b="1" dirty="0">
                <a:solidFill>
                  <a:schemeClr val="tx1"/>
                </a:solidFill>
              </a:rPr>
              <a:t> </a:t>
            </a:r>
            <a:r>
              <a:rPr lang="fr-CH" sz="2000" dirty="0">
                <a:solidFill>
                  <a:schemeClr val="tx1"/>
                </a:solidFill>
              </a:rPr>
              <a:t>»</a:t>
            </a:r>
            <a:br>
              <a:rPr lang="fr-CH" sz="2000" dirty="0">
                <a:solidFill>
                  <a:schemeClr val="tx1"/>
                </a:solidFill>
              </a:rPr>
            </a:br>
            <a:br>
              <a:rPr lang="fr-CH" sz="2000" dirty="0">
                <a:solidFill>
                  <a:schemeClr val="tx1"/>
                </a:solidFill>
              </a:rPr>
            </a:br>
            <a:r>
              <a:rPr lang="fr-CH" sz="2000" dirty="0">
                <a:solidFill>
                  <a:schemeClr val="tx1"/>
                </a:solidFill>
              </a:rPr>
              <a:t>« </a:t>
            </a:r>
            <a:r>
              <a:rPr lang="fr-FR" sz="2000" b="1" dirty="0">
                <a:solidFill>
                  <a:schemeClr val="tx1"/>
                </a:solidFill>
                <a:highlight>
                  <a:srgbClr val="FFFF00"/>
                </a:highlight>
              </a:rPr>
              <a:t>Elle peut être associée à des </a:t>
            </a:r>
            <a:r>
              <a:rPr lang="fr-FR" sz="2000" b="1" dirty="0">
                <a:solidFill>
                  <a:srgbClr val="FF0000"/>
                </a:solidFill>
                <a:highlight>
                  <a:srgbClr val="FFFF00"/>
                </a:highlight>
              </a:rPr>
              <a:t>conditionnalités</a:t>
            </a:r>
            <a:r>
              <a:rPr lang="fr-FR" sz="2000" dirty="0">
                <a:solidFill>
                  <a:schemeClr val="tx1"/>
                </a:solidFill>
              </a:rPr>
              <a:t>, ce qui est différent…</a:t>
            </a:r>
            <a:r>
              <a:rPr lang="fr-CH" sz="2000" dirty="0">
                <a:solidFill>
                  <a:schemeClr val="tx1"/>
                </a:solidFill>
              </a:rPr>
              <a:t>» </a:t>
            </a:r>
          </a:p>
        </p:txBody>
      </p:sp>
    </p:spTree>
    <p:extLst>
      <p:ext uri="{BB962C8B-B14F-4D97-AF65-F5344CB8AC3E}">
        <p14:creationId xmlns:p14="http://schemas.microsoft.com/office/powerpoint/2010/main" val="283841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p:tgtEl>
                                          <p:spTgt spid="12"/>
                                        </p:tgtEl>
                                        <p:attrNameLst>
                                          <p:attrName>ppt_x</p:attrName>
                                        </p:attrNameLst>
                                      </p:cBhvr>
                                      <p:tavLst>
                                        <p:tav tm="0">
                                          <p:val>
                                            <p:strVal val="#ppt_x-#ppt_w*1.125000"/>
                                          </p:val>
                                        </p:tav>
                                        <p:tav tm="100000">
                                          <p:val>
                                            <p:strVal val="#ppt_x"/>
                                          </p:val>
                                        </p:tav>
                                      </p:tavLst>
                                    </p:anim>
                                    <p:animEffect transition="in" filter="wipe(right)">
                                      <p:cBhvr>
                                        <p:cTn id="8" dur="500"/>
                                        <p:tgtEl>
                                          <p:spTgt spid="12"/>
                                        </p:tgtEl>
                                      </p:cBhvr>
                                    </p:animEffect>
                                  </p:childTnLst>
                                </p:cTn>
                              </p:par>
                            </p:childTnLst>
                          </p:cTn>
                        </p:par>
                      </p:childTnLst>
                    </p:cTn>
                  </p:par>
                  <p:par>
                    <p:cTn id="9" fill="hold">
                      <p:stCondLst>
                        <p:cond delay="indefinite"/>
                      </p:stCondLst>
                      <p:childTnLst>
                        <p:par>
                          <p:cTn id="10" fill="hold">
                            <p:stCondLst>
                              <p:cond delay="0"/>
                            </p:stCondLst>
                            <p:childTnLst>
                              <p:par>
                                <p:cTn id="11" presetID="55"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1000" fill="hold"/>
                                        <p:tgtEl>
                                          <p:spTgt spid="3"/>
                                        </p:tgtEl>
                                        <p:attrNameLst>
                                          <p:attrName>ppt_w</p:attrName>
                                        </p:attrNameLst>
                                      </p:cBhvr>
                                      <p:tavLst>
                                        <p:tav tm="0">
                                          <p:val>
                                            <p:strVal val="#ppt_w*0.70"/>
                                          </p:val>
                                        </p:tav>
                                        <p:tav tm="100000">
                                          <p:val>
                                            <p:strVal val="#ppt_w"/>
                                          </p:val>
                                        </p:tav>
                                      </p:tavLst>
                                    </p:anim>
                                    <p:anim calcmode="lin" valueType="num">
                                      <p:cBhvr>
                                        <p:cTn id="14" dur="1000" fill="hold"/>
                                        <p:tgtEl>
                                          <p:spTgt spid="3"/>
                                        </p:tgtEl>
                                        <p:attrNameLst>
                                          <p:attrName>ppt_h</p:attrName>
                                        </p:attrNameLst>
                                      </p:cBhvr>
                                      <p:tavLst>
                                        <p:tav tm="0">
                                          <p:val>
                                            <p:strVal val="#ppt_h"/>
                                          </p:val>
                                        </p:tav>
                                        <p:tav tm="100000">
                                          <p:val>
                                            <p:strVal val="#ppt_h"/>
                                          </p:val>
                                        </p:tav>
                                      </p:tavLst>
                                    </p:anim>
                                    <p:animEffect transition="in" filter="fade">
                                      <p:cBhvr>
                                        <p:cTn id="15"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Le patron de la Banque de France attaqué au marteau à Bâle">
            <a:extLst>
              <a:ext uri="{FF2B5EF4-FFF2-40B4-BE49-F238E27FC236}">
                <a16:creationId xmlns:a16="http://schemas.microsoft.com/office/drawing/2014/main" id="{B62B21ED-5CAD-C36D-1EA3-511EF96E0B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86747" y="1061748"/>
            <a:ext cx="3944006" cy="295419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5" name="ZoneTexte 4">
            <a:extLst>
              <a:ext uri="{FF2B5EF4-FFF2-40B4-BE49-F238E27FC236}">
                <a16:creationId xmlns:a16="http://schemas.microsoft.com/office/drawing/2014/main" id="{DBF5BBE4-8CD7-A27C-9C16-63AF4AB23D9C}"/>
              </a:ext>
            </a:extLst>
          </p:cNvPr>
          <p:cNvSpPr txBox="1"/>
          <p:nvPr/>
        </p:nvSpPr>
        <p:spPr>
          <a:xfrm>
            <a:off x="271849" y="84299"/>
            <a:ext cx="11315066" cy="1323439"/>
          </a:xfrm>
          <a:prstGeom prst="rect">
            <a:avLst/>
          </a:prstGeom>
          <a:noFill/>
        </p:spPr>
        <p:txBody>
          <a:bodyPr wrap="square">
            <a:spAutoFit/>
          </a:bodyPr>
          <a:lstStyle/>
          <a:p>
            <a:r>
              <a:rPr lang="fr-FR" sz="4000" b="1" dirty="0">
                <a:ln w="12700">
                  <a:noFill/>
                  <a:prstDash val="solid"/>
                </a:ln>
                <a:solidFill>
                  <a:sysClr val="windowText" lastClr="000000"/>
                </a:solidFill>
                <a:latin typeface="Gill Sans Ultra Bold" panose="020B0A02020104020203" pitchFamily="34" charset="77"/>
              </a:rPr>
              <a:t>La </a:t>
            </a:r>
            <a:r>
              <a:rPr lang="fr-FR" sz="4000" b="1" dirty="0">
                <a:ln w="12700">
                  <a:noFill/>
                  <a:prstDash val="solid"/>
                </a:ln>
                <a:solidFill>
                  <a:srgbClr val="FF0000"/>
                </a:solidFill>
                <a:latin typeface="Gill Sans Ultra Bold" panose="020B0A02020104020203" pitchFamily="34" charset="77"/>
              </a:rPr>
              <a:t>France</a:t>
            </a:r>
            <a:r>
              <a:rPr lang="fr-FR" sz="4000" b="1" dirty="0">
                <a:ln w="12700">
                  <a:noFill/>
                  <a:prstDash val="solid"/>
                </a:ln>
                <a:solidFill>
                  <a:sysClr val="windowText" lastClr="000000"/>
                </a:solidFill>
                <a:latin typeface="Gill Sans Ultra Bold" panose="020B0A02020104020203" pitchFamily="34" charset="77"/>
              </a:rPr>
              <a:t>, moteur de la CBDC européenne</a:t>
            </a:r>
          </a:p>
        </p:txBody>
      </p:sp>
      <p:pic>
        <p:nvPicPr>
          <p:cNvPr id="19" name="Image 18">
            <a:extLst>
              <a:ext uri="{FF2B5EF4-FFF2-40B4-BE49-F238E27FC236}">
                <a16:creationId xmlns:a16="http://schemas.microsoft.com/office/drawing/2014/main" id="{ACFECA0B-6D8C-1C5E-D438-96C450F77DA2}"/>
              </a:ext>
            </a:extLst>
          </p:cNvPr>
          <p:cNvPicPr>
            <a:picLocks noChangeAspect="1"/>
          </p:cNvPicPr>
          <p:nvPr/>
        </p:nvPicPr>
        <p:blipFill>
          <a:blip r:embed="rId3"/>
          <a:stretch>
            <a:fillRect/>
          </a:stretch>
        </p:blipFill>
        <p:spPr>
          <a:xfrm>
            <a:off x="382275" y="2538847"/>
            <a:ext cx="1745674" cy="1171865"/>
          </a:xfrm>
          <a:prstGeom prst="rect">
            <a:avLst/>
          </a:prstGeom>
          <a:ln>
            <a:solidFill>
              <a:schemeClr val="tx1"/>
            </a:solidFill>
          </a:ln>
        </p:spPr>
      </p:pic>
      <p:sp>
        <p:nvSpPr>
          <p:cNvPr id="14" name="ZoneTexte 13">
            <a:extLst>
              <a:ext uri="{FF2B5EF4-FFF2-40B4-BE49-F238E27FC236}">
                <a16:creationId xmlns:a16="http://schemas.microsoft.com/office/drawing/2014/main" id="{7922F573-091B-83DD-B6A8-31F718126C54}"/>
              </a:ext>
            </a:extLst>
          </p:cNvPr>
          <p:cNvSpPr txBox="1"/>
          <p:nvPr/>
        </p:nvSpPr>
        <p:spPr>
          <a:xfrm>
            <a:off x="382275" y="3877257"/>
            <a:ext cx="9515487" cy="2677656"/>
          </a:xfrm>
          <a:prstGeom prst="rect">
            <a:avLst/>
          </a:prstGeom>
          <a:solidFill>
            <a:schemeClr val="bg1"/>
          </a:solidFill>
          <a:ln w="28575">
            <a:solidFill>
              <a:schemeClr val="tx1"/>
            </a:solidFill>
          </a:ln>
        </p:spPr>
        <p:txBody>
          <a:bodyPr wrap="square">
            <a:spAutoFit/>
          </a:bodyPr>
          <a:lstStyle/>
          <a:p>
            <a:r>
              <a:rPr lang="fr-CH" sz="2000" b="1" dirty="0">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L</a:t>
            </a:r>
            <a:r>
              <a:rPr lang="fr-CH" sz="2000" b="1" i="0" dirty="0">
                <a:effectLst/>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a </a:t>
            </a:r>
            <a:r>
              <a:rPr lang="fr-CH" sz="2000" b="1" i="0" dirty="0">
                <a:solidFill>
                  <a:srgbClr val="FF0000"/>
                </a:solidFill>
                <a:effectLst/>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France</a:t>
            </a:r>
            <a:r>
              <a:rPr lang="fr-CH" sz="2000" b="1" i="0" dirty="0">
                <a:effectLst/>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 a été un </a:t>
            </a:r>
            <a:r>
              <a:rPr lang="fr-CH" sz="2000" b="1" i="0" dirty="0">
                <a:solidFill>
                  <a:srgbClr val="FF0000"/>
                </a:solidFill>
                <a:effectLst/>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moteur</a:t>
            </a:r>
            <a:r>
              <a:rPr lang="fr-CH" sz="2000" b="1" i="0" dirty="0">
                <a:effectLst/>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 clé du travail de l'UE sur une </a:t>
            </a:r>
            <a:r>
              <a:rPr lang="fr-CH" sz="2000" b="1" i="0" strike="noStrike" dirty="0">
                <a:effectLst/>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CBDC </a:t>
            </a:r>
            <a:r>
              <a:rPr lang="fr-CH" sz="2000" b="1" dirty="0">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de</a:t>
            </a:r>
            <a:r>
              <a:rPr lang="fr-CH" sz="2000" b="1" i="0" strike="noStrike" dirty="0">
                <a:effectLst/>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 gros</a:t>
            </a:r>
            <a:r>
              <a:rPr lang="fr-CH" sz="2000" b="1" i="0" dirty="0">
                <a:effectLst/>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 pour l'usage bancaire. </a:t>
            </a:r>
          </a:p>
          <a:p>
            <a:r>
              <a:rPr lang="fr-CH" sz="2000" b="1" dirty="0">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Elle</a:t>
            </a:r>
            <a:r>
              <a:rPr lang="fr-CH" sz="2000" b="1" i="0" dirty="0">
                <a:effectLst/>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 a mené des expériences en </a:t>
            </a:r>
            <a:r>
              <a:rPr lang="fr-CH" sz="2000" b="1" i="0" dirty="0">
                <a:solidFill>
                  <a:srgbClr val="FF0000"/>
                </a:solidFill>
                <a:effectLst/>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2020</a:t>
            </a:r>
            <a:r>
              <a:rPr lang="fr-CH" sz="2000" b="1" i="0" dirty="0">
                <a:effectLst/>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 et </a:t>
            </a:r>
            <a:r>
              <a:rPr lang="fr-CH" sz="2000" b="1" i="0" dirty="0">
                <a:solidFill>
                  <a:srgbClr val="FF0000"/>
                </a:solidFill>
                <a:effectLst/>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2021</a:t>
            </a:r>
            <a:r>
              <a:rPr lang="fr-CH" sz="2000" b="1" i="0" dirty="0">
                <a:effectLst/>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 avec </a:t>
            </a:r>
            <a:r>
              <a:rPr lang="fr-CH" sz="2000" b="1" i="0" strike="noStrike" dirty="0">
                <a:effectLst/>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8 consortiums</a:t>
            </a:r>
            <a:r>
              <a:rPr lang="fr-CH" sz="2000" b="1" i="0" dirty="0">
                <a:effectLst/>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 </a:t>
            </a:r>
          </a:p>
          <a:p>
            <a:endParaRPr lang="fr-CH" sz="800" b="1" dirty="0">
              <a:highlight>
                <a:srgbClr val="FFFF00"/>
              </a:highlight>
              <a:latin typeface="Helvetica Neue" panose="02000503000000020004" pitchFamily="2" charset="0"/>
              <a:ea typeface="Helvetica Neue" panose="02000503000000020004" pitchFamily="2" charset="0"/>
              <a:cs typeface="Helvetica Neue" panose="02000503000000020004" pitchFamily="2" charset="0"/>
            </a:endParaRPr>
          </a:p>
          <a:p>
            <a:r>
              <a:rPr lang="fr-CH" sz="2000" b="0" i="0" dirty="0">
                <a:effectLst/>
                <a:latin typeface="Helvetica Neue" panose="02000503000000020004" pitchFamily="2" charset="0"/>
                <a:ea typeface="Helvetica Neue" panose="02000503000000020004" pitchFamily="2" charset="0"/>
                <a:cs typeface="Helvetica Neue" panose="02000503000000020004" pitchFamily="2" charset="0"/>
              </a:rPr>
              <a:t>Une douzaine d'essais ont été menés plus récemment avec la banque centrale en raison des résultats de publication en été. </a:t>
            </a:r>
            <a:r>
              <a:rPr lang="fr-CH" sz="2000" dirty="0">
                <a:latin typeface="Helvetica Neue" panose="02000503000000020004" pitchFamily="2" charset="0"/>
                <a:ea typeface="Helvetica Neue" panose="02000503000000020004" pitchFamily="2" charset="0"/>
                <a:cs typeface="Helvetica Neue" panose="02000503000000020004" pitchFamily="2" charset="0"/>
              </a:rPr>
              <a:t>Elle</a:t>
            </a:r>
            <a:r>
              <a:rPr lang="fr-CH" sz="2000" b="0" i="0" dirty="0">
                <a:effectLst/>
                <a:latin typeface="Helvetica Neue" panose="02000503000000020004" pitchFamily="2" charset="0"/>
                <a:ea typeface="Helvetica Neue" panose="02000503000000020004" pitchFamily="2" charset="0"/>
                <a:cs typeface="Helvetica Neue" panose="02000503000000020004" pitchFamily="2" charset="0"/>
              </a:rPr>
              <a:t> a également été impliquée dans un exemple à plus petite échelle d'un grand registre unifié </a:t>
            </a:r>
            <a:r>
              <a:rPr lang="fr-CH" sz="2000" b="1" i="0" dirty="0">
                <a:effectLst/>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en 2021 à travers des </a:t>
            </a:r>
            <a:r>
              <a:rPr lang="fr-CH" sz="2000" b="1" i="0" dirty="0">
                <a:solidFill>
                  <a:srgbClr val="FF0000"/>
                </a:solidFill>
                <a:effectLst/>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tests</a:t>
            </a:r>
            <a:r>
              <a:rPr lang="fr-CH" sz="2000" b="1" i="0" dirty="0">
                <a:effectLst/>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 effectués avec la </a:t>
            </a:r>
            <a:r>
              <a:rPr lang="fr-CH" sz="2000" b="1" i="0" dirty="0">
                <a:solidFill>
                  <a:srgbClr val="FF0000"/>
                </a:solidFill>
                <a:effectLst/>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BNS</a:t>
            </a:r>
            <a:r>
              <a:rPr lang="fr-CH" sz="2000" b="1" i="0" dirty="0">
                <a:effectLst/>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 (</a:t>
            </a:r>
            <a:r>
              <a:rPr lang="fr-CH" sz="2000" b="1" i="0" strike="noStrike" dirty="0">
                <a:effectLst/>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Banque nationale suisse)</a:t>
            </a:r>
            <a:r>
              <a:rPr lang="fr-CH" sz="2000" b="1" i="0" dirty="0">
                <a:effectLst/>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 et </a:t>
            </a:r>
            <a:r>
              <a:rPr lang="fr-CH" sz="2000" b="1" i="0" dirty="0">
                <a:solidFill>
                  <a:srgbClr val="FF0000"/>
                </a:solidFill>
                <a:effectLst/>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SIX Digital Exchange</a:t>
            </a:r>
            <a:r>
              <a:rPr lang="fr-CH" sz="2000" b="1" i="0" dirty="0">
                <a:effectLst/>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a:t>
            </a:r>
            <a:endParaRPr lang="fr-FR" sz="2000" b="1" dirty="0">
              <a:highlight>
                <a:srgbClr val="FFFF00"/>
              </a:highlight>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 name="ZoneTexte 2">
            <a:extLst>
              <a:ext uri="{FF2B5EF4-FFF2-40B4-BE49-F238E27FC236}">
                <a16:creationId xmlns:a16="http://schemas.microsoft.com/office/drawing/2014/main" id="{961C2815-D725-3318-AC58-196E518C771B}"/>
              </a:ext>
            </a:extLst>
          </p:cNvPr>
          <p:cNvSpPr txBox="1"/>
          <p:nvPr/>
        </p:nvSpPr>
        <p:spPr>
          <a:xfrm>
            <a:off x="5023102" y="1338290"/>
            <a:ext cx="3944006" cy="1077218"/>
          </a:xfrm>
          <a:prstGeom prst="rect">
            <a:avLst/>
          </a:prstGeom>
          <a:solidFill>
            <a:schemeClr val="bg1"/>
          </a:solidFill>
          <a:ln w="28575">
            <a:solidFill>
              <a:schemeClr val="tx1"/>
            </a:solidFill>
          </a:ln>
        </p:spPr>
        <p:txBody>
          <a:bodyPr wrap="square">
            <a:spAutoFit/>
          </a:bodyPr>
          <a:lstStyle/>
          <a:p>
            <a:pPr algn="ctr"/>
            <a:r>
              <a:rPr lang="fr-CH" sz="2400" b="0" i="0" dirty="0">
                <a:effectLst/>
                <a:latin typeface="Arial Rounded MT Bold" panose="020F0704030504030204" pitchFamily="34" charset="77"/>
              </a:rPr>
              <a:t>François Villeroy </a:t>
            </a:r>
          </a:p>
          <a:p>
            <a:pPr algn="ctr"/>
            <a:r>
              <a:rPr lang="fr-CH" sz="2400" b="0" i="0" dirty="0">
                <a:effectLst/>
                <a:latin typeface="Arial Rounded MT Bold" panose="020F0704030504030204" pitchFamily="34" charset="77"/>
              </a:rPr>
              <a:t>de </a:t>
            </a:r>
            <a:r>
              <a:rPr lang="fr-CH" sz="2400" b="0" i="0" dirty="0" err="1">
                <a:effectLst/>
                <a:latin typeface="Arial Rounded MT Bold" panose="020F0704030504030204" pitchFamily="34" charset="77"/>
              </a:rPr>
              <a:t>Galhau</a:t>
            </a:r>
            <a:br>
              <a:rPr lang="fr-CH" sz="2000" dirty="0">
                <a:latin typeface="Arial Rounded MT Bold" panose="020F0704030504030204" pitchFamily="34" charset="77"/>
              </a:rPr>
            </a:br>
            <a:r>
              <a:rPr lang="fr-CH" sz="1600" b="1" dirty="0">
                <a:solidFill>
                  <a:srgbClr val="000000"/>
                </a:solidFill>
                <a:latin typeface="Helvetica Neue" panose="02000503000000020004" pitchFamily="2" charset="0"/>
              </a:rPr>
              <a:t>Gouverneur de la Banque de France</a:t>
            </a:r>
          </a:p>
        </p:txBody>
      </p:sp>
      <p:sp>
        <p:nvSpPr>
          <p:cNvPr id="4" name="ZoneTexte 3">
            <a:extLst>
              <a:ext uri="{FF2B5EF4-FFF2-40B4-BE49-F238E27FC236}">
                <a16:creationId xmlns:a16="http://schemas.microsoft.com/office/drawing/2014/main" id="{3D454AF2-DD6A-9D03-4F64-ED83F2A396FC}"/>
              </a:ext>
            </a:extLst>
          </p:cNvPr>
          <p:cNvSpPr txBox="1"/>
          <p:nvPr/>
        </p:nvSpPr>
        <p:spPr>
          <a:xfrm>
            <a:off x="2289996" y="3341380"/>
            <a:ext cx="2109010" cy="369332"/>
          </a:xfrm>
          <a:prstGeom prst="rect">
            <a:avLst/>
          </a:prstGeom>
          <a:solidFill>
            <a:schemeClr val="bg1"/>
          </a:solidFill>
          <a:ln w="28575">
            <a:solidFill>
              <a:schemeClr val="tx1"/>
            </a:solidFill>
          </a:ln>
        </p:spPr>
        <p:txBody>
          <a:bodyPr wrap="square">
            <a:spAutoFit/>
          </a:bodyPr>
          <a:lstStyle/>
          <a:p>
            <a:pPr algn="ctr"/>
            <a:r>
              <a:rPr lang="fr-CH" b="1" dirty="0">
                <a:solidFill>
                  <a:srgbClr val="000000"/>
                </a:solidFill>
                <a:latin typeface="Arial Rounded MT Bold" panose="020F0704030504030204" pitchFamily="34" charset="77"/>
              </a:rPr>
              <a:t>7 </a:t>
            </a:r>
            <a:r>
              <a:rPr lang="fr-CH" b="1" dirty="0">
                <a:solidFill>
                  <a:srgbClr val="000000"/>
                </a:solidFill>
                <a:effectLst/>
                <a:latin typeface="Arial Rounded MT Bold" panose="020F0704030504030204" pitchFamily="34" charset="77"/>
              </a:rPr>
              <a:t>juillet </a:t>
            </a:r>
            <a:r>
              <a:rPr lang="fr-CH" b="1" dirty="0">
                <a:solidFill>
                  <a:srgbClr val="000000"/>
                </a:solidFill>
                <a:latin typeface="Arial Rounded MT Bold" panose="020F0704030504030204" pitchFamily="34" charset="77"/>
              </a:rPr>
              <a:t>2023</a:t>
            </a:r>
            <a:endParaRPr lang="fr-CH" dirty="0">
              <a:solidFill>
                <a:srgbClr val="000000"/>
              </a:solidFill>
              <a:effectLst/>
              <a:latin typeface="Arial Rounded MT Bold" panose="020F0704030504030204" pitchFamily="34" charset="77"/>
            </a:endParaRPr>
          </a:p>
        </p:txBody>
      </p:sp>
    </p:spTree>
    <p:extLst>
      <p:ext uri="{BB962C8B-B14F-4D97-AF65-F5344CB8AC3E}">
        <p14:creationId xmlns:p14="http://schemas.microsoft.com/office/powerpoint/2010/main" val="2425296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p:tgtEl>
                                          <p:spTgt spid="14"/>
                                        </p:tgtEl>
                                        <p:attrNameLst>
                                          <p:attrName>ppt_x</p:attrName>
                                        </p:attrNameLst>
                                      </p:cBhvr>
                                      <p:tavLst>
                                        <p:tav tm="0">
                                          <p:val>
                                            <p:strVal val="#ppt_x-#ppt_w*1.125000"/>
                                          </p:val>
                                        </p:tav>
                                        <p:tav tm="100000">
                                          <p:val>
                                            <p:strVal val="#ppt_x"/>
                                          </p:val>
                                        </p:tav>
                                      </p:tavLst>
                                    </p:anim>
                                    <p:animEffect transition="in" filter="wipe(right)">
                                      <p:cBhvr>
                                        <p:cTn id="8" dur="500"/>
                                        <p:tgtEl>
                                          <p:spTgt spid="14"/>
                                        </p:tgtEl>
                                      </p:cBhvr>
                                    </p:animEffect>
                                  </p:childTnLst>
                                </p:cTn>
                              </p:par>
                              <p:par>
                                <p:cTn id="9" presetID="55"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1000" fill="hold"/>
                                        <p:tgtEl>
                                          <p:spTgt spid="4"/>
                                        </p:tgtEl>
                                        <p:attrNameLst>
                                          <p:attrName>ppt_w</p:attrName>
                                        </p:attrNameLst>
                                      </p:cBhvr>
                                      <p:tavLst>
                                        <p:tav tm="0">
                                          <p:val>
                                            <p:strVal val="#ppt_w*0.70"/>
                                          </p:val>
                                        </p:tav>
                                        <p:tav tm="100000">
                                          <p:val>
                                            <p:strVal val="#ppt_w"/>
                                          </p:val>
                                        </p:tav>
                                      </p:tavLst>
                                    </p:anim>
                                    <p:anim calcmode="lin" valueType="num">
                                      <p:cBhvr>
                                        <p:cTn id="12" dur="1000" fill="hold"/>
                                        <p:tgtEl>
                                          <p:spTgt spid="4"/>
                                        </p:tgtEl>
                                        <p:attrNameLst>
                                          <p:attrName>ppt_h</p:attrName>
                                        </p:attrNameLst>
                                      </p:cBhvr>
                                      <p:tavLst>
                                        <p:tav tm="0">
                                          <p:val>
                                            <p:strVal val="#ppt_h"/>
                                          </p:val>
                                        </p:tav>
                                        <p:tav tm="100000">
                                          <p:val>
                                            <p:strVal val="#ppt_h"/>
                                          </p:val>
                                        </p:tav>
                                      </p:tavLst>
                                    </p:anim>
                                    <p:animEffect transition="in" filter="fade">
                                      <p:cBhvr>
                                        <p:cTn id="13"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2AF402E0-BB0F-8D5E-1B47-831749F02543}"/>
              </a:ext>
            </a:extLst>
          </p:cNvPr>
          <p:cNvPicPr>
            <a:picLocks noChangeAspect="1"/>
          </p:cNvPicPr>
          <p:nvPr/>
        </p:nvPicPr>
        <p:blipFill>
          <a:blip r:embed="rId2"/>
          <a:stretch>
            <a:fillRect/>
          </a:stretch>
        </p:blipFill>
        <p:spPr>
          <a:xfrm>
            <a:off x="454660" y="1709420"/>
            <a:ext cx="2260600" cy="635000"/>
          </a:xfrm>
          <a:prstGeom prst="rect">
            <a:avLst/>
          </a:prstGeom>
        </p:spPr>
      </p:pic>
      <p:pic>
        <p:nvPicPr>
          <p:cNvPr id="3" name="Image 2">
            <a:extLst>
              <a:ext uri="{FF2B5EF4-FFF2-40B4-BE49-F238E27FC236}">
                <a16:creationId xmlns:a16="http://schemas.microsoft.com/office/drawing/2014/main" id="{037FF656-827A-5514-1229-883C005214FE}"/>
              </a:ext>
            </a:extLst>
          </p:cNvPr>
          <p:cNvPicPr>
            <a:picLocks noChangeAspect="1"/>
          </p:cNvPicPr>
          <p:nvPr/>
        </p:nvPicPr>
        <p:blipFill>
          <a:blip r:embed="rId3"/>
          <a:stretch>
            <a:fillRect/>
          </a:stretch>
        </p:blipFill>
        <p:spPr>
          <a:xfrm>
            <a:off x="336550" y="2488426"/>
            <a:ext cx="11518900" cy="3784600"/>
          </a:xfrm>
          <a:prstGeom prst="rect">
            <a:avLst/>
          </a:prstGeom>
          <a:ln w="28575">
            <a:solidFill>
              <a:schemeClr val="tx1"/>
            </a:solidFill>
          </a:ln>
        </p:spPr>
      </p:pic>
      <p:sp>
        <p:nvSpPr>
          <p:cNvPr id="7" name="ZoneTexte 6">
            <a:extLst>
              <a:ext uri="{FF2B5EF4-FFF2-40B4-BE49-F238E27FC236}">
                <a16:creationId xmlns:a16="http://schemas.microsoft.com/office/drawing/2014/main" id="{2301F561-72AA-8355-EA80-CBEBCF069AFD}"/>
              </a:ext>
            </a:extLst>
          </p:cNvPr>
          <p:cNvSpPr txBox="1"/>
          <p:nvPr/>
        </p:nvSpPr>
        <p:spPr>
          <a:xfrm>
            <a:off x="-135925" y="584974"/>
            <a:ext cx="8785654" cy="830997"/>
          </a:xfrm>
          <a:prstGeom prst="rect">
            <a:avLst/>
          </a:prstGeom>
          <a:noFill/>
        </p:spPr>
        <p:txBody>
          <a:bodyPr wrap="square">
            <a:spAutoFit/>
          </a:bodyPr>
          <a:lstStyle/>
          <a:p>
            <a:pPr algn="ctr"/>
            <a:r>
              <a:rPr lang="fr-FR" sz="4800" b="1" dirty="0">
                <a:ln w="12700">
                  <a:noFill/>
                  <a:prstDash val="solid"/>
                </a:ln>
                <a:solidFill>
                  <a:sysClr val="windowText" lastClr="000000"/>
                </a:solidFill>
                <a:latin typeface="Gill Sans Ultra Bold" panose="020B0A02020104020203" pitchFamily="34" charset="77"/>
              </a:rPr>
              <a:t>La MNBC en </a:t>
            </a:r>
            <a:r>
              <a:rPr lang="fr-FR" sz="4800" b="1" dirty="0">
                <a:ln w="12700">
                  <a:noFill/>
                  <a:prstDash val="solid"/>
                </a:ln>
                <a:solidFill>
                  <a:srgbClr val="FF0000"/>
                </a:solidFill>
                <a:latin typeface="Gill Sans Ultra Bold" panose="020B0A02020104020203" pitchFamily="34" charset="77"/>
              </a:rPr>
              <a:t>Russie</a:t>
            </a:r>
            <a:r>
              <a:rPr lang="fr-FR" sz="4800" b="1" dirty="0">
                <a:ln w="12700">
                  <a:noFill/>
                  <a:prstDash val="solid"/>
                </a:ln>
                <a:solidFill>
                  <a:sysClr val="windowText" lastClr="000000"/>
                </a:solidFill>
                <a:latin typeface="Gill Sans Ultra Bold" panose="020B0A02020104020203" pitchFamily="34" charset="77"/>
              </a:rPr>
              <a:t> ? </a:t>
            </a:r>
          </a:p>
        </p:txBody>
      </p:sp>
      <p:sp>
        <p:nvSpPr>
          <p:cNvPr id="4" name="ZoneTexte 3">
            <a:extLst>
              <a:ext uri="{FF2B5EF4-FFF2-40B4-BE49-F238E27FC236}">
                <a16:creationId xmlns:a16="http://schemas.microsoft.com/office/drawing/2014/main" id="{9E12CF12-5171-6E90-F092-B9E9AE6DB72D}"/>
              </a:ext>
            </a:extLst>
          </p:cNvPr>
          <p:cNvSpPr txBox="1"/>
          <p:nvPr/>
        </p:nvSpPr>
        <p:spPr>
          <a:xfrm>
            <a:off x="9746440" y="1975088"/>
            <a:ext cx="2109010" cy="369332"/>
          </a:xfrm>
          <a:prstGeom prst="rect">
            <a:avLst/>
          </a:prstGeom>
          <a:solidFill>
            <a:schemeClr val="bg1"/>
          </a:solidFill>
          <a:ln w="28575">
            <a:solidFill>
              <a:schemeClr val="tx1"/>
            </a:solidFill>
          </a:ln>
        </p:spPr>
        <p:txBody>
          <a:bodyPr wrap="square">
            <a:spAutoFit/>
          </a:bodyPr>
          <a:lstStyle/>
          <a:p>
            <a:pPr algn="ctr"/>
            <a:r>
              <a:rPr lang="fr-CH" b="1" dirty="0">
                <a:solidFill>
                  <a:srgbClr val="000000"/>
                </a:solidFill>
                <a:latin typeface="Arial Rounded MT Bold" panose="020F0704030504030204" pitchFamily="34" charset="77"/>
              </a:rPr>
              <a:t>23 </a:t>
            </a:r>
            <a:r>
              <a:rPr lang="fr-CH" b="1" dirty="0">
                <a:solidFill>
                  <a:srgbClr val="000000"/>
                </a:solidFill>
                <a:effectLst/>
                <a:latin typeface="Arial Rounded MT Bold" panose="020F0704030504030204" pitchFamily="34" charset="77"/>
              </a:rPr>
              <a:t>février </a:t>
            </a:r>
            <a:r>
              <a:rPr lang="fr-CH" b="1" dirty="0">
                <a:solidFill>
                  <a:srgbClr val="000000"/>
                </a:solidFill>
                <a:latin typeface="Arial Rounded MT Bold" panose="020F0704030504030204" pitchFamily="34" charset="77"/>
              </a:rPr>
              <a:t>2021</a:t>
            </a:r>
            <a:endParaRPr lang="fr-CH" dirty="0">
              <a:solidFill>
                <a:srgbClr val="000000"/>
              </a:solidFill>
              <a:effectLst/>
              <a:latin typeface="Arial Rounded MT Bold" panose="020F0704030504030204" pitchFamily="34" charset="77"/>
            </a:endParaRPr>
          </a:p>
        </p:txBody>
      </p:sp>
    </p:spTree>
    <p:extLst>
      <p:ext uri="{BB962C8B-B14F-4D97-AF65-F5344CB8AC3E}">
        <p14:creationId xmlns:p14="http://schemas.microsoft.com/office/powerpoint/2010/main" val="185628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ppt_x</p:attrName>
                                        </p:attrNameLst>
                                      </p:cBhvr>
                                      <p:tavLst>
                                        <p:tav tm="0">
                                          <p:val>
                                            <p:strVal val="#ppt_x-#ppt_w*1.125000"/>
                                          </p:val>
                                        </p:tav>
                                        <p:tav tm="100000">
                                          <p:val>
                                            <p:strVal val="#ppt_x"/>
                                          </p:val>
                                        </p:tav>
                                      </p:tavLst>
                                    </p:anim>
                                    <p:animEffect transition="in" filter="wipe(right)">
                                      <p:cBhvr>
                                        <p:cTn id="8" dur="500"/>
                                        <p:tgtEl>
                                          <p:spTgt spid="3"/>
                                        </p:tgtEl>
                                      </p:cBhvr>
                                    </p:animEffect>
                                  </p:childTnLst>
                                </p:cTn>
                              </p:par>
                              <p:par>
                                <p:cTn id="9" presetID="55"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1000" fill="hold"/>
                                        <p:tgtEl>
                                          <p:spTgt spid="4"/>
                                        </p:tgtEl>
                                        <p:attrNameLst>
                                          <p:attrName>ppt_w</p:attrName>
                                        </p:attrNameLst>
                                      </p:cBhvr>
                                      <p:tavLst>
                                        <p:tav tm="0">
                                          <p:val>
                                            <p:strVal val="#ppt_w*0.70"/>
                                          </p:val>
                                        </p:tav>
                                        <p:tav tm="100000">
                                          <p:val>
                                            <p:strVal val="#ppt_w"/>
                                          </p:val>
                                        </p:tav>
                                      </p:tavLst>
                                    </p:anim>
                                    <p:anim calcmode="lin" valueType="num">
                                      <p:cBhvr>
                                        <p:cTn id="12" dur="1000" fill="hold"/>
                                        <p:tgtEl>
                                          <p:spTgt spid="4"/>
                                        </p:tgtEl>
                                        <p:attrNameLst>
                                          <p:attrName>ppt_h</p:attrName>
                                        </p:attrNameLst>
                                      </p:cBhvr>
                                      <p:tavLst>
                                        <p:tav tm="0">
                                          <p:val>
                                            <p:strVal val="#ppt_h"/>
                                          </p:val>
                                        </p:tav>
                                        <p:tav tm="100000">
                                          <p:val>
                                            <p:strVal val="#ppt_h"/>
                                          </p:val>
                                        </p:tav>
                                      </p:tavLst>
                                    </p:anim>
                                    <p:animEffect transition="in" filter="fade">
                                      <p:cBhvr>
                                        <p:cTn id="13"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328D8E21-EF4E-ABC1-FAE2-F224D6F1A21E}"/>
              </a:ext>
            </a:extLst>
          </p:cNvPr>
          <p:cNvPicPr>
            <a:picLocks noChangeAspect="1"/>
          </p:cNvPicPr>
          <p:nvPr/>
        </p:nvPicPr>
        <p:blipFill>
          <a:blip r:embed="rId2"/>
          <a:stretch>
            <a:fillRect/>
          </a:stretch>
        </p:blipFill>
        <p:spPr>
          <a:xfrm>
            <a:off x="556260" y="1422483"/>
            <a:ext cx="2159000" cy="368300"/>
          </a:xfrm>
          <a:prstGeom prst="rect">
            <a:avLst/>
          </a:prstGeom>
        </p:spPr>
      </p:pic>
      <p:pic>
        <p:nvPicPr>
          <p:cNvPr id="6" name="Image 5">
            <a:extLst>
              <a:ext uri="{FF2B5EF4-FFF2-40B4-BE49-F238E27FC236}">
                <a16:creationId xmlns:a16="http://schemas.microsoft.com/office/drawing/2014/main" id="{42AE6827-3E11-B1C8-ADDB-6CE0C63C56F5}"/>
              </a:ext>
            </a:extLst>
          </p:cNvPr>
          <p:cNvPicPr>
            <a:picLocks noChangeAspect="1"/>
          </p:cNvPicPr>
          <p:nvPr/>
        </p:nvPicPr>
        <p:blipFill>
          <a:blip r:embed="rId3"/>
          <a:stretch>
            <a:fillRect/>
          </a:stretch>
        </p:blipFill>
        <p:spPr>
          <a:xfrm>
            <a:off x="556260" y="1881119"/>
            <a:ext cx="1892300" cy="457200"/>
          </a:xfrm>
          <a:prstGeom prst="rect">
            <a:avLst/>
          </a:prstGeom>
        </p:spPr>
      </p:pic>
      <p:sp>
        <p:nvSpPr>
          <p:cNvPr id="7" name="ZoneTexte 6">
            <a:extLst>
              <a:ext uri="{FF2B5EF4-FFF2-40B4-BE49-F238E27FC236}">
                <a16:creationId xmlns:a16="http://schemas.microsoft.com/office/drawing/2014/main" id="{0DDE2B40-9E45-6160-5C17-0480A6EF45C6}"/>
              </a:ext>
            </a:extLst>
          </p:cNvPr>
          <p:cNvSpPr txBox="1"/>
          <p:nvPr/>
        </p:nvSpPr>
        <p:spPr>
          <a:xfrm>
            <a:off x="2376170" y="1972325"/>
            <a:ext cx="1494790" cy="338554"/>
          </a:xfrm>
          <a:prstGeom prst="rect">
            <a:avLst/>
          </a:prstGeom>
          <a:solidFill>
            <a:schemeClr val="bg1"/>
          </a:solidFill>
          <a:ln>
            <a:noFill/>
          </a:ln>
        </p:spPr>
        <p:txBody>
          <a:bodyPr wrap="square">
            <a:spAutoFit/>
          </a:bodyPr>
          <a:lstStyle/>
          <a:p>
            <a:r>
              <a:rPr lang="fr-FR" sz="1600" dirty="0">
                <a:solidFill>
                  <a:schemeClr val="tx1"/>
                </a:solidFill>
                <a:latin typeface="Arial Rounded MT Bold" panose="020F0704030504030204" pitchFamily="34" charset="77"/>
              </a:rPr>
              <a:t>(</a:t>
            </a:r>
            <a:r>
              <a:rPr lang="fr-FR" sz="1600" dirty="0" err="1">
                <a:solidFill>
                  <a:schemeClr val="tx1"/>
                </a:solidFill>
                <a:latin typeface="Arial Rounded MT Bold" panose="020F0704030504030204" pitchFamily="34" charset="77"/>
              </a:rPr>
              <a:t>Vedomosti</a:t>
            </a:r>
            <a:r>
              <a:rPr lang="fr-FR" sz="1600" dirty="0">
                <a:solidFill>
                  <a:schemeClr val="tx1"/>
                </a:solidFill>
                <a:latin typeface="Arial Rounded MT Bold" panose="020F0704030504030204" pitchFamily="34" charset="77"/>
              </a:rPr>
              <a:t>)</a:t>
            </a:r>
            <a:endParaRPr lang="fr-CH" sz="1600" dirty="0">
              <a:latin typeface="Arial Rounded MT Bold" panose="020F0704030504030204" pitchFamily="34" charset="77"/>
            </a:endParaRPr>
          </a:p>
        </p:txBody>
      </p:sp>
      <p:sp>
        <p:nvSpPr>
          <p:cNvPr id="9" name="ZoneTexte 8">
            <a:extLst>
              <a:ext uri="{FF2B5EF4-FFF2-40B4-BE49-F238E27FC236}">
                <a16:creationId xmlns:a16="http://schemas.microsoft.com/office/drawing/2014/main" id="{0BBCE1F4-544C-72E7-B12A-72A16907B763}"/>
              </a:ext>
            </a:extLst>
          </p:cNvPr>
          <p:cNvSpPr txBox="1"/>
          <p:nvPr/>
        </p:nvSpPr>
        <p:spPr>
          <a:xfrm>
            <a:off x="556260" y="2431760"/>
            <a:ext cx="6979920" cy="4339650"/>
          </a:xfrm>
          <a:prstGeom prst="rect">
            <a:avLst/>
          </a:prstGeom>
          <a:noFill/>
          <a:ln w="28575">
            <a:solidFill>
              <a:schemeClr val="tx1"/>
            </a:solidFill>
          </a:ln>
        </p:spPr>
        <p:txBody>
          <a:bodyPr wrap="square">
            <a:spAutoFit/>
          </a:bodyPr>
          <a:lstStyle/>
          <a:p>
            <a:r>
              <a:rPr lang="fr-CH" sz="2000" b="1" dirty="0">
                <a:effectLst/>
                <a:highlight>
                  <a:srgbClr val="FFFF00"/>
                </a:highlight>
                <a:latin typeface="Helvetica Neue" panose="02000503000000020004" pitchFamily="2" charset="0"/>
              </a:rPr>
              <a:t>Le document a été soumis à la Douma d'État le 29.12.22. En première lecture a été adoptée en mars 2023.</a:t>
            </a:r>
            <a:br>
              <a:rPr lang="fr-CH" sz="2000" dirty="0">
                <a:effectLst/>
                <a:highlight>
                  <a:srgbClr val="FFFF00"/>
                </a:highlight>
                <a:latin typeface="Helvetica Neue" panose="02000503000000020004" pitchFamily="2" charset="0"/>
              </a:rPr>
            </a:br>
            <a:r>
              <a:rPr lang="fr-CH" sz="800" dirty="0">
                <a:effectLst/>
                <a:highlight>
                  <a:srgbClr val="FFFF00"/>
                </a:highlight>
                <a:latin typeface="Helvetica Neue" panose="02000503000000020004" pitchFamily="2" charset="0"/>
              </a:rPr>
              <a:t> </a:t>
            </a:r>
            <a:br>
              <a:rPr lang="fr-CH" sz="2000" dirty="0">
                <a:effectLst/>
                <a:latin typeface="Helvetica Neue" panose="02000503000000020004" pitchFamily="2" charset="0"/>
              </a:rPr>
            </a:br>
            <a:r>
              <a:rPr lang="fr-CH" sz="2000" dirty="0">
                <a:effectLst/>
                <a:latin typeface="Helvetica Neue" panose="02000503000000020004" pitchFamily="2" charset="0"/>
              </a:rPr>
              <a:t>D'après la Banque Centrale, les principales dispositions de la loi </a:t>
            </a:r>
            <a:r>
              <a:rPr lang="fr-CH" sz="2000" b="1" dirty="0">
                <a:effectLst/>
                <a:highlight>
                  <a:srgbClr val="FFFF00"/>
                </a:highlight>
                <a:latin typeface="Helvetica Neue" panose="02000503000000020004" pitchFamily="2" charset="0"/>
              </a:rPr>
              <a:t>entreront en vigueur </a:t>
            </a:r>
            <a:r>
              <a:rPr lang="fr-CH" sz="2000" b="1" u="sng" dirty="0">
                <a:effectLst/>
                <a:highlight>
                  <a:srgbClr val="FFFF00"/>
                </a:highlight>
                <a:latin typeface="Helvetica Neue" panose="02000503000000020004" pitchFamily="2" charset="0"/>
              </a:rPr>
              <a:t>le 1er août 2023</a:t>
            </a:r>
            <a:r>
              <a:rPr lang="fr-CH" sz="2000" b="1" u="sng" dirty="0">
                <a:effectLst/>
                <a:latin typeface="Helvetica Neue" panose="02000503000000020004" pitchFamily="2" charset="0"/>
              </a:rPr>
              <a:t>.</a:t>
            </a:r>
            <a:endParaRPr lang="fr-CH" sz="2000" dirty="0">
              <a:effectLst/>
              <a:latin typeface="Helvetica Neue" panose="02000503000000020004" pitchFamily="2" charset="0"/>
            </a:endParaRPr>
          </a:p>
          <a:p>
            <a:endParaRPr lang="fr-CH" sz="800" dirty="0">
              <a:effectLst/>
              <a:latin typeface="Helvetica Neue" panose="02000503000000020004" pitchFamily="2" charset="0"/>
            </a:endParaRPr>
          </a:p>
          <a:p>
            <a:r>
              <a:rPr lang="fr-CH" sz="2000" dirty="0">
                <a:effectLst/>
                <a:latin typeface="Helvetica Neue" panose="02000503000000020004" pitchFamily="2" charset="0"/>
              </a:rPr>
              <a:t>La Vice-présidente de la Banque centrale Olga </a:t>
            </a:r>
            <a:r>
              <a:rPr lang="fr-CH" sz="2000" dirty="0" err="1">
                <a:effectLst/>
                <a:latin typeface="Helvetica Neue" panose="02000503000000020004" pitchFamily="2" charset="0"/>
              </a:rPr>
              <a:t>Skorobogatova</a:t>
            </a:r>
            <a:r>
              <a:rPr lang="fr-CH" sz="2000" dirty="0">
                <a:effectLst/>
                <a:latin typeface="Helvetica Neue" panose="02000503000000020004" pitchFamily="2" charset="0"/>
              </a:rPr>
              <a:t> a annoncé que le rouble numérique serait disponible pour une </a:t>
            </a:r>
            <a:r>
              <a:rPr lang="fr-CH" sz="2000" b="1" dirty="0">
                <a:effectLst/>
                <a:highlight>
                  <a:srgbClr val="FFFF00"/>
                </a:highlight>
                <a:latin typeface="Helvetica Neue" panose="02000503000000020004" pitchFamily="2" charset="0"/>
              </a:rPr>
              <a:t>utilisation à tous les Russes </a:t>
            </a:r>
            <a:r>
              <a:rPr lang="fr-CH" sz="2000" b="1" u="sng" dirty="0">
                <a:effectLst/>
                <a:highlight>
                  <a:srgbClr val="FFFF00"/>
                </a:highlight>
                <a:latin typeface="Helvetica Neue" panose="02000503000000020004" pitchFamily="2" charset="0"/>
              </a:rPr>
              <a:t>d'ici 2025 – 2027</a:t>
            </a:r>
            <a:r>
              <a:rPr lang="fr-CH" sz="2000" dirty="0">
                <a:effectLst/>
                <a:latin typeface="Helvetica Neue" panose="02000503000000020004" pitchFamily="2" charset="0"/>
              </a:rPr>
              <a:t>. Elle a ajouté qu'en 2023 et 2024, le rouble numérique serait utilisé « en mode pilote, avec un nombre très limité de clients et d'opérations ». </a:t>
            </a:r>
          </a:p>
          <a:p>
            <a:r>
              <a:rPr lang="fr-CH" sz="2000" dirty="0">
                <a:effectLst/>
                <a:latin typeface="Helvetica Neue" panose="02000503000000020004" pitchFamily="2" charset="0"/>
              </a:rPr>
              <a:t>Le développement d' « une certaine feuille de route » n'est attendu qu'en 2025.</a:t>
            </a:r>
          </a:p>
        </p:txBody>
      </p:sp>
      <p:sp>
        <p:nvSpPr>
          <p:cNvPr id="11" name="ZoneTexte 10">
            <a:extLst>
              <a:ext uri="{FF2B5EF4-FFF2-40B4-BE49-F238E27FC236}">
                <a16:creationId xmlns:a16="http://schemas.microsoft.com/office/drawing/2014/main" id="{82CA43E5-B8A2-3CB7-47CC-EAAFCE6A8FB0}"/>
              </a:ext>
            </a:extLst>
          </p:cNvPr>
          <p:cNvSpPr txBox="1"/>
          <p:nvPr/>
        </p:nvSpPr>
        <p:spPr>
          <a:xfrm>
            <a:off x="7734300" y="2431760"/>
            <a:ext cx="4099560" cy="3785652"/>
          </a:xfrm>
          <a:prstGeom prst="rect">
            <a:avLst/>
          </a:prstGeom>
          <a:noFill/>
          <a:ln w="28575">
            <a:solidFill>
              <a:schemeClr val="tx1"/>
            </a:solidFill>
          </a:ln>
        </p:spPr>
        <p:txBody>
          <a:bodyPr wrap="square">
            <a:spAutoFit/>
          </a:bodyPr>
          <a:lstStyle/>
          <a:p>
            <a:r>
              <a:rPr lang="fr-CH" sz="2000" dirty="0">
                <a:effectLst/>
                <a:latin typeface="Helvetica Neue" panose="02000503000000020004" pitchFamily="2" charset="0"/>
              </a:rPr>
              <a:t>La Banque centrale explique que </a:t>
            </a:r>
            <a:r>
              <a:rPr lang="fr-CH" sz="2000" b="1" dirty="0">
                <a:effectLst/>
                <a:highlight>
                  <a:srgbClr val="FFFF00"/>
                </a:highlight>
                <a:latin typeface="Helvetica Neue" panose="02000503000000020004" pitchFamily="2" charset="0"/>
              </a:rPr>
              <a:t>le rouble numérique est créé principalement comme </a:t>
            </a:r>
            <a:r>
              <a:rPr lang="fr-CH" sz="2000" b="1" u="sng" dirty="0">
                <a:effectLst/>
                <a:highlight>
                  <a:srgbClr val="FFFF00"/>
                </a:highlight>
                <a:latin typeface="Helvetica Neue" panose="02000503000000020004" pitchFamily="2" charset="0"/>
              </a:rPr>
              <a:t>moyen de paiement et de transfert</a:t>
            </a:r>
            <a:r>
              <a:rPr lang="fr-CH" sz="2000" b="1" dirty="0">
                <a:effectLst/>
                <a:latin typeface="Helvetica Neue" panose="02000503000000020004" pitchFamily="2" charset="0"/>
              </a:rPr>
              <a:t>. </a:t>
            </a:r>
          </a:p>
          <a:p>
            <a:endParaRPr lang="fr-CH" sz="2000" dirty="0">
              <a:latin typeface="Helvetica Neue" panose="02000503000000020004" pitchFamily="2" charset="0"/>
            </a:endParaRPr>
          </a:p>
          <a:p>
            <a:r>
              <a:rPr lang="fr-CH" sz="2000" dirty="0">
                <a:effectLst/>
                <a:latin typeface="Helvetica Neue" panose="02000503000000020004" pitchFamily="2" charset="0"/>
              </a:rPr>
              <a:t>Selon la loi</a:t>
            </a:r>
            <a:r>
              <a:rPr lang="fr-CH" sz="2000" b="1" dirty="0">
                <a:effectLst/>
                <a:latin typeface="Helvetica Neue" panose="02000503000000020004" pitchFamily="2" charset="0"/>
              </a:rPr>
              <a:t>, </a:t>
            </a:r>
            <a:r>
              <a:rPr lang="fr-CH" sz="2000" b="1" u="sng" dirty="0">
                <a:effectLst/>
                <a:highlight>
                  <a:srgbClr val="FFFF00"/>
                </a:highlight>
                <a:latin typeface="Helvetica Neue" panose="02000503000000020004" pitchFamily="2" charset="0"/>
              </a:rPr>
              <a:t>il ne sera pas possible d'ouvrir un compte de dépôt et d'obtenir un crédit</a:t>
            </a:r>
            <a:r>
              <a:rPr lang="fr-CH" sz="2000" b="1" u="sng" dirty="0">
                <a:effectLst/>
                <a:latin typeface="Helvetica Neue" panose="02000503000000020004" pitchFamily="2" charset="0"/>
              </a:rPr>
              <a:t>,</a:t>
            </a:r>
            <a:r>
              <a:rPr lang="fr-CH" sz="2000" dirty="0">
                <a:effectLst/>
                <a:latin typeface="Helvetica Neue" panose="02000503000000020004" pitchFamily="2" charset="0"/>
              </a:rPr>
              <a:t> et </a:t>
            </a:r>
            <a:r>
              <a:rPr lang="fr-CH" sz="2000" b="1" u="sng" dirty="0">
                <a:effectLst/>
                <a:highlight>
                  <a:srgbClr val="FFFF00"/>
                </a:highlight>
                <a:latin typeface="Helvetica Neue" panose="02000503000000020004" pitchFamily="2" charset="0"/>
              </a:rPr>
              <a:t>les intérêts </a:t>
            </a:r>
            <a:r>
              <a:rPr lang="fr-CH" sz="2000" b="1" dirty="0">
                <a:effectLst/>
                <a:highlight>
                  <a:srgbClr val="FFFF00"/>
                </a:highlight>
                <a:latin typeface="Helvetica Neue" panose="02000503000000020004" pitchFamily="2" charset="0"/>
              </a:rPr>
              <a:t>sur les soldes des fonds dans les portefeuilles numériques </a:t>
            </a:r>
            <a:r>
              <a:rPr lang="fr-CH" sz="2000" b="1" u="sng" dirty="0">
                <a:effectLst/>
                <a:highlight>
                  <a:srgbClr val="FFFF00"/>
                </a:highlight>
                <a:latin typeface="Helvetica Neue" panose="02000503000000020004" pitchFamily="2" charset="0"/>
              </a:rPr>
              <a:t>ne seront pas accumulés</a:t>
            </a:r>
            <a:r>
              <a:rPr lang="fr-CH" sz="2000" b="1" dirty="0">
                <a:effectLst/>
                <a:highlight>
                  <a:srgbClr val="FFFF00"/>
                </a:highlight>
                <a:latin typeface="Helvetica Neue" panose="02000503000000020004" pitchFamily="2" charset="0"/>
              </a:rPr>
              <a:t>.</a:t>
            </a:r>
          </a:p>
        </p:txBody>
      </p:sp>
      <p:sp>
        <p:nvSpPr>
          <p:cNvPr id="12" name="ZoneTexte 11">
            <a:extLst>
              <a:ext uri="{FF2B5EF4-FFF2-40B4-BE49-F238E27FC236}">
                <a16:creationId xmlns:a16="http://schemas.microsoft.com/office/drawing/2014/main" id="{B36CC843-3647-53AC-87A1-C8326E0E9B96}"/>
              </a:ext>
            </a:extLst>
          </p:cNvPr>
          <p:cNvSpPr txBox="1"/>
          <p:nvPr/>
        </p:nvSpPr>
        <p:spPr>
          <a:xfrm>
            <a:off x="2376170" y="340969"/>
            <a:ext cx="7099300" cy="707886"/>
          </a:xfrm>
          <a:prstGeom prst="rect">
            <a:avLst/>
          </a:prstGeom>
          <a:noFill/>
        </p:spPr>
        <p:txBody>
          <a:bodyPr wrap="square">
            <a:spAutoFit/>
          </a:bodyPr>
          <a:lstStyle/>
          <a:p>
            <a:pPr algn="ctr"/>
            <a:r>
              <a:rPr lang="fr-FR" sz="4000" b="1" dirty="0">
                <a:ln w="12700">
                  <a:noFill/>
                  <a:prstDash val="solid"/>
                </a:ln>
                <a:solidFill>
                  <a:sysClr val="windowText" lastClr="000000"/>
                </a:solidFill>
                <a:latin typeface="Gill Sans Ultra Bold" panose="020B0A02020104020203" pitchFamily="34" charset="77"/>
              </a:rPr>
              <a:t>La CBDC en </a:t>
            </a:r>
            <a:r>
              <a:rPr lang="fr-FR" sz="4000" b="1" dirty="0">
                <a:ln w="12700">
                  <a:noFill/>
                  <a:prstDash val="solid"/>
                </a:ln>
                <a:solidFill>
                  <a:srgbClr val="FF0000"/>
                </a:solidFill>
                <a:latin typeface="Gill Sans Ultra Bold" panose="020B0A02020104020203" pitchFamily="34" charset="77"/>
              </a:rPr>
              <a:t>Russie</a:t>
            </a:r>
            <a:r>
              <a:rPr lang="fr-FR" sz="4000" b="1" dirty="0">
                <a:ln w="12700">
                  <a:noFill/>
                  <a:prstDash val="solid"/>
                </a:ln>
                <a:solidFill>
                  <a:sysClr val="windowText" lastClr="000000"/>
                </a:solidFill>
                <a:latin typeface="Gill Sans Ultra Bold" panose="020B0A02020104020203" pitchFamily="34" charset="77"/>
              </a:rPr>
              <a:t> ? </a:t>
            </a:r>
          </a:p>
        </p:txBody>
      </p:sp>
      <p:pic>
        <p:nvPicPr>
          <p:cNvPr id="4" name="Image 3">
            <a:extLst>
              <a:ext uri="{FF2B5EF4-FFF2-40B4-BE49-F238E27FC236}">
                <a16:creationId xmlns:a16="http://schemas.microsoft.com/office/drawing/2014/main" id="{DEC9E906-8B8E-321F-9882-B09F0399F58F}"/>
              </a:ext>
            </a:extLst>
          </p:cNvPr>
          <p:cNvPicPr>
            <a:picLocks noChangeAspect="1"/>
          </p:cNvPicPr>
          <p:nvPr/>
        </p:nvPicPr>
        <p:blipFill>
          <a:blip r:embed="rId4"/>
          <a:stretch>
            <a:fillRect/>
          </a:stretch>
        </p:blipFill>
        <p:spPr>
          <a:xfrm>
            <a:off x="3733800" y="1169736"/>
            <a:ext cx="6614160" cy="1075141"/>
          </a:xfrm>
          <a:prstGeom prst="rect">
            <a:avLst/>
          </a:prstGeom>
          <a:ln w="28575">
            <a:solidFill>
              <a:schemeClr val="tx1"/>
            </a:solidFill>
          </a:ln>
        </p:spPr>
      </p:pic>
    </p:spTree>
    <p:extLst>
      <p:ext uri="{BB962C8B-B14F-4D97-AF65-F5344CB8AC3E}">
        <p14:creationId xmlns:p14="http://schemas.microsoft.com/office/powerpoint/2010/main" val="40869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ppt_x</p:attrName>
                                        </p:attrNameLst>
                                      </p:cBhvr>
                                      <p:tavLst>
                                        <p:tav tm="0">
                                          <p:val>
                                            <p:strVal val="#ppt_x-#ppt_w*1.125000"/>
                                          </p:val>
                                        </p:tav>
                                        <p:tav tm="100000">
                                          <p:val>
                                            <p:strVal val="#ppt_x"/>
                                          </p:val>
                                        </p:tav>
                                      </p:tavLst>
                                    </p:anim>
                                    <p:animEffect transition="in" filter="wipe(right)">
                                      <p:cBhvr>
                                        <p:cTn id="8" dur="500"/>
                                        <p:tgtEl>
                                          <p:spTgt spid="5"/>
                                        </p:tgtEl>
                                      </p:cBhvr>
                                    </p:animEffect>
                                  </p:childTnLst>
                                </p:cTn>
                              </p:par>
                              <p:par>
                                <p:cTn id="9" presetID="12" presetClass="entr" presetSubtype="8"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p:tgtEl>
                                          <p:spTgt spid="6"/>
                                        </p:tgtEl>
                                        <p:attrNameLst>
                                          <p:attrName>ppt_x</p:attrName>
                                        </p:attrNameLst>
                                      </p:cBhvr>
                                      <p:tavLst>
                                        <p:tav tm="0">
                                          <p:val>
                                            <p:strVal val="#ppt_x-#ppt_w*1.125000"/>
                                          </p:val>
                                        </p:tav>
                                        <p:tav tm="100000">
                                          <p:val>
                                            <p:strVal val="#ppt_x"/>
                                          </p:val>
                                        </p:tav>
                                      </p:tavLst>
                                    </p:anim>
                                    <p:animEffect transition="in" filter="wipe(right)">
                                      <p:cBhvr>
                                        <p:cTn id="12" dur="500"/>
                                        <p:tgtEl>
                                          <p:spTgt spid="6"/>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p:tgtEl>
                                          <p:spTgt spid="7"/>
                                        </p:tgtEl>
                                        <p:attrNameLst>
                                          <p:attrName>ppt_x</p:attrName>
                                        </p:attrNameLst>
                                      </p:cBhvr>
                                      <p:tavLst>
                                        <p:tav tm="0">
                                          <p:val>
                                            <p:strVal val="#ppt_x-#ppt_w*1.125000"/>
                                          </p:val>
                                        </p:tav>
                                        <p:tav tm="100000">
                                          <p:val>
                                            <p:strVal val="#ppt_x"/>
                                          </p:val>
                                        </p:tav>
                                      </p:tavLst>
                                    </p:anim>
                                    <p:animEffect transition="in" filter="wipe(right)">
                                      <p:cBhvr>
                                        <p:cTn id="16" dur="500"/>
                                        <p:tgtEl>
                                          <p:spTgt spid="7"/>
                                        </p:tgtEl>
                                      </p:cBhvr>
                                    </p:animEffect>
                                  </p:childTnLst>
                                </p:cTn>
                              </p:par>
                              <p:par>
                                <p:cTn id="17" presetID="55"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ppt_w</p:attrName>
                                        </p:attrNameLst>
                                      </p:cBhvr>
                                      <p:tavLst>
                                        <p:tav tm="0">
                                          <p:val>
                                            <p:strVal val="#ppt_w*0.70"/>
                                          </p:val>
                                        </p:tav>
                                        <p:tav tm="100000">
                                          <p:val>
                                            <p:strVal val="#ppt_w"/>
                                          </p:val>
                                        </p:tav>
                                      </p:tavLst>
                                    </p:anim>
                                    <p:anim calcmode="lin" valueType="num">
                                      <p:cBhvr>
                                        <p:cTn id="20" dur="1000" fill="hold"/>
                                        <p:tgtEl>
                                          <p:spTgt spid="9"/>
                                        </p:tgtEl>
                                        <p:attrNameLst>
                                          <p:attrName>ppt_h</p:attrName>
                                        </p:attrNameLst>
                                      </p:cBhvr>
                                      <p:tavLst>
                                        <p:tav tm="0">
                                          <p:val>
                                            <p:strVal val="#ppt_h"/>
                                          </p:val>
                                        </p:tav>
                                        <p:tav tm="100000">
                                          <p:val>
                                            <p:strVal val="#ppt_h"/>
                                          </p:val>
                                        </p:tav>
                                      </p:tavLst>
                                    </p:anim>
                                    <p:animEffect transition="in" filter="fade">
                                      <p:cBhvr>
                                        <p:cTn id="21" dur="10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p:cTn id="26" dur="1000" fill="hold"/>
                                        <p:tgtEl>
                                          <p:spTgt spid="11"/>
                                        </p:tgtEl>
                                        <p:attrNameLst>
                                          <p:attrName>ppt_w</p:attrName>
                                        </p:attrNameLst>
                                      </p:cBhvr>
                                      <p:tavLst>
                                        <p:tav tm="0">
                                          <p:val>
                                            <p:strVal val="#ppt_w*0.70"/>
                                          </p:val>
                                        </p:tav>
                                        <p:tav tm="100000">
                                          <p:val>
                                            <p:strVal val="#ppt_w"/>
                                          </p:val>
                                        </p:tav>
                                      </p:tavLst>
                                    </p:anim>
                                    <p:anim calcmode="lin" valueType="num">
                                      <p:cBhvr>
                                        <p:cTn id="27" dur="1000" fill="hold"/>
                                        <p:tgtEl>
                                          <p:spTgt spid="11"/>
                                        </p:tgtEl>
                                        <p:attrNameLst>
                                          <p:attrName>ppt_h</p:attrName>
                                        </p:attrNameLst>
                                      </p:cBhvr>
                                      <p:tavLst>
                                        <p:tav tm="0">
                                          <p:val>
                                            <p:strVal val="#ppt_h"/>
                                          </p:val>
                                        </p:tav>
                                        <p:tav tm="100000">
                                          <p:val>
                                            <p:strVal val="#ppt_h"/>
                                          </p:val>
                                        </p:tav>
                                      </p:tavLst>
                                    </p:anim>
                                    <p:animEffect transition="in" filter="fade">
                                      <p:cBhvr>
                                        <p:cTn id="28"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FE4FEF06-9650-92C3-7E99-997D0FA7793C}"/>
              </a:ext>
            </a:extLst>
          </p:cNvPr>
          <p:cNvPicPr>
            <a:picLocks noChangeAspect="1"/>
          </p:cNvPicPr>
          <p:nvPr/>
        </p:nvPicPr>
        <p:blipFill>
          <a:blip r:embed="rId2"/>
          <a:stretch>
            <a:fillRect/>
          </a:stretch>
        </p:blipFill>
        <p:spPr>
          <a:xfrm>
            <a:off x="5684921" y="2421925"/>
            <a:ext cx="6323788" cy="3670515"/>
          </a:xfrm>
          <a:prstGeom prst="rect">
            <a:avLst/>
          </a:prstGeom>
          <a:ln>
            <a:solidFill>
              <a:schemeClr val="tx1"/>
            </a:solidFill>
          </a:ln>
        </p:spPr>
      </p:pic>
      <p:sp>
        <p:nvSpPr>
          <p:cNvPr id="5" name="Bulle rectangulaire à coins arrondis 4">
            <a:extLst>
              <a:ext uri="{FF2B5EF4-FFF2-40B4-BE49-F238E27FC236}">
                <a16:creationId xmlns:a16="http://schemas.microsoft.com/office/drawing/2014/main" id="{D4CDDC1C-D748-47B3-6470-666C180985C4}"/>
              </a:ext>
            </a:extLst>
          </p:cNvPr>
          <p:cNvSpPr/>
          <p:nvPr/>
        </p:nvSpPr>
        <p:spPr>
          <a:xfrm>
            <a:off x="183291" y="2421925"/>
            <a:ext cx="5276335" cy="4053016"/>
          </a:xfrm>
          <a:prstGeom prst="wedgeRoundRectCallout">
            <a:avLst>
              <a:gd name="adj1" fmla="val 71941"/>
              <a:gd name="adj2" fmla="val 2062"/>
              <a:gd name="adj3" fmla="val 16667"/>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CH" sz="2800" b="1" dirty="0">
                <a:solidFill>
                  <a:schemeClr val="tx1"/>
                </a:solidFill>
                <a:latin typeface="Arial Rounded MT Bold" panose="020F0704030504030204" pitchFamily="34" charset="77"/>
              </a:rPr>
              <a:t>Donald Trump, </a:t>
            </a:r>
          </a:p>
          <a:p>
            <a:r>
              <a:rPr lang="fr-CH" sz="2400" b="1" dirty="0">
                <a:solidFill>
                  <a:schemeClr val="tx1"/>
                </a:solidFill>
                <a:latin typeface="Arial Rounded MT Bold" panose="020F0704030504030204" pitchFamily="34" charset="77"/>
              </a:rPr>
              <a:t>encore en campagne électorale pour la 2</a:t>
            </a:r>
            <a:r>
              <a:rPr lang="fr-CH" sz="2400" b="1" baseline="30000" dirty="0">
                <a:solidFill>
                  <a:schemeClr val="tx1"/>
                </a:solidFill>
                <a:latin typeface="Arial Rounded MT Bold" panose="020F0704030504030204" pitchFamily="34" charset="77"/>
              </a:rPr>
              <a:t>ème</a:t>
            </a:r>
            <a:r>
              <a:rPr lang="fr-CH" sz="2400" b="1" dirty="0">
                <a:solidFill>
                  <a:schemeClr val="tx1"/>
                </a:solidFill>
                <a:latin typeface="Arial Rounded MT Bold" panose="020F0704030504030204" pitchFamily="34" charset="77"/>
              </a:rPr>
              <a:t> présidence américaine :</a:t>
            </a:r>
          </a:p>
          <a:p>
            <a:r>
              <a:rPr lang="fr-CH" sz="900" b="1" dirty="0">
                <a:solidFill>
                  <a:schemeClr val="tx1"/>
                </a:solidFill>
              </a:rPr>
              <a:t> </a:t>
            </a:r>
            <a:br>
              <a:rPr lang="fr-CH" sz="2800" b="1" dirty="0">
                <a:solidFill>
                  <a:schemeClr val="tx1"/>
                </a:solidFill>
              </a:rPr>
            </a:br>
            <a:r>
              <a:rPr lang="fr-CH" sz="2000" b="1" dirty="0">
                <a:solidFill>
                  <a:schemeClr val="tx1"/>
                </a:solidFill>
                <a:highlight>
                  <a:srgbClr val="FFFF00"/>
                </a:highlight>
              </a:rPr>
              <a:t>«</a:t>
            </a:r>
            <a:r>
              <a:rPr lang="fr-CH" sz="2000" b="1" dirty="0">
                <a:solidFill>
                  <a:srgbClr val="000000"/>
                </a:solidFill>
                <a:highlight>
                  <a:srgbClr val="FFFF00"/>
                </a:highlight>
                <a:latin typeface="Helvetica Neue" panose="02000503000000020004" pitchFamily="2" charset="0"/>
              </a:rPr>
              <a:t> </a:t>
            </a:r>
            <a:r>
              <a:rPr lang="fr-CH" sz="2000" b="1" dirty="0">
                <a:solidFill>
                  <a:srgbClr val="000000"/>
                </a:solidFill>
                <a:effectLst/>
                <a:highlight>
                  <a:srgbClr val="FFFF00"/>
                </a:highlight>
                <a:latin typeface="Helvetica Neue" panose="02000503000000020004" pitchFamily="2" charset="0"/>
              </a:rPr>
              <a:t>Je ne permettrai jamais la monnaie numérique de banque centrale (MNBC). »</a:t>
            </a:r>
            <a:br>
              <a:rPr lang="fr-CH" sz="2000" b="1" dirty="0">
                <a:solidFill>
                  <a:srgbClr val="000000"/>
                </a:solidFill>
                <a:effectLst/>
                <a:latin typeface="Helvetica Neue" panose="02000503000000020004" pitchFamily="2" charset="0"/>
              </a:rPr>
            </a:br>
            <a:r>
              <a:rPr lang="fr-CH" sz="1100" b="1" dirty="0">
                <a:solidFill>
                  <a:srgbClr val="000000"/>
                </a:solidFill>
                <a:effectLst/>
                <a:latin typeface="Helvetica Neue" panose="02000503000000020004" pitchFamily="2" charset="0"/>
              </a:rPr>
              <a:t>  </a:t>
            </a:r>
          </a:p>
          <a:p>
            <a:r>
              <a:rPr lang="fr-CH" sz="2000" b="1" dirty="0">
                <a:solidFill>
                  <a:srgbClr val="000000"/>
                </a:solidFill>
                <a:highlight>
                  <a:srgbClr val="FFFF00"/>
                </a:highlight>
                <a:latin typeface="Helvetica Neue" panose="02000503000000020004" pitchFamily="2" charset="0"/>
              </a:rPr>
              <a:t>« </a:t>
            </a:r>
            <a:r>
              <a:rPr lang="fr-CH" sz="2000" b="1" dirty="0">
                <a:solidFill>
                  <a:srgbClr val="000000"/>
                </a:solidFill>
                <a:effectLst/>
                <a:highlight>
                  <a:srgbClr val="FFFF00"/>
                </a:highlight>
                <a:latin typeface="Helvetica Neue" panose="02000503000000020004" pitchFamily="2" charset="0"/>
              </a:rPr>
              <a:t>Une telle monnaie donnerait à notre gouvernement fédéral un contrôle absolu sur votre argent. »</a:t>
            </a:r>
            <a:br>
              <a:rPr lang="fr-CH" b="1" dirty="0">
                <a:solidFill>
                  <a:srgbClr val="000000"/>
                </a:solidFill>
                <a:effectLst/>
                <a:latin typeface="Helvetica Neue" panose="02000503000000020004" pitchFamily="2" charset="0"/>
              </a:rPr>
            </a:br>
            <a:r>
              <a:rPr lang="fr-CH" sz="800" b="1" dirty="0">
                <a:solidFill>
                  <a:srgbClr val="000000"/>
                </a:solidFill>
                <a:effectLst/>
                <a:latin typeface="Helvetica Neue" panose="02000503000000020004" pitchFamily="2" charset="0"/>
              </a:rPr>
              <a:t> </a:t>
            </a:r>
            <a:endParaRPr lang="fr-CH" b="1" dirty="0">
              <a:solidFill>
                <a:srgbClr val="000000"/>
              </a:solidFill>
              <a:effectLst/>
              <a:latin typeface="Helvetica Neue" panose="02000503000000020004" pitchFamily="2" charset="0"/>
            </a:endParaRPr>
          </a:p>
        </p:txBody>
      </p:sp>
      <p:sp>
        <p:nvSpPr>
          <p:cNvPr id="6" name="ZoneTexte 5">
            <a:extLst>
              <a:ext uri="{FF2B5EF4-FFF2-40B4-BE49-F238E27FC236}">
                <a16:creationId xmlns:a16="http://schemas.microsoft.com/office/drawing/2014/main" id="{83325924-91AA-82B0-EF77-A974FE30C0D4}"/>
              </a:ext>
            </a:extLst>
          </p:cNvPr>
          <p:cNvSpPr txBox="1"/>
          <p:nvPr/>
        </p:nvSpPr>
        <p:spPr>
          <a:xfrm>
            <a:off x="9234959" y="6209471"/>
            <a:ext cx="2773750" cy="369332"/>
          </a:xfrm>
          <a:prstGeom prst="rect">
            <a:avLst/>
          </a:prstGeom>
          <a:solidFill>
            <a:schemeClr val="bg1"/>
          </a:solidFill>
          <a:ln w="28575">
            <a:noFill/>
          </a:ln>
        </p:spPr>
        <p:txBody>
          <a:bodyPr wrap="square">
            <a:spAutoFit/>
          </a:bodyPr>
          <a:lstStyle/>
          <a:p>
            <a:pPr algn="ctr"/>
            <a:r>
              <a:rPr lang="fr-CH" b="1" dirty="0">
                <a:solidFill>
                  <a:srgbClr val="000000"/>
                </a:solidFill>
                <a:latin typeface="Arial Rounded MT Bold" panose="020F0704030504030204" pitchFamily="34" charset="77"/>
              </a:rPr>
              <a:t>17 janvier</a:t>
            </a:r>
            <a:r>
              <a:rPr lang="fr-CH" b="1" dirty="0">
                <a:solidFill>
                  <a:srgbClr val="000000"/>
                </a:solidFill>
                <a:effectLst/>
                <a:latin typeface="Arial Rounded MT Bold" panose="020F0704030504030204" pitchFamily="34" charset="77"/>
              </a:rPr>
              <a:t> </a:t>
            </a:r>
            <a:r>
              <a:rPr lang="fr-CH" b="1" dirty="0">
                <a:solidFill>
                  <a:srgbClr val="000000"/>
                </a:solidFill>
                <a:latin typeface="Arial Rounded MT Bold" panose="020F0704030504030204" pitchFamily="34" charset="77"/>
              </a:rPr>
              <a:t>2024</a:t>
            </a:r>
            <a:endParaRPr lang="fr-CH" dirty="0">
              <a:solidFill>
                <a:srgbClr val="000000"/>
              </a:solidFill>
              <a:effectLst/>
              <a:latin typeface="Arial Rounded MT Bold" panose="020F0704030504030204" pitchFamily="34" charset="77"/>
            </a:endParaRPr>
          </a:p>
        </p:txBody>
      </p:sp>
      <p:sp>
        <p:nvSpPr>
          <p:cNvPr id="7" name="ZoneTexte 6">
            <a:extLst>
              <a:ext uri="{FF2B5EF4-FFF2-40B4-BE49-F238E27FC236}">
                <a16:creationId xmlns:a16="http://schemas.microsoft.com/office/drawing/2014/main" id="{CE632956-70E9-5774-D36E-ACC135F0D42D}"/>
              </a:ext>
            </a:extLst>
          </p:cNvPr>
          <p:cNvSpPr txBox="1"/>
          <p:nvPr/>
        </p:nvSpPr>
        <p:spPr>
          <a:xfrm>
            <a:off x="305790" y="279197"/>
            <a:ext cx="11886210" cy="1446550"/>
          </a:xfrm>
          <a:prstGeom prst="rect">
            <a:avLst/>
          </a:prstGeom>
          <a:noFill/>
        </p:spPr>
        <p:txBody>
          <a:bodyPr wrap="square">
            <a:spAutoFit/>
          </a:bodyPr>
          <a:lstStyle/>
          <a:p>
            <a:r>
              <a:rPr lang="fr-CH" sz="4800" dirty="0">
                <a:latin typeface="Gill Sans Ultra Bold" panose="020B0A02020104020203" pitchFamily="34" charset="77"/>
              </a:rPr>
              <a:t>Trump : </a:t>
            </a:r>
          </a:p>
          <a:p>
            <a:r>
              <a:rPr lang="fr-CH" sz="4000" dirty="0">
                <a:latin typeface="Gill Sans Ultra Bold" panose="020B0A02020104020203" pitchFamily="34" charset="77"/>
              </a:rPr>
              <a:t>« je ne permettrai </a:t>
            </a:r>
            <a:r>
              <a:rPr lang="fr-CH" sz="4000" dirty="0">
                <a:solidFill>
                  <a:srgbClr val="FF0000"/>
                </a:solidFill>
                <a:latin typeface="Gill Sans Ultra Bold" panose="020B0A02020104020203" pitchFamily="34" charset="77"/>
              </a:rPr>
              <a:t>jamais</a:t>
            </a:r>
            <a:r>
              <a:rPr lang="fr-CH" sz="4000" dirty="0">
                <a:latin typeface="Gill Sans Ultra Bold" panose="020B0A02020104020203" pitchFamily="34" charset="77"/>
              </a:rPr>
              <a:t> la MNBC »</a:t>
            </a:r>
            <a:endParaRPr lang="fr-CH" sz="4000" dirty="0">
              <a:solidFill>
                <a:srgbClr val="FF0000"/>
              </a:solidFill>
              <a:latin typeface="Gill Sans Ultra Bold" panose="020B0A02020104020203" pitchFamily="34" charset="77"/>
            </a:endParaRPr>
          </a:p>
        </p:txBody>
      </p:sp>
    </p:spTree>
    <p:extLst>
      <p:ext uri="{BB962C8B-B14F-4D97-AF65-F5344CB8AC3E}">
        <p14:creationId xmlns:p14="http://schemas.microsoft.com/office/powerpoint/2010/main" val="3329730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0.70"/>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1000" fill="hold"/>
                                        <p:tgtEl>
                                          <p:spTgt spid="5"/>
                                        </p:tgtEl>
                                        <p:attrNameLst>
                                          <p:attrName>ppt_w</p:attrName>
                                        </p:attrNameLst>
                                      </p:cBhvr>
                                      <p:tavLst>
                                        <p:tav tm="0">
                                          <p:val>
                                            <p:strVal val="#ppt_w*0.70"/>
                                          </p:val>
                                        </p:tav>
                                        <p:tav tm="100000">
                                          <p:val>
                                            <p:strVal val="#ppt_w"/>
                                          </p:val>
                                        </p:tav>
                                      </p:tavLst>
                                    </p:anim>
                                    <p:anim calcmode="lin" valueType="num">
                                      <p:cBhvr>
                                        <p:cTn id="15" dur="1000" fill="hold"/>
                                        <p:tgtEl>
                                          <p:spTgt spid="5"/>
                                        </p:tgtEl>
                                        <p:attrNameLst>
                                          <p:attrName>ppt_h</p:attrName>
                                        </p:attrNameLst>
                                      </p:cBhvr>
                                      <p:tavLst>
                                        <p:tav tm="0">
                                          <p:val>
                                            <p:strVal val="#ppt_h"/>
                                          </p:val>
                                        </p:tav>
                                        <p:tav tm="100000">
                                          <p:val>
                                            <p:strVal val="#ppt_h"/>
                                          </p:val>
                                        </p:tav>
                                      </p:tavLst>
                                    </p:anim>
                                    <p:animEffect transition="in" filter="fade">
                                      <p:cBhvr>
                                        <p:cTn id="16"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Connecteur droit 22">
            <a:extLst>
              <a:ext uri="{FF2B5EF4-FFF2-40B4-BE49-F238E27FC236}">
                <a16:creationId xmlns:a16="http://schemas.microsoft.com/office/drawing/2014/main" id="{8733DC46-AFAF-DA14-E2B4-E59588040388}"/>
              </a:ext>
            </a:extLst>
          </p:cNvPr>
          <p:cNvCxnSpPr>
            <a:cxnSpLocks/>
          </p:cNvCxnSpPr>
          <p:nvPr/>
        </p:nvCxnSpPr>
        <p:spPr>
          <a:xfrm flipV="1">
            <a:off x="1357943" y="4330700"/>
            <a:ext cx="153357" cy="1224513"/>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Connecteur droit 24">
            <a:extLst>
              <a:ext uri="{FF2B5EF4-FFF2-40B4-BE49-F238E27FC236}">
                <a16:creationId xmlns:a16="http://schemas.microsoft.com/office/drawing/2014/main" id="{9BD3ED88-1B95-368E-208C-57F11F2E2E1D}"/>
              </a:ext>
            </a:extLst>
          </p:cNvPr>
          <p:cNvCxnSpPr>
            <a:cxnSpLocks/>
          </p:cNvCxnSpPr>
          <p:nvPr/>
        </p:nvCxnSpPr>
        <p:spPr>
          <a:xfrm flipH="1" flipV="1">
            <a:off x="2757031" y="4330700"/>
            <a:ext cx="254000" cy="1270385"/>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Connecteur droit 27">
            <a:extLst>
              <a:ext uri="{FF2B5EF4-FFF2-40B4-BE49-F238E27FC236}">
                <a16:creationId xmlns:a16="http://schemas.microsoft.com/office/drawing/2014/main" id="{06AEE853-4C99-9C61-6F15-24DD8CD6A9E1}"/>
              </a:ext>
            </a:extLst>
          </p:cNvPr>
          <p:cNvCxnSpPr>
            <a:cxnSpLocks/>
          </p:cNvCxnSpPr>
          <p:nvPr/>
        </p:nvCxnSpPr>
        <p:spPr>
          <a:xfrm flipV="1">
            <a:off x="4295993" y="3746500"/>
            <a:ext cx="594550" cy="1096429"/>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Connecteur droit 29">
            <a:extLst>
              <a:ext uri="{FF2B5EF4-FFF2-40B4-BE49-F238E27FC236}">
                <a16:creationId xmlns:a16="http://schemas.microsoft.com/office/drawing/2014/main" id="{7493E76E-C372-1838-EFE0-7F877C3397F5}"/>
              </a:ext>
            </a:extLst>
          </p:cNvPr>
          <p:cNvCxnSpPr>
            <a:cxnSpLocks/>
          </p:cNvCxnSpPr>
          <p:nvPr/>
        </p:nvCxnSpPr>
        <p:spPr>
          <a:xfrm flipH="1" flipV="1">
            <a:off x="5718761" y="4545435"/>
            <a:ext cx="19509" cy="1087955"/>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Connecteur droit 33">
            <a:extLst>
              <a:ext uri="{FF2B5EF4-FFF2-40B4-BE49-F238E27FC236}">
                <a16:creationId xmlns:a16="http://schemas.microsoft.com/office/drawing/2014/main" id="{8B72BF8E-080D-11D6-842F-AAD56284A421}"/>
              </a:ext>
            </a:extLst>
          </p:cNvPr>
          <p:cNvCxnSpPr>
            <a:cxnSpLocks/>
          </p:cNvCxnSpPr>
          <p:nvPr/>
        </p:nvCxnSpPr>
        <p:spPr>
          <a:xfrm flipH="1" flipV="1">
            <a:off x="5131431" y="2162873"/>
            <a:ext cx="354969" cy="5422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 name="Connecteur droit 40">
            <a:extLst>
              <a:ext uri="{FF2B5EF4-FFF2-40B4-BE49-F238E27FC236}">
                <a16:creationId xmlns:a16="http://schemas.microsoft.com/office/drawing/2014/main" id="{2FEE3039-2591-1C04-3999-DA0661F345B7}"/>
              </a:ext>
            </a:extLst>
          </p:cNvPr>
          <p:cNvCxnSpPr>
            <a:cxnSpLocks/>
          </p:cNvCxnSpPr>
          <p:nvPr/>
        </p:nvCxnSpPr>
        <p:spPr>
          <a:xfrm flipV="1">
            <a:off x="8283575" y="2476115"/>
            <a:ext cx="722907" cy="18178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Connecteur droit 41">
            <a:extLst>
              <a:ext uri="{FF2B5EF4-FFF2-40B4-BE49-F238E27FC236}">
                <a16:creationId xmlns:a16="http://schemas.microsoft.com/office/drawing/2014/main" id="{0F5920D6-B823-5DC5-F853-FBFC587B466C}"/>
              </a:ext>
            </a:extLst>
          </p:cNvPr>
          <p:cNvCxnSpPr>
            <a:cxnSpLocks/>
          </p:cNvCxnSpPr>
          <p:nvPr/>
        </p:nvCxnSpPr>
        <p:spPr>
          <a:xfrm flipV="1">
            <a:off x="6857332" y="2433986"/>
            <a:ext cx="217615" cy="27111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Connecteur droit 42">
            <a:extLst>
              <a:ext uri="{FF2B5EF4-FFF2-40B4-BE49-F238E27FC236}">
                <a16:creationId xmlns:a16="http://schemas.microsoft.com/office/drawing/2014/main" id="{16DBAA39-FD5A-5938-3EA3-5692F80283F5}"/>
              </a:ext>
            </a:extLst>
          </p:cNvPr>
          <p:cNvCxnSpPr>
            <a:cxnSpLocks/>
          </p:cNvCxnSpPr>
          <p:nvPr/>
        </p:nvCxnSpPr>
        <p:spPr>
          <a:xfrm flipV="1">
            <a:off x="8410575" y="4330700"/>
            <a:ext cx="292666" cy="1555046"/>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 name="Connecteur droit 43">
            <a:extLst>
              <a:ext uri="{FF2B5EF4-FFF2-40B4-BE49-F238E27FC236}">
                <a16:creationId xmlns:a16="http://schemas.microsoft.com/office/drawing/2014/main" id="{448B49A8-6038-B21D-BFEA-BCAC45E08D20}"/>
              </a:ext>
            </a:extLst>
          </p:cNvPr>
          <p:cNvCxnSpPr>
            <a:cxnSpLocks/>
          </p:cNvCxnSpPr>
          <p:nvPr/>
        </p:nvCxnSpPr>
        <p:spPr>
          <a:xfrm flipH="1" flipV="1">
            <a:off x="9880513" y="4545435"/>
            <a:ext cx="325627" cy="1261495"/>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6" name="Image 5">
            <a:extLst>
              <a:ext uri="{FF2B5EF4-FFF2-40B4-BE49-F238E27FC236}">
                <a16:creationId xmlns:a16="http://schemas.microsoft.com/office/drawing/2014/main" id="{A8210EBD-F952-E7D1-182E-0A3A70F0A645}"/>
              </a:ext>
            </a:extLst>
          </p:cNvPr>
          <p:cNvPicPr>
            <a:picLocks noChangeAspect="1"/>
          </p:cNvPicPr>
          <p:nvPr/>
        </p:nvPicPr>
        <p:blipFill>
          <a:blip r:embed="rId2"/>
          <a:stretch>
            <a:fillRect/>
          </a:stretch>
        </p:blipFill>
        <p:spPr>
          <a:xfrm>
            <a:off x="5486400" y="1313729"/>
            <a:ext cx="2184404" cy="1679564"/>
          </a:xfrm>
          <a:prstGeom prst="rect">
            <a:avLst/>
          </a:prstGeom>
        </p:spPr>
      </p:pic>
      <p:sp>
        <p:nvSpPr>
          <p:cNvPr id="5" name="ZoneTexte 4">
            <a:extLst>
              <a:ext uri="{FF2B5EF4-FFF2-40B4-BE49-F238E27FC236}">
                <a16:creationId xmlns:a16="http://schemas.microsoft.com/office/drawing/2014/main" id="{E8A81B9C-1846-F309-7DC9-74A81A8E9E4E}"/>
              </a:ext>
            </a:extLst>
          </p:cNvPr>
          <p:cNvSpPr txBox="1"/>
          <p:nvPr/>
        </p:nvSpPr>
        <p:spPr>
          <a:xfrm>
            <a:off x="2098620" y="232621"/>
            <a:ext cx="8208836" cy="1323439"/>
          </a:xfrm>
          <a:prstGeom prst="rect">
            <a:avLst/>
          </a:prstGeom>
          <a:noFill/>
        </p:spPr>
        <p:txBody>
          <a:bodyPr wrap="square">
            <a:spAutoFit/>
          </a:bodyPr>
          <a:lstStyle/>
          <a:p>
            <a:pPr algn="ctr"/>
            <a:r>
              <a:rPr lang="fr-FR" sz="4000" dirty="0">
                <a:ln w="12700">
                  <a:solidFill>
                    <a:schemeClr val="accent3">
                      <a:lumMod val="50000"/>
                    </a:schemeClr>
                  </a:solidFill>
                  <a:prstDash val="solid"/>
                </a:ln>
                <a:solidFill>
                  <a:sysClr val="windowText" lastClr="000000"/>
                </a:solidFill>
                <a:effectLst>
                  <a:innerShdw blurRad="177800">
                    <a:schemeClr val="accent3">
                      <a:lumMod val="50000"/>
                    </a:schemeClr>
                  </a:innerShdw>
                </a:effectLst>
                <a:latin typeface="Gill Sans Ultra Bold" panose="020B0A02020104020203" pitchFamily="34" charset="77"/>
              </a:rPr>
              <a:t>Le Forum économique mondial</a:t>
            </a:r>
          </a:p>
        </p:txBody>
      </p:sp>
      <p:pic>
        <p:nvPicPr>
          <p:cNvPr id="15362" name="Picture 2" descr="Les 5 Points Clés de la Lettre Annuelle de Larry Fink, CEO de BlackRock -  AlumnEye">
            <a:extLst>
              <a:ext uri="{FF2B5EF4-FFF2-40B4-BE49-F238E27FC236}">
                <a16:creationId xmlns:a16="http://schemas.microsoft.com/office/drawing/2014/main" id="{30C55CD1-FF8F-ADF2-8DF1-7E79023FE9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4064" y="2334602"/>
            <a:ext cx="4667250" cy="3111500"/>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descr="Roche - Wikipedia">
            <a:extLst>
              <a:ext uri="{FF2B5EF4-FFF2-40B4-BE49-F238E27FC236}">
                <a16:creationId xmlns:a16="http://schemas.microsoft.com/office/drawing/2014/main" id="{64B155DB-EAE3-C5E0-FFA0-EFDD6A76D21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03038" y="3191235"/>
            <a:ext cx="5980062" cy="3111501"/>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 1">
            <a:extLst>
              <a:ext uri="{FF2B5EF4-FFF2-40B4-BE49-F238E27FC236}">
                <a16:creationId xmlns:a16="http://schemas.microsoft.com/office/drawing/2014/main" id="{E6E79BBE-446E-D5C5-619B-395DD71119DC}"/>
              </a:ext>
            </a:extLst>
          </p:cNvPr>
          <p:cNvPicPr>
            <a:picLocks noChangeAspect="1"/>
          </p:cNvPicPr>
          <p:nvPr/>
        </p:nvPicPr>
        <p:blipFill>
          <a:blip r:embed="rId5"/>
          <a:stretch>
            <a:fillRect/>
          </a:stretch>
        </p:blipFill>
        <p:spPr>
          <a:xfrm>
            <a:off x="8377871" y="3429000"/>
            <a:ext cx="4269997" cy="3202498"/>
          </a:xfrm>
          <a:prstGeom prst="rect">
            <a:avLst/>
          </a:prstGeom>
        </p:spPr>
      </p:pic>
      <p:pic>
        <p:nvPicPr>
          <p:cNvPr id="3" name="Image 2">
            <a:extLst>
              <a:ext uri="{FF2B5EF4-FFF2-40B4-BE49-F238E27FC236}">
                <a16:creationId xmlns:a16="http://schemas.microsoft.com/office/drawing/2014/main" id="{C1BF5177-346A-9A0C-80CA-0FBF01D3DA3B}"/>
              </a:ext>
            </a:extLst>
          </p:cNvPr>
          <p:cNvPicPr>
            <a:picLocks noChangeAspect="1"/>
          </p:cNvPicPr>
          <p:nvPr/>
        </p:nvPicPr>
        <p:blipFill>
          <a:blip r:embed="rId6"/>
          <a:stretch>
            <a:fillRect/>
          </a:stretch>
        </p:blipFill>
        <p:spPr>
          <a:xfrm>
            <a:off x="6433622" y="856650"/>
            <a:ext cx="4559300" cy="2197100"/>
          </a:xfrm>
          <a:prstGeom prst="rect">
            <a:avLst/>
          </a:prstGeom>
        </p:spPr>
      </p:pic>
      <p:sp>
        <p:nvSpPr>
          <p:cNvPr id="4" name="ZoneTexte 3">
            <a:extLst>
              <a:ext uri="{FF2B5EF4-FFF2-40B4-BE49-F238E27FC236}">
                <a16:creationId xmlns:a16="http://schemas.microsoft.com/office/drawing/2014/main" id="{8C27FFF1-C11C-38C6-A5A9-152FB2ED88B6}"/>
              </a:ext>
            </a:extLst>
          </p:cNvPr>
          <p:cNvSpPr txBox="1"/>
          <p:nvPr/>
        </p:nvSpPr>
        <p:spPr>
          <a:xfrm>
            <a:off x="9539349" y="2372190"/>
            <a:ext cx="2460231" cy="677108"/>
          </a:xfrm>
          <a:prstGeom prst="rect">
            <a:avLst/>
          </a:prstGeom>
          <a:solidFill>
            <a:schemeClr val="bg1"/>
          </a:solidFill>
          <a:ln w="28575">
            <a:solidFill>
              <a:schemeClr val="tx1"/>
            </a:solidFill>
          </a:ln>
        </p:spPr>
        <p:txBody>
          <a:bodyPr wrap="square">
            <a:spAutoFit/>
          </a:bodyPr>
          <a:lstStyle/>
          <a:p>
            <a:pPr algn="ctr"/>
            <a:r>
              <a:rPr lang="fr-CH" sz="2200" b="1" dirty="0">
                <a:solidFill>
                  <a:srgbClr val="000000"/>
                </a:solidFill>
                <a:effectLst/>
                <a:latin typeface="Arial Rounded MT Bold" panose="020F0704030504030204" pitchFamily="34" charset="77"/>
              </a:rPr>
              <a:t>Klaus Schwab</a:t>
            </a:r>
            <a:br>
              <a:rPr lang="fr-CH" b="1" dirty="0">
                <a:solidFill>
                  <a:srgbClr val="000000"/>
                </a:solidFill>
                <a:effectLst/>
                <a:latin typeface="Arial Rounded MT Bold" panose="020F0704030504030204" pitchFamily="34" charset="77"/>
              </a:rPr>
            </a:br>
            <a:r>
              <a:rPr lang="fr-CH" sz="1600" b="1" dirty="0">
                <a:solidFill>
                  <a:srgbClr val="000000"/>
                </a:solidFill>
                <a:latin typeface="Helvetica Neue" panose="02000503000000020004" pitchFamily="2" charset="0"/>
              </a:rPr>
              <a:t>Fondateur du WEF</a:t>
            </a:r>
            <a:endParaRPr lang="fr-CH" sz="1600" b="1" dirty="0">
              <a:solidFill>
                <a:srgbClr val="000000"/>
              </a:solidFill>
              <a:effectLst/>
              <a:latin typeface="Arial Rounded MT Bold" panose="020F0704030504030204" pitchFamily="34" charset="77"/>
            </a:endParaRPr>
          </a:p>
        </p:txBody>
      </p:sp>
      <p:sp>
        <p:nvSpPr>
          <p:cNvPr id="7" name="ZoneTexte 6">
            <a:extLst>
              <a:ext uri="{FF2B5EF4-FFF2-40B4-BE49-F238E27FC236}">
                <a16:creationId xmlns:a16="http://schemas.microsoft.com/office/drawing/2014/main" id="{6C9297E9-C6F0-3DD6-2ED3-8D6884103D90}"/>
              </a:ext>
            </a:extLst>
          </p:cNvPr>
          <p:cNvSpPr txBox="1"/>
          <p:nvPr/>
        </p:nvSpPr>
        <p:spPr>
          <a:xfrm>
            <a:off x="1093065" y="5555213"/>
            <a:ext cx="3835931" cy="923330"/>
          </a:xfrm>
          <a:prstGeom prst="rect">
            <a:avLst/>
          </a:prstGeom>
          <a:solidFill>
            <a:schemeClr val="bg1"/>
          </a:solidFill>
          <a:ln w="28575">
            <a:solidFill>
              <a:schemeClr val="tx1"/>
            </a:solidFill>
          </a:ln>
        </p:spPr>
        <p:txBody>
          <a:bodyPr wrap="square">
            <a:spAutoFit/>
          </a:bodyPr>
          <a:lstStyle/>
          <a:p>
            <a:pPr algn="ctr"/>
            <a:r>
              <a:rPr lang="fr-CH" sz="2200" b="1" dirty="0">
                <a:solidFill>
                  <a:srgbClr val="000000"/>
                </a:solidFill>
                <a:effectLst/>
                <a:latin typeface="Arial Rounded MT Bold" panose="020F0704030504030204" pitchFamily="34" charset="77"/>
              </a:rPr>
              <a:t>Laurence (Larry) Fink</a:t>
            </a:r>
            <a:br>
              <a:rPr lang="fr-CH" b="1" dirty="0">
                <a:solidFill>
                  <a:srgbClr val="000000"/>
                </a:solidFill>
                <a:effectLst/>
                <a:latin typeface="Arial Rounded MT Bold" panose="020F0704030504030204" pitchFamily="34" charset="77"/>
              </a:rPr>
            </a:br>
            <a:r>
              <a:rPr lang="fr-CH" sz="1600" b="1" dirty="0">
                <a:solidFill>
                  <a:srgbClr val="000000"/>
                </a:solidFill>
                <a:latin typeface="Helvetica Neue" panose="02000503000000020004" pitchFamily="2" charset="0"/>
              </a:rPr>
              <a:t>PDG et co-fondateur de </a:t>
            </a:r>
            <a:r>
              <a:rPr lang="fr-CH" sz="1600" b="1" dirty="0" err="1">
                <a:solidFill>
                  <a:srgbClr val="000000"/>
                </a:solidFill>
                <a:latin typeface="Helvetica Neue" panose="02000503000000020004" pitchFamily="2" charset="0"/>
              </a:rPr>
              <a:t>BlackRock</a:t>
            </a:r>
            <a:br>
              <a:rPr lang="fr-CH" sz="1600" b="1" dirty="0">
                <a:solidFill>
                  <a:srgbClr val="000000"/>
                </a:solidFill>
                <a:latin typeface="Helvetica Neue" panose="02000503000000020004" pitchFamily="2" charset="0"/>
              </a:rPr>
            </a:br>
            <a:r>
              <a:rPr lang="fr-CH" sz="1600" b="1" dirty="0">
                <a:solidFill>
                  <a:srgbClr val="000000"/>
                </a:solidFill>
                <a:latin typeface="Helvetica Neue" panose="02000503000000020004" pitchFamily="2" charset="0"/>
              </a:rPr>
              <a:t>Président du WEF depuis août 2025</a:t>
            </a:r>
            <a:endParaRPr lang="fr-CH" sz="1600" b="1" dirty="0">
              <a:solidFill>
                <a:srgbClr val="000000"/>
              </a:solidFill>
              <a:effectLst/>
              <a:latin typeface="Arial Rounded MT Bold" panose="020F0704030504030204" pitchFamily="34" charset="77"/>
            </a:endParaRPr>
          </a:p>
        </p:txBody>
      </p:sp>
      <p:sp>
        <p:nvSpPr>
          <p:cNvPr id="8" name="ZoneTexte 7">
            <a:extLst>
              <a:ext uri="{FF2B5EF4-FFF2-40B4-BE49-F238E27FC236}">
                <a16:creationId xmlns:a16="http://schemas.microsoft.com/office/drawing/2014/main" id="{B9B83B5D-7C74-D17A-AB82-8BD653D32B1B}"/>
              </a:ext>
            </a:extLst>
          </p:cNvPr>
          <p:cNvSpPr txBox="1"/>
          <p:nvPr/>
        </p:nvSpPr>
        <p:spPr>
          <a:xfrm>
            <a:off x="5393764" y="5763605"/>
            <a:ext cx="3656011" cy="923330"/>
          </a:xfrm>
          <a:prstGeom prst="rect">
            <a:avLst/>
          </a:prstGeom>
          <a:solidFill>
            <a:schemeClr val="bg1"/>
          </a:solidFill>
          <a:ln w="28575">
            <a:solidFill>
              <a:schemeClr val="tx1"/>
            </a:solidFill>
          </a:ln>
        </p:spPr>
        <p:txBody>
          <a:bodyPr wrap="square">
            <a:spAutoFit/>
          </a:bodyPr>
          <a:lstStyle/>
          <a:p>
            <a:pPr algn="ctr"/>
            <a:r>
              <a:rPr lang="fr-CH" sz="2200" b="1" dirty="0">
                <a:solidFill>
                  <a:srgbClr val="000000"/>
                </a:solidFill>
                <a:effectLst/>
                <a:latin typeface="Arial Rounded MT Bold" panose="020F0704030504030204" pitchFamily="34" charset="77"/>
              </a:rPr>
              <a:t>André Hoffmann</a:t>
            </a:r>
            <a:br>
              <a:rPr lang="fr-CH" b="1" dirty="0">
                <a:solidFill>
                  <a:srgbClr val="000000"/>
                </a:solidFill>
                <a:effectLst/>
                <a:latin typeface="Arial Rounded MT Bold" panose="020F0704030504030204" pitchFamily="34" charset="77"/>
              </a:rPr>
            </a:br>
            <a:r>
              <a:rPr lang="fr-CH" sz="1600" b="1" dirty="0">
                <a:solidFill>
                  <a:srgbClr val="000000"/>
                </a:solidFill>
                <a:latin typeface="Helvetica Neue" panose="02000503000000020004" pitchFamily="2" charset="0"/>
              </a:rPr>
              <a:t>PDG de Roche</a:t>
            </a:r>
            <a:br>
              <a:rPr lang="fr-CH" sz="1600" b="1" dirty="0">
                <a:solidFill>
                  <a:srgbClr val="000000"/>
                </a:solidFill>
                <a:latin typeface="Helvetica Neue" panose="02000503000000020004" pitchFamily="2" charset="0"/>
              </a:rPr>
            </a:br>
            <a:r>
              <a:rPr lang="fr-CH" sz="1600" b="1" dirty="0">
                <a:solidFill>
                  <a:srgbClr val="000000"/>
                </a:solidFill>
                <a:latin typeface="Helvetica Neue" panose="02000503000000020004" pitchFamily="2" charset="0"/>
              </a:rPr>
              <a:t>Président du WEF depuis août 2025</a:t>
            </a:r>
            <a:endParaRPr lang="fr-CH" sz="1600" b="1" dirty="0">
              <a:solidFill>
                <a:srgbClr val="000000"/>
              </a:solidFill>
              <a:effectLst/>
              <a:latin typeface="Arial Rounded MT Bold" panose="020F0704030504030204" pitchFamily="34" charset="77"/>
            </a:endParaRPr>
          </a:p>
        </p:txBody>
      </p:sp>
      <p:pic>
        <p:nvPicPr>
          <p:cNvPr id="9" name="Image 8">
            <a:extLst>
              <a:ext uri="{FF2B5EF4-FFF2-40B4-BE49-F238E27FC236}">
                <a16:creationId xmlns:a16="http://schemas.microsoft.com/office/drawing/2014/main" id="{A23BB9D7-0FDB-1CE0-9494-7202CFFD744C}"/>
              </a:ext>
            </a:extLst>
          </p:cNvPr>
          <p:cNvPicPr>
            <a:picLocks noChangeAspect="1"/>
          </p:cNvPicPr>
          <p:nvPr/>
        </p:nvPicPr>
        <p:blipFill>
          <a:blip r:embed="rId7"/>
          <a:stretch>
            <a:fillRect/>
          </a:stretch>
        </p:blipFill>
        <p:spPr>
          <a:xfrm>
            <a:off x="688126" y="432260"/>
            <a:ext cx="1853248" cy="1816477"/>
          </a:xfrm>
          <a:prstGeom prst="rect">
            <a:avLst/>
          </a:prstGeom>
        </p:spPr>
      </p:pic>
      <p:sp>
        <p:nvSpPr>
          <p:cNvPr id="10" name="ZoneTexte 9">
            <a:extLst>
              <a:ext uri="{FF2B5EF4-FFF2-40B4-BE49-F238E27FC236}">
                <a16:creationId xmlns:a16="http://schemas.microsoft.com/office/drawing/2014/main" id="{267D1B5D-6861-1B56-729A-E05EF957ACA7}"/>
              </a:ext>
            </a:extLst>
          </p:cNvPr>
          <p:cNvSpPr txBox="1"/>
          <p:nvPr/>
        </p:nvSpPr>
        <p:spPr>
          <a:xfrm>
            <a:off x="2585954" y="1566012"/>
            <a:ext cx="2775360" cy="677108"/>
          </a:xfrm>
          <a:prstGeom prst="rect">
            <a:avLst/>
          </a:prstGeom>
          <a:solidFill>
            <a:schemeClr val="bg1"/>
          </a:solidFill>
          <a:ln w="28575">
            <a:solidFill>
              <a:schemeClr val="tx1"/>
            </a:solidFill>
          </a:ln>
        </p:spPr>
        <p:txBody>
          <a:bodyPr wrap="square">
            <a:spAutoFit/>
          </a:bodyPr>
          <a:lstStyle/>
          <a:p>
            <a:pPr algn="ctr"/>
            <a:r>
              <a:rPr lang="fr-CH" sz="2200" b="1" dirty="0" err="1">
                <a:solidFill>
                  <a:srgbClr val="000000"/>
                </a:solidFill>
                <a:effectLst/>
                <a:latin typeface="Arial Rounded MT Bold" panose="020F0704030504030204" pitchFamily="34" charset="77"/>
              </a:rPr>
              <a:t>Borge</a:t>
            </a:r>
            <a:r>
              <a:rPr lang="fr-CH" sz="2200" b="1" dirty="0">
                <a:solidFill>
                  <a:srgbClr val="000000"/>
                </a:solidFill>
                <a:effectLst/>
                <a:latin typeface="Arial Rounded MT Bold" panose="020F0704030504030204" pitchFamily="34" charset="77"/>
              </a:rPr>
              <a:t> </a:t>
            </a:r>
            <a:r>
              <a:rPr lang="fr-CH" sz="2200" b="1" dirty="0" err="1">
                <a:solidFill>
                  <a:srgbClr val="000000"/>
                </a:solidFill>
                <a:effectLst/>
                <a:latin typeface="Arial Rounded MT Bold" panose="020F0704030504030204" pitchFamily="34" charset="77"/>
              </a:rPr>
              <a:t>Brende</a:t>
            </a:r>
            <a:br>
              <a:rPr lang="fr-CH" b="1" dirty="0">
                <a:solidFill>
                  <a:srgbClr val="000000"/>
                </a:solidFill>
                <a:effectLst/>
                <a:latin typeface="Arial Rounded MT Bold" panose="020F0704030504030204" pitchFamily="34" charset="77"/>
              </a:rPr>
            </a:br>
            <a:r>
              <a:rPr lang="fr-CH" sz="1600" b="1" dirty="0">
                <a:solidFill>
                  <a:srgbClr val="000000"/>
                </a:solidFill>
                <a:latin typeface="Helvetica Neue" panose="02000503000000020004" pitchFamily="2" charset="0"/>
              </a:rPr>
              <a:t>Président du CA du WEF</a:t>
            </a:r>
            <a:endParaRPr lang="fr-CH" sz="1600" b="1" dirty="0">
              <a:solidFill>
                <a:srgbClr val="000000"/>
              </a:solidFill>
              <a:effectLst/>
              <a:latin typeface="Arial Rounded MT Bold" panose="020F0704030504030204" pitchFamily="34" charset="77"/>
            </a:endParaRPr>
          </a:p>
        </p:txBody>
      </p:sp>
    </p:spTree>
    <p:extLst>
      <p:ext uri="{BB962C8B-B14F-4D97-AF65-F5344CB8AC3E}">
        <p14:creationId xmlns:p14="http://schemas.microsoft.com/office/powerpoint/2010/main" val="417330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1000" fill="hold"/>
                                        <p:tgtEl>
                                          <p:spTgt spid="7"/>
                                        </p:tgtEl>
                                        <p:attrNameLst>
                                          <p:attrName>ppt_w</p:attrName>
                                        </p:attrNameLst>
                                      </p:cBhvr>
                                      <p:tavLst>
                                        <p:tav tm="0">
                                          <p:val>
                                            <p:strVal val="#ppt_w*0.70"/>
                                          </p:val>
                                        </p:tav>
                                        <p:tav tm="100000">
                                          <p:val>
                                            <p:strVal val="#ppt_w"/>
                                          </p:val>
                                        </p:tav>
                                      </p:tavLst>
                                    </p:anim>
                                    <p:anim calcmode="lin" valueType="num">
                                      <p:cBhvr>
                                        <p:cTn id="13" dur="1000" fill="hold"/>
                                        <p:tgtEl>
                                          <p:spTgt spid="7"/>
                                        </p:tgtEl>
                                        <p:attrNameLst>
                                          <p:attrName>ppt_h</p:attrName>
                                        </p:attrNameLst>
                                      </p:cBhvr>
                                      <p:tavLst>
                                        <p:tav tm="0">
                                          <p:val>
                                            <p:strVal val="#ppt_h"/>
                                          </p:val>
                                        </p:tav>
                                        <p:tav tm="100000">
                                          <p:val>
                                            <p:strVal val="#ppt_h"/>
                                          </p:val>
                                        </p:tav>
                                      </p:tavLst>
                                    </p:anim>
                                    <p:animEffect transition="in" filter="fade">
                                      <p:cBhvr>
                                        <p:cTn id="14" dur="1000"/>
                                        <p:tgtEl>
                                          <p:spTgt spid="7"/>
                                        </p:tgtEl>
                                      </p:cBhvr>
                                    </p:animEffect>
                                  </p:childTnLst>
                                </p:cTn>
                              </p:par>
                              <p:par>
                                <p:cTn id="15" presetID="55"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1000" fill="hold"/>
                                        <p:tgtEl>
                                          <p:spTgt spid="8"/>
                                        </p:tgtEl>
                                        <p:attrNameLst>
                                          <p:attrName>ppt_w</p:attrName>
                                        </p:attrNameLst>
                                      </p:cBhvr>
                                      <p:tavLst>
                                        <p:tav tm="0">
                                          <p:val>
                                            <p:strVal val="#ppt_w*0.70"/>
                                          </p:val>
                                        </p:tav>
                                        <p:tav tm="100000">
                                          <p:val>
                                            <p:strVal val="#ppt_w"/>
                                          </p:val>
                                        </p:tav>
                                      </p:tavLst>
                                    </p:anim>
                                    <p:anim calcmode="lin" valueType="num">
                                      <p:cBhvr>
                                        <p:cTn id="18" dur="1000" fill="hold"/>
                                        <p:tgtEl>
                                          <p:spTgt spid="8"/>
                                        </p:tgtEl>
                                        <p:attrNameLst>
                                          <p:attrName>ppt_h</p:attrName>
                                        </p:attrNameLst>
                                      </p:cBhvr>
                                      <p:tavLst>
                                        <p:tav tm="0">
                                          <p:val>
                                            <p:strVal val="#ppt_h"/>
                                          </p:val>
                                        </p:tav>
                                        <p:tav tm="100000">
                                          <p:val>
                                            <p:strVal val="#ppt_h"/>
                                          </p:val>
                                        </p:tav>
                                      </p:tavLst>
                                    </p:anim>
                                    <p:animEffect transition="in" filter="fade">
                                      <p:cBhvr>
                                        <p:cTn id="19" dur="1000"/>
                                        <p:tgtEl>
                                          <p:spTgt spid="8"/>
                                        </p:tgtEl>
                                      </p:cBhvr>
                                    </p:animEffect>
                                  </p:childTnLst>
                                </p:cTn>
                              </p:par>
                              <p:par>
                                <p:cTn id="20" presetID="55" presetClass="entr" presetSubtype="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1000" fill="hold"/>
                                        <p:tgtEl>
                                          <p:spTgt spid="10"/>
                                        </p:tgtEl>
                                        <p:attrNameLst>
                                          <p:attrName>ppt_w</p:attrName>
                                        </p:attrNameLst>
                                      </p:cBhvr>
                                      <p:tavLst>
                                        <p:tav tm="0">
                                          <p:val>
                                            <p:strVal val="#ppt_w*0.70"/>
                                          </p:val>
                                        </p:tav>
                                        <p:tav tm="100000">
                                          <p:val>
                                            <p:strVal val="#ppt_w"/>
                                          </p:val>
                                        </p:tav>
                                      </p:tavLst>
                                    </p:anim>
                                    <p:anim calcmode="lin" valueType="num">
                                      <p:cBhvr>
                                        <p:cTn id="23" dur="1000" fill="hold"/>
                                        <p:tgtEl>
                                          <p:spTgt spid="10"/>
                                        </p:tgtEl>
                                        <p:attrNameLst>
                                          <p:attrName>ppt_h</p:attrName>
                                        </p:attrNameLst>
                                      </p:cBhvr>
                                      <p:tavLst>
                                        <p:tav tm="0">
                                          <p:val>
                                            <p:strVal val="#ppt_h"/>
                                          </p:val>
                                        </p:tav>
                                        <p:tav tm="100000">
                                          <p:val>
                                            <p:strVal val="#ppt_h"/>
                                          </p:val>
                                        </p:tav>
                                      </p:tavLst>
                                    </p:anim>
                                    <p:animEffect transition="in" filter="fade">
                                      <p:cBhvr>
                                        <p:cTn id="24"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1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6FFCA5-EBEF-D786-336A-C72643FFDF4B}"/>
            </a:ext>
          </a:extLst>
        </p:cNvPr>
        <p:cNvGrpSpPr/>
        <p:nvPr/>
      </p:nvGrpSpPr>
      <p:grpSpPr>
        <a:xfrm>
          <a:off x="0" y="0"/>
          <a:ext cx="0" cy="0"/>
          <a:chOff x="0" y="0"/>
          <a:chExt cx="0" cy="0"/>
        </a:xfrm>
      </p:grpSpPr>
      <p:pic>
        <p:nvPicPr>
          <p:cNvPr id="34818" name="Picture 2" descr=" ">
            <a:extLst>
              <a:ext uri="{FF2B5EF4-FFF2-40B4-BE49-F238E27FC236}">
                <a16:creationId xmlns:a16="http://schemas.microsoft.com/office/drawing/2014/main" id="{EDE99672-64A9-8A95-731C-778F2335B37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68375"/>
            <a:ext cx="12192000" cy="4919663"/>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a:extLst>
              <a:ext uri="{FF2B5EF4-FFF2-40B4-BE49-F238E27FC236}">
                <a16:creationId xmlns:a16="http://schemas.microsoft.com/office/drawing/2014/main" id="{ADBD2CC1-5B10-B5A7-0803-0A9A3F22946F}"/>
              </a:ext>
            </a:extLst>
          </p:cNvPr>
          <p:cNvSpPr txBox="1"/>
          <p:nvPr/>
        </p:nvSpPr>
        <p:spPr>
          <a:xfrm>
            <a:off x="-264677" y="200412"/>
            <a:ext cx="11697730" cy="1323439"/>
          </a:xfrm>
          <a:prstGeom prst="rect">
            <a:avLst/>
          </a:prstGeom>
          <a:noFill/>
        </p:spPr>
        <p:txBody>
          <a:bodyPr wrap="square">
            <a:spAutoFit/>
          </a:bodyPr>
          <a:lstStyle/>
          <a:p>
            <a:pPr algn="ctr"/>
            <a:r>
              <a:rPr lang="fr-FR" sz="4000" b="1" dirty="0">
                <a:ln w="12700">
                  <a:solidFill>
                    <a:schemeClr val="accent3">
                      <a:lumMod val="50000"/>
                    </a:schemeClr>
                  </a:solidFill>
                  <a:prstDash val="solid"/>
                </a:ln>
                <a:solidFill>
                  <a:sysClr val="windowText" lastClr="000000"/>
                </a:solidFill>
                <a:effectLst>
                  <a:innerShdw blurRad="177800">
                    <a:schemeClr val="accent3">
                      <a:lumMod val="50000"/>
                    </a:schemeClr>
                  </a:innerShdw>
                </a:effectLst>
                <a:latin typeface="Gill Sans Ultra Bold" panose="020B0A02020104020203" pitchFamily="34" charset="77"/>
              </a:rPr>
              <a:t>Conseil de Fondation</a:t>
            </a:r>
          </a:p>
          <a:p>
            <a:pPr algn="ctr"/>
            <a:r>
              <a:rPr lang="fr-FR" sz="3200" b="1" dirty="0">
                <a:ln w="12700">
                  <a:noFill/>
                  <a:prstDash val="solid"/>
                </a:ln>
                <a:solidFill>
                  <a:sysClr val="windowText" lastClr="000000"/>
                </a:solidFill>
                <a:latin typeface="Gill Sans Ultra Bold" panose="020B0A02020104020203" pitchFamily="34" charset="77"/>
              </a:rPr>
              <a:t>du </a:t>
            </a:r>
            <a:r>
              <a:rPr lang="fr-FR" sz="3200" b="1" dirty="0">
                <a:ln w="12700">
                  <a:noFill/>
                  <a:prstDash val="solid"/>
                </a:ln>
                <a:solidFill>
                  <a:srgbClr val="FF0000"/>
                </a:solidFill>
                <a:latin typeface="Gill Sans Ultra Bold" panose="020B0A02020104020203" pitchFamily="34" charset="77"/>
              </a:rPr>
              <a:t>Forum économique mondial</a:t>
            </a:r>
            <a:r>
              <a:rPr lang="fr-FR" sz="4000" b="1" dirty="0">
                <a:ln w="12700">
                  <a:noFill/>
                  <a:prstDash val="solid"/>
                </a:ln>
                <a:solidFill>
                  <a:srgbClr val="FF0000"/>
                </a:solidFill>
                <a:latin typeface="Gill Sans Ultra Bold" panose="020B0A02020104020203" pitchFamily="34" charset="77"/>
              </a:rPr>
              <a:t> </a:t>
            </a:r>
          </a:p>
        </p:txBody>
      </p:sp>
      <p:sp>
        <p:nvSpPr>
          <p:cNvPr id="9" name="ZoneTexte 8">
            <a:extLst>
              <a:ext uri="{FF2B5EF4-FFF2-40B4-BE49-F238E27FC236}">
                <a16:creationId xmlns:a16="http://schemas.microsoft.com/office/drawing/2014/main" id="{BDB2F3C0-6F87-CF07-C1FF-43BD56B0E941}"/>
              </a:ext>
            </a:extLst>
          </p:cNvPr>
          <p:cNvSpPr txBox="1"/>
          <p:nvPr/>
        </p:nvSpPr>
        <p:spPr>
          <a:xfrm>
            <a:off x="3420236" y="3495251"/>
            <a:ext cx="1399088" cy="1138773"/>
          </a:xfrm>
          <a:prstGeom prst="rect">
            <a:avLst/>
          </a:prstGeom>
          <a:solidFill>
            <a:schemeClr val="bg1"/>
          </a:solidFill>
          <a:ln>
            <a:solidFill>
              <a:schemeClr val="tx1"/>
            </a:solidFill>
          </a:ln>
        </p:spPr>
        <p:txBody>
          <a:bodyPr wrap="square">
            <a:spAutoFit/>
          </a:bodyPr>
          <a:lstStyle/>
          <a:p>
            <a:r>
              <a:rPr lang="fr-FR" sz="2000" b="1" dirty="0">
                <a:latin typeface="☞ABADI MT PRO COND" panose="020B0806020104020203" pitchFamily="34" charset="0"/>
              </a:rPr>
              <a:t>Peter </a:t>
            </a:r>
            <a:r>
              <a:rPr lang="fr-FR" sz="2000" b="1" dirty="0" err="1">
                <a:latin typeface="☞ABADI MT PRO COND" panose="020B0806020104020203" pitchFamily="34" charset="0"/>
              </a:rPr>
              <a:t>Brabeck</a:t>
            </a:r>
            <a:br>
              <a:rPr lang="fr-FR" sz="1400" b="1" dirty="0">
                <a:latin typeface="Gill Sans Ultra Bold" panose="020B0A02020104020203" pitchFamily="34" charset="77"/>
              </a:rPr>
            </a:br>
            <a:r>
              <a:rPr lang="fr-FR" sz="1400" b="1" dirty="0">
                <a:highlight>
                  <a:srgbClr val="FFFF00"/>
                </a:highlight>
                <a:latin typeface="Arial Rounded MT Bold" panose="020F0704030504030204" pitchFamily="34" charset="77"/>
              </a:rPr>
              <a:t>Ex-Nestlé</a:t>
            </a:r>
            <a:br>
              <a:rPr lang="fr-FR" sz="1400" b="1" dirty="0">
                <a:highlight>
                  <a:srgbClr val="FFFF00"/>
                </a:highlight>
                <a:latin typeface="Arial Rounded MT Bold" panose="020F0704030504030204" pitchFamily="34" charset="77"/>
              </a:rPr>
            </a:br>
            <a:r>
              <a:rPr lang="fr-FR" sz="1400" b="1" dirty="0" err="1">
                <a:highlight>
                  <a:srgbClr val="FFFF00"/>
                </a:highlight>
                <a:latin typeface="Arial Rounded MT Bold" panose="020F0704030504030204" pitchFamily="34" charset="77"/>
              </a:rPr>
              <a:t>Gesda</a:t>
            </a:r>
            <a:endParaRPr lang="fr-FR" sz="1400" dirty="0">
              <a:highlight>
                <a:srgbClr val="FFFF00"/>
              </a:highlight>
              <a:latin typeface="Arial Rounded MT Bold" panose="020F0704030504030204" pitchFamily="34" charset="77"/>
            </a:endParaRPr>
          </a:p>
        </p:txBody>
      </p:sp>
      <p:sp>
        <p:nvSpPr>
          <p:cNvPr id="10" name="ZoneTexte 9">
            <a:extLst>
              <a:ext uri="{FF2B5EF4-FFF2-40B4-BE49-F238E27FC236}">
                <a16:creationId xmlns:a16="http://schemas.microsoft.com/office/drawing/2014/main" id="{FD9C3835-70A2-3078-4B86-2C841A48CF52}"/>
              </a:ext>
            </a:extLst>
          </p:cNvPr>
          <p:cNvSpPr txBox="1"/>
          <p:nvPr/>
        </p:nvSpPr>
        <p:spPr>
          <a:xfrm>
            <a:off x="4185505" y="4717182"/>
            <a:ext cx="1564188" cy="830997"/>
          </a:xfrm>
          <a:prstGeom prst="rect">
            <a:avLst/>
          </a:prstGeom>
          <a:solidFill>
            <a:schemeClr val="bg1"/>
          </a:solidFill>
          <a:ln>
            <a:solidFill>
              <a:schemeClr val="tx1"/>
            </a:solidFill>
          </a:ln>
        </p:spPr>
        <p:txBody>
          <a:bodyPr wrap="square">
            <a:spAutoFit/>
          </a:bodyPr>
          <a:lstStyle/>
          <a:p>
            <a:r>
              <a:rPr lang="fr-FR" sz="2000" b="1" dirty="0" err="1">
                <a:latin typeface="☞ABADI MT PRO COND" panose="020B0806020104020203" pitchFamily="34" charset="0"/>
              </a:rPr>
              <a:t>Orit</a:t>
            </a:r>
            <a:r>
              <a:rPr lang="fr-FR" sz="2000" b="1" dirty="0">
                <a:latin typeface="☞ABADI MT PRO COND" panose="020B0806020104020203" pitchFamily="34" charset="0"/>
              </a:rPr>
              <a:t> </a:t>
            </a:r>
            <a:r>
              <a:rPr lang="fr-FR" sz="2000" b="1" dirty="0" err="1">
                <a:latin typeface="☞ABADI MT PRO COND" panose="020B0806020104020203" pitchFamily="34" charset="0"/>
              </a:rPr>
              <a:t>Gadiesh</a:t>
            </a:r>
            <a:br>
              <a:rPr lang="fr-FR" sz="1400" b="1" dirty="0">
                <a:latin typeface="Gill Sans Ultra Bold" panose="020B0A02020104020203" pitchFamily="34" charset="77"/>
              </a:rPr>
            </a:br>
            <a:r>
              <a:rPr lang="fr-FR" sz="1400" b="1" dirty="0">
                <a:highlight>
                  <a:srgbClr val="FFFF00"/>
                </a:highlight>
                <a:latin typeface="Arial Rounded MT Bold" panose="020F0704030504030204" pitchFamily="34" charset="77"/>
              </a:rPr>
              <a:t>Bain &amp;</a:t>
            </a:r>
          </a:p>
          <a:p>
            <a:r>
              <a:rPr lang="fr-FR" sz="1400" b="1" dirty="0" err="1">
                <a:highlight>
                  <a:srgbClr val="FFFF00"/>
                </a:highlight>
                <a:latin typeface="Arial Rounded MT Bold" panose="020F0704030504030204" pitchFamily="34" charset="77"/>
              </a:rPr>
              <a:t>Company</a:t>
            </a:r>
            <a:endParaRPr lang="fr-FR" sz="1400" dirty="0">
              <a:highlight>
                <a:srgbClr val="FFFF00"/>
              </a:highlight>
              <a:latin typeface="Arial Rounded MT Bold" panose="020F0704030504030204" pitchFamily="34" charset="77"/>
            </a:endParaRPr>
          </a:p>
        </p:txBody>
      </p:sp>
      <p:sp>
        <p:nvSpPr>
          <p:cNvPr id="11" name="ZoneTexte 10">
            <a:extLst>
              <a:ext uri="{FF2B5EF4-FFF2-40B4-BE49-F238E27FC236}">
                <a16:creationId xmlns:a16="http://schemas.microsoft.com/office/drawing/2014/main" id="{8604C20C-5F73-93E9-59B1-EE18D208DD96}"/>
              </a:ext>
            </a:extLst>
          </p:cNvPr>
          <p:cNvSpPr txBox="1"/>
          <p:nvPr/>
        </p:nvSpPr>
        <p:spPr>
          <a:xfrm>
            <a:off x="658399" y="5555213"/>
            <a:ext cx="1399088" cy="923330"/>
          </a:xfrm>
          <a:prstGeom prst="rect">
            <a:avLst/>
          </a:prstGeom>
          <a:solidFill>
            <a:schemeClr val="bg1"/>
          </a:solidFill>
          <a:ln>
            <a:solidFill>
              <a:schemeClr val="tx1"/>
            </a:solidFill>
          </a:ln>
        </p:spPr>
        <p:txBody>
          <a:bodyPr wrap="square">
            <a:spAutoFit/>
          </a:bodyPr>
          <a:lstStyle/>
          <a:p>
            <a:r>
              <a:rPr lang="fr-FR" sz="2000" b="1" dirty="0">
                <a:latin typeface="☞ABADI MT PRO COND" panose="020B0806020104020203" pitchFamily="34" charset="0"/>
              </a:rPr>
              <a:t>Peter Maurer</a:t>
            </a:r>
            <a:br>
              <a:rPr lang="fr-FR" sz="1400" b="1" dirty="0">
                <a:latin typeface="Gill Sans Ultra Bold" panose="020B0A02020104020203" pitchFamily="34" charset="77"/>
              </a:rPr>
            </a:br>
            <a:r>
              <a:rPr lang="fr-FR" sz="1400" b="1" dirty="0">
                <a:highlight>
                  <a:srgbClr val="FFFF00"/>
                </a:highlight>
                <a:latin typeface="Arial Rounded MT Bold" panose="020F0704030504030204" pitchFamily="34" charset="77"/>
              </a:rPr>
              <a:t>CICR</a:t>
            </a:r>
            <a:endParaRPr lang="fr-FR" sz="1400" dirty="0">
              <a:highlight>
                <a:srgbClr val="FFFF00"/>
              </a:highlight>
              <a:latin typeface="Arial Rounded MT Bold" panose="020F0704030504030204" pitchFamily="34" charset="77"/>
            </a:endParaRPr>
          </a:p>
        </p:txBody>
      </p:sp>
      <p:sp>
        <p:nvSpPr>
          <p:cNvPr id="12" name="ZoneTexte 11">
            <a:extLst>
              <a:ext uri="{FF2B5EF4-FFF2-40B4-BE49-F238E27FC236}">
                <a16:creationId xmlns:a16="http://schemas.microsoft.com/office/drawing/2014/main" id="{A0A36AD0-1E10-40D1-1FC2-77F1403A3C97}"/>
              </a:ext>
            </a:extLst>
          </p:cNvPr>
          <p:cNvSpPr txBox="1"/>
          <p:nvPr/>
        </p:nvSpPr>
        <p:spPr>
          <a:xfrm>
            <a:off x="9932704" y="494656"/>
            <a:ext cx="1926013" cy="1046440"/>
          </a:xfrm>
          <a:prstGeom prst="rect">
            <a:avLst/>
          </a:prstGeom>
          <a:solidFill>
            <a:schemeClr val="bg1"/>
          </a:solidFill>
          <a:ln>
            <a:solidFill>
              <a:schemeClr val="tx1"/>
            </a:solidFill>
          </a:ln>
        </p:spPr>
        <p:txBody>
          <a:bodyPr wrap="square">
            <a:spAutoFit/>
          </a:bodyPr>
          <a:lstStyle/>
          <a:p>
            <a:r>
              <a:rPr lang="fr-FR" sz="2000" b="1" dirty="0">
                <a:latin typeface="☞ABADI MT PRO COND" panose="020B0806020104020203" pitchFamily="34" charset="0"/>
              </a:rPr>
              <a:t>Jim </a:t>
            </a:r>
            <a:r>
              <a:rPr lang="fr-FR" sz="2000" b="1" dirty="0" err="1">
                <a:latin typeface="☞ABADI MT PRO COND" panose="020B0806020104020203" pitchFamily="34" charset="0"/>
              </a:rPr>
              <a:t>Hagemann</a:t>
            </a:r>
            <a:br>
              <a:rPr lang="fr-FR" sz="1400" b="1" dirty="0">
                <a:latin typeface="Gill Sans Ultra Bold" panose="020B0A02020104020203" pitchFamily="34" charset="77"/>
              </a:rPr>
            </a:br>
            <a:r>
              <a:rPr lang="fr-CH" sz="1400" dirty="0">
                <a:solidFill>
                  <a:srgbClr val="000000"/>
                </a:solidFill>
                <a:effectLst/>
                <a:latin typeface="Helvetica Neue" panose="02000503000000020004" pitchFamily="2" charset="0"/>
              </a:rPr>
              <a:t>• </a:t>
            </a:r>
            <a:r>
              <a:rPr lang="fr-FR" sz="1400" b="1" dirty="0">
                <a:highlight>
                  <a:srgbClr val="FFFF00"/>
                </a:highlight>
                <a:latin typeface="Arial Rounded MT Bold" panose="020F0704030504030204" pitchFamily="34" charset="77"/>
              </a:rPr>
              <a:t>Siemens</a:t>
            </a:r>
            <a:br>
              <a:rPr lang="fr-FR" sz="1400" b="1" dirty="0">
                <a:highlight>
                  <a:srgbClr val="FFFF00"/>
                </a:highlight>
                <a:latin typeface="Arial Rounded MT Bold" panose="020F0704030504030204" pitchFamily="34" charset="77"/>
              </a:rPr>
            </a:br>
            <a:r>
              <a:rPr lang="fr-CH" sz="1400" dirty="0">
                <a:solidFill>
                  <a:srgbClr val="000000"/>
                </a:solidFill>
                <a:effectLst/>
                <a:latin typeface="Helvetica Neue" panose="02000503000000020004" pitchFamily="2" charset="0"/>
              </a:rPr>
              <a:t>• </a:t>
            </a:r>
            <a:r>
              <a:rPr lang="fr-CH" sz="1400" b="1" dirty="0">
                <a:solidFill>
                  <a:srgbClr val="000000"/>
                </a:solidFill>
                <a:effectLst/>
                <a:highlight>
                  <a:srgbClr val="FFFF00"/>
                </a:highlight>
                <a:latin typeface="Helvetica Neue" panose="02000503000000020004" pitchFamily="2" charset="0"/>
              </a:rPr>
              <a:t>Ex-</a:t>
            </a:r>
            <a:r>
              <a:rPr lang="fr-FR" sz="1400" b="1" dirty="0">
                <a:highlight>
                  <a:srgbClr val="FFFF00"/>
                </a:highlight>
                <a:latin typeface="Arial Rounded MT Bold" panose="020F0704030504030204" pitchFamily="34" charset="77"/>
              </a:rPr>
              <a:t>Allianz</a:t>
            </a:r>
            <a:br>
              <a:rPr lang="fr-FR" sz="1400" b="1" dirty="0">
                <a:highlight>
                  <a:srgbClr val="FFFF00"/>
                </a:highlight>
                <a:latin typeface="Arial Rounded MT Bold" panose="020F0704030504030204" pitchFamily="34" charset="77"/>
              </a:rPr>
            </a:br>
            <a:r>
              <a:rPr lang="fr-CH" sz="1400" dirty="0">
                <a:solidFill>
                  <a:srgbClr val="000000"/>
                </a:solidFill>
                <a:effectLst/>
                <a:latin typeface="Helvetica Neue" panose="02000503000000020004" pitchFamily="2" charset="0"/>
              </a:rPr>
              <a:t>• </a:t>
            </a:r>
            <a:r>
              <a:rPr lang="fr-FR" sz="1400" b="1" dirty="0">
                <a:highlight>
                  <a:srgbClr val="FFFF00"/>
                </a:highlight>
                <a:latin typeface="Arial Rounded MT Bold" panose="020F0704030504030204" pitchFamily="34" charset="77"/>
              </a:rPr>
              <a:t>Deutsche Bank</a:t>
            </a:r>
            <a:endParaRPr lang="fr-FR" sz="1400" dirty="0">
              <a:highlight>
                <a:srgbClr val="FFFF00"/>
              </a:highlight>
              <a:latin typeface="Arial Rounded MT Bold" panose="020F0704030504030204" pitchFamily="34" charset="77"/>
            </a:endParaRPr>
          </a:p>
        </p:txBody>
      </p:sp>
      <p:sp>
        <p:nvSpPr>
          <p:cNvPr id="13" name="ZoneTexte 12">
            <a:extLst>
              <a:ext uri="{FF2B5EF4-FFF2-40B4-BE49-F238E27FC236}">
                <a16:creationId xmlns:a16="http://schemas.microsoft.com/office/drawing/2014/main" id="{03A920E4-03E6-6089-3BA7-B9E0B1B4483E}"/>
              </a:ext>
            </a:extLst>
          </p:cNvPr>
          <p:cNvSpPr txBox="1"/>
          <p:nvPr/>
        </p:nvSpPr>
        <p:spPr>
          <a:xfrm>
            <a:off x="5956821" y="4581362"/>
            <a:ext cx="1179685" cy="923330"/>
          </a:xfrm>
          <a:prstGeom prst="rect">
            <a:avLst/>
          </a:prstGeom>
          <a:solidFill>
            <a:schemeClr val="bg1"/>
          </a:solidFill>
          <a:ln>
            <a:solidFill>
              <a:schemeClr val="tx1"/>
            </a:solidFill>
          </a:ln>
        </p:spPr>
        <p:txBody>
          <a:bodyPr wrap="square">
            <a:spAutoFit/>
          </a:bodyPr>
          <a:lstStyle/>
          <a:p>
            <a:r>
              <a:rPr lang="fr-FR" sz="2000" b="1" dirty="0">
                <a:latin typeface="☞ABADI MT PRO COND" panose="020B0806020104020203" pitchFamily="34" charset="0"/>
              </a:rPr>
              <a:t>Klaus Schwab</a:t>
            </a:r>
            <a:br>
              <a:rPr lang="fr-FR" sz="2000" b="1" dirty="0">
                <a:latin typeface="☞ABADI MT PRO COND" panose="020B0806020104020203" pitchFamily="34" charset="0"/>
              </a:rPr>
            </a:br>
            <a:r>
              <a:rPr lang="fr-FR" sz="1400" b="1" dirty="0">
                <a:highlight>
                  <a:srgbClr val="FFFF00"/>
                </a:highlight>
                <a:latin typeface="Arial Rounded MT Bold" panose="020F0704030504030204" pitchFamily="34" charset="77"/>
              </a:rPr>
              <a:t>WEF</a:t>
            </a:r>
            <a:endParaRPr lang="fr-FR" sz="1400" dirty="0">
              <a:highlight>
                <a:srgbClr val="FFFF00"/>
              </a:highlight>
              <a:latin typeface="Arial Rounded MT Bold" panose="020F0704030504030204" pitchFamily="34" charset="77"/>
            </a:endParaRPr>
          </a:p>
        </p:txBody>
      </p:sp>
      <p:sp>
        <p:nvSpPr>
          <p:cNvPr id="15" name="ZoneTexte 14">
            <a:extLst>
              <a:ext uri="{FF2B5EF4-FFF2-40B4-BE49-F238E27FC236}">
                <a16:creationId xmlns:a16="http://schemas.microsoft.com/office/drawing/2014/main" id="{4752D6B6-AA3B-B2E9-0150-EC791E599132}"/>
              </a:ext>
            </a:extLst>
          </p:cNvPr>
          <p:cNvSpPr txBox="1"/>
          <p:nvPr/>
        </p:nvSpPr>
        <p:spPr>
          <a:xfrm>
            <a:off x="2216623" y="5364818"/>
            <a:ext cx="1809746" cy="1046440"/>
          </a:xfrm>
          <a:prstGeom prst="rect">
            <a:avLst/>
          </a:prstGeom>
          <a:solidFill>
            <a:schemeClr val="bg1"/>
          </a:solidFill>
          <a:ln>
            <a:solidFill>
              <a:schemeClr val="tx1"/>
            </a:solidFill>
          </a:ln>
        </p:spPr>
        <p:txBody>
          <a:bodyPr wrap="square">
            <a:spAutoFit/>
          </a:bodyPr>
          <a:lstStyle/>
          <a:p>
            <a:r>
              <a:rPr lang="fr-FR" sz="2000" b="1" dirty="0">
                <a:latin typeface="☞ABADI MT PRO COND" panose="020B0806020104020203" pitchFamily="34" charset="0"/>
              </a:rPr>
              <a:t>Al Gore</a:t>
            </a:r>
            <a:br>
              <a:rPr lang="fr-FR" sz="1400" b="1" dirty="0">
                <a:latin typeface="Gill Sans Ultra Bold" panose="020B0A02020104020203" pitchFamily="34" charset="77"/>
              </a:rPr>
            </a:br>
            <a:r>
              <a:rPr lang="fr-FR" sz="1400" b="1" dirty="0">
                <a:highlight>
                  <a:srgbClr val="FFFF00"/>
                </a:highlight>
                <a:latin typeface="Arial Rounded MT Bold" panose="020F0704030504030204" pitchFamily="34" charset="77"/>
              </a:rPr>
              <a:t>Ex-Vice-Président USA (Clinton)</a:t>
            </a:r>
            <a:br>
              <a:rPr lang="fr-FR" sz="1400" b="1" dirty="0">
                <a:highlight>
                  <a:srgbClr val="FFFF00"/>
                </a:highlight>
                <a:latin typeface="Arial Rounded MT Bold" panose="020F0704030504030204" pitchFamily="34" charset="77"/>
              </a:rPr>
            </a:br>
            <a:r>
              <a:rPr lang="fr-FR" sz="1400" b="1" dirty="0">
                <a:highlight>
                  <a:srgbClr val="FFFF00"/>
                </a:highlight>
                <a:latin typeface="Arial Rounded MT Bold" panose="020F0704030504030204" pitchFamily="34" charset="77"/>
              </a:rPr>
              <a:t>« Le Climat »</a:t>
            </a:r>
            <a:endParaRPr lang="fr-FR" sz="1400" dirty="0">
              <a:highlight>
                <a:srgbClr val="FFFF00"/>
              </a:highlight>
              <a:latin typeface="Arial Rounded MT Bold" panose="020F0704030504030204" pitchFamily="34" charset="77"/>
            </a:endParaRPr>
          </a:p>
        </p:txBody>
      </p:sp>
      <p:sp>
        <p:nvSpPr>
          <p:cNvPr id="16" name="ZoneTexte 15">
            <a:extLst>
              <a:ext uri="{FF2B5EF4-FFF2-40B4-BE49-F238E27FC236}">
                <a16:creationId xmlns:a16="http://schemas.microsoft.com/office/drawing/2014/main" id="{57FA3E6C-1E5A-1EF1-4957-2E38C15C6908}"/>
              </a:ext>
            </a:extLst>
          </p:cNvPr>
          <p:cNvSpPr txBox="1"/>
          <p:nvPr/>
        </p:nvSpPr>
        <p:spPr>
          <a:xfrm>
            <a:off x="5073054" y="5723186"/>
            <a:ext cx="1443532" cy="923330"/>
          </a:xfrm>
          <a:prstGeom prst="rect">
            <a:avLst/>
          </a:prstGeom>
          <a:solidFill>
            <a:schemeClr val="bg1"/>
          </a:solidFill>
          <a:ln>
            <a:solidFill>
              <a:schemeClr val="tx1"/>
            </a:solidFill>
          </a:ln>
        </p:spPr>
        <p:txBody>
          <a:bodyPr wrap="square">
            <a:spAutoFit/>
          </a:bodyPr>
          <a:lstStyle/>
          <a:p>
            <a:r>
              <a:rPr lang="fr-CH" sz="2000" b="1" dirty="0">
                <a:latin typeface="☞ABADI MT PRO COND" panose="020B0806020104020203" pitchFamily="34" charset="0"/>
              </a:rPr>
              <a:t>Reine Rania Al Abdullah </a:t>
            </a:r>
            <a:r>
              <a:rPr lang="fr-CH" sz="1400" b="1" dirty="0">
                <a:highlight>
                  <a:srgbClr val="FFFF00"/>
                </a:highlight>
                <a:latin typeface="Arial Rounded MT Bold" panose="020F0704030504030204" pitchFamily="34" charset="77"/>
              </a:rPr>
              <a:t>de Jordanie</a:t>
            </a:r>
          </a:p>
        </p:txBody>
      </p:sp>
      <p:cxnSp>
        <p:nvCxnSpPr>
          <p:cNvPr id="23" name="Connecteur droit 22">
            <a:extLst>
              <a:ext uri="{FF2B5EF4-FFF2-40B4-BE49-F238E27FC236}">
                <a16:creationId xmlns:a16="http://schemas.microsoft.com/office/drawing/2014/main" id="{7A25D5CD-5832-11AC-4FAE-3218AB53CCA4}"/>
              </a:ext>
            </a:extLst>
          </p:cNvPr>
          <p:cNvCxnSpPr>
            <a:cxnSpLocks/>
            <a:stCxn id="11" idx="0"/>
          </p:cNvCxnSpPr>
          <p:nvPr/>
        </p:nvCxnSpPr>
        <p:spPr>
          <a:xfrm flipV="1">
            <a:off x="1357943" y="3729038"/>
            <a:ext cx="595911" cy="1826175"/>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Connecteur droit 24">
            <a:extLst>
              <a:ext uri="{FF2B5EF4-FFF2-40B4-BE49-F238E27FC236}">
                <a16:creationId xmlns:a16="http://schemas.microsoft.com/office/drawing/2014/main" id="{8FFEE879-D262-8653-29FB-8A2F69285B18}"/>
              </a:ext>
            </a:extLst>
          </p:cNvPr>
          <p:cNvCxnSpPr>
            <a:cxnSpLocks/>
            <a:stCxn id="9" idx="0"/>
          </p:cNvCxnSpPr>
          <p:nvPr/>
        </p:nvCxnSpPr>
        <p:spPr>
          <a:xfrm flipV="1">
            <a:off x="4119780" y="2572287"/>
            <a:ext cx="746393" cy="92296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Connecteur droit 27">
            <a:extLst>
              <a:ext uri="{FF2B5EF4-FFF2-40B4-BE49-F238E27FC236}">
                <a16:creationId xmlns:a16="http://schemas.microsoft.com/office/drawing/2014/main" id="{1002FA1C-E04C-94CC-2BAB-46AC93D79DFB}"/>
              </a:ext>
            </a:extLst>
          </p:cNvPr>
          <p:cNvCxnSpPr>
            <a:cxnSpLocks/>
          </p:cNvCxnSpPr>
          <p:nvPr/>
        </p:nvCxnSpPr>
        <p:spPr>
          <a:xfrm flipV="1">
            <a:off x="4866173" y="3567953"/>
            <a:ext cx="231513" cy="1149229"/>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Connecteur droit 29">
            <a:extLst>
              <a:ext uri="{FF2B5EF4-FFF2-40B4-BE49-F238E27FC236}">
                <a16:creationId xmlns:a16="http://schemas.microsoft.com/office/drawing/2014/main" id="{2DD5FF8C-555A-C268-BF4B-1E5BA79BD7B1}"/>
              </a:ext>
            </a:extLst>
          </p:cNvPr>
          <p:cNvCxnSpPr>
            <a:cxnSpLocks/>
          </p:cNvCxnSpPr>
          <p:nvPr/>
        </p:nvCxnSpPr>
        <p:spPr>
          <a:xfrm flipV="1">
            <a:off x="9046452" y="3586133"/>
            <a:ext cx="91756" cy="121188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Connecteur droit 33">
            <a:extLst>
              <a:ext uri="{FF2B5EF4-FFF2-40B4-BE49-F238E27FC236}">
                <a16:creationId xmlns:a16="http://schemas.microsoft.com/office/drawing/2014/main" id="{1CC68CFA-2EE9-BFF0-831E-5D8E16BEC63D}"/>
              </a:ext>
            </a:extLst>
          </p:cNvPr>
          <p:cNvCxnSpPr>
            <a:cxnSpLocks/>
          </p:cNvCxnSpPr>
          <p:nvPr/>
        </p:nvCxnSpPr>
        <p:spPr>
          <a:xfrm flipV="1">
            <a:off x="6453732" y="3438946"/>
            <a:ext cx="148712" cy="116825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 name="Connecteur droit 40">
            <a:extLst>
              <a:ext uri="{FF2B5EF4-FFF2-40B4-BE49-F238E27FC236}">
                <a16:creationId xmlns:a16="http://schemas.microsoft.com/office/drawing/2014/main" id="{78EA2EEB-4CA7-2ECB-EF5E-15E47993C576}"/>
              </a:ext>
            </a:extLst>
          </p:cNvPr>
          <p:cNvCxnSpPr>
            <a:cxnSpLocks/>
          </p:cNvCxnSpPr>
          <p:nvPr/>
        </p:nvCxnSpPr>
        <p:spPr>
          <a:xfrm flipV="1">
            <a:off x="7715957" y="6702709"/>
            <a:ext cx="463088" cy="22391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Connecteur droit 41">
            <a:extLst>
              <a:ext uri="{FF2B5EF4-FFF2-40B4-BE49-F238E27FC236}">
                <a16:creationId xmlns:a16="http://schemas.microsoft.com/office/drawing/2014/main" id="{275E1D7C-54F4-2810-D252-A1CD00DD0CA7}"/>
              </a:ext>
            </a:extLst>
          </p:cNvPr>
          <p:cNvCxnSpPr>
            <a:cxnSpLocks/>
          </p:cNvCxnSpPr>
          <p:nvPr/>
        </p:nvCxnSpPr>
        <p:spPr>
          <a:xfrm flipV="1">
            <a:off x="9356492" y="1523851"/>
            <a:ext cx="686918" cy="36990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Connecteur droit 42">
            <a:extLst>
              <a:ext uri="{FF2B5EF4-FFF2-40B4-BE49-F238E27FC236}">
                <a16:creationId xmlns:a16="http://schemas.microsoft.com/office/drawing/2014/main" id="{E3E0B3BF-CEE4-A516-266B-B79973305571}"/>
              </a:ext>
            </a:extLst>
          </p:cNvPr>
          <p:cNvCxnSpPr>
            <a:cxnSpLocks/>
          </p:cNvCxnSpPr>
          <p:nvPr/>
        </p:nvCxnSpPr>
        <p:spPr>
          <a:xfrm flipV="1">
            <a:off x="2867346" y="3233019"/>
            <a:ext cx="441759" cy="216879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ZoneTexte 18">
            <a:extLst>
              <a:ext uri="{FF2B5EF4-FFF2-40B4-BE49-F238E27FC236}">
                <a16:creationId xmlns:a16="http://schemas.microsoft.com/office/drawing/2014/main" id="{D7ABDCBF-1956-25A8-BF2D-7843FC554528}"/>
              </a:ext>
            </a:extLst>
          </p:cNvPr>
          <p:cNvSpPr txBox="1"/>
          <p:nvPr/>
        </p:nvSpPr>
        <p:spPr>
          <a:xfrm>
            <a:off x="134056" y="178898"/>
            <a:ext cx="1809747" cy="461665"/>
          </a:xfrm>
          <a:prstGeom prst="rect">
            <a:avLst/>
          </a:prstGeom>
          <a:solidFill>
            <a:schemeClr val="bg1"/>
          </a:solidFill>
          <a:ln w="19050">
            <a:solidFill>
              <a:schemeClr val="tx1"/>
            </a:solidFill>
          </a:ln>
        </p:spPr>
        <p:txBody>
          <a:bodyPr wrap="square">
            <a:spAutoFit/>
          </a:bodyPr>
          <a:lstStyle/>
          <a:p>
            <a:pPr algn="ctr"/>
            <a:r>
              <a:rPr lang="fr-FR" sz="2400" b="1" dirty="0">
                <a:ln w="12700">
                  <a:solidFill>
                    <a:schemeClr val="accent3">
                      <a:lumMod val="50000"/>
                    </a:schemeClr>
                  </a:solidFill>
                  <a:prstDash val="solid"/>
                </a:ln>
                <a:effectLst>
                  <a:innerShdw blurRad="177800">
                    <a:schemeClr val="accent3">
                      <a:lumMod val="50000"/>
                    </a:schemeClr>
                  </a:innerShdw>
                </a:effectLst>
                <a:latin typeface="Arial Rounded MT Bold" panose="020F0704030504030204" pitchFamily="34" charset="77"/>
                <a:ea typeface="Helvetica Neue" panose="02000503000000020004" pitchFamily="2" charset="0"/>
                <a:cs typeface="Helvetica Neue" panose="02000503000000020004" pitchFamily="2" charset="0"/>
              </a:rPr>
              <a:t>2017</a:t>
            </a:r>
            <a:endParaRPr lang="fr-FR" sz="1600" b="1" dirty="0">
              <a:ln w="12700">
                <a:solidFill>
                  <a:schemeClr val="accent3">
                    <a:lumMod val="50000"/>
                  </a:schemeClr>
                </a:solidFill>
                <a:prstDash val="solid"/>
              </a:ln>
              <a:effectLst>
                <a:innerShdw blurRad="177800">
                  <a:schemeClr val="accent3">
                    <a:lumMod val="50000"/>
                  </a:schemeClr>
                </a:innerShdw>
              </a:effectLst>
              <a:latin typeface="Arial Rounded MT Bold" panose="020F0704030504030204" pitchFamily="34" charset="77"/>
              <a:ea typeface="Helvetica Neue" panose="02000503000000020004" pitchFamily="2" charset="0"/>
              <a:cs typeface="Helvetica Neue" panose="02000503000000020004" pitchFamily="2" charset="0"/>
            </a:endParaRPr>
          </a:p>
        </p:txBody>
      </p:sp>
      <p:sp>
        <p:nvSpPr>
          <p:cNvPr id="21" name="ZoneTexte 20">
            <a:extLst>
              <a:ext uri="{FF2B5EF4-FFF2-40B4-BE49-F238E27FC236}">
                <a16:creationId xmlns:a16="http://schemas.microsoft.com/office/drawing/2014/main" id="{E2B512D7-D2DF-0031-C07F-31AE1117FE5C}"/>
              </a:ext>
            </a:extLst>
          </p:cNvPr>
          <p:cNvSpPr txBox="1"/>
          <p:nvPr/>
        </p:nvSpPr>
        <p:spPr>
          <a:xfrm>
            <a:off x="6580152" y="5278187"/>
            <a:ext cx="1443532" cy="923330"/>
          </a:xfrm>
          <a:prstGeom prst="rect">
            <a:avLst/>
          </a:prstGeom>
          <a:solidFill>
            <a:schemeClr val="bg1"/>
          </a:solidFill>
          <a:ln>
            <a:solidFill>
              <a:schemeClr val="tx1"/>
            </a:solidFill>
          </a:ln>
        </p:spPr>
        <p:txBody>
          <a:bodyPr wrap="square">
            <a:spAutoFit/>
          </a:bodyPr>
          <a:lstStyle/>
          <a:p>
            <a:r>
              <a:rPr lang="fr-FR" sz="2000" b="1" dirty="0">
                <a:latin typeface="☞ABADI MT PRO COND" panose="020B0806020104020203" pitchFamily="34" charset="0"/>
              </a:rPr>
              <a:t>Christine Lagarde</a:t>
            </a:r>
            <a:br>
              <a:rPr lang="fr-FR" sz="1400" b="1" dirty="0">
                <a:latin typeface="Gill Sans Ultra Bold" panose="020B0A02020104020203" pitchFamily="34" charset="77"/>
              </a:rPr>
            </a:br>
            <a:r>
              <a:rPr lang="fr-FR" sz="1400" b="1" dirty="0">
                <a:highlight>
                  <a:srgbClr val="FFFF00"/>
                </a:highlight>
                <a:latin typeface="Arial Rounded MT Bold" panose="020F0704030504030204" pitchFamily="34" charset="77"/>
              </a:rPr>
              <a:t>FMI puis BCE</a:t>
            </a:r>
            <a:endParaRPr lang="fr-FR" sz="1400" dirty="0">
              <a:highlight>
                <a:srgbClr val="FFFF00"/>
              </a:highlight>
              <a:latin typeface="Arial Rounded MT Bold" panose="020F0704030504030204" pitchFamily="34" charset="77"/>
            </a:endParaRPr>
          </a:p>
        </p:txBody>
      </p:sp>
      <p:cxnSp>
        <p:nvCxnSpPr>
          <p:cNvPr id="22" name="Connecteur droit 21">
            <a:extLst>
              <a:ext uri="{FF2B5EF4-FFF2-40B4-BE49-F238E27FC236}">
                <a16:creationId xmlns:a16="http://schemas.microsoft.com/office/drawing/2014/main" id="{32A3CD91-C7AD-13FC-9B83-2D4D77B175DD}"/>
              </a:ext>
            </a:extLst>
          </p:cNvPr>
          <p:cNvCxnSpPr>
            <a:cxnSpLocks/>
          </p:cNvCxnSpPr>
          <p:nvPr/>
        </p:nvCxnSpPr>
        <p:spPr>
          <a:xfrm flipV="1">
            <a:off x="7576594" y="3567953"/>
            <a:ext cx="139363" cy="1980226"/>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Connecteur droit 30">
            <a:extLst>
              <a:ext uri="{FF2B5EF4-FFF2-40B4-BE49-F238E27FC236}">
                <a16:creationId xmlns:a16="http://schemas.microsoft.com/office/drawing/2014/main" id="{63F9ABA0-B736-17BF-3328-BC083FB12E2A}"/>
              </a:ext>
            </a:extLst>
          </p:cNvPr>
          <p:cNvCxnSpPr>
            <a:cxnSpLocks/>
          </p:cNvCxnSpPr>
          <p:nvPr/>
        </p:nvCxnSpPr>
        <p:spPr>
          <a:xfrm flipV="1">
            <a:off x="5769608" y="3294632"/>
            <a:ext cx="133359" cy="242758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39" name="ZoneTexte 38">
            <a:extLst>
              <a:ext uri="{FF2B5EF4-FFF2-40B4-BE49-F238E27FC236}">
                <a16:creationId xmlns:a16="http://schemas.microsoft.com/office/drawing/2014/main" id="{F62C07CB-C1E5-1E54-9451-A323FFA45518}"/>
              </a:ext>
            </a:extLst>
          </p:cNvPr>
          <p:cNvSpPr txBox="1"/>
          <p:nvPr/>
        </p:nvSpPr>
        <p:spPr>
          <a:xfrm>
            <a:off x="10614283" y="5170976"/>
            <a:ext cx="2040606" cy="461665"/>
          </a:xfrm>
          <a:prstGeom prst="rect">
            <a:avLst/>
          </a:prstGeom>
          <a:noFill/>
        </p:spPr>
        <p:txBody>
          <a:bodyPr wrap="square">
            <a:spAutoFit/>
          </a:bodyPr>
          <a:lstStyle/>
          <a:p>
            <a:r>
              <a:rPr lang="fr-CH" sz="2400" dirty="0">
                <a:solidFill>
                  <a:srgbClr val="000000"/>
                </a:solidFill>
                <a:effectLst/>
                <a:latin typeface=".Apple Color Emoji UI"/>
              </a:rPr>
              <a:t>🔴</a:t>
            </a:r>
            <a:r>
              <a:rPr lang="fr-FR" sz="2400" b="1" dirty="0">
                <a:solidFill>
                  <a:schemeClr val="bg1"/>
                </a:solidFill>
                <a:latin typeface="☞ABADI MT PRO COND" panose="020B0806020104020203" pitchFamily="34" charset="0"/>
              </a:rPr>
              <a:t> Absent</a:t>
            </a:r>
            <a:endParaRPr lang="fr-FR" sz="2400" dirty="0">
              <a:solidFill>
                <a:schemeClr val="bg1"/>
              </a:solidFill>
            </a:endParaRPr>
          </a:p>
        </p:txBody>
      </p:sp>
      <p:sp>
        <p:nvSpPr>
          <p:cNvPr id="7" name="ZoneTexte 6">
            <a:extLst>
              <a:ext uri="{FF2B5EF4-FFF2-40B4-BE49-F238E27FC236}">
                <a16:creationId xmlns:a16="http://schemas.microsoft.com/office/drawing/2014/main" id="{CF624376-B39D-9D7C-965D-D67AB1D4C729}"/>
              </a:ext>
            </a:extLst>
          </p:cNvPr>
          <p:cNvSpPr txBox="1"/>
          <p:nvPr/>
        </p:nvSpPr>
        <p:spPr>
          <a:xfrm>
            <a:off x="7789195" y="4655018"/>
            <a:ext cx="1729288" cy="1138773"/>
          </a:xfrm>
          <a:prstGeom prst="rect">
            <a:avLst/>
          </a:prstGeom>
          <a:solidFill>
            <a:schemeClr val="bg1"/>
          </a:solidFill>
          <a:ln>
            <a:solidFill>
              <a:schemeClr val="tx1"/>
            </a:solidFill>
          </a:ln>
        </p:spPr>
        <p:txBody>
          <a:bodyPr wrap="square">
            <a:spAutoFit/>
          </a:bodyPr>
          <a:lstStyle/>
          <a:p>
            <a:r>
              <a:rPr lang="fr-FR" sz="2000" b="1" dirty="0">
                <a:latin typeface="☞ABADI MT PRO COND" panose="020B0806020104020203" pitchFamily="34" charset="0"/>
              </a:rPr>
              <a:t>Ursula Von der </a:t>
            </a:r>
            <a:r>
              <a:rPr lang="fr-FR" sz="2000" b="1" dirty="0" err="1">
                <a:latin typeface="☞ABADI MT PRO COND" panose="020B0806020104020203" pitchFamily="34" charset="0"/>
              </a:rPr>
              <a:t>Leyen</a:t>
            </a:r>
            <a:br>
              <a:rPr lang="fr-FR" sz="1400" b="1" dirty="0">
                <a:latin typeface="Gill Sans Ultra Bold" panose="020B0A02020104020203" pitchFamily="34" charset="77"/>
              </a:rPr>
            </a:br>
            <a:r>
              <a:rPr lang="fr-FR" sz="1400" b="1" dirty="0">
                <a:highlight>
                  <a:srgbClr val="FFFF00"/>
                </a:highlight>
                <a:latin typeface="Arial Rounded MT Bold" panose="020F0704030504030204" pitchFamily="34" charset="77"/>
              </a:rPr>
              <a:t>Commission Européenne</a:t>
            </a:r>
            <a:endParaRPr lang="fr-FR" sz="1400" dirty="0">
              <a:highlight>
                <a:srgbClr val="FFFF00"/>
              </a:highlight>
              <a:latin typeface="Arial Rounded MT Bold" panose="020F0704030504030204" pitchFamily="34" charset="77"/>
            </a:endParaRPr>
          </a:p>
        </p:txBody>
      </p:sp>
      <p:sp>
        <p:nvSpPr>
          <p:cNvPr id="37" name="ZoneTexte 36">
            <a:extLst>
              <a:ext uri="{FF2B5EF4-FFF2-40B4-BE49-F238E27FC236}">
                <a16:creationId xmlns:a16="http://schemas.microsoft.com/office/drawing/2014/main" id="{B6C6784D-6027-063D-647B-56CDDC809ABA}"/>
              </a:ext>
            </a:extLst>
          </p:cNvPr>
          <p:cNvSpPr txBox="1"/>
          <p:nvPr/>
        </p:nvSpPr>
        <p:spPr>
          <a:xfrm>
            <a:off x="9237058" y="5555213"/>
            <a:ext cx="2754449" cy="1261884"/>
          </a:xfrm>
          <a:prstGeom prst="rect">
            <a:avLst/>
          </a:prstGeom>
          <a:solidFill>
            <a:schemeClr val="bg1"/>
          </a:solidFill>
          <a:ln>
            <a:solidFill>
              <a:schemeClr val="tx1"/>
            </a:solidFill>
          </a:ln>
        </p:spPr>
        <p:txBody>
          <a:bodyPr wrap="square">
            <a:spAutoFit/>
          </a:bodyPr>
          <a:lstStyle/>
          <a:p>
            <a:r>
              <a:rPr lang="fr-FR" sz="2000" b="1" dirty="0">
                <a:latin typeface="☞ABADI MT PRO COND" panose="020B0806020104020203" pitchFamily="34" charset="0"/>
              </a:rPr>
              <a:t>Marc </a:t>
            </a:r>
            <a:r>
              <a:rPr lang="fr-FR" sz="2000" b="1" dirty="0" err="1">
                <a:latin typeface="☞ABADI MT PRO COND" panose="020B0806020104020203" pitchFamily="34" charset="0"/>
              </a:rPr>
              <a:t>Carney</a:t>
            </a:r>
            <a:br>
              <a:rPr lang="fr-FR" sz="1400" b="1" dirty="0">
                <a:latin typeface="Gill Sans Ultra Bold" panose="020B0A02020104020203" pitchFamily="34" charset="77"/>
              </a:rPr>
            </a:br>
            <a:r>
              <a:rPr lang="fr-CH" sz="1400" dirty="0">
                <a:solidFill>
                  <a:srgbClr val="000000"/>
                </a:solidFill>
                <a:effectLst/>
                <a:latin typeface="Helvetica Neue" panose="02000503000000020004" pitchFamily="2" charset="0"/>
              </a:rPr>
              <a:t>• </a:t>
            </a:r>
            <a:r>
              <a:rPr lang="fr-FR" sz="1400" b="1" dirty="0">
                <a:highlight>
                  <a:srgbClr val="FFFF00"/>
                </a:highlight>
                <a:latin typeface="Arial Rounded MT Bold" panose="020F0704030504030204" pitchFamily="34" charset="77"/>
              </a:rPr>
              <a:t>Premier Ministre Canada</a:t>
            </a:r>
          </a:p>
          <a:p>
            <a:r>
              <a:rPr lang="fr-CH" sz="1400" dirty="0">
                <a:solidFill>
                  <a:srgbClr val="000000"/>
                </a:solidFill>
                <a:effectLst/>
                <a:latin typeface="Helvetica Neue" panose="02000503000000020004" pitchFamily="2" charset="0"/>
              </a:rPr>
              <a:t>• </a:t>
            </a:r>
            <a:r>
              <a:rPr lang="fr-CH" sz="1400" b="1" dirty="0">
                <a:solidFill>
                  <a:srgbClr val="000000"/>
                </a:solidFill>
                <a:effectLst/>
                <a:highlight>
                  <a:srgbClr val="FFFF00"/>
                </a:highlight>
                <a:latin typeface="Helvetica Neue" panose="02000503000000020004" pitchFamily="2" charset="0"/>
              </a:rPr>
              <a:t>Banque du Canada</a:t>
            </a:r>
            <a:br>
              <a:rPr lang="fr-CH" sz="1400" dirty="0">
                <a:solidFill>
                  <a:srgbClr val="000000"/>
                </a:solidFill>
                <a:effectLst/>
                <a:latin typeface="Helvetica Neue" panose="02000503000000020004" pitchFamily="2" charset="0"/>
              </a:rPr>
            </a:br>
            <a:r>
              <a:rPr lang="fr-CH" sz="1400" dirty="0">
                <a:solidFill>
                  <a:srgbClr val="000000"/>
                </a:solidFill>
                <a:effectLst/>
                <a:latin typeface="Helvetica Neue" panose="02000503000000020004" pitchFamily="2" charset="0"/>
              </a:rPr>
              <a:t>• </a:t>
            </a:r>
            <a:r>
              <a:rPr lang="fr-FR" sz="1400" b="1" dirty="0">
                <a:highlight>
                  <a:srgbClr val="FFFF00"/>
                </a:highlight>
                <a:latin typeface="Arial Rounded MT Bold" panose="020F0704030504030204" pitchFamily="34" charset="77"/>
              </a:rPr>
              <a:t>Banque d’Angleterre</a:t>
            </a:r>
            <a:br>
              <a:rPr lang="fr-FR" sz="1400" b="1" dirty="0">
                <a:highlight>
                  <a:srgbClr val="FFFF00"/>
                </a:highlight>
                <a:latin typeface="Arial Rounded MT Bold" panose="020F0704030504030204" pitchFamily="34" charset="77"/>
              </a:rPr>
            </a:br>
            <a:r>
              <a:rPr lang="fr-CH" sz="1400" dirty="0">
                <a:solidFill>
                  <a:srgbClr val="000000"/>
                </a:solidFill>
                <a:effectLst/>
                <a:latin typeface="Helvetica Neue" panose="02000503000000020004" pitchFamily="2" charset="0"/>
              </a:rPr>
              <a:t>• </a:t>
            </a:r>
            <a:r>
              <a:rPr lang="fr-CH" sz="1400" b="1" dirty="0">
                <a:highlight>
                  <a:srgbClr val="FFFF00"/>
                </a:highlight>
                <a:latin typeface="Arial Rounded MT Bold" panose="020F0704030504030204" pitchFamily="34" charset="77"/>
              </a:rPr>
              <a:t>Goldman Sachs </a:t>
            </a:r>
            <a:endParaRPr lang="fr-FR" sz="1400" b="1" dirty="0">
              <a:highlight>
                <a:srgbClr val="FFFF00"/>
              </a:highlight>
              <a:latin typeface="Arial Rounded MT Bold" panose="020F0704030504030204" pitchFamily="34" charset="77"/>
            </a:endParaRPr>
          </a:p>
        </p:txBody>
      </p:sp>
      <p:sp>
        <p:nvSpPr>
          <p:cNvPr id="40" name="ZoneTexte 39">
            <a:extLst>
              <a:ext uri="{FF2B5EF4-FFF2-40B4-BE49-F238E27FC236}">
                <a16:creationId xmlns:a16="http://schemas.microsoft.com/office/drawing/2014/main" id="{014D0EA9-031F-225F-FC35-28720179DA49}"/>
              </a:ext>
            </a:extLst>
          </p:cNvPr>
          <p:cNvSpPr txBox="1"/>
          <p:nvPr/>
        </p:nvSpPr>
        <p:spPr>
          <a:xfrm>
            <a:off x="134056" y="779082"/>
            <a:ext cx="1399088" cy="1354217"/>
          </a:xfrm>
          <a:prstGeom prst="rect">
            <a:avLst/>
          </a:prstGeom>
          <a:solidFill>
            <a:schemeClr val="bg1"/>
          </a:solidFill>
          <a:ln>
            <a:solidFill>
              <a:schemeClr val="tx1"/>
            </a:solidFill>
          </a:ln>
        </p:spPr>
        <p:txBody>
          <a:bodyPr wrap="square">
            <a:spAutoFit/>
          </a:bodyPr>
          <a:lstStyle/>
          <a:p>
            <a:r>
              <a:rPr lang="fr-FR" sz="2000" b="1" dirty="0">
                <a:latin typeface="☞ABADI MT PRO COND" panose="020B0806020104020203" pitchFamily="34" charset="0"/>
              </a:rPr>
              <a:t>Jim Yong Kim</a:t>
            </a:r>
            <a:br>
              <a:rPr lang="fr-FR" sz="1400" b="1" dirty="0">
                <a:latin typeface="Gill Sans Ultra Bold" panose="020B0A02020104020203" pitchFamily="34" charset="77"/>
              </a:rPr>
            </a:br>
            <a:r>
              <a:rPr lang="fr-CH" sz="1400" dirty="0">
                <a:solidFill>
                  <a:srgbClr val="000000"/>
                </a:solidFill>
                <a:effectLst/>
                <a:latin typeface="Helvetica Neue" panose="02000503000000020004" pitchFamily="2" charset="0"/>
              </a:rPr>
              <a:t>• </a:t>
            </a:r>
            <a:r>
              <a:rPr lang="fr-FR" sz="1400" b="1" dirty="0">
                <a:highlight>
                  <a:srgbClr val="FFFF00"/>
                </a:highlight>
                <a:latin typeface="☞ABADI MT PRO COND" panose="020B0806020104020203" pitchFamily="34" charset="0"/>
              </a:rPr>
              <a:t>E</a:t>
            </a:r>
            <a:r>
              <a:rPr lang="fr-FR" sz="1400" b="1" dirty="0">
                <a:highlight>
                  <a:srgbClr val="FFFF00"/>
                </a:highlight>
                <a:latin typeface="Arial Rounded MT Bold" panose="020F0704030504030204" pitchFamily="34" charset="77"/>
              </a:rPr>
              <a:t>x Banque </a:t>
            </a:r>
          </a:p>
          <a:p>
            <a:r>
              <a:rPr lang="fr-FR" sz="1400" b="1" dirty="0">
                <a:latin typeface="Arial Rounded MT Bold" panose="020F0704030504030204" pitchFamily="34" charset="77"/>
              </a:rPr>
              <a:t>  </a:t>
            </a:r>
            <a:r>
              <a:rPr lang="fr-FR" sz="1400" b="1" dirty="0">
                <a:highlight>
                  <a:srgbClr val="FFFF00"/>
                </a:highlight>
                <a:latin typeface="Arial Rounded MT Bold" panose="020F0704030504030204" pitchFamily="34" charset="77"/>
              </a:rPr>
              <a:t> Mondiale</a:t>
            </a:r>
          </a:p>
          <a:p>
            <a:r>
              <a:rPr lang="fr-CH" sz="1400" dirty="0">
                <a:solidFill>
                  <a:srgbClr val="000000"/>
                </a:solidFill>
                <a:effectLst/>
                <a:latin typeface="Helvetica Neue" panose="02000503000000020004" pitchFamily="2" charset="0"/>
              </a:rPr>
              <a:t>• </a:t>
            </a:r>
            <a:r>
              <a:rPr lang="fr-FR" sz="1400" b="1" dirty="0">
                <a:highlight>
                  <a:srgbClr val="FFFF00"/>
                </a:highlight>
                <a:latin typeface="Arial Rounded MT Bold" panose="020F0704030504030204" pitchFamily="34" charset="77"/>
              </a:rPr>
              <a:t>OMS (SIDA)</a:t>
            </a:r>
          </a:p>
        </p:txBody>
      </p:sp>
      <p:cxnSp>
        <p:nvCxnSpPr>
          <p:cNvPr id="45" name="Connecteur droit 44">
            <a:extLst>
              <a:ext uri="{FF2B5EF4-FFF2-40B4-BE49-F238E27FC236}">
                <a16:creationId xmlns:a16="http://schemas.microsoft.com/office/drawing/2014/main" id="{39C4428A-8A86-D7B2-E4D8-7513771E11AA}"/>
              </a:ext>
            </a:extLst>
          </p:cNvPr>
          <p:cNvCxnSpPr>
            <a:cxnSpLocks/>
            <a:stCxn id="40" idx="3"/>
          </p:cNvCxnSpPr>
          <p:nvPr/>
        </p:nvCxnSpPr>
        <p:spPr>
          <a:xfrm>
            <a:off x="1533144" y="1456191"/>
            <a:ext cx="2650965" cy="140790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72009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par>
                                <p:cTn id="10" presetID="53" presetClass="entr" presetSubtype="16" fill="hold" nodeType="withEffect">
                                  <p:stCondLst>
                                    <p:cond delay="0"/>
                                  </p:stCondLst>
                                  <p:childTnLst>
                                    <p:set>
                                      <p:cBhvr>
                                        <p:cTn id="11" dur="1" fill="hold">
                                          <p:stCondLst>
                                            <p:cond delay="0"/>
                                          </p:stCondLst>
                                        </p:cTn>
                                        <p:tgtEl>
                                          <p:spTgt spid="34"/>
                                        </p:tgtEl>
                                        <p:attrNameLst>
                                          <p:attrName>style.visibility</p:attrName>
                                        </p:attrNameLst>
                                      </p:cBhvr>
                                      <p:to>
                                        <p:strVal val="visible"/>
                                      </p:to>
                                    </p:set>
                                    <p:anim calcmode="lin" valueType="num">
                                      <p:cBhvr>
                                        <p:cTn id="12" dur="500" fill="hold"/>
                                        <p:tgtEl>
                                          <p:spTgt spid="34"/>
                                        </p:tgtEl>
                                        <p:attrNameLst>
                                          <p:attrName>ppt_w</p:attrName>
                                        </p:attrNameLst>
                                      </p:cBhvr>
                                      <p:tavLst>
                                        <p:tav tm="0">
                                          <p:val>
                                            <p:fltVal val="0"/>
                                          </p:val>
                                        </p:tav>
                                        <p:tav tm="100000">
                                          <p:val>
                                            <p:strVal val="#ppt_w"/>
                                          </p:val>
                                        </p:tav>
                                      </p:tavLst>
                                    </p:anim>
                                    <p:anim calcmode="lin" valueType="num">
                                      <p:cBhvr>
                                        <p:cTn id="13" dur="500" fill="hold"/>
                                        <p:tgtEl>
                                          <p:spTgt spid="34"/>
                                        </p:tgtEl>
                                        <p:attrNameLst>
                                          <p:attrName>ppt_h</p:attrName>
                                        </p:attrNameLst>
                                      </p:cBhvr>
                                      <p:tavLst>
                                        <p:tav tm="0">
                                          <p:val>
                                            <p:fltVal val="0"/>
                                          </p:val>
                                        </p:tav>
                                        <p:tav tm="100000">
                                          <p:val>
                                            <p:strVal val="#ppt_h"/>
                                          </p:val>
                                        </p:tav>
                                      </p:tavLst>
                                    </p:anim>
                                    <p:animEffect transition="in" filter="fade">
                                      <p:cBhvr>
                                        <p:cTn id="14" dur="500"/>
                                        <p:tgtEl>
                                          <p:spTgt spid="34"/>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p:cTn id="19" dur="500" fill="hold"/>
                                        <p:tgtEl>
                                          <p:spTgt spid="30"/>
                                        </p:tgtEl>
                                        <p:attrNameLst>
                                          <p:attrName>ppt_w</p:attrName>
                                        </p:attrNameLst>
                                      </p:cBhvr>
                                      <p:tavLst>
                                        <p:tav tm="0">
                                          <p:val>
                                            <p:fltVal val="0"/>
                                          </p:val>
                                        </p:tav>
                                        <p:tav tm="100000">
                                          <p:val>
                                            <p:strVal val="#ppt_w"/>
                                          </p:val>
                                        </p:tav>
                                      </p:tavLst>
                                    </p:anim>
                                    <p:anim calcmode="lin" valueType="num">
                                      <p:cBhvr>
                                        <p:cTn id="20" dur="500" fill="hold"/>
                                        <p:tgtEl>
                                          <p:spTgt spid="30"/>
                                        </p:tgtEl>
                                        <p:attrNameLst>
                                          <p:attrName>ppt_h</p:attrName>
                                        </p:attrNameLst>
                                      </p:cBhvr>
                                      <p:tavLst>
                                        <p:tav tm="0">
                                          <p:val>
                                            <p:fltVal val="0"/>
                                          </p:val>
                                        </p:tav>
                                        <p:tav tm="100000">
                                          <p:val>
                                            <p:strVal val="#ppt_h"/>
                                          </p:val>
                                        </p:tav>
                                      </p:tavLst>
                                    </p:anim>
                                    <p:animEffect transition="in" filter="fade">
                                      <p:cBhvr>
                                        <p:cTn id="21" dur="500"/>
                                        <p:tgtEl>
                                          <p:spTgt spid="30"/>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500" fill="hold"/>
                                        <p:tgtEl>
                                          <p:spTgt spid="7"/>
                                        </p:tgtEl>
                                        <p:attrNameLst>
                                          <p:attrName>ppt_w</p:attrName>
                                        </p:attrNameLst>
                                      </p:cBhvr>
                                      <p:tavLst>
                                        <p:tav tm="0">
                                          <p:val>
                                            <p:fltVal val="0"/>
                                          </p:val>
                                        </p:tav>
                                        <p:tav tm="100000">
                                          <p:val>
                                            <p:strVal val="#ppt_w"/>
                                          </p:val>
                                        </p:tav>
                                      </p:tavLst>
                                    </p:anim>
                                    <p:anim calcmode="lin" valueType="num">
                                      <p:cBhvr>
                                        <p:cTn id="25" dur="500" fill="hold"/>
                                        <p:tgtEl>
                                          <p:spTgt spid="7"/>
                                        </p:tgtEl>
                                        <p:attrNameLst>
                                          <p:attrName>ppt_h</p:attrName>
                                        </p:attrNameLst>
                                      </p:cBhvr>
                                      <p:tavLst>
                                        <p:tav tm="0">
                                          <p:val>
                                            <p:fltVal val="0"/>
                                          </p:val>
                                        </p:tav>
                                        <p:tav tm="100000">
                                          <p:val>
                                            <p:strVal val="#ppt_h"/>
                                          </p:val>
                                        </p:tav>
                                      </p:tavLst>
                                    </p:anim>
                                    <p:animEffect transition="in" filter="fade">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p:cTn id="31" dur="500" fill="hold"/>
                                        <p:tgtEl>
                                          <p:spTgt spid="21"/>
                                        </p:tgtEl>
                                        <p:attrNameLst>
                                          <p:attrName>ppt_w</p:attrName>
                                        </p:attrNameLst>
                                      </p:cBhvr>
                                      <p:tavLst>
                                        <p:tav tm="0">
                                          <p:val>
                                            <p:fltVal val="0"/>
                                          </p:val>
                                        </p:tav>
                                        <p:tav tm="100000">
                                          <p:val>
                                            <p:strVal val="#ppt_w"/>
                                          </p:val>
                                        </p:tav>
                                      </p:tavLst>
                                    </p:anim>
                                    <p:anim calcmode="lin" valueType="num">
                                      <p:cBhvr>
                                        <p:cTn id="32" dur="500" fill="hold"/>
                                        <p:tgtEl>
                                          <p:spTgt spid="21"/>
                                        </p:tgtEl>
                                        <p:attrNameLst>
                                          <p:attrName>ppt_h</p:attrName>
                                        </p:attrNameLst>
                                      </p:cBhvr>
                                      <p:tavLst>
                                        <p:tav tm="0">
                                          <p:val>
                                            <p:fltVal val="0"/>
                                          </p:val>
                                        </p:tav>
                                        <p:tav tm="100000">
                                          <p:val>
                                            <p:strVal val="#ppt_h"/>
                                          </p:val>
                                        </p:tav>
                                      </p:tavLst>
                                    </p:anim>
                                    <p:animEffect transition="in" filter="fade">
                                      <p:cBhvr>
                                        <p:cTn id="33" dur="500"/>
                                        <p:tgtEl>
                                          <p:spTgt spid="21"/>
                                        </p:tgtEl>
                                      </p:cBhvr>
                                    </p:animEffect>
                                  </p:childTnLst>
                                </p:cTn>
                              </p:par>
                              <p:par>
                                <p:cTn id="34" presetID="53" presetClass="entr" presetSubtype="16" fill="hold" nodeType="withEffect">
                                  <p:stCondLst>
                                    <p:cond delay="0"/>
                                  </p:stCondLst>
                                  <p:childTnLst>
                                    <p:set>
                                      <p:cBhvr>
                                        <p:cTn id="35" dur="1" fill="hold">
                                          <p:stCondLst>
                                            <p:cond delay="0"/>
                                          </p:stCondLst>
                                        </p:cTn>
                                        <p:tgtEl>
                                          <p:spTgt spid="22"/>
                                        </p:tgtEl>
                                        <p:attrNameLst>
                                          <p:attrName>style.visibility</p:attrName>
                                        </p:attrNameLst>
                                      </p:cBhvr>
                                      <p:to>
                                        <p:strVal val="visible"/>
                                      </p:to>
                                    </p:set>
                                    <p:anim calcmode="lin" valueType="num">
                                      <p:cBhvr>
                                        <p:cTn id="36" dur="500" fill="hold"/>
                                        <p:tgtEl>
                                          <p:spTgt spid="22"/>
                                        </p:tgtEl>
                                        <p:attrNameLst>
                                          <p:attrName>ppt_w</p:attrName>
                                        </p:attrNameLst>
                                      </p:cBhvr>
                                      <p:tavLst>
                                        <p:tav tm="0">
                                          <p:val>
                                            <p:fltVal val="0"/>
                                          </p:val>
                                        </p:tav>
                                        <p:tav tm="100000">
                                          <p:val>
                                            <p:strVal val="#ppt_w"/>
                                          </p:val>
                                        </p:tav>
                                      </p:tavLst>
                                    </p:anim>
                                    <p:anim calcmode="lin" valueType="num">
                                      <p:cBhvr>
                                        <p:cTn id="37" dur="500" fill="hold"/>
                                        <p:tgtEl>
                                          <p:spTgt spid="22"/>
                                        </p:tgtEl>
                                        <p:attrNameLst>
                                          <p:attrName>ppt_h</p:attrName>
                                        </p:attrNameLst>
                                      </p:cBhvr>
                                      <p:tavLst>
                                        <p:tav tm="0">
                                          <p:val>
                                            <p:fltVal val="0"/>
                                          </p:val>
                                        </p:tav>
                                        <p:tav tm="100000">
                                          <p:val>
                                            <p:strVal val="#ppt_h"/>
                                          </p:val>
                                        </p:tav>
                                      </p:tavLst>
                                    </p:anim>
                                    <p:animEffect transition="in" filter="fade">
                                      <p:cBhvr>
                                        <p:cTn id="38" dur="500"/>
                                        <p:tgtEl>
                                          <p:spTgt spid="22"/>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grpId="0" nodeType="click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p:cTn id="43" dur="500" fill="hold"/>
                                        <p:tgtEl>
                                          <p:spTgt spid="9"/>
                                        </p:tgtEl>
                                        <p:attrNameLst>
                                          <p:attrName>ppt_w</p:attrName>
                                        </p:attrNameLst>
                                      </p:cBhvr>
                                      <p:tavLst>
                                        <p:tav tm="0">
                                          <p:val>
                                            <p:fltVal val="0"/>
                                          </p:val>
                                        </p:tav>
                                        <p:tav tm="100000">
                                          <p:val>
                                            <p:strVal val="#ppt_w"/>
                                          </p:val>
                                        </p:tav>
                                      </p:tavLst>
                                    </p:anim>
                                    <p:anim calcmode="lin" valueType="num">
                                      <p:cBhvr>
                                        <p:cTn id="44" dur="500" fill="hold"/>
                                        <p:tgtEl>
                                          <p:spTgt spid="9"/>
                                        </p:tgtEl>
                                        <p:attrNameLst>
                                          <p:attrName>ppt_h</p:attrName>
                                        </p:attrNameLst>
                                      </p:cBhvr>
                                      <p:tavLst>
                                        <p:tav tm="0">
                                          <p:val>
                                            <p:fltVal val="0"/>
                                          </p:val>
                                        </p:tav>
                                        <p:tav tm="100000">
                                          <p:val>
                                            <p:strVal val="#ppt_h"/>
                                          </p:val>
                                        </p:tav>
                                      </p:tavLst>
                                    </p:anim>
                                    <p:animEffect transition="in" filter="fade">
                                      <p:cBhvr>
                                        <p:cTn id="45" dur="500"/>
                                        <p:tgtEl>
                                          <p:spTgt spid="9"/>
                                        </p:tgtEl>
                                      </p:cBhvr>
                                    </p:animEffect>
                                  </p:childTnLst>
                                </p:cTn>
                              </p:par>
                              <p:par>
                                <p:cTn id="46" presetID="53" presetClass="entr" presetSubtype="16" fill="hold" nodeType="withEffect">
                                  <p:stCondLst>
                                    <p:cond delay="0"/>
                                  </p:stCondLst>
                                  <p:childTnLst>
                                    <p:set>
                                      <p:cBhvr>
                                        <p:cTn id="47" dur="1" fill="hold">
                                          <p:stCondLst>
                                            <p:cond delay="0"/>
                                          </p:stCondLst>
                                        </p:cTn>
                                        <p:tgtEl>
                                          <p:spTgt spid="25"/>
                                        </p:tgtEl>
                                        <p:attrNameLst>
                                          <p:attrName>style.visibility</p:attrName>
                                        </p:attrNameLst>
                                      </p:cBhvr>
                                      <p:to>
                                        <p:strVal val="visible"/>
                                      </p:to>
                                    </p:set>
                                    <p:anim calcmode="lin" valueType="num">
                                      <p:cBhvr>
                                        <p:cTn id="48" dur="500" fill="hold"/>
                                        <p:tgtEl>
                                          <p:spTgt spid="25"/>
                                        </p:tgtEl>
                                        <p:attrNameLst>
                                          <p:attrName>ppt_w</p:attrName>
                                        </p:attrNameLst>
                                      </p:cBhvr>
                                      <p:tavLst>
                                        <p:tav tm="0">
                                          <p:val>
                                            <p:fltVal val="0"/>
                                          </p:val>
                                        </p:tav>
                                        <p:tav tm="100000">
                                          <p:val>
                                            <p:strVal val="#ppt_w"/>
                                          </p:val>
                                        </p:tav>
                                      </p:tavLst>
                                    </p:anim>
                                    <p:anim calcmode="lin" valueType="num">
                                      <p:cBhvr>
                                        <p:cTn id="49" dur="500" fill="hold"/>
                                        <p:tgtEl>
                                          <p:spTgt spid="25"/>
                                        </p:tgtEl>
                                        <p:attrNameLst>
                                          <p:attrName>ppt_h</p:attrName>
                                        </p:attrNameLst>
                                      </p:cBhvr>
                                      <p:tavLst>
                                        <p:tav tm="0">
                                          <p:val>
                                            <p:fltVal val="0"/>
                                          </p:val>
                                        </p:tav>
                                        <p:tav tm="100000">
                                          <p:val>
                                            <p:strVal val="#ppt_h"/>
                                          </p:val>
                                        </p:tav>
                                      </p:tavLst>
                                    </p:anim>
                                    <p:animEffect transition="in" filter="fade">
                                      <p:cBhvr>
                                        <p:cTn id="50" dur="500"/>
                                        <p:tgtEl>
                                          <p:spTgt spid="25"/>
                                        </p:tgtEl>
                                      </p:cBhvr>
                                    </p:animEffect>
                                  </p:childTnLst>
                                </p:cTn>
                              </p:par>
                            </p:childTnLst>
                          </p:cTn>
                        </p:par>
                      </p:childTnLst>
                    </p:cTn>
                  </p:par>
                  <p:par>
                    <p:cTn id="51" fill="hold">
                      <p:stCondLst>
                        <p:cond delay="indefinite"/>
                      </p:stCondLst>
                      <p:childTnLst>
                        <p:par>
                          <p:cTn id="52" fill="hold">
                            <p:stCondLst>
                              <p:cond delay="0"/>
                            </p:stCondLst>
                            <p:childTnLst>
                              <p:par>
                                <p:cTn id="53" presetID="53" presetClass="entr" presetSubtype="16" fill="hold" grpId="0" nodeType="clickEffect">
                                  <p:stCondLst>
                                    <p:cond delay="0"/>
                                  </p:stCondLst>
                                  <p:childTnLst>
                                    <p:set>
                                      <p:cBhvr>
                                        <p:cTn id="54" dur="1" fill="hold">
                                          <p:stCondLst>
                                            <p:cond delay="0"/>
                                          </p:stCondLst>
                                        </p:cTn>
                                        <p:tgtEl>
                                          <p:spTgt spid="15"/>
                                        </p:tgtEl>
                                        <p:attrNameLst>
                                          <p:attrName>style.visibility</p:attrName>
                                        </p:attrNameLst>
                                      </p:cBhvr>
                                      <p:to>
                                        <p:strVal val="visible"/>
                                      </p:to>
                                    </p:set>
                                    <p:anim calcmode="lin" valueType="num">
                                      <p:cBhvr>
                                        <p:cTn id="55" dur="500" fill="hold"/>
                                        <p:tgtEl>
                                          <p:spTgt spid="15"/>
                                        </p:tgtEl>
                                        <p:attrNameLst>
                                          <p:attrName>ppt_w</p:attrName>
                                        </p:attrNameLst>
                                      </p:cBhvr>
                                      <p:tavLst>
                                        <p:tav tm="0">
                                          <p:val>
                                            <p:fltVal val="0"/>
                                          </p:val>
                                        </p:tav>
                                        <p:tav tm="100000">
                                          <p:val>
                                            <p:strVal val="#ppt_w"/>
                                          </p:val>
                                        </p:tav>
                                      </p:tavLst>
                                    </p:anim>
                                    <p:anim calcmode="lin" valueType="num">
                                      <p:cBhvr>
                                        <p:cTn id="56" dur="500" fill="hold"/>
                                        <p:tgtEl>
                                          <p:spTgt spid="15"/>
                                        </p:tgtEl>
                                        <p:attrNameLst>
                                          <p:attrName>ppt_h</p:attrName>
                                        </p:attrNameLst>
                                      </p:cBhvr>
                                      <p:tavLst>
                                        <p:tav tm="0">
                                          <p:val>
                                            <p:fltVal val="0"/>
                                          </p:val>
                                        </p:tav>
                                        <p:tav tm="100000">
                                          <p:val>
                                            <p:strVal val="#ppt_h"/>
                                          </p:val>
                                        </p:tav>
                                      </p:tavLst>
                                    </p:anim>
                                    <p:animEffect transition="in" filter="fade">
                                      <p:cBhvr>
                                        <p:cTn id="57" dur="500"/>
                                        <p:tgtEl>
                                          <p:spTgt spid="15"/>
                                        </p:tgtEl>
                                      </p:cBhvr>
                                    </p:animEffect>
                                  </p:childTnLst>
                                </p:cTn>
                              </p:par>
                              <p:par>
                                <p:cTn id="58" presetID="53" presetClass="entr" presetSubtype="16" fill="hold" nodeType="withEffect">
                                  <p:stCondLst>
                                    <p:cond delay="0"/>
                                  </p:stCondLst>
                                  <p:childTnLst>
                                    <p:set>
                                      <p:cBhvr>
                                        <p:cTn id="59" dur="1" fill="hold">
                                          <p:stCondLst>
                                            <p:cond delay="0"/>
                                          </p:stCondLst>
                                        </p:cTn>
                                        <p:tgtEl>
                                          <p:spTgt spid="43"/>
                                        </p:tgtEl>
                                        <p:attrNameLst>
                                          <p:attrName>style.visibility</p:attrName>
                                        </p:attrNameLst>
                                      </p:cBhvr>
                                      <p:to>
                                        <p:strVal val="visible"/>
                                      </p:to>
                                    </p:set>
                                    <p:anim calcmode="lin" valueType="num">
                                      <p:cBhvr>
                                        <p:cTn id="60" dur="500" fill="hold"/>
                                        <p:tgtEl>
                                          <p:spTgt spid="43"/>
                                        </p:tgtEl>
                                        <p:attrNameLst>
                                          <p:attrName>ppt_w</p:attrName>
                                        </p:attrNameLst>
                                      </p:cBhvr>
                                      <p:tavLst>
                                        <p:tav tm="0">
                                          <p:val>
                                            <p:fltVal val="0"/>
                                          </p:val>
                                        </p:tav>
                                        <p:tav tm="100000">
                                          <p:val>
                                            <p:strVal val="#ppt_w"/>
                                          </p:val>
                                        </p:tav>
                                      </p:tavLst>
                                    </p:anim>
                                    <p:anim calcmode="lin" valueType="num">
                                      <p:cBhvr>
                                        <p:cTn id="61" dur="500" fill="hold"/>
                                        <p:tgtEl>
                                          <p:spTgt spid="43"/>
                                        </p:tgtEl>
                                        <p:attrNameLst>
                                          <p:attrName>ppt_h</p:attrName>
                                        </p:attrNameLst>
                                      </p:cBhvr>
                                      <p:tavLst>
                                        <p:tav tm="0">
                                          <p:val>
                                            <p:fltVal val="0"/>
                                          </p:val>
                                        </p:tav>
                                        <p:tav tm="100000">
                                          <p:val>
                                            <p:strVal val="#ppt_h"/>
                                          </p:val>
                                        </p:tav>
                                      </p:tavLst>
                                    </p:anim>
                                    <p:animEffect transition="in" filter="fade">
                                      <p:cBhvr>
                                        <p:cTn id="62" dur="500"/>
                                        <p:tgtEl>
                                          <p:spTgt spid="43"/>
                                        </p:tgtEl>
                                      </p:cBhvr>
                                    </p:animEffect>
                                  </p:childTnLst>
                                </p:cTn>
                              </p:par>
                            </p:childTnLst>
                          </p:cTn>
                        </p:par>
                      </p:childTnLst>
                    </p:cTn>
                  </p:par>
                  <p:par>
                    <p:cTn id="63" fill="hold">
                      <p:stCondLst>
                        <p:cond delay="indefinite"/>
                      </p:stCondLst>
                      <p:childTnLst>
                        <p:par>
                          <p:cTn id="64" fill="hold">
                            <p:stCondLst>
                              <p:cond delay="0"/>
                            </p:stCondLst>
                            <p:childTnLst>
                              <p:par>
                                <p:cTn id="65" presetID="53" presetClass="entr" presetSubtype="16" fill="hold" grpId="0" nodeType="clickEffect">
                                  <p:stCondLst>
                                    <p:cond delay="0"/>
                                  </p:stCondLst>
                                  <p:childTnLst>
                                    <p:set>
                                      <p:cBhvr>
                                        <p:cTn id="66" dur="1" fill="hold">
                                          <p:stCondLst>
                                            <p:cond delay="0"/>
                                          </p:stCondLst>
                                        </p:cTn>
                                        <p:tgtEl>
                                          <p:spTgt spid="10"/>
                                        </p:tgtEl>
                                        <p:attrNameLst>
                                          <p:attrName>style.visibility</p:attrName>
                                        </p:attrNameLst>
                                      </p:cBhvr>
                                      <p:to>
                                        <p:strVal val="visible"/>
                                      </p:to>
                                    </p:set>
                                    <p:anim calcmode="lin" valueType="num">
                                      <p:cBhvr>
                                        <p:cTn id="67" dur="500" fill="hold"/>
                                        <p:tgtEl>
                                          <p:spTgt spid="10"/>
                                        </p:tgtEl>
                                        <p:attrNameLst>
                                          <p:attrName>ppt_w</p:attrName>
                                        </p:attrNameLst>
                                      </p:cBhvr>
                                      <p:tavLst>
                                        <p:tav tm="0">
                                          <p:val>
                                            <p:fltVal val="0"/>
                                          </p:val>
                                        </p:tav>
                                        <p:tav tm="100000">
                                          <p:val>
                                            <p:strVal val="#ppt_w"/>
                                          </p:val>
                                        </p:tav>
                                      </p:tavLst>
                                    </p:anim>
                                    <p:anim calcmode="lin" valueType="num">
                                      <p:cBhvr>
                                        <p:cTn id="68" dur="500" fill="hold"/>
                                        <p:tgtEl>
                                          <p:spTgt spid="10"/>
                                        </p:tgtEl>
                                        <p:attrNameLst>
                                          <p:attrName>ppt_h</p:attrName>
                                        </p:attrNameLst>
                                      </p:cBhvr>
                                      <p:tavLst>
                                        <p:tav tm="0">
                                          <p:val>
                                            <p:fltVal val="0"/>
                                          </p:val>
                                        </p:tav>
                                        <p:tav tm="100000">
                                          <p:val>
                                            <p:strVal val="#ppt_h"/>
                                          </p:val>
                                        </p:tav>
                                      </p:tavLst>
                                    </p:anim>
                                    <p:animEffect transition="in" filter="fade">
                                      <p:cBhvr>
                                        <p:cTn id="69" dur="500"/>
                                        <p:tgtEl>
                                          <p:spTgt spid="10"/>
                                        </p:tgtEl>
                                      </p:cBhvr>
                                    </p:animEffect>
                                  </p:childTnLst>
                                </p:cTn>
                              </p:par>
                              <p:par>
                                <p:cTn id="70" presetID="53" presetClass="entr" presetSubtype="16" fill="hold" nodeType="withEffect">
                                  <p:stCondLst>
                                    <p:cond delay="0"/>
                                  </p:stCondLst>
                                  <p:childTnLst>
                                    <p:set>
                                      <p:cBhvr>
                                        <p:cTn id="71" dur="1" fill="hold">
                                          <p:stCondLst>
                                            <p:cond delay="0"/>
                                          </p:stCondLst>
                                        </p:cTn>
                                        <p:tgtEl>
                                          <p:spTgt spid="28"/>
                                        </p:tgtEl>
                                        <p:attrNameLst>
                                          <p:attrName>style.visibility</p:attrName>
                                        </p:attrNameLst>
                                      </p:cBhvr>
                                      <p:to>
                                        <p:strVal val="visible"/>
                                      </p:to>
                                    </p:set>
                                    <p:anim calcmode="lin" valueType="num">
                                      <p:cBhvr>
                                        <p:cTn id="72" dur="500" fill="hold"/>
                                        <p:tgtEl>
                                          <p:spTgt spid="28"/>
                                        </p:tgtEl>
                                        <p:attrNameLst>
                                          <p:attrName>ppt_w</p:attrName>
                                        </p:attrNameLst>
                                      </p:cBhvr>
                                      <p:tavLst>
                                        <p:tav tm="0">
                                          <p:val>
                                            <p:fltVal val="0"/>
                                          </p:val>
                                        </p:tav>
                                        <p:tav tm="100000">
                                          <p:val>
                                            <p:strVal val="#ppt_w"/>
                                          </p:val>
                                        </p:tav>
                                      </p:tavLst>
                                    </p:anim>
                                    <p:anim calcmode="lin" valueType="num">
                                      <p:cBhvr>
                                        <p:cTn id="73" dur="500" fill="hold"/>
                                        <p:tgtEl>
                                          <p:spTgt spid="28"/>
                                        </p:tgtEl>
                                        <p:attrNameLst>
                                          <p:attrName>ppt_h</p:attrName>
                                        </p:attrNameLst>
                                      </p:cBhvr>
                                      <p:tavLst>
                                        <p:tav tm="0">
                                          <p:val>
                                            <p:fltVal val="0"/>
                                          </p:val>
                                        </p:tav>
                                        <p:tav tm="100000">
                                          <p:val>
                                            <p:strVal val="#ppt_h"/>
                                          </p:val>
                                        </p:tav>
                                      </p:tavLst>
                                    </p:anim>
                                    <p:animEffect transition="in" filter="fade">
                                      <p:cBhvr>
                                        <p:cTn id="74" dur="500"/>
                                        <p:tgtEl>
                                          <p:spTgt spid="28"/>
                                        </p:tgtEl>
                                      </p:cBhvr>
                                    </p:animEffect>
                                  </p:childTnLst>
                                </p:cTn>
                              </p:par>
                            </p:childTnLst>
                          </p:cTn>
                        </p:par>
                      </p:childTnLst>
                    </p:cTn>
                  </p:par>
                  <p:par>
                    <p:cTn id="75" fill="hold">
                      <p:stCondLst>
                        <p:cond delay="indefinite"/>
                      </p:stCondLst>
                      <p:childTnLst>
                        <p:par>
                          <p:cTn id="76" fill="hold">
                            <p:stCondLst>
                              <p:cond delay="0"/>
                            </p:stCondLst>
                            <p:childTnLst>
                              <p:par>
                                <p:cTn id="77" presetID="53" presetClass="entr" presetSubtype="16" fill="hold" grpId="0" nodeType="clickEffect">
                                  <p:stCondLst>
                                    <p:cond delay="0"/>
                                  </p:stCondLst>
                                  <p:childTnLst>
                                    <p:set>
                                      <p:cBhvr>
                                        <p:cTn id="78" dur="1" fill="hold">
                                          <p:stCondLst>
                                            <p:cond delay="0"/>
                                          </p:stCondLst>
                                        </p:cTn>
                                        <p:tgtEl>
                                          <p:spTgt spid="11"/>
                                        </p:tgtEl>
                                        <p:attrNameLst>
                                          <p:attrName>style.visibility</p:attrName>
                                        </p:attrNameLst>
                                      </p:cBhvr>
                                      <p:to>
                                        <p:strVal val="visible"/>
                                      </p:to>
                                    </p:set>
                                    <p:anim calcmode="lin" valueType="num">
                                      <p:cBhvr>
                                        <p:cTn id="79" dur="500" fill="hold"/>
                                        <p:tgtEl>
                                          <p:spTgt spid="11"/>
                                        </p:tgtEl>
                                        <p:attrNameLst>
                                          <p:attrName>ppt_w</p:attrName>
                                        </p:attrNameLst>
                                      </p:cBhvr>
                                      <p:tavLst>
                                        <p:tav tm="0">
                                          <p:val>
                                            <p:fltVal val="0"/>
                                          </p:val>
                                        </p:tav>
                                        <p:tav tm="100000">
                                          <p:val>
                                            <p:strVal val="#ppt_w"/>
                                          </p:val>
                                        </p:tav>
                                      </p:tavLst>
                                    </p:anim>
                                    <p:anim calcmode="lin" valueType="num">
                                      <p:cBhvr>
                                        <p:cTn id="80" dur="500" fill="hold"/>
                                        <p:tgtEl>
                                          <p:spTgt spid="11"/>
                                        </p:tgtEl>
                                        <p:attrNameLst>
                                          <p:attrName>ppt_h</p:attrName>
                                        </p:attrNameLst>
                                      </p:cBhvr>
                                      <p:tavLst>
                                        <p:tav tm="0">
                                          <p:val>
                                            <p:fltVal val="0"/>
                                          </p:val>
                                        </p:tav>
                                        <p:tav tm="100000">
                                          <p:val>
                                            <p:strVal val="#ppt_h"/>
                                          </p:val>
                                        </p:tav>
                                      </p:tavLst>
                                    </p:anim>
                                    <p:animEffect transition="in" filter="fade">
                                      <p:cBhvr>
                                        <p:cTn id="81" dur="500"/>
                                        <p:tgtEl>
                                          <p:spTgt spid="11"/>
                                        </p:tgtEl>
                                      </p:cBhvr>
                                    </p:animEffect>
                                  </p:childTnLst>
                                </p:cTn>
                              </p:par>
                              <p:par>
                                <p:cTn id="82" presetID="53" presetClass="entr" presetSubtype="16" fill="hold" nodeType="withEffect">
                                  <p:stCondLst>
                                    <p:cond delay="0"/>
                                  </p:stCondLst>
                                  <p:childTnLst>
                                    <p:set>
                                      <p:cBhvr>
                                        <p:cTn id="83" dur="1" fill="hold">
                                          <p:stCondLst>
                                            <p:cond delay="0"/>
                                          </p:stCondLst>
                                        </p:cTn>
                                        <p:tgtEl>
                                          <p:spTgt spid="23"/>
                                        </p:tgtEl>
                                        <p:attrNameLst>
                                          <p:attrName>style.visibility</p:attrName>
                                        </p:attrNameLst>
                                      </p:cBhvr>
                                      <p:to>
                                        <p:strVal val="visible"/>
                                      </p:to>
                                    </p:set>
                                    <p:anim calcmode="lin" valueType="num">
                                      <p:cBhvr>
                                        <p:cTn id="84" dur="500" fill="hold"/>
                                        <p:tgtEl>
                                          <p:spTgt spid="23"/>
                                        </p:tgtEl>
                                        <p:attrNameLst>
                                          <p:attrName>ppt_w</p:attrName>
                                        </p:attrNameLst>
                                      </p:cBhvr>
                                      <p:tavLst>
                                        <p:tav tm="0">
                                          <p:val>
                                            <p:fltVal val="0"/>
                                          </p:val>
                                        </p:tav>
                                        <p:tav tm="100000">
                                          <p:val>
                                            <p:strVal val="#ppt_w"/>
                                          </p:val>
                                        </p:tav>
                                      </p:tavLst>
                                    </p:anim>
                                    <p:anim calcmode="lin" valueType="num">
                                      <p:cBhvr>
                                        <p:cTn id="85" dur="500" fill="hold"/>
                                        <p:tgtEl>
                                          <p:spTgt spid="23"/>
                                        </p:tgtEl>
                                        <p:attrNameLst>
                                          <p:attrName>ppt_h</p:attrName>
                                        </p:attrNameLst>
                                      </p:cBhvr>
                                      <p:tavLst>
                                        <p:tav tm="0">
                                          <p:val>
                                            <p:fltVal val="0"/>
                                          </p:val>
                                        </p:tav>
                                        <p:tav tm="100000">
                                          <p:val>
                                            <p:strVal val="#ppt_h"/>
                                          </p:val>
                                        </p:tav>
                                      </p:tavLst>
                                    </p:anim>
                                    <p:animEffect transition="in" filter="fade">
                                      <p:cBhvr>
                                        <p:cTn id="86" dur="500"/>
                                        <p:tgtEl>
                                          <p:spTgt spid="23"/>
                                        </p:tgtEl>
                                      </p:cBhvr>
                                    </p:animEffect>
                                  </p:childTnLst>
                                </p:cTn>
                              </p:par>
                            </p:childTnLst>
                          </p:cTn>
                        </p:par>
                      </p:childTnLst>
                    </p:cTn>
                  </p:par>
                  <p:par>
                    <p:cTn id="87" fill="hold">
                      <p:stCondLst>
                        <p:cond delay="indefinite"/>
                      </p:stCondLst>
                      <p:childTnLst>
                        <p:par>
                          <p:cTn id="88" fill="hold">
                            <p:stCondLst>
                              <p:cond delay="0"/>
                            </p:stCondLst>
                            <p:childTnLst>
                              <p:par>
                                <p:cTn id="89" presetID="53" presetClass="entr" presetSubtype="16" fill="hold" grpId="0" nodeType="clickEffect">
                                  <p:stCondLst>
                                    <p:cond delay="0"/>
                                  </p:stCondLst>
                                  <p:childTnLst>
                                    <p:set>
                                      <p:cBhvr>
                                        <p:cTn id="90" dur="1" fill="hold">
                                          <p:stCondLst>
                                            <p:cond delay="0"/>
                                          </p:stCondLst>
                                        </p:cTn>
                                        <p:tgtEl>
                                          <p:spTgt spid="12"/>
                                        </p:tgtEl>
                                        <p:attrNameLst>
                                          <p:attrName>style.visibility</p:attrName>
                                        </p:attrNameLst>
                                      </p:cBhvr>
                                      <p:to>
                                        <p:strVal val="visible"/>
                                      </p:to>
                                    </p:set>
                                    <p:anim calcmode="lin" valueType="num">
                                      <p:cBhvr>
                                        <p:cTn id="91" dur="500" fill="hold"/>
                                        <p:tgtEl>
                                          <p:spTgt spid="12"/>
                                        </p:tgtEl>
                                        <p:attrNameLst>
                                          <p:attrName>ppt_w</p:attrName>
                                        </p:attrNameLst>
                                      </p:cBhvr>
                                      <p:tavLst>
                                        <p:tav tm="0">
                                          <p:val>
                                            <p:fltVal val="0"/>
                                          </p:val>
                                        </p:tav>
                                        <p:tav tm="100000">
                                          <p:val>
                                            <p:strVal val="#ppt_w"/>
                                          </p:val>
                                        </p:tav>
                                      </p:tavLst>
                                    </p:anim>
                                    <p:anim calcmode="lin" valueType="num">
                                      <p:cBhvr>
                                        <p:cTn id="92" dur="500" fill="hold"/>
                                        <p:tgtEl>
                                          <p:spTgt spid="12"/>
                                        </p:tgtEl>
                                        <p:attrNameLst>
                                          <p:attrName>ppt_h</p:attrName>
                                        </p:attrNameLst>
                                      </p:cBhvr>
                                      <p:tavLst>
                                        <p:tav tm="0">
                                          <p:val>
                                            <p:fltVal val="0"/>
                                          </p:val>
                                        </p:tav>
                                        <p:tav tm="100000">
                                          <p:val>
                                            <p:strVal val="#ppt_h"/>
                                          </p:val>
                                        </p:tav>
                                      </p:tavLst>
                                    </p:anim>
                                    <p:animEffect transition="in" filter="fade">
                                      <p:cBhvr>
                                        <p:cTn id="93" dur="500"/>
                                        <p:tgtEl>
                                          <p:spTgt spid="12"/>
                                        </p:tgtEl>
                                      </p:cBhvr>
                                    </p:animEffect>
                                  </p:childTnLst>
                                </p:cTn>
                              </p:par>
                              <p:par>
                                <p:cTn id="94" presetID="53" presetClass="entr" presetSubtype="16" fill="hold" nodeType="withEffect">
                                  <p:stCondLst>
                                    <p:cond delay="0"/>
                                  </p:stCondLst>
                                  <p:childTnLst>
                                    <p:set>
                                      <p:cBhvr>
                                        <p:cTn id="95" dur="1" fill="hold">
                                          <p:stCondLst>
                                            <p:cond delay="0"/>
                                          </p:stCondLst>
                                        </p:cTn>
                                        <p:tgtEl>
                                          <p:spTgt spid="42"/>
                                        </p:tgtEl>
                                        <p:attrNameLst>
                                          <p:attrName>style.visibility</p:attrName>
                                        </p:attrNameLst>
                                      </p:cBhvr>
                                      <p:to>
                                        <p:strVal val="visible"/>
                                      </p:to>
                                    </p:set>
                                    <p:anim calcmode="lin" valueType="num">
                                      <p:cBhvr>
                                        <p:cTn id="96" dur="500" fill="hold"/>
                                        <p:tgtEl>
                                          <p:spTgt spid="42"/>
                                        </p:tgtEl>
                                        <p:attrNameLst>
                                          <p:attrName>ppt_w</p:attrName>
                                        </p:attrNameLst>
                                      </p:cBhvr>
                                      <p:tavLst>
                                        <p:tav tm="0">
                                          <p:val>
                                            <p:fltVal val="0"/>
                                          </p:val>
                                        </p:tav>
                                        <p:tav tm="100000">
                                          <p:val>
                                            <p:strVal val="#ppt_w"/>
                                          </p:val>
                                        </p:tav>
                                      </p:tavLst>
                                    </p:anim>
                                    <p:anim calcmode="lin" valueType="num">
                                      <p:cBhvr>
                                        <p:cTn id="97" dur="500" fill="hold"/>
                                        <p:tgtEl>
                                          <p:spTgt spid="42"/>
                                        </p:tgtEl>
                                        <p:attrNameLst>
                                          <p:attrName>ppt_h</p:attrName>
                                        </p:attrNameLst>
                                      </p:cBhvr>
                                      <p:tavLst>
                                        <p:tav tm="0">
                                          <p:val>
                                            <p:fltVal val="0"/>
                                          </p:val>
                                        </p:tav>
                                        <p:tav tm="100000">
                                          <p:val>
                                            <p:strVal val="#ppt_h"/>
                                          </p:val>
                                        </p:tav>
                                      </p:tavLst>
                                    </p:anim>
                                    <p:animEffect transition="in" filter="fade">
                                      <p:cBhvr>
                                        <p:cTn id="98" dur="500"/>
                                        <p:tgtEl>
                                          <p:spTgt spid="42"/>
                                        </p:tgtEl>
                                      </p:cBhvr>
                                    </p:animEffect>
                                  </p:childTnLst>
                                </p:cTn>
                              </p:par>
                            </p:childTnLst>
                          </p:cTn>
                        </p:par>
                      </p:childTnLst>
                    </p:cTn>
                  </p:par>
                  <p:par>
                    <p:cTn id="99" fill="hold">
                      <p:stCondLst>
                        <p:cond delay="indefinite"/>
                      </p:stCondLst>
                      <p:childTnLst>
                        <p:par>
                          <p:cTn id="100" fill="hold">
                            <p:stCondLst>
                              <p:cond delay="0"/>
                            </p:stCondLst>
                            <p:childTnLst>
                              <p:par>
                                <p:cTn id="101" presetID="53" presetClass="entr" presetSubtype="16" fill="hold" grpId="0" nodeType="clickEffect">
                                  <p:stCondLst>
                                    <p:cond delay="0"/>
                                  </p:stCondLst>
                                  <p:childTnLst>
                                    <p:set>
                                      <p:cBhvr>
                                        <p:cTn id="102" dur="1" fill="hold">
                                          <p:stCondLst>
                                            <p:cond delay="0"/>
                                          </p:stCondLst>
                                        </p:cTn>
                                        <p:tgtEl>
                                          <p:spTgt spid="40"/>
                                        </p:tgtEl>
                                        <p:attrNameLst>
                                          <p:attrName>style.visibility</p:attrName>
                                        </p:attrNameLst>
                                      </p:cBhvr>
                                      <p:to>
                                        <p:strVal val="visible"/>
                                      </p:to>
                                    </p:set>
                                    <p:anim calcmode="lin" valueType="num">
                                      <p:cBhvr>
                                        <p:cTn id="103" dur="500" fill="hold"/>
                                        <p:tgtEl>
                                          <p:spTgt spid="40"/>
                                        </p:tgtEl>
                                        <p:attrNameLst>
                                          <p:attrName>ppt_w</p:attrName>
                                        </p:attrNameLst>
                                      </p:cBhvr>
                                      <p:tavLst>
                                        <p:tav tm="0">
                                          <p:val>
                                            <p:fltVal val="0"/>
                                          </p:val>
                                        </p:tav>
                                        <p:tav tm="100000">
                                          <p:val>
                                            <p:strVal val="#ppt_w"/>
                                          </p:val>
                                        </p:tav>
                                      </p:tavLst>
                                    </p:anim>
                                    <p:anim calcmode="lin" valueType="num">
                                      <p:cBhvr>
                                        <p:cTn id="104" dur="500" fill="hold"/>
                                        <p:tgtEl>
                                          <p:spTgt spid="40"/>
                                        </p:tgtEl>
                                        <p:attrNameLst>
                                          <p:attrName>ppt_h</p:attrName>
                                        </p:attrNameLst>
                                      </p:cBhvr>
                                      <p:tavLst>
                                        <p:tav tm="0">
                                          <p:val>
                                            <p:fltVal val="0"/>
                                          </p:val>
                                        </p:tav>
                                        <p:tav tm="100000">
                                          <p:val>
                                            <p:strVal val="#ppt_h"/>
                                          </p:val>
                                        </p:tav>
                                      </p:tavLst>
                                    </p:anim>
                                    <p:animEffect transition="in" filter="fade">
                                      <p:cBhvr>
                                        <p:cTn id="105" dur="500"/>
                                        <p:tgtEl>
                                          <p:spTgt spid="40"/>
                                        </p:tgtEl>
                                      </p:cBhvr>
                                    </p:animEffect>
                                  </p:childTnLst>
                                </p:cTn>
                              </p:par>
                              <p:par>
                                <p:cTn id="106" presetID="53" presetClass="entr" presetSubtype="16" fill="hold" nodeType="withEffect">
                                  <p:stCondLst>
                                    <p:cond delay="0"/>
                                  </p:stCondLst>
                                  <p:childTnLst>
                                    <p:set>
                                      <p:cBhvr>
                                        <p:cTn id="107" dur="1" fill="hold">
                                          <p:stCondLst>
                                            <p:cond delay="0"/>
                                          </p:stCondLst>
                                        </p:cTn>
                                        <p:tgtEl>
                                          <p:spTgt spid="45"/>
                                        </p:tgtEl>
                                        <p:attrNameLst>
                                          <p:attrName>style.visibility</p:attrName>
                                        </p:attrNameLst>
                                      </p:cBhvr>
                                      <p:to>
                                        <p:strVal val="visible"/>
                                      </p:to>
                                    </p:set>
                                    <p:anim calcmode="lin" valueType="num">
                                      <p:cBhvr>
                                        <p:cTn id="108" dur="500" fill="hold"/>
                                        <p:tgtEl>
                                          <p:spTgt spid="45"/>
                                        </p:tgtEl>
                                        <p:attrNameLst>
                                          <p:attrName>ppt_w</p:attrName>
                                        </p:attrNameLst>
                                      </p:cBhvr>
                                      <p:tavLst>
                                        <p:tav tm="0">
                                          <p:val>
                                            <p:fltVal val="0"/>
                                          </p:val>
                                        </p:tav>
                                        <p:tav tm="100000">
                                          <p:val>
                                            <p:strVal val="#ppt_w"/>
                                          </p:val>
                                        </p:tav>
                                      </p:tavLst>
                                    </p:anim>
                                    <p:anim calcmode="lin" valueType="num">
                                      <p:cBhvr>
                                        <p:cTn id="109" dur="500" fill="hold"/>
                                        <p:tgtEl>
                                          <p:spTgt spid="45"/>
                                        </p:tgtEl>
                                        <p:attrNameLst>
                                          <p:attrName>ppt_h</p:attrName>
                                        </p:attrNameLst>
                                      </p:cBhvr>
                                      <p:tavLst>
                                        <p:tav tm="0">
                                          <p:val>
                                            <p:fltVal val="0"/>
                                          </p:val>
                                        </p:tav>
                                        <p:tav tm="100000">
                                          <p:val>
                                            <p:strVal val="#ppt_h"/>
                                          </p:val>
                                        </p:tav>
                                      </p:tavLst>
                                    </p:anim>
                                    <p:animEffect transition="in" filter="fade">
                                      <p:cBhvr>
                                        <p:cTn id="110" dur="500"/>
                                        <p:tgtEl>
                                          <p:spTgt spid="45"/>
                                        </p:tgtEl>
                                      </p:cBhvr>
                                    </p:animEffect>
                                  </p:childTnLst>
                                </p:cTn>
                              </p:par>
                            </p:childTnLst>
                          </p:cTn>
                        </p:par>
                      </p:childTnLst>
                    </p:cTn>
                  </p:par>
                  <p:par>
                    <p:cTn id="111" fill="hold">
                      <p:stCondLst>
                        <p:cond delay="indefinite"/>
                      </p:stCondLst>
                      <p:childTnLst>
                        <p:par>
                          <p:cTn id="112" fill="hold">
                            <p:stCondLst>
                              <p:cond delay="0"/>
                            </p:stCondLst>
                            <p:childTnLst>
                              <p:par>
                                <p:cTn id="113" presetID="53" presetClass="entr" presetSubtype="16" fill="hold" grpId="0" nodeType="clickEffect">
                                  <p:stCondLst>
                                    <p:cond delay="0"/>
                                  </p:stCondLst>
                                  <p:childTnLst>
                                    <p:set>
                                      <p:cBhvr>
                                        <p:cTn id="114" dur="1" fill="hold">
                                          <p:stCondLst>
                                            <p:cond delay="0"/>
                                          </p:stCondLst>
                                        </p:cTn>
                                        <p:tgtEl>
                                          <p:spTgt spid="16"/>
                                        </p:tgtEl>
                                        <p:attrNameLst>
                                          <p:attrName>style.visibility</p:attrName>
                                        </p:attrNameLst>
                                      </p:cBhvr>
                                      <p:to>
                                        <p:strVal val="visible"/>
                                      </p:to>
                                    </p:set>
                                    <p:anim calcmode="lin" valueType="num">
                                      <p:cBhvr>
                                        <p:cTn id="115" dur="500" fill="hold"/>
                                        <p:tgtEl>
                                          <p:spTgt spid="16"/>
                                        </p:tgtEl>
                                        <p:attrNameLst>
                                          <p:attrName>ppt_w</p:attrName>
                                        </p:attrNameLst>
                                      </p:cBhvr>
                                      <p:tavLst>
                                        <p:tav tm="0">
                                          <p:val>
                                            <p:fltVal val="0"/>
                                          </p:val>
                                        </p:tav>
                                        <p:tav tm="100000">
                                          <p:val>
                                            <p:strVal val="#ppt_w"/>
                                          </p:val>
                                        </p:tav>
                                      </p:tavLst>
                                    </p:anim>
                                    <p:anim calcmode="lin" valueType="num">
                                      <p:cBhvr>
                                        <p:cTn id="116" dur="500" fill="hold"/>
                                        <p:tgtEl>
                                          <p:spTgt spid="16"/>
                                        </p:tgtEl>
                                        <p:attrNameLst>
                                          <p:attrName>ppt_h</p:attrName>
                                        </p:attrNameLst>
                                      </p:cBhvr>
                                      <p:tavLst>
                                        <p:tav tm="0">
                                          <p:val>
                                            <p:fltVal val="0"/>
                                          </p:val>
                                        </p:tav>
                                        <p:tav tm="100000">
                                          <p:val>
                                            <p:strVal val="#ppt_h"/>
                                          </p:val>
                                        </p:tav>
                                      </p:tavLst>
                                    </p:anim>
                                    <p:animEffect transition="in" filter="fade">
                                      <p:cBhvr>
                                        <p:cTn id="117" dur="500"/>
                                        <p:tgtEl>
                                          <p:spTgt spid="16"/>
                                        </p:tgtEl>
                                      </p:cBhvr>
                                    </p:animEffect>
                                  </p:childTnLst>
                                </p:cTn>
                              </p:par>
                              <p:par>
                                <p:cTn id="118" presetID="53" presetClass="entr" presetSubtype="16" fill="hold" nodeType="withEffect">
                                  <p:stCondLst>
                                    <p:cond delay="0"/>
                                  </p:stCondLst>
                                  <p:childTnLst>
                                    <p:set>
                                      <p:cBhvr>
                                        <p:cTn id="119" dur="1" fill="hold">
                                          <p:stCondLst>
                                            <p:cond delay="0"/>
                                          </p:stCondLst>
                                        </p:cTn>
                                        <p:tgtEl>
                                          <p:spTgt spid="31"/>
                                        </p:tgtEl>
                                        <p:attrNameLst>
                                          <p:attrName>style.visibility</p:attrName>
                                        </p:attrNameLst>
                                      </p:cBhvr>
                                      <p:to>
                                        <p:strVal val="visible"/>
                                      </p:to>
                                    </p:set>
                                    <p:anim calcmode="lin" valueType="num">
                                      <p:cBhvr>
                                        <p:cTn id="120" dur="500" fill="hold"/>
                                        <p:tgtEl>
                                          <p:spTgt spid="31"/>
                                        </p:tgtEl>
                                        <p:attrNameLst>
                                          <p:attrName>ppt_w</p:attrName>
                                        </p:attrNameLst>
                                      </p:cBhvr>
                                      <p:tavLst>
                                        <p:tav tm="0">
                                          <p:val>
                                            <p:fltVal val="0"/>
                                          </p:val>
                                        </p:tav>
                                        <p:tav tm="100000">
                                          <p:val>
                                            <p:strVal val="#ppt_w"/>
                                          </p:val>
                                        </p:tav>
                                      </p:tavLst>
                                    </p:anim>
                                    <p:anim calcmode="lin" valueType="num">
                                      <p:cBhvr>
                                        <p:cTn id="121" dur="500" fill="hold"/>
                                        <p:tgtEl>
                                          <p:spTgt spid="31"/>
                                        </p:tgtEl>
                                        <p:attrNameLst>
                                          <p:attrName>ppt_h</p:attrName>
                                        </p:attrNameLst>
                                      </p:cBhvr>
                                      <p:tavLst>
                                        <p:tav tm="0">
                                          <p:val>
                                            <p:fltVal val="0"/>
                                          </p:val>
                                        </p:tav>
                                        <p:tav tm="100000">
                                          <p:val>
                                            <p:strVal val="#ppt_h"/>
                                          </p:val>
                                        </p:tav>
                                      </p:tavLst>
                                    </p:anim>
                                    <p:animEffect transition="in" filter="fade">
                                      <p:cBhvr>
                                        <p:cTn id="122" dur="500"/>
                                        <p:tgtEl>
                                          <p:spTgt spid="31"/>
                                        </p:tgtEl>
                                      </p:cBhvr>
                                    </p:animEffect>
                                  </p:childTnLst>
                                </p:cTn>
                              </p:par>
                            </p:childTnLst>
                          </p:cTn>
                        </p:par>
                      </p:childTnLst>
                    </p:cTn>
                  </p:par>
                  <p:par>
                    <p:cTn id="123" fill="hold">
                      <p:stCondLst>
                        <p:cond delay="indefinite"/>
                      </p:stCondLst>
                      <p:childTnLst>
                        <p:par>
                          <p:cTn id="124" fill="hold">
                            <p:stCondLst>
                              <p:cond delay="0"/>
                            </p:stCondLst>
                            <p:childTnLst>
                              <p:par>
                                <p:cTn id="125" presetID="45" presetClass="entr" presetSubtype="0" fill="hold" grpId="0" nodeType="clickEffect">
                                  <p:stCondLst>
                                    <p:cond delay="0"/>
                                  </p:stCondLst>
                                  <p:childTnLst>
                                    <p:set>
                                      <p:cBhvr>
                                        <p:cTn id="126" dur="1" fill="hold">
                                          <p:stCondLst>
                                            <p:cond delay="0"/>
                                          </p:stCondLst>
                                        </p:cTn>
                                        <p:tgtEl>
                                          <p:spTgt spid="39"/>
                                        </p:tgtEl>
                                        <p:attrNameLst>
                                          <p:attrName>style.visibility</p:attrName>
                                        </p:attrNameLst>
                                      </p:cBhvr>
                                      <p:to>
                                        <p:strVal val="visible"/>
                                      </p:to>
                                    </p:set>
                                    <p:animEffect transition="in" filter="fade">
                                      <p:cBhvr>
                                        <p:cTn id="127" dur="2000"/>
                                        <p:tgtEl>
                                          <p:spTgt spid="39"/>
                                        </p:tgtEl>
                                      </p:cBhvr>
                                    </p:animEffect>
                                    <p:anim calcmode="lin" valueType="num">
                                      <p:cBhvr>
                                        <p:cTn id="128" dur="2000" fill="hold"/>
                                        <p:tgtEl>
                                          <p:spTgt spid="39"/>
                                        </p:tgtEl>
                                        <p:attrNameLst>
                                          <p:attrName>ppt_w</p:attrName>
                                        </p:attrNameLst>
                                      </p:cBhvr>
                                      <p:tavLst>
                                        <p:tav tm="0" fmla="#ppt_w*sin(2.5*pi*$)">
                                          <p:val>
                                            <p:fltVal val="0"/>
                                          </p:val>
                                        </p:tav>
                                        <p:tav tm="100000">
                                          <p:val>
                                            <p:fltVal val="1"/>
                                          </p:val>
                                        </p:tav>
                                      </p:tavLst>
                                    </p:anim>
                                    <p:anim calcmode="lin" valueType="num">
                                      <p:cBhvr>
                                        <p:cTn id="129" dur="2000" fill="hold"/>
                                        <p:tgtEl>
                                          <p:spTgt spid="39"/>
                                        </p:tgtEl>
                                        <p:attrNameLst>
                                          <p:attrName>ppt_h</p:attrName>
                                        </p:attrNameLst>
                                      </p:cBhvr>
                                      <p:tavLst>
                                        <p:tav tm="0">
                                          <p:val>
                                            <p:strVal val="#ppt_h"/>
                                          </p:val>
                                        </p:tav>
                                        <p:tav tm="100000">
                                          <p:val>
                                            <p:strVal val="#ppt_h"/>
                                          </p:val>
                                        </p:tav>
                                      </p:tavLst>
                                    </p:anim>
                                  </p:childTnLst>
                                </p:cTn>
                              </p:par>
                              <p:par>
                                <p:cTn id="130" presetID="45" presetClass="entr" presetSubtype="0" fill="hold" grpId="0" nodeType="withEffect">
                                  <p:stCondLst>
                                    <p:cond delay="0"/>
                                  </p:stCondLst>
                                  <p:childTnLst>
                                    <p:set>
                                      <p:cBhvr>
                                        <p:cTn id="131" dur="1" fill="hold">
                                          <p:stCondLst>
                                            <p:cond delay="0"/>
                                          </p:stCondLst>
                                        </p:cTn>
                                        <p:tgtEl>
                                          <p:spTgt spid="37"/>
                                        </p:tgtEl>
                                        <p:attrNameLst>
                                          <p:attrName>style.visibility</p:attrName>
                                        </p:attrNameLst>
                                      </p:cBhvr>
                                      <p:to>
                                        <p:strVal val="visible"/>
                                      </p:to>
                                    </p:set>
                                    <p:animEffect transition="in" filter="fade">
                                      <p:cBhvr>
                                        <p:cTn id="132" dur="2000"/>
                                        <p:tgtEl>
                                          <p:spTgt spid="37"/>
                                        </p:tgtEl>
                                      </p:cBhvr>
                                    </p:animEffect>
                                    <p:anim calcmode="lin" valueType="num">
                                      <p:cBhvr>
                                        <p:cTn id="133" dur="2000" fill="hold"/>
                                        <p:tgtEl>
                                          <p:spTgt spid="37"/>
                                        </p:tgtEl>
                                        <p:attrNameLst>
                                          <p:attrName>ppt_w</p:attrName>
                                        </p:attrNameLst>
                                      </p:cBhvr>
                                      <p:tavLst>
                                        <p:tav tm="0" fmla="#ppt_w*sin(2.5*pi*$)">
                                          <p:val>
                                            <p:fltVal val="0"/>
                                          </p:val>
                                        </p:tav>
                                        <p:tav tm="100000">
                                          <p:val>
                                            <p:fltVal val="1"/>
                                          </p:val>
                                        </p:tav>
                                      </p:tavLst>
                                    </p:anim>
                                    <p:anim calcmode="lin" valueType="num">
                                      <p:cBhvr>
                                        <p:cTn id="134" dur="2000" fill="hold"/>
                                        <p:tgtEl>
                                          <p:spTgt spid="3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5" grpId="0" animBg="1"/>
      <p:bldP spid="16" grpId="0" animBg="1"/>
      <p:bldP spid="21" grpId="0" animBg="1"/>
      <p:bldP spid="39" grpId="0"/>
      <p:bldP spid="7" grpId="0" animBg="1"/>
      <p:bldP spid="37" grpId="0" animBg="1"/>
      <p:bldP spid="4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0902016F-FF61-89C3-6542-C37B9740C236}"/>
              </a:ext>
            </a:extLst>
          </p:cNvPr>
          <p:cNvPicPr>
            <a:picLocks noChangeAspect="1"/>
          </p:cNvPicPr>
          <p:nvPr/>
        </p:nvPicPr>
        <p:blipFill>
          <a:blip r:embed="rId2"/>
          <a:stretch>
            <a:fillRect/>
          </a:stretch>
        </p:blipFill>
        <p:spPr>
          <a:xfrm>
            <a:off x="0" y="799353"/>
            <a:ext cx="12192000" cy="5259294"/>
          </a:xfrm>
          <a:prstGeom prst="rect">
            <a:avLst/>
          </a:prstGeom>
        </p:spPr>
      </p:pic>
      <p:sp>
        <p:nvSpPr>
          <p:cNvPr id="5" name="ZoneTexte 4">
            <a:extLst>
              <a:ext uri="{FF2B5EF4-FFF2-40B4-BE49-F238E27FC236}">
                <a16:creationId xmlns:a16="http://schemas.microsoft.com/office/drawing/2014/main" id="{E8A81B9C-1846-F309-7DC9-74A81A8E9E4E}"/>
              </a:ext>
            </a:extLst>
          </p:cNvPr>
          <p:cNvSpPr txBox="1"/>
          <p:nvPr/>
        </p:nvSpPr>
        <p:spPr>
          <a:xfrm>
            <a:off x="-418341" y="99619"/>
            <a:ext cx="11697730" cy="1323439"/>
          </a:xfrm>
          <a:prstGeom prst="rect">
            <a:avLst/>
          </a:prstGeom>
          <a:noFill/>
        </p:spPr>
        <p:txBody>
          <a:bodyPr wrap="square">
            <a:spAutoFit/>
          </a:bodyPr>
          <a:lstStyle/>
          <a:p>
            <a:pPr algn="ctr"/>
            <a:r>
              <a:rPr lang="fr-FR" sz="4000" b="1" dirty="0">
                <a:ln w="12700">
                  <a:solidFill>
                    <a:schemeClr val="accent3">
                      <a:lumMod val="50000"/>
                    </a:schemeClr>
                  </a:solidFill>
                  <a:prstDash val="solid"/>
                </a:ln>
                <a:solidFill>
                  <a:sysClr val="windowText" lastClr="000000"/>
                </a:solidFill>
                <a:effectLst>
                  <a:innerShdw blurRad="177800">
                    <a:schemeClr val="accent3">
                      <a:lumMod val="50000"/>
                    </a:schemeClr>
                  </a:innerShdw>
                </a:effectLst>
                <a:latin typeface="Gill Sans Ultra Bold" panose="020B0A02020104020203" pitchFamily="34" charset="77"/>
              </a:rPr>
              <a:t>Conseil de Fondation</a:t>
            </a:r>
          </a:p>
          <a:p>
            <a:pPr algn="ctr"/>
            <a:r>
              <a:rPr lang="fr-FR" sz="3200" b="1" dirty="0">
                <a:ln w="12700">
                  <a:noFill/>
                  <a:prstDash val="solid"/>
                </a:ln>
                <a:solidFill>
                  <a:sysClr val="windowText" lastClr="000000"/>
                </a:solidFill>
                <a:latin typeface="Gill Sans Ultra Bold" panose="020B0A02020104020203" pitchFamily="34" charset="77"/>
              </a:rPr>
              <a:t>du </a:t>
            </a:r>
            <a:r>
              <a:rPr lang="fr-FR" sz="3200" b="1" dirty="0">
                <a:ln w="12700">
                  <a:noFill/>
                  <a:prstDash val="solid"/>
                </a:ln>
                <a:solidFill>
                  <a:srgbClr val="FF0000"/>
                </a:solidFill>
                <a:latin typeface="Gill Sans Ultra Bold" panose="020B0A02020104020203" pitchFamily="34" charset="77"/>
              </a:rPr>
              <a:t>Forum économique mondial</a:t>
            </a:r>
            <a:r>
              <a:rPr lang="fr-FR" sz="4000" b="1" dirty="0">
                <a:ln w="12700">
                  <a:noFill/>
                  <a:prstDash val="solid"/>
                </a:ln>
                <a:solidFill>
                  <a:srgbClr val="FF0000"/>
                </a:solidFill>
                <a:latin typeface="Gill Sans Ultra Bold" panose="020B0A02020104020203" pitchFamily="34" charset="77"/>
              </a:rPr>
              <a:t> </a:t>
            </a:r>
          </a:p>
        </p:txBody>
      </p:sp>
      <p:sp>
        <p:nvSpPr>
          <p:cNvPr id="8" name="ZoneTexte 7">
            <a:extLst>
              <a:ext uri="{FF2B5EF4-FFF2-40B4-BE49-F238E27FC236}">
                <a16:creationId xmlns:a16="http://schemas.microsoft.com/office/drawing/2014/main" id="{8125399E-02D3-05C9-FA13-93F36CD63C65}"/>
              </a:ext>
            </a:extLst>
          </p:cNvPr>
          <p:cNvSpPr txBox="1"/>
          <p:nvPr/>
        </p:nvSpPr>
        <p:spPr>
          <a:xfrm>
            <a:off x="6331997" y="4545435"/>
            <a:ext cx="1485901" cy="923330"/>
          </a:xfrm>
          <a:prstGeom prst="rect">
            <a:avLst/>
          </a:prstGeom>
          <a:solidFill>
            <a:schemeClr val="bg1"/>
          </a:solidFill>
          <a:ln>
            <a:solidFill>
              <a:schemeClr val="tx1"/>
            </a:solidFill>
          </a:ln>
        </p:spPr>
        <p:txBody>
          <a:bodyPr wrap="square">
            <a:spAutoFit/>
          </a:bodyPr>
          <a:lstStyle/>
          <a:p>
            <a:r>
              <a:rPr lang="fr-FR" sz="2000" b="1" dirty="0">
                <a:latin typeface="☞ABADI MT PRO COND" panose="020B0806020104020203" pitchFamily="34" charset="0"/>
              </a:rPr>
              <a:t>Fabiola </a:t>
            </a:r>
            <a:r>
              <a:rPr lang="fr-FR" sz="2000" b="1" dirty="0" err="1">
                <a:latin typeface="☞ABADI MT PRO COND" panose="020B0806020104020203" pitchFamily="34" charset="0"/>
              </a:rPr>
              <a:t>Gianotti</a:t>
            </a:r>
            <a:br>
              <a:rPr lang="fr-FR" sz="1400" b="1" dirty="0">
                <a:latin typeface="Gill Sans Ultra Bold" panose="020B0A02020104020203" pitchFamily="34" charset="77"/>
              </a:rPr>
            </a:br>
            <a:r>
              <a:rPr lang="fr-FR" sz="1400" b="1" dirty="0">
                <a:highlight>
                  <a:srgbClr val="FFFF00"/>
                </a:highlight>
                <a:latin typeface="Arial Rounded MT Bold" panose="020F0704030504030204" pitchFamily="34" charset="77"/>
              </a:rPr>
              <a:t>CERN</a:t>
            </a:r>
            <a:endParaRPr lang="fr-FR" sz="1400" dirty="0">
              <a:highlight>
                <a:srgbClr val="FFFF00"/>
              </a:highlight>
              <a:latin typeface="Arial Rounded MT Bold" panose="020F0704030504030204" pitchFamily="34" charset="77"/>
            </a:endParaRPr>
          </a:p>
        </p:txBody>
      </p:sp>
      <p:sp>
        <p:nvSpPr>
          <p:cNvPr id="9" name="ZoneTexte 8">
            <a:extLst>
              <a:ext uri="{FF2B5EF4-FFF2-40B4-BE49-F238E27FC236}">
                <a16:creationId xmlns:a16="http://schemas.microsoft.com/office/drawing/2014/main" id="{7037362B-DDA9-4BD2-8AC1-821D5EA5DB29}"/>
              </a:ext>
            </a:extLst>
          </p:cNvPr>
          <p:cNvSpPr txBox="1"/>
          <p:nvPr/>
        </p:nvSpPr>
        <p:spPr>
          <a:xfrm>
            <a:off x="2311487" y="5601085"/>
            <a:ext cx="1399088" cy="1138773"/>
          </a:xfrm>
          <a:prstGeom prst="rect">
            <a:avLst/>
          </a:prstGeom>
          <a:solidFill>
            <a:schemeClr val="bg1"/>
          </a:solidFill>
          <a:ln>
            <a:solidFill>
              <a:schemeClr val="tx1"/>
            </a:solidFill>
          </a:ln>
        </p:spPr>
        <p:txBody>
          <a:bodyPr wrap="square">
            <a:spAutoFit/>
          </a:bodyPr>
          <a:lstStyle/>
          <a:p>
            <a:r>
              <a:rPr lang="fr-FR" sz="2000" b="1" dirty="0">
                <a:latin typeface="☞ABADI MT PRO COND" panose="020B0806020104020203" pitchFamily="34" charset="0"/>
              </a:rPr>
              <a:t>Peter </a:t>
            </a:r>
            <a:r>
              <a:rPr lang="fr-FR" sz="2000" b="1" dirty="0" err="1">
                <a:latin typeface="☞ABADI MT PRO COND" panose="020B0806020104020203" pitchFamily="34" charset="0"/>
              </a:rPr>
              <a:t>Brabeck</a:t>
            </a:r>
            <a:br>
              <a:rPr lang="fr-FR" sz="1400" b="1" dirty="0">
                <a:latin typeface="Gill Sans Ultra Bold" panose="020B0A02020104020203" pitchFamily="34" charset="77"/>
              </a:rPr>
            </a:br>
            <a:r>
              <a:rPr lang="fr-CH" sz="1400" dirty="0">
                <a:solidFill>
                  <a:srgbClr val="000000"/>
                </a:solidFill>
                <a:latin typeface="Helvetica Neue" panose="02000503000000020004" pitchFamily="2" charset="0"/>
              </a:rPr>
              <a:t>• </a:t>
            </a:r>
            <a:r>
              <a:rPr lang="fr-FR" sz="1400" b="1" dirty="0">
                <a:highlight>
                  <a:srgbClr val="FFFF00"/>
                </a:highlight>
                <a:latin typeface="Arial Rounded MT Bold" panose="020F0704030504030204" pitchFamily="34" charset="77"/>
              </a:rPr>
              <a:t>Ex-Nestlé</a:t>
            </a:r>
            <a:br>
              <a:rPr lang="fr-FR" sz="1400" b="1" dirty="0">
                <a:highlight>
                  <a:srgbClr val="FFFF00"/>
                </a:highlight>
                <a:latin typeface="Arial Rounded MT Bold" panose="020F0704030504030204" pitchFamily="34" charset="77"/>
              </a:rPr>
            </a:br>
            <a:r>
              <a:rPr lang="fr-CH" sz="1400" dirty="0">
                <a:solidFill>
                  <a:srgbClr val="000000"/>
                </a:solidFill>
                <a:latin typeface="Helvetica Neue" panose="02000503000000020004" pitchFamily="2" charset="0"/>
              </a:rPr>
              <a:t>• </a:t>
            </a:r>
            <a:r>
              <a:rPr lang="fr-FR" sz="1400" b="1" dirty="0" err="1">
                <a:highlight>
                  <a:srgbClr val="FFFF00"/>
                </a:highlight>
                <a:latin typeface="Arial Rounded MT Bold" panose="020F0704030504030204" pitchFamily="34" charset="77"/>
              </a:rPr>
              <a:t>Gesda</a:t>
            </a:r>
            <a:endParaRPr lang="fr-FR" sz="1400" dirty="0">
              <a:highlight>
                <a:srgbClr val="FFFF00"/>
              </a:highlight>
              <a:latin typeface="Arial Rounded MT Bold" panose="020F0704030504030204" pitchFamily="34" charset="77"/>
            </a:endParaRPr>
          </a:p>
        </p:txBody>
      </p:sp>
      <p:sp>
        <p:nvSpPr>
          <p:cNvPr id="10" name="ZoneTexte 9">
            <a:extLst>
              <a:ext uri="{FF2B5EF4-FFF2-40B4-BE49-F238E27FC236}">
                <a16:creationId xmlns:a16="http://schemas.microsoft.com/office/drawing/2014/main" id="{E1BE9A65-8299-0FA8-199B-D1F0C0009B4B}"/>
              </a:ext>
            </a:extLst>
          </p:cNvPr>
          <p:cNvSpPr txBox="1"/>
          <p:nvPr/>
        </p:nvSpPr>
        <p:spPr>
          <a:xfrm>
            <a:off x="3615325" y="4842929"/>
            <a:ext cx="1564188" cy="830997"/>
          </a:xfrm>
          <a:prstGeom prst="rect">
            <a:avLst/>
          </a:prstGeom>
          <a:solidFill>
            <a:schemeClr val="bg1"/>
          </a:solidFill>
          <a:ln>
            <a:solidFill>
              <a:schemeClr val="tx1"/>
            </a:solidFill>
          </a:ln>
        </p:spPr>
        <p:txBody>
          <a:bodyPr wrap="square">
            <a:spAutoFit/>
          </a:bodyPr>
          <a:lstStyle/>
          <a:p>
            <a:r>
              <a:rPr lang="fr-FR" sz="2000" b="1" dirty="0" err="1">
                <a:latin typeface="☞ABADI MT PRO COND" panose="020B0806020104020203" pitchFamily="34" charset="0"/>
              </a:rPr>
              <a:t>Orit</a:t>
            </a:r>
            <a:r>
              <a:rPr lang="fr-FR" sz="2000" b="1" dirty="0">
                <a:latin typeface="☞ABADI MT PRO COND" panose="020B0806020104020203" pitchFamily="34" charset="0"/>
              </a:rPr>
              <a:t> </a:t>
            </a:r>
            <a:r>
              <a:rPr lang="fr-FR" sz="2000" b="1" dirty="0" err="1">
                <a:latin typeface="☞ABADI MT PRO COND" panose="020B0806020104020203" pitchFamily="34" charset="0"/>
              </a:rPr>
              <a:t>Gadiesh</a:t>
            </a:r>
            <a:br>
              <a:rPr lang="fr-FR" sz="1400" b="1" dirty="0">
                <a:latin typeface="Gill Sans Ultra Bold" panose="020B0A02020104020203" pitchFamily="34" charset="77"/>
              </a:rPr>
            </a:br>
            <a:r>
              <a:rPr lang="fr-FR" sz="1400" b="1" dirty="0">
                <a:highlight>
                  <a:srgbClr val="FFFF00"/>
                </a:highlight>
                <a:latin typeface="Arial Rounded MT Bold" panose="020F0704030504030204" pitchFamily="34" charset="77"/>
              </a:rPr>
              <a:t>Bain &amp;</a:t>
            </a:r>
          </a:p>
          <a:p>
            <a:r>
              <a:rPr lang="fr-FR" sz="1400" b="1" dirty="0" err="1">
                <a:highlight>
                  <a:srgbClr val="FFFF00"/>
                </a:highlight>
                <a:latin typeface="Arial Rounded MT Bold" panose="020F0704030504030204" pitchFamily="34" charset="77"/>
              </a:rPr>
              <a:t>Company</a:t>
            </a:r>
            <a:endParaRPr lang="fr-FR" sz="1400" dirty="0">
              <a:highlight>
                <a:srgbClr val="FFFF00"/>
              </a:highlight>
              <a:latin typeface="Arial Rounded MT Bold" panose="020F0704030504030204" pitchFamily="34" charset="77"/>
            </a:endParaRPr>
          </a:p>
        </p:txBody>
      </p:sp>
      <p:sp>
        <p:nvSpPr>
          <p:cNvPr id="11" name="ZoneTexte 10">
            <a:extLst>
              <a:ext uri="{FF2B5EF4-FFF2-40B4-BE49-F238E27FC236}">
                <a16:creationId xmlns:a16="http://schemas.microsoft.com/office/drawing/2014/main" id="{22F19C50-6CEF-80DA-AC81-4678C06EE532}"/>
              </a:ext>
            </a:extLst>
          </p:cNvPr>
          <p:cNvSpPr txBox="1"/>
          <p:nvPr/>
        </p:nvSpPr>
        <p:spPr>
          <a:xfrm>
            <a:off x="658399" y="5555213"/>
            <a:ext cx="1399088" cy="923330"/>
          </a:xfrm>
          <a:prstGeom prst="rect">
            <a:avLst/>
          </a:prstGeom>
          <a:solidFill>
            <a:schemeClr val="bg1"/>
          </a:solidFill>
          <a:ln>
            <a:solidFill>
              <a:schemeClr val="tx1"/>
            </a:solidFill>
          </a:ln>
        </p:spPr>
        <p:txBody>
          <a:bodyPr wrap="square">
            <a:spAutoFit/>
          </a:bodyPr>
          <a:lstStyle/>
          <a:p>
            <a:r>
              <a:rPr lang="fr-FR" sz="2000" b="1" dirty="0">
                <a:latin typeface="☞ABADI MT PRO COND" panose="020B0806020104020203" pitchFamily="34" charset="0"/>
              </a:rPr>
              <a:t>Peter Maurer</a:t>
            </a:r>
            <a:br>
              <a:rPr lang="fr-FR" sz="1400" b="1" dirty="0">
                <a:latin typeface="Gill Sans Ultra Bold" panose="020B0A02020104020203" pitchFamily="34" charset="77"/>
              </a:rPr>
            </a:br>
            <a:r>
              <a:rPr lang="fr-FR" sz="1400" b="1" dirty="0">
                <a:highlight>
                  <a:srgbClr val="FFFF00"/>
                </a:highlight>
                <a:latin typeface="Arial Rounded MT Bold" panose="020F0704030504030204" pitchFamily="34" charset="77"/>
              </a:rPr>
              <a:t>CICR</a:t>
            </a:r>
            <a:endParaRPr lang="fr-FR" sz="1400" dirty="0">
              <a:highlight>
                <a:srgbClr val="FFFF00"/>
              </a:highlight>
              <a:latin typeface="Arial Rounded MT Bold" panose="020F0704030504030204" pitchFamily="34" charset="77"/>
            </a:endParaRPr>
          </a:p>
        </p:txBody>
      </p:sp>
      <p:sp>
        <p:nvSpPr>
          <p:cNvPr id="12" name="ZoneTexte 11">
            <a:extLst>
              <a:ext uri="{FF2B5EF4-FFF2-40B4-BE49-F238E27FC236}">
                <a16:creationId xmlns:a16="http://schemas.microsoft.com/office/drawing/2014/main" id="{F4F6E687-DA84-24CB-33F4-FC1975443053}"/>
              </a:ext>
            </a:extLst>
          </p:cNvPr>
          <p:cNvSpPr txBox="1"/>
          <p:nvPr/>
        </p:nvSpPr>
        <p:spPr>
          <a:xfrm>
            <a:off x="6219218" y="1332850"/>
            <a:ext cx="1926013" cy="1046440"/>
          </a:xfrm>
          <a:prstGeom prst="rect">
            <a:avLst/>
          </a:prstGeom>
          <a:solidFill>
            <a:schemeClr val="bg1"/>
          </a:solidFill>
          <a:ln>
            <a:solidFill>
              <a:schemeClr val="tx1"/>
            </a:solidFill>
          </a:ln>
        </p:spPr>
        <p:txBody>
          <a:bodyPr wrap="square">
            <a:spAutoFit/>
          </a:bodyPr>
          <a:lstStyle/>
          <a:p>
            <a:r>
              <a:rPr lang="fr-FR" sz="2000" b="1" dirty="0">
                <a:latin typeface="☞ABADI MT PRO COND" panose="020B0806020104020203" pitchFamily="34" charset="0"/>
              </a:rPr>
              <a:t>Jim </a:t>
            </a:r>
            <a:r>
              <a:rPr lang="fr-FR" sz="2000" b="1" dirty="0" err="1">
                <a:latin typeface="☞ABADI MT PRO COND" panose="020B0806020104020203" pitchFamily="34" charset="0"/>
              </a:rPr>
              <a:t>Hagemann</a:t>
            </a:r>
            <a:br>
              <a:rPr lang="fr-FR" sz="1400" b="1" dirty="0">
                <a:latin typeface="Gill Sans Ultra Bold" panose="020B0A02020104020203" pitchFamily="34" charset="77"/>
              </a:rPr>
            </a:br>
            <a:r>
              <a:rPr lang="fr-CH" sz="1400" dirty="0">
                <a:solidFill>
                  <a:srgbClr val="000000"/>
                </a:solidFill>
                <a:latin typeface="Helvetica Neue" panose="02000503000000020004" pitchFamily="2" charset="0"/>
              </a:rPr>
              <a:t>• </a:t>
            </a:r>
            <a:r>
              <a:rPr lang="fr-FR" sz="1400" b="1" dirty="0">
                <a:highlight>
                  <a:srgbClr val="FFFF00"/>
                </a:highlight>
                <a:latin typeface="Arial Rounded MT Bold" panose="020F0704030504030204" pitchFamily="34" charset="77"/>
              </a:rPr>
              <a:t>Siemens</a:t>
            </a:r>
            <a:br>
              <a:rPr lang="fr-FR" sz="1400" b="1" dirty="0">
                <a:highlight>
                  <a:srgbClr val="FFFF00"/>
                </a:highlight>
                <a:latin typeface="Arial Rounded MT Bold" panose="020F0704030504030204" pitchFamily="34" charset="77"/>
              </a:rPr>
            </a:br>
            <a:r>
              <a:rPr lang="fr-CH" sz="1400" dirty="0">
                <a:solidFill>
                  <a:srgbClr val="000000"/>
                </a:solidFill>
                <a:latin typeface="Helvetica Neue" panose="02000503000000020004" pitchFamily="2" charset="0"/>
              </a:rPr>
              <a:t>• </a:t>
            </a:r>
            <a:r>
              <a:rPr lang="fr-CH" sz="1400" b="1" dirty="0">
                <a:solidFill>
                  <a:srgbClr val="000000"/>
                </a:solidFill>
                <a:highlight>
                  <a:srgbClr val="FFFF00"/>
                </a:highlight>
                <a:latin typeface="Helvetica Neue" panose="02000503000000020004" pitchFamily="2" charset="0"/>
              </a:rPr>
              <a:t>Ex-</a:t>
            </a:r>
            <a:r>
              <a:rPr lang="fr-FR" sz="1400" b="1" dirty="0">
                <a:highlight>
                  <a:srgbClr val="FFFF00"/>
                </a:highlight>
                <a:latin typeface="Arial Rounded MT Bold" panose="020F0704030504030204" pitchFamily="34" charset="77"/>
              </a:rPr>
              <a:t>Allianz</a:t>
            </a:r>
            <a:br>
              <a:rPr lang="fr-FR" sz="1400" b="1" dirty="0">
                <a:highlight>
                  <a:srgbClr val="FFFF00"/>
                </a:highlight>
                <a:latin typeface="Arial Rounded MT Bold" panose="020F0704030504030204" pitchFamily="34" charset="77"/>
              </a:rPr>
            </a:br>
            <a:r>
              <a:rPr lang="fr-CH" sz="1400" dirty="0">
                <a:solidFill>
                  <a:srgbClr val="000000"/>
                </a:solidFill>
                <a:latin typeface="Helvetica Neue" panose="02000503000000020004" pitchFamily="2" charset="0"/>
              </a:rPr>
              <a:t>• </a:t>
            </a:r>
            <a:r>
              <a:rPr lang="fr-FR" sz="1400" b="1" dirty="0">
                <a:highlight>
                  <a:srgbClr val="FFFF00"/>
                </a:highlight>
                <a:latin typeface="Arial Rounded MT Bold" panose="020F0704030504030204" pitchFamily="34" charset="77"/>
              </a:rPr>
              <a:t>Deutsche Bank</a:t>
            </a:r>
            <a:endParaRPr lang="fr-FR" sz="1400" dirty="0">
              <a:highlight>
                <a:srgbClr val="FFFF00"/>
              </a:highlight>
              <a:latin typeface="Arial Rounded MT Bold" panose="020F0704030504030204" pitchFamily="34" charset="77"/>
            </a:endParaRPr>
          </a:p>
        </p:txBody>
      </p:sp>
      <p:sp>
        <p:nvSpPr>
          <p:cNvPr id="13" name="ZoneTexte 12">
            <a:extLst>
              <a:ext uri="{FF2B5EF4-FFF2-40B4-BE49-F238E27FC236}">
                <a16:creationId xmlns:a16="http://schemas.microsoft.com/office/drawing/2014/main" id="{76E3FE34-6DA2-026B-166B-0E8EA35FD20C}"/>
              </a:ext>
            </a:extLst>
          </p:cNvPr>
          <p:cNvSpPr txBox="1"/>
          <p:nvPr/>
        </p:nvSpPr>
        <p:spPr>
          <a:xfrm>
            <a:off x="4460789" y="1384453"/>
            <a:ext cx="1179685" cy="923330"/>
          </a:xfrm>
          <a:prstGeom prst="rect">
            <a:avLst/>
          </a:prstGeom>
          <a:solidFill>
            <a:schemeClr val="bg1"/>
          </a:solidFill>
          <a:ln>
            <a:solidFill>
              <a:schemeClr val="tx1"/>
            </a:solidFill>
          </a:ln>
        </p:spPr>
        <p:txBody>
          <a:bodyPr wrap="square">
            <a:spAutoFit/>
          </a:bodyPr>
          <a:lstStyle/>
          <a:p>
            <a:r>
              <a:rPr lang="fr-FR" sz="2000" b="1" dirty="0">
                <a:latin typeface="☞ABADI MT PRO COND" panose="020B0806020104020203" pitchFamily="34" charset="0"/>
              </a:rPr>
              <a:t>Klaus Schwab</a:t>
            </a:r>
            <a:br>
              <a:rPr lang="fr-FR" sz="2000" b="1" dirty="0">
                <a:latin typeface="☞ABADI MT PRO COND" panose="020B0806020104020203" pitchFamily="34" charset="0"/>
              </a:rPr>
            </a:br>
            <a:r>
              <a:rPr lang="fr-FR" sz="1400" b="1" dirty="0">
                <a:highlight>
                  <a:srgbClr val="FFFF00"/>
                </a:highlight>
                <a:latin typeface="Arial Rounded MT Bold" panose="020F0704030504030204" pitchFamily="34" charset="77"/>
              </a:rPr>
              <a:t>WEF</a:t>
            </a:r>
            <a:endParaRPr lang="fr-FR" sz="1400" dirty="0">
              <a:highlight>
                <a:srgbClr val="FFFF00"/>
              </a:highlight>
              <a:latin typeface="Arial Rounded MT Bold" panose="020F0704030504030204" pitchFamily="34" charset="77"/>
            </a:endParaRPr>
          </a:p>
        </p:txBody>
      </p:sp>
      <p:sp>
        <p:nvSpPr>
          <p:cNvPr id="14" name="ZoneTexte 13">
            <a:extLst>
              <a:ext uri="{FF2B5EF4-FFF2-40B4-BE49-F238E27FC236}">
                <a16:creationId xmlns:a16="http://schemas.microsoft.com/office/drawing/2014/main" id="{444DEB1F-2120-2546-15B2-C6DA0C01EC44}"/>
              </a:ext>
            </a:extLst>
          </p:cNvPr>
          <p:cNvSpPr txBox="1"/>
          <p:nvPr/>
        </p:nvSpPr>
        <p:spPr>
          <a:xfrm>
            <a:off x="9541524" y="5910169"/>
            <a:ext cx="1737865" cy="615553"/>
          </a:xfrm>
          <a:prstGeom prst="rect">
            <a:avLst/>
          </a:prstGeom>
          <a:solidFill>
            <a:schemeClr val="bg1"/>
          </a:solidFill>
          <a:ln>
            <a:solidFill>
              <a:schemeClr val="tx1"/>
            </a:solidFill>
          </a:ln>
        </p:spPr>
        <p:txBody>
          <a:bodyPr wrap="square">
            <a:spAutoFit/>
          </a:bodyPr>
          <a:lstStyle/>
          <a:p>
            <a:r>
              <a:rPr lang="fr-FR" sz="2000" b="1" dirty="0">
                <a:latin typeface="☞ABADI MT PRO COND" panose="020B0806020104020203" pitchFamily="34" charset="0"/>
              </a:rPr>
              <a:t>Leo Rafael </a:t>
            </a:r>
            <a:r>
              <a:rPr lang="fr-FR" sz="2000" b="1" dirty="0" err="1">
                <a:latin typeface="☞ABADI MT PRO COND" panose="020B0806020104020203" pitchFamily="34" charset="0"/>
              </a:rPr>
              <a:t>Reif</a:t>
            </a:r>
            <a:endParaRPr lang="fr-FR" sz="2000" b="1" dirty="0">
              <a:latin typeface="☞ABADI MT PRO COND" panose="020B0806020104020203" pitchFamily="34" charset="0"/>
            </a:endParaRPr>
          </a:p>
          <a:p>
            <a:r>
              <a:rPr lang="fr-FR" sz="1400" b="1" dirty="0">
                <a:highlight>
                  <a:srgbClr val="FFFF00"/>
                </a:highlight>
                <a:latin typeface="Arial Rounded MT Bold" panose="020F0704030504030204" pitchFamily="34" charset="77"/>
              </a:rPr>
              <a:t>MIT</a:t>
            </a:r>
            <a:endParaRPr lang="fr-FR" sz="1400" dirty="0">
              <a:highlight>
                <a:srgbClr val="FFFF00"/>
              </a:highlight>
              <a:latin typeface="Arial Rounded MT Bold" panose="020F0704030504030204" pitchFamily="34" charset="77"/>
            </a:endParaRPr>
          </a:p>
        </p:txBody>
      </p:sp>
      <p:sp>
        <p:nvSpPr>
          <p:cNvPr id="15" name="ZoneTexte 14">
            <a:extLst>
              <a:ext uri="{FF2B5EF4-FFF2-40B4-BE49-F238E27FC236}">
                <a16:creationId xmlns:a16="http://schemas.microsoft.com/office/drawing/2014/main" id="{567F7B49-95F0-EAD3-E3F4-84DF3CC7BA65}"/>
              </a:ext>
            </a:extLst>
          </p:cNvPr>
          <p:cNvSpPr txBox="1"/>
          <p:nvPr/>
        </p:nvSpPr>
        <p:spPr>
          <a:xfrm>
            <a:off x="7482844" y="5716781"/>
            <a:ext cx="1809746" cy="1046440"/>
          </a:xfrm>
          <a:prstGeom prst="rect">
            <a:avLst/>
          </a:prstGeom>
          <a:solidFill>
            <a:schemeClr val="bg1"/>
          </a:solidFill>
          <a:ln>
            <a:solidFill>
              <a:schemeClr val="tx1"/>
            </a:solidFill>
          </a:ln>
        </p:spPr>
        <p:txBody>
          <a:bodyPr wrap="square">
            <a:spAutoFit/>
          </a:bodyPr>
          <a:lstStyle/>
          <a:p>
            <a:r>
              <a:rPr lang="fr-FR" sz="2000" b="1" dirty="0">
                <a:latin typeface="☞ABADI MT PRO COND" panose="020B0806020104020203" pitchFamily="34" charset="0"/>
              </a:rPr>
              <a:t>Al Gore</a:t>
            </a:r>
            <a:br>
              <a:rPr lang="fr-FR" sz="1400" b="1" dirty="0">
                <a:latin typeface="Gill Sans Ultra Bold" panose="020B0A02020104020203" pitchFamily="34" charset="77"/>
              </a:rPr>
            </a:br>
            <a:r>
              <a:rPr lang="fr-FR" sz="1400" b="1" dirty="0">
                <a:highlight>
                  <a:srgbClr val="FFFF00"/>
                </a:highlight>
                <a:latin typeface="Arial Rounded MT Bold" panose="020F0704030504030204" pitchFamily="34" charset="77"/>
              </a:rPr>
              <a:t>Ex-Vice-Président USA (Clinton)</a:t>
            </a:r>
            <a:br>
              <a:rPr lang="fr-FR" sz="1400" b="1" dirty="0">
                <a:highlight>
                  <a:srgbClr val="FFFF00"/>
                </a:highlight>
                <a:latin typeface="Arial Rounded MT Bold" panose="020F0704030504030204" pitchFamily="34" charset="77"/>
              </a:rPr>
            </a:br>
            <a:r>
              <a:rPr lang="fr-FR" sz="1400" b="1" dirty="0">
                <a:highlight>
                  <a:srgbClr val="FFFF00"/>
                </a:highlight>
                <a:latin typeface="Arial Rounded MT Bold" panose="020F0704030504030204" pitchFamily="34" charset="77"/>
              </a:rPr>
              <a:t>« Le Climat »</a:t>
            </a:r>
            <a:endParaRPr lang="fr-FR" sz="1400" dirty="0">
              <a:highlight>
                <a:srgbClr val="FFFF00"/>
              </a:highlight>
              <a:latin typeface="Arial Rounded MT Bold" panose="020F0704030504030204" pitchFamily="34" charset="77"/>
            </a:endParaRPr>
          </a:p>
        </p:txBody>
      </p:sp>
      <p:sp>
        <p:nvSpPr>
          <p:cNvPr id="16" name="ZoneTexte 15">
            <a:extLst>
              <a:ext uri="{FF2B5EF4-FFF2-40B4-BE49-F238E27FC236}">
                <a16:creationId xmlns:a16="http://schemas.microsoft.com/office/drawing/2014/main" id="{44406B21-45EA-1FC4-55C7-39E579075681}"/>
              </a:ext>
            </a:extLst>
          </p:cNvPr>
          <p:cNvSpPr txBox="1"/>
          <p:nvPr/>
        </p:nvSpPr>
        <p:spPr>
          <a:xfrm>
            <a:off x="8299305" y="1453733"/>
            <a:ext cx="1443532" cy="923330"/>
          </a:xfrm>
          <a:prstGeom prst="rect">
            <a:avLst/>
          </a:prstGeom>
          <a:solidFill>
            <a:schemeClr val="bg1"/>
          </a:solidFill>
          <a:ln>
            <a:solidFill>
              <a:schemeClr val="tx1"/>
            </a:solidFill>
          </a:ln>
        </p:spPr>
        <p:txBody>
          <a:bodyPr wrap="square">
            <a:spAutoFit/>
          </a:bodyPr>
          <a:lstStyle/>
          <a:p>
            <a:r>
              <a:rPr lang="fr-FR" sz="2000" b="1" dirty="0">
                <a:latin typeface="☞ABADI MT PRO COND" panose="020B0806020104020203" pitchFamily="34" charset="0"/>
              </a:rPr>
              <a:t>André Hoffmann</a:t>
            </a:r>
            <a:br>
              <a:rPr lang="fr-FR" sz="1400" b="1" dirty="0">
                <a:latin typeface="Gill Sans Ultra Bold" panose="020B0A02020104020203" pitchFamily="34" charset="77"/>
              </a:rPr>
            </a:br>
            <a:r>
              <a:rPr lang="fr-FR" sz="1400" b="1" dirty="0">
                <a:highlight>
                  <a:srgbClr val="FFFF00"/>
                </a:highlight>
                <a:latin typeface="Arial Rounded MT Bold" panose="020F0704030504030204" pitchFamily="34" charset="77"/>
              </a:rPr>
              <a:t>Roche</a:t>
            </a:r>
            <a:endParaRPr lang="fr-FR" sz="1400" dirty="0">
              <a:highlight>
                <a:srgbClr val="FFFF00"/>
              </a:highlight>
              <a:latin typeface="Arial Rounded MT Bold" panose="020F0704030504030204" pitchFamily="34" charset="77"/>
            </a:endParaRPr>
          </a:p>
        </p:txBody>
      </p:sp>
      <p:cxnSp>
        <p:nvCxnSpPr>
          <p:cNvPr id="23" name="Connecteur droit 22">
            <a:extLst>
              <a:ext uri="{FF2B5EF4-FFF2-40B4-BE49-F238E27FC236}">
                <a16:creationId xmlns:a16="http://schemas.microsoft.com/office/drawing/2014/main" id="{8733DC46-AFAF-DA14-E2B4-E59588040388}"/>
              </a:ext>
            </a:extLst>
          </p:cNvPr>
          <p:cNvCxnSpPr>
            <a:cxnSpLocks/>
            <a:stCxn id="11" idx="0"/>
          </p:cNvCxnSpPr>
          <p:nvPr/>
        </p:nvCxnSpPr>
        <p:spPr>
          <a:xfrm flipV="1">
            <a:off x="1357943" y="4330700"/>
            <a:ext cx="153357" cy="1224513"/>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Connecteur droit 24">
            <a:extLst>
              <a:ext uri="{FF2B5EF4-FFF2-40B4-BE49-F238E27FC236}">
                <a16:creationId xmlns:a16="http://schemas.microsoft.com/office/drawing/2014/main" id="{9BD3ED88-1B95-368E-208C-57F11F2E2E1D}"/>
              </a:ext>
            </a:extLst>
          </p:cNvPr>
          <p:cNvCxnSpPr>
            <a:cxnSpLocks/>
            <a:stCxn id="9" idx="0"/>
          </p:cNvCxnSpPr>
          <p:nvPr/>
        </p:nvCxnSpPr>
        <p:spPr>
          <a:xfrm flipH="1" flipV="1">
            <a:off x="2757031" y="4330700"/>
            <a:ext cx="254000" cy="1270385"/>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Connecteur droit 27">
            <a:extLst>
              <a:ext uri="{FF2B5EF4-FFF2-40B4-BE49-F238E27FC236}">
                <a16:creationId xmlns:a16="http://schemas.microsoft.com/office/drawing/2014/main" id="{06AEE853-4C99-9C61-6F15-24DD8CD6A9E1}"/>
              </a:ext>
            </a:extLst>
          </p:cNvPr>
          <p:cNvCxnSpPr>
            <a:cxnSpLocks/>
          </p:cNvCxnSpPr>
          <p:nvPr/>
        </p:nvCxnSpPr>
        <p:spPr>
          <a:xfrm flipV="1">
            <a:off x="4295993" y="3746500"/>
            <a:ext cx="594550" cy="1096429"/>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Connecteur droit 29">
            <a:extLst>
              <a:ext uri="{FF2B5EF4-FFF2-40B4-BE49-F238E27FC236}">
                <a16:creationId xmlns:a16="http://schemas.microsoft.com/office/drawing/2014/main" id="{7493E76E-C372-1838-EFE0-7F877C3397F5}"/>
              </a:ext>
            </a:extLst>
          </p:cNvPr>
          <p:cNvCxnSpPr>
            <a:cxnSpLocks/>
          </p:cNvCxnSpPr>
          <p:nvPr/>
        </p:nvCxnSpPr>
        <p:spPr>
          <a:xfrm flipH="1" flipV="1">
            <a:off x="5718761" y="4545435"/>
            <a:ext cx="19509" cy="1087955"/>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Connecteur droit 33">
            <a:extLst>
              <a:ext uri="{FF2B5EF4-FFF2-40B4-BE49-F238E27FC236}">
                <a16:creationId xmlns:a16="http://schemas.microsoft.com/office/drawing/2014/main" id="{8B72BF8E-080D-11D6-842F-AAD56284A421}"/>
              </a:ext>
            </a:extLst>
          </p:cNvPr>
          <p:cNvCxnSpPr>
            <a:cxnSpLocks/>
            <a:endCxn id="13" idx="2"/>
          </p:cNvCxnSpPr>
          <p:nvPr/>
        </p:nvCxnSpPr>
        <p:spPr>
          <a:xfrm flipH="1" flipV="1">
            <a:off x="5050632" y="2307783"/>
            <a:ext cx="435768" cy="35756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 name="Connecteur droit 40">
            <a:extLst>
              <a:ext uri="{FF2B5EF4-FFF2-40B4-BE49-F238E27FC236}">
                <a16:creationId xmlns:a16="http://schemas.microsoft.com/office/drawing/2014/main" id="{2FEE3039-2591-1C04-3999-DA0661F345B7}"/>
              </a:ext>
            </a:extLst>
          </p:cNvPr>
          <p:cNvCxnSpPr>
            <a:cxnSpLocks/>
          </p:cNvCxnSpPr>
          <p:nvPr/>
        </p:nvCxnSpPr>
        <p:spPr>
          <a:xfrm flipV="1">
            <a:off x="8283575" y="2339988"/>
            <a:ext cx="419666" cy="317909"/>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Connecteur droit 41">
            <a:extLst>
              <a:ext uri="{FF2B5EF4-FFF2-40B4-BE49-F238E27FC236}">
                <a16:creationId xmlns:a16="http://schemas.microsoft.com/office/drawing/2014/main" id="{0F5920D6-B823-5DC5-F853-FBFC587B466C}"/>
              </a:ext>
            </a:extLst>
          </p:cNvPr>
          <p:cNvCxnSpPr>
            <a:cxnSpLocks/>
          </p:cNvCxnSpPr>
          <p:nvPr/>
        </p:nvCxnSpPr>
        <p:spPr>
          <a:xfrm flipV="1">
            <a:off x="6857332" y="2389796"/>
            <a:ext cx="242929" cy="31530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Connecteur droit 42">
            <a:extLst>
              <a:ext uri="{FF2B5EF4-FFF2-40B4-BE49-F238E27FC236}">
                <a16:creationId xmlns:a16="http://schemas.microsoft.com/office/drawing/2014/main" id="{16DBAA39-FD5A-5938-3EA3-5692F80283F5}"/>
              </a:ext>
            </a:extLst>
          </p:cNvPr>
          <p:cNvCxnSpPr>
            <a:cxnSpLocks/>
          </p:cNvCxnSpPr>
          <p:nvPr/>
        </p:nvCxnSpPr>
        <p:spPr>
          <a:xfrm flipV="1">
            <a:off x="8410575" y="4330700"/>
            <a:ext cx="292666" cy="1555046"/>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 name="Connecteur droit 43">
            <a:extLst>
              <a:ext uri="{FF2B5EF4-FFF2-40B4-BE49-F238E27FC236}">
                <a16:creationId xmlns:a16="http://schemas.microsoft.com/office/drawing/2014/main" id="{448B49A8-6038-B21D-BFEA-BCAC45E08D20}"/>
              </a:ext>
            </a:extLst>
          </p:cNvPr>
          <p:cNvCxnSpPr>
            <a:cxnSpLocks/>
          </p:cNvCxnSpPr>
          <p:nvPr/>
        </p:nvCxnSpPr>
        <p:spPr>
          <a:xfrm flipH="1" flipV="1">
            <a:off x="10039393" y="4330700"/>
            <a:ext cx="160840" cy="1579469"/>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Connecteur droit 23">
            <a:extLst>
              <a:ext uri="{FF2B5EF4-FFF2-40B4-BE49-F238E27FC236}">
                <a16:creationId xmlns:a16="http://schemas.microsoft.com/office/drawing/2014/main" id="{E8AC7555-CE07-CB51-63D3-C2579FFEA088}"/>
              </a:ext>
            </a:extLst>
          </p:cNvPr>
          <p:cNvCxnSpPr>
            <a:cxnSpLocks/>
          </p:cNvCxnSpPr>
          <p:nvPr/>
        </p:nvCxnSpPr>
        <p:spPr>
          <a:xfrm flipH="1" flipV="1">
            <a:off x="6507922" y="3560951"/>
            <a:ext cx="566501" cy="97397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ZoneTexte 25">
            <a:extLst>
              <a:ext uri="{FF2B5EF4-FFF2-40B4-BE49-F238E27FC236}">
                <a16:creationId xmlns:a16="http://schemas.microsoft.com/office/drawing/2014/main" id="{D8C5ADCD-AD27-7843-AC07-41CFDBB9A7F0}"/>
              </a:ext>
            </a:extLst>
          </p:cNvPr>
          <p:cNvSpPr txBox="1"/>
          <p:nvPr/>
        </p:nvSpPr>
        <p:spPr>
          <a:xfrm>
            <a:off x="10536963" y="4842929"/>
            <a:ext cx="1485901" cy="923330"/>
          </a:xfrm>
          <a:prstGeom prst="rect">
            <a:avLst/>
          </a:prstGeom>
          <a:solidFill>
            <a:schemeClr val="bg1"/>
          </a:solidFill>
          <a:ln>
            <a:solidFill>
              <a:schemeClr val="tx1"/>
            </a:solidFill>
          </a:ln>
        </p:spPr>
        <p:txBody>
          <a:bodyPr wrap="square">
            <a:spAutoFit/>
          </a:bodyPr>
          <a:lstStyle/>
          <a:p>
            <a:r>
              <a:rPr lang="fr-FR" sz="2000" b="1" dirty="0">
                <a:latin typeface="☞ABADI MT PRO COND" panose="020B0806020104020203" pitchFamily="34" charset="0"/>
              </a:rPr>
              <a:t>David </a:t>
            </a:r>
            <a:r>
              <a:rPr lang="fr-FR" sz="2000" b="1" dirty="0" err="1">
                <a:latin typeface="☞ABADI MT PRO COND" panose="020B0806020104020203" pitchFamily="34" charset="0"/>
              </a:rPr>
              <a:t>Rubenstein</a:t>
            </a:r>
            <a:endParaRPr lang="fr-FR" sz="2000" b="1" dirty="0">
              <a:latin typeface="☞ABADI MT PRO COND" panose="020B0806020104020203" pitchFamily="34" charset="0"/>
            </a:endParaRPr>
          </a:p>
          <a:p>
            <a:r>
              <a:rPr lang="fr-FR" sz="1400" b="1" dirty="0">
                <a:highlight>
                  <a:srgbClr val="FFFF00"/>
                </a:highlight>
                <a:latin typeface="Arial Rounded MT Bold" panose="020F0704030504030204" pitchFamily="34" charset="77"/>
              </a:rPr>
              <a:t>Carlyle</a:t>
            </a:r>
            <a:endParaRPr lang="fr-FR" sz="1400" dirty="0">
              <a:highlight>
                <a:srgbClr val="FFFF00"/>
              </a:highlight>
              <a:latin typeface="Arial Rounded MT Bold" panose="020F0704030504030204" pitchFamily="34" charset="77"/>
            </a:endParaRPr>
          </a:p>
        </p:txBody>
      </p:sp>
      <p:cxnSp>
        <p:nvCxnSpPr>
          <p:cNvPr id="27" name="Connecteur droit 26">
            <a:extLst>
              <a:ext uri="{FF2B5EF4-FFF2-40B4-BE49-F238E27FC236}">
                <a16:creationId xmlns:a16="http://schemas.microsoft.com/office/drawing/2014/main" id="{821E5093-A798-A654-E06D-9E6A1BA6E21E}"/>
              </a:ext>
            </a:extLst>
          </p:cNvPr>
          <p:cNvCxnSpPr>
            <a:cxnSpLocks/>
          </p:cNvCxnSpPr>
          <p:nvPr/>
        </p:nvCxnSpPr>
        <p:spPr>
          <a:xfrm flipH="1" flipV="1">
            <a:off x="10712888" y="3858445"/>
            <a:ext cx="566501" cy="97397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2FF121EB-5CE1-99A6-0F12-860CD74A8C4F}"/>
              </a:ext>
            </a:extLst>
          </p:cNvPr>
          <p:cNvSpPr txBox="1"/>
          <p:nvPr/>
        </p:nvSpPr>
        <p:spPr>
          <a:xfrm>
            <a:off x="4950913" y="5633390"/>
            <a:ext cx="1729288" cy="1138773"/>
          </a:xfrm>
          <a:prstGeom prst="rect">
            <a:avLst/>
          </a:prstGeom>
          <a:solidFill>
            <a:schemeClr val="bg1"/>
          </a:solidFill>
          <a:ln>
            <a:solidFill>
              <a:schemeClr val="tx1"/>
            </a:solidFill>
          </a:ln>
        </p:spPr>
        <p:txBody>
          <a:bodyPr wrap="square">
            <a:spAutoFit/>
          </a:bodyPr>
          <a:lstStyle/>
          <a:p>
            <a:r>
              <a:rPr lang="fr-FR" sz="2000" b="1" dirty="0">
                <a:latin typeface="☞ABADI MT PRO COND" panose="020B0806020104020203" pitchFamily="34" charset="0"/>
              </a:rPr>
              <a:t>Ursula Von der </a:t>
            </a:r>
            <a:r>
              <a:rPr lang="fr-FR" sz="2000" b="1" dirty="0" err="1">
                <a:latin typeface="☞ABADI MT PRO COND" panose="020B0806020104020203" pitchFamily="34" charset="0"/>
              </a:rPr>
              <a:t>Leyen</a:t>
            </a:r>
            <a:br>
              <a:rPr lang="fr-FR" sz="1400" b="1" dirty="0">
                <a:latin typeface="Gill Sans Ultra Bold" panose="020B0A02020104020203" pitchFamily="34" charset="77"/>
              </a:rPr>
            </a:br>
            <a:r>
              <a:rPr lang="fr-FR" sz="1400" b="1" dirty="0">
                <a:highlight>
                  <a:srgbClr val="FFFF00"/>
                </a:highlight>
                <a:latin typeface="Arial Rounded MT Bold" panose="020F0704030504030204" pitchFamily="34" charset="77"/>
              </a:rPr>
              <a:t>Commission Européenne</a:t>
            </a:r>
            <a:endParaRPr lang="fr-FR" sz="1400" dirty="0">
              <a:highlight>
                <a:srgbClr val="FFFF00"/>
              </a:highlight>
              <a:latin typeface="Arial Rounded MT Bold" panose="020F0704030504030204" pitchFamily="34" charset="77"/>
            </a:endParaRPr>
          </a:p>
        </p:txBody>
      </p:sp>
      <p:pic>
        <p:nvPicPr>
          <p:cNvPr id="2" name="Image 1">
            <a:extLst>
              <a:ext uri="{FF2B5EF4-FFF2-40B4-BE49-F238E27FC236}">
                <a16:creationId xmlns:a16="http://schemas.microsoft.com/office/drawing/2014/main" id="{9FCC7EEC-E878-6F25-738E-5DF3A02BA60E}"/>
              </a:ext>
            </a:extLst>
          </p:cNvPr>
          <p:cNvPicPr>
            <a:picLocks noChangeAspect="1"/>
          </p:cNvPicPr>
          <p:nvPr/>
        </p:nvPicPr>
        <p:blipFill>
          <a:blip r:embed="rId3"/>
          <a:stretch>
            <a:fillRect/>
          </a:stretch>
        </p:blipFill>
        <p:spPr>
          <a:xfrm>
            <a:off x="9880513" y="289756"/>
            <a:ext cx="1767016" cy="1358639"/>
          </a:xfrm>
          <a:prstGeom prst="rect">
            <a:avLst/>
          </a:prstGeom>
          <a:ln>
            <a:solidFill>
              <a:schemeClr val="tx1"/>
            </a:solidFill>
          </a:ln>
        </p:spPr>
      </p:pic>
      <p:sp>
        <p:nvSpPr>
          <p:cNvPr id="19" name="ZoneTexte 18">
            <a:extLst>
              <a:ext uri="{FF2B5EF4-FFF2-40B4-BE49-F238E27FC236}">
                <a16:creationId xmlns:a16="http://schemas.microsoft.com/office/drawing/2014/main" id="{EFE0EC2F-1EE8-A344-5104-27F9FBE04717}"/>
              </a:ext>
            </a:extLst>
          </p:cNvPr>
          <p:cNvSpPr txBox="1"/>
          <p:nvPr/>
        </p:nvSpPr>
        <p:spPr>
          <a:xfrm>
            <a:off x="134056" y="178898"/>
            <a:ext cx="1809747" cy="461665"/>
          </a:xfrm>
          <a:prstGeom prst="rect">
            <a:avLst/>
          </a:prstGeom>
          <a:solidFill>
            <a:schemeClr val="bg1"/>
          </a:solidFill>
          <a:ln w="19050">
            <a:solidFill>
              <a:schemeClr val="tx1"/>
            </a:solidFill>
          </a:ln>
        </p:spPr>
        <p:txBody>
          <a:bodyPr wrap="square">
            <a:spAutoFit/>
          </a:bodyPr>
          <a:lstStyle/>
          <a:p>
            <a:pPr algn="ctr"/>
            <a:r>
              <a:rPr lang="fr-FR" sz="2400" b="1" dirty="0">
                <a:ln w="12700">
                  <a:solidFill>
                    <a:schemeClr val="accent3">
                      <a:lumMod val="50000"/>
                    </a:schemeClr>
                  </a:solidFill>
                  <a:prstDash val="solid"/>
                </a:ln>
                <a:effectLst>
                  <a:innerShdw blurRad="177800">
                    <a:schemeClr val="accent3">
                      <a:lumMod val="50000"/>
                    </a:schemeClr>
                  </a:innerShdw>
                </a:effectLst>
                <a:latin typeface="Arial Rounded MT Bold" panose="020F0704030504030204" pitchFamily="34" charset="77"/>
                <a:ea typeface="Helvetica Neue" panose="02000503000000020004" pitchFamily="2" charset="0"/>
                <a:cs typeface="Helvetica Neue" panose="02000503000000020004" pitchFamily="2" charset="0"/>
              </a:rPr>
              <a:t>2018</a:t>
            </a:r>
            <a:endParaRPr lang="fr-FR" sz="1600" b="1" dirty="0">
              <a:ln w="12700">
                <a:solidFill>
                  <a:schemeClr val="accent3">
                    <a:lumMod val="50000"/>
                  </a:schemeClr>
                </a:solidFill>
                <a:prstDash val="solid"/>
              </a:ln>
              <a:effectLst>
                <a:innerShdw blurRad="177800">
                  <a:schemeClr val="accent3">
                    <a:lumMod val="50000"/>
                  </a:schemeClr>
                </a:innerShdw>
              </a:effectLst>
              <a:latin typeface="Arial Rounded MT Bold" panose="020F0704030504030204" pitchFamily="34" charset="77"/>
              <a:ea typeface="Helvetica Neue" panose="02000503000000020004" pitchFamily="2" charset="0"/>
              <a:cs typeface="Helvetica Neue" panose="02000503000000020004" pitchFamily="2" charset="0"/>
            </a:endParaRPr>
          </a:p>
        </p:txBody>
      </p:sp>
      <p:sp>
        <p:nvSpPr>
          <p:cNvPr id="20" name="ZoneTexte 19">
            <a:extLst>
              <a:ext uri="{FF2B5EF4-FFF2-40B4-BE49-F238E27FC236}">
                <a16:creationId xmlns:a16="http://schemas.microsoft.com/office/drawing/2014/main" id="{C6908843-A00E-4251-3EC2-5ED348F96CE3}"/>
              </a:ext>
            </a:extLst>
          </p:cNvPr>
          <p:cNvSpPr txBox="1"/>
          <p:nvPr/>
        </p:nvSpPr>
        <p:spPr>
          <a:xfrm>
            <a:off x="140936" y="1293548"/>
            <a:ext cx="1554049" cy="1046440"/>
          </a:xfrm>
          <a:prstGeom prst="rect">
            <a:avLst/>
          </a:prstGeom>
          <a:solidFill>
            <a:schemeClr val="bg1"/>
          </a:solidFill>
          <a:ln>
            <a:solidFill>
              <a:schemeClr val="tx1"/>
            </a:solidFill>
          </a:ln>
        </p:spPr>
        <p:txBody>
          <a:bodyPr wrap="square">
            <a:spAutoFit/>
          </a:bodyPr>
          <a:lstStyle/>
          <a:p>
            <a:r>
              <a:rPr lang="fr-FR" sz="2000" b="1" dirty="0">
                <a:latin typeface="☞ABADI MT PRO COND" panose="020B0806020104020203" pitchFamily="34" charset="0"/>
              </a:rPr>
              <a:t>Jim Yong Kim</a:t>
            </a:r>
            <a:br>
              <a:rPr lang="fr-FR" sz="1400" b="1" dirty="0">
                <a:latin typeface="Gill Sans Ultra Bold" panose="020B0A02020104020203" pitchFamily="34" charset="77"/>
              </a:rPr>
            </a:br>
            <a:r>
              <a:rPr lang="fr-CH" sz="1400" dirty="0">
                <a:solidFill>
                  <a:srgbClr val="000000"/>
                </a:solidFill>
                <a:latin typeface="Helvetica Neue" panose="02000503000000020004" pitchFamily="2" charset="0"/>
              </a:rPr>
              <a:t>• </a:t>
            </a:r>
            <a:r>
              <a:rPr lang="fr-FR" sz="1400" b="1" dirty="0">
                <a:highlight>
                  <a:srgbClr val="FFFF00"/>
                </a:highlight>
                <a:latin typeface="☞ABADI MT PRO COND" panose="020B0806020104020203" pitchFamily="34" charset="0"/>
              </a:rPr>
              <a:t>E</a:t>
            </a:r>
            <a:r>
              <a:rPr lang="fr-FR" sz="1400" b="1" dirty="0">
                <a:highlight>
                  <a:srgbClr val="FFFF00"/>
                </a:highlight>
                <a:latin typeface="Arial Rounded MT Bold" panose="020F0704030504030204" pitchFamily="34" charset="77"/>
              </a:rPr>
              <a:t>x Banque </a:t>
            </a:r>
          </a:p>
          <a:p>
            <a:r>
              <a:rPr lang="fr-FR" sz="1400" b="1" dirty="0">
                <a:latin typeface="Arial Rounded MT Bold" panose="020F0704030504030204" pitchFamily="34" charset="77"/>
              </a:rPr>
              <a:t>  </a:t>
            </a:r>
            <a:r>
              <a:rPr lang="fr-FR" sz="1400" b="1" dirty="0">
                <a:highlight>
                  <a:srgbClr val="FFFF00"/>
                </a:highlight>
                <a:latin typeface="Arial Rounded MT Bold" panose="020F0704030504030204" pitchFamily="34" charset="77"/>
              </a:rPr>
              <a:t>Mondiale</a:t>
            </a:r>
          </a:p>
          <a:p>
            <a:r>
              <a:rPr lang="fr-CH" sz="1400" dirty="0">
                <a:solidFill>
                  <a:srgbClr val="000000"/>
                </a:solidFill>
                <a:latin typeface="Helvetica Neue" panose="02000503000000020004" pitchFamily="2" charset="0"/>
              </a:rPr>
              <a:t>• </a:t>
            </a:r>
            <a:r>
              <a:rPr lang="fr-FR" sz="1400" b="1" dirty="0">
                <a:highlight>
                  <a:srgbClr val="FFFF00"/>
                </a:highlight>
                <a:latin typeface="Arial Rounded MT Bold" panose="020F0704030504030204" pitchFamily="34" charset="77"/>
              </a:rPr>
              <a:t>OMS (SIDA)</a:t>
            </a:r>
          </a:p>
        </p:txBody>
      </p:sp>
      <p:cxnSp>
        <p:nvCxnSpPr>
          <p:cNvPr id="21" name="Connecteur droit 20">
            <a:extLst>
              <a:ext uri="{FF2B5EF4-FFF2-40B4-BE49-F238E27FC236}">
                <a16:creationId xmlns:a16="http://schemas.microsoft.com/office/drawing/2014/main" id="{352BE385-65B0-D454-01D0-BF295E278802}"/>
              </a:ext>
            </a:extLst>
          </p:cNvPr>
          <p:cNvCxnSpPr>
            <a:cxnSpLocks/>
          </p:cNvCxnSpPr>
          <p:nvPr/>
        </p:nvCxnSpPr>
        <p:spPr>
          <a:xfrm flipH="1">
            <a:off x="1357943" y="2307783"/>
            <a:ext cx="95583" cy="35756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5350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strVal val="#ppt_w*0.70"/>
                                          </p:val>
                                        </p:tav>
                                        <p:tav tm="100000">
                                          <p:val>
                                            <p:strVal val="#ppt_w"/>
                                          </p:val>
                                        </p:tav>
                                      </p:tavLst>
                                    </p:anim>
                                    <p:anim calcmode="lin" valueType="num">
                                      <p:cBhvr>
                                        <p:cTn id="8" dur="1000" fill="hold"/>
                                        <p:tgtEl>
                                          <p:spTgt spid="13"/>
                                        </p:tgtEl>
                                        <p:attrNameLst>
                                          <p:attrName>ppt_h</p:attrName>
                                        </p:attrNameLst>
                                      </p:cBhvr>
                                      <p:tavLst>
                                        <p:tav tm="0">
                                          <p:val>
                                            <p:strVal val="#ppt_h"/>
                                          </p:val>
                                        </p:tav>
                                        <p:tav tm="100000">
                                          <p:val>
                                            <p:strVal val="#ppt_h"/>
                                          </p:val>
                                        </p:tav>
                                      </p:tavLst>
                                    </p:anim>
                                    <p:animEffect transition="in" filter="fade">
                                      <p:cBhvr>
                                        <p:cTn id="9" dur="1000"/>
                                        <p:tgtEl>
                                          <p:spTgt spid="13"/>
                                        </p:tgtEl>
                                      </p:cBhvr>
                                    </p:animEffect>
                                  </p:childTnLst>
                                </p:cTn>
                              </p:par>
                              <p:par>
                                <p:cTn id="10" presetID="55" presetClass="entr" presetSubtype="0" fill="hold" nodeType="withEffect">
                                  <p:stCondLst>
                                    <p:cond delay="0"/>
                                  </p:stCondLst>
                                  <p:childTnLst>
                                    <p:set>
                                      <p:cBhvr>
                                        <p:cTn id="11" dur="1" fill="hold">
                                          <p:stCondLst>
                                            <p:cond delay="0"/>
                                          </p:stCondLst>
                                        </p:cTn>
                                        <p:tgtEl>
                                          <p:spTgt spid="34"/>
                                        </p:tgtEl>
                                        <p:attrNameLst>
                                          <p:attrName>style.visibility</p:attrName>
                                        </p:attrNameLst>
                                      </p:cBhvr>
                                      <p:to>
                                        <p:strVal val="visible"/>
                                      </p:to>
                                    </p:set>
                                    <p:anim calcmode="lin" valueType="num">
                                      <p:cBhvr>
                                        <p:cTn id="12" dur="1000" fill="hold"/>
                                        <p:tgtEl>
                                          <p:spTgt spid="34"/>
                                        </p:tgtEl>
                                        <p:attrNameLst>
                                          <p:attrName>ppt_w</p:attrName>
                                        </p:attrNameLst>
                                      </p:cBhvr>
                                      <p:tavLst>
                                        <p:tav tm="0">
                                          <p:val>
                                            <p:strVal val="#ppt_w*0.70"/>
                                          </p:val>
                                        </p:tav>
                                        <p:tav tm="100000">
                                          <p:val>
                                            <p:strVal val="#ppt_w"/>
                                          </p:val>
                                        </p:tav>
                                      </p:tavLst>
                                    </p:anim>
                                    <p:anim calcmode="lin" valueType="num">
                                      <p:cBhvr>
                                        <p:cTn id="13" dur="1000" fill="hold"/>
                                        <p:tgtEl>
                                          <p:spTgt spid="34"/>
                                        </p:tgtEl>
                                        <p:attrNameLst>
                                          <p:attrName>ppt_h</p:attrName>
                                        </p:attrNameLst>
                                      </p:cBhvr>
                                      <p:tavLst>
                                        <p:tav tm="0">
                                          <p:val>
                                            <p:strVal val="#ppt_h"/>
                                          </p:val>
                                        </p:tav>
                                        <p:tav tm="100000">
                                          <p:val>
                                            <p:strVal val="#ppt_h"/>
                                          </p:val>
                                        </p:tav>
                                      </p:tavLst>
                                    </p:anim>
                                    <p:animEffect transition="in" filter="fade">
                                      <p:cBhvr>
                                        <p:cTn id="14" dur="1000"/>
                                        <p:tgtEl>
                                          <p:spTgt spid="34"/>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Effect transition="in" filter="fade">
                                      <p:cBhvr>
                                        <p:cTn id="21" dur="500"/>
                                        <p:tgtEl>
                                          <p:spTgt spid="7"/>
                                        </p:tgtEl>
                                      </p:cBhvr>
                                    </p:animEffect>
                                  </p:childTnLst>
                                </p:cTn>
                              </p:par>
                              <p:par>
                                <p:cTn id="22" presetID="53" presetClass="entr" presetSubtype="16" fill="hold" nodeType="withEffect">
                                  <p:stCondLst>
                                    <p:cond delay="0"/>
                                  </p:stCondLst>
                                  <p:childTnLst>
                                    <p:set>
                                      <p:cBhvr>
                                        <p:cTn id="23" dur="1" fill="hold">
                                          <p:stCondLst>
                                            <p:cond delay="0"/>
                                          </p:stCondLst>
                                        </p:cTn>
                                        <p:tgtEl>
                                          <p:spTgt spid="30"/>
                                        </p:tgtEl>
                                        <p:attrNameLst>
                                          <p:attrName>style.visibility</p:attrName>
                                        </p:attrNameLst>
                                      </p:cBhvr>
                                      <p:to>
                                        <p:strVal val="visible"/>
                                      </p:to>
                                    </p:set>
                                    <p:anim calcmode="lin" valueType="num">
                                      <p:cBhvr>
                                        <p:cTn id="24" dur="500" fill="hold"/>
                                        <p:tgtEl>
                                          <p:spTgt spid="30"/>
                                        </p:tgtEl>
                                        <p:attrNameLst>
                                          <p:attrName>ppt_w</p:attrName>
                                        </p:attrNameLst>
                                      </p:cBhvr>
                                      <p:tavLst>
                                        <p:tav tm="0">
                                          <p:val>
                                            <p:fltVal val="0"/>
                                          </p:val>
                                        </p:tav>
                                        <p:tav tm="100000">
                                          <p:val>
                                            <p:strVal val="#ppt_w"/>
                                          </p:val>
                                        </p:tav>
                                      </p:tavLst>
                                    </p:anim>
                                    <p:anim calcmode="lin" valueType="num">
                                      <p:cBhvr>
                                        <p:cTn id="25" dur="500" fill="hold"/>
                                        <p:tgtEl>
                                          <p:spTgt spid="30"/>
                                        </p:tgtEl>
                                        <p:attrNameLst>
                                          <p:attrName>ppt_h</p:attrName>
                                        </p:attrNameLst>
                                      </p:cBhvr>
                                      <p:tavLst>
                                        <p:tav tm="0">
                                          <p:val>
                                            <p:fltVal val="0"/>
                                          </p:val>
                                        </p:tav>
                                        <p:tav tm="100000">
                                          <p:val>
                                            <p:strVal val="#ppt_h"/>
                                          </p:val>
                                        </p:tav>
                                      </p:tavLst>
                                    </p:anim>
                                    <p:animEffect transition="in" filter="fade">
                                      <p:cBhvr>
                                        <p:cTn id="26" dur="500"/>
                                        <p:tgtEl>
                                          <p:spTgt spid="30"/>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nodeType="click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p:cTn id="31" dur="500" fill="hold"/>
                                        <p:tgtEl>
                                          <p:spTgt spid="24"/>
                                        </p:tgtEl>
                                        <p:attrNameLst>
                                          <p:attrName>ppt_w</p:attrName>
                                        </p:attrNameLst>
                                      </p:cBhvr>
                                      <p:tavLst>
                                        <p:tav tm="0">
                                          <p:val>
                                            <p:fltVal val="0"/>
                                          </p:val>
                                        </p:tav>
                                        <p:tav tm="100000">
                                          <p:val>
                                            <p:strVal val="#ppt_w"/>
                                          </p:val>
                                        </p:tav>
                                      </p:tavLst>
                                    </p:anim>
                                    <p:anim calcmode="lin" valueType="num">
                                      <p:cBhvr>
                                        <p:cTn id="32" dur="500" fill="hold"/>
                                        <p:tgtEl>
                                          <p:spTgt spid="24"/>
                                        </p:tgtEl>
                                        <p:attrNameLst>
                                          <p:attrName>ppt_h</p:attrName>
                                        </p:attrNameLst>
                                      </p:cBhvr>
                                      <p:tavLst>
                                        <p:tav tm="0">
                                          <p:val>
                                            <p:fltVal val="0"/>
                                          </p:val>
                                        </p:tav>
                                        <p:tav tm="100000">
                                          <p:val>
                                            <p:strVal val="#ppt_h"/>
                                          </p:val>
                                        </p:tav>
                                      </p:tavLst>
                                    </p:anim>
                                    <p:animEffect transition="in" filter="fade">
                                      <p:cBhvr>
                                        <p:cTn id="33" dur="500"/>
                                        <p:tgtEl>
                                          <p:spTgt spid="24"/>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p:cTn id="36" dur="500" fill="hold"/>
                                        <p:tgtEl>
                                          <p:spTgt spid="8"/>
                                        </p:tgtEl>
                                        <p:attrNameLst>
                                          <p:attrName>ppt_w</p:attrName>
                                        </p:attrNameLst>
                                      </p:cBhvr>
                                      <p:tavLst>
                                        <p:tav tm="0">
                                          <p:val>
                                            <p:fltVal val="0"/>
                                          </p:val>
                                        </p:tav>
                                        <p:tav tm="100000">
                                          <p:val>
                                            <p:strVal val="#ppt_w"/>
                                          </p:val>
                                        </p:tav>
                                      </p:tavLst>
                                    </p:anim>
                                    <p:anim calcmode="lin" valueType="num">
                                      <p:cBhvr>
                                        <p:cTn id="37" dur="500" fill="hold"/>
                                        <p:tgtEl>
                                          <p:spTgt spid="8"/>
                                        </p:tgtEl>
                                        <p:attrNameLst>
                                          <p:attrName>ppt_h</p:attrName>
                                        </p:attrNameLst>
                                      </p:cBhvr>
                                      <p:tavLst>
                                        <p:tav tm="0">
                                          <p:val>
                                            <p:fltVal val="0"/>
                                          </p:val>
                                        </p:tav>
                                        <p:tav tm="100000">
                                          <p:val>
                                            <p:strVal val="#ppt_h"/>
                                          </p:val>
                                        </p:tav>
                                      </p:tavLst>
                                    </p:anim>
                                    <p:animEffect transition="in" filter="fade">
                                      <p:cBhvr>
                                        <p:cTn id="38" dur="500"/>
                                        <p:tgtEl>
                                          <p:spTgt spid="8"/>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grpId="0" nodeType="clickEffect">
                                  <p:stCondLst>
                                    <p:cond delay="0"/>
                                  </p:stCondLst>
                                  <p:childTnLst>
                                    <p:set>
                                      <p:cBhvr>
                                        <p:cTn id="42" dur="1" fill="hold">
                                          <p:stCondLst>
                                            <p:cond delay="0"/>
                                          </p:stCondLst>
                                        </p:cTn>
                                        <p:tgtEl>
                                          <p:spTgt spid="20"/>
                                        </p:tgtEl>
                                        <p:attrNameLst>
                                          <p:attrName>style.visibility</p:attrName>
                                        </p:attrNameLst>
                                      </p:cBhvr>
                                      <p:to>
                                        <p:strVal val="visible"/>
                                      </p:to>
                                    </p:set>
                                    <p:anim calcmode="lin" valueType="num">
                                      <p:cBhvr>
                                        <p:cTn id="43" dur="500" fill="hold"/>
                                        <p:tgtEl>
                                          <p:spTgt spid="20"/>
                                        </p:tgtEl>
                                        <p:attrNameLst>
                                          <p:attrName>ppt_w</p:attrName>
                                        </p:attrNameLst>
                                      </p:cBhvr>
                                      <p:tavLst>
                                        <p:tav tm="0">
                                          <p:val>
                                            <p:fltVal val="0"/>
                                          </p:val>
                                        </p:tav>
                                        <p:tav tm="100000">
                                          <p:val>
                                            <p:strVal val="#ppt_w"/>
                                          </p:val>
                                        </p:tav>
                                      </p:tavLst>
                                    </p:anim>
                                    <p:anim calcmode="lin" valueType="num">
                                      <p:cBhvr>
                                        <p:cTn id="44" dur="500" fill="hold"/>
                                        <p:tgtEl>
                                          <p:spTgt spid="20"/>
                                        </p:tgtEl>
                                        <p:attrNameLst>
                                          <p:attrName>ppt_h</p:attrName>
                                        </p:attrNameLst>
                                      </p:cBhvr>
                                      <p:tavLst>
                                        <p:tav tm="0">
                                          <p:val>
                                            <p:fltVal val="0"/>
                                          </p:val>
                                        </p:tav>
                                        <p:tav tm="100000">
                                          <p:val>
                                            <p:strVal val="#ppt_h"/>
                                          </p:val>
                                        </p:tav>
                                      </p:tavLst>
                                    </p:anim>
                                    <p:animEffect transition="in" filter="fade">
                                      <p:cBhvr>
                                        <p:cTn id="45" dur="500"/>
                                        <p:tgtEl>
                                          <p:spTgt spid="20"/>
                                        </p:tgtEl>
                                      </p:cBhvr>
                                    </p:animEffect>
                                  </p:childTnLst>
                                </p:cTn>
                              </p:par>
                              <p:par>
                                <p:cTn id="46" presetID="53" presetClass="entr" presetSubtype="16" fill="hold" nodeType="withEffect">
                                  <p:stCondLst>
                                    <p:cond delay="0"/>
                                  </p:stCondLst>
                                  <p:childTnLst>
                                    <p:set>
                                      <p:cBhvr>
                                        <p:cTn id="47" dur="1" fill="hold">
                                          <p:stCondLst>
                                            <p:cond delay="0"/>
                                          </p:stCondLst>
                                        </p:cTn>
                                        <p:tgtEl>
                                          <p:spTgt spid="21"/>
                                        </p:tgtEl>
                                        <p:attrNameLst>
                                          <p:attrName>style.visibility</p:attrName>
                                        </p:attrNameLst>
                                      </p:cBhvr>
                                      <p:to>
                                        <p:strVal val="visible"/>
                                      </p:to>
                                    </p:set>
                                    <p:anim calcmode="lin" valueType="num">
                                      <p:cBhvr>
                                        <p:cTn id="48" dur="500" fill="hold"/>
                                        <p:tgtEl>
                                          <p:spTgt spid="21"/>
                                        </p:tgtEl>
                                        <p:attrNameLst>
                                          <p:attrName>ppt_w</p:attrName>
                                        </p:attrNameLst>
                                      </p:cBhvr>
                                      <p:tavLst>
                                        <p:tav tm="0">
                                          <p:val>
                                            <p:fltVal val="0"/>
                                          </p:val>
                                        </p:tav>
                                        <p:tav tm="100000">
                                          <p:val>
                                            <p:strVal val="#ppt_w"/>
                                          </p:val>
                                        </p:tav>
                                      </p:tavLst>
                                    </p:anim>
                                    <p:anim calcmode="lin" valueType="num">
                                      <p:cBhvr>
                                        <p:cTn id="49" dur="500" fill="hold"/>
                                        <p:tgtEl>
                                          <p:spTgt spid="21"/>
                                        </p:tgtEl>
                                        <p:attrNameLst>
                                          <p:attrName>ppt_h</p:attrName>
                                        </p:attrNameLst>
                                      </p:cBhvr>
                                      <p:tavLst>
                                        <p:tav tm="0">
                                          <p:val>
                                            <p:fltVal val="0"/>
                                          </p:val>
                                        </p:tav>
                                        <p:tav tm="100000">
                                          <p:val>
                                            <p:strVal val="#ppt_h"/>
                                          </p:val>
                                        </p:tav>
                                      </p:tavLst>
                                    </p:anim>
                                    <p:animEffect transition="in" filter="fade">
                                      <p:cBhvr>
                                        <p:cTn id="50" dur="500"/>
                                        <p:tgtEl>
                                          <p:spTgt spid="21"/>
                                        </p:tgtEl>
                                      </p:cBhvr>
                                    </p:animEffect>
                                  </p:childTnLst>
                                </p:cTn>
                              </p:par>
                            </p:childTnLst>
                          </p:cTn>
                        </p:par>
                      </p:childTnLst>
                    </p:cTn>
                  </p:par>
                  <p:par>
                    <p:cTn id="51" fill="hold">
                      <p:stCondLst>
                        <p:cond delay="indefinite"/>
                      </p:stCondLst>
                      <p:childTnLst>
                        <p:par>
                          <p:cTn id="52" fill="hold">
                            <p:stCondLst>
                              <p:cond delay="0"/>
                            </p:stCondLst>
                            <p:childTnLst>
                              <p:par>
                                <p:cTn id="53" presetID="53" presetClass="entr" presetSubtype="16" fill="hold" grpId="0" nodeType="clickEffect">
                                  <p:stCondLst>
                                    <p:cond delay="0"/>
                                  </p:stCondLst>
                                  <p:childTnLst>
                                    <p:set>
                                      <p:cBhvr>
                                        <p:cTn id="54" dur="1" fill="hold">
                                          <p:stCondLst>
                                            <p:cond delay="0"/>
                                          </p:stCondLst>
                                        </p:cTn>
                                        <p:tgtEl>
                                          <p:spTgt spid="9"/>
                                        </p:tgtEl>
                                        <p:attrNameLst>
                                          <p:attrName>style.visibility</p:attrName>
                                        </p:attrNameLst>
                                      </p:cBhvr>
                                      <p:to>
                                        <p:strVal val="visible"/>
                                      </p:to>
                                    </p:set>
                                    <p:anim calcmode="lin" valueType="num">
                                      <p:cBhvr>
                                        <p:cTn id="55" dur="500" fill="hold"/>
                                        <p:tgtEl>
                                          <p:spTgt spid="9"/>
                                        </p:tgtEl>
                                        <p:attrNameLst>
                                          <p:attrName>ppt_w</p:attrName>
                                        </p:attrNameLst>
                                      </p:cBhvr>
                                      <p:tavLst>
                                        <p:tav tm="0">
                                          <p:val>
                                            <p:fltVal val="0"/>
                                          </p:val>
                                        </p:tav>
                                        <p:tav tm="100000">
                                          <p:val>
                                            <p:strVal val="#ppt_w"/>
                                          </p:val>
                                        </p:tav>
                                      </p:tavLst>
                                    </p:anim>
                                    <p:anim calcmode="lin" valueType="num">
                                      <p:cBhvr>
                                        <p:cTn id="56" dur="500" fill="hold"/>
                                        <p:tgtEl>
                                          <p:spTgt spid="9"/>
                                        </p:tgtEl>
                                        <p:attrNameLst>
                                          <p:attrName>ppt_h</p:attrName>
                                        </p:attrNameLst>
                                      </p:cBhvr>
                                      <p:tavLst>
                                        <p:tav tm="0">
                                          <p:val>
                                            <p:fltVal val="0"/>
                                          </p:val>
                                        </p:tav>
                                        <p:tav tm="100000">
                                          <p:val>
                                            <p:strVal val="#ppt_h"/>
                                          </p:val>
                                        </p:tav>
                                      </p:tavLst>
                                    </p:anim>
                                    <p:animEffect transition="in" filter="fade">
                                      <p:cBhvr>
                                        <p:cTn id="57" dur="500"/>
                                        <p:tgtEl>
                                          <p:spTgt spid="9"/>
                                        </p:tgtEl>
                                      </p:cBhvr>
                                    </p:animEffect>
                                  </p:childTnLst>
                                </p:cTn>
                              </p:par>
                              <p:par>
                                <p:cTn id="58" presetID="53" presetClass="entr" presetSubtype="16" fill="hold" nodeType="withEffect">
                                  <p:stCondLst>
                                    <p:cond delay="0"/>
                                  </p:stCondLst>
                                  <p:childTnLst>
                                    <p:set>
                                      <p:cBhvr>
                                        <p:cTn id="59" dur="1" fill="hold">
                                          <p:stCondLst>
                                            <p:cond delay="0"/>
                                          </p:stCondLst>
                                        </p:cTn>
                                        <p:tgtEl>
                                          <p:spTgt spid="25"/>
                                        </p:tgtEl>
                                        <p:attrNameLst>
                                          <p:attrName>style.visibility</p:attrName>
                                        </p:attrNameLst>
                                      </p:cBhvr>
                                      <p:to>
                                        <p:strVal val="visible"/>
                                      </p:to>
                                    </p:set>
                                    <p:anim calcmode="lin" valueType="num">
                                      <p:cBhvr>
                                        <p:cTn id="60" dur="500" fill="hold"/>
                                        <p:tgtEl>
                                          <p:spTgt spid="25"/>
                                        </p:tgtEl>
                                        <p:attrNameLst>
                                          <p:attrName>ppt_w</p:attrName>
                                        </p:attrNameLst>
                                      </p:cBhvr>
                                      <p:tavLst>
                                        <p:tav tm="0">
                                          <p:val>
                                            <p:fltVal val="0"/>
                                          </p:val>
                                        </p:tav>
                                        <p:tav tm="100000">
                                          <p:val>
                                            <p:strVal val="#ppt_w"/>
                                          </p:val>
                                        </p:tav>
                                      </p:tavLst>
                                    </p:anim>
                                    <p:anim calcmode="lin" valueType="num">
                                      <p:cBhvr>
                                        <p:cTn id="61" dur="500" fill="hold"/>
                                        <p:tgtEl>
                                          <p:spTgt spid="25"/>
                                        </p:tgtEl>
                                        <p:attrNameLst>
                                          <p:attrName>ppt_h</p:attrName>
                                        </p:attrNameLst>
                                      </p:cBhvr>
                                      <p:tavLst>
                                        <p:tav tm="0">
                                          <p:val>
                                            <p:fltVal val="0"/>
                                          </p:val>
                                        </p:tav>
                                        <p:tav tm="100000">
                                          <p:val>
                                            <p:strVal val="#ppt_h"/>
                                          </p:val>
                                        </p:tav>
                                      </p:tavLst>
                                    </p:anim>
                                    <p:animEffect transition="in" filter="fade">
                                      <p:cBhvr>
                                        <p:cTn id="62" dur="500"/>
                                        <p:tgtEl>
                                          <p:spTgt spid="25"/>
                                        </p:tgtEl>
                                      </p:cBhvr>
                                    </p:animEffect>
                                  </p:childTnLst>
                                </p:cTn>
                              </p:par>
                            </p:childTnLst>
                          </p:cTn>
                        </p:par>
                      </p:childTnLst>
                    </p:cTn>
                  </p:par>
                  <p:par>
                    <p:cTn id="63" fill="hold">
                      <p:stCondLst>
                        <p:cond delay="indefinite"/>
                      </p:stCondLst>
                      <p:childTnLst>
                        <p:par>
                          <p:cTn id="64" fill="hold">
                            <p:stCondLst>
                              <p:cond delay="0"/>
                            </p:stCondLst>
                            <p:childTnLst>
                              <p:par>
                                <p:cTn id="65" presetID="53" presetClass="entr" presetSubtype="16" fill="hold" grpId="0" nodeType="clickEffect">
                                  <p:stCondLst>
                                    <p:cond delay="0"/>
                                  </p:stCondLst>
                                  <p:childTnLst>
                                    <p:set>
                                      <p:cBhvr>
                                        <p:cTn id="66" dur="1" fill="hold">
                                          <p:stCondLst>
                                            <p:cond delay="0"/>
                                          </p:stCondLst>
                                        </p:cTn>
                                        <p:tgtEl>
                                          <p:spTgt spid="15"/>
                                        </p:tgtEl>
                                        <p:attrNameLst>
                                          <p:attrName>style.visibility</p:attrName>
                                        </p:attrNameLst>
                                      </p:cBhvr>
                                      <p:to>
                                        <p:strVal val="visible"/>
                                      </p:to>
                                    </p:set>
                                    <p:anim calcmode="lin" valueType="num">
                                      <p:cBhvr>
                                        <p:cTn id="67" dur="500" fill="hold"/>
                                        <p:tgtEl>
                                          <p:spTgt spid="15"/>
                                        </p:tgtEl>
                                        <p:attrNameLst>
                                          <p:attrName>ppt_w</p:attrName>
                                        </p:attrNameLst>
                                      </p:cBhvr>
                                      <p:tavLst>
                                        <p:tav tm="0">
                                          <p:val>
                                            <p:fltVal val="0"/>
                                          </p:val>
                                        </p:tav>
                                        <p:tav tm="100000">
                                          <p:val>
                                            <p:strVal val="#ppt_w"/>
                                          </p:val>
                                        </p:tav>
                                      </p:tavLst>
                                    </p:anim>
                                    <p:anim calcmode="lin" valueType="num">
                                      <p:cBhvr>
                                        <p:cTn id="68" dur="500" fill="hold"/>
                                        <p:tgtEl>
                                          <p:spTgt spid="15"/>
                                        </p:tgtEl>
                                        <p:attrNameLst>
                                          <p:attrName>ppt_h</p:attrName>
                                        </p:attrNameLst>
                                      </p:cBhvr>
                                      <p:tavLst>
                                        <p:tav tm="0">
                                          <p:val>
                                            <p:fltVal val="0"/>
                                          </p:val>
                                        </p:tav>
                                        <p:tav tm="100000">
                                          <p:val>
                                            <p:strVal val="#ppt_h"/>
                                          </p:val>
                                        </p:tav>
                                      </p:tavLst>
                                    </p:anim>
                                    <p:animEffect transition="in" filter="fade">
                                      <p:cBhvr>
                                        <p:cTn id="69" dur="500"/>
                                        <p:tgtEl>
                                          <p:spTgt spid="15"/>
                                        </p:tgtEl>
                                      </p:cBhvr>
                                    </p:animEffect>
                                  </p:childTnLst>
                                </p:cTn>
                              </p:par>
                              <p:par>
                                <p:cTn id="70" presetID="53" presetClass="entr" presetSubtype="16" fill="hold" nodeType="withEffect">
                                  <p:stCondLst>
                                    <p:cond delay="0"/>
                                  </p:stCondLst>
                                  <p:childTnLst>
                                    <p:set>
                                      <p:cBhvr>
                                        <p:cTn id="71" dur="1" fill="hold">
                                          <p:stCondLst>
                                            <p:cond delay="0"/>
                                          </p:stCondLst>
                                        </p:cTn>
                                        <p:tgtEl>
                                          <p:spTgt spid="43"/>
                                        </p:tgtEl>
                                        <p:attrNameLst>
                                          <p:attrName>style.visibility</p:attrName>
                                        </p:attrNameLst>
                                      </p:cBhvr>
                                      <p:to>
                                        <p:strVal val="visible"/>
                                      </p:to>
                                    </p:set>
                                    <p:anim calcmode="lin" valueType="num">
                                      <p:cBhvr>
                                        <p:cTn id="72" dur="500" fill="hold"/>
                                        <p:tgtEl>
                                          <p:spTgt spid="43"/>
                                        </p:tgtEl>
                                        <p:attrNameLst>
                                          <p:attrName>ppt_w</p:attrName>
                                        </p:attrNameLst>
                                      </p:cBhvr>
                                      <p:tavLst>
                                        <p:tav tm="0">
                                          <p:val>
                                            <p:fltVal val="0"/>
                                          </p:val>
                                        </p:tav>
                                        <p:tav tm="100000">
                                          <p:val>
                                            <p:strVal val="#ppt_w"/>
                                          </p:val>
                                        </p:tav>
                                      </p:tavLst>
                                    </p:anim>
                                    <p:anim calcmode="lin" valueType="num">
                                      <p:cBhvr>
                                        <p:cTn id="73" dur="500" fill="hold"/>
                                        <p:tgtEl>
                                          <p:spTgt spid="43"/>
                                        </p:tgtEl>
                                        <p:attrNameLst>
                                          <p:attrName>ppt_h</p:attrName>
                                        </p:attrNameLst>
                                      </p:cBhvr>
                                      <p:tavLst>
                                        <p:tav tm="0">
                                          <p:val>
                                            <p:fltVal val="0"/>
                                          </p:val>
                                        </p:tav>
                                        <p:tav tm="100000">
                                          <p:val>
                                            <p:strVal val="#ppt_h"/>
                                          </p:val>
                                        </p:tav>
                                      </p:tavLst>
                                    </p:anim>
                                    <p:animEffect transition="in" filter="fade">
                                      <p:cBhvr>
                                        <p:cTn id="74" dur="500"/>
                                        <p:tgtEl>
                                          <p:spTgt spid="43"/>
                                        </p:tgtEl>
                                      </p:cBhvr>
                                    </p:animEffect>
                                  </p:childTnLst>
                                </p:cTn>
                              </p:par>
                            </p:childTnLst>
                          </p:cTn>
                        </p:par>
                      </p:childTnLst>
                    </p:cTn>
                  </p:par>
                  <p:par>
                    <p:cTn id="75" fill="hold">
                      <p:stCondLst>
                        <p:cond delay="indefinite"/>
                      </p:stCondLst>
                      <p:childTnLst>
                        <p:par>
                          <p:cTn id="76" fill="hold">
                            <p:stCondLst>
                              <p:cond delay="0"/>
                            </p:stCondLst>
                            <p:childTnLst>
                              <p:par>
                                <p:cTn id="77" presetID="53" presetClass="entr" presetSubtype="16" fill="hold" grpId="0" nodeType="clickEffect">
                                  <p:stCondLst>
                                    <p:cond delay="0"/>
                                  </p:stCondLst>
                                  <p:childTnLst>
                                    <p:set>
                                      <p:cBhvr>
                                        <p:cTn id="78" dur="1" fill="hold">
                                          <p:stCondLst>
                                            <p:cond delay="0"/>
                                          </p:stCondLst>
                                        </p:cTn>
                                        <p:tgtEl>
                                          <p:spTgt spid="10"/>
                                        </p:tgtEl>
                                        <p:attrNameLst>
                                          <p:attrName>style.visibility</p:attrName>
                                        </p:attrNameLst>
                                      </p:cBhvr>
                                      <p:to>
                                        <p:strVal val="visible"/>
                                      </p:to>
                                    </p:set>
                                    <p:anim calcmode="lin" valueType="num">
                                      <p:cBhvr>
                                        <p:cTn id="79" dur="500" fill="hold"/>
                                        <p:tgtEl>
                                          <p:spTgt spid="10"/>
                                        </p:tgtEl>
                                        <p:attrNameLst>
                                          <p:attrName>ppt_w</p:attrName>
                                        </p:attrNameLst>
                                      </p:cBhvr>
                                      <p:tavLst>
                                        <p:tav tm="0">
                                          <p:val>
                                            <p:fltVal val="0"/>
                                          </p:val>
                                        </p:tav>
                                        <p:tav tm="100000">
                                          <p:val>
                                            <p:strVal val="#ppt_w"/>
                                          </p:val>
                                        </p:tav>
                                      </p:tavLst>
                                    </p:anim>
                                    <p:anim calcmode="lin" valueType="num">
                                      <p:cBhvr>
                                        <p:cTn id="80" dur="500" fill="hold"/>
                                        <p:tgtEl>
                                          <p:spTgt spid="10"/>
                                        </p:tgtEl>
                                        <p:attrNameLst>
                                          <p:attrName>ppt_h</p:attrName>
                                        </p:attrNameLst>
                                      </p:cBhvr>
                                      <p:tavLst>
                                        <p:tav tm="0">
                                          <p:val>
                                            <p:fltVal val="0"/>
                                          </p:val>
                                        </p:tav>
                                        <p:tav tm="100000">
                                          <p:val>
                                            <p:strVal val="#ppt_h"/>
                                          </p:val>
                                        </p:tav>
                                      </p:tavLst>
                                    </p:anim>
                                    <p:animEffect transition="in" filter="fade">
                                      <p:cBhvr>
                                        <p:cTn id="81" dur="500"/>
                                        <p:tgtEl>
                                          <p:spTgt spid="10"/>
                                        </p:tgtEl>
                                      </p:cBhvr>
                                    </p:animEffect>
                                  </p:childTnLst>
                                </p:cTn>
                              </p:par>
                              <p:par>
                                <p:cTn id="82" presetID="53" presetClass="entr" presetSubtype="16" fill="hold" nodeType="withEffect">
                                  <p:stCondLst>
                                    <p:cond delay="0"/>
                                  </p:stCondLst>
                                  <p:childTnLst>
                                    <p:set>
                                      <p:cBhvr>
                                        <p:cTn id="83" dur="1" fill="hold">
                                          <p:stCondLst>
                                            <p:cond delay="0"/>
                                          </p:stCondLst>
                                        </p:cTn>
                                        <p:tgtEl>
                                          <p:spTgt spid="28"/>
                                        </p:tgtEl>
                                        <p:attrNameLst>
                                          <p:attrName>style.visibility</p:attrName>
                                        </p:attrNameLst>
                                      </p:cBhvr>
                                      <p:to>
                                        <p:strVal val="visible"/>
                                      </p:to>
                                    </p:set>
                                    <p:anim calcmode="lin" valueType="num">
                                      <p:cBhvr>
                                        <p:cTn id="84" dur="500" fill="hold"/>
                                        <p:tgtEl>
                                          <p:spTgt spid="28"/>
                                        </p:tgtEl>
                                        <p:attrNameLst>
                                          <p:attrName>ppt_w</p:attrName>
                                        </p:attrNameLst>
                                      </p:cBhvr>
                                      <p:tavLst>
                                        <p:tav tm="0">
                                          <p:val>
                                            <p:fltVal val="0"/>
                                          </p:val>
                                        </p:tav>
                                        <p:tav tm="100000">
                                          <p:val>
                                            <p:strVal val="#ppt_w"/>
                                          </p:val>
                                        </p:tav>
                                      </p:tavLst>
                                    </p:anim>
                                    <p:anim calcmode="lin" valueType="num">
                                      <p:cBhvr>
                                        <p:cTn id="85" dur="500" fill="hold"/>
                                        <p:tgtEl>
                                          <p:spTgt spid="28"/>
                                        </p:tgtEl>
                                        <p:attrNameLst>
                                          <p:attrName>ppt_h</p:attrName>
                                        </p:attrNameLst>
                                      </p:cBhvr>
                                      <p:tavLst>
                                        <p:tav tm="0">
                                          <p:val>
                                            <p:fltVal val="0"/>
                                          </p:val>
                                        </p:tav>
                                        <p:tav tm="100000">
                                          <p:val>
                                            <p:strVal val="#ppt_h"/>
                                          </p:val>
                                        </p:tav>
                                      </p:tavLst>
                                    </p:anim>
                                    <p:animEffect transition="in" filter="fade">
                                      <p:cBhvr>
                                        <p:cTn id="86" dur="500"/>
                                        <p:tgtEl>
                                          <p:spTgt spid="28"/>
                                        </p:tgtEl>
                                      </p:cBhvr>
                                    </p:animEffect>
                                  </p:childTnLst>
                                </p:cTn>
                              </p:par>
                            </p:childTnLst>
                          </p:cTn>
                        </p:par>
                      </p:childTnLst>
                    </p:cTn>
                  </p:par>
                  <p:par>
                    <p:cTn id="87" fill="hold">
                      <p:stCondLst>
                        <p:cond delay="indefinite"/>
                      </p:stCondLst>
                      <p:childTnLst>
                        <p:par>
                          <p:cTn id="88" fill="hold">
                            <p:stCondLst>
                              <p:cond delay="0"/>
                            </p:stCondLst>
                            <p:childTnLst>
                              <p:par>
                                <p:cTn id="89" presetID="53" presetClass="entr" presetSubtype="16" fill="hold" grpId="0" nodeType="clickEffect">
                                  <p:stCondLst>
                                    <p:cond delay="0"/>
                                  </p:stCondLst>
                                  <p:childTnLst>
                                    <p:set>
                                      <p:cBhvr>
                                        <p:cTn id="90" dur="1" fill="hold">
                                          <p:stCondLst>
                                            <p:cond delay="0"/>
                                          </p:stCondLst>
                                        </p:cTn>
                                        <p:tgtEl>
                                          <p:spTgt spid="11"/>
                                        </p:tgtEl>
                                        <p:attrNameLst>
                                          <p:attrName>style.visibility</p:attrName>
                                        </p:attrNameLst>
                                      </p:cBhvr>
                                      <p:to>
                                        <p:strVal val="visible"/>
                                      </p:to>
                                    </p:set>
                                    <p:anim calcmode="lin" valueType="num">
                                      <p:cBhvr>
                                        <p:cTn id="91" dur="500" fill="hold"/>
                                        <p:tgtEl>
                                          <p:spTgt spid="11"/>
                                        </p:tgtEl>
                                        <p:attrNameLst>
                                          <p:attrName>ppt_w</p:attrName>
                                        </p:attrNameLst>
                                      </p:cBhvr>
                                      <p:tavLst>
                                        <p:tav tm="0">
                                          <p:val>
                                            <p:fltVal val="0"/>
                                          </p:val>
                                        </p:tav>
                                        <p:tav tm="100000">
                                          <p:val>
                                            <p:strVal val="#ppt_w"/>
                                          </p:val>
                                        </p:tav>
                                      </p:tavLst>
                                    </p:anim>
                                    <p:anim calcmode="lin" valueType="num">
                                      <p:cBhvr>
                                        <p:cTn id="92" dur="500" fill="hold"/>
                                        <p:tgtEl>
                                          <p:spTgt spid="11"/>
                                        </p:tgtEl>
                                        <p:attrNameLst>
                                          <p:attrName>ppt_h</p:attrName>
                                        </p:attrNameLst>
                                      </p:cBhvr>
                                      <p:tavLst>
                                        <p:tav tm="0">
                                          <p:val>
                                            <p:fltVal val="0"/>
                                          </p:val>
                                        </p:tav>
                                        <p:tav tm="100000">
                                          <p:val>
                                            <p:strVal val="#ppt_h"/>
                                          </p:val>
                                        </p:tav>
                                      </p:tavLst>
                                    </p:anim>
                                    <p:animEffect transition="in" filter="fade">
                                      <p:cBhvr>
                                        <p:cTn id="93" dur="500"/>
                                        <p:tgtEl>
                                          <p:spTgt spid="11"/>
                                        </p:tgtEl>
                                      </p:cBhvr>
                                    </p:animEffect>
                                  </p:childTnLst>
                                </p:cTn>
                              </p:par>
                              <p:par>
                                <p:cTn id="94" presetID="53" presetClass="entr" presetSubtype="16" fill="hold" nodeType="withEffect">
                                  <p:stCondLst>
                                    <p:cond delay="0"/>
                                  </p:stCondLst>
                                  <p:childTnLst>
                                    <p:set>
                                      <p:cBhvr>
                                        <p:cTn id="95" dur="1" fill="hold">
                                          <p:stCondLst>
                                            <p:cond delay="0"/>
                                          </p:stCondLst>
                                        </p:cTn>
                                        <p:tgtEl>
                                          <p:spTgt spid="23"/>
                                        </p:tgtEl>
                                        <p:attrNameLst>
                                          <p:attrName>style.visibility</p:attrName>
                                        </p:attrNameLst>
                                      </p:cBhvr>
                                      <p:to>
                                        <p:strVal val="visible"/>
                                      </p:to>
                                    </p:set>
                                    <p:anim calcmode="lin" valueType="num">
                                      <p:cBhvr>
                                        <p:cTn id="96" dur="500" fill="hold"/>
                                        <p:tgtEl>
                                          <p:spTgt spid="23"/>
                                        </p:tgtEl>
                                        <p:attrNameLst>
                                          <p:attrName>ppt_w</p:attrName>
                                        </p:attrNameLst>
                                      </p:cBhvr>
                                      <p:tavLst>
                                        <p:tav tm="0">
                                          <p:val>
                                            <p:fltVal val="0"/>
                                          </p:val>
                                        </p:tav>
                                        <p:tav tm="100000">
                                          <p:val>
                                            <p:strVal val="#ppt_w"/>
                                          </p:val>
                                        </p:tav>
                                      </p:tavLst>
                                    </p:anim>
                                    <p:anim calcmode="lin" valueType="num">
                                      <p:cBhvr>
                                        <p:cTn id="97" dur="500" fill="hold"/>
                                        <p:tgtEl>
                                          <p:spTgt spid="23"/>
                                        </p:tgtEl>
                                        <p:attrNameLst>
                                          <p:attrName>ppt_h</p:attrName>
                                        </p:attrNameLst>
                                      </p:cBhvr>
                                      <p:tavLst>
                                        <p:tav tm="0">
                                          <p:val>
                                            <p:fltVal val="0"/>
                                          </p:val>
                                        </p:tav>
                                        <p:tav tm="100000">
                                          <p:val>
                                            <p:strVal val="#ppt_h"/>
                                          </p:val>
                                        </p:tav>
                                      </p:tavLst>
                                    </p:anim>
                                    <p:animEffect transition="in" filter="fade">
                                      <p:cBhvr>
                                        <p:cTn id="98" dur="500"/>
                                        <p:tgtEl>
                                          <p:spTgt spid="23"/>
                                        </p:tgtEl>
                                      </p:cBhvr>
                                    </p:animEffect>
                                  </p:childTnLst>
                                </p:cTn>
                              </p:par>
                            </p:childTnLst>
                          </p:cTn>
                        </p:par>
                      </p:childTnLst>
                    </p:cTn>
                  </p:par>
                  <p:par>
                    <p:cTn id="99" fill="hold">
                      <p:stCondLst>
                        <p:cond delay="indefinite"/>
                      </p:stCondLst>
                      <p:childTnLst>
                        <p:par>
                          <p:cTn id="100" fill="hold">
                            <p:stCondLst>
                              <p:cond delay="0"/>
                            </p:stCondLst>
                            <p:childTnLst>
                              <p:par>
                                <p:cTn id="101" presetID="53" presetClass="entr" presetSubtype="16" fill="hold" grpId="0" nodeType="clickEffect">
                                  <p:stCondLst>
                                    <p:cond delay="0"/>
                                  </p:stCondLst>
                                  <p:childTnLst>
                                    <p:set>
                                      <p:cBhvr>
                                        <p:cTn id="102" dur="1" fill="hold">
                                          <p:stCondLst>
                                            <p:cond delay="0"/>
                                          </p:stCondLst>
                                        </p:cTn>
                                        <p:tgtEl>
                                          <p:spTgt spid="12"/>
                                        </p:tgtEl>
                                        <p:attrNameLst>
                                          <p:attrName>style.visibility</p:attrName>
                                        </p:attrNameLst>
                                      </p:cBhvr>
                                      <p:to>
                                        <p:strVal val="visible"/>
                                      </p:to>
                                    </p:set>
                                    <p:anim calcmode="lin" valueType="num">
                                      <p:cBhvr>
                                        <p:cTn id="103" dur="500" fill="hold"/>
                                        <p:tgtEl>
                                          <p:spTgt spid="12"/>
                                        </p:tgtEl>
                                        <p:attrNameLst>
                                          <p:attrName>ppt_w</p:attrName>
                                        </p:attrNameLst>
                                      </p:cBhvr>
                                      <p:tavLst>
                                        <p:tav tm="0">
                                          <p:val>
                                            <p:fltVal val="0"/>
                                          </p:val>
                                        </p:tav>
                                        <p:tav tm="100000">
                                          <p:val>
                                            <p:strVal val="#ppt_w"/>
                                          </p:val>
                                        </p:tav>
                                      </p:tavLst>
                                    </p:anim>
                                    <p:anim calcmode="lin" valueType="num">
                                      <p:cBhvr>
                                        <p:cTn id="104" dur="500" fill="hold"/>
                                        <p:tgtEl>
                                          <p:spTgt spid="12"/>
                                        </p:tgtEl>
                                        <p:attrNameLst>
                                          <p:attrName>ppt_h</p:attrName>
                                        </p:attrNameLst>
                                      </p:cBhvr>
                                      <p:tavLst>
                                        <p:tav tm="0">
                                          <p:val>
                                            <p:fltVal val="0"/>
                                          </p:val>
                                        </p:tav>
                                        <p:tav tm="100000">
                                          <p:val>
                                            <p:strVal val="#ppt_h"/>
                                          </p:val>
                                        </p:tav>
                                      </p:tavLst>
                                    </p:anim>
                                    <p:animEffect transition="in" filter="fade">
                                      <p:cBhvr>
                                        <p:cTn id="105" dur="500"/>
                                        <p:tgtEl>
                                          <p:spTgt spid="12"/>
                                        </p:tgtEl>
                                      </p:cBhvr>
                                    </p:animEffect>
                                  </p:childTnLst>
                                </p:cTn>
                              </p:par>
                              <p:par>
                                <p:cTn id="106" presetID="53" presetClass="entr" presetSubtype="16" fill="hold" nodeType="withEffect">
                                  <p:stCondLst>
                                    <p:cond delay="0"/>
                                  </p:stCondLst>
                                  <p:childTnLst>
                                    <p:set>
                                      <p:cBhvr>
                                        <p:cTn id="107" dur="1" fill="hold">
                                          <p:stCondLst>
                                            <p:cond delay="0"/>
                                          </p:stCondLst>
                                        </p:cTn>
                                        <p:tgtEl>
                                          <p:spTgt spid="42"/>
                                        </p:tgtEl>
                                        <p:attrNameLst>
                                          <p:attrName>style.visibility</p:attrName>
                                        </p:attrNameLst>
                                      </p:cBhvr>
                                      <p:to>
                                        <p:strVal val="visible"/>
                                      </p:to>
                                    </p:set>
                                    <p:anim calcmode="lin" valueType="num">
                                      <p:cBhvr>
                                        <p:cTn id="108" dur="500" fill="hold"/>
                                        <p:tgtEl>
                                          <p:spTgt spid="42"/>
                                        </p:tgtEl>
                                        <p:attrNameLst>
                                          <p:attrName>ppt_w</p:attrName>
                                        </p:attrNameLst>
                                      </p:cBhvr>
                                      <p:tavLst>
                                        <p:tav tm="0">
                                          <p:val>
                                            <p:fltVal val="0"/>
                                          </p:val>
                                        </p:tav>
                                        <p:tav tm="100000">
                                          <p:val>
                                            <p:strVal val="#ppt_w"/>
                                          </p:val>
                                        </p:tav>
                                      </p:tavLst>
                                    </p:anim>
                                    <p:anim calcmode="lin" valueType="num">
                                      <p:cBhvr>
                                        <p:cTn id="109" dur="500" fill="hold"/>
                                        <p:tgtEl>
                                          <p:spTgt spid="42"/>
                                        </p:tgtEl>
                                        <p:attrNameLst>
                                          <p:attrName>ppt_h</p:attrName>
                                        </p:attrNameLst>
                                      </p:cBhvr>
                                      <p:tavLst>
                                        <p:tav tm="0">
                                          <p:val>
                                            <p:fltVal val="0"/>
                                          </p:val>
                                        </p:tav>
                                        <p:tav tm="100000">
                                          <p:val>
                                            <p:strVal val="#ppt_h"/>
                                          </p:val>
                                        </p:tav>
                                      </p:tavLst>
                                    </p:anim>
                                    <p:animEffect transition="in" filter="fade">
                                      <p:cBhvr>
                                        <p:cTn id="110" dur="500"/>
                                        <p:tgtEl>
                                          <p:spTgt spid="42"/>
                                        </p:tgtEl>
                                      </p:cBhvr>
                                    </p:animEffect>
                                  </p:childTnLst>
                                </p:cTn>
                              </p:par>
                            </p:childTnLst>
                          </p:cTn>
                        </p:par>
                      </p:childTnLst>
                    </p:cTn>
                  </p:par>
                  <p:par>
                    <p:cTn id="111" fill="hold">
                      <p:stCondLst>
                        <p:cond delay="indefinite"/>
                      </p:stCondLst>
                      <p:childTnLst>
                        <p:par>
                          <p:cTn id="112" fill="hold">
                            <p:stCondLst>
                              <p:cond delay="0"/>
                            </p:stCondLst>
                            <p:childTnLst>
                              <p:par>
                                <p:cTn id="113" presetID="53" presetClass="entr" presetSubtype="16" fill="hold" grpId="0" nodeType="clickEffect">
                                  <p:stCondLst>
                                    <p:cond delay="0"/>
                                  </p:stCondLst>
                                  <p:childTnLst>
                                    <p:set>
                                      <p:cBhvr>
                                        <p:cTn id="114" dur="1" fill="hold">
                                          <p:stCondLst>
                                            <p:cond delay="0"/>
                                          </p:stCondLst>
                                        </p:cTn>
                                        <p:tgtEl>
                                          <p:spTgt spid="14"/>
                                        </p:tgtEl>
                                        <p:attrNameLst>
                                          <p:attrName>style.visibility</p:attrName>
                                        </p:attrNameLst>
                                      </p:cBhvr>
                                      <p:to>
                                        <p:strVal val="visible"/>
                                      </p:to>
                                    </p:set>
                                    <p:anim calcmode="lin" valueType="num">
                                      <p:cBhvr>
                                        <p:cTn id="115" dur="500" fill="hold"/>
                                        <p:tgtEl>
                                          <p:spTgt spid="14"/>
                                        </p:tgtEl>
                                        <p:attrNameLst>
                                          <p:attrName>ppt_w</p:attrName>
                                        </p:attrNameLst>
                                      </p:cBhvr>
                                      <p:tavLst>
                                        <p:tav tm="0">
                                          <p:val>
                                            <p:fltVal val="0"/>
                                          </p:val>
                                        </p:tav>
                                        <p:tav tm="100000">
                                          <p:val>
                                            <p:strVal val="#ppt_w"/>
                                          </p:val>
                                        </p:tav>
                                      </p:tavLst>
                                    </p:anim>
                                    <p:anim calcmode="lin" valueType="num">
                                      <p:cBhvr>
                                        <p:cTn id="116" dur="500" fill="hold"/>
                                        <p:tgtEl>
                                          <p:spTgt spid="14"/>
                                        </p:tgtEl>
                                        <p:attrNameLst>
                                          <p:attrName>ppt_h</p:attrName>
                                        </p:attrNameLst>
                                      </p:cBhvr>
                                      <p:tavLst>
                                        <p:tav tm="0">
                                          <p:val>
                                            <p:fltVal val="0"/>
                                          </p:val>
                                        </p:tav>
                                        <p:tav tm="100000">
                                          <p:val>
                                            <p:strVal val="#ppt_h"/>
                                          </p:val>
                                        </p:tav>
                                      </p:tavLst>
                                    </p:anim>
                                    <p:animEffect transition="in" filter="fade">
                                      <p:cBhvr>
                                        <p:cTn id="117" dur="500"/>
                                        <p:tgtEl>
                                          <p:spTgt spid="14"/>
                                        </p:tgtEl>
                                      </p:cBhvr>
                                    </p:animEffect>
                                  </p:childTnLst>
                                </p:cTn>
                              </p:par>
                              <p:par>
                                <p:cTn id="118" presetID="53" presetClass="entr" presetSubtype="16" fill="hold" nodeType="withEffect">
                                  <p:stCondLst>
                                    <p:cond delay="0"/>
                                  </p:stCondLst>
                                  <p:childTnLst>
                                    <p:set>
                                      <p:cBhvr>
                                        <p:cTn id="119" dur="1" fill="hold">
                                          <p:stCondLst>
                                            <p:cond delay="0"/>
                                          </p:stCondLst>
                                        </p:cTn>
                                        <p:tgtEl>
                                          <p:spTgt spid="44"/>
                                        </p:tgtEl>
                                        <p:attrNameLst>
                                          <p:attrName>style.visibility</p:attrName>
                                        </p:attrNameLst>
                                      </p:cBhvr>
                                      <p:to>
                                        <p:strVal val="visible"/>
                                      </p:to>
                                    </p:set>
                                    <p:anim calcmode="lin" valueType="num">
                                      <p:cBhvr>
                                        <p:cTn id="120" dur="500" fill="hold"/>
                                        <p:tgtEl>
                                          <p:spTgt spid="44"/>
                                        </p:tgtEl>
                                        <p:attrNameLst>
                                          <p:attrName>ppt_w</p:attrName>
                                        </p:attrNameLst>
                                      </p:cBhvr>
                                      <p:tavLst>
                                        <p:tav tm="0">
                                          <p:val>
                                            <p:fltVal val="0"/>
                                          </p:val>
                                        </p:tav>
                                        <p:tav tm="100000">
                                          <p:val>
                                            <p:strVal val="#ppt_w"/>
                                          </p:val>
                                        </p:tav>
                                      </p:tavLst>
                                    </p:anim>
                                    <p:anim calcmode="lin" valueType="num">
                                      <p:cBhvr>
                                        <p:cTn id="121" dur="500" fill="hold"/>
                                        <p:tgtEl>
                                          <p:spTgt spid="44"/>
                                        </p:tgtEl>
                                        <p:attrNameLst>
                                          <p:attrName>ppt_h</p:attrName>
                                        </p:attrNameLst>
                                      </p:cBhvr>
                                      <p:tavLst>
                                        <p:tav tm="0">
                                          <p:val>
                                            <p:fltVal val="0"/>
                                          </p:val>
                                        </p:tav>
                                        <p:tav tm="100000">
                                          <p:val>
                                            <p:strVal val="#ppt_h"/>
                                          </p:val>
                                        </p:tav>
                                      </p:tavLst>
                                    </p:anim>
                                    <p:animEffect transition="in" filter="fade">
                                      <p:cBhvr>
                                        <p:cTn id="122" dur="500"/>
                                        <p:tgtEl>
                                          <p:spTgt spid="44"/>
                                        </p:tgtEl>
                                      </p:cBhvr>
                                    </p:animEffect>
                                  </p:childTnLst>
                                </p:cTn>
                              </p:par>
                            </p:childTnLst>
                          </p:cTn>
                        </p:par>
                      </p:childTnLst>
                    </p:cTn>
                  </p:par>
                  <p:par>
                    <p:cTn id="123" fill="hold">
                      <p:stCondLst>
                        <p:cond delay="indefinite"/>
                      </p:stCondLst>
                      <p:childTnLst>
                        <p:par>
                          <p:cTn id="124" fill="hold">
                            <p:stCondLst>
                              <p:cond delay="0"/>
                            </p:stCondLst>
                            <p:childTnLst>
                              <p:par>
                                <p:cTn id="125" presetID="53" presetClass="entr" presetSubtype="16" fill="hold" grpId="0" nodeType="clickEffect">
                                  <p:stCondLst>
                                    <p:cond delay="0"/>
                                  </p:stCondLst>
                                  <p:childTnLst>
                                    <p:set>
                                      <p:cBhvr>
                                        <p:cTn id="126" dur="1" fill="hold">
                                          <p:stCondLst>
                                            <p:cond delay="0"/>
                                          </p:stCondLst>
                                        </p:cTn>
                                        <p:tgtEl>
                                          <p:spTgt spid="26"/>
                                        </p:tgtEl>
                                        <p:attrNameLst>
                                          <p:attrName>style.visibility</p:attrName>
                                        </p:attrNameLst>
                                      </p:cBhvr>
                                      <p:to>
                                        <p:strVal val="visible"/>
                                      </p:to>
                                    </p:set>
                                    <p:anim calcmode="lin" valueType="num">
                                      <p:cBhvr>
                                        <p:cTn id="127" dur="500" fill="hold"/>
                                        <p:tgtEl>
                                          <p:spTgt spid="26"/>
                                        </p:tgtEl>
                                        <p:attrNameLst>
                                          <p:attrName>ppt_w</p:attrName>
                                        </p:attrNameLst>
                                      </p:cBhvr>
                                      <p:tavLst>
                                        <p:tav tm="0">
                                          <p:val>
                                            <p:fltVal val="0"/>
                                          </p:val>
                                        </p:tav>
                                        <p:tav tm="100000">
                                          <p:val>
                                            <p:strVal val="#ppt_w"/>
                                          </p:val>
                                        </p:tav>
                                      </p:tavLst>
                                    </p:anim>
                                    <p:anim calcmode="lin" valueType="num">
                                      <p:cBhvr>
                                        <p:cTn id="128" dur="500" fill="hold"/>
                                        <p:tgtEl>
                                          <p:spTgt spid="26"/>
                                        </p:tgtEl>
                                        <p:attrNameLst>
                                          <p:attrName>ppt_h</p:attrName>
                                        </p:attrNameLst>
                                      </p:cBhvr>
                                      <p:tavLst>
                                        <p:tav tm="0">
                                          <p:val>
                                            <p:fltVal val="0"/>
                                          </p:val>
                                        </p:tav>
                                        <p:tav tm="100000">
                                          <p:val>
                                            <p:strVal val="#ppt_h"/>
                                          </p:val>
                                        </p:tav>
                                      </p:tavLst>
                                    </p:anim>
                                    <p:animEffect transition="in" filter="fade">
                                      <p:cBhvr>
                                        <p:cTn id="129" dur="500"/>
                                        <p:tgtEl>
                                          <p:spTgt spid="26"/>
                                        </p:tgtEl>
                                      </p:cBhvr>
                                    </p:animEffect>
                                  </p:childTnLst>
                                </p:cTn>
                              </p:par>
                              <p:par>
                                <p:cTn id="130" presetID="53" presetClass="entr" presetSubtype="16" fill="hold" nodeType="withEffect">
                                  <p:stCondLst>
                                    <p:cond delay="0"/>
                                  </p:stCondLst>
                                  <p:childTnLst>
                                    <p:set>
                                      <p:cBhvr>
                                        <p:cTn id="131" dur="1" fill="hold">
                                          <p:stCondLst>
                                            <p:cond delay="0"/>
                                          </p:stCondLst>
                                        </p:cTn>
                                        <p:tgtEl>
                                          <p:spTgt spid="27"/>
                                        </p:tgtEl>
                                        <p:attrNameLst>
                                          <p:attrName>style.visibility</p:attrName>
                                        </p:attrNameLst>
                                      </p:cBhvr>
                                      <p:to>
                                        <p:strVal val="visible"/>
                                      </p:to>
                                    </p:set>
                                    <p:anim calcmode="lin" valueType="num">
                                      <p:cBhvr>
                                        <p:cTn id="132" dur="500" fill="hold"/>
                                        <p:tgtEl>
                                          <p:spTgt spid="27"/>
                                        </p:tgtEl>
                                        <p:attrNameLst>
                                          <p:attrName>ppt_w</p:attrName>
                                        </p:attrNameLst>
                                      </p:cBhvr>
                                      <p:tavLst>
                                        <p:tav tm="0">
                                          <p:val>
                                            <p:fltVal val="0"/>
                                          </p:val>
                                        </p:tav>
                                        <p:tav tm="100000">
                                          <p:val>
                                            <p:strVal val="#ppt_w"/>
                                          </p:val>
                                        </p:tav>
                                      </p:tavLst>
                                    </p:anim>
                                    <p:anim calcmode="lin" valueType="num">
                                      <p:cBhvr>
                                        <p:cTn id="133" dur="500" fill="hold"/>
                                        <p:tgtEl>
                                          <p:spTgt spid="27"/>
                                        </p:tgtEl>
                                        <p:attrNameLst>
                                          <p:attrName>ppt_h</p:attrName>
                                        </p:attrNameLst>
                                      </p:cBhvr>
                                      <p:tavLst>
                                        <p:tav tm="0">
                                          <p:val>
                                            <p:fltVal val="0"/>
                                          </p:val>
                                        </p:tav>
                                        <p:tav tm="100000">
                                          <p:val>
                                            <p:strVal val="#ppt_h"/>
                                          </p:val>
                                        </p:tav>
                                      </p:tavLst>
                                    </p:anim>
                                    <p:animEffect transition="in" filter="fade">
                                      <p:cBhvr>
                                        <p:cTn id="134" dur="500"/>
                                        <p:tgtEl>
                                          <p:spTgt spid="27"/>
                                        </p:tgtEl>
                                      </p:cBhvr>
                                    </p:animEffect>
                                  </p:childTnLst>
                                </p:cTn>
                              </p:par>
                            </p:childTnLst>
                          </p:cTn>
                        </p:par>
                      </p:childTnLst>
                    </p:cTn>
                  </p:par>
                  <p:par>
                    <p:cTn id="135" fill="hold">
                      <p:stCondLst>
                        <p:cond delay="indefinite"/>
                      </p:stCondLst>
                      <p:childTnLst>
                        <p:par>
                          <p:cTn id="136" fill="hold">
                            <p:stCondLst>
                              <p:cond delay="0"/>
                            </p:stCondLst>
                            <p:childTnLst>
                              <p:par>
                                <p:cTn id="137" presetID="53" presetClass="entr" presetSubtype="16" fill="hold" grpId="0" nodeType="clickEffect">
                                  <p:stCondLst>
                                    <p:cond delay="0"/>
                                  </p:stCondLst>
                                  <p:childTnLst>
                                    <p:set>
                                      <p:cBhvr>
                                        <p:cTn id="138" dur="1" fill="hold">
                                          <p:stCondLst>
                                            <p:cond delay="0"/>
                                          </p:stCondLst>
                                        </p:cTn>
                                        <p:tgtEl>
                                          <p:spTgt spid="16"/>
                                        </p:tgtEl>
                                        <p:attrNameLst>
                                          <p:attrName>style.visibility</p:attrName>
                                        </p:attrNameLst>
                                      </p:cBhvr>
                                      <p:to>
                                        <p:strVal val="visible"/>
                                      </p:to>
                                    </p:set>
                                    <p:anim calcmode="lin" valueType="num">
                                      <p:cBhvr>
                                        <p:cTn id="139" dur="500" fill="hold"/>
                                        <p:tgtEl>
                                          <p:spTgt spid="16"/>
                                        </p:tgtEl>
                                        <p:attrNameLst>
                                          <p:attrName>ppt_w</p:attrName>
                                        </p:attrNameLst>
                                      </p:cBhvr>
                                      <p:tavLst>
                                        <p:tav tm="0">
                                          <p:val>
                                            <p:fltVal val="0"/>
                                          </p:val>
                                        </p:tav>
                                        <p:tav tm="100000">
                                          <p:val>
                                            <p:strVal val="#ppt_w"/>
                                          </p:val>
                                        </p:tav>
                                      </p:tavLst>
                                    </p:anim>
                                    <p:anim calcmode="lin" valueType="num">
                                      <p:cBhvr>
                                        <p:cTn id="140" dur="500" fill="hold"/>
                                        <p:tgtEl>
                                          <p:spTgt spid="16"/>
                                        </p:tgtEl>
                                        <p:attrNameLst>
                                          <p:attrName>ppt_h</p:attrName>
                                        </p:attrNameLst>
                                      </p:cBhvr>
                                      <p:tavLst>
                                        <p:tav tm="0">
                                          <p:val>
                                            <p:fltVal val="0"/>
                                          </p:val>
                                        </p:tav>
                                        <p:tav tm="100000">
                                          <p:val>
                                            <p:strVal val="#ppt_h"/>
                                          </p:val>
                                        </p:tav>
                                      </p:tavLst>
                                    </p:anim>
                                    <p:animEffect transition="in" filter="fade">
                                      <p:cBhvr>
                                        <p:cTn id="141" dur="500"/>
                                        <p:tgtEl>
                                          <p:spTgt spid="16"/>
                                        </p:tgtEl>
                                      </p:cBhvr>
                                    </p:animEffect>
                                  </p:childTnLst>
                                </p:cTn>
                              </p:par>
                              <p:par>
                                <p:cTn id="142" presetID="53" presetClass="entr" presetSubtype="16" fill="hold" nodeType="withEffect">
                                  <p:stCondLst>
                                    <p:cond delay="0"/>
                                  </p:stCondLst>
                                  <p:childTnLst>
                                    <p:set>
                                      <p:cBhvr>
                                        <p:cTn id="143" dur="1" fill="hold">
                                          <p:stCondLst>
                                            <p:cond delay="0"/>
                                          </p:stCondLst>
                                        </p:cTn>
                                        <p:tgtEl>
                                          <p:spTgt spid="41"/>
                                        </p:tgtEl>
                                        <p:attrNameLst>
                                          <p:attrName>style.visibility</p:attrName>
                                        </p:attrNameLst>
                                      </p:cBhvr>
                                      <p:to>
                                        <p:strVal val="visible"/>
                                      </p:to>
                                    </p:set>
                                    <p:anim calcmode="lin" valueType="num">
                                      <p:cBhvr>
                                        <p:cTn id="144" dur="500" fill="hold"/>
                                        <p:tgtEl>
                                          <p:spTgt spid="41"/>
                                        </p:tgtEl>
                                        <p:attrNameLst>
                                          <p:attrName>ppt_w</p:attrName>
                                        </p:attrNameLst>
                                      </p:cBhvr>
                                      <p:tavLst>
                                        <p:tav tm="0">
                                          <p:val>
                                            <p:fltVal val="0"/>
                                          </p:val>
                                        </p:tav>
                                        <p:tav tm="100000">
                                          <p:val>
                                            <p:strVal val="#ppt_w"/>
                                          </p:val>
                                        </p:tav>
                                      </p:tavLst>
                                    </p:anim>
                                    <p:anim calcmode="lin" valueType="num">
                                      <p:cBhvr>
                                        <p:cTn id="145" dur="500" fill="hold"/>
                                        <p:tgtEl>
                                          <p:spTgt spid="41"/>
                                        </p:tgtEl>
                                        <p:attrNameLst>
                                          <p:attrName>ppt_h</p:attrName>
                                        </p:attrNameLst>
                                      </p:cBhvr>
                                      <p:tavLst>
                                        <p:tav tm="0">
                                          <p:val>
                                            <p:fltVal val="0"/>
                                          </p:val>
                                        </p:tav>
                                        <p:tav tm="100000">
                                          <p:val>
                                            <p:strVal val="#ppt_h"/>
                                          </p:val>
                                        </p:tav>
                                      </p:tavLst>
                                    </p:anim>
                                    <p:animEffect transition="in" filter="fade">
                                      <p:cBhvr>
                                        <p:cTn id="146"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animBg="1"/>
      <p:bldP spid="26" grpId="0" animBg="1"/>
      <p:bldP spid="7" grpId="0" animBg="1"/>
      <p:bldP spid="2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28470371-776D-1380-D77C-0C80908D586D}"/>
              </a:ext>
            </a:extLst>
          </p:cNvPr>
          <p:cNvSpPr txBox="1"/>
          <p:nvPr/>
        </p:nvSpPr>
        <p:spPr>
          <a:xfrm>
            <a:off x="133350" y="163374"/>
            <a:ext cx="3359150" cy="4555093"/>
          </a:xfrm>
          <a:prstGeom prst="rect">
            <a:avLst/>
          </a:prstGeom>
          <a:solidFill>
            <a:schemeClr val="bg1"/>
          </a:solidFill>
          <a:ln w="28575">
            <a:solidFill>
              <a:schemeClr val="tx1"/>
            </a:solidFill>
          </a:ln>
        </p:spPr>
        <p:txBody>
          <a:bodyPr wrap="square">
            <a:spAutoFit/>
          </a:bodyPr>
          <a:lstStyle/>
          <a:p>
            <a:r>
              <a:rPr lang="fr-FR" sz="3600" dirty="0">
                <a:solidFill>
                  <a:schemeClr val="tx1"/>
                </a:solidFill>
                <a:latin typeface="Gill Sans Ultra Bold" panose="020B0A02020104020203" pitchFamily="34" charset="77"/>
              </a:rPr>
              <a:t>Monnaie numérique </a:t>
            </a:r>
          </a:p>
          <a:p>
            <a:r>
              <a:rPr lang="fr-FR" sz="3600" dirty="0">
                <a:latin typeface="Gill Sans Ultra Bold" panose="020B0A02020104020203" pitchFamily="34" charset="77"/>
              </a:rPr>
              <a:t>d</a:t>
            </a:r>
            <a:r>
              <a:rPr lang="fr-FR" sz="3600" dirty="0">
                <a:solidFill>
                  <a:schemeClr val="tx1"/>
                </a:solidFill>
                <a:latin typeface="Gill Sans Ultra Bold" panose="020B0A02020104020203" pitchFamily="34" charset="77"/>
              </a:rPr>
              <a:t>e la banque centrale</a:t>
            </a:r>
            <a:br>
              <a:rPr lang="fr-FR" sz="3200" b="1" dirty="0">
                <a:solidFill>
                  <a:schemeClr val="tx1"/>
                </a:solidFill>
                <a:latin typeface="Arial Rounded MT Bold" panose="020F0704030504030204" pitchFamily="34" charset="77"/>
              </a:rPr>
            </a:br>
            <a:r>
              <a:rPr lang="fr-FR" sz="1400" b="1" dirty="0">
                <a:solidFill>
                  <a:schemeClr val="tx1"/>
                </a:solidFill>
                <a:highlight>
                  <a:srgbClr val="FFFF00"/>
                </a:highlight>
                <a:latin typeface="Arial Rounded MT Bold" panose="020F0704030504030204" pitchFamily="34" charset="77"/>
              </a:rPr>
              <a:t> </a:t>
            </a:r>
            <a:br>
              <a:rPr lang="fr-FR" sz="3200" b="1" dirty="0">
                <a:solidFill>
                  <a:schemeClr val="tx1"/>
                </a:solidFill>
                <a:latin typeface="Arial Rounded MT Bold" panose="020F0704030504030204" pitchFamily="34" charset="77"/>
              </a:rPr>
            </a:br>
            <a:r>
              <a:rPr lang="fr-FR" sz="3200" b="1" i="1" dirty="0"/>
              <a:t>Principes d'interopérabilité mondiale</a:t>
            </a:r>
          </a:p>
        </p:txBody>
      </p:sp>
      <p:pic>
        <p:nvPicPr>
          <p:cNvPr id="2" name="Image 1">
            <a:extLst>
              <a:ext uri="{FF2B5EF4-FFF2-40B4-BE49-F238E27FC236}">
                <a16:creationId xmlns:a16="http://schemas.microsoft.com/office/drawing/2014/main" id="{1BFCE5FA-E9F1-20C0-C0AD-01FA05853B75}"/>
              </a:ext>
            </a:extLst>
          </p:cNvPr>
          <p:cNvPicPr>
            <a:picLocks noChangeAspect="1"/>
          </p:cNvPicPr>
          <p:nvPr/>
        </p:nvPicPr>
        <p:blipFill>
          <a:blip r:embed="rId2"/>
          <a:stretch>
            <a:fillRect/>
          </a:stretch>
        </p:blipFill>
        <p:spPr>
          <a:xfrm>
            <a:off x="3675529" y="0"/>
            <a:ext cx="4840941" cy="6858000"/>
          </a:xfrm>
          <a:prstGeom prst="rect">
            <a:avLst/>
          </a:prstGeom>
        </p:spPr>
      </p:pic>
      <p:pic>
        <p:nvPicPr>
          <p:cNvPr id="3" name="Image 2">
            <a:extLst>
              <a:ext uri="{FF2B5EF4-FFF2-40B4-BE49-F238E27FC236}">
                <a16:creationId xmlns:a16="http://schemas.microsoft.com/office/drawing/2014/main" id="{D7F47E53-7135-8143-7495-58C63A169F83}"/>
              </a:ext>
            </a:extLst>
          </p:cNvPr>
          <p:cNvPicPr>
            <a:picLocks noChangeAspect="1"/>
          </p:cNvPicPr>
          <p:nvPr/>
        </p:nvPicPr>
        <p:blipFill>
          <a:blip r:embed="rId3"/>
          <a:stretch>
            <a:fillRect/>
          </a:stretch>
        </p:blipFill>
        <p:spPr>
          <a:xfrm>
            <a:off x="9761838" y="336983"/>
            <a:ext cx="1444653" cy="1110778"/>
          </a:xfrm>
          <a:prstGeom prst="rect">
            <a:avLst/>
          </a:prstGeom>
        </p:spPr>
      </p:pic>
      <p:sp>
        <p:nvSpPr>
          <p:cNvPr id="7" name="ZoneTexte 6">
            <a:extLst>
              <a:ext uri="{FF2B5EF4-FFF2-40B4-BE49-F238E27FC236}">
                <a16:creationId xmlns:a16="http://schemas.microsoft.com/office/drawing/2014/main" id="{CAF2390E-3A52-5CEF-580F-0E849085B462}"/>
              </a:ext>
            </a:extLst>
          </p:cNvPr>
          <p:cNvSpPr txBox="1"/>
          <p:nvPr/>
        </p:nvSpPr>
        <p:spPr>
          <a:xfrm>
            <a:off x="8877301" y="4056747"/>
            <a:ext cx="3314699" cy="1908215"/>
          </a:xfrm>
          <a:prstGeom prst="rect">
            <a:avLst/>
          </a:prstGeom>
          <a:noFill/>
        </p:spPr>
        <p:txBody>
          <a:bodyPr wrap="square">
            <a:spAutoFit/>
          </a:bodyPr>
          <a:lstStyle/>
          <a:p>
            <a:r>
              <a:rPr lang="fr-FR" sz="5400" dirty="0">
                <a:solidFill>
                  <a:srgbClr val="FF0000"/>
                </a:solidFill>
                <a:latin typeface="Gill Sans Ultra Bold" panose="020B0A02020104020203" pitchFamily="34" charset="77"/>
              </a:rPr>
              <a:t>Juin</a:t>
            </a:r>
            <a:r>
              <a:rPr lang="fr-FR" sz="4000" dirty="0">
                <a:solidFill>
                  <a:srgbClr val="FF0000"/>
                </a:solidFill>
                <a:latin typeface="Gill Sans Ultra Bold" panose="020B0A02020104020203" pitchFamily="34" charset="77"/>
              </a:rPr>
              <a:t> 2023</a:t>
            </a:r>
          </a:p>
          <a:p>
            <a:r>
              <a:rPr lang="fr-CH" sz="2400" b="1" dirty="0">
                <a:effectLst/>
                <a:latin typeface="Helvetica Neue" panose="02000503000000020004" pitchFamily="2" charset="0"/>
              </a:rPr>
              <a:t>(40 </a:t>
            </a:r>
            <a:r>
              <a:rPr lang="fr-CH" sz="2400" b="1" dirty="0">
                <a:latin typeface="Helvetica Neue" panose="02000503000000020004" pitchFamily="2" charset="0"/>
              </a:rPr>
              <a:t>pages</a:t>
            </a:r>
            <a:r>
              <a:rPr lang="fr-FR" sz="2400" b="1" dirty="0">
                <a:latin typeface="Arial Rounded MT Bold" panose="020F0704030504030204" pitchFamily="34" charset="77"/>
              </a:rPr>
              <a:t>)</a:t>
            </a:r>
            <a:endParaRPr lang="fr-CH" sz="2400" dirty="0">
              <a:latin typeface="Arial Rounded MT Bold" panose="020F0704030504030204" pitchFamily="34" charset="77"/>
            </a:endParaRPr>
          </a:p>
        </p:txBody>
      </p:sp>
    </p:spTree>
    <p:extLst>
      <p:ext uri="{BB962C8B-B14F-4D97-AF65-F5344CB8AC3E}">
        <p14:creationId xmlns:p14="http://schemas.microsoft.com/office/powerpoint/2010/main" val="23906759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0.70"/>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B40079DE-B75A-844F-A535-19ACA91E816D}"/>
              </a:ext>
            </a:extLst>
          </p:cNvPr>
          <p:cNvPicPr>
            <a:picLocks noChangeAspect="1"/>
          </p:cNvPicPr>
          <p:nvPr/>
        </p:nvPicPr>
        <p:blipFill>
          <a:blip r:embed="rId2"/>
          <a:stretch>
            <a:fillRect/>
          </a:stretch>
        </p:blipFill>
        <p:spPr>
          <a:xfrm>
            <a:off x="1381787" y="1450671"/>
            <a:ext cx="9845040" cy="5282221"/>
          </a:xfrm>
          <a:prstGeom prst="rect">
            <a:avLst/>
          </a:prstGeom>
          <a:ln w="28575">
            <a:solidFill>
              <a:schemeClr val="tx1"/>
            </a:solidFill>
          </a:ln>
        </p:spPr>
      </p:pic>
      <p:sp>
        <p:nvSpPr>
          <p:cNvPr id="7" name="Titre 1">
            <a:extLst>
              <a:ext uri="{FF2B5EF4-FFF2-40B4-BE49-F238E27FC236}">
                <a16:creationId xmlns:a16="http://schemas.microsoft.com/office/drawing/2014/main" id="{6D4E29EA-ADEC-74DB-1A00-8F9A06BB5816}"/>
              </a:ext>
            </a:extLst>
          </p:cNvPr>
          <p:cNvSpPr txBox="1">
            <a:spLocks/>
          </p:cNvSpPr>
          <p:nvPr/>
        </p:nvSpPr>
        <p:spPr>
          <a:xfrm>
            <a:off x="711227" y="125108"/>
            <a:ext cx="10515600" cy="1325563"/>
          </a:xfrm>
          <a:prstGeom prst="rect">
            <a:avLst/>
          </a:prstGeom>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CH" sz="4800" b="1" dirty="0">
                <a:latin typeface="Gill Sans Ultra Bold" panose="020B0A02020104020203" pitchFamily="34" charset="77"/>
              </a:rPr>
              <a:t>Les explorations de la CBDC </a:t>
            </a:r>
          </a:p>
          <a:p>
            <a:r>
              <a:rPr lang="fr-CH" sz="4800" b="1" dirty="0">
                <a:latin typeface="Gill Sans Ultra Bold" panose="020B0A02020104020203" pitchFamily="34" charset="77"/>
              </a:rPr>
              <a:t>… depuis </a:t>
            </a:r>
            <a:r>
              <a:rPr lang="fr-CH" sz="4800" b="1" dirty="0">
                <a:solidFill>
                  <a:srgbClr val="FF0000"/>
                </a:solidFill>
                <a:latin typeface="Gill Sans Ultra Bold" panose="020B0A02020104020203" pitchFamily="34" charset="77"/>
              </a:rPr>
              <a:t>2016</a:t>
            </a:r>
            <a:endParaRPr lang="fr-CH" sz="4800" dirty="0">
              <a:solidFill>
                <a:srgbClr val="FF0000"/>
              </a:solidFill>
              <a:latin typeface="Gill Sans Ultra Bold" panose="020B0A02020104020203" pitchFamily="34" charset="77"/>
            </a:endParaRPr>
          </a:p>
        </p:txBody>
      </p:sp>
    </p:spTree>
    <p:extLst>
      <p:ext uri="{BB962C8B-B14F-4D97-AF65-F5344CB8AC3E}">
        <p14:creationId xmlns:p14="http://schemas.microsoft.com/office/powerpoint/2010/main" val="34750401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C69B5D85-3B57-CC06-830A-439323EAF53E}"/>
              </a:ext>
            </a:extLst>
          </p:cNvPr>
          <p:cNvPicPr>
            <a:picLocks noChangeAspect="1"/>
          </p:cNvPicPr>
          <p:nvPr/>
        </p:nvPicPr>
        <p:blipFill>
          <a:blip r:embed="rId2"/>
          <a:stretch>
            <a:fillRect/>
          </a:stretch>
        </p:blipFill>
        <p:spPr>
          <a:xfrm>
            <a:off x="1179656" y="1409016"/>
            <a:ext cx="9578741" cy="5448984"/>
          </a:xfrm>
          <a:prstGeom prst="rect">
            <a:avLst/>
          </a:prstGeom>
          <a:ln w="28575">
            <a:solidFill>
              <a:schemeClr val="tx1"/>
            </a:solidFill>
          </a:ln>
        </p:spPr>
      </p:pic>
      <p:pic>
        <p:nvPicPr>
          <p:cNvPr id="3" name="Image 2">
            <a:extLst>
              <a:ext uri="{FF2B5EF4-FFF2-40B4-BE49-F238E27FC236}">
                <a16:creationId xmlns:a16="http://schemas.microsoft.com/office/drawing/2014/main" id="{BC7E89F4-59F1-D3F4-CDFD-6015F48DEFF1}"/>
              </a:ext>
            </a:extLst>
          </p:cNvPr>
          <p:cNvPicPr>
            <a:picLocks noChangeAspect="1"/>
          </p:cNvPicPr>
          <p:nvPr/>
        </p:nvPicPr>
        <p:blipFill>
          <a:blip r:embed="rId3"/>
          <a:stretch>
            <a:fillRect/>
          </a:stretch>
        </p:blipFill>
        <p:spPr>
          <a:xfrm>
            <a:off x="0" y="-290781"/>
            <a:ext cx="2465277" cy="2465277"/>
          </a:xfrm>
          <a:prstGeom prst="rect">
            <a:avLst/>
          </a:prstGeom>
        </p:spPr>
      </p:pic>
      <p:sp>
        <p:nvSpPr>
          <p:cNvPr id="7" name="Titre 1">
            <a:extLst>
              <a:ext uri="{FF2B5EF4-FFF2-40B4-BE49-F238E27FC236}">
                <a16:creationId xmlns:a16="http://schemas.microsoft.com/office/drawing/2014/main" id="{6D4E29EA-ADEC-74DB-1A00-8F9A06BB5816}"/>
              </a:ext>
            </a:extLst>
          </p:cNvPr>
          <p:cNvSpPr txBox="1">
            <a:spLocks/>
          </p:cNvSpPr>
          <p:nvPr/>
        </p:nvSpPr>
        <p:spPr>
          <a:xfrm>
            <a:off x="711227" y="125108"/>
            <a:ext cx="10515600" cy="1325563"/>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CH" sz="4800" b="1" dirty="0">
                <a:latin typeface="Gill Sans Ultra Bold" panose="020B0A02020104020203" pitchFamily="34" charset="77"/>
              </a:rPr>
              <a:t>Carte de la CBDC </a:t>
            </a:r>
          </a:p>
          <a:p>
            <a:pPr algn="ctr"/>
            <a:r>
              <a:rPr lang="fr-CH" sz="4800" b="1" dirty="0">
                <a:latin typeface="Gill Sans Ultra Bold" panose="020B0A02020104020203" pitchFamily="34" charset="77"/>
              </a:rPr>
              <a:t>dans le monde</a:t>
            </a:r>
            <a:endParaRPr lang="fr-CH" sz="4800" dirty="0">
              <a:solidFill>
                <a:srgbClr val="FF0000"/>
              </a:solidFill>
              <a:latin typeface="Gill Sans Ultra Bold" panose="020B0A02020104020203" pitchFamily="34" charset="77"/>
            </a:endParaRPr>
          </a:p>
        </p:txBody>
      </p:sp>
      <p:sp>
        <p:nvSpPr>
          <p:cNvPr id="5" name="ZoneTexte 4">
            <a:extLst>
              <a:ext uri="{FF2B5EF4-FFF2-40B4-BE49-F238E27FC236}">
                <a16:creationId xmlns:a16="http://schemas.microsoft.com/office/drawing/2014/main" id="{A2DF2451-9853-4A40-6A17-C68EBA600055}"/>
              </a:ext>
            </a:extLst>
          </p:cNvPr>
          <p:cNvSpPr txBox="1"/>
          <p:nvPr/>
        </p:nvSpPr>
        <p:spPr>
          <a:xfrm>
            <a:off x="635464" y="680248"/>
            <a:ext cx="1473472" cy="523220"/>
          </a:xfrm>
          <a:prstGeom prst="rect">
            <a:avLst/>
          </a:prstGeom>
          <a:solidFill>
            <a:schemeClr val="bg1"/>
          </a:solidFill>
          <a:ln w="28575">
            <a:noFill/>
          </a:ln>
        </p:spPr>
        <p:txBody>
          <a:bodyPr wrap="square">
            <a:spAutoFit/>
          </a:bodyPr>
          <a:lstStyle/>
          <a:p>
            <a:r>
              <a:rPr lang="fr-CH" sz="2800" b="1" dirty="0">
                <a:latin typeface="Helvetica Neue" panose="02000503000000020004" pitchFamily="2" charset="0"/>
              </a:rPr>
              <a:t>p.</a:t>
            </a:r>
            <a:r>
              <a:rPr lang="fr-CH" sz="2800" b="1" dirty="0">
                <a:effectLst/>
                <a:latin typeface="Helvetica Neue" panose="02000503000000020004" pitchFamily="2" charset="0"/>
              </a:rPr>
              <a:t> </a:t>
            </a:r>
            <a:r>
              <a:rPr lang="fr-CH" sz="2800" b="1" dirty="0">
                <a:latin typeface="Helvetica Neue" panose="02000503000000020004" pitchFamily="2" charset="0"/>
              </a:rPr>
              <a:t>21</a:t>
            </a:r>
          </a:p>
        </p:txBody>
      </p:sp>
      <p:sp>
        <p:nvSpPr>
          <p:cNvPr id="8" name="Ellipse 7">
            <a:extLst>
              <a:ext uri="{FF2B5EF4-FFF2-40B4-BE49-F238E27FC236}">
                <a16:creationId xmlns:a16="http://schemas.microsoft.com/office/drawing/2014/main" id="{286D10E8-16BF-7A1A-016C-882DF9407701}"/>
              </a:ext>
            </a:extLst>
          </p:cNvPr>
          <p:cNvSpPr/>
          <p:nvPr/>
        </p:nvSpPr>
        <p:spPr>
          <a:xfrm>
            <a:off x="5331195" y="4069397"/>
            <a:ext cx="764805" cy="701040"/>
          </a:xfrm>
          <a:prstGeom prst="ellipse">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Ellipse 8">
            <a:extLst>
              <a:ext uri="{FF2B5EF4-FFF2-40B4-BE49-F238E27FC236}">
                <a16:creationId xmlns:a16="http://schemas.microsoft.com/office/drawing/2014/main" id="{B82B2660-2D42-4830-766D-2C6BFA582077}"/>
              </a:ext>
            </a:extLst>
          </p:cNvPr>
          <p:cNvSpPr/>
          <p:nvPr/>
        </p:nvSpPr>
        <p:spPr>
          <a:xfrm>
            <a:off x="3304275" y="4297997"/>
            <a:ext cx="764805" cy="701040"/>
          </a:xfrm>
          <a:prstGeom prst="ellipse">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ZoneTexte 9">
            <a:extLst>
              <a:ext uri="{FF2B5EF4-FFF2-40B4-BE49-F238E27FC236}">
                <a16:creationId xmlns:a16="http://schemas.microsoft.com/office/drawing/2014/main" id="{DD90630C-9507-0A05-9BDA-E4E0A6074E25}"/>
              </a:ext>
            </a:extLst>
          </p:cNvPr>
          <p:cNvSpPr txBox="1"/>
          <p:nvPr/>
        </p:nvSpPr>
        <p:spPr>
          <a:xfrm>
            <a:off x="643052" y="4283074"/>
            <a:ext cx="1962330" cy="954107"/>
          </a:xfrm>
          <a:prstGeom prst="rect">
            <a:avLst/>
          </a:prstGeom>
          <a:solidFill>
            <a:schemeClr val="bg1"/>
          </a:solidFill>
          <a:ln w="28575">
            <a:solidFill>
              <a:schemeClr val="tx1"/>
            </a:solidFill>
          </a:ln>
        </p:spPr>
        <p:txBody>
          <a:bodyPr wrap="square">
            <a:spAutoFit/>
          </a:bodyPr>
          <a:lstStyle/>
          <a:p>
            <a:r>
              <a:rPr lang="fr-CH" sz="2800" b="1" dirty="0">
                <a:latin typeface="Helvetica Neue" panose="02000503000000020004" pitchFamily="2" charset="0"/>
              </a:rPr>
              <a:t>Annulée : Equateur </a:t>
            </a:r>
            <a:endParaRPr lang="fr-CH" sz="2800" b="1" dirty="0">
              <a:effectLst/>
              <a:highlight>
                <a:srgbClr val="FFFF00"/>
              </a:highlight>
              <a:latin typeface="Helvetica Neue" panose="02000503000000020004" pitchFamily="2" charset="0"/>
            </a:endParaRPr>
          </a:p>
        </p:txBody>
      </p:sp>
      <p:sp>
        <p:nvSpPr>
          <p:cNvPr id="11" name="ZoneTexte 10">
            <a:extLst>
              <a:ext uri="{FF2B5EF4-FFF2-40B4-BE49-F238E27FC236}">
                <a16:creationId xmlns:a16="http://schemas.microsoft.com/office/drawing/2014/main" id="{8E80B29F-5884-36EF-9FE9-1F18CB309528}"/>
              </a:ext>
            </a:extLst>
          </p:cNvPr>
          <p:cNvSpPr txBox="1"/>
          <p:nvPr/>
        </p:nvSpPr>
        <p:spPr>
          <a:xfrm>
            <a:off x="4919714" y="5552608"/>
            <a:ext cx="3309885" cy="523220"/>
          </a:xfrm>
          <a:prstGeom prst="rect">
            <a:avLst/>
          </a:prstGeom>
          <a:solidFill>
            <a:schemeClr val="bg1"/>
          </a:solidFill>
          <a:ln w="28575">
            <a:solidFill>
              <a:schemeClr val="tx1"/>
            </a:solidFill>
          </a:ln>
        </p:spPr>
        <p:txBody>
          <a:bodyPr wrap="square">
            <a:spAutoFit/>
          </a:bodyPr>
          <a:lstStyle/>
          <a:p>
            <a:r>
              <a:rPr lang="fr-CH" sz="2800" b="1" dirty="0">
                <a:latin typeface="Helvetica Neue" panose="02000503000000020004" pitchFamily="2" charset="0"/>
              </a:rPr>
              <a:t>Lancée : Nigeria </a:t>
            </a:r>
            <a:endParaRPr lang="fr-CH" sz="2800" b="1" dirty="0">
              <a:effectLst/>
              <a:highlight>
                <a:srgbClr val="FFFF00"/>
              </a:highlight>
              <a:latin typeface="Helvetica Neue" panose="02000503000000020004" pitchFamily="2" charset="0"/>
            </a:endParaRPr>
          </a:p>
        </p:txBody>
      </p:sp>
      <p:cxnSp>
        <p:nvCxnSpPr>
          <p:cNvPr id="4" name="Connecteur droit avec flèche 3">
            <a:extLst>
              <a:ext uri="{FF2B5EF4-FFF2-40B4-BE49-F238E27FC236}">
                <a16:creationId xmlns:a16="http://schemas.microsoft.com/office/drawing/2014/main" id="{9EE94526-5F32-38B5-4CF1-DFE6188F07DC}"/>
              </a:ext>
            </a:extLst>
          </p:cNvPr>
          <p:cNvCxnSpPr/>
          <p:nvPr/>
        </p:nvCxnSpPr>
        <p:spPr>
          <a:xfrm flipV="1">
            <a:off x="5331195" y="4419917"/>
            <a:ext cx="382402" cy="1132691"/>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Connecteur droit avec flèche 11">
            <a:extLst>
              <a:ext uri="{FF2B5EF4-FFF2-40B4-BE49-F238E27FC236}">
                <a16:creationId xmlns:a16="http://schemas.microsoft.com/office/drawing/2014/main" id="{E3E75B0B-74A2-1ABF-5331-F9EDD202DCBA}"/>
              </a:ext>
            </a:extLst>
          </p:cNvPr>
          <p:cNvCxnSpPr>
            <a:cxnSpLocks/>
          </p:cNvCxnSpPr>
          <p:nvPr/>
        </p:nvCxnSpPr>
        <p:spPr>
          <a:xfrm flipV="1">
            <a:off x="2605382" y="4572000"/>
            <a:ext cx="1006498" cy="198437"/>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 name="ZoneTexte 5">
            <a:extLst>
              <a:ext uri="{FF2B5EF4-FFF2-40B4-BE49-F238E27FC236}">
                <a16:creationId xmlns:a16="http://schemas.microsoft.com/office/drawing/2014/main" id="{8F78C457-E502-CBD1-2538-868856E74F9D}"/>
              </a:ext>
            </a:extLst>
          </p:cNvPr>
          <p:cNvSpPr txBox="1"/>
          <p:nvPr/>
        </p:nvSpPr>
        <p:spPr>
          <a:xfrm>
            <a:off x="1232638" y="6228255"/>
            <a:ext cx="2292577" cy="584775"/>
          </a:xfrm>
          <a:prstGeom prst="rect">
            <a:avLst/>
          </a:prstGeom>
          <a:noFill/>
        </p:spPr>
        <p:txBody>
          <a:bodyPr wrap="square">
            <a:spAutoFit/>
          </a:bodyPr>
          <a:lstStyle/>
          <a:p>
            <a:r>
              <a:rPr lang="fr-FR" sz="3200" dirty="0">
                <a:solidFill>
                  <a:srgbClr val="FF0000"/>
                </a:solidFill>
                <a:latin typeface="Gill Sans Ultra Bold" panose="020B0A02020104020203" pitchFamily="34" charset="77"/>
              </a:rPr>
              <a:t>2023</a:t>
            </a:r>
          </a:p>
        </p:txBody>
      </p:sp>
    </p:spTree>
    <p:extLst>
      <p:ext uri="{BB962C8B-B14F-4D97-AF65-F5344CB8AC3E}">
        <p14:creationId xmlns:p14="http://schemas.microsoft.com/office/powerpoint/2010/main" val="40248856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strVal val="#ppt_w*0.70"/>
                                          </p:val>
                                        </p:tav>
                                        <p:tav tm="100000">
                                          <p:val>
                                            <p:strVal val="#ppt_w"/>
                                          </p:val>
                                        </p:tav>
                                      </p:tavLst>
                                    </p:anim>
                                    <p:anim calcmode="lin" valueType="num">
                                      <p:cBhvr>
                                        <p:cTn id="8" dur="1000" fill="hold"/>
                                        <p:tgtEl>
                                          <p:spTgt spid="12"/>
                                        </p:tgtEl>
                                        <p:attrNameLst>
                                          <p:attrName>ppt_h</p:attrName>
                                        </p:attrNameLst>
                                      </p:cBhvr>
                                      <p:tavLst>
                                        <p:tav tm="0">
                                          <p:val>
                                            <p:strVal val="#ppt_h"/>
                                          </p:val>
                                        </p:tav>
                                        <p:tav tm="100000">
                                          <p:val>
                                            <p:strVal val="#ppt_h"/>
                                          </p:val>
                                        </p:tav>
                                      </p:tavLst>
                                    </p:anim>
                                    <p:animEffect transition="in" filter="fade">
                                      <p:cBhvr>
                                        <p:cTn id="9" dur="1000"/>
                                        <p:tgtEl>
                                          <p:spTgt spid="12"/>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1000" fill="hold"/>
                                        <p:tgtEl>
                                          <p:spTgt spid="9"/>
                                        </p:tgtEl>
                                        <p:attrNameLst>
                                          <p:attrName>ppt_w</p:attrName>
                                        </p:attrNameLst>
                                      </p:cBhvr>
                                      <p:tavLst>
                                        <p:tav tm="0">
                                          <p:val>
                                            <p:strVal val="#ppt_w*0.70"/>
                                          </p:val>
                                        </p:tav>
                                        <p:tav tm="100000">
                                          <p:val>
                                            <p:strVal val="#ppt_w"/>
                                          </p:val>
                                        </p:tav>
                                      </p:tavLst>
                                    </p:anim>
                                    <p:anim calcmode="lin" valueType="num">
                                      <p:cBhvr>
                                        <p:cTn id="13" dur="1000" fill="hold"/>
                                        <p:tgtEl>
                                          <p:spTgt spid="9"/>
                                        </p:tgtEl>
                                        <p:attrNameLst>
                                          <p:attrName>ppt_h</p:attrName>
                                        </p:attrNameLst>
                                      </p:cBhvr>
                                      <p:tavLst>
                                        <p:tav tm="0">
                                          <p:val>
                                            <p:strVal val="#ppt_h"/>
                                          </p:val>
                                        </p:tav>
                                        <p:tav tm="100000">
                                          <p:val>
                                            <p:strVal val="#ppt_h"/>
                                          </p:val>
                                        </p:tav>
                                      </p:tavLst>
                                    </p:anim>
                                    <p:animEffect transition="in" filter="fade">
                                      <p:cBhvr>
                                        <p:cTn id="14" dur="1000"/>
                                        <p:tgtEl>
                                          <p:spTgt spid="9"/>
                                        </p:tgtEl>
                                      </p:cBhvr>
                                    </p:animEffect>
                                  </p:childTnLst>
                                </p:cTn>
                              </p:par>
                              <p:par>
                                <p:cTn id="15" presetID="55"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1000" fill="hold"/>
                                        <p:tgtEl>
                                          <p:spTgt spid="10"/>
                                        </p:tgtEl>
                                        <p:attrNameLst>
                                          <p:attrName>ppt_w</p:attrName>
                                        </p:attrNameLst>
                                      </p:cBhvr>
                                      <p:tavLst>
                                        <p:tav tm="0">
                                          <p:val>
                                            <p:strVal val="#ppt_w*0.70"/>
                                          </p:val>
                                        </p:tav>
                                        <p:tav tm="100000">
                                          <p:val>
                                            <p:strVal val="#ppt_w"/>
                                          </p:val>
                                        </p:tav>
                                      </p:tavLst>
                                    </p:anim>
                                    <p:anim calcmode="lin" valueType="num">
                                      <p:cBhvr>
                                        <p:cTn id="18" dur="1000" fill="hold"/>
                                        <p:tgtEl>
                                          <p:spTgt spid="10"/>
                                        </p:tgtEl>
                                        <p:attrNameLst>
                                          <p:attrName>ppt_h</p:attrName>
                                        </p:attrNameLst>
                                      </p:cBhvr>
                                      <p:tavLst>
                                        <p:tav tm="0">
                                          <p:val>
                                            <p:strVal val="#ppt_h"/>
                                          </p:val>
                                        </p:tav>
                                        <p:tav tm="100000">
                                          <p:val>
                                            <p:strVal val="#ppt_h"/>
                                          </p:val>
                                        </p:tav>
                                      </p:tavLst>
                                    </p:anim>
                                    <p:animEffect transition="in" filter="fade">
                                      <p:cBhvr>
                                        <p:cTn id="19" dur="1000"/>
                                        <p:tgtEl>
                                          <p:spTgt spid="10"/>
                                        </p:tgtEl>
                                      </p:cBhvr>
                                    </p:animEffect>
                                  </p:childTnLst>
                                </p:cTn>
                              </p:par>
                            </p:childTnLst>
                          </p:cTn>
                        </p:par>
                      </p:childTnLst>
                    </p:cTn>
                  </p:par>
                  <p:par>
                    <p:cTn id="20" fill="hold">
                      <p:stCondLst>
                        <p:cond delay="indefinite"/>
                      </p:stCondLst>
                      <p:childTnLst>
                        <p:par>
                          <p:cTn id="21" fill="hold">
                            <p:stCondLst>
                              <p:cond delay="0"/>
                            </p:stCondLst>
                            <p:childTnLst>
                              <p:par>
                                <p:cTn id="22" presetID="55" presetClass="entr" presetSubtype="0"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p:cTn id="24" dur="1000" fill="hold"/>
                                        <p:tgtEl>
                                          <p:spTgt spid="8"/>
                                        </p:tgtEl>
                                        <p:attrNameLst>
                                          <p:attrName>ppt_w</p:attrName>
                                        </p:attrNameLst>
                                      </p:cBhvr>
                                      <p:tavLst>
                                        <p:tav tm="0">
                                          <p:val>
                                            <p:strVal val="#ppt_w*0.70"/>
                                          </p:val>
                                        </p:tav>
                                        <p:tav tm="100000">
                                          <p:val>
                                            <p:strVal val="#ppt_w"/>
                                          </p:val>
                                        </p:tav>
                                      </p:tavLst>
                                    </p:anim>
                                    <p:anim calcmode="lin" valueType="num">
                                      <p:cBhvr>
                                        <p:cTn id="25" dur="1000" fill="hold"/>
                                        <p:tgtEl>
                                          <p:spTgt spid="8"/>
                                        </p:tgtEl>
                                        <p:attrNameLst>
                                          <p:attrName>ppt_h</p:attrName>
                                        </p:attrNameLst>
                                      </p:cBhvr>
                                      <p:tavLst>
                                        <p:tav tm="0">
                                          <p:val>
                                            <p:strVal val="#ppt_h"/>
                                          </p:val>
                                        </p:tav>
                                        <p:tav tm="100000">
                                          <p:val>
                                            <p:strVal val="#ppt_h"/>
                                          </p:val>
                                        </p:tav>
                                      </p:tavLst>
                                    </p:anim>
                                    <p:animEffect transition="in" filter="fade">
                                      <p:cBhvr>
                                        <p:cTn id="26" dur="1000"/>
                                        <p:tgtEl>
                                          <p:spTgt spid="8"/>
                                        </p:tgtEl>
                                      </p:cBhvr>
                                    </p:animEffect>
                                  </p:childTnLst>
                                </p:cTn>
                              </p:par>
                              <p:par>
                                <p:cTn id="27" presetID="55" presetClass="entr" presetSubtype="0" fill="hold" nodeType="with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p:cTn id="29" dur="1000" fill="hold"/>
                                        <p:tgtEl>
                                          <p:spTgt spid="4"/>
                                        </p:tgtEl>
                                        <p:attrNameLst>
                                          <p:attrName>ppt_w</p:attrName>
                                        </p:attrNameLst>
                                      </p:cBhvr>
                                      <p:tavLst>
                                        <p:tav tm="0">
                                          <p:val>
                                            <p:strVal val="#ppt_w*0.70"/>
                                          </p:val>
                                        </p:tav>
                                        <p:tav tm="100000">
                                          <p:val>
                                            <p:strVal val="#ppt_w"/>
                                          </p:val>
                                        </p:tav>
                                      </p:tavLst>
                                    </p:anim>
                                    <p:anim calcmode="lin" valueType="num">
                                      <p:cBhvr>
                                        <p:cTn id="30" dur="1000" fill="hold"/>
                                        <p:tgtEl>
                                          <p:spTgt spid="4"/>
                                        </p:tgtEl>
                                        <p:attrNameLst>
                                          <p:attrName>ppt_h</p:attrName>
                                        </p:attrNameLst>
                                      </p:cBhvr>
                                      <p:tavLst>
                                        <p:tav tm="0">
                                          <p:val>
                                            <p:strVal val="#ppt_h"/>
                                          </p:val>
                                        </p:tav>
                                        <p:tav tm="100000">
                                          <p:val>
                                            <p:strVal val="#ppt_h"/>
                                          </p:val>
                                        </p:tav>
                                      </p:tavLst>
                                    </p:anim>
                                    <p:animEffect transition="in" filter="fade">
                                      <p:cBhvr>
                                        <p:cTn id="31" dur="1000"/>
                                        <p:tgtEl>
                                          <p:spTgt spid="4"/>
                                        </p:tgtEl>
                                      </p:cBhvr>
                                    </p:animEffect>
                                  </p:childTnLst>
                                </p:cTn>
                              </p:par>
                              <p:par>
                                <p:cTn id="32" presetID="55" presetClass="entr" presetSubtype="0"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p:cTn id="34" dur="1000" fill="hold"/>
                                        <p:tgtEl>
                                          <p:spTgt spid="11"/>
                                        </p:tgtEl>
                                        <p:attrNameLst>
                                          <p:attrName>ppt_w</p:attrName>
                                        </p:attrNameLst>
                                      </p:cBhvr>
                                      <p:tavLst>
                                        <p:tav tm="0">
                                          <p:val>
                                            <p:strVal val="#ppt_w*0.70"/>
                                          </p:val>
                                        </p:tav>
                                        <p:tav tm="100000">
                                          <p:val>
                                            <p:strVal val="#ppt_w"/>
                                          </p:val>
                                        </p:tav>
                                      </p:tavLst>
                                    </p:anim>
                                    <p:anim calcmode="lin" valueType="num">
                                      <p:cBhvr>
                                        <p:cTn id="35" dur="1000" fill="hold"/>
                                        <p:tgtEl>
                                          <p:spTgt spid="11"/>
                                        </p:tgtEl>
                                        <p:attrNameLst>
                                          <p:attrName>ppt_h</p:attrName>
                                        </p:attrNameLst>
                                      </p:cBhvr>
                                      <p:tavLst>
                                        <p:tav tm="0">
                                          <p:val>
                                            <p:strVal val="#ppt_h"/>
                                          </p:val>
                                        </p:tav>
                                        <p:tav tm="100000">
                                          <p:val>
                                            <p:strVal val="#ppt_h"/>
                                          </p:val>
                                        </p:tav>
                                      </p:tavLst>
                                    </p:anim>
                                    <p:animEffect transition="in" filter="fade">
                                      <p:cBhvr>
                                        <p:cTn id="36"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48AA9E4A-5D40-94A3-091F-50D0CA55FED0}"/>
              </a:ext>
            </a:extLst>
          </p:cNvPr>
          <p:cNvSpPr txBox="1"/>
          <p:nvPr/>
        </p:nvSpPr>
        <p:spPr>
          <a:xfrm>
            <a:off x="565240" y="1930715"/>
            <a:ext cx="6262084" cy="4739759"/>
          </a:xfrm>
          <a:prstGeom prst="rect">
            <a:avLst/>
          </a:prstGeom>
          <a:noFill/>
          <a:ln w="28575">
            <a:solidFill>
              <a:schemeClr val="tx1"/>
            </a:solidFill>
          </a:ln>
        </p:spPr>
        <p:txBody>
          <a:bodyPr wrap="square">
            <a:spAutoFit/>
          </a:bodyPr>
          <a:lstStyle/>
          <a:p>
            <a:r>
              <a:rPr lang="fr-FR" sz="2000" b="1" dirty="0">
                <a:solidFill>
                  <a:srgbClr val="FF0000"/>
                </a:solidFill>
                <a:highlight>
                  <a:srgbClr val="FFFF00"/>
                </a:highlight>
              </a:rPr>
              <a:t>En 2023</a:t>
            </a:r>
            <a:r>
              <a:rPr lang="fr-FR" sz="2000" b="1" dirty="0">
                <a:highlight>
                  <a:srgbClr val="FFFF00"/>
                </a:highlight>
              </a:rPr>
              <a:t>, l'exploration de la monnaie numérique de la banque centrale (CBDC) a pris un élan important, avec plus de 100 pays</a:t>
            </a:r>
            <a:r>
              <a:rPr lang="fr-FR" sz="2000" dirty="0"/>
              <a:t>, représentant plus de 95 % du produit intérieur brut (PIB) mondial, s'engageant activement dans la recherche, le développement, les projets pilotes ou la CBDC entièrement lancée. initiatives. </a:t>
            </a:r>
          </a:p>
          <a:p>
            <a:endParaRPr lang="fr-FR" sz="1100" dirty="0"/>
          </a:p>
          <a:p>
            <a:r>
              <a:rPr lang="fr-FR" sz="2000" dirty="0"/>
              <a:t>Cette augmentation exponentielle de l'exploration met en évidence la reconnaissance croissante des </a:t>
            </a:r>
            <a:r>
              <a:rPr lang="fr-FR" sz="2000" b="1" dirty="0">
                <a:highlight>
                  <a:srgbClr val="FFFF00"/>
                </a:highlight>
              </a:rPr>
              <a:t>CBDC en tant qu'outil de </a:t>
            </a:r>
            <a:r>
              <a:rPr lang="fr-FR" sz="2000" b="1" dirty="0">
                <a:solidFill>
                  <a:srgbClr val="FF0000"/>
                </a:solidFill>
                <a:highlight>
                  <a:srgbClr val="FFFF00"/>
                </a:highlight>
              </a:rPr>
              <a:t>transformation</a:t>
            </a:r>
            <a:r>
              <a:rPr lang="fr-FR" sz="2000" b="1" dirty="0">
                <a:highlight>
                  <a:srgbClr val="FFFF00"/>
                </a:highlight>
              </a:rPr>
              <a:t> dans l'avenir des paiements numériques</a:t>
            </a:r>
            <a:r>
              <a:rPr lang="fr-FR" sz="2000" dirty="0"/>
              <a:t>.</a:t>
            </a:r>
          </a:p>
          <a:p>
            <a:endParaRPr lang="fr-FR" sz="1100" dirty="0"/>
          </a:p>
          <a:p>
            <a:r>
              <a:rPr lang="fr-FR" sz="2000" dirty="0"/>
              <a:t>Pour assurer la mise en œuvre réussie des CBDC et promouvoir l'interopérabilité dans les systèmes de paiement nationaux et transfrontaliers, </a:t>
            </a:r>
            <a:r>
              <a:rPr lang="fr-FR" sz="2000" b="1" dirty="0">
                <a:solidFill>
                  <a:srgbClr val="FF0000"/>
                </a:solidFill>
                <a:highlight>
                  <a:srgbClr val="FFFF00"/>
                </a:highlight>
              </a:rPr>
              <a:t>la coordination mondiale </a:t>
            </a:r>
            <a:r>
              <a:rPr lang="fr-FR" sz="2000" b="1" dirty="0">
                <a:highlight>
                  <a:srgbClr val="FFFF00"/>
                </a:highlight>
              </a:rPr>
              <a:t>devient primordiale</a:t>
            </a:r>
            <a:endParaRPr lang="fr-FR" sz="2000" dirty="0"/>
          </a:p>
        </p:txBody>
      </p:sp>
      <p:sp>
        <p:nvSpPr>
          <p:cNvPr id="7" name="ZoneTexte 6">
            <a:extLst>
              <a:ext uri="{FF2B5EF4-FFF2-40B4-BE49-F238E27FC236}">
                <a16:creationId xmlns:a16="http://schemas.microsoft.com/office/drawing/2014/main" id="{F3AD5894-FFAB-FC13-F901-25C216E8D350}"/>
              </a:ext>
            </a:extLst>
          </p:cNvPr>
          <p:cNvSpPr txBox="1"/>
          <p:nvPr/>
        </p:nvSpPr>
        <p:spPr>
          <a:xfrm>
            <a:off x="450935" y="268366"/>
            <a:ext cx="11741065" cy="1631216"/>
          </a:xfrm>
          <a:prstGeom prst="rect">
            <a:avLst/>
          </a:prstGeom>
          <a:solidFill>
            <a:schemeClr val="bg1"/>
          </a:solidFill>
          <a:ln>
            <a:noFill/>
          </a:ln>
        </p:spPr>
        <p:txBody>
          <a:bodyPr wrap="square">
            <a:spAutoFit/>
          </a:bodyPr>
          <a:lstStyle/>
          <a:p>
            <a:r>
              <a:rPr lang="fr-FR" sz="4000" b="1" dirty="0">
                <a:latin typeface="Gill Sans Ultra Bold" panose="020B0A02020104020203" pitchFamily="34" charset="77"/>
              </a:rPr>
              <a:t>Préface de </a:t>
            </a:r>
            <a:r>
              <a:rPr lang="fr-CH" sz="4000" dirty="0">
                <a:effectLst/>
                <a:latin typeface="Gill Sans Ultra Bold" panose="020B0A02020104020203" pitchFamily="34" charset="77"/>
              </a:rPr>
              <a:t>Sandra </a:t>
            </a:r>
          </a:p>
          <a:p>
            <a:r>
              <a:rPr lang="fr-CH" sz="4000" dirty="0" err="1">
                <a:effectLst/>
                <a:latin typeface="Gill Sans Ultra Bold" panose="020B0A02020104020203" pitchFamily="34" charset="77"/>
              </a:rPr>
              <a:t>Waliczek</a:t>
            </a:r>
            <a:r>
              <a:rPr lang="fr-CH" sz="4000" dirty="0">
                <a:effectLst/>
                <a:latin typeface="Gill Sans Ultra Bold" panose="020B0A02020104020203" pitchFamily="34" charset="77"/>
              </a:rPr>
              <a:t> </a:t>
            </a:r>
          </a:p>
          <a:p>
            <a:r>
              <a:rPr lang="fr-CH" sz="2000" dirty="0">
                <a:effectLst/>
                <a:latin typeface="Arial Rounded MT Bold" panose="020F0704030504030204" pitchFamily="34" charset="77"/>
              </a:rPr>
              <a:t>(Spécialiste </a:t>
            </a:r>
            <a:r>
              <a:rPr lang="fr-FR" sz="2000" dirty="0">
                <a:latin typeface="Arial Rounded MT Bold" panose="020F0704030504030204" pitchFamily="34" charset="77"/>
              </a:rPr>
              <a:t>Blockchain et actifs numériques du WEF) </a:t>
            </a:r>
            <a:endParaRPr lang="fr-CH" sz="2000" dirty="0">
              <a:latin typeface="Arial Rounded MT Bold" panose="020F0704030504030204" pitchFamily="34" charset="77"/>
            </a:endParaRPr>
          </a:p>
        </p:txBody>
      </p:sp>
      <p:sp>
        <p:nvSpPr>
          <p:cNvPr id="14" name="ZoneTexte 13">
            <a:extLst>
              <a:ext uri="{FF2B5EF4-FFF2-40B4-BE49-F238E27FC236}">
                <a16:creationId xmlns:a16="http://schemas.microsoft.com/office/drawing/2014/main" id="{568E4B75-A5E3-6102-D9C6-296CF3D5A49A}"/>
              </a:ext>
            </a:extLst>
          </p:cNvPr>
          <p:cNvSpPr txBox="1"/>
          <p:nvPr/>
        </p:nvSpPr>
        <p:spPr>
          <a:xfrm>
            <a:off x="7043351" y="3024430"/>
            <a:ext cx="4838593" cy="3639458"/>
          </a:xfrm>
          <a:prstGeom prst="rect">
            <a:avLst/>
          </a:prstGeom>
          <a:noFill/>
          <a:ln w="28575">
            <a:solidFill>
              <a:schemeClr val="tx1"/>
            </a:solidFill>
          </a:ln>
        </p:spPr>
        <p:txBody>
          <a:bodyPr wrap="square">
            <a:spAutoFit/>
          </a:bodyPr>
          <a:lstStyle/>
          <a:p>
            <a:r>
              <a:rPr lang="fr-FR" sz="2000" dirty="0"/>
              <a:t>Il est essentiel de donner la priorité à des </a:t>
            </a:r>
            <a:r>
              <a:rPr lang="fr-FR" sz="2000" b="1" dirty="0">
                <a:highlight>
                  <a:srgbClr val="FFFF00"/>
                </a:highlight>
              </a:rPr>
              <a:t>dialogues ouverts et réguliers entre les </a:t>
            </a:r>
            <a:r>
              <a:rPr lang="fr-FR" sz="2000" b="1" dirty="0">
                <a:solidFill>
                  <a:srgbClr val="FF0000"/>
                </a:solidFill>
                <a:highlight>
                  <a:srgbClr val="FFFF00"/>
                </a:highlight>
              </a:rPr>
              <a:t>banques centrales </a:t>
            </a:r>
            <a:r>
              <a:rPr lang="fr-FR" sz="2000" b="1" dirty="0">
                <a:highlight>
                  <a:srgbClr val="FFFF00"/>
                </a:highlight>
              </a:rPr>
              <a:t>et le </a:t>
            </a:r>
            <a:r>
              <a:rPr lang="fr-FR" sz="2000" b="1" dirty="0">
                <a:solidFill>
                  <a:srgbClr val="FF0000"/>
                </a:solidFill>
                <a:highlight>
                  <a:srgbClr val="FFFF00"/>
                </a:highlight>
              </a:rPr>
              <a:t>secteur</a:t>
            </a:r>
            <a:r>
              <a:rPr lang="fr-FR" sz="2000" b="1" dirty="0">
                <a:highlight>
                  <a:srgbClr val="FFFF00"/>
                </a:highlight>
              </a:rPr>
              <a:t> </a:t>
            </a:r>
            <a:r>
              <a:rPr lang="fr-FR" sz="2000" b="1" dirty="0">
                <a:solidFill>
                  <a:srgbClr val="FF0000"/>
                </a:solidFill>
                <a:highlight>
                  <a:srgbClr val="FFFF00"/>
                </a:highlight>
              </a:rPr>
              <a:t>privé</a:t>
            </a:r>
            <a:r>
              <a:rPr lang="fr-FR" sz="2000" b="1" dirty="0">
                <a:highlight>
                  <a:srgbClr val="FFFF00"/>
                </a:highlight>
              </a:rPr>
              <a:t> </a:t>
            </a:r>
            <a:r>
              <a:rPr lang="fr-FR" sz="2000" dirty="0"/>
              <a:t>sur leur parcours et leurs expériences CBDC. </a:t>
            </a:r>
          </a:p>
          <a:p>
            <a:endParaRPr lang="fr-FR" sz="1050" dirty="0"/>
          </a:p>
          <a:p>
            <a:r>
              <a:rPr lang="fr-FR" sz="2000" b="1" dirty="0">
                <a:highlight>
                  <a:srgbClr val="FFFF00"/>
                </a:highlight>
              </a:rPr>
              <a:t>Le</a:t>
            </a:r>
            <a:r>
              <a:rPr lang="fr-FR" sz="2000" dirty="0">
                <a:highlight>
                  <a:srgbClr val="FFFF00"/>
                </a:highlight>
              </a:rPr>
              <a:t> </a:t>
            </a:r>
            <a:r>
              <a:rPr lang="fr-FR" sz="2000" b="1" dirty="0">
                <a:solidFill>
                  <a:srgbClr val="FF0000"/>
                </a:solidFill>
                <a:highlight>
                  <a:srgbClr val="FFFF00"/>
                </a:highlight>
              </a:rPr>
              <a:t>Forum économique mondial</a:t>
            </a:r>
            <a:r>
              <a:rPr lang="fr-FR" sz="2000" b="1" dirty="0">
                <a:highlight>
                  <a:srgbClr val="FFFF00"/>
                </a:highlight>
              </a:rPr>
              <a:t> a organisé la série de tables rondes des CBDC à partir du </a:t>
            </a:r>
            <a:r>
              <a:rPr lang="fr-FR" sz="2000" b="1" dirty="0">
                <a:solidFill>
                  <a:srgbClr val="FF0000"/>
                </a:solidFill>
                <a:highlight>
                  <a:srgbClr val="FFFF00"/>
                </a:highlight>
              </a:rPr>
              <a:t>printemps 2022 </a:t>
            </a:r>
            <a:r>
              <a:rPr lang="fr-FR" sz="2000" b="1" dirty="0">
                <a:highlight>
                  <a:srgbClr val="FFFF00"/>
                </a:highlight>
              </a:rPr>
              <a:t>en </a:t>
            </a:r>
            <a:r>
              <a:rPr lang="fr-FR" sz="2000" b="1" u="sng" dirty="0">
                <a:highlight>
                  <a:srgbClr val="FFFF00"/>
                </a:highlight>
              </a:rPr>
              <a:t>Amérique latine</a:t>
            </a:r>
            <a:r>
              <a:rPr lang="fr-FR" sz="2000" b="1" dirty="0">
                <a:highlight>
                  <a:srgbClr val="FFFF00"/>
                </a:highlight>
              </a:rPr>
              <a:t> et dans les </a:t>
            </a:r>
            <a:r>
              <a:rPr lang="fr-FR" sz="2000" b="1" u="sng" dirty="0">
                <a:highlight>
                  <a:srgbClr val="FFFF00"/>
                </a:highlight>
              </a:rPr>
              <a:t>Caraïbes</a:t>
            </a:r>
            <a:r>
              <a:rPr lang="fr-FR" sz="2000" b="1" dirty="0">
                <a:highlight>
                  <a:srgbClr val="FFFF00"/>
                </a:highlight>
              </a:rPr>
              <a:t>, en </a:t>
            </a:r>
            <a:r>
              <a:rPr lang="fr-FR" sz="2000" b="1" u="sng" dirty="0">
                <a:highlight>
                  <a:srgbClr val="FFFF00"/>
                </a:highlight>
              </a:rPr>
              <a:t>Afrique</a:t>
            </a:r>
            <a:r>
              <a:rPr lang="fr-FR" sz="2000" b="1" dirty="0">
                <a:highlight>
                  <a:srgbClr val="FFFF00"/>
                </a:highlight>
              </a:rPr>
              <a:t> </a:t>
            </a:r>
            <a:r>
              <a:rPr lang="fr-FR" sz="2000" b="1" u="sng" dirty="0">
                <a:highlight>
                  <a:srgbClr val="FFFF00"/>
                </a:highlight>
              </a:rPr>
              <a:t>subsaharienne</a:t>
            </a:r>
            <a:r>
              <a:rPr lang="fr-FR" sz="2000" b="1" dirty="0">
                <a:highlight>
                  <a:srgbClr val="FFFF00"/>
                </a:highlight>
              </a:rPr>
              <a:t>, au </a:t>
            </a:r>
            <a:r>
              <a:rPr lang="fr-FR" sz="2000" b="1" u="sng" dirty="0">
                <a:highlight>
                  <a:srgbClr val="FFFF00"/>
                </a:highlight>
              </a:rPr>
              <a:t>Moyen-Orient</a:t>
            </a:r>
            <a:r>
              <a:rPr lang="fr-FR" sz="2000" b="1" dirty="0">
                <a:highlight>
                  <a:srgbClr val="FFFF00"/>
                </a:highlight>
              </a:rPr>
              <a:t> &amp; en </a:t>
            </a:r>
            <a:r>
              <a:rPr lang="fr-FR" sz="2000" b="1" u="sng" dirty="0">
                <a:highlight>
                  <a:srgbClr val="FFFF00"/>
                </a:highlight>
              </a:rPr>
              <a:t>Afrique du Nord</a:t>
            </a:r>
            <a:r>
              <a:rPr lang="fr-FR" sz="2000" b="1" dirty="0">
                <a:highlight>
                  <a:srgbClr val="FFFF00"/>
                </a:highlight>
              </a:rPr>
              <a:t>, en </a:t>
            </a:r>
            <a:r>
              <a:rPr lang="fr-FR" sz="2000" b="1" u="sng" dirty="0">
                <a:highlight>
                  <a:srgbClr val="FFFF00"/>
                </a:highlight>
              </a:rPr>
              <a:t>Asie-Pacifiqu</a:t>
            </a:r>
            <a:r>
              <a:rPr lang="fr-FR" sz="2000" b="1" dirty="0">
                <a:highlight>
                  <a:srgbClr val="FFFF00"/>
                </a:highlight>
              </a:rPr>
              <a:t>e, en </a:t>
            </a:r>
            <a:r>
              <a:rPr lang="fr-FR" sz="2000" b="1" u="sng" dirty="0">
                <a:highlight>
                  <a:srgbClr val="FFFF00"/>
                </a:highlight>
              </a:rPr>
              <a:t>Europe</a:t>
            </a:r>
            <a:r>
              <a:rPr lang="fr-FR" sz="2000" b="1" dirty="0">
                <a:highlight>
                  <a:srgbClr val="FFFF00"/>
                </a:highlight>
              </a:rPr>
              <a:t> &amp; en </a:t>
            </a:r>
            <a:r>
              <a:rPr lang="fr-FR" sz="2000" b="1" u="sng" dirty="0">
                <a:highlight>
                  <a:srgbClr val="FFFF00"/>
                </a:highlight>
              </a:rPr>
              <a:t>Amérique du Nord</a:t>
            </a:r>
            <a:r>
              <a:rPr lang="fr-FR" sz="2000" b="1" dirty="0">
                <a:highlight>
                  <a:srgbClr val="FFFF00"/>
                </a:highlight>
              </a:rPr>
              <a:t>.  </a:t>
            </a:r>
          </a:p>
        </p:txBody>
      </p:sp>
      <p:pic>
        <p:nvPicPr>
          <p:cNvPr id="23554" name="Picture 2" descr="The CBDC Broadcast Session #26 - FNA">
            <a:extLst>
              <a:ext uri="{FF2B5EF4-FFF2-40B4-BE49-F238E27FC236}">
                <a16:creationId xmlns:a16="http://schemas.microsoft.com/office/drawing/2014/main" id="{EA870E27-3F62-1A0D-A01A-CA1CE68DDE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50875" y="81684"/>
            <a:ext cx="2594920" cy="2594920"/>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 1">
            <a:extLst>
              <a:ext uri="{FF2B5EF4-FFF2-40B4-BE49-F238E27FC236}">
                <a16:creationId xmlns:a16="http://schemas.microsoft.com/office/drawing/2014/main" id="{A1E76540-CF13-98E3-BED9-83FBC79FDBEC}"/>
              </a:ext>
            </a:extLst>
          </p:cNvPr>
          <p:cNvPicPr>
            <a:picLocks noChangeAspect="1"/>
          </p:cNvPicPr>
          <p:nvPr/>
        </p:nvPicPr>
        <p:blipFill>
          <a:blip r:embed="rId3"/>
          <a:stretch>
            <a:fillRect/>
          </a:stretch>
        </p:blipFill>
        <p:spPr>
          <a:xfrm>
            <a:off x="6827323" y="268366"/>
            <a:ext cx="1444653" cy="1110778"/>
          </a:xfrm>
          <a:prstGeom prst="rect">
            <a:avLst/>
          </a:prstGeom>
        </p:spPr>
      </p:pic>
    </p:spTree>
    <p:extLst>
      <p:ext uri="{BB962C8B-B14F-4D97-AF65-F5344CB8AC3E}">
        <p14:creationId xmlns:p14="http://schemas.microsoft.com/office/powerpoint/2010/main" val="11351555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strVal val="#ppt_w*0.70"/>
                                          </p:val>
                                        </p:tav>
                                        <p:tav tm="100000">
                                          <p:val>
                                            <p:strVal val="#ppt_w"/>
                                          </p:val>
                                        </p:tav>
                                      </p:tavLst>
                                    </p:anim>
                                    <p:anim calcmode="lin" valueType="num">
                                      <p:cBhvr>
                                        <p:cTn id="8" dur="1000" fill="hold"/>
                                        <p:tgtEl>
                                          <p:spTgt spid="14"/>
                                        </p:tgtEl>
                                        <p:attrNameLst>
                                          <p:attrName>ppt_h</p:attrName>
                                        </p:attrNameLst>
                                      </p:cBhvr>
                                      <p:tavLst>
                                        <p:tav tm="0">
                                          <p:val>
                                            <p:strVal val="#ppt_h"/>
                                          </p:val>
                                        </p:tav>
                                        <p:tav tm="100000">
                                          <p:val>
                                            <p:strVal val="#ppt_h"/>
                                          </p:val>
                                        </p:tav>
                                      </p:tavLst>
                                    </p:anim>
                                    <p:animEffect transition="in" filter="fade">
                                      <p:cBhvr>
                                        <p:cTn id="9"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48AA9E4A-5D40-94A3-091F-50D0CA55FED0}"/>
              </a:ext>
            </a:extLst>
          </p:cNvPr>
          <p:cNvSpPr txBox="1"/>
          <p:nvPr/>
        </p:nvSpPr>
        <p:spPr>
          <a:xfrm>
            <a:off x="701040" y="1774873"/>
            <a:ext cx="11194806" cy="4508927"/>
          </a:xfrm>
          <a:prstGeom prst="rect">
            <a:avLst/>
          </a:prstGeom>
          <a:noFill/>
          <a:ln w="28575">
            <a:solidFill>
              <a:schemeClr val="tx1"/>
            </a:solidFill>
          </a:ln>
        </p:spPr>
        <p:txBody>
          <a:bodyPr wrap="square">
            <a:spAutoFit/>
          </a:bodyPr>
          <a:lstStyle/>
          <a:p>
            <a:r>
              <a:rPr lang="fr-FR" sz="2300" b="1" dirty="0">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Ce document est formé par la série de tables rondes régionales </a:t>
            </a:r>
          </a:p>
          <a:p>
            <a:r>
              <a:rPr lang="fr-FR" sz="2300" dirty="0">
                <a:latin typeface="Helvetica Neue" panose="02000503000000020004" pitchFamily="2" charset="0"/>
                <a:ea typeface="Helvetica Neue" panose="02000503000000020004" pitchFamily="2" charset="0"/>
                <a:cs typeface="Helvetica Neue" panose="02000503000000020004" pitchFamily="2" charset="0"/>
              </a:rPr>
              <a:t>des CBDC, des ateliers, des entrevues et des panels, y compris </a:t>
            </a:r>
          </a:p>
          <a:p>
            <a:r>
              <a:rPr lang="fr-FR" sz="2300" b="1" dirty="0">
                <a:solidFill>
                  <a:srgbClr val="FF0000"/>
                </a:solidFill>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les réunions du Forum économique mondiale de Davos 2022 </a:t>
            </a:r>
          </a:p>
          <a:p>
            <a:r>
              <a:rPr lang="fr-FR" sz="2300" b="1" dirty="0">
                <a:solidFill>
                  <a:srgbClr val="FF0000"/>
                </a:solidFill>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et 2023 sur l’économie mondiale et la gouvernance technologique mondiale</a:t>
            </a:r>
            <a:r>
              <a:rPr lang="fr-FR" sz="2300" b="1" dirty="0">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 </a:t>
            </a:r>
            <a:br>
              <a:rPr lang="fr-FR" sz="2300" dirty="0">
                <a:latin typeface="Helvetica Neue" panose="02000503000000020004" pitchFamily="2" charset="0"/>
                <a:ea typeface="Helvetica Neue" panose="02000503000000020004" pitchFamily="2" charset="0"/>
                <a:cs typeface="Helvetica Neue" panose="02000503000000020004" pitchFamily="2" charset="0"/>
              </a:rPr>
            </a:br>
            <a:r>
              <a:rPr lang="fr-FR" sz="1200" dirty="0">
                <a:latin typeface="Helvetica Neue" panose="02000503000000020004" pitchFamily="2" charset="0"/>
                <a:ea typeface="Helvetica Neue" panose="02000503000000020004" pitchFamily="2" charset="0"/>
                <a:cs typeface="Helvetica Neue" panose="02000503000000020004" pitchFamily="2" charset="0"/>
              </a:rPr>
              <a:t> </a:t>
            </a:r>
            <a:br>
              <a:rPr lang="fr-FR" sz="2300" dirty="0">
                <a:latin typeface="Helvetica Neue" panose="02000503000000020004" pitchFamily="2" charset="0"/>
                <a:ea typeface="Helvetica Neue" panose="02000503000000020004" pitchFamily="2" charset="0"/>
                <a:cs typeface="Helvetica Neue" panose="02000503000000020004" pitchFamily="2" charset="0"/>
              </a:rPr>
            </a:br>
            <a:r>
              <a:rPr lang="fr-FR" sz="2300" dirty="0">
                <a:latin typeface="Helvetica Neue" panose="02000503000000020004" pitchFamily="2" charset="0"/>
                <a:ea typeface="Helvetica Neue" panose="02000503000000020004" pitchFamily="2" charset="0"/>
                <a:cs typeface="Helvetica Neue" panose="02000503000000020004" pitchFamily="2" charset="0"/>
              </a:rPr>
              <a:t>Les monnaies numériques des banques centrales (CBDC) ont le potentiel d'atténuer les  défis (problèmes) de longue date dans les paiements, y compris les prix élevés, la vitesse trop faible, un accès limité et une transparence insuffisante. </a:t>
            </a:r>
            <a:br>
              <a:rPr lang="fr-FR" sz="2300" dirty="0">
                <a:latin typeface="Helvetica Neue" panose="02000503000000020004" pitchFamily="2" charset="0"/>
                <a:ea typeface="Helvetica Neue" panose="02000503000000020004" pitchFamily="2" charset="0"/>
                <a:cs typeface="Helvetica Neue" panose="02000503000000020004" pitchFamily="2" charset="0"/>
              </a:rPr>
            </a:br>
            <a:r>
              <a:rPr lang="fr-FR" sz="1000" dirty="0">
                <a:latin typeface="Helvetica Neue" panose="02000503000000020004" pitchFamily="2" charset="0"/>
                <a:ea typeface="Helvetica Neue" panose="02000503000000020004" pitchFamily="2" charset="0"/>
                <a:cs typeface="Helvetica Neue" panose="02000503000000020004" pitchFamily="2" charset="0"/>
              </a:rPr>
              <a:t> </a:t>
            </a:r>
            <a:r>
              <a:rPr lang="fr-FR" sz="1100" dirty="0">
                <a:latin typeface="Helvetica Neue" panose="02000503000000020004" pitchFamily="2" charset="0"/>
                <a:ea typeface="Helvetica Neue" panose="02000503000000020004" pitchFamily="2" charset="0"/>
                <a:cs typeface="Helvetica Neue" panose="02000503000000020004" pitchFamily="2" charset="0"/>
              </a:rPr>
              <a:t> </a:t>
            </a:r>
            <a:endParaRPr lang="fr-FR" sz="2300" dirty="0">
              <a:latin typeface="Helvetica Neue" panose="02000503000000020004" pitchFamily="2" charset="0"/>
              <a:ea typeface="Helvetica Neue" panose="02000503000000020004" pitchFamily="2" charset="0"/>
              <a:cs typeface="Helvetica Neue" panose="02000503000000020004" pitchFamily="2" charset="0"/>
            </a:endParaRPr>
          </a:p>
          <a:p>
            <a:r>
              <a:rPr lang="fr-FR" sz="2300" b="1" dirty="0">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Comme </a:t>
            </a:r>
            <a:r>
              <a:rPr lang="fr-FR" sz="2300" b="1" dirty="0">
                <a:solidFill>
                  <a:srgbClr val="FF0000"/>
                </a:solidFill>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l'avenir des paiements pourrait être transformé</a:t>
            </a:r>
            <a:r>
              <a:rPr lang="fr-FR" sz="2300" b="1" dirty="0">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 il y a une opportunité de s'assurer qu'il y a </a:t>
            </a:r>
            <a:r>
              <a:rPr lang="fr-FR" sz="2300" b="1" dirty="0">
                <a:solidFill>
                  <a:srgbClr val="FF0000"/>
                </a:solidFill>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une coordination mondiale </a:t>
            </a:r>
            <a:r>
              <a:rPr lang="fr-FR" sz="2300" b="1" dirty="0">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dans la création des CBDC.</a:t>
            </a:r>
            <a:br>
              <a:rPr lang="fr-FR" sz="2300" b="1" dirty="0">
                <a:highlight>
                  <a:srgbClr val="FFFF00"/>
                </a:highlight>
                <a:latin typeface="Helvetica Neue" panose="02000503000000020004" pitchFamily="2" charset="0"/>
                <a:ea typeface="Helvetica Neue" panose="02000503000000020004" pitchFamily="2" charset="0"/>
                <a:cs typeface="Helvetica Neue" panose="02000503000000020004" pitchFamily="2" charset="0"/>
              </a:rPr>
            </a:br>
            <a:r>
              <a:rPr lang="fr-FR" sz="1200" b="1" dirty="0">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 </a:t>
            </a:r>
            <a:br>
              <a:rPr lang="fr-FR" sz="2300" dirty="0">
                <a:latin typeface="Helvetica Neue" panose="02000503000000020004" pitchFamily="2" charset="0"/>
                <a:ea typeface="Helvetica Neue" panose="02000503000000020004" pitchFamily="2" charset="0"/>
                <a:cs typeface="Helvetica Neue" panose="02000503000000020004" pitchFamily="2" charset="0"/>
              </a:rPr>
            </a:br>
            <a:r>
              <a:rPr lang="fr-FR" sz="2300" dirty="0">
                <a:latin typeface="Helvetica Neue" panose="02000503000000020004" pitchFamily="2" charset="0"/>
                <a:ea typeface="Helvetica Neue" panose="02000503000000020004" pitchFamily="2" charset="0"/>
                <a:cs typeface="Helvetica Neue" panose="02000503000000020004" pitchFamily="2" charset="0"/>
              </a:rPr>
              <a:t>Surtout, </a:t>
            </a:r>
            <a:r>
              <a:rPr lang="fr-FR" sz="2300" b="1" dirty="0">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le document tente de fournir une perspective neutre, objective et analytique</a:t>
            </a:r>
            <a:r>
              <a:rPr lang="fr-FR" sz="2300" b="1" dirty="0">
                <a:latin typeface="Helvetica Neue" panose="02000503000000020004" pitchFamily="2" charset="0"/>
                <a:ea typeface="Helvetica Neue" panose="02000503000000020004" pitchFamily="2" charset="0"/>
                <a:cs typeface="Helvetica Neue" panose="02000503000000020004" pitchFamily="2" charset="0"/>
              </a:rPr>
              <a:t> </a:t>
            </a:r>
            <a:r>
              <a:rPr lang="fr-FR" sz="2300" dirty="0">
                <a:latin typeface="Helvetica Neue" panose="02000503000000020004" pitchFamily="2" charset="0"/>
                <a:ea typeface="Helvetica Neue" panose="02000503000000020004" pitchFamily="2" charset="0"/>
                <a:cs typeface="Helvetica Neue" panose="02000503000000020004" pitchFamily="2" charset="0"/>
              </a:rPr>
              <a:t>sur – l'interopérabilité des CBDC.</a:t>
            </a:r>
          </a:p>
        </p:txBody>
      </p:sp>
      <p:sp>
        <p:nvSpPr>
          <p:cNvPr id="7" name="ZoneTexte 6">
            <a:extLst>
              <a:ext uri="{FF2B5EF4-FFF2-40B4-BE49-F238E27FC236}">
                <a16:creationId xmlns:a16="http://schemas.microsoft.com/office/drawing/2014/main" id="{F3AD5894-FFAB-FC13-F901-25C216E8D350}"/>
              </a:ext>
            </a:extLst>
          </p:cNvPr>
          <p:cNvSpPr txBox="1"/>
          <p:nvPr/>
        </p:nvSpPr>
        <p:spPr>
          <a:xfrm>
            <a:off x="701040" y="563472"/>
            <a:ext cx="5547434" cy="769441"/>
          </a:xfrm>
          <a:prstGeom prst="rect">
            <a:avLst/>
          </a:prstGeom>
          <a:solidFill>
            <a:schemeClr val="bg1"/>
          </a:solidFill>
          <a:ln>
            <a:noFill/>
          </a:ln>
        </p:spPr>
        <p:txBody>
          <a:bodyPr wrap="square">
            <a:spAutoFit/>
          </a:bodyPr>
          <a:lstStyle/>
          <a:p>
            <a:r>
              <a:rPr lang="fr-CH" sz="4400" b="1" dirty="0">
                <a:latin typeface="Gill Sans Ultra Bold" panose="020B0A02020104020203" pitchFamily="34" charset="77"/>
              </a:rPr>
              <a:t>Introduction</a:t>
            </a:r>
            <a:endParaRPr lang="fr-CH" sz="4400" dirty="0">
              <a:latin typeface="Gill Sans Ultra Bold" panose="020B0A02020104020203" pitchFamily="34" charset="77"/>
            </a:endParaRPr>
          </a:p>
        </p:txBody>
      </p:sp>
      <p:pic>
        <p:nvPicPr>
          <p:cNvPr id="2" name="Image 1">
            <a:extLst>
              <a:ext uri="{FF2B5EF4-FFF2-40B4-BE49-F238E27FC236}">
                <a16:creationId xmlns:a16="http://schemas.microsoft.com/office/drawing/2014/main" id="{0424142A-9C56-4A7F-84FB-91114939AA53}"/>
              </a:ext>
            </a:extLst>
          </p:cNvPr>
          <p:cNvPicPr>
            <a:picLocks noChangeAspect="1"/>
          </p:cNvPicPr>
          <p:nvPr/>
        </p:nvPicPr>
        <p:blipFill>
          <a:blip r:embed="rId2"/>
          <a:stretch>
            <a:fillRect/>
          </a:stretch>
        </p:blipFill>
        <p:spPr>
          <a:xfrm>
            <a:off x="7676224" y="416007"/>
            <a:ext cx="1444653" cy="1110778"/>
          </a:xfrm>
          <a:prstGeom prst="rect">
            <a:avLst/>
          </a:prstGeom>
        </p:spPr>
      </p:pic>
      <p:pic>
        <p:nvPicPr>
          <p:cNvPr id="3" name="Image 2">
            <a:extLst>
              <a:ext uri="{FF2B5EF4-FFF2-40B4-BE49-F238E27FC236}">
                <a16:creationId xmlns:a16="http://schemas.microsoft.com/office/drawing/2014/main" id="{22A934C7-4553-F303-FD1A-B57706507CFB}"/>
              </a:ext>
            </a:extLst>
          </p:cNvPr>
          <p:cNvPicPr>
            <a:picLocks noChangeAspect="1"/>
          </p:cNvPicPr>
          <p:nvPr/>
        </p:nvPicPr>
        <p:blipFill>
          <a:blip r:embed="rId3"/>
          <a:stretch>
            <a:fillRect/>
          </a:stretch>
        </p:blipFill>
        <p:spPr>
          <a:xfrm>
            <a:off x="9772644" y="309644"/>
            <a:ext cx="1718316" cy="2434281"/>
          </a:xfrm>
          <a:prstGeom prst="rect">
            <a:avLst/>
          </a:prstGeom>
        </p:spPr>
      </p:pic>
    </p:spTree>
    <p:extLst>
      <p:ext uri="{BB962C8B-B14F-4D97-AF65-F5344CB8AC3E}">
        <p14:creationId xmlns:p14="http://schemas.microsoft.com/office/powerpoint/2010/main" val="1138462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F16724E4-CBB7-11A0-EBEA-A71006798C55}"/>
              </a:ext>
            </a:extLst>
          </p:cNvPr>
          <p:cNvPicPr>
            <a:picLocks noChangeAspect="1"/>
          </p:cNvPicPr>
          <p:nvPr/>
        </p:nvPicPr>
        <p:blipFill>
          <a:blip r:embed="rId2"/>
          <a:stretch>
            <a:fillRect/>
          </a:stretch>
        </p:blipFill>
        <p:spPr>
          <a:xfrm>
            <a:off x="9371680" y="40505"/>
            <a:ext cx="2465277" cy="2465277"/>
          </a:xfrm>
          <a:prstGeom prst="rect">
            <a:avLst/>
          </a:prstGeom>
        </p:spPr>
      </p:pic>
      <p:sp>
        <p:nvSpPr>
          <p:cNvPr id="2" name="Titre 1"/>
          <p:cNvSpPr>
            <a:spLocks noGrp="1"/>
          </p:cNvSpPr>
          <p:nvPr>
            <p:ph type="title"/>
          </p:nvPr>
        </p:nvSpPr>
        <p:spPr>
          <a:xfrm>
            <a:off x="711227" y="684002"/>
            <a:ext cx="10515600" cy="1325563"/>
          </a:xfrm>
        </p:spPr>
        <p:txBody>
          <a:bodyPr>
            <a:normAutofit fontScale="90000"/>
          </a:bodyPr>
          <a:lstStyle/>
          <a:p>
            <a:pPr>
              <a:lnSpc>
                <a:spcPct val="110000"/>
              </a:lnSpc>
            </a:pPr>
            <a:r>
              <a:rPr lang="fr-CH" sz="4800" b="1" dirty="0">
                <a:latin typeface="Gill Sans Ultra Bold" panose="020B0A02020104020203" pitchFamily="34" charset="77"/>
              </a:rPr>
              <a:t>Les        </a:t>
            </a:r>
            <a:r>
              <a:rPr lang="fr-CH" sz="4800" b="1" dirty="0">
                <a:solidFill>
                  <a:srgbClr val="FF0000"/>
                </a:solidFill>
                <a:latin typeface="Gill Sans Ultra Bold" panose="020B0A02020104020203" pitchFamily="34" charset="77"/>
              </a:rPr>
              <a:t>OBJECTIFS</a:t>
            </a:r>
            <a:br>
              <a:rPr lang="fr-CH" sz="4800" b="1" dirty="0">
                <a:latin typeface="Gill Sans Ultra Bold" panose="020B0A02020104020203" pitchFamily="34" charset="77"/>
              </a:rPr>
            </a:br>
            <a:r>
              <a:rPr lang="fr-CH" sz="4800" b="1" dirty="0">
                <a:latin typeface="Gill Sans Ultra Bold" panose="020B0A02020104020203" pitchFamily="34" charset="77"/>
              </a:rPr>
              <a:t>de la CBDC, selon le WEF </a:t>
            </a:r>
            <a:endParaRPr lang="fr-CH" sz="4800" dirty="0">
              <a:effectLst/>
              <a:latin typeface="Gill Sans Ultra Bold" panose="020B0A02020104020203" pitchFamily="34" charset="77"/>
            </a:endParaRPr>
          </a:p>
        </p:txBody>
      </p:sp>
      <p:sp>
        <p:nvSpPr>
          <p:cNvPr id="11" name="ZoneTexte 10">
            <a:extLst>
              <a:ext uri="{FF2B5EF4-FFF2-40B4-BE49-F238E27FC236}">
                <a16:creationId xmlns:a16="http://schemas.microsoft.com/office/drawing/2014/main" id="{9EB111B0-F4ED-A3F9-A8C3-F288709A2E22}"/>
              </a:ext>
            </a:extLst>
          </p:cNvPr>
          <p:cNvSpPr txBox="1"/>
          <p:nvPr/>
        </p:nvSpPr>
        <p:spPr>
          <a:xfrm>
            <a:off x="10211203" y="1085173"/>
            <a:ext cx="823382" cy="523220"/>
          </a:xfrm>
          <a:prstGeom prst="rect">
            <a:avLst/>
          </a:prstGeom>
          <a:solidFill>
            <a:schemeClr val="bg1"/>
          </a:solidFill>
          <a:ln w="28575">
            <a:noFill/>
          </a:ln>
        </p:spPr>
        <p:txBody>
          <a:bodyPr wrap="square">
            <a:spAutoFit/>
          </a:bodyPr>
          <a:lstStyle/>
          <a:p>
            <a:r>
              <a:rPr lang="fr-CH" sz="2800" b="1" dirty="0">
                <a:latin typeface="Helvetica Neue" panose="02000503000000020004" pitchFamily="2" charset="0"/>
              </a:rPr>
              <a:t>p.</a:t>
            </a:r>
            <a:r>
              <a:rPr lang="fr-CH" sz="2800" b="1" dirty="0">
                <a:effectLst/>
                <a:latin typeface="Helvetica Neue" panose="02000503000000020004" pitchFamily="2" charset="0"/>
              </a:rPr>
              <a:t> </a:t>
            </a:r>
            <a:r>
              <a:rPr lang="fr-CH" sz="2800" b="1" dirty="0">
                <a:latin typeface="Helvetica Neue" panose="02000503000000020004" pitchFamily="2" charset="0"/>
              </a:rPr>
              <a:t>7</a:t>
            </a:r>
            <a:endParaRPr lang="fr-CH" sz="2800" b="1" dirty="0">
              <a:effectLst/>
              <a:highlight>
                <a:srgbClr val="FFFF00"/>
              </a:highlight>
              <a:latin typeface="Helvetica Neue" panose="02000503000000020004" pitchFamily="2" charset="0"/>
            </a:endParaRPr>
          </a:p>
        </p:txBody>
      </p:sp>
      <p:sp>
        <p:nvSpPr>
          <p:cNvPr id="12" name="ZoneTexte 11">
            <a:extLst>
              <a:ext uri="{FF2B5EF4-FFF2-40B4-BE49-F238E27FC236}">
                <a16:creationId xmlns:a16="http://schemas.microsoft.com/office/drawing/2014/main" id="{E3454E2B-71CD-70BD-7650-3B21FF65CB5C}"/>
              </a:ext>
            </a:extLst>
          </p:cNvPr>
          <p:cNvSpPr txBox="1"/>
          <p:nvPr/>
        </p:nvSpPr>
        <p:spPr>
          <a:xfrm>
            <a:off x="6746159" y="4585050"/>
            <a:ext cx="5371600" cy="2092881"/>
          </a:xfrm>
          <a:prstGeom prst="rect">
            <a:avLst/>
          </a:prstGeom>
          <a:noFill/>
        </p:spPr>
        <p:txBody>
          <a:bodyPr wrap="square">
            <a:spAutoFit/>
          </a:bodyPr>
          <a:lstStyle/>
          <a:p>
            <a:r>
              <a:rPr lang="fr-FR" sz="2200" dirty="0">
                <a:solidFill>
                  <a:srgbClr val="FF0000"/>
                </a:solidFill>
                <a:highlight>
                  <a:srgbClr val="FFFF00"/>
                </a:highlight>
                <a:latin typeface="Arial Rounded MT Bold" panose="020F0704030504030204" pitchFamily="34" charset="77"/>
              </a:rPr>
              <a:t>L'inclusion financière</a:t>
            </a:r>
          </a:p>
          <a:p>
            <a:r>
              <a:rPr lang="fr-FR" dirty="0"/>
              <a:t>L'amélioration de l'inclusion financière est une priorité commune à toutes les régions. </a:t>
            </a:r>
          </a:p>
          <a:p>
            <a:r>
              <a:rPr lang="fr-FR" dirty="0"/>
              <a:t>Les CBDC ont le potentiel d'améliorer l'inclusion financière en fournissant un accès aux services financiers de base </a:t>
            </a:r>
            <a:r>
              <a:rPr lang="fr-FR" b="1" dirty="0">
                <a:highlight>
                  <a:srgbClr val="FFFF00"/>
                </a:highlight>
              </a:rPr>
              <a:t>aux populations non bancarisées et sous-bancarisées</a:t>
            </a:r>
            <a:r>
              <a:rPr lang="fr-FR" dirty="0"/>
              <a:t>.</a:t>
            </a:r>
          </a:p>
        </p:txBody>
      </p:sp>
      <p:pic>
        <p:nvPicPr>
          <p:cNvPr id="5" name="Image 4">
            <a:extLst>
              <a:ext uri="{FF2B5EF4-FFF2-40B4-BE49-F238E27FC236}">
                <a16:creationId xmlns:a16="http://schemas.microsoft.com/office/drawing/2014/main" id="{C5E3DBB6-A06B-FCE2-086C-221638E86D95}"/>
              </a:ext>
            </a:extLst>
          </p:cNvPr>
          <p:cNvPicPr>
            <a:picLocks noChangeAspect="1"/>
          </p:cNvPicPr>
          <p:nvPr/>
        </p:nvPicPr>
        <p:blipFill>
          <a:blip r:embed="rId3"/>
          <a:stretch>
            <a:fillRect/>
          </a:stretch>
        </p:blipFill>
        <p:spPr>
          <a:xfrm>
            <a:off x="411451" y="2227486"/>
            <a:ext cx="876300" cy="1308100"/>
          </a:xfrm>
          <a:prstGeom prst="rect">
            <a:avLst/>
          </a:prstGeom>
        </p:spPr>
      </p:pic>
      <p:sp>
        <p:nvSpPr>
          <p:cNvPr id="6" name="ZoneTexte 5">
            <a:extLst>
              <a:ext uri="{FF2B5EF4-FFF2-40B4-BE49-F238E27FC236}">
                <a16:creationId xmlns:a16="http://schemas.microsoft.com/office/drawing/2014/main" id="{FF3BCF8D-481F-9476-CB6B-85D4295FE07C}"/>
              </a:ext>
            </a:extLst>
          </p:cNvPr>
          <p:cNvSpPr txBox="1"/>
          <p:nvPr/>
        </p:nvSpPr>
        <p:spPr>
          <a:xfrm>
            <a:off x="1306598" y="2514387"/>
            <a:ext cx="4077194" cy="3877985"/>
          </a:xfrm>
          <a:prstGeom prst="rect">
            <a:avLst/>
          </a:prstGeom>
          <a:noFill/>
        </p:spPr>
        <p:txBody>
          <a:bodyPr wrap="square" rtlCol="0">
            <a:spAutoFit/>
          </a:bodyPr>
          <a:lstStyle/>
          <a:p>
            <a:r>
              <a:rPr lang="fr-FR" sz="2200" dirty="0">
                <a:solidFill>
                  <a:srgbClr val="FF0000"/>
                </a:solidFill>
                <a:highlight>
                  <a:srgbClr val="FFFF00"/>
                </a:highlight>
                <a:latin typeface="Arial Rounded MT Bold" panose="020F0704030504030204" pitchFamily="34" charset="77"/>
              </a:rPr>
              <a:t>Confiance </a:t>
            </a:r>
          </a:p>
          <a:p>
            <a:r>
              <a:rPr lang="fr-FR" sz="2200" dirty="0">
                <a:solidFill>
                  <a:srgbClr val="FF0000"/>
                </a:solidFill>
                <a:highlight>
                  <a:srgbClr val="FFFF00"/>
                </a:highlight>
                <a:latin typeface="Arial Rounded MT Bold" panose="020F0704030504030204" pitchFamily="34" charset="77"/>
              </a:rPr>
              <a:t>dans l'instrument </a:t>
            </a:r>
          </a:p>
          <a:p>
            <a:r>
              <a:rPr lang="fr-FR" sz="2200" dirty="0">
                <a:solidFill>
                  <a:srgbClr val="FF0000"/>
                </a:solidFill>
                <a:highlight>
                  <a:srgbClr val="FFFF00"/>
                </a:highlight>
                <a:latin typeface="Arial Rounded MT Bold" panose="020F0704030504030204" pitchFamily="34" charset="77"/>
              </a:rPr>
              <a:t>de paiement</a:t>
            </a:r>
          </a:p>
          <a:p>
            <a:r>
              <a:rPr lang="fr-FR" dirty="0"/>
              <a:t>Les CBDC sont destinées à être une solution de paiement supplémentaire dans la gamme actuelle de choix de paiement. La monnaie de la banque centrale est l'actif de règlement le plus sûr et le plus liquide, de sorte que les banques centrales souhaitent s'assurer que </a:t>
            </a:r>
            <a:r>
              <a:rPr lang="fr-FR" b="1" dirty="0">
                <a:highlight>
                  <a:srgbClr val="FFFF00"/>
                </a:highlight>
              </a:rPr>
              <a:t>toute CBDC préserve la confiance des consommateurs</a:t>
            </a:r>
            <a:r>
              <a:rPr lang="fr-FR" dirty="0"/>
              <a:t> dans l'instrument de paiement.</a:t>
            </a:r>
          </a:p>
        </p:txBody>
      </p:sp>
      <p:sp>
        <p:nvSpPr>
          <p:cNvPr id="7" name="ZoneTexte 6">
            <a:extLst>
              <a:ext uri="{FF2B5EF4-FFF2-40B4-BE49-F238E27FC236}">
                <a16:creationId xmlns:a16="http://schemas.microsoft.com/office/drawing/2014/main" id="{9FA9A287-89CE-924E-F943-E51488F39908}"/>
              </a:ext>
            </a:extLst>
          </p:cNvPr>
          <p:cNvSpPr txBox="1"/>
          <p:nvPr/>
        </p:nvSpPr>
        <p:spPr>
          <a:xfrm>
            <a:off x="6671209" y="2769168"/>
            <a:ext cx="5088835" cy="1815882"/>
          </a:xfrm>
          <a:prstGeom prst="rect">
            <a:avLst/>
          </a:prstGeom>
          <a:noFill/>
        </p:spPr>
        <p:txBody>
          <a:bodyPr wrap="square" rtlCol="0">
            <a:spAutoFit/>
          </a:bodyPr>
          <a:lstStyle/>
          <a:p>
            <a:r>
              <a:rPr lang="fr-FR" sz="2200" dirty="0">
                <a:solidFill>
                  <a:srgbClr val="FF0000"/>
                </a:solidFill>
                <a:highlight>
                  <a:srgbClr val="FFFF00"/>
                </a:highlight>
                <a:latin typeface="Arial Rounded MT Bold" panose="020F0704030504030204" pitchFamily="34" charset="77"/>
              </a:rPr>
              <a:t>Promouvoir l'innovation</a:t>
            </a:r>
          </a:p>
          <a:p>
            <a:r>
              <a:rPr lang="fr-FR" dirty="0"/>
              <a:t>La numérisation des systèmes de paiement est une innovation importante et les juridictions explorent la CBDC dans le but de suivre le rythme des avancées </a:t>
            </a:r>
            <a:r>
              <a:rPr lang="fr-FR" b="1" dirty="0">
                <a:highlight>
                  <a:srgbClr val="FFFF00"/>
                </a:highlight>
              </a:rPr>
              <a:t>technologiques mondiales</a:t>
            </a:r>
            <a:r>
              <a:rPr lang="fr-FR" dirty="0"/>
              <a:t>.</a:t>
            </a:r>
          </a:p>
          <a:p>
            <a:endParaRPr lang="fr-FR" dirty="0"/>
          </a:p>
        </p:txBody>
      </p:sp>
      <p:pic>
        <p:nvPicPr>
          <p:cNvPr id="8" name="Image 7">
            <a:extLst>
              <a:ext uri="{FF2B5EF4-FFF2-40B4-BE49-F238E27FC236}">
                <a16:creationId xmlns:a16="http://schemas.microsoft.com/office/drawing/2014/main" id="{C8A6C4DF-1A58-D972-C3FD-C0488EB919C9}"/>
              </a:ext>
            </a:extLst>
          </p:cNvPr>
          <p:cNvPicPr>
            <a:picLocks noChangeAspect="1"/>
          </p:cNvPicPr>
          <p:nvPr/>
        </p:nvPicPr>
        <p:blipFill>
          <a:blip r:embed="rId4"/>
          <a:stretch>
            <a:fillRect/>
          </a:stretch>
        </p:blipFill>
        <p:spPr>
          <a:xfrm>
            <a:off x="5545894" y="2464983"/>
            <a:ext cx="1168400" cy="1333500"/>
          </a:xfrm>
          <a:prstGeom prst="rect">
            <a:avLst/>
          </a:prstGeom>
        </p:spPr>
      </p:pic>
      <p:pic>
        <p:nvPicPr>
          <p:cNvPr id="9" name="Image 8">
            <a:extLst>
              <a:ext uri="{FF2B5EF4-FFF2-40B4-BE49-F238E27FC236}">
                <a16:creationId xmlns:a16="http://schemas.microsoft.com/office/drawing/2014/main" id="{48F86C47-1415-720A-F365-470317E6AEB2}"/>
              </a:ext>
            </a:extLst>
          </p:cNvPr>
          <p:cNvPicPr>
            <a:picLocks noChangeAspect="1"/>
          </p:cNvPicPr>
          <p:nvPr/>
        </p:nvPicPr>
        <p:blipFill>
          <a:blip r:embed="rId5"/>
          <a:stretch>
            <a:fillRect/>
          </a:stretch>
        </p:blipFill>
        <p:spPr>
          <a:xfrm>
            <a:off x="5622094" y="4282242"/>
            <a:ext cx="1092200" cy="1320800"/>
          </a:xfrm>
          <a:prstGeom prst="rect">
            <a:avLst/>
          </a:prstGeom>
        </p:spPr>
      </p:pic>
      <p:pic>
        <p:nvPicPr>
          <p:cNvPr id="13" name="Image 12">
            <a:extLst>
              <a:ext uri="{FF2B5EF4-FFF2-40B4-BE49-F238E27FC236}">
                <a16:creationId xmlns:a16="http://schemas.microsoft.com/office/drawing/2014/main" id="{E3599185-94B8-9064-E21A-36462E3149FC}"/>
              </a:ext>
            </a:extLst>
          </p:cNvPr>
          <p:cNvPicPr>
            <a:picLocks noChangeAspect="1"/>
          </p:cNvPicPr>
          <p:nvPr/>
        </p:nvPicPr>
        <p:blipFill>
          <a:blip r:embed="rId6"/>
          <a:stretch>
            <a:fillRect/>
          </a:stretch>
        </p:blipFill>
        <p:spPr>
          <a:xfrm>
            <a:off x="1987972" y="466081"/>
            <a:ext cx="582751" cy="910548"/>
          </a:xfrm>
          <a:prstGeom prst="rect">
            <a:avLst/>
          </a:prstGeom>
        </p:spPr>
      </p:pic>
      <p:pic>
        <p:nvPicPr>
          <p:cNvPr id="14" name="Image 13">
            <a:extLst>
              <a:ext uri="{FF2B5EF4-FFF2-40B4-BE49-F238E27FC236}">
                <a16:creationId xmlns:a16="http://schemas.microsoft.com/office/drawing/2014/main" id="{CA82D6BA-1DB3-1CB3-2DAD-2ABDF8340E26}"/>
              </a:ext>
            </a:extLst>
          </p:cNvPr>
          <p:cNvPicPr>
            <a:picLocks noChangeAspect="1"/>
          </p:cNvPicPr>
          <p:nvPr/>
        </p:nvPicPr>
        <p:blipFill>
          <a:blip r:embed="rId7"/>
          <a:stretch>
            <a:fillRect/>
          </a:stretch>
        </p:blipFill>
        <p:spPr>
          <a:xfrm>
            <a:off x="2512675" y="487474"/>
            <a:ext cx="726227" cy="910549"/>
          </a:xfrm>
          <a:prstGeom prst="rect">
            <a:avLst/>
          </a:prstGeom>
        </p:spPr>
      </p:pic>
    </p:spTree>
    <p:extLst>
      <p:ext uri="{BB962C8B-B14F-4D97-AF65-F5344CB8AC3E}">
        <p14:creationId xmlns:p14="http://schemas.microsoft.com/office/powerpoint/2010/main" val="2737282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0.70"/>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par>
                                <p:cTn id="10" presetID="55"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1000" fill="hold"/>
                                        <p:tgtEl>
                                          <p:spTgt spid="5"/>
                                        </p:tgtEl>
                                        <p:attrNameLst>
                                          <p:attrName>ppt_w</p:attrName>
                                        </p:attrNameLst>
                                      </p:cBhvr>
                                      <p:tavLst>
                                        <p:tav tm="0">
                                          <p:val>
                                            <p:strVal val="#ppt_w*0.70"/>
                                          </p:val>
                                        </p:tav>
                                        <p:tav tm="100000">
                                          <p:val>
                                            <p:strVal val="#ppt_w"/>
                                          </p:val>
                                        </p:tav>
                                      </p:tavLst>
                                    </p:anim>
                                    <p:anim calcmode="lin" valueType="num">
                                      <p:cBhvr>
                                        <p:cTn id="13" dur="1000" fill="hold"/>
                                        <p:tgtEl>
                                          <p:spTgt spid="5"/>
                                        </p:tgtEl>
                                        <p:attrNameLst>
                                          <p:attrName>ppt_h</p:attrName>
                                        </p:attrNameLst>
                                      </p:cBhvr>
                                      <p:tavLst>
                                        <p:tav tm="0">
                                          <p:val>
                                            <p:strVal val="#ppt_h"/>
                                          </p:val>
                                        </p:tav>
                                        <p:tav tm="100000">
                                          <p:val>
                                            <p:strVal val="#ppt_h"/>
                                          </p:val>
                                        </p:tav>
                                      </p:tavLst>
                                    </p:anim>
                                    <p:animEffect transition="in" filter="fade">
                                      <p:cBhvr>
                                        <p:cTn id="14" dur="10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1000" fill="hold"/>
                                        <p:tgtEl>
                                          <p:spTgt spid="7"/>
                                        </p:tgtEl>
                                        <p:attrNameLst>
                                          <p:attrName>ppt_w</p:attrName>
                                        </p:attrNameLst>
                                      </p:cBhvr>
                                      <p:tavLst>
                                        <p:tav tm="0">
                                          <p:val>
                                            <p:strVal val="#ppt_w*0.70"/>
                                          </p:val>
                                        </p:tav>
                                        <p:tav tm="100000">
                                          <p:val>
                                            <p:strVal val="#ppt_w"/>
                                          </p:val>
                                        </p:tav>
                                      </p:tavLst>
                                    </p:anim>
                                    <p:anim calcmode="lin" valueType="num">
                                      <p:cBhvr>
                                        <p:cTn id="20" dur="1000" fill="hold"/>
                                        <p:tgtEl>
                                          <p:spTgt spid="7"/>
                                        </p:tgtEl>
                                        <p:attrNameLst>
                                          <p:attrName>ppt_h</p:attrName>
                                        </p:attrNameLst>
                                      </p:cBhvr>
                                      <p:tavLst>
                                        <p:tav tm="0">
                                          <p:val>
                                            <p:strVal val="#ppt_h"/>
                                          </p:val>
                                        </p:tav>
                                        <p:tav tm="100000">
                                          <p:val>
                                            <p:strVal val="#ppt_h"/>
                                          </p:val>
                                        </p:tav>
                                      </p:tavLst>
                                    </p:anim>
                                    <p:animEffect transition="in" filter="fade">
                                      <p:cBhvr>
                                        <p:cTn id="21" dur="1000"/>
                                        <p:tgtEl>
                                          <p:spTgt spid="7"/>
                                        </p:tgtEl>
                                      </p:cBhvr>
                                    </p:animEffect>
                                  </p:childTnLst>
                                </p:cTn>
                              </p:par>
                              <p:par>
                                <p:cTn id="22" presetID="55" presetClass="entr" presetSubtype="0" fill="hold" nodeType="with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p:cTn id="24" dur="1000" fill="hold"/>
                                        <p:tgtEl>
                                          <p:spTgt spid="8"/>
                                        </p:tgtEl>
                                        <p:attrNameLst>
                                          <p:attrName>ppt_w</p:attrName>
                                        </p:attrNameLst>
                                      </p:cBhvr>
                                      <p:tavLst>
                                        <p:tav tm="0">
                                          <p:val>
                                            <p:strVal val="#ppt_w*0.70"/>
                                          </p:val>
                                        </p:tav>
                                        <p:tav tm="100000">
                                          <p:val>
                                            <p:strVal val="#ppt_w"/>
                                          </p:val>
                                        </p:tav>
                                      </p:tavLst>
                                    </p:anim>
                                    <p:anim calcmode="lin" valueType="num">
                                      <p:cBhvr>
                                        <p:cTn id="25" dur="1000" fill="hold"/>
                                        <p:tgtEl>
                                          <p:spTgt spid="8"/>
                                        </p:tgtEl>
                                        <p:attrNameLst>
                                          <p:attrName>ppt_h</p:attrName>
                                        </p:attrNameLst>
                                      </p:cBhvr>
                                      <p:tavLst>
                                        <p:tav tm="0">
                                          <p:val>
                                            <p:strVal val="#ppt_h"/>
                                          </p:val>
                                        </p:tav>
                                        <p:tav tm="100000">
                                          <p:val>
                                            <p:strVal val="#ppt_h"/>
                                          </p:val>
                                        </p:tav>
                                      </p:tavLst>
                                    </p:anim>
                                    <p:animEffect transition="in" filter="fade">
                                      <p:cBhvr>
                                        <p:cTn id="26" dur="10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55"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1000" fill="hold"/>
                                        <p:tgtEl>
                                          <p:spTgt spid="12"/>
                                        </p:tgtEl>
                                        <p:attrNameLst>
                                          <p:attrName>ppt_w</p:attrName>
                                        </p:attrNameLst>
                                      </p:cBhvr>
                                      <p:tavLst>
                                        <p:tav tm="0">
                                          <p:val>
                                            <p:strVal val="#ppt_w*0.70"/>
                                          </p:val>
                                        </p:tav>
                                        <p:tav tm="100000">
                                          <p:val>
                                            <p:strVal val="#ppt_w"/>
                                          </p:val>
                                        </p:tav>
                                      </p:tavLst>
                                    </p:anim>
                                    <p:anim calcmode="lin" valueType="num">
                                      <p:cBhvr>
                                        <p:cTn id="32" dur="1000" fill="hold"/>
                                        <p:tgtEl>
                                          <p:spTgt spid="12"/>
                                        </p:tgtEl>
                                        <p:attrNameLst>
                                          <p:attrName>ppt_h</p:attrName>
                                        </p:attrNameLst>
                                      </p:cBhvr>
                                      <p:tavLst>
                                        <p:tav tm="0">
                                          <p:val>
                                            <p:strVal val="#ppt_h"/>
                                          </p:val>
                                        </p:tav>
                                        <p:tav tm="100000">
                                          <p:val>
                                            <p:strVal val="#ppt_h"/>
                                          </p:val>
                                        </p:tav>
                                      </p:tavLst>
                                    </p:anim>
                                    <p:animEffect transition="in" filter="fade">
                                      <p:cBhvr>
                                        <p:cTn id="33" dur="1000"/>
                                        <p:tgtEl>
                                          <p:spTgt spid="12"/>
                                        </p:tgtEl>
                                      </p:cBhvr>
                                    </p:animEffect>
                                  </p:childTnLst>
                                </p:cTn>
                              </p:par>
                              <p:par>
                                <p:cTn id="34" presetID="55" presetClass="entr" presetSubtype="0" fill="hold" nodeType="with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p:cTn id="36" dur="1000" fill="hold"/>
                                        <p:tgtEl>
                                          <p:spTgt spid="9"/>
                                        </p:tgtEl>
                                        <p:attrNameLst>
                                          <p:attrName>ppt_w</p:attrName>
                                        </p:attrNameLst>
                                      </p:cBhvr>
                                      <p:tavLst>
                                        <p:tav tm="0">
                                          <p:val>
                                            <p:strVal val="#ppt_w*0.70"/>
                                          </p:val>
                                        </p:tav>
                                        <p:tav tm="100000">
                                          <p:val>
                                            <p:strVal val="#ppt_w"/>
                                          </p:val>
                                        </p:tav>
                                      </p:tavLst>
                                    </p:anim>
                                    <p:anim calcmode="lin" valueType="num">
                                      <p:cBhvr>
                                        <p:cTn id="37" dur="1000" fill="hold"/>
                                        <p:tgtEl>
                                          <p:spTgt spid="9"/>
                                        </p:tgtEl>
                                        <p:attrNameLst>
                                          <p:attrName>ppt_h</p:attrName>
                                        </p:attrNameLst>
                                      </p:cBhvr>
                                      <p:tavLst>
                                        <p:tav tm="0">
                                          <p:val>
                                            <p:strVal val="#ppt_h"/>
                                          </p:val>
                                        </p:tav>
                                        <p:tav tm="100000">
                                          <p:val>
                                            <p:strVal val="#ppt_h"/>
                                          </p:val>
                                        </p:tav>
                                      </p:tavLst>
                                    </p:anim>
                                    <p:animEffect transition="in" filter="fade">
                                      <p:cBhvr>
                                        <p:cTn id="38"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6" grpId="0"/>
      <p:bldP spid="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ZoneTexte 11">
            <a:extLst>
              <a:ext uri="{FF2B5EF4-FFF2-40B4-BE49-F238E27FC236}">
                <a16:creationId xmlns:a16="http://schemas.microsoft.com/office/drawing/2014/main" id="{E3454E2B-71CD-70BD-7650-3B21FF65CB5C}"/>
              </a:ext>
            </a:extLst>
          </p:cNvPr>
          <p:cNvSpPr txBox="1"/>
          <p:nvPr/>
        </p:nvSpPr>
        <p:spPr>
          <a:xfrm>
            <a:off x="7466809" y="2387735"/>
            <a:ext cx="4115203" cy="1815882"/>
          </a:xfrm>
          <a:prstGeom prst="rect">
            <a:avLst/>
          </a:prstGeom>
          <a:noFill/>
        </p:spPr>
        <p:txBody>
          <a:bodyPr wrap="square">
            <a:spAutoFit/>
          </a:bodyPr>
          <a:lstStyle/>
          <a:p>
            <a:r>
              <a:rPr lang="fr-FR" sz="2200" dirty="0">
                <a:solidFill>
                  <a:srgbClr val="FF0000"/>
                </a:solidFill>
                <a:highlight>
                  <a:srgbClr val="FFFF00"/>
                </a:highlight>
                <a:latin typeface="Arial Rounded MT Bold" panose="020F0704030504030204" pitchFamily="34" charset="77"/>
              </a:rPr>
              <a:t>Conformité réglementaire</a:t>
            </a:r>
          </a:p>
          <a:p>
            <a:r>
              <a:rPr lang="fr-FR" dirty="0"/>
              <a:t>Garantir la conformité réglementaire, y compris les mesures </a:t>
            </a:r>
            <a:r>
              <a:rPr lang="fr-FR" b="1" dirty="0">
                <a:highlight>
                  <a:srgbClr val="FFFF00"/>
                </a:highlight>
              </a:rPr>
              <a:t>de lutte contre le blanchiment d'argent</a:t>
            </a:r>
            <a:r>
              <a:rPr lang="fr-FR" dirty="0"/>
              <a:t> (AML) et </a:t>
            </a:r>
            <a:r>
              <a:rPr lang="fr-FR" b="1" dirty="0">
                <a:highlight>
                  <a:srgbClr val="FFFF00"/>
                </a:highlight>
              </a:rPr>
              <a:t>la lutte contre le financement du terrorisme</a:t>
            </a:r>
            <a:r>
              <a:rPr lang="fr-FR" dirty="0"/>
              <a:t> (CFT).</a:t>
            </a:r>
          </a:p>
        </p:txBody>
      </p:sp>
      <p:pic>
        <p:nvPicPr>
          <p:cNvPr id="15" name="Image 14">
            <a:extLst>
              <a:ext uri="{FF2B5EF4-FFF2-40B4-BE49-F238E27FC236}">
                <a16:creationId xmlns:a16="http://schemas.microsoft.com/office/drawing/2014/main" id="{0ADE24A2-B09E-1C78-FED0-6A9AC331CEBC}"/>
              </a:ext>
            </a:extLst>
          </p:cNvPr>
          <p:cNvPicPr>
            <a:picLocks noChangeAspect="1"/>
          </p:cNvPicPr>
          <p:nvPr/>
        </p:nvPicPr>
        <p:blipFill>
          <a:blip r:embed="rId2"/>
          <a:stretch>
            <a:fillRect/>
          </a:stretch>
        </p:blipFill>
        <p:spPr>
          <a:xfrm>
            <a:off x="9371680" y="40505"/>
            <a:ext cx="2465277" cy="2465277"/>
          </a:xfrm>
          <a:prstGeom prst="rect">
            <a:avLst/>
          </a:prstGeom>
        </p:spPr>
      </p:pic>
      <p:sp>
        <p:nvSpPr>
          <p:cNvPr id="17" name="ZoneTexte 16">
            <a:extLst>
              <a:ext uri="{FF2B5EF4-FFF2-40B4-BE49-F238E27FC236}">
                <a16:creationId xmlns:a16="http://schemas.microsoft.com/office/drawing/2014/main" id="{7C308529-B28A-7264-E117-5E828819D5BC}"/>
              </a:ext>
            </a:extLst>
          </p:cNvPr>
          <p:cNvSpPr txBox="1"/>
          <p:nvPr/>
        </p:nvSpPr>
        <p:spPr>
          <a:xfrm>
            <a:off x="10211203" y="1085173"/>
            <a:ext cx="823382" cy="523220"/>
          </a:xfrm>
          <a:prstGeom prst="rect">
            <a:avLst/>
          </a:prstGeom>
          <a:solidFill>
            <a:schemeClr val="bg1"/>
          </a:solidFill>
          <a:ln w="28575">
            <a:noFill/>
          </a:ln>
        </p:spPr>
        <p:txBody>
          <a:bodyPr wrap="square">
            <a:spAutoFit/>
          </a:bodyPr>
          <a:lstStyle/>
          <a:p>
            <a:r>
              <a:rPr lang="fr-CH" sz="2800" b="1" dirty="0">
                <a:latin typeface="Helvetica Neue" panose="02000503000000020004" pitchFamily="2" charset="0"/>
              </a:rPr>
              <a:t>p.</a:t>
            </a:r>
            <a:r>
              <a:rPr lang="fr-CH" sz="2800" b="1" dirty="0">
                <a:effectLst/>
                <a:latin typeface="Helvetica Neue" panose="02000503000000020004" pitchFamily="2" charset="0"/>
              </a:rPr>
              <a:t> </a:t>
            </a:r>
            <a:r>
              <a:rPr lang="fr-CH" sz="2800" b="1" dirty="0">
                <a:latin typeface="Helvetica Neue" panose="02000503000000020004" pitchFamily="2" charset="0"/>
              </a:rPr>
              <a:t>7</a:t>
            </a:r>
            <a:endParaRPr lang="fr-CH" sz="2800" b="1" dirty="0">
              <a:effectLst/>
              <a:highlight>
                <a:srgbClr val="FFFF00"/>
              </a:highlight>
              <a:latin typeface="Helvetica Neue" panose="02000503000000020004" pitchFamily="2" charset="0"/>
            </a:endParaRPr>
          </a:p>
        </p:txBody>
      </p:sp>
      <p:sp>
        <p:nvSpPr>
          <p:cNvPr id="18" name="ZoneTexte 17">
            <a:extLst>
              <a:ext uri="{FF2B5EF4-FFF2-40B4-BE49-F238E27FC236}">
                <a16:creationId xmlns:a16="http://schemas.microsoft.com/office/drawing/2014/main" id="{30D792B9-2F0C-522E-A409-7ADE949E33EE}"/>
              </a:ext>
            </a:extLst>
          </p:cNvPr>
          <p:cNvSpPr txBox="1"/>
          <p:nvPr/>
        </p:nvSpPr>
        <p:spPr>
          <a:xfrm>
            <a:off x="1955827" y="2598401"/>
            <a:ext cx="4115203" cy="2154436"/>
          </a:xfrm>
          <a:prstGeom prst="rect">
            <a:avLst/>
          </a:prstGeom>
          <a:noFill/>
        </p:spPr>
        <p:txBody>
          <a:bodyPr wrap="square" rtlCol="0">
            <a:spAutoFit/>
          </a:bodyPr>
          <a:lstStyle/>
          <a:p>
            <a:r>
              <a:rPr lang="fr-FR" sz="2200" dirty="0">
                <a:solidFill>
                  <a:srgbClr val="FF0000"/>
                </a:solidFill>
                <a:highlight>
                  <a:srgbClr val="FFFF00"/>
                </a:highlight>
                <a:latin typeface="Arial Rounded MT Bold" panose="020F0704030504030204" pitchFamily="34" charset="77"/>
              </a:rPr>
              <a:t>Politique monétaire </a:t>
            </a:r>
          </a:p>
          <a:p>
            <a:r>
              <a:rPr lang="fr-FR" sz="2200" dirty="0">
                <a:solidFill>
                  <a:srgbClr val="FF0000"/>
                </a:solidFill>
                <a:highlight>
                  <a:srgbClr val="FFFF00"/>
                </a:highlight>
                <a:latin typeface="Arial Rounded MT Bold" panose="020F0704030504030204" pitchFamily="34" charset="77"/>
              </a:rPr>
              <a:t>et stabilité économique</a:t>
            </a:r>
          </a:p>
          <a:p>
            <a:r>
              <a:rPr lang="fr-FR" dirty="0"/>
              <a:t>Les banques centrales cherchent à concevoir des cadres CBDC qui s'alignent sur leurs </a:t>
            </a:r>
            <a:r>
              <a:rPr lang="fr-FR" b="1" dirty="0">
                <a:highlight>
                  <a:srgbClr val="FFFF00"/>
                </a:highlight>
              </a:rPr>
              <a:t>objectifs de politique monétaire </a:t>
            </a:r>
            <a:r>
              <a:rPr lang="fr-FR" dirty="0"/>
              <a:t>et </a:t>
            </a:r>
            <a:r>
              <a:rPr lang="fr-FR" b="1" dirty="0">
                <a:highlight>
                  <a:srgbClr val="FFFF00"/>
                </a:highlight>
              </a:rPr>
              <a:t>soutiennent le développement économique</a:t>
            </a:r>
            <a:r>
              <a:rPr lang="fr-FR" dirty="0"/>
              <a:t>.</a:t>
            </a:r>
          </a:p>
        </p:txBody>
      </p:sp>
      <p:pic>
        <p:nvPicPr>
          <p:cNvPr id="19" name="Image 18">
            <a:extLst>
              <a:ext uri="{FF2B5EF4-FFF2-40B4-BE49-F238E27FC236}">
                <a16:creationId xmlns:a16="http://schemas.microsoft.com/office/drawing/2014/main" id="{1D90EC53-2136-09B7-9755-D72D10549829}"/>
              </a:ext>
            </a:extLst>
          </p:cNvPr>
          <p:cNvPicPr>
            <a:picLocks noChangeAspect="1"/>
          </p:cNvPicPr>
          <p:nvPr/>
        </p:nvPicPr>
        <p:blipFill>
          <a:blip r:embed="rId3"/>
          <a:stretch>
            <a:fillRect/>
          </a:stretch>
        </p:blipFill>
        <p:spPr>
          <a:xfrm>
            <a:off x="711227" y="2229126"/>
            <a:ext cx="1244600" cy="1346200"/>
          </a:xfrm>
          <a:prstGeom prst="rect">
            <a:avLst/>
          </a:prstGeom>
        </p:spPr>
      </p:pic>
      <p:pic>
        <p:nvPicPr>
          <p:cNvPr id="20" name="Image 19">
            <a:extLst>
              <a:ext uri="{FF2B5EF4-FFF2-40B4-BE49-F238E27FC236}">
                <a16:creationId xmlns:a16="http://schemas.microsoft.com/office/drawing/2014/main" id="{38872D4B-C1DC-015D-8A6D-90FCB3484F88}"/>
              </a:ext>
            </a:extLst>
          </p:cNvPr>
          <p:cNvPicPr>
            <a:picLocks noChangeAspect="1"/>
          </p:cNvPicPr>
          <p:nvPr/>
        </p:nvPicPr>
        <p:blipFill>
          <a:blip r:embed="rId4"/>
          <a:stretch>
            <a:fillRect/>
          </a:stretch>
        </p:blipFill>
        <p:spPr>
          <a:xfrm>
            <a:off x="762027" y="4649591"/>
            <a:ext cx="1143000" cy="1358900"/>
          </a:xfrm>
          <a:prstGeom prst="rect">
            <a:avLst/>
          </a:prstGeom>
        </p:spPr>
      </p:pic>
      <p:pic>
        <p:nvPicPr>
          <p:cNvPr id="21" name="Image 20">
            <a:extLst>
              <a:ext uri="{FF2B5EF4-FFF2-40B4-BE49-F238E27FC236}">
                <a16:creationId xmlns:a16="http://schemas.microsoft.com/office/drawing/2014/main" id="{DF09FDC6-39BD-9D7D-35C2-6C53098C0A90}"/>
              </a:ext>
            </a:extLst>
          </p:cNvPr>
          <p:cNvPicPr>
            <a:picLocks noChangeAspect="1"/>
          </p:cNvPicPr>
          <p:nvPr/>
        </p:nvPicPr>
        <p:blipFill>
          <a:blip r:embed="rId5"/>
          <a:stretch>
            <a:fillRect/>
          </a:stretch>
        </p:blipFill>
        <p:spPr>
          <a:xfrm>
            <a:off x="6260309" y="2016288"/>
            <a:ext cx="1206500" cy="1282700"/>
          </a:xfrm>
          <a:prstGeom prst="rect">
            <a:avLst/>
          </a:prstGeom>
        </p:spPr>
      </p:pic>
      <p:sp>
        <p:nvSpPr>
          <p:cNvPr id="23" name="ZoneTexte 22">
            <a:extLst>
              <a:ext uri="{FF2B5EF4-FFF2-40B4-BE49-F238E27FC236}">
                <a16:creationId xmlns:a16="http://schemas.microsoft.com/office/drawing/2014/main" id="{06337DF2-4506-0B9A-FA04-7CCC87A003F8}"/>
              </a:ext>
            </a:extLst>
          </p:cNvPr>
          <p:cNvSpPr txBox="1"/>
          <p:nvPr/>
        </p:nvSpPr>
        <p:spPr>
          <a:xfrm>
            <a:off x="1955827" y="4928665"/>
            <a:ext cx="4723269" cy="1877437"/>
          </a:xfrm>
          <a:prstGeom prst="rect">
            <a:avLst/>
          </a:prstGeom>
          <a:noFill/>
        </p:spPr>
        <p:txBody>
          <a:bodyPr wrap="square">
            <a:spAutoFit/>
          </a:bodyPr>
          <a:lstStyle/>
          <a:p>
            <a:r>
              <a:rPr lang="fr-FR" sz="2200" dirty="0">
                <a:solidFill>
                  <a:srgbClr val="FF0000"/>
                </a:solidFill>
                <a:highlight>
                  <a:srgbClr val="FFFF00"/>
                </a:highlight>
                <a:latin typeface="Arial Rounded MT Bold" panose="020F0704030504030204" pitchFamily="34" charset="77"/>
              </a:rPr>
              <a:t>Efficacité </a:t>
            </a:r>
          </a:p>
          <a:p>
            <a:r>
              <a:rPr lang="fr-FR" sz="2200" dirty="0">
                <a:solidFill>
                  <a:srgbClr val="FF0000"/>
                </a:solidFill>
                <a:highlight>
                  <a:srgbClr val="FFFF00"/>
                </a:highlight>
                <a:latin typeface="Arial Rounded MT Bold" panose="020F0704030504030204" pitchFamily="34" charset="77"/>
              </a:rPr>
              <a:t>et sécurité des paiements</a:t>
            </a:r>
          </a:p>
          <a:p>
            <a:r>
              <a:rPr lang="fr-FR" dirty="0"/>
              <a:t>Les CBDC ont l'intention d'offrir des transactions </a:t>
            </a:r>
            <a:r>
              <a:rPr lang="fr-FR" b="1" dirty="0">
                <a:highlight>
                  <a:srgbClr val="FFFF00"/>
                </a:highlight>
              </a:rPr>
              <a:t>plus rapides et plus sécurisées</a:t>
            </a:r>
            <a:r>
              <a:rPr lang="fr-FR" dirty="0"/>
              <a:t>, en réduisant la dépendance aux intermédiaires traditionnels et en minimisant les délais de règlement.</a:t>
            </a:r>
          </a:p>
        </p:txBody>
      </p:sp>
      <p:pic>
        <p:nvPicPr>
          <p:cNvPr id="24" name="Image 23">
            <a:extLst>
              <a:ext uri="{FF2B5EF4-FFF2-40B4-BE49-F238E27FC236}">
                <a16:creationId xmlns:a16="http://schemas.microsoft.com/office/drawing/2014/main" id="{11988138-EF36-EDAF-2E7C-F227B0E02140}"/>
              </a:ext>
            </a:extLst>
          </p:cNvPr>
          <p:cNvPicPr>
            <a:picLocks noChangeAspect="1"/>
          </p:cNvPicPr>
          <p:nvPr/>
        </p:nvPicPr>
        <p:blipFill>
          <a:blip r:embed="rId6"/>
          <a:stretch>
            <a:fillRect/>
          </a:stretch>
        </p:blipFill>
        <p:spPr>
          <a:xfrm>
            <a:off x="6184269" y="3970141"/>
            <a:ext cx="1244600" cy="1358900"/>
          </a:xfrm>
          <a:prstGeom prst="rect">
            <a:avLst/>
          </a:prstGeom>
        </p:spPr>
      </p:pic>
      <p:sp>
        <p:nvSpPr>
          <p:cNvPr id="26" name="ZoneTexte 25">
            <a:extLst>
              <a:ext uri="{FF2B5EF4-FFF2-40B4-BE49-F238E27FC236}">
                <a16:creationId xmlns:a16="http://schemas.microsoft.com/office/drawing/2014/main" id="{55035899-1F30-96B2-5E78-4130D256980B}"/>
              </a:ext>
            </a:extLst>
          </p:cNvPr>
          <p:cNvSpPr txBox="1"/>
          <p:nvPr/>
        </p:nvSpPr>
        <p:spPr>
          <a:xfrm>
            <a:off x="7342686" y="4374667"/>
            <a:ext cx="4611757" cy="2431435"/>
          </a:xfrm>
          <a:prstGeom prst="rect">
            <a:avLst/>
          </a:prstGeom>
          <a:noFill/>
        </p:spPr>
        <p:txBody>
          <a:bodyPr wrap="square">
            <a:spAutoFit/>
          </a:bodyPr>
          <a:lstStyle/>
          <a:p>
            <a:r>
              <a:rPr lang="fr-FR" sz="2200" dirty="0">
                <a:solidFill>
                  <a:srgbClr val="FF0000"/>
                </a:solidFill>
                <a:highlight>
                  <a:srgbClr val="FFFF00"/>
                </a:highlight>
                <a:latin typeface="Arial Rounded MT Bold" panose="020F0704030504030204" pitchFamily="34" charset="77"/>
              </a:rPr>
              <a:t>Confidentialité </a:t>
            </a:r>
          </a:p>
          <a:p>
            <a:r>
              <a:rPr lang="fr-FR" sz="2200" dirty="0">
                <a:solidFill>
                  <a:srgbClr val="FF0000"/>
                </a:solidFill>
                <a:highlight>
                  <a:srgbClr val="FFFF00"/>
                </a:highlight>
                <a:latin typeface="Arial Rounded MT Bold" panose="020F0704030504030204" pitchFamily="34" charset="77"/>
              </a:rPr>
              <a:t>et protection des données</a:t>
            </a:r>
          </a:p>
          <a:p>
            <a:r>
              <a:rPr lang="fr-FR" dirty="0"/>
              <a:t>De nombreuses régions soulignent la nécessité de solides mesures de confidentialité dans la conception des CBDC, telles que la </a:t>
            </a:r>
            <a:r>
              <a:rPr lang="fr-FR" b="1" dirty="0">
                <a:highlight>
                  <a:srgbClr val="FFFF00"/>
                </a:highlight>
              </a:rPr>
              <a:t>garantie de l'anonymat ou du pseudonyma</a:t>
            </a:r>
            <a:r>
              <a:rPr lang="fr-FR" b="1" dirty="0"/>
              <a:t>t </a:t>
            </a:r>
            <a:r>
              <a:rPr lang="fr-FR" dirty="0"/>
              <a:t>tout en équilibrant les exigences de </a:t>
            </a:r>
            <a:r>
              <a:rPr lang="fr-FR" b="1" dirty="0">
                <a:highlight>
                  <a:srgbClr val="FFFF00"/>
                </a:highlight>
              </a:rPr>
              <a:t>transparence et de surveillance réglementaire.</a:t>
            </a:r>
          </a:p>
        </p:txBody>
      </p:sp>
      <p:sp>
        <p:nvSpPr>
          <p:cNvPr id="29" name="Titre 1">
            <a:extLst>
              <a:ext uri="{FF2B5EF4-FFF2-40B4-BE49-F238E27FC236}">
                <a16:creationId xmlns:a16="http://schemas.microsoft.com/office/drawing/2014/main" id="{1DAD85ED-5B14-118A-A717-A048AA2AA97A}"/>
              </a:ext>
            </a:extLst>
          </p:cNvPr>
          <p:cNvSpPr txBox="1">
            <a:spLocks/>
          </p:cNvSpPr>
          <p:nvPr/>
        </p:nvSpPr>
        <p:spPr>
          <a:xfrm>
            <a:off x="711227" y="511726"/>
            <a:ext cx="10515600" cy="1325563"/>
          </a:xfrm>
          <a:prstGeom prst="rect">
            <a:avLst/>
          </a:prstGeom>
        </p:spPr>
        <p:txBody>
          <a:bodyPr vert="horz" lIns="91440" tIns="45720" rIns="91440" bIns="45720" rtlCol="0" anchor="ctr">
            <a:normAutofit fontScale="9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10000"/>
              </a:lnSpc>
            </a:pPr>
            <a:r>
              <a:rPr lang="fr-CH" sz="4800" b="1" dirty="0">
                <a:latin typeface="Gill Sans Ultra Bold" panose="020B0A02020104020203" pitchFamily="34" charset="77"/>
              </a:rPr>
              <a:t>Les        </a:t>
            </a:r>
            <a:r>
              <a:rPr lang="fr-CH" sz="4800" b="1" dirty="0">
                <a:solidFill>
                  <a:srgbClr val="FF0000"/>
                </a:solidFill>
                <a:latin typeface="Gill Sans Ultra Bold" panose="020B0A02020104020203" pitchFamily="34" charset="77"/>
              </a:rPr>
              <a:t>OBJECTIFS</a:t>
            </a:r>
            <a:br>
              <a:rPr lang="fr-CH" sz="4800" b="1" dirty="0">
                <a:latin typeface="Gill Sans Ultra Bold" panose="020B0A02020104020203" pitchFamily="34" charset="77"/>
              </a:rPr>
            </a:br>
            <a:r>
              <a:rPr lang="fr-CH" sz="4800" b="1" dirty="0">
                <a:latin typeface="Gill Sans Ultra Bold" panose="020B0A02020104020203" pitchFamily="34" charset="77"/>
              </a:rPr>
              <a:t>de la CBDC, selon le WEF </a:t>
            </a:r>
            <a:endParaRPr lang="fr-CH" sz="4800" dirty="0">
              <a:latin typeface="Gill Sans Ultra Bold" panose="020B0A02020104020203" pitchFamily="34" charset="77"/>
            </a:endParaRPr>
          </a:p>
        </p:txBody>
      </p:sp>
      <p:pic>
        <p:nvPicPr>
          <p:cNvPr id="30" name="Image 29">
            <a:extLst>
              <a:ext uri="{FF2B5EF4-FFF2-40B4-BE49-F238E27FC236}">
                <a16:creationId xmlns:a16="http://schemas.microsoft.com/office/drawing/2014/main" id="{B13A6D3F-75CD-6146-6002-2F81A70F88DD}"/>
              </a:ext>
            </a:extLst>
          </p:cNvPr>
          <p:cNvPicPr>
            <a:picLocks noChangeAspect="1"/>
          </p:cNvPicPr>
          <p:nvPr/>
        </p:nvPicPr>
        <p:blipFill>
          <a:blip r:embed="rId7"/>
          <a:stretch>
            <a:fillRect/>
          </a:stretch>
        </p:blipFill>
        <p:spPr>
          <a:xfrm>
            <a:off x="1987972" y="293805"/>
            <a:ext cx="582751" cy="910548"/>
          </a:xfrm>
          <a:prstGeom prst="rect">
            <a:avLst/>
          </a:prstGeom>
        </p:spPr>
      </p:pic>
      <p:pic>
        <p:nvPicPr>
          <p:cNvPr id="31" name="Image 30">
            <a:extLst>
              <a:ext uri="{FF2B5EF4-FFF2-40B4-BE49-F238E27FC236}">
                <a16:creationId xmlns:a16="http://schemas.microsoft.com/office/drawing/2014/main" id="{4BA5C2A8-BABF-860F-ACD8-8591384DBA21}"/>
              </a:ext>
            </a:extLst>
          </p:cNvPr>
          <p:cNvPicPr>
            <a:picLocks noChangeAspect="1"/>
          </p:cNvPicPr>
          <p:nvPr/>
        </p:nvPicPr>
        <p:blipFill>
          <a:blip r:embed="rId8"/>
          <a:stretch>
            <a:fillRect/>
          </a:stretch>
        </p:blipFill>
        <p:spPr>
          <a:xfrm>
            <a:off x="2512675" y="315198"/>
            <a:ext cx="726227" cy="910549"/>
          </a:xfrm>
          <a:prstGeom prst="rect">
            <a:avLst/>
          </a:prstGeom>
        </p:spPr>
      </p:pic>
    </p:spTree>
    <p:extLst>
      <p:ext uri="{BB962C8B-B14F-4D97-AF65-F5344CB8AC3E}">
        <p14:creationId xmlns:p14="http://schemas.microsoft.com/office/powerpoint/2010/main" val="827855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1000" fill="hold"/>
                                        <p:tgtEl>
                                          <p:spTgt spid="19"/>
                                        </p:tgtEl>
                                        <p:attrNameLst>
                                          <p:attrName>ppt_w</p:attrName>
                                        </p:attrNameLst>
                                      </p:cBhvr>
                                      <p:tavLst>
                                        <p:tav tm="0">
                                          <p:val>
                                            <p:strVal val="#ppt_w*0.70"/>
                                          </p:val>
                                        </p:tav>
                                        <p:tav tm="100000">
                                          <p:val>
                                            <p:strVal val="#ppt_w"/>
                                          </p:val>
                                        </p:tav>
                                      </p:tavLst>
                                    </p:anim>
                                    <p:anim calcmode="lin" valueType="num">
                                      <p:cBhvr>
                                        <p:cTn id="8" dur="1000" fill="hold"/>
                                        <p:tgtEl>
                                          <p:spTgt spid="19"/>
                                        </p:tgtEl>
                                        <p:attrNameLst>
                                          <p:attrName>ppt_h</p:attrName>
                                        </p:attrNameLst>
                                      </p:cBhvr>
                                      <p:tavLst>
                                        <p:tav tm="0">
                                          <p:val>
                                            <p:strVal val="#ppt_h"/>
                                          </p:val>
                                        </p:tav>
                                        <p:tav tm="100000">
                                          <p:val>
                                            <p:strVal val="#ppt_h"/>
                                          </p:val>
                                        </p:tav>
                                      </p:tavLst>
                                    </p:anim>
                                    <p:animEffect transition="in" filter="fade">
                                      <p:cBhvr>
                                        <p:cTn id="9" dur="1000"/>
                                        <p:tgtEl>
                                          <p:spTgt spid="19"/>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p:cTn id="12" dur="1000" fill="hold"/>
                                        <p:tgtEl>
                                          <p:spTgt spid="18"/>
                                        </p:tgtEl>
                                        <p:attrNameLst>
                                          <p:attrName>ppt_w</p:attrName>
                                        </p:attrNameLst>
                                      </p:cBhvr>
                                      <p:tavLst>
                                        <p:tav tm="0">
                                          <p:val>
                                            <p:strVal val="#ppt_w*0.70"/>
                                          </p:val>
                                        </p:tav>
                                        <p:tav tm="100000">
                                          <p:val>
                                            <p:strVal val="#ppt_w"/>
                                          </p:val>
                                        </p:tav>
                                      </p:tavLst>
                                    </p:anim>
                                    <p:anim calcmode="lin" valueType="num">
                                      <p:cBhvr>
                                        <p:cTn id="13" dur="1000" fill="hold"/>
                                        <p:tgtEl>
                                          <p:spTgt spid="18"/>
                                        </p:tgtEl>
                                        <p:attrNameLst>
                                          <p:attrName>ppt_h</p:attrName>
                                        </p:attrNameLst>
                                      </p:cBhvr>
                                      <p:tavLst>
                                        <p:tav tm="0">
                                          <p:val>
                                            <p:strVal val="#ppt_h"/>
                                          </p:val>
                                        </p:tav>
                                        <p:tav tm="100000">
                                          <p:val>
                                            <p:strVal val="#ppt_h"/>
                                          </p:val>
                                        </p:tav>
                                      </p:tavLst>
                                    </p:anim>
                                    <p:animEffect transition="in" filter="fade">
                                      <p:cBhvr>
                                        <p:cTn id="14" dur="1000"/>
                                        <p:tgtEl>
                                          <p:spTgt spid="18"/>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p:cTn id="19" dur="1000" fill="hold"/>
                                        <p:tgtEl>
                                          <p:spTgt spid="23"/>
                                        </p:tgtEl>
                                        <p:attrNameLst>
                                          <p:attrName>ppt_w</p:attrName>
                                        </p:attrNameLst>
                                      </p:cBhvr>
                                      <p:tavLst>
                                        <p:tav tm="0">
                                          <p:val>
                                            <p:strVal val="#ppt_w*0.70"/>
                                          </p:val>
                                        </p:tav>
                                        <p:tav tm="100000">
                                          <p:val>
                                            <p:strVal val="#ppt_w"/>
                                          </p:val>
                                        </p:tav>
                                      </p:tavLst>
                                    </p:anim>
                                    <p:anim calcmode="lin" valueType="num">
                                      <p:cBhvr>
                                        <p:cTn id="20" dur="1000" fill="hold"/>
                                        <p:tgtEl>
                                          <p:spTgt spid="23"/>
                                        </p:tgtEl>
                                        <p:attrNameLst>
                                          <p:attrName>ppt_h</p:attrName>
                                        </p:attrNameLst>
                                      </p:cBhvr>
                                      <p:tavLst>
                                        <p:tav tm="0">
                                          <p:val>
                                            <p:strVal val="#ppt_h"/>
                                          </p:val>
                                        </p:tav>
                                        <p:tav tm="100000">
                                          <p:val>
                                            <p:strVal val="#ppt_h"/>
                                          </p:val>
                                        </p:tav>
                                      </p:tavLst>
                                    </p:anim>
                                    <p:animEffect transition="in" filter="fade">
                                      <p:cBhvr>
                                        <p:cTn id="21" dur="1000"/>
                                        <p:tgtEl>
                                          <p:spTgt spid="23"/>
                                        </p:tgtEl>
                                      </p:cBhvr>
                                    </p:animEffect>
                                  </p:childTnLst>
                                </p:cTn>
                              </p:par>
                              <p:par>
                                <p:cTn id="22" presetID="55" presetClass="entr" presetSubtype="0" fill="hold" nodeType="with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p:cTn id="24" dur="1000" fill="hold"/>
                                        <p:tgtEl>
                                          <p:spTgt spid="20"/>
                                        </p:tgtEl>
                                        <p:attrNameLst>
                                          <p:attrName>ppt_w</p:attrName>
                                        </p:attrNameLst>
                                      </p:cBhvr>
                                      <p:tavLst>
                                        <p:tav tm="0">
                                          <p:val>
                                            <p:strVal val="#ppt_w*0.70"/>
                                          </p:val>
                                        </p:tav>
                                        <p:tav tm="100000">
                                          <p:val>
                                            <p:strVal val="#ppt_w"/>
                                          </p:val>
                                        </p:tav>
                                      </p:tavLst>
                                    </p:anim>
                                    <p:anim calcmode="lin" valueType="num">
                                      <p:cBhvr>
                                        <p:cTn id="25" dur="1000" fill="hold"/>
                                        <p:tgtEl>
                                          <p:spTgt spid="20"/>
                                        </p:tgtEl>
                                        <p:attrNameLst>
                                          <p:attrName>ppt_h</p:attrName>
                                        </p:attrNameLst>
                                      </p:cBhvr>
                                      <p:tavLst>
                                        <p:tav tm="0">
                                          <p:val>
                                            <p:strVal val="#ppt_h"/>
                                          </p:val>
                                        </p:tav>
                                        <p:tav tm="100000">
                                          <p:val>
                                            <p:strVal val="#ppt_h"/>
                                          </p:val>
                                        </p:tav>
                                      </p:tavLst>
                                    </p:anim>
                                    <p:animEffect transition="in" filter="fade">
                                      <p:cBhvr>
                                        <p:cTn id="26" dur="1000"/>
                                        <p:tgtEl>
                                          <p:spTgt spid="20"/>
                                        </p:tgtEl>
                                      </p:cBhvr>
                                    </p:animEffect>
                                  </p:childTnLst>
                                </p:cTn>
                              </p:par>
                            </p:childTnLst>
                          </p:cTn>
                        </p:par>
                      </p:childTnLst>
                    </p:cTn>
                  </p:par>
                  <p:par>
                    <p:cTn id="27" fill="hold">
                      <p:stCondLst>
                        <p:cond delay="indefinite"/>
                      </p:stCondLst>
                      <p:childTnLst>
                        <p:par>
                          <p:cTn id="28" fill="hold">
                            <p:stCondLst>
                              <p:cond delay="0"/>
                            </p:stCondLst>
                            <p:childTnLst>
                              <p:par>
                                <p:cTn id="29" presetID="55"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1000" fill="hold"/>
                                        <p:tgtEl>
                                          <p:spTgt spid="12"/>
                                        </p:tgtEl>
                                        <p:attrNameLst>
                                          <p:attrName>ppt_w</p:attrName>
                                        </p:attrNameLst>
                                      </p:cBhvr>
                                      <p:tavLst>
                                        <p:tav tm="0">
                                          <p:val>
                                            <p:strVal val="#ppt_w*0.70"/>
                                          </p:val>
                                        </p:tav>
                                        <p:tav tm="100000">
                                          <p:val>
                                            <p:strVal val="#ppt_w"/>
                                          </p:val>
                                        </p:tav>
                                      </p:tavLst>
                                    </p:anim>
                                    <p:anim calcmode="lin" valueType="num">
                                      <p:cBhvr>
                                        <p:cTn id="32" dur="1000" fill="hold"/>
                                        <p:tgtEl>
                                          <p:spTgt spid="12"/>
                                        </p:tgtEl>
                                        <p:attrNameLst>
                                          <p:attrName>ppt_h</p:attrName>
                                        </p:attrNameLst>
                                      </p:cBhvr>
                                      <p:tavLst>
                                        <p:tav tm="0">
                                          <p:val>
                                            <p:strVal val="#ppt_h"/>
                                          </p:val>
                                        </p:tav>
                                        <p:tav tm="100000">
                                          <p:val>
                                            <p:strVal val="#ppt_h"/>
                                          </p:val>
                                        </p:tav>
                                      </p:tavLst>
                                    </p:anim>
                                    <p:animEffect transition="in" filter="fade">
                                      <p:cBhvr>
                                        <p:cTn id="33" dur="1000"/>
                                        <p:tgtEl>
                                          <p:spTgt spid="12"/>
                                        </p:tgtEl>
                                      </p:cBhvr>
                                    </p:animEffect>
                                  </p:childTnLst>
                                </p:cTn>
                              </p:par>
                              <p:par>
                                <p:cTn id="34" presetID="55" presetClass="entr" presetSubtype="0" fill="hold" nodeType="withEffect">
                                  <p:stCondLst>
                                    <p:cond delay="0"/>
                                  </p:stCondLst>
                                  <p:childTnLst>
                                    <p:set>
                                      <p:cBhvr>
                                        <p:cTn id="35" dur="1" fill="hold">
                                          <p:stCondLst>
                                            <p:cond delay="0"/>
                                          </p:stCondLst>
                                        </p:cTn>
                                        <p:tgtEl>
                                          <p:spTgt spid="21"/>
                                        </p:tgtEl>
                                        <p:attrNameLst>
                                          <p:attrName>style.visibility</p:attrName>
                                        </p:attrNameLst>
                                      </p:cBhvr>
                                      <p:to>
                                        <p:strVal val="visible"/>
                                      </p:to>
                                    </p:set>
                                    <p:anim calcmode="lin" valueType="num">
                                      <p:cBhvr>
                                        <p:cTn id="36" dur="1000" fill="hold"/>
                                        <p:tgtEl>
                                          <p:spTgt spid="21"/>
                                        </p:tgtEl>
                                        <p:attrNameLst>
                                          <p:attrName>ppt_w</p:attrName>
                                        </p:attrNameLst>
                                      </p:cBhvr>
                                      <p:tavLst>
                                        <p:tav tm="0">
                                          <p:val>
                                            <p:strVal val="#ppt_w*0.70"/>
                                          </p:val>
                                        </p:tav>
                                        <p:tav tm="100000">
                                          <p:val>
                                            <p:strVal val="#ppt_w"/>
                                          </p:val>
                                        </p:tav>
                                      </p:tavLst>
                                    </p:anim>
                                    <p:anim calcmode="lin" valueType="num">
                                      <p:cBhvr>
                                        <p:cTn id="37" dur="1000" fill="hold"/>
                                        <p:tgtEl>
                                          <p:spTgt spid="21"/>
                                        </p:tgtEl>
                                        <p:attrNameLst>
                                          <p:attrName>ppt_h</p:attrName>
                                        </p:attrNameLst>
                                      </p:cBhvr>
                                      <p:tavLst>
                                        <p:tav tm="0">
                                          <p:val>
                                            <p:strVal val="#ppt_h"/>
                                          </p:val>
                                        </p:tav>
                                        <p:tav tm="100000">
                                          <p:val>
                                            <p:strVal val="#ppt_h"/>
                                          </p:val>
                                        </p:tav>
                                      </p:tavLst>
                                    </p:anim>
                                    <p:animEffect transition="in" filter="fade">
                                      <p:cBhvr>
                                        <p:cTn id="38" dur="1000"/>
                                        <p:tgtEl>
                                          <p:spTgt spid="21"/>
                                        </p:tgtEl>
                                      </p:cBhvr>
                                    </p:animEffect>
                                  </p:childTnLst>
                                </p:cTn>
                              </p:par>
                            </p:childTnLst>
                          </p:cTn>
                        </p:par>
                      </p:childTnLst>
                    </p:cTn>
                  </p:par>
                  <p:par>
                    <p:cTn id="39" fill="hold">
                      <p:stCondLst>
                        <p:cond delay="indefinite"/>
                      </p:stCondLst>
                      <p:childTnLst>
                        <p:par>
                          <p:cTn id="40" fill="hold">
                            <p:stCondLst>
                              <p:cond delay="0"/>
                            </p:stCondLst>
                            <p:childTnLst>
                              <p:par>
                                <p:cTn id="41" presetID="55" presetClass="entr" presetSubtype="0" fill="hold" grpId="0" nodeType="clickEffect">
                                  <p:stCondLst>
                                    <p:cond delay="0"/>
                                  </p:stCondLst>
                                  <p:childTnLst>
                                    <p:set>
                                      <p:cBhvr>
                                        <p:cTn id="42" dur="1" fill="hold">
                                          <p:stCondLst>
                                            <p:cond delay="0"/>
                                          </p:stCondLst>
                                        </p:cTn>
                                        <p:tgtEl>
                                          <p:spTgt spid="26"/>
                                        </p:tgtEl>
                                        <p:attrNameLst>
                                          <p:attrName>style.visibility</p:attrName>
                                        </p:attrNameLst>
                                      </p:cBhvr>
                                      <p:to>
                                        <p:strVal val="visible"/>
                                      </p:to>
                                    </p:set>
                                    <p:anim calcmode="lin" valueType="num">
                                      <p:cBhvr>
                                        <p:cTn id="43" dur="1000" fill="hold"/>
                                        <p:tgtEl>
                                          <p:spTgt spid="26"/>
                                        </p:tgtEl>
                                        <p:attrNameLst>
                                          <p:attrName>ppt_w</p:attrName>
                                        </p:attrNameLst>
                                      </p:cBhvr>
                                      <p:tavLst>
                                        <p:tav tm="0">
                                          <p:val>
                                            <p:strVal val="#ppt_w*0.70"/>
                                          </p:val>
                                        </p:tav>
                                        <p:tav tm="100000">
                                          <p:val>
                                            <p:strVal val="#ppt_w"/>
                                          </p:val>
                                        </p:tav>
                                      </p:tavLst>
                                    </p:anim>
                                    <p:anim calcmode="lin" valueType="num">
                                      <p:cBhvr>
                                        <p:cTn id="44" dur="1000" fill="hold"/>
                                        <p:tgtEl>
                                          <p:spTgt spid="26"/>
                                        </p:tgtEl>
                                        <p:attrNameLst>
                                          <p:attrName>ppt_h</p:attrName>
                                        </p:attrNameLst>
                                      </p:cBhvr>
                                      <p:tavLst>
                                        <p:tav tm="0">
                                          <p:val>
                                            <p:strVal val="#ppt_h"/>
                                          </p:val>
                                        </p:tav>
                                        <p:tav tm="100000">
                                          <p:val>
                                            <p:strVal val="#ppt_h"/>
                                          </p:val>
                                        </p:tav>
                                      </p:tavLst>
                                    </p:anim>
                                    <p:animEffect transition="in" filter="fade">
                                      <p:cBhvr>
                                        <p:cTn id="45" dur="1000"/>
                                        <p:tgtEl>
                                          <p:spTgt spid="26"/>
                                        </p:tgtEl>
                                      </p:cBhvr>
                                    </p:animEffect>
                                  </p:childTnLst>
                                </p:cTn>
                              </p:par>
                              <p:par>
                                <p:cTn id="46" presetID="55" presetClass="entr" presetSubtype="0" fill="hold" nodeType="withEffect">
                                  <p:stCondLst>
                                    <p:cond delay="0"/>
                                  </p:stCondLst>
                                  <p:childTnLst>
                                    <p:set>
                                      <p:cBhvr>
                                        <p:cTn id="47" dur="1" fill="hold">
                                          <p:stCondLst>
                                            <p:cond delay="0"/>
                                          </p:stCondLst>
                                        </p:cTn>
                                        <p:tgtEl>
                                          <p:spTgt spid="24"/>
                                        </p:tgtEl>
                                        <p:attrNameLst>
                                          <p:attrName>style.visibility</p:attrName>
                                        </p:attrNameLst>
                                      </p:cBhvr>
                                      <p:to>
                                        <p:strVal val="visible"/>
                                      </p:to>
                                    </p:set>
                                    <p:anim calcmode="lin" valueType="num">
                                      <p:cBhvr>
                                        <p:cTn id="48" dur="1000" fill="hold"/>
                                        <p:tgtEl>
                                          <p:spTgt spid="24"/>
                                        </p:tgtEl>
                                        <p:attrNameLst>
                                          <p:attrName>ppt_w</p:attrName>
                                        </p:attrNameLst>
                                      </p:cBhvr>
                                      <p:tavLst>
                                        <p:tav tm="0">
                                          <p:val>
                                            <p:strVal val="#ppt_w*0.70"/>
                                          </p:val>
                                        </p:tav>
                                        <p:tav tm="100000">
                                          <p:val>
                                            <p:strVal val="#ppt_w"/>
                                          </p:val>
                                        </p:tav>
                                      </p:tavLst>
                                    </p:anim>
                                    <p:anim calcmode="lin" valueType="num">
                                      <p:cBhvr>
                                        <p:cTn id="49" dur="1000" fill="hold"/>
                                        <p:tgtEl>
                                          <p:spTgt spid="24"/>
                                        </p:tgtEl>
                                        <p:attrNameLst>
                                          <p:attrName>ppt_h</p:attrName>
                                        </p:attrNameLst>
                                      </p:cBhvr>
                                      <p:tavLst>
                                        <p:tav tm="0">
                                          <p:val>
                                            <p:strVal val="#ppt_h"/>
                                          </p:val>
                                        </p:tav>
                                        <p:tav tm="100000">
                                          <p:val>
                                            <p:strVal val="#ppt_h"/>
                                          </p:val>
                                        </p:tav>
                                      </p:tavLst>
                                    </p:anim>
                                    <p:animEffect transition="in" filter="fade">
                                      <p:cBhvr>
                                        <p:cTn id="50"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8" grpId="0"/>
      <p:bldP spid="23" grpId="0"/>
      <p:bldP spid="2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Image 18">
            <a:extLst>
              <a:ext uri="{FF2B5EF4-FFF2-40B4-BE49-F238E27FC236}">
                <a16:creationId xmlns:a16="http://schemas.microsoft.com/office/drawing/2014/main" id="{F90A4DF7-198D-6C8E-7DB0-2196FA88F6A2}"/>
              </a:ext>
            </a:extLst>
          </p:cNvPr>
          <p:cNvPicPr>
            <a:picLocks noChangeAspect="1"/>
          </p:cNvPicPr>
          <p:nvPr/>
        </p:nvPicPr>
        <p:blipFill>
          <a:blip r:embed="rId2"/>
          <a:stretch>
            <a:fillRect/>
          </a:stretch>
        </p:blipFill>
        <p:spPr>
          <a:xfrm>
            <a:off x="6730097" y="2120900"/>
            <a:ext cx="876300" cy="1308100"/>
          </a:xfrm>
          <a:prstGeom prst="rect">
            <a:avLst/>
          </a:prstGeom>
        </p:spPr>
      </p:pic>
      <p:sp>
        <p:nvSpPr>
          <p:cNvPr id="12" name="ZoneTexte 11">
            <a:extLst>
              <a:ext uri="{FF2B5EF4-FFF2-40B4-BE49-F238E27FC236}">
                <a16:creationId xmlns:a16="http://schemas.microsoft.com/office/drawing/2014/main" id="{E3454E2B-71CD-70BD-7650-3B21FF65CB5C}"/>
              </a:ext>
            </a:extLst>
          </p:cNvPr>
          <p:cNvSpPr txBox="1"/>
          <p:nvPr/>
        </p:nvSpPr>
        <p:spPr>
          <a:xfrm>
            <a:off x="1735784" y="4630509"/>
            <a:ext cx="4980126" cy="2154436"/>
          </a:xfrm>
          <a:prstGeom prst="rect">
            <a:avLst/>
          </a:prstGeom>
          <a:noFill/>
        </p:spPr>
        <p:txBody>
          <a:bodyPr wrap="square">
            <a:spAutoFit/>
          </a:bodyPr>
          <a:lstStyle/>
          <a:p>
            <a:r>
              <a:rPr lang="fr-FR" sz="2200" dirty="0">
                <a:solidFill>
                  <a:srgbClr val="FF0000"/>
                </a:solidFill>
                <a:highlight>
                  <a:srgbClr val="FFFF00"/>
                </a:highlight>
                <a:latin typeface="Arial Rounded MT Bold" panose="020F0704030504030204" pitchFamily="34" charset="77"/>
              </a:rPr>
              <a:t>Expérience utilisateur </a:t>
            </a:r>
          </a:p>
          <a:p>
            <a:r>
              <a:rPr lang="fr-FR" sz="2200" dirty="0">
                <a:solidFill>
                  <a:srgbClr val="FF0000"/>
                </a:solidFill>
                <a:highlight>
                  <a:srgbClr val="FFFF00"/>
                </a:highlight>
                <a:latin typeface="Arial Rounded MT Bold" panose="020F0704030504030204" pitchFamily="34" charset="77"/>
              </a:rPr>
              <a:t>et accessibilité</a:t>
            </a:r>
          </a:p>
          <a:p>
            <a:r>
              <a:rPr lang="fr-FR" dirty="0"/>
              <a:t>S'assurer que les </a:t>
            </a:r>
            <a:r>
              <a:rPr lang="fr-FR" b="1" dirty="0">
                <a:highlight>
                  <a:srgbClr val="FFFF00"/>
                </a:highlight>
              </a:rPr>
              <a:t>CBDC sont intuitives </a:t>
            </a:r>
            <a:r>
              <a:rPr lang="fr-FR" dirty="0"/>
              <a:t>et </a:t>
            </a:r>
            <a:r>
              <a:rPr lang="fr-FR" b="1" dirty="0">
                <a:highlight>
                  <a:srgbClr val="FFFF00"/>
                </a:highlight>
              </a:rPr>
              <a:t>accessibles à tous les utilisateurs</a:t>
            </a:r>
            <a:r>
              <a:rPr lang="fr-FR" dirty="0"/>
              <a:t>. Cela comprend la conception </a:t>
            </a:r>
            <a:r>
              <a:rPr lang="fr-FR" b="1" dirty="0">
                <a:highlight>
                  <a:srgbClr val="FFFF00"/>
                </a:highlight>
              </a:rPr>
              <a:t>d'interfaces conviviales </a:t>
            </a:r>
            <a:r>
              <a:rPr lang="fr-FR" dirty="0"/>
              <a:t>et la résolution des obstacles potentiels à l'adoption, tels que la littératie financière numérique.</a:t>
            </a:r>
          </a:p>
        </p:txBody>
      </p:sp>
      <p:pic>
        <p:nvPicPr>
          <p:cNvPr id="8" name="Image 7">
            <a:extLst>
              <a:ext uri="{FF2B5EF4-FFF2-40B4-BE49-F238E27FC236}">
                <a16:creationId xmlns:a16="http://schemas.microsoft.com/office/drawing/2014/main" id="{ECD8C86F-72CE-FC8B-EABD-D8726513B94D}"/>
              </a:ext>
            </a:extLst>
          </p:cNvPr>
          <p:cNvPicPr>
            <a:picLocks noChangeAspect="1"/>
          </p:cNvPicPr>
          <p:nvPr/>
        </p:nvPicPr>
        <p:blipFill>
          <a:blip r:embed="rId3"/>
          <a:stretch>
            <a:fillRect/>
          </a:stretch>
        </p:blipFill>
        <p:spPr>
          <a:xfrm>
            <a:off x="9371680" y="40505"/>
            <a:ext cx="2465277" cy="2465277"/>
          </a:xfrm>
          <a:prstGeom prst="rect">
            <a:avLst/>
          </a:prstGeom>
        </p:spPr>
      </p:pic>
      <p:sp>
        <p:nvSpPr>
          <p:cNvPr id="10" name="ZoneTexte 9">
            <a:extLst>
              <a:ext uri="{FF2B5EF4-FFF2-40B4-BE49-F238E27FC236}">
                <a16:creationId xmlns:a16="http://schemas.microsoft.com/office/drawing/2014/main" id="{B651B908-C120-E911-DB38-AEF13569FC25}"/>
              </a:ext>
            </a:extLst>
          </p:cNvPr>
          <p:cNvSpPr txBox="1"/>
          <p:nvPr/>
        </p:nvSpPr>
        <p:spPr>
          <a:xfrm>
            <a:off x="10211203" y="1085173"/>
            <a:ext cx="823382" cy="523220"/>
          </a:xfrm>
          <a:prstGeom prst="rect">
            <a:avLst/>
          </a:prstGeom>
          <a:solidFill>
            <a:schemeClr val="bg1"/>
          </a:solidFill>
          <a:ln w="28575">
            <a:noFill/>
          </a:ln>
        </p:spPr>
        <p:txBody>
          <a:bodyPr wrap="square">
            <a:spAutoFit/>
          </a:bodyPr>
          <a:lstStyle/>
          <a:p>
            <a:r>
              <a:rPr lang="fr-CH" sz="2800" b="1" dirty="0">
                <a:latin typeface="Helvetica Neue" panose="02000503000000020004" pitchFamily="2" charset="0"/>
              </a:rPr>
              <a:t>p.</a:t>
            </a:r>
            <a:r>
              <a:rPr lang="fr-CH" sz="2800" b="1" dirty="0">
                <a:effectLst/>
                <a:latin typeface="Helvetica Neue" panose="02000503000000020004" pitchFamily="2" charset="0"/>
              </a:rPr>
              <a:t> 8</a:t>
            </a:r>
            <a:endParaRPr lang="fr-CH" sz="2800" b="1" dirty="0">
              <a:effectLst/>
              <a:highlight>
                <a:srgbClr val="FFFF00"/>
              </a:highlight>
              <a:latin typeface="Helvetica Neue" panose="02000503000000020004" pitchFamily="2" charset="0"/>
            </a:endParaRPr>
          </a:p>
        </p:txBody>
      </p:sp>
      <p:pic>
        <p:nvPicPr>
          <p:cNvPr id="13" name="Image 12">
            <a:extLst>
              <a:ext uri="{FF2B5EF4-FFF2-40B4-BE49-F238E27FC236}">
                <a16:creationId xmlns:a16="http://schemas.microsoft.com/office/drawing/2014/main" id="{97C1FB20-2464-AF00-6BE1-CC587C64E732}"/>
              </a:ext>
            </a:extLst>
          </p:cNvPr>
          <p:cNvPicPr>
            <a:picLocks noChangeAspect="1"/>
          </p:cNvPicPr>
          <p:nvPr/>
        </p:nvPicPr>
        <p:blipFill>
          <a:blip r:embed="rId4"/>
          <a:stretch>
            <a:fillRect/>
          </a:stretch>
        </p:blipFill>
        <p:spPr>
          <a:xfrm>
            <a:off x="605484" y="1961868"/>
            <a:ext cx="1130300" cy="1295400"/>
          </a:xfrm>
          <a:prstGeom prst="rect">
            <a:avLst/>
          </a:prstGeom>
        </p:spPr>
      </p:pic>
      <p:sp>
        <p:nvSpPr>
          <p:cNvPr id="17" name="ZoneTexte 16">
            <a:extLst>
              <a:ext uri="{FF2B5EF4-FFF2-40B4-BE49-F238E27FC236}">
                <a16:creationId xmlns:a16="http://schemas.microsoft.com/office/drawing/2014/main" id="{63117DC5-5662-9D70-7EB5-738E95154614}"/>
              </a:ext>
            </a:extLst>
          </p:cNvPr>
          <p:cNvSpPr txBox="1"/>
          <p:nvPr/>
        </p:nvSpPr>
        <p:spPr>
          <a:xfrm>
            <a:off x="1753478" y="2072328"/>
            <a:ext cx="5203914" cy="2508379"/>
          </a:xfrm>
          <a:prstGeom prst="rect">
            <a:avLst/>
          </a:prstGeom>
          <a:noFill/>
        </p:spPr>
        <p:txBody>
          <a:bodyPr wrap="square">
            <a:spAutoFit/>
          </a:bodyPr>
          <a:lstStyle/>
          <a:p>
            <a:r>
              <a:rPr lang="fr-FR" sz="2200" dirty="0">
                <a:solidFill>
                  <a:srgbClr val="FF0000"/>
                </a:solidFill>
                <a:highlight>
                  <a:srgbClr val="FFFF00"/>
                </a:highlight>
                <a:latin typeface="Arial Rounded MT Bold" panose="020F0704030504030204" pitchFamily="34" charset="77"/>
              </a:rPr>
              <a:t>Cybersécurité et résilience</a:t>
            </a:r>
          </a:p>
          <a:p>
            <a:r>
              <a:rPr lang="fr-FR" b="1" dirty="0">
                <a:highlight>
                  <a:srgbClr val="FFFF00"/>
                </a:highlight>
              </a:rPr>
              <a:t>Construire des systèmes CBDC résilients et </a:t>
            </a:r>
          </a:p>
          <a:p>
            <a:r>
              <a:rPr lang="fr-FR" b="1" dirty="0">
                <a:highlight>
                  <a:srgbClr val="FFFF00"/>
                </a:highlight>
              </a:rPr>
              <a:t>les protéger contre les cybermenaces </a:t>
            </a:r>
          </a:p>
          <a:p>
            <a:r>
              <a:rPr lang="fr-FR" b="1" dirty="0">
                <a:highlight>
                  <a:srgbClr val="FFFF00"/>
                </a:highlight>
              </a:rPr>
              <a:t>est une priorité universelle</a:t>
            </a:r>
            <a:r>
              <a:rPr lang="fr-FR" dirty="0"/>
              <a:t>. </a:t>
            </a:r>
            <a:br>
              <a:rPr lang="fr-FR" dirty="0"/>
            </a:br>
            <a:r>
              <a:rPr lang="fr-FR" sz="600" dirty="0"/>
              <a:t>  </a:t>
            </a:r>
          </a:p>
          <a:p>
            <a:r>
              <a:rPr lang="fr-FR" dirty="0"/>
              <a:t>Des mesures de sécurité robustes, y compris des </a:t>
            </a:r>
            <a:r>
              <a:rPr lang="fr-FR" b="1" dirty="0">
                <a:highlight>
                  <a:srgbClr val="FFFF00"/>
                </a:highlight>
              </a:rPr>
              <a:t>protocoles de cryptage et d'authentification</a:t>
            </a:r>
            <a:r>
              <a:rPr lang="fr-FR" dirty="0"/>
              <a:t>, sont essentielles pour assurer l'intégrité des plateformes CBDC et maintenir la confiance du public.</a:t>
            </a:r>
          </a:p>
        </p:txBody>
      </p:sp>
      <p:pic>
        <p:nvPicPr>
          <p:cNvPr id="18" name="Image 17">
            <a:extLst>
              <a:ext uri="{FF2B5EF4-FFF2-40B4-BE49-F238E27FC236}">
                <a16:creationId xmlns:a16="http://schemas.microsoft.com/office/drawing/2014/main" id="{122DE11D-6A24-7EFC-6D36-801C618CF4A6}"/>
              </a:ext>
            </a:extLst>
          </p:cNvPr>
          <p:cNvPicPr>
            <a:picLocks noChangeAspect="1"/>
          </p:cNvPicPr>
          <p:nvPr/>
        </p:nvPicPr>
        <p:blipFill>
          <a:blip r:embed="rId5"/>
          <a:stretch>
            <a:fillRect/>
          </a:stretch>
        </p:blipFill>
        <p:spPr>
          <a:xfrm>
            <a:off x="553982" y="4297934"/>
            <a:ext cx="1168400" cy="1333500"/>
          </a:xfrm>
          <a:prstGeom prst="rect">
            <a:avLst/>
          </a:prstGeom>
        </p:spPr>
      </p:pic>
      <p:pic>
        <p:nvPicPr>
          <p:cNvPr id="21" name="Image 20">
            <a:extLst>
              <a:ext uri="{FF2B5EF4-FFF2-40B4-BE49-F238E27FC236}">
                <a16:creationId xmlns:a16="http://schemas.microsoft.com/office/drawing/2014/main" id="{A005E1A1-42D4-22E3-3465-8125B545CF60}"/>
              </a:ext>
            </a:extLst>
          </p:cNvPr>
          <p:cNvPicPr>
            <a:picLocks noChangeAspect="1"/>
          </p:cNvPicPr>
          <p:nvPr/>
        </p:nvPicPr>
        <p:blipFill>
          <a:blip r:embed="rId2"/>
          <a:stretch>
            <a:fillRect/>
          </a:stretch>
        </p:blipFill>
        <p:spPr>
          <a:xfrm>
            <a:off x="6761295" y="4274089"/>
            <a:ext cx="876300" cy="1308100"/>
          </a:xfrm>
          <a:prstGeom prst="rect">
            <a:avLst/>
          </a:prstGeom>
        </p:spPr>
      </p:pic>
      <p:pic>
        <p:nvPicPr>
          <p:cNvPr id="24" name="Image 23">
            <a:extLst>
              <a:ext uri="{FF2B5EF4-FFF2-40B4-BE49-F238E27FC236}">
                <a16:creationId xmlns:a16="http://schemas.microsoft.com/office/drawing/2014/main" id="{0AE52190-8098-D2C9-5FE7-89F06FD6CDFB}"/>
              </a:ext>
            </a:extLst>
          </p:cNvPr>
          <p:cNvPicPr>
            <a:picLocks noChangeAspect="1"/>
          </p:cNvPicPr>
          <p:nvPr/>
        </p:nvPicPr>
        <p:blipFill>
          <a:blip r:embed="rId6"/>
          <a:stretch>
            <a:fillRect/>
          </a:stretch>
        </p:blipFill>
        <p:spPr>
          <a:xfrm>
            <a:off x="7334031" y="2125336"/>
            <a:ext cx="1096997" cy="1356672"/>
          </a:xfrm>
          <a:prstGeom prst="rect">
            <a:avLst/>
          </a:prstGeom>
        </p:spPr>
      </p:pic>
      <p:pic>
        <p:nvPicPr>
          <p:cNvPr id="25" name="Image 24">
            <a:extLst>
              <a:ext uri="{FF2B5EF4-FFF2-40B4-BE49-F238E27FC236}">
                <a16:creationId xmlns:a16="http://schemas.microsoft.com/office/drawing/2014/main" id="{7E270DCB-1787-F1D7-D20F-B62D20B42A4E}"/>
              </a:ext>
            </a:extLst>
          </p:cNvPr>
          <p:cNvPicPr>
            <a:picLocks noChangeAspect="1"/>
          </p:cNvPicPr>
          <p:nvPr/>
        </p:nvPicPr>
        <p:blipFill>
          <a:blip r:embed="rId7"/>
          <a:stretch>
            <a:fillRect/>
          </a:stretch>
        </p:blipFill>
        <p:spPr>
          <a:xfrm>
            <a:off x="7238373" y="4283130"/>
            <a:ext cx="848360" cy="1325563"/>
          </a:xfrm>
          <a:prstGeom prst="rect">
            <a:avLst/>
          </a:prstGeom>
        </p:spPr>
      </p:pic>
      <p:sp>
        <p:nvSpPr>
          <p:cNvPr id="27" name="ZoneTexte 26">
            <a:extLst>
              <a:ext uri="{FF2B5EF4-FFF2-40B4-BE49-F238E27FC236}">
                <a16:creationId xmlns:a16="http://schemas.microsoft.com/office/drawing/2014/main" id="{8C9A2F46-46F5-3B3D-1B75-FB4643140A30}"/>
              </a:ext>
            </a:extLst>
          </p:cNvPr>
          <p:cNvSpPr txBox="1"/>
          <p:nvPr/>
        </p:nvSpPr>
        <p:spPr>
          <a:xfrm>
            <a:off x="8431028" y="2560906"/>
            <a:ext cx="3229785" cy="1538883"/>
          </a:xfrm>
          <a:prstGeom prst="rect">
            <a:avLst/>
          </a:prstGeom>
          <a:noFill/>
        </p:spPr>
        <p:txBody>
          <a:bodyPr wrap="square">
            <a:spAutoFit/>
          </a:bodyPr>
          <a:lstStyle/>
          <a:p>
            <a:r>
              <a:rPr lang="fr-FR" sz="2200" dirty="0">
                <a:solidFill>
                  <a:srgbClr val="FF0000"/>
                </a:solidFill>
                <a:highlight>
                  <a:srgbClr val="FFFF00"/>
                </a:highlight>
                <a:latin typeface="Arial Rounded MT Bold" panose="020F0704030504030204" pitchFamily="34" charset="77"/>
              </a:rPr>
              <a:t>Capacités hors ligne</a:t>
            </a:r>
          </a:p>
          <a:p>
            <a:r>
              <a:rPr lang="fr-FR" dirty="0"/>
              <a:t>Il est reconnu que </a:t>
            </a:r>
            <a:r>
              <a:rPr lang="fr-FR" b="1" dirty="0">
                <a:highlight>
                  <a:srgbClr val="FFFF00"/>
                </a:highlight>
              </a:rPr>
              <a:t>les CBDC doivent fournir des capacités hors ligne afin d'être plus largement adoptées</a:t>
            </a:r>
            <a:r>
              <a:rPr lang="fr-FR" dirty="0"/>
              <a:t>.</a:t>
            </a:r>
          </a:p>
        </p:txBody>
      </p:sp>
      <p:sp>
        <p:nvSpPr>
          <p:cNvPr id="29" name="ZoneTexte 28">
            <a:extLst>
              <a:ext uri="{FF2B5EF4-FFF2-40B4-BE49-F238E27FC236}">
                <a16:creationId xmlns:a16="http://schemas.microsoft.com/office/drawing/2014/main" id="{9E375CEF-62D3-7862-FC15-3236F44C0EF9}"/>
              </a:ext>
            </a:extLst>
          </p:cNvPr>
          <p:cNvSpPr txBox="1"/>
          <p:nvPr/>
        </p:nvSpPr>
        <p:spPr>
          <a:xfrm>
            <a:off x="8132118" y="4384229"/>
            <a:ext cx="3847825" cy="2154436"/>
          </a:xfrm>
          <a:prstGeom prst="rect">
            <a:avLst/>
          </a:prstGeom>
          <a:noFill/>
        </p:spPr>
        <p:txBody>
          <a:bodyPr wrap="square">
            <a:spAutoFit/>
          </a:bodyPr>
          <a:lstStyle/>
          <a:p>
            <a:r>
              <a:rPr lang="fr-FR" sz="2200" dirty="0">
                <a:solidFill>
                  <a:srgbClr val="FF0000"/>
                </a:solidFill>
                <a:highlight>
                  <a:srgbClr val="FFFF00"/>
                </a:highlight>
                <a:latin typeface="Arial Rounded MT Bold" panose="020F0704030504030204" pitchFamily="34" charset="77"/>
              </a:rPr>
              <a:t>Coopération interrégionale</a:t>
            </a:r>
          </a:p>
          <a:p>
            <a:r>
              <a:rPr lang="fr-FR" dirty="0"/>
              <a:t>Il est entendu qu'un succès plus large des CBDC à l'échelle mondiale est nécessaire, et cela doit être réalisé avec une </a:t>
            </a:r>
            <a:r>
              <a:rPr lang="fr-FR" b="1" dirty="0">
                <a:highlight>
                  <a:srgbClr val="FFFF00"/>
                </a:highlight>
              </a:rPr>
              <a:t>collaboration entre les juridictions</a:t>
            </a:r>
            <a:r>
              <a:rPr lang="fr-FR" dirty="0"/>
              <a:t>.</a:t>
            </a:r>
          </a:p>
        </p:txBody>
      </p:sp>
      <p:sp>
        <p:nvSpPr>
          <p:cNvPr id="32" name="Titre 1">
            <a:extLst>
              <a:ext uri="{FF2B5EF4-FFF2-40B4-BE49-F238E27FC236}">
                <a16:creationId xmlns:a16="http://schemas.microsoft.com/office/drawing/2014/main" id="{E6744BF3-37B5-F14A-498D-C782C612B306}"/>
              </a:ext>
            </a:extLst>
          </p:cNvPr>
          <p:cNvSpPr>
            <a:spLocks noGrp="1"/>
          </p:cNvSpPr>
          <p:nvPr>
            <p:ph type="title"/>
          </p:nvPr>
        </p:nvSpPr>
        <p:spPr>
          <a:xfrm>
            <a:off x="605484" y="478877"/>
            <a:ext cx="10515600" cy="1325563"/>
          </a:xfrm>
        </p:spPr>
        <p:txBody>
          <a:bodyPr>
            <a:normAutofit fontScale="90000"/>
          </a:bodyPr>
          <a:lstStyle/>
          <a:p>
            <a:pPr>
              <a:lnSpc>
                <a:spcPct val="110000"/>
              </a:lnSpc>
            </a:pPr>
            <a:r>
              <a:rPr lang="fr-CH" sz="4800" b="1" dirty="0">
                <a:latin typeface="Gill Sans Ultra Bold" panose="020B0A02020104020203" pitchFamily="34" charset="77"/>
              </a:rPr>
              <a:t>Les        </a:t>
            </a:r>
            <a:r>
              <a:rPr lang="fr-CH" sz="4800" b="1" dirty="0">
                <a:solidFill>
                  <a:srgbClr val="FF0000"/>
                </a:solidFill>
                <a:latin typeface="Gill Sans Ultra Bold" panose="020B0A02020104020203" pitchFamily="34" charset="77"/>
              </a:rPr>
              <a:t>OBJECTIFS</a:t>
            </a:r>
            <a:br>
              <a:rPr lang="fr-CH" sz="4800" b="1" dirty="0">
                <a:latin typeface="Gill Sans Ultra Bold" panose="020B0A02020104020203" pitchFamily="34" charset="77"/>
              </a:rPr>
            </a:br>
            <a:r>
              <a:rPr lang="fr-CH" sz="4800" b="1" dirty="0">
                <a:latin typeface="Gill Sans Ultra Bold" panose="020B0A02020104020203" pitchFamily="34" charset="77"/>
              </a:rPr>
              <a:t>de la CBDC, selon le WEF </a:t>
            </a:r>
            <a:endParaRPr lang="fr-CH" sz="4800" dirty="0">
              <a:effectLst/>
              <a:latin typeface="Gill Sans Ultra Bold" panose="020B0A02020104020203" pitchFamily="34" charset="77"/>
            </a:endParaRPr>
          </a:p>
        </p:txBody>
      </p:sp>
      <p:pic>
        <p:nvPicPr>
          <p:cNvPr id="33" name="Image 32">
            <a:extLst>
              <a:ext uri="{FF2B5EF4-FFF2-40B4-BE49-F238E27FC236}">
                <a16:creationId xmlns:a16="http://schemas.microsoft.com/office/drawing/2014/main" id="{E6B8726E-2A0E-A93C-E1F2-F10EF4AC65F8}"/>
              </a:ext>
            </a:extLst>
          </p:cNvPr>
          <p:cNvPicPr>
            <a:picLocks noChangeAspect="1"/>
          </p:cNvPicPr>
          <p:nvPr/>
        </p:nvPicPr>
        <p:blipFill>
          <a:blip r:embed="rId7"/>
          <a:stretch>
            <a:fillRect/>
          </a:stretch>
        </p:blipFill>
        <p:spPr>
          <a:xfrm>
            <a:off x="1882229" y="260956"/>
            <a:ext cx="582751" cy="910548"/>
          </a:xfrm>
          <a:prstGeom prst="rect">
            <a:avLst/>
          </a:prstGeom>
        </p:spPr>
      </p:pic>
      <p:pic>
        <p:nvPicPr>
          <p:cNvPr id="34" name="Image 33">
            <a:extLst>
              <a:ext uri="{FF2B5EF4-FFF2-40B4-BE49-F238E27FC236}">
                <a16:creationId xmlns:a16="http://schemas.microsoft.com/office/drawing/2014/main" id="{F02339CD-0568-A5DB-A80A-C00D2885E2BF}"/>
              </a:ext>
            </a:extLst>
          </p:cNvPr>
          <p:cNvPicPr>
            <a:picLocks noChangeAspect="1"/>
          </p:cNvPicPr>
          <p:nvPr/>
        </p:nvPicPr>
        <p:blipFill>
          <a:blip r:embed="rId8"/>
          <a:stretch>
            <a:fillRect/>
          </a:stretch>
        </p:blipFill>
        <p:spPr>
          <a:xfrm>
            <a:off x="2406932" y="282349"/>
            <a:ext cx="726227" cy="910549"/>
          </a:xfrm>
          <a:prstGeom prst="rect">
            <a:avLst/>
          </a:prstGeom>
        </p:spPr>
      </p:pic>
    </p:spTree>
    <p:extLst>
      <p:ext uri="{BB962C8B-B14F-4D97-AF65-F5344CB8AC3E}">
        <p14:creationId xmlns:p14="http://schemas.microsoft.com/office/powerpoint/2010/main" val="1393415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strVal val="#ppt_w*0.70"/>
                                          </p:val>
                                        </p:tav>
                                        <p:tav tm="100000">
                                          <p:val>
                                            <p:strVal val="#ppt_w"/>
                                          </p:val>
                                        </p:tav>
                                      </p:tavLst>
                                    </p:anim>
                                    <p:anim calcmode="lin" valueType="num">
                                      <p:cBhvr>
                                        <p:cTn id="8" dur="1000" fill="hold"/>
                                        <p:tgtEl>
                                          <p:spTgt spid="17"/>
                                        </p:tgtEl>
                                        <p:attrNameLst>
                                          <p:attrName>ppt_h</p:attrName>
                                        </p:attrNameLst>
                                      </p:cBhvr>
                                      <p:tavLst>
                                        <p:tav tm="0">
                                          <p:val>
                                            <p:strVal val="#ppt_h"/>
                                          </p:val>
                                        </p:tav>
                                        <p:tav tm="100000">
                                          <p:val>
                                            <p:strVal val="#ppt_h"/>
                                          </p:val>
                                        </p:tav>
                                      </p:tavLst>
                                    </p:anim>
                                    <p:animEffect transition="in" filter="fade">
                                      <p:cBhvr>
                                        <p:cTn id="9" dur="1000"/>
                                        <p:tgtEl>
                                          <p:spTgt spid="17"/>
                                        </p:tgtEl>
                                      </p:cBhvr>
                                    </p:animEffect>
                                  </p:childTnLst>
                                </p:cTn>
                              </p:par>
                              <p:par>
                                <p:cTn id="10" presetID="55" presetClass="entr" presetSubtype="0"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1000" fill="hold"/>
                                        <p:tgtEl>
                                          <p:spTgt spid="13"/>
                                        </p:tgtEl>
                                        <p:attrNameLst>
                                          <p:attrName>ppt_w</p:attrName>
                                        </p:attrNameLst>
                                      </p:cBhvr>
                                      <p:tavLst>
                                        <p:tav tm="0">
                                          <p:val>
                                            <p:strVal val="#ppt_w*0.70"/>
                                          </p:val>
                                        </p:tav>
                                        <p:tav tm="100000">
                                          <p:val>
                                            <p:strVal val="#ppt_w"/>
                                          </p:val>
                                        </p:tav>
                                      </p:tavLst>
                                    </p:anim>
                                    <p:anim calcmode="lin" valueType="num">
                                      <p:cBhvr>
                                        <p:cTn id="13" dur="1000" fill="hold"/>
                                        <p:tgtEl>
                                          <p:spTgt spid="13"/>
                                        </p:tgtEl>
                                        <p:attrNameLst>
                                          <p:attrName>ppt_h</p:attrName>
                                        </p:attrNameLst>
                                      </p:cBhvr>
                                      <p:tavLst>
                                        <p:tav tm="0">
                                          <p:val>
                                            <p:strVal val="#ppt_h"/>
                                          </p:val>
                                        </p:tav>
                                        <p:tav tm="100000">
                                          <p:val>
                                            <p:strVal val="#ppt_h"/>
                                          </p:val>
                                        </p:tav>
                                      </p:tavLst>
                                    </p:anim>
                                    <p:animEffect transition="in" filter="fade">
                                      <p:cBhvr>
                                        <p:cTn id="14" dur="1000"/>
                                        <p:tgtEl>
                                          <p:spTgt spid="13"/>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1000" fill="hold"/>
                                        <p:tgtEl>
                                          <p:spTgt spid="12"/>
                                        </p:tgtEl>
                                        <p:attrNameLst>
                                          <p:attrName>ppt_w</p:attrName>
                                        </p:attrNameLst>
                                      </p:cBhvr>
                                      <p:tavLst>
                                        <p:tav tm="0">
                                          <p:val>
                                            <p:strVal val="#ppt_w*0.70"/>
                                          </p:val>
                                        </p:tav>
                                        <p:tav tm="100000">
                                          <p:val>
                                            <p:strVal val="#ppt_w"/>
                                          </p:val>
                                        </p:tav>
                                      </p:tavLst>
                                    </p:anim>
                                    <p:anim calcmode="lin" valueType="num">
                                      <p:cBhvr>
                                        <p:cTn id="20" dur="1000" fill="hold"/>
                                        <p:tgtEl>
                                          <p:spTgt spid="12"/>
                                        </p:tgtEl>
                                        <p:attrNameLst>
                                          <p:attrName>ppt_h</p:attrName>
                                        </p:attrNameLst>
                                      </p:cBhvr>
                                      <p:tavLst>
                                        <p:tav tm="0">
                                          <p:val>
                                            <p:strVal val="#ppt_h"/>
                                          </p:val>
                                        </p:tav>
                                        <p:tav tm="100000">
                                          <p:val>
                                            <p:strVal val="#ppt_h"/>
                                          </p:val>
                                        </p:tav>
                                      </p:tavLst>
                                    </p:anim>
                                    <p:animEffect transition="in" filter="fade">
                                      <p:cBhvr>
                                        <p:cTn id="21" dur="1000"/>
                                        <p:tgtEl>
                                          <p:spTgt spid="12"/>
                                        </p:tgtEl>
                                      </p:cBhvr>
                                    </p:animEffect>
                                  </p:childTnLst>
                                </p:cTn>
                              </p:par>
                              <p:par>
                                <p:cTn id="22" presetID="55" presetClass="entr" presetSubtype="0" fill="hold" nodeType="withEffect">
                                  <p:stCondLst>
                                    <p:cond delay="0"/>
                                  </p:stCondLst>
                                  <p:childTnLst>
                                    <p:set>
                                      <p:cBhvr>
                                        <p:cTn id="23" dur="1" fill="hold">
                                          <p:stCondLst>
                                            <p:cond delay="0"/>
                                          </p:stCondLst>
                                        </p:cTn>
                                        <p:tgtEl>
                                          <p:spTgt spid="18"/>
                                        </p:tgtEl>
                                        <p:attrNameLst>
                                          <p:attrName>style.visibility</p:attrName>
                                        </p:attrNameLst>
                                      </p:cBhvr>
                                      <p:to>
                                        <p:strVal val="visible"/>
                                      </p:to>
                                    </p:set>
                                    <p:anim calcmode="lin" valueType="num">
                                      <p:cBhvr>
                                        <p:cTn id="24" dur="1000" fill="hold"/>
                                        <p:tgtEl>
                                          <p:spTgt spid="18"/>
                                        </p:tgtEl>
                                        <p:attrNameLst>
                                          <p:attrName>ppt_w</p:attrName>
                                        </p:attrNameLst>
                                      </p:cBhvr>
                                      <p:tavLst>
                                        <p:tav tm="0">
                                          <p:val>
                                            <p:strVal val="#ppt_w*0.70"/>
                                          </p:val>
                                        </p:tav>
                                        <p:tav tm="100000">
                                          <p:val>
                                            <p:strVal val="#ppt_w"/>
                                          </p:val>
                                        </p:tav>
                                      </p:tavLst>
                                    </p:anim>
                                    <p:anim calcmode="lin" valueType="num">
                                      <p:cBhvr>
                                        <p:cTn id="25" dur="1000" fill="hold"/>
                                        <p:tgtEl>
                                          <p:spTgt spid="18"/>
                                        </p:tgtEl>
                                        <p:attrNameLst>
                                          <p:attrName>ppt_h</p:attrName>
                                        </p:attrNameLst>
                                      </p:cBhvr>
                                      <p:tavLst>
                                        <p:tav tm="0">
                                          <p:val>
                                            <p:strVal val="#ppt_h"/>
                                          </p:val>
                                        </p:tav>
                                        <p:tav tm="100000">
                                          <p:val>
                                            <p:strVal val="#ppt_h"/>
                                          </p:val>
                                        </p:tav>
                                      </p:tavLst>
                                    </p:anim>
                                    <p:animEffect transition="in" filter="fade">
                                      <p:cBhvr>
                                        <p:cTn id="26" dur="1000"/>
                                        <p:tgtEl>
                                          <p:spTgt spid="18"/>
                                        </p:tgtEl>
                                      </p:cBhvr>
                                    </p:animEffect>
                                  </p:childTnLst>
                                </p:cTn>
                              </p:par>
                            </p:childTnLst>
                          </p:cTn>
                        </p:par>
                      </p:childTnLst>
                    </p:cTn>
                  </p:par>
                  <p:par>
                    <p:cTn id="27" fill="hold">
                      <p:stCondLst>
                        <p:cond delay="indefinite"/>
                      </p:stCondLst>
                      <p:childTnLst>
                        <p:par>
                          <p:cTn id="28" fill="hold">
                            <p:stCondLst>
                              <p:cond delay="0"/>
                            </p:stCondLst>
                            <p:childTnLst>
                              <p:par>
                                <p:cTn id="29" presetID="55" presetClass="entr" presetSubtype="0" fill="hold" grpId="0" nodeType="clickEffect">
                                  <p:stCondLst>
                                    <p:cond delay="0"/>
                                  </p:stCondLst>
                                  <p:childTnLst>
                                    <p:set>
                                      <p:cBhvr>
                                        <p:cTn id="30" dur="1" fill="hold">
                                          <p:stCondLst>
                                            <p:cond delay="0"/>
                                          </p:stCondLst>
                                        </p:cTn>
                                        <p:tgtEl>
                                          <p:spTgt spid="27"/>
                                        </p:tgtEl>
                                        <p:attrNameLst>
                                          <p:attrName>style.visibility</p:attrName>
                                        </p:attrNameLst>
                                      </p:cBhvr>
                                      <p:to>
                                        <p:strVal val="visible"/>
                                      </p:to>
                                    </p:set>
                                    <p:anim calcmode="lin" valueType="num">
                                      <p:cBhvr>
                                        <p:cTn id="31" dur="1000" fill="hold"/>
                                        <p:tgtEl>
                                          <p:spTgt spid="27"/>
                                        </p:tgtEl>
                                        <p:attrNameLst>
                                          <p:attrName>ppt_w</p:attrName>
                                        </p:attrNameLst>
                                      </p:cBhvr>
                                      <p:tavLst>
                                        <p:tav tm="0">
                                          <p:val>
                                            <p:strVal val="#ppt_w*0.70"/>
                                          </p:val>
                                        </p:tav>
                                        <p:tav tm="100000">
                                          <p:val>
                                            <p:strVal val="#ppt_w"/>
                                          </p:val>
                                        </p:tav>
                                      </p:tavLst>
                                    </p:anim>
                                    <p:anim calcmode="lin" valueType="num">
                                      <p:cBhvr>
                                        <p:cTn id="32" dur="1000" fill="hold"/>
                                        <p:tgtEl>
                                          <p:spTgt spid="27"/>
                                        </p:tgtEl>
                                        <p:attrNameLst>
                                          <p:attrName>ppt_h</p:attrName>
                                        </p:attrNameLst>
                                      </p:cBhvr>
                                      <p:tavLst>
                                        <p:tav tm="0">
                                          <p:val>
                                            <p:strVal val="#ppt_h"/>
                                          </p:val>
                                        </p:tav>
                                        <p:tav tm="100000">
                                          <p:val>
                                            <p:strVal val="#ppt_h"/>
                                          </p:val>
                                        </p:tav>
                                      </p:tavLst>
                                    </p:anim>
                                    <p:animEffect transition="in" filter="fade">
                                      <p:cBhvr>
                                        <p:cTn id="33" dur="1000"/>
                                        <p:tgtEl>
                                          <p:spTgt spid="27"/>
                                        </p:tgtEl>
                                      </p:cBhvr>
                                    </p:animEffect>
                                  </p:childTnLst>
                                </p:cTn>
                              </p:par>
                              <p:par>
                                <p:cTn id="34" presetID="55" presetClass="entr" presetSubtype="0" fill="hold" nodeType="withEffect">
                                  <p:stCondLst>
                                    <p:cond delay="0"/>
                                  </p:stCondLst>
                                  <p:childTnLst>
                                    <p:set>
                                      <p:cBhvr>
                                        <p:cTn id="35" dur="1" fill="hold">
                                          <p:stCondLst>
                                            <p:cond delay="0"/>
                                          </p:stCondLst>
                                        </p:cTn>
                                        <p:tgtEl>
                                          <p:spTgt spid="24"/>
                                        </p:tgtEl>
                                        <p:attrNameLst>
                                          <p:attrName>style.visibility</p:attrName>
                                        </p:attrNameLst>
                                      </p:cBhvr>
                                      <p:to>
                                        <p:strVal val="visible"/>
                                      </p:to>
                                    </p:set>
                                    <p:anim calcmode="lin" valueType="num">
                                      <p:cBhvr>
                                        <p:cTn id="36" dur="1000" fill="hold"/>
                                        <p:tgtEl>
                                          <p:spTgt spid="24"/>
                                        </p:tgtEl>
                                        <p:attrNameLst>
                                          <p:attrName>ppt_w</p:attrName>
                                        </p:attrNameLst>
                                      </p:cBhvr>
                                      <p:tavLst>
                                        <p:tav tm="0">
                                          <p:val>
                                            <p:strVal val="#ppt_w*0.70"/>
                                          </p:val>
                                        </p:tav>
                                        <p:tav tm="100000">
                                          <p:val>
                                            <p:strVal val="#ppt_w"/>
                                          </p:val>
                                        </p:tav>
                                      </p:tavLst>
                                    </p:anim>
                                    <p:anim calcmode="lin" valueType="num">
                                      <p:cBhvr>
                                        <p:cTn id="37" dur="1000" fill="hold"/>
                                        <p:tgtEl>
                                          <p:spTgt spid="24"/>
                                        </p:tgtEl>
                                        <p:attrNameLst>
                                          <p:attrName>ppt_h</p:attrName>
                                        </p:attrNameLst>
                                      </p:cBhvr>
                                      <p:tavLst>
                                        <p:tav tm="0">
                                          <p:val>
                                            <p:strVal val="#ppt_h"/>
                                          </p:val>
                                        </p:tav>
                                        <p:tav tm="100000">
                                          <p:val>
                                            <p:strVal val="#ppt_h"/>
                                          </p:val>
                                        </p:tav>
                                      </p:tavLst>
                                    </p:anim>
                                    <p:animEffect transition="in" filter="fade">
                                      <p:cBhvr>
                                        <p:cTn id="38" dur="1000"/>
                                        <p:tgtEl>
                                          <p:spTgt spid="24"/>
                                        </p:tgtEl>
                                      </p:cBhvr>
                                    </p:animEffect>
                                  </p:childTnLst>
                                </p:cTn>
                              </p:par>
                              <p:par>
                                <p:cTn id="39" presetID="55" presetClass="entr" presetSubtype="0" fill="hold" nodeType="withEffect">
                                  <p:stCondLst>
                                    <p:cond delay="0"/>
                                  </p:stCondLst>
                                  <p:childTnLst>
                                    <p:set>
                                      <p:cBhvr>
                                        <p:cTn id="40" dur="1" fill="hold">
                                          <p:stCondLst>
                                            <p:cond delay="0"/>
                                          </p:stCondLst>
                                        </p:cTn>
                                        <p:tgtEl>
                                          <p:spTgt spid="19"/>
                                        </p:tgtEl>
                                        <p:attrNameLst>
                                          <p:attrName>style.visibility</p:attrName>
                                        </p:attrNameLst>
                                      </p:cBhvr>
                                      <p:to>
                                        <p:strVal val="visible"/>
                                      </p:to>
                                    </p:set>
                                    <p:anim calcmode="lin" valueType="num">
                                      <p:cBhvr>
                                        <p:cTn id="41" dur="1000" fill="hold"/>
                                        <p:tgtEl>
                                          <p:spTgt spid="19"/>
                                        </p:tgtEl>
                                        <p:attrNameLst>
                                          <p:attrName>ppt_w</p:attrName>
                                        </p:attrNameLst>
                                      </p:cBhvr>
                                      <p:tavLst>
                                        <p:tav tm="0">
                                          <p:val>
                                            <p:strVal val="#ppt_w*0.70"/>
                                          </p:val>
                                        </p:tav>
                                        <p:tav tm="100000">
                                          <p:val>
                                            <p:strVal val="#ppt_w"/>
                                          </p:val>
                                        </p:tav>
                                      </p:tavLst>
                                    </p:anim>
                                    <p:anim calcmode="lin" valueType="num">
                                      <p:cBhvr>
                                        <p:cTn id="42" dur="1000" fill="hold"/>
                                        <p:tgtEl>
                                          <p:spTgt spid="19"/>
                                        </p:tgtEl>
                                        <p:attrNameLst>
                                          <p:attrName>ppt_h</p:attrName>
                                        </p:attrNameLst>
                                      </p:cBhvr>
                                      <p:tavLst>
                                        <p:tav tm="0">
                                          <p:val>
                                            <p:strVal val="#ppt_h"/>
                                          </p:val>
                                        </p:tav>
                                        <p:tav tm="100000">
                                          <p:val>
                                            <p:strVal val="#ppt_h"/>
                                          </p:val>
                                        </p:tav>
                                      </p:tavLst>
                                    </p:anim>
                                    <p:animEffect transition="in" filter="fade">
                                      <p:cBhvr>
                                        <p:cTn id="43" dur="1000"/>
                                        <p:tgtEl>
                                          <p:spTgt spid="19"/>
                                        </p:tgtEl>
                                      </p:cBhvr>
                                    </p:animEffect>
                                  </p:childTnLst>
                                </p:cTn>
                              </p:par>
                            </p:childTnLst>
                          </p:cTn>
                        </p:par>
                      </p:childTnLst>
                    </p:cTn>
                  </p:par>
                  <p:par>
                    <p:cTn id="44" fill="hold">
                      <p:stCondLst>
                        <p:cond delay="indefinite"/>
                      </p:stCondLst>
                      <p:childTnLst>
                        <p:par>
                          <p:cTn id="45" fill="hold">
                            <p:stCondLst>
                              <p:cond delay="0"/>
                            </p:stCondLst>
                            <p:childTnLst>
                              <p:par>
                                <p:cTn id="46" presetID="55" presetClass="entr" presetSubtype="0" fill="hold" grpId="0" nodeType="clickEffect">
                                  <p:stCondLst>
                                    <p:cond delay="0"/>
                                  </p:stCondLst>
                                  <p:childTnLst>
                                    <p:set>
                                      <p:cBhvr>
                                        <p:cTn id="47" dur="1" fill="hold">
                                          <p:stCondLst>
                                            <p:cond delay="0"/>
                                          </p:stCondLst>
                                        </p:cTn>
                                        <p:tgtEl>
                                          <p:spTgt spid="29"/>
                                        </p:tgtEl>
                                        <p:attrNameLst>
                                          <p:attrName>style.visibility</p:attrName>
                                        </p:attrNameLst>
                                      </p:cBhvr>
                                      <p:to>
                                        <p:strVal val="visible"/>
                                      </p:to>
                                    </p:set>
                                    <p:anim calcmode="lin" valueType="num">
                                      <p:cBhvr>
                                        <p:cTn id="48" dur="1000" fill="hold"/>
                                        <p:tgtEl>
                                          <p:spTgt spid="29"/>
                                        </p:tgtEl>
                                        <p:attrNameLst>
                                          <p:attrName>ppt_w</p:attrName>
                                        </p:attrNameLst>
                                      </p:cBhvr>
                                      <p:tavLst>
                                        <p:tav tm="0">
                                          <p:val>
                                            <p:strVal val="#ppt_w*0.70"/>
                                          </p:val>
                                        </p:tav>
                                        <p:tav tm="100000">
                                          <p:val>
                                            <p:strVal val="#ppt_w"/>
                                          </p:val>
                                        </p:tav>
                                      </p:tavLst>
                                    </p:anim>
                                    <p:anim calcmode="lin" valueType="num">
                                      <p:cBhvr>
                                        <p:cTn id="49" dur="1000" fill="hold"/>
                                        <p:tgtEl>
                                          <p:spTgt spid="29"/>
                                        </p:tgtEl>
                                        <p:attrNameLst>
                                          <p:attrName>ppt_h</p:attrName>
                                        </p:attrNameLst>
                                      </p:cBhvr>
                                      <p:tavLst>
                                        <p:tav tm="0">
                                          <p:val>
                                            <p:strVal val="#ppt_h"/>
                                          </p:val>
                                        </p:tav>
                                        <p:tav tm="100000">
                                          <p:val>
                                            <p:strVal val="#ppt_h"/>
                                          </p:val>
                                        </p:tav>
                                      </p:tavLst>
                                    </p:anim>
                                    <p:animEffect transition="in" filter="fade">
                                      <p:cBhvr>
                                        <p:cTn id="50" dur="1000"/>
                                        <p:tgtEl>
                                          <p:spTgt spid="29"/>
                                        </p:tgtEl>
                                      </p:cBhvr>
                                    </p:animEffect>
                                  </p:childTnLst>
                                </p:cTn>
                              </p:par>
                              <p:par>
                                <p:cTn id="51" presetID="55" presetClass="entr" presetSubtype="0" fill="hold" nodeType="withEffect">
                                  <p:stCondLst>
                                    <p:cond delay="0"/>
                                  </p:stCondLst>
                                  <p:childTnLst>
                                    <p:set>
                                      <p:cBhvr>
                                        <p:cTn id="52" dur="1" fill="hold">
                                          <p:stCondLst>
                                            <p:cond delay="0"/>
                                          </p:stCondLst>
                                        </p:cTn>
                                        <p:tgtEl>
                                          <p:spTgt spid="25"/>
                                        </p:tgtEl>
                                        <p:attrNameLst>
                                          <p:attrName>style.visibility</p:attrName>
                                        </p:attrNameLst>
                                      </p:cBhvr>
                                      <p:to>
                                        <p:strVal val="visible"/>
                                      </p:to>
                                    </p:set>
                                    <p:anim calcmode="lin" valueType="num">
                                      <p:cBhvr>
                                        <p:cTn id="53" dur="1000" fill="hold"/>
                                        <p:tgtEl>
                                          <p:spTgt spid="25"/>
                                        </p:tgtEl>
                                        <p:attrNameLst>
                                          <p:attrName>ppt_w</p:attrName>
                                        </p:attrNameLst>
                                      </p:cBhvr>
                                      <p:tavLst>
                                        <p:tav tm="0">
                                          <p:val>
                                            <p:strVal val="#ppt_w*0.70"/>
                                          </p:val>
                                        </p:tav>
                                        <p:tav tm="100000">
                                          <p:val>
                                            <p:strVal val="#ppt_w"/>
                                          </p:val>
                                        </p:tav>
                                      </p:tavLst>
                                    </p:anim>
                                    <p:anim calcmode="lin" valueType="num">
                                      <p:cBhvr>
                                        <p:cTn id="54" dur="1000" fill="hold"/>
                                        <p:tgtEl>
                                          <p:spTgt spid="25"/>
                                        </p:tgtEl>
                                        <p:attrNameLst>
                                          <p:attrName>ppt_h</p:attrName>
                                        </p:attrNameLst>
                                      </p:cBhvr>
                                      <p:tavLst>
                                        <p:tav tm="0">
                                          <p:val>
                                            <p:strVal val="#ppt_h"/>
                                          </p:val>
                                        </p:tav>
                                        <p:tav tm="100000">
                                          <p:val>
                                            <p:strVal val="#ppt_h"/>
                                          </p:val>
                                        </p:tav>
                                      </p:tavLst>
                                    </p:anim>
                                    <p:animEffect transition="in" filter="fade">
                                      <p:cBhvr>
                                        <p:cTn id="55" dur="1000"/>
                                        <p:tgtEl>
                                          <p:spTgt spid="25"/>
                                        </p:tgtEl>
                                      </p:cBhvr>
                                    </p:animEffect>
                                  </p:childTnLst>
                                </p:cTn>
                              </p:par>
                              <p:par>
                                <p:cTn id="56" presetID="55" presetClass="entr" presetSubtype="0" fill="hold" nodeType="withEffect">
                                  <p:stCondLst>
                                    <p:cond delay="0"/>
                                  </p:stCondLst>
                                  <p:childTnLst>
                                    <p:set>
                                      <p:cBhvr>
                                        <p:cTn id="57" dur="1" fill="hold">
                                          <p:stCondLst>
                                            <p:cond delay="0"/>
                                          </p:stCondLst>
                                        </p:cTn>
                                        <p:tgtEl>
                                          <p:spTgt spid="21"/>
                                        </p:tgtEl>
                                        <p:attrNameLst>
                                          <p:attrName>style.visibility</p:attrName>
                                        </p:attrNameLst>
                                      </p:cBhvr>
                                      <p:to>
                                        <p:strVal val="visible"/>
                                      </p:to>
                                    </p:set>
                                    <p:anim calcmode="lin" valueType="num">
                                      <p:cBhvr>
                                        <p:cTn id="58" dur="1000" fill="hold"/>
                                        <p:tgtEl>
                                          <p:spTgt spid="21"/>
                                        </p:tgtEl>
                                        <p:attrNameLst>
                                          <p:attrName>ppt_w</p:attrName>
                                        </p:attrNameLst>
                                      </p:cBhvr>
                                      <p:tavLst>
                                        <p:tav tm="0">
                                          <p:val>
                                            <p:strVal val="#ppt_w*0.70"/>
                                          </p:val>
                                        </p:tav>
                                        <p:tav tm="100000">
                                          <p:val>
                                            <p:strVal val="#ppt_w"/>
                                          </p:val>
                                        </p:tav>
                                      </p:tavLst>
                                    </p:anim>
                                    <p:anim calcmode="lin" valueType="num">
                                      <p:cBhvr>
                                        <p:cTn id="59" dur="1000" fill="hold"/>
                                        <p:tgtEl>
                                          <p:spTgt spid="21"/>
                                        </p:tgtEl>
                                        <p:attrNameLst>
                                          <p:attrName>ppt_h</p:attrName>
                                        </p:attrNameLst>
                                      </p:cBhvr>
                                      <p:tavLst>
                                        <p:tav tm="0">
                                          <p:val>
                                            <p:strVal val="#ppt_h"/>
                                          </p:val>
                                        </p:tav>
                                        <p:tav tm="100000">
                                          <p:val>
                                            <p:strVal val="#ppt_h"/>
                                          </p:val>
                                        </p:tav>
                                      </p:tavLst>
                                    </p:anim>
                                    <p:animEffect transition="in" filter="fade">
                                      <p:cBhvr>
                                        <p:cTn id="60"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7" grpId="0"/>
      <p:bldP spid="27" grpId="0"/>
      <p:bldP spid="2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ZoneTexte 11">
            <a:extLst>
              <a:ext uri="{FF2B5EF4-FFF2-40B4-BE49-F238E27FC236}">
                <a16:creationId xmlns:a16="http://schemas.microsoft.com/office/drawing/2014/main" id="{E3454E2B-71CD-70BD-7650-3B21FF65CB5C}"/>
              </a:ext>
            </a:extLst>
          </p:cNvPr>
          <p:cNvSpPr txBox="1"/>
          <p:nvPr/>
        </p:nvSpPr>
        <p:spPr>
          <a:xfrm>
            <a:off x="3504837" y="5134753"/>
            <a:ext cx="5924351" cy="984885"/>
          </a:xfrm>
          <a:prstGeom prst="rect">
            <a:avLst/>
          </a:prstGeom>
          <a:noFill/>
        </p:spPr>
        <p:txBody>
          <a:bodyPr wrap="square">
            <a:spAutoFit/>
          </a:bodyPr>
          <a:lstStyle/>
          <a:p>
            <a:r>
              <a:rPr lang="fr-CH" sz="2200" dirty="0">
                <a:highlight>
                  <a:srgbClr val="FFFF00"/>
                </a:highlight>
                <a:latin typeface="Arial Rounded MT Bold" panose="020F0704030504030204" pitchFamily="34" charset="77"/>
              </a:rPr>
              <a:t> </a:t>
            </a:r>
            <a:r>
              <a:rPr lang="fr-FR" sz="2200" dirty="0">
                <a:solidFill>
                  <a:srgbClr val="FF0000"/>
                </a:solidFill>
                <a:highlight>
                  <a:srgbClr val="FFFF00"/>
                </a:highlight>
                <a:latin typeface="Arial Rounded MT Bold" panose="020F0704030504030204" pitchFamily="34" charset="77"/>
              </a:rPr>
              <a:t>Interopérabilité et normes</a:t>
            </a:r>
          </a:p>
          <a:p>
            <a:r>
              <a:rPr lang="fr-FR" dirty="0"/>
              <a:t>L'interopérabilité entre les systèmes CBDC et l'établissement de </a:t>
            </a:r>
            <a:r>
              <a:rPr lang="fr-FR" b="1" dirty="0">
                <a:highlight>
                  <a:srgbClr val="FFFF00"/>
                </a:highlight>
              </a:rPr>
              <a:t>normes mondiales sont des priorités importantes</a:t>
            </a:r>
            <a:r>
              <a:rPr lang="fr-FR" b="1" dirty="0"/>
              <a:t>.</a:t>
            </a:r>
          </a:p>
        </p:txBody>
      </p:sp>
      <p:pic>
        <p:nvPicPr>
          <p:cNvPr id="8" name="Image 7">
            <a:extLst>
              <a:ext uri="{FF2B5EF4-FFF2-40B4-BE49-F238E27FC236}">
                <a16:creationId xmlns:a16="http://schemas.microsoft.com/office/drawing/2014/main" id="{B68317E5-EE5B-F037-9940-C43E29A1E166}"/>
              </a:ext>
            </a:extLst>
          </p:cNvPr>
          <p:cNvPicPr>
            <a:picLocks noChangeAspect="1"/>
          </p:cNvPicPr>
          <p:nvPr/>
        </p:nvPicPr>
        <p:blipFill>
          <a:blip r:embed="rId2"/>
          <a:stretch>
            <a:fillRect/>
          </a:stretch>
        </p:blipFill>
        <p:spPr>
          <a:xfrm>
            <a:off x="9371680" y="40505"/>
            <a:ext cx="2465277" cy="2465277"/>
          </a:xfrm>
          <a:prstGeom prst="rect">
            <a:avLst/>
          </a:prstGeom>
        </p:spPr>
      </p:pic>
      <p:sp>
        <p:nvSpPr>
          <p:cNvPr id="10" name="ZoneTexte 9">
            <a:extLst>
              <a:ext uri="{FF2B5EF4-FFF2-40B4-BE49-F238E27FC236}">
                <a16:creationId xmlns:a16="http://schemas.microsoft.com/office/drawing/2014/main" id="{3C4C659E-790F-F2F2-FD88-5CCC18D11B1A}"/>
              </a:ext>
            </a:extLst>
          </p:cNvPr>
          <p:cNvSpPr txBox="1"/>
          <p:nvPr/>
        </p:nvSpPr>
        <p:spPr>
          <a:xfrm>
            <a:off x="10211203" y="1085173"/>
            <a:ext cx="823382" cy="523220"/>
          </a:xfrm>
          <a:prstGeom prst="rect">
            <a:avLst/>
          </a:prstGeom>
          <a:solidFill>
            <a:schemeClr val="bg1"/>
          </a:solidFill>
          <a:ln w="28575">
            <a:noFill/>
          </a:ln>
        </p:spPr>
        <p:txBody>
          <a:bodyPr wrap="square">
            <a:spAutoFit/>
          </a:bodyPr>
          <a:lstStyle/>
          <a:p>
            <a:r>
              <a:rPr lang="fr-CH" sz="2800" b="1" dirty="0">
                <a:latin typeface="Helvetica Neue" panose="02000503000000020004" pitchFamily="2" charset="0"/>
              </a:rPr>
              <a:t>p.</a:t>
            </a:r>
            <a:r>
              <a:rPr lang="fr-CH" sz="2800" b="1" dirty="0">
                <a:effectLst/>
                <a:latin typeface="Helvetica Neue" panose="02000503000000020004" pitchFamily="2" charset="0"/>
              </a:rPr>
              <a:t> 8</a:t>
            </a:r>
            <a:endParaRPr lang="fr-CH" sz="2800" b="1" dirty="0">
              <a:effectLst/>
              <a:highlight>
                <a:srgbClr val="FFFF00"/>
              </a:highlight>
              <a:latin typeface="Helvetica Neue" panose="02000503000000020004" pitchFamily="2" charset="0"/>
            </a:endParaRPr>
          </a:p>
        </p:txBody>
      </p:sp>
      <p:pic>
        <p:nvPicPr>
          <p:cNvPr id="13" name="Image 12">
            <a:extLst>
              <a:ext uri="{FF2B5EF4-FFF2-40B4-BE49-F238E27FC236}">
                <a16:creationId xmlns:a16="http://schemas.microsoft.com/office/drawing/2014/main" id="{6EA7141E-61CC-2455-FD8B-6C8A3379CA9A}"/>
              </a:ext>
            </a:extLst>
          </p:cNvPr>
          <p:cNvPicPr>
            <a:picLocks noChangeAspect="1"/>
          </p:cNvPicPr>
          <p:nvPr/>
        </p:nvPicPr>
        <p:blipFill>
          <a:blip r:embed="rId3"/>
          <a:stretch>
            <a:fillRect/>
          </a:stretch>
        </p:blipFill>
        <p:spPr>
          <a:xfrm>
            <a:off x="585782" y="2255548"/>
            <a:ext cx="848360" cy="1325563"/>
          </a:xfrm>
          <a:prstGeom prst="rect">
            <a:avLst/>
          </a:prstGeom>
        </p:spPr>
      </p:pic>
      <p:pic>
        <p:nvPicPr>
          <p:cNvPr id="15" name="Image 14">
            <a:extLst>
              <a:ext uri="{FF2B5EF4-FFF2-40B4-BE49-F238E27FC236}">
                <a16:creationId xmlns:a16="http://schemas.microsoft.com/office/drawing/2014/main" id="{0B60EDA9-AE10-5D7C-AEF3-C3A6309BB342}"/>
              </a:ext>
            </a:extLst>
          </p:cNvPr>
          <p:cNvPicPr>
            <a:picLocks noChangeAspect="1"/>
          </p:cNvPicPr>
          <p:nvPr/>
        </p:nvPicPr>
        <p:blipFill>
          <a:blip r:embed="rId3"/>
          <a:stretch>
            <a:fillRect/>
          </a:stretch>
        </p:blipFill>
        <p:spPr>
          <a:xfrm>
            <a:off x="1789189" y="4924011"/>
            <a:ext cx="848360" cy="1325563"/>
          </a:xfrm>
          <a:prstGeom prst="rect">
            <a:avLst/>
          </a:prstGeom>
        </p:spPr>
      </p:pic>
      <p:pic>
        <p:nvPicPr>
          <p:cNvPr id="16" name="Image 15">
            <a:extLst>
              <a:ext uri="{FF2B5EF4-FFF2-40B4-BE49-F238E27FC236}">
                <a16:creationId xmlns:a16="http://schemas.microsoft.com/office/drawing/2014/main" id="{D4FA4CB0-3FAA-959C-64AD-72B2FEBC8C76}"/>
              </a:ext>
            </a:extLst>
          </p:cNvPr>
          <p:cNvPicPr>
            <a:picLocks noChangeAspect="1"/>
          </p:cNvPicPr>
          <p:nvPr/>
        </p:nvPicPr>
        <p:blipFill>
          <a:blip r:embed="rId4"/>
          <a:stretch>
            <a:fillRect/>
          </a:stretch>
        </p:blipFill>
        <p:spPr>
          <a:xfrm>
            <a:off x="1206239" y="2245625"/>
            <a:ext cx="1165900" cy="1335486"/>
          </a:xfrm>
          <a:prstGeom prst="rect">
            <a:avLst/>
          </a:prstGeom>
        </p:spPr>
      </p:pic>
      <p:pic>
        <p:nvPicPr>
          <p:cNvPr id="17" name="Image 16">
            <a:extLst>
              <a:ext uri="{FF2B5EF4-FFF2-40B4-BE49-F238E27FC236}">
                <a16:creationId xmlns:a16="http://schemas.microsoft.com/office/drawing/2014/main" id="{AAAAD04C-16CD-D958-4641-84C032DE3468}"/>
              </a:ext>
            </a:extLst>
          </p:cNvPr>
          <p:cNvPicPr>
            <a:picLocks noChangeAspect="1"/>
          </p:cNvPicPr>
          <p:nvPr/>
        </p:nvPicPr>
        <p:blipFill>
          <a:blip r:embed="rId5"/>
          <a:stretch>
            <a:fillRect/>
          </a:stretch>
        </p:blipFill>
        <p:spPr>
          <a:xfrm>
            <a:off x="2447606" y="4964414"/>
            <a:ext cx="1057231" cy="1325564"/>
          </a:xfrm>
          <a:prstGeom prst="rect">
            <a:avLst/>
          </a:prstGeom>
        </p:spPr>
      </p:pic>
      <p:sp>
        <p:nvSpPr>
          <p:cNvPr id="19" name="ZoneTexte 18">
            <a:extLst>
              <a:ext uri="{FF2B5EF4-FFF2-40B4-BE49-F238E27FC236}">
                <a16:creationId xmlns:a16="http://schemas.microsoft.com/office/drawing/2014/main" id="{BE81CD5B-0AF6-06A5-17CE-E2D9DBD48C9D}"/>
              </a:ext>
            </a:extLst>
          </p:cNvPr>
          <p:cNvSpPr txBox="1"/>
          <p:nvPr/>
        </p:nvSpPr>
        <p:spPr>
          <a:xfrm>
            <a:off x="2381357" y="2455089"/>
            <a:ext cx="6096000" cy="2092881"/>
          </a:xfrm>
          <a:prstGeom prst="rect">
            <a:avLst/>
          </a:prstGeom>
          <a:noFill/>
        </p:spPr>
        <p:txBody>
          <a:bodyPr wrap="square">
            <a:spAutoFit/>
          </a:bodyPr>
          <a:lstStyle/>
          <a:p>
            <a:r>
              <a:rPr lang="fr-FR" sz="2200" dirty="0">
                <a:solidFill>
                  <a:srgbClr val="FF0000"/>
                </a:solidFill>
                <a:highlight>
                  <a:srgbClr val="FFFF00"/>
                </a:highlight>
                <a:latin typeface="Arial Rounded MT Bold" panose="020F0704030504030204" pitchFamily="34" charset="77"/>
              </a:rPr>
              <a:t>Coopération public-privé</a:t>
            </a:r>
          </a:p>
          <a:p>
            <a:r>
              <a:rPr lang="fr-FR" b="1" dirty="0">
                <a:highlight>
                  <a:srgbClr val="FFFF00"/>
                </a:highlight>
              </a:rPr>
              <a:t>Le secteur public et les banques centrales sont les décideurs finaux</a:t>
            </a:r>
            <a:r>
              <a:rPr lang="fr-FR" b="1" dirty="0"/>
              <a:t> </a:t>
            </a:r>
            <a:r>
              <a:rPr lang="fr-FR" dirty="0"/>
              <a:t>pour la mise en œuvre de la CBDC ; </a:t>
            </a:r>
            <a:r>
              <a:rPr lang="fr-FR" b="1" dirty="0">
                <a:highlight>
                  <a:srgbClr val="FFFF00"/>
                </a:highlight>
              </a:rPr>
              <a:t>cependant, les acteurs du secteur privé</a:t>
            </a:r>
            <a:r>
              <a:rPr lang="fr-FR" dirty="0"/>
              <a:t> sont profondément ancrés dans le système financier et le système de paiement actuels et </a:t>
            </a:r>
            <a:r>
              <a:rPr lang="fr-FR" b="1" dirty="0">
                <a:highlight>
                  <a:srgbClr val="FFFF00"/>
                </a:highlight>
              </a:rPr>
              <a:t>contribuent de manière significative à la création et à la conception d'une CBDC.</a:t>
            </a:r>
          </a:p>
        </p:txBody>
      </p:sp>
      <p:sp>
        <p:nvSpPr>
          <p:cNvPr id="22" name="Titre 1">
            <a:extLst>
              <a:ext uri="{FF2B5EF4-FFF2-40B4-BE49-F238E27FC236}">
                <a16:creationId xmlns:a16="http://schemas.microsoft.com/office/drawing/2014/main" id="{F7A92EFD-EE19-1BC2-F2AF-88E878DFB9FD}"/>
              </a:ext>
            </a:extLst>
          </p:cNvPr>
          <p:cNvSpPr txBox="1">
            <a:spLocks/>
          </p:cNvSpPr>
          <p:nvPr/>
        </p:nvSpPr>
        <p:spPr>
          <a:xfrm>
            <a:off x="711227" y="511726"/>
            <a:ext cx="10515600" cy="1325563"/>
          </a:xfrm>
          <a:prstGeom prst="rect">
            <a:avLst/>
          </a:prstGeom>
        </p:spPr>
        <p:txBody>
          <a:bodyPr vert="horz" lIns="91440" tIns="45720" rIns="91440" bIns="45720" rtlCol="0" anchor="ctr">
            <a:normAutofit fontScale="9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10000"/>
              </a:lnSpc>
            </a:pPr>
            <a:r>
              <a:rPr lang="fr-CH" sz="4800" b="1" dirty="0">
                <a:latin typeface="Gill Sans Ultra Bold" panose="020B0A02020104020203" pitchFamily="34" charset="77"/>
              </a:rPr>
              <a:t>Les        </a:t>
            </a:r>
            <a:r>
              <a:rPr lang="fr-CH" sz="4800" b="1" dirty="0">
                <a:solidFill>
                  <a:srgbClr val="FF0000"/>
                </a:solidFill>
                <a:latin typeface="Gill Sans Ultra Bold" panose="020B0A02020104020203" pitchFamily="34" charset="77"/>
              </a:rPr>
              <a:t>OBJECTIFS</a:t>
            </a:r>
            <a:br>
              <a:rPr lang="fr-CH" sz="4800" b="1" dirty="0">
                <a:latin typeface="Gill Sans Ultra Bold" panose="020B0A02020104020203" pitchFamily="34" charset="77"/>
              </a:rPr>
            </a:br>
            <a:r>
              <a:rPr lang="fr-CH" sz="4800" b="1" dirty="0">
                <a:latin typeface="Gill Sans Ultra Bold" panose="020B0A02020104020203" pitchFamily="34" charset="77"/>
              </a:rPr>
              <a:t>de la CBDC, selon le WEF </a:t>
            </a:r>
            <a:endParaRPr lang="fr-CH" sz="4800" dirty="0">
              <a:latin typeface="Gill Sans Ultra Bold" panose="020B0A02020104020203" pitchFamily="34" charset="77"/>
            </a:endParaRPr>
          </a:p>
        </p:txBody>
      </p:sp>
      <p:pic>
        <p:nvPicPr>
          <p:cNvPr id="23" name="Image 22">
            <a:extLst>
              <a:ext uri="{FF2B5EF4-FFF2-40B4-BE49-F238E27FC236}">
                <a16:creationId xmlns:a16="http://schemas.microsoft.com/office/drawing/2014/main" id="{C2074D01-C15A-BE2A-052F-A78ECAF59023}"/>
              </a:ext>
            </a:extLst>
          </p:cNvPr>
          <p:cNvPicPr>
            <a:picLocks noChangeAspect="1"/>
          </p:cNvPicPr>
          <p:nvPr/>
        </p:nvPicPr>
        <p:blipFill>
          <a:blip r:embed="rId3"/>
          <a:stretch>
            <a:fillRect/>
          </a:stretch>
        </p:blipFill>
        <p:spPr>
          <a:xfrm>
            <a:off x="1987972" y="293805"/>
            <a:ext cx="582751" cy="910548"/>
          </a:xfrm>
          <a:prstGeom prst="rect">
            <a:avLst/>
          </a:prstGeom>
        </p:spPr>
      </p:pic>
      <p:pic>
        <p:nvPicPr>
          <p:cNvPr id="24" name="Image 23">
            <a:extLst>
              <a:ext uri="{FF2B5EF4-FFF2-40B4-BE49-F238E27FC236}">
                <a16:creationId xmlns:a16="http://schemas.microsoft.com/office/drawing/2014/main" id="{7EAE7519-4EE2-0EC6-38F8-C5E60F9BD3ED}"/>
              </a:ext>
            </a:extLst>
          </p:cNvPr>
          <p:cNvPicPr>
            <a:picLocks noChangeAspect="1"/>
          </p:cNvPicPr>
          <p:nvPr/>
        </p:nvPicPr>
        <p:blipFill>
          <a:blip r:embed="rId5"/>
          <a:stretch>
            <a:fillRect/>
          </a:stretch>
        </p:blipFill>
        <p:spPr>
          <a:xfrm>
            <a:off x="2512675" y="315198"/>
            <a:ext cx="726227" cy="910549"/>
          </a:xfrm>
          <a:prstGeom prst="rect">
            <a:avLst/>
          </a:prstGeom>
        </p:spPr>
      </p:pic>
    </p:spTree>
    <p:extLst>
      <p:ext uri="{BB962C8B-B14F-4D97-AF65-F5344CB8AC3E}">
        <p14:creationId xmlns:p14="http://schemas.microsoft.com/office/powerpoint/2010/main" val="671447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strVal val="#ppt_w*0.70"/>
                                          </p:val>
                                        </p:tav>
                                        <p:tav tm="100000">
                                          <p:val>
                                            <p:strVal val="#ppt_w"/>
                                          </p:val>
                                        </p:tav>
                                      </p:tavLst>
                                    </p:anim>
                                    <p:anim calcmode="lin" valueType="num">
                                      <p:cBhvr>
                                        <p:cTn id="8" dur="1000" fill="hold"/>
                                        <p:tgtEl>
                                          <p:spTgt spid="13"/>
                                        </p:tgtEl>
                                        <p:attrNameLst>
                                          <p:attrName>ppt_h</p:attrName>
                                        </p:attrNameLst>
                                      </p:cBhvr>
                                      <p:tavLst>
                                        <p:tav tm="0">
                                          <p:val>
                                            <p:strVal val="#ppt_h"/>
                                          </p:val>
                                        </p:tav>
                                        <p:tav tm="100000">
                                          <p:val>
                                            <p:strVal val="#ppt_h"/>
                                          </p:val>
                                        </p:tav>
                                      </p:tavLst>
                                    </p:anim>
                                    <p:animEffect transition="in" filter="fade">
                                      <p:cBhvr>
                                        <p:cTn id="9" dur="1000"/>
                                        <p:tgtEl>
                                          <p:spTgt spid="13"/>
                                        </p:tgtEl>
                                      </p:cBhvr>
                                    </p:animEffect>
                                  </p:childTnLst>
                                </p:cTn>
                              </p:par>
                              <p:par>
                                <p:cTn id="10" presetID="55" presetClass="entr" presetSubtype="0" fill="hold" nodeType="with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1000" fill="hold"/>
                                        <p:tgtEl>
                                          <p:spTgt spid="16"/>
                                        </p:tgtEl>
                                        <p:attrNameLst>
                                          <p:attrName>ppt_w</p:attrName>
                                        </p:attrNameLst>
                                      </p:cBhvr>
                                      <p:tavLst>
                                        <p:tav tm="0">
                                          <p:val>
                                            <p:strVal val="#ppt_w*0.70"/>
                                          </p:val>
                                        </p:tav>
                                        <p:tav tm="100000">
                                          <p:val>
                                            <p:strVal val="#ppt_w"/>
                                          </p:val>
                                        </p:tav>
                                      </p:tavLst>
                                    </p:anim>
                                    <p:anim calcmode="lin" valueType="num">
                                      <p:cBhvr>
                                        <p:cTn id="13" dur="1000" fill="hold"/>
                                        <p:tgtEl>
                                          <p:spTgt spid="16"/>
                                        </p:tgtEl>
                                        <p:attrNameLst>
                                          <p:attrName>ppt_h</p:attrName>
                                        </p:attrNameLst>
                                      </p:cBhvr>
                                      <p:tavLst>
                                        <p:tav tm="0">
                                          <p:val>
                                            <p:strVal val="#ppt_h"/>
                                          </p:val>
                                        </p:tav>
                                        <p:tav tm="100000">
                                          <p:val>
                                            <p:strVal val="#ppt_h"/>
                                          </p:val>
                                        </p:tav>
                                      </p:tavLst>
                                    </p:anim>
                                    <p:animEffect transition="in" filter="fade">
                                      <p:cBhvr>
                                        <p:cTn id="14" dur="1000"/>
                                        <p:tgtEl>
                                          <p:spTgt spid="16"/>
                                        </p:tgtEl>
                                      </p:cBhvr>
                                    </p:animEffect>
                                  </p:childTnLst>
                                </p:cTn>
                              </p:par>
                              <p:par>
                                <p:cTn id="15" presetID="55"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p:cTn id="17" dur="1000" fill="hold"/>
                                        <p:tgtEl>
                                          <p:spTgt spid="19"/>
                                        </p:tgtEl>
                                        <p:attrNameLst>
                                          <p:attrName>ppt_w</p:attrName>
                                        </p:attrNameLst>
                                      </p:cBhvr>
                                      <p:tavLst>
                                        <p:tav tm="0">
                                          <p:val>
                                            <p:strVal val="#ppt_w*0.70"/>
                                          </p:val>
                                        </p:tav>
                                        <p:tav tm="100000">
                                          <p:val>
                                            <p:strVal val="#ppt_w"/>
                                          </p:val>
                                        </p:tav>
                                      </p:tavLst>
                                    </p:anim>
                                    <p:anim calcmode="lin" valueType="num">
                                      <p:cBhvr>
                                        <p:cTn id="18" dur="1000" fill="hold"/>
                                        <p:tgtEl>
                                          <p:spTgt spid="19"/>
                                        </p:tgtEl>
                                        <p:attrNameLst>
                                          <p:attrName>ppt_h</p:attrName>
                                        </p:attrNameLst>
                                      </p:cBhvr>
                                      <p:tavLst>
                                        <p:tav tm="0">
                                          <p:val>
                                            <p:strVal val="#ppt_h"/>
                                          </p:val>
                                        </p:tav>
                                        <p:tav tm="100000">
                                          <p:val>
                                            <p:strVal val="#ppt_h"/>
                                          </p:val>
                                        </p:tav>
                                      </p:tavLst>
                                    </p:anim>
                                    <p:animEffect transition="in" filter="fade">
                                      <p:cBhvr>
                                        <p:cTn id="19" dur="1000"/>
                                        <p:tgtEl>
                                          <p:spTgt spid="19"/>
                                        </p:tgtEl>
                                      </p:cBhvr>
                                    </p:animEffect>
                                  </p:childTnLst>
                                </p:cTn>
                              </p:par>
                            </p:childTnLst>
                          </p:cTn>
                        </p:par>
                      </p:childTnLst>
                    </p:cTn>
                  </p:par>
                  <p:par>
                    <p:cTn id="20" fill="hold">
                      <p:stCondLst>
                        <p:cond delay="indefinite"/>
                      </p:stCondLst>
                      <p:childTnLst>
                        <p:par>
                          <p:cTn id="21" fill="hold">
                            <p:stCondLst>
                              <p:cond delay="0"/>
                            </p:stCondLst>
                            <p:childTnLst>
                              <p:par>
                                <p:cTn id="22" presetID="55" presetClass="entr" presetSubtype="0" fill="hold" nodeType="click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p:cTn id="24" dur="1000" fill="hold"/>
                                        <p:tgtEl>
                                          <p:spTgt spid="15"/>
                                        </p:tgtEl>
                                        <p:attrNameLst>
                                          <p:attrName>ppt_w</p:attrName>
                                        </p:attrNameLst>
                                      </p:cBhvr>
                                      <p:tavLst>
                                        <p:tav tm="0">
                                          <p:val>
                                            <p:strVal val="#ppt_w*0.70"/>
                                          </p:val>
                                        </p:tav>
                                        <p:tav tm="100000">
                                          <p:val>
                                            <p:strVal val="#ppt_w"/>
                                          </p:val>
                                        </p:tav>
                                      </p:tavLst>
                                    </p:anim>
                                    <p:anim calcmode="lin" valueType="num">
                                      <p:cBhvr>
                                        <p:cTn id="25" dur="1000" fill="hold"/>
                                        <p:tgtEl>
                                          <p:spTgt spid="15"/>
                                        </p:tgtEl>
                                        <p:attrNameLst>
                                          <p:attrName>ppt_h</p:attrName>
                                        </p:attrNameLst>
                                      </p:cBhvr>
                                      <p:tavLst>
                                        <p:tav tm="0">
                                          <p:val>
                                            <p:strVal val="#ppt_h"/>
                                          </p:val>
                                        </p:tav>
                                        <p:tav tm="100000">
                                          <p:val>
                                            <p:strVal val="#ppt_h"/>
                                          </p:val>
                                        </p:tav>
                                      </p:tavLst>
                                    </p:anim>
                                    <p:animEffect transition="in" filter="fade">
                                      <p:cBhvr>
                                        <p:cTn id="26" dur="1000"/>
                                        <p:tgtEl>
                                          <p:spTgt spid="15"/>
                                        </p:tgtEl>
                                      </p:cBhvr>
                                    </p:animEffect>
                                  </p:childTnLst>
                                </p:cTn>
                              </p:par>
                              <p:par>
                                <p:cTn id="27" presetID="55" presetClass="entr" presetSubtype="0" fill="hold" nodeType="with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p:cTn id="29" dur="1000" fill="hold"/>
                                        <p:tgtEl>
                                          <p:spTgt spid="17"/>
                                        </p:tgtEl>
                                        <p:attrNameLst>
                                          <p:attrName>ppt_w</p:attrName>
                                        </p:attrNameLst>
                                      </p:cBhvr>
                                      <p:tavLst>
                                        <p:tav tm="0">
                                          <p:val>
                                            <p:strVal val="#ppt_w*0.70"/>
                                          </p:val>
                                        </p:tav>
                                        <p:tav tm="100000">
                                          <p:val>
                                            <p:strVal val="#ppt_w"/>
                                          </p:val>
                                        </p:tav>
                                      </p:tavLst>
                                    </p:anim>
                                    <p:anim calcmode="lin" valueType="num">
                                      <p:cBhvr>
                                        <p:cTn id="30" dur="1000" fill="hold"/>
                                        <p:tgtEl>
                                          <p:spTgt spid="17"/>
                                        </p:tgtEl>
                                        <p:attrNameLst>
                                          <p:attrName>ppt_h</p:attrName>
                                        </p:attrNameLst>
                                      </p:cBhvr>
                                      <p:tavLst>
                                        <p:tav tm="0">
                                          <p:val>
                                            <p:strVal val="#ppt_h"/>
                                          </p:val>
                                        </p:tav>
                                        <p:tav tm="100000">
                                          <p:val>
                                            <p:strVal val="#ppt_h"/>
                                          </p:val>
                                        </p:tav>
                                      </p:tavLst>
                                    </p:anim>
                                    <p:animEffect transition="in" filter="fade">
                                      <p:cBhvr>
                                        <p:cTn id="31" dur="1000"/>
                                        <p:tgtEl>
                                          <p:spTgt spid="17"/>
                                        </p:tgtEl>
                                      </p:cBhvr>
                                    </p:animEffect>
                                  </p:childTnLst>
                                </p:cTn>
                              </p:par>
                              <p:par>
                                <p:cTn id="32" presetID="55" presetClass="entr" presetSubtype="0"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 calcmode="lin" valueType="num">
                                      <p:cBhvr>
                                        <p:cTn id="34" dur="1000" fill="hold"/>
                                        <p:tgtEl>
                                          <p:spTgt spid="12"/>
                                        </p:tgtEl>
                                        <p:attrNameLst>
                                          <p:attrName>ppt_w</p:attrName>
                                        </p:attrNameLst>
                                      </p:cBhvr>
                                      <p:tavLst>
                                        <p:tav tm="0">
                                          <p:val>
                                            <p:strVal val="#ppt_w*0.70"/>
                                          </p:val>
                                        </p:tav>
                                        <p:tav tm="100000">
                                          <p:val>
                                            <p:strVal val="#ppt_w"/>
                                          </p:val>
                                        </p:tav>
                                      </p:tavLst>
                                    </p:anim>
                                    <p:anim calcmode="lin" valueType="num">
                                      <p:cBhvr>
                                        <p:cTn id="35" dur="1000" fill="hold"/>
                                        <p:tgtEl>
                                          <p:spTgt spid="12"/>
                                        </p:tgtEl>
                                        <p:attrNameLst>
                                          <p:attrName>ppt_h</p:attrName>
                                        </p:attrNameLst>
                                      </p:cBhvr>
                                      <p:tavLst>
                                        <p:tav tm="0">
                                          <p:val>
                                            <p:strVal val="#ppt_h"/>
                                          </p:val>
                                        </p:tav>
                                        <p:tav tm="100000">
                                          <p:val>
                                            <p:strVal val="#ppt_h"/>
                                          </p:val>
                                        </p:tav>
                                      </p:tavLst>
                                    </p:anim>
                                    <p:animEffect transition="in" filter="fade">
                                      <p:cBhvr>
                                        <p:cTn id="36"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8168" y="262497"/>
            <a:ext cx="10515600" cy="1325563"/>
          </a:xfrm>
        </p:spPr>
        <p:txBody>
          <a:bodyPr>
            <a:normAutofit/>
          </a:bodyPr>
          <a:lstStyle/>
          <a:p>
            <a:r>
              <a:rPr lang="fr-CH" sz="4800" b="1" dirty="0">
                <a:latin typeface="Gill Sans Ultra Bold" panose="020B0A02020104020203" pitchFamily="34" charset="77"/>
              </a:rPr>
              <a:t>En </a:t>
            </a:r>
            <a:r>
              <a:rPr lang="fr-CH" sz="4800" b="1" dirty="0">
                <a:solidFill>
                  <a:srgbClr val="FF0000"/>
                </a:solidFill>
                <a:latin typeface="Gill Sans Ultra Bold" panose="020B0A02020104020203" pitchFamily="34" charset="77"/>
              </a:rPr>
              <a:t>Chine</a:t>
            </a:r>
            <a:r>
              <a:rPr lang="fr-CH" sz="4800" b="1" dirty="0">
                <a:latin typeface="Gill Sans Ultra Bold" panose="020B0A02020104020203" pitchFamily="34" charset="77"/>
              </a:rPr>
              <a:t> : e-CNY</a:t>
            </a:r>
            <a:endParaRPr lang="fr-CH" sz="4800" dirty="0">
              <a:effectLst/>
              <a:latin typeface="Gill Sans Ultra Bold" panose="020B0A02020104020203" pitchFamily="34" charset="77"/>
            </a:endParaRPr>
          </a:p>
        </p:txBody>
      </p:sp>
      <p:sp>
        <p:nvSpPr>
          <p:cNvPr id="11" name="ZoneTexte 10">
            <a:extLst>
              <a:ext uri="{FF2B5EF4-FFF2-40B4-BE49-F238E27FC236}">
                <a16:creationId xmlns:a16="http://schemas.microsoft.com/office/drawing/2014/main" id="{9EB111B0-F4ED-A3F9-A8C3-F288709A2E22}"/>
              </a:ext>
            </a:extLst>
          </p:cNvPr>
          <p:cNvSpPr txBox="1"/>
          <p:nvPr/>
        </p:nvSpPr>
        <p:spPr>
          <a:xfrm>
            <a:off x="7996466" y="1085173"/>
            <a:ext cx="1068146" cy="523220"/>
          </a:xfrm>
          <a:prstGeom prst="rect">
            <a:avLst/>
          </a:prstGeom>
          <a:solidFill>
            <a:schemeClr val="bg1"/>
          </a:solidFill>
          <a:ln w="28575">
            <a:noFill/>
          </a:ln>
        </p:spPr>
        <p:txBody>
          <a:bodyPr wrap="square">
            <a:spAutoFit/>
          </a:bodyPr>
          <a:lstStyle/>
          <a:p>
            <a:r>
              <a:rPr lang="fr-CH" sz="2800" b="1" dirty="0">
                <a:latin typeface="Helvetica Neue" panose="02000503000000020004" pitchFamily="2" charset="0"/>
              </a:rPr>
              <a:t>p.</a:t>
            </a:r>
            <a:r>
              <a:rPr lang="fr-CH" sz="2800" b="1" dirty="0">
                <a:effectLst/>
                <a:latin typeface="Helvetica Neue" panose="02000503000000020004" pitchFamily="2" charset="0"/>
              </a:rPr>
              <a:t> 16 </a:t>
            </a:r>
            <a:endParaRPr lang="fr-CH" sz="2800" b="1" dirty="0">
              <a:effectLst/>
              <a:highlight>
                <a:srgbClr val="FFFF00"/>
              </a:highlight>
              <a:latin typeface="Helvetica Neue" panose="02000503000000020004" pitchFamily="2" charset="0"/>
            </a:endParaRPr>
          </a:p>
        </p:txBody>
      </p:sp>
      <p:sp>
        <p:nvSpPr>
          <p:cNvPr id="7" name="ZoneTexte 6">
            <a:extLst>
              <a:ext uri="{FF2B5EF4-FFF2-40B4-BE49-F238E27FC236}">
                <a16:creationId xmlns:a16="http://schemas.microsoft.com/office/drawing/2014/main" id="{2709E4CA-0147-2597-20CD-4F385C49B585}"/>
              </a:ext>
            </a:extLst>
          </p:cNvPr>
          <p:cNvSpPr txBox="1"/>
          <p:nvPr/>
        </p:nvSpPr>
        <p:spPr>
          <a:xfrm>
            <a:off x="432095" y="3773341"/>
            <a:ext cx="4846319" cy="2400657"/>
          </a:xfrm>
          <a:prstGeom prst="rect">
            <a:avLst/>
          </a:prstGeom>
          <a:noFill/>
          <a:ln w="28575">
            <a:solidFill>
              <a:schemeClr val="tx1"/>
            </a:solidFill>
          </a:ln>
        </p:spPr>
        <p:txBody>
          <a:bodyPr wrap="square">
            <a:spAutoFit/>
          </a:bodyPr>
          <a:lstStyle/>
          <a:p>
            <a:r>
              <a:rPr lang="fr-FR" sz="2400" dirty="0">
                <a:latin typeface="Arial Rounded MT Bold" panose="020F0704030504030204" pitchFamily="34" charset="77"/>
                <a:ea typeface="Helvetica Neue" panose="02000503000000020004" pitchFamily="2" charset="0"/>
                <a:cs typeface="Helvetica Neue" panose="02000503000000020004" pitchFamily="2" charset="0"/>
              </a:rPr>
              <a:t>Utilisation au détail et en gros : </a:t>
            </a:r>
          </a:p>
          <a:p>
            <a:r>
              <a:rPr lang="fr-FR" b="1" dirty="0">
                <a:highlight>
                  <a:srgbClr val="FFFF00"/>
                </a:highlight>
              </a:rPr>
              <a:t>Le projet pilote a été mené dans des scénarios</a:t>
            </a:r>
          </a:p>
          <a:p>
            <a:r>
              <a:rPr lang="fr-FR" b="1" dirty="0">
                <a:highlight>
                  <a:srgbClr val="FFFF00"/>
                </a:highlight>
              </a:rPr>
              <a:t>de vente au détail et en gros.</a:t>
            </a:r>
            <a:r>
              <a:rPr lang="fr-FR" b="1" dirty="0"/>
              <a:t> </a:t>
            </a:r>
            <a:r>
              <a:rPr lang="fr-FR" dirty="0"/>
              <a:t>L'utilisation au détail implique des transactions à petite échelle, telles que les achats quotidiens, tandis que l'utilisation en gros se concentre sur les transactions plus importantes, telles que les paiements interentreprises.</a:t>
            </a:r>
          </a:p>
        </p:txBody>
      </p:sp>
      <p:pic>
        <p:nvPicPr>
          <p:cNvPr id="4" name="Image 3">
            <a:extLst>
              <a:ext uri="{FF2B5EF4-FFF2-40B4-BE49-F238E27FC236}">
                <a16:creationId xmlns:a16="http://schemas.microsoft.com/office/drawing/2014/main" id="{7BBE9482-1B4B-5CB7-2CAD-2E735B4FD11C}"/>
              </a:ext>
            </a:extLst>
          </p:cNvPr>
          <p:cNvPicPr>
            <a:picLocks noChangeAspect="1"/>
          </p:cNvPicPr>
          <p:nvPr/>
        </p:nvPicPr>
        <p:blipFill>
          <a:blip r:embed="rId2"/>
          <a:stretch>
            <a:fillRect/>
          </a:stretch>
        </p:blipFill>
        <p:spPr>
          <a:xfrm>
            <a:off x="463031" y="1753827"/>
            <a:ext cx="4169320" cy="1675173"/>
          </a:xfrm>
          <a:prstGeom prst="rect">
            <a:avLst/>
          </a:prstGeom>
          <a:ln>
            <a:solidFill>
              <a:schemeClr val="tx1"/>
            </a:solidFill>
          </a:ln>
        </p:spPr>
      </p:pic>
      <p:sp>
        <p:nvSpPr>
          <p:cNvPr id="10" name="ZoneTexte 9">
            <a:extLst>
              <a:ext uri="{FF2B5EF4-FFF2-40B4-BE49-F238E27FC236}">
                <a16:creationId xmlns:a16="http://schemas.microsoft.com/office/drawing/2014/main" id="{EF168835-BEB6-56DA-4820-CB10B9DACF91}"/>
              </a:ext>
            </a:extLst>
          </p:cNvPr>
          <p:cNvSpPr txBox="1"/>
          <p:nvPr/>
        </p:nvSpPr>
        <p:spPr>
          <a:xfrm>
            <a:off x="5195668" y="4190362"/>
            <a:ext cx="6669744" cy="2616101"/>
          </a:xfrm>
          <a:prstGeom prst="rect">
            <a:avLst/>
          </a:prstGeom>
          <a:solidFill>
            <a:schemeClr val="bg1"/>
          </a:solidFill>
          <a:ln w="28575">
            <a:solidFill>
              <a:schemeClr val="tx1"/>
            </a:solidFill>
          </a:ln>
        </p:spPr>
        <p:txBody>
          <a:bodyPr wrap="square">
            <a:spAutoFit/>
          </a:bodyPr>
          <a:lstStyle/>
          <a:p>
            <a:r>
              <a:rPr lang="fr-FR" sz="2400" dirty="0">
                <a:latin typeface="Arial Rounded MT Bold" panose="020F0704030504030204" pitchFamily="34" charset="77"/>
                <a:ea typeface="Helvetica Neue" panose="02000503000000020004" pitchFamily="2" charset="0"/>
                <a:cs typeface="Helvetica Neue" panose="02000503000000020004" pitchFamily="2" charset="0"/>
              </a:rPr>
              <a:t>Confidentialité et sécurité : </a:t>
            </a:r>
          </a:p>
          <a:p>
            <a:r>
              <a:rPr lang="fr-FR" sz="2000" dirty="0"/>
              <a:t>Le projet pilote e-CNY met l'accent sur l'importance de la confidentialité et de la sécurité. </a:t>
            </a:r>
            <a:r>
              <a:rPr lang="fr-FR" sz="2000" b="1" dirty="0">
                <a:highlight>
                  <a:srgbClr val="FFFF00"/>
                </a:highlight>
              </a:rPr>
              <a:t>Les données de transaction sont cryptées et stockées en toute sécurité, garantissant la protection des informations de l'utilisateur. </a:t>
            </a:r>
          </a:p>
          <a:p>
            <a:r>
              <a:rPr lang="fr-FR" sz="2000" b="1" dirty="0">
                <a:highlight>
                  <a:srgbClr val="FFFF00"/>
                </a:highlight>
              </a:rPr>
              <a:t>Cependant, </a:t>
            </a:r>
            <a:r>
              <a:rPr lang="fr-FR" sz="2000" b="1" dirty="0">
                <a:solidFill>
                  <a:srgbClr val="FF0000"/>
                </a:solidFill>
                <a:highlight>
                  <a:srgbClr val="FFFF00"/>
                </a:highlight>
              </a:rPr>
              <a:t>la banque centrale conserve la capacité de surveiller et de retracer les transactions pour empêcher les activités illégales</a:t>
            </a:r>
            <a:r>
              <a:rPr lang="fr-FR" sz="2000" b="1" dirty="0">
                <a:highlight>
                  <a:srgbClr val="FFFF00"/>
                </a:highlight>
              </a:rPr>
              <a:t>.</a:t>
            </a:r>
          </a:p>
        </p:txBody>
      </p:sp>
      <p:sp>
        <p:nvSpPr>
          <p:cNvPr id="13" name="ZoneTexte 12">
            <a:extLst>
              <a:ext uri="{FF2B5EF4-FFF2-40B4-BE49-F238E27FC236}">
                <a16:creationId xmlns:a16="http://schemas.microsoft.com/office/drawing/2014/main" id="{A29717D0-97B9-B4CF-A582-B42E1F3EA503}"/>
              </a:ext>
            </a:extLst>
          </p:cNvPr>
          <p:cNvSpPr txBox="1"/>
          <p:nvPr/>
        </p:nvSpPr>
        <p:spPr>
          <a:xfrm>
            <a:off x="6096000" y="2169028"/>
            <a:ext cx="5594141" cy="2123658"/>
          </a:xfrm>
          <a:prstGeom prst="rect">
            <a:avLst/>
          </a:prstGeom>
          <a:solidFill>
            <a:schemeClr val="bg1"/>
          </a:solidFill>
          <a:ln w="28575">
            <a:solidFill>
              <a:schemeClr val="tx1"/>
            </a:solidFill>
          </a:ln>
        </p:spPr>
        <p:txBody>
          <a:bodyPr wrap="square">
            <a:spAutoFit/>
          </a:bodyPr>
          <a:lstStyle/>
          <a:p>
            <a:r>
              <a:rPr lang="fr-FR" sz="2400" dirty="0">
                <a:latin typeface="Arial Rounded MT Bold" panose="020F0704030504030204" pitchFamily="34" charset="77"/>
                <a:ea typeface="Helvetica Neue" panose="02000503000000020004" pitchFamily="2" charset="0"/>
                <a:cs typeface="Helvetica Neue" panose="02000503000000020004" pitchFamily="2" charset="0"/>
              </a:rPr>
              <a:t>Acceptation des commerçants : </a:t>
            </a:r>
          </a:p>
          <a:p>
            <a:r>
              <a:rPr lang="fr-FR" b="1" dirty="0">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Pe</a:t>
            </a:r>
            <a:r>
              <a:rPr lang="fr-FR" b="1" dirty="0">
                <a:highlight>
                  <a:srgbClr val="FFFF00"/>
                </a:highlight>
              </a:rPr>
              <a:t>ndant le projet pilote, divers commerçants, notamment des restaurants, des supermarchés et des plateformes en ligne, ont été encouragés à accepter les paiements en e-CNY.</a:t>
            </a:r>
            <a:r>
              <a:rPr lang="fr-FR" dirty="0"/>
              <a:t> Cela permet d'établir un vaste réseau de points d'acceptation et augmente la commodité pour les utilisateurs.</a:t>
            </a:r>
          </a:p>
        </p:txBody>
      </p:sp>
      <p:pic>
        <p:nvPicPr>
          <p:cNvPr id="3" name="Image 2">
            <a:extLst>
              <a:ext uri="{FF2B5EF4-FFF2-40B4-BE49-F238E27FC236}">
                <a16:creationId xmlns:a16="http://schemas.microsoft.com/office/drawing/2014/main" id="{47F5EFE8-840F-5DDE-4949-0AD27A9FEDCF}"/>
              </a:ext>
            </a:extLst>
          </p:cNvPr>
          <p:cNvPicPr>
            <a:picLocks noChangeAspect="1"/>
          </p:cNvPicPr>
          <p:nvPr/>
        </p:nvPicPr>
        <p:blipFill>
          <a:blip r:embed="rId3"/>
          <a:stretch>
            <a:fillRect/>
          </a:stretch>
        </p:blipFill>
        <p:spPr>
          <a:xfrm>
            <a:off x="9761838" y="336983"/>
            <a:ext cx="1444653" cy="1110778"/>
          </a:xfrm>
          <a:prstGeom prst="rect">
            <a:avLst/>
          </a:prstGeom>
        </p:spPr>
      </p:pic>
      <p:pic>
        <p:nvPicPr>
          <p:cNvPr id="5" name="Image 4">
            <a:extLst>
              <a:ext uri="{FF2B5EF4-FFF2-40B4-BE49-F238E27FC236}">
                <a16:creationId xmlns:a16="http://schemas.microsoft.com/office/drawing/2014/main" id="{00BF2321-8F8F-6DF6-5C3C-8792D8716A7D}"/>
              </a:ext>
            </a:extLst>
          </p:cNvPr>
          <p:cNvPicPr>
            <a:picLocks noChangeAspect="1"/>
          </p:cNvPicPr>
          <p:nvPr/>
        </p:nvPicPr>
        <p:blipFill>
          <a:blip r:embed="rId4"/>
          <a:stretch>
            <a:fillRect/>
          </a:stretch>
        </p:blipFill>
        <p:spPr>
          <a:xfrm>
            <a:off x="7297901" y="0"/>
            <a:ext cx="2465277" cy="2465277"/>
          </a:xfrm>
          <a:prstGeom prst="rect">
            <a:avLst/>
          </a:prstGeom>
        </p:spPr>
      </p:pic>
    </p:spTree>
    <p:extLst>
      <p:ext uri="{BB962C8B-B14F-4D97-AF65-F5344CB8AC3E}">
        <p14:creationId xmlns:p14="http://schemas.microsoft.com/office/powerpoint/2010/main" val="30853696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p:tgtEl>
                                          <p:spTgt spid="7"/>
                                        </p:tgtEl>
                                        <p:attrNameLst>
                                          <p:attrName>ppt_x</p:attrName>
                                        </p:attrNameLst>
                                      </p:cBhvr>
                                      <p:tavLst>
                                        <p:tav tm="0">
                                          <p:val>
                                            <p:strVal val="#ppt_x-#ppt_w*1.125000"/>
                                          </p:val>
                                        </p:tav>
                                        <p:tav tm="100000">
                                          <p:val>
                                            <p:strVal val="#ppt_x"/>
                                          </p:val>
                                        </p:tav>
                                      </p:tavLst>
                                    </p:anim>
                                    <p:animEffect transition="in" filter="wipe(right)">
                                      <p:cBhvr>
                                        <p:cTn id="8" dur="500"/>
                                        <p:tgtEl>
                                          <p:spTgt spid="7"/>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8"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p:tgtEl>
                                          <p:spTgt spid="10"/>
                                        </p:tgtEl>
                                        <p:attrNameLst>
                                          <p:attrName>ppt_x</p:attrName>
                                        </p:attrNameLst>
                                      </p:cBhvr>
                                      <p:tavLst>
                                        <p:tav tm="0">
                                          <p:val>
                                            <p:strVal val="#ppt_x-#ppt_w*1.125000"/>
                                          </p:val>
                                        </p:tav>
                                        <p:tav tm="100000">
                                          <p:val>
                                            <p:strVal val="#ppt_x"/>
                                          </p:val>
                                        </p:tav>
                                      </p:tavLst>
                                    </p:anim>
                                    <p:animEffect transition="in" filter="wipe(right)">
                                      <p:cBhvr>
                                        <p:cTn id="14" dur="500"/>
                                        <p:tgtEl>
                                          <p:spTgt spid="10"/>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8"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p:tgtEl>
                                          <p:spTgt spid="13"/>
                                        </p:tgtEl>
                                        <p:attrNameLst>
                                          <p:attrName>ppt_x</p:attrName>
                                        </p:attrNameLst>
                                      </p:cBhvr>
                                      <p:tavLst>
                                        <p:tav tm="0">
                                          <p:val>
                                            <p:strVal val="#ppt_x-#ppt_w*1.125000"/>
                                          </p:val>
                                        </p:tav>
                                        <p:tav tm="100000">
                                          <p:val>
                                            <p:strVal val="#ppt_x"/>
                                          </p:val>
                                        </p:tav>
                                      </p:tavLst>
                                    </p:anim>
                                    <p:animEffect transition="in" filter="wipe(right)">
                                      <p:cBhvr>
                                        <p:cTn id="2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1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11227" y="684002"/>
            <a:ext cx="9050611" cy="1325563"/>
          </a:xfrm>
        </p:spPr>
        <p:txBody>
          <a:bodyPr>
            <a:normAutofit fontScale="90000"/>
          </a:bodyPr>
          <a:lstStyle/>
          <a:p>
            <a:r>
              <a:rPr lang="fr-CH" sz="4800" b="1" dirty="0">
                <a:latin typeface="Gill Sans Ultra Bold" panose="020B0A02020104020203" pitchFamily="34" charset="77"/>
              </a:rPr>
              <a:t>Le </a:t>
            </a:r>
            <a:r>
              <a:rPr lang="fr-CH" sz="4800" b="1" dirty="0">
                <a:solidFill>
                  <a:srgbClr val="FF0000"/>
                </a:solidFill>
                <a:latin typeface="Gill Sans Ultra Bold" panose="020B0A02020104020203" pitchFamily="34" charset="77"/>
              </a:rPr>
              <a:t>Covid</a:t>
            </a:r>
            <a:r>
              <a:rPr lang="fr-CH" sz="4800" b="1" dirty="0">
                <a:latin typeface="Gill Sans Ultra Bold" panose="020B0A02020104020203" pitchFamily="34" charset="77"/>
              </a:rPr>
              <a:t> a accéléré les paiements numériques …</a:t>
            </a:r>
            <a:br>
              <a:rPr lang="fr-CH" sz="4800" b="1" dirty="0">
                <a:latin typeface="Gill Sans Ultra Bold" panose="020B0A02020104020203" pitchFamily="34" charset="77"/>
              </a:rPr>
            </a:br>
            <a:r>
              <a:rPr lang="fr-CH" sz="4800" b="1" dirty="0">
                <a:latin typeface="Gill Sans Ultra Bold" panose="020B0A02020104020203" pitchFamily="34" charset="77"/>
              </a:rPr>
              <a:t>en </a:t>
            </a:r>
            <a:r>
              <a:rPr lang="fr-CH" sz="4800" b="1" dirty="0">
                <a:solidFill>
                  <a:srgbClr val="FF0000"/>
                </a:solidFill>
                <a:latin typeface="Gill Sans Ultra Bold" panose="020B0A02020104020203" pitchFamily="34" charset="77"/>
              </a:rPr>
              <a:t>Europe</a:t>
            </a:r>
            <a:endParaRPr lang="fr-CH" sz="4800" dirty="0">
              <a:solidFill>
                <a:srgbClr val="FF0000"/>
              </a:solidFill>
              <a:effectLst/>
              <a:latin typeface="Gill Sans Ultra Bold" panose="020B0A02020104020203" pitchFamily="34" charset="77"/>
            </a:endParaRPr>
          </a:p>
        </p:txBody>
      </p:sp>
      <p:sp>
        <p:nvSpPr>
          <p:cNvPr id="11" name="ZoneTexte 10">
            <a:extLst>
              <a:ext uri="{FF2B5EF4-FFF2-40B4-BE49-F238E27FC236}">
                <a16:creationId xmlns:a16="http://schemas.microsoft.com/office/drawing/2014/main" id="{9EB111B0-F4ED-A3F9-A8C3-F288709A2E22}"/>
              </a:ext>
            </a:extLst>
          </p:cNvPr>
          <p:cNvSpPr txBox="1"/>
          <p:nvPr/>
        </p:nvSpPr>
        <p:spPr>
          <a:xfrm>
            <a:off x="10312426" y="5597266"/>
            <a:ext cx="1031076" cy="523220"/>
          </a:xfrm>
          <a:prstGeom prst="rect">
            <a:avLst/>
          </a:prstGeom>
          <a:solidFill>
            <a:schemeClr val="bg1"/>
          </a:solidFill>
          <a:ln w="28575">
            <a:noFill/>
          </a:ln>
        </p:spPr>
        <p:txBody>
          <a:bodyPr wrap="square">
            <a:spAutoFit/>
          </a:bodyPr>
          <a:lstStyle/>
          <a:p>
            <a:r>
              <a:rPr lang="fr-CH" sz="2800" b="1" dirty="0">
                <a:latin typeface="Helvetica Neue" panose="02000503000000020004" pitchFamily="2" charset="0"/>
              </a:rPr>
              <a:t>p.</a:t>
            </a:r>
            <a:r>
              <a:rPr lang="fr-CH" sz="2800" b="1" dirty="0">
                <a:effectLst/>
                <a:latin typeface="Helvetica Neue" panose="02000503000000020004" pitchFamily="2" charset="0"/>
              </a:rPr>
              <a:t> 19 </a:t>
            </a:r>
            <a:endParaRPr lang="fr-CH" sz="2800" b="1" dirty="0">
              <a:effectLst/>
              <a:highlight>
                <a:srgbClr val="FFFF00"/>
              </a:highlight>
              <a:latin typeface="Helvetica Neue" panose="02000503000000020004" pitchFamily="2" charset="0"/>
            </a:endParaRPr>
          </a:p>
        </p:txBody>
      </p:sp>
      <p:sp>
        <p:nvSpPr>
          <p:cNvPr id="10" name="ZoneTexte 9">
            <a:extLst>
              <a:ext uri="{FF2B5EF4-FFF2-40B4-BE49-F238E27FC236}">
                <a16:creationId xmlns:a16="http://schemas.microsoft.com/office/drawing/2014/main" id="{EF168835-BEB6-56DA-4820-CB10B9DACF91}"/>
              </a:ext>
            </a:extLst>
          </p:cNvPr>
          <p:cNvSpPr txBox="1"/>
          <p:nvPr/>
        </p:nvSpPr>
        <p:spPr>
          <a:xfrm>
            <a:off x="6559477" y="2427167"/>
            <a:ext cx="4439252" cy="3170099"/>
          </a:xfrm>
          <a:prstGeom prst="rect">
            <a:avLst/>
          </a:prstGeom>
          <a:solidFill>
            <a:schemeClr val="bg1"/>
          </a:solidFill>
          <a:ln w="28575">
            <a:solidFill>
              <a:schemeClr val="tx1"/>
            </a:solidFill>
          </a:ln>
        </p:spPr>
        <p:txBody>
          <a:bodyPr wrap="square">
            <a:spAutoFit/>
          </a:bodyPr>
          <a:lstStyle/>
          <a:p>
            <a:r>
              <a:rPr lang="fr-FR" sz="2800" dirty="0">
                <a:latin typeface="Arial Rounded MT Bold" panose="020F0704030504030204" pitchFamily="34" charset="77"/>
                <a:ea typeface="Helvetica Neue" panose="02000503000000020004" pitchFamily="2" charset="0"/>
                <a:cs typeface="Helvetica Neue" panose="02000503000000020004" pitchFamily="2" charset="0"/>
              </a:rPr>
              <a:t>Confidentialité et protection des données</a:t>
            </a:r>
          </a:p>
          <a:p>
            <a:r>
              <a:rPr lang="fr-FR" b="1" dirty="0">
                <a:highlight>
                  <a:srgbClr val="FFFF00"/>
                </a:highlight>
              </a:rPr>
              <a:t>L'Europe a des </a:t>
            </a:r>
            <a:r>
              <a:rPr lang="fr-FR" b="1" dirty="0">
                <a:solidFill>
                  <a:srgbClr val="FF0000"/>
                </a:solidFill>
                <a:highlight>
                  <a:srgbClr val="FFFF00"/>
                </a:highlight>
              </a:rPr>
              <a:t>réglementations strictes</a:t>
            </a:r>
            <a:r>
              <a:rPr lang="fr-FR" b="1" dirty="0">
                <a:highlight>
                  <a:srgbClr val="FFFF00"/>
                </a:highlight>
              </a:rPr>
              <a:t> en matière de protection des données</a:t>
            </a:r>
            <a:r>
              <a:rPr lang="fr-FR" dirty="0"/>
              <a:t>, y compris le règlement général sur la protection des données (RGPD). Toute conception de CBDC en Europe devrait répondre aux préoccupations en matière de confidentialité et garantir le respect de ces réglementations.</a:t>
            </a:r>
          </a:p>
        </p:txBody>
      </p:sp>
      <p:sp>
        <p:nvSpPr>
          <p:cNvPr id="13" name="ZoneTexte 12">
            <a:extLst>
              <a:ext uri="{FF2B5EF4-FFF2-40B4-BE49-F238E27FC236}">
                <a16:creationId xmlns:a16="http://schemas.microsoft.com/office/drawing/2014/main" id="{A29717D0-97B9-B4CF-A582-B42E1F3EA503}"/>
              </a:ext>
            </a:extLst>
          </p:cNvPr>
          <p:cNvSpPr txBox="1"/>
          <p:nvPr/>
        </p:nvSpPr>
        <p:spPr>
          <a:xfrm>
            <a:off x="711227" y="2427167"/>
            <a:ext cx="5594141" cy="3485570"/>
          </a:xfrm>
          <a:prstGeom prst="rect">
            <a:avLst/>
          </a:prstGeom>
          <a:solidFill>
            <a:schemeClr val="bg1"/>
          </a:solidFill>
          <a:ln w="28575">
            <a:solidFill>
              <a:schemeClr val="tx1"/>
            </a:solidFill>
          </a:ln>
        </p:spPr>
        <p:txBody>
          <a:bodyPr wrap="square">
            <a:spAutoFit/>
          </a:bodyPr>
          <a:lstStyle/>
          <a:p>
            <a:r>
              <a:rPr lang="fr-FR" sz="2800" dirty="0">
                <a:latin typeface="Arial Rounded MT Bold" panose="020F0704030504030204" pitchFamily="34" charset="77"/>
                <a:ea typeface="Helvetica Neue" panose="02000503000000020004" pitchFamily="2" charset="0"/>
                <a:cs typeface="Helvetica Neue" panose="02000503000000020004" pitchFamily="2" charset="0"/>
              </a:rPr>
              <a:t>Accélérer les paiements numériques</a:t>
            </a:r>
          </a:p>
          <a:p>
            <a:r>
              <a:rPr lang="fr-FR" b="1" dirty="0">
                <a:highlight>
                  <a:srgbClr val="FFFF00"/>
                </a:highlight>
              </a:rPr>
              <a:t>L'utilisation des espèces diminue rapidement dans toute l'Europe, </a:t>
            </a:r>
            <a:r>
              <a:rPr lang="fr-FR" b="1" dirty="0">
                <a:solidFill>
                  <a:srgbClr val="FF0000"/>
                </a:solidFill>
                <a:highlight>
                  <a:srgbClr val="FFFF00"/>
                </a:highlight>
              </a:rPr>
              <a:t>la COVID-19 accélérant l'innovation dans les paiements numériques</a:t>
            </a:r>
            <a:r>
              <a:rPr lang="fr-FR" b="1" dirty="0">
                <a:highlight>
                  <a:srgbClr val="FFFF00"/>
                </a:highlight>
              </a:rPr>
              <a:t>.</a:t>
            </a:r>
            <a:r>
              <a:rPr lang="fr-FR" dirty="0"/>
              <a:t> </a:t>
            </a:r>
          </a:p>
          <a:p>
            <a:endParaRPr lang="fr-FR" sz="1000" dirty="0"/>
          </a:p>
          <a:p>
            <a:r>
              <a:rPr lang="fr-FR" b="1" dirty="0">
                <a:highlight>
                  <a:srgbClr val="FFFF00"/>
                </a:highlight>
              </a:rPr>
              <a:t>La Suède</a:t>
            </a:r>
            <a:r>
              <a:rPr lang="fr-FR" dirty="0"/>
              <a:t> est l'une des économies où l'utilisation de trésorerie est la plus faible. </a:t>
            </a:r>
          </a:p>
          <a:p>
            <a:endParaRPr lang="fr-FR" sz="1050" dirty="0"/>
          </a:p>
          <a:p>
            <a:r>
              <a:rPr lang="fr-FR" b="1" dirty="0">
                <a:highlight>
                  <a:srgbClr val="FFFF00"/>
                </a:highlight>
              </a:rPr>
              <a:t>D'autres économies d'Europe ont également diminué leur utilisation des liquidités au cours des dernières années.</a:t>
            </a:r>
          </a:p>
        </p:txBody>
      </p:sp>
      <p:pic>
        <p:nvPicPr>
          <p:cNvPr id="3" name="Image 2">
            <a:extLst>
              <a:ext uri="{FF2B5EF4-FFF2-40B4-BE49-F238E27FC236}">
                <a16:creationId xmlns:a16="http://schemas.microsoft.com/office/drawing/2014/main" id="{12540545-4580-0EE4-A082-DBEE905A242D}"/>
              </a:ext>
            </a:extLst>
          </p:cNvPr>
          <p:cNvPicPr>
            <a:picLocks noChangeAspect="1"/>
          </p:cNvPicPr>
          <p:nvPr/>
        </p:nvPicPr>
        <p:blipFill>
          <a:blip r:embed="rId2"/>
          <a:stretch>
            <a:fillRect/>
          </a:stretch>
        </p:blipFill>
        <p:spPr>
          <a:xfrm>
            <a:off x="9761838" y="336983"/>
            <a:ext cx="1444653" cy="1110778"/>
          </a:xfrm>
          <a:prstGeom prst="rect">
            <a:avLst/>
          </a:prstGeom>
        </p:spPr>
      </p:pic>
      <p:pic>
        <p:nvPicPr>
          <p:cNvPr id="4" name="Image 3">
            <a:extLst>
              <a:ext uri="{FF2B5EF4-FFF2-40B4-BE49-F238E27FC236}">
                <a16:creationId xmlns:a16="http://schemas.microsoft.com/office/drawing/2014/main" id="{7EBDC0D7-BE17-F2A0-72DA-30361C0557FB}"/>
              </a:ext>
            </a:extLst>
          </p:cNvPr>
          <p:cNvPicPr>
            <a:picLocks noChangeAspect="1"/>
          </p:cNvPicPr>
          <p:nvPr/>
        </p:nvPicPr>
        <p:blipFill>
          <a:blip r:embed="rId3"/>
          <a:stretch>
            <a:fillRect/>
          </a:stretch>
        </p:blipFill>
        <p:spPr>
          <a:xfrm>
            <a:off x="9676977" y="4626237"/>
            <a:ext cx="2465277" cy="2465277"/>
          </a:xfrm>
          <a:prstGeom prst="rect">
            <a:avLst/>
          </a:prstGeom>
        </p:spPr>
      </p:pic>
    </p:spTree>
    <p:extLst>
      <p:ext uri="{BB962C8B-B14F-4D97-AF65-F5344CB8AC3E}">
        <p14:creationId xmlns:p14="http://schemas.microsoft.com/office/powerpoint/2010/main" val="1268745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strVal val="#ppt_w*0.70"/>
                                          </p:val>
                                        </p:tav>
                                        <p:tav tm="100000">
                                          <p:val>
                                            <p:strVal val="#ppt_w"/>
                                          </p:val>
                                        </p:tav>
                                      </p:tavLst>
                                    </p:anim>
                                    <p:anim calcmode="lin" valueType="num">
                                      <p:cBhvr>
                                        <p:cTn id="8" dur="1000" fill="hold"/>
                                        <p:tgtEl>
                                          <p:spTgt spid="13"/>
                                        </p:tgtEl>
                                        <p:attrNameLst>
                                          <p:attrName>ppt_h</p:attrName>
                                        </p:attrNameLst>
                                      </p:cBhvr>
                                      <p:tavLst>
                                        <p:tav tm="0">
                                          <p:val>
                                            <p:strVal val="#ppt_h"/>
                                          </p:val>
                                        </p:tav>
                                        <p:tav tm="100000">
                                          <p:val>
                                            <p:strVal val="#ppt_h"/>
                                          </p:val>
                                        </p:tav>
                                      </p:tavLst>
                                    </p:anim>
                                    <p:animEffect transition="in" filter="fade">
                                      <p:cBhvr>
                                        <p:cTn id="9" dur="1000"/>
                                        <p:tgtEl>
                                          <p:spTgt spid="13"/>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1000" fill="hold"/>
                                        <p:tgtEl>
                                          <p:spTgt spid="10"/>
                                        </p:tgtEl>
                                        <p:attrNameLst>
                                          <p:attrName>ppt_w</p:attrName>
                                        </p:attrNameLst>
                                      </p:cBhvr>
                                      <p:tavLst>
                                        <p:tav tm="0">
                                          <p:val>
                                            <p:strVal val="#ppt_w*0.70"/>
                                          </p:val>
                                        </p:tav>
                                        <p:tav tm="100000">
                                          <p:val>
                                            <p:strVal val="#ppt_w"/>
                                          </p:val>
                                        </p:tav>
                                      </p:tavLst>
                                    </p:anim>
                                    <p:anim calcmode="lin" valueType="num">
                                      <p:cBhvr>
                                        <p:cTn id="15" dur="1000" fill="hold"/>
                                        <p:tgtEl>
                                          <p:spTgt spid="10"/>
                                        </p:tgtEl>
                                        <p:attrNameLst>
                                          <p:attrName>ppt_h</p:attrName>
                                        </p:attrNameLst>
                                      </p:cBhvr>
                                      <p:tavLst>
                                        <p:tav tm="0">
                                          <p:val>
                                            <p:strVal val="#ppt_h"/>
                                          </p:val>
                                        </p:tav>
                                        <p:tav tm="100000">
                                          <p:val>
                                            <p:strVal val="#ppt_h"/>
                                          </p:val>
                                        </p:tav>
                                      </p:tavLst>
                                    </p:anim>
                                    <p:animEffect transition="in" filter="fade">
                                      <p:cBhvr>
                                        <p:cTn id="16"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11227" y="684002"/>
            <a:ext cx="10515600" cy="1325563"/>
          </a:xfrm>
        </p:spPr>
        <p:txBody>
          <a:bodyPr>
            <a:normAutofit/>
          </a:bodyPr>
          <a:lstStyle/>
          <a:p>
            <a:r>
              <a:rPr lang="fr-CH" sz="3200" b="1" dirty="0">
                <a:latin typeface="Gill Sans Ultra Bold" panose="020B0A02020104020203" pitchFamily="34" charset="77"/>
              </a:rPr>
              <a:t>Remaniement géopolitique</a:t>
            </a:r>
            <a:br>
              <a:rPr lang="fr-CH" sz="4800" b="1" dirty="0">
                <a:latin typeface="Gill Sans Ultra Bold" panose="020B0A02020104020203" pitchFamily="34" charset="77"/>
              </a:rPr>
            </a:br>
            <a:r>
              <a:rPr lang="fr-CH" sz="4800" b="1" dirty="0">
                <a:latin typeface="Gill Sans Ultra Bold" panose="020B0A02020104020203" pitchFamily="34" charset="77"/>
              </a:rPr>
              <a:t>&amp; </a:t>
            </a:r>
            <a:r>
              <a:rPr lang="fr-CH" sz="4800" b="1" dirty="0">
                <a:solidFill>
                  <a:srgbClr val="FF0000"/>
                </a:solidFill>
                <a:latin typeface="Gill Sans Ultra Bold" panose="020B0A02020104020203" pitchFamily="34" charset="77"/>
              </a:rPr>
              <a:t>dédollarisation</a:t>
            </a:r>
            <a:endParaRPr lang="fr-CH" sz="4800" dirty="0">
              <a:solidFill>
                <a:srgbClr val="FF0000"/>
              </a:solidFill>
              <a:effectLst/>
              <a:latin typeface="Gill Sans Ultra Bold" panose="020B0A02020104020203" pitchFamily="34" charset="77"/>
            </a:endParaRPr>
          </a:p>
        </p:txBody>
      </p:sp>
      <p:sp>
        <p:nvSpPr>
          <p:cNvPr id="11" name="ZoneTexte 10">
            <a:extLst>
              <a:ext uri="{FF2B5EF4-FFF2-40B4-BE49-F238E27FC236}">
                <a16:creationId xmlns:a16="http://schemas.microsoft.com/office/drawing/2014/main" id="{9EB111B0-F4ED-A3F9-A8C3-F288709A2E22}"/>
              </a:ext>
            </a:extLst>
          </p:cNvPr>
          <p:cNvSpPr txBox="1"/>
          <p:nvPr/>
        </p:nvSpPr>
        <p:spPr>
          <a:xfrm>
            <a:off x="8471269" y="1260292"/>
            <a:ext cx="1105216" cy="523220"/>
          </a:xfrm>
          <a:prstGeom prst="rect">
            <a:avLst/>
          </a:prstGeom>
          <a:solidFill>
            <a:schemeClr val="bg1"/>
          </a:solidFill>
          <a:ln w="28575">
            <a:noFill/>
          </a:ln>
        </p:spPr>
        <p:txBody>
          <a:bodyPr wrap="square">
            <a:spAutoFit/>
          </a:bodyPr>
          <a:lstStyle/>
          <a:p>
            <a:r>
              <a:rPr lang="fr-CH" sz="2800" b="1" dirty="0">
                <a:latin typeface="Helvetica Neue" panose="02000503000000020004" pitchFamily="2" charset="0"/>
              </a:rPr>
              <a:t>p.</a:t>
            </a:r>
            <a:r>
              <a:rPr lang="fr-CH" sz="2800" b="1" dirty="0">
                <a:effectLst/>
                <a:latin typeface="Helvetica Neue" panose="02000503000000020004" pitchFamily="2" charset="0"/>
              </a:rPr>
              <a:t> </a:t>
            </a:r>
            <a:r>
              <a:rPr lang="fr-CH" sz="2800" b="1" dirty="0">
                <a:latin typeface="Helvetica Neue" panose="02000503000000020004" pitchFamily="2" charset="0"/>
              </a:rPr>
              <a:t>24</a:t>
            </a:r>
            <a:endParaRPr lang="fr-CH" sz="2800" b="1" dirty="0">
              <a:effectLst/>
              <a:highlight>
                <a:srgbClr val="FFFF00"/>
              </a:highlight>
              <a:latin typeface="Helvetica Neue" panose="02000503000000020004" pitchFamily="2" charset="0"/>
            </a:endParaRPr>
          </a:p>
        </p:txBody>
      </p:sp>
      <p:sp>
        <p:nvSpPr>
          <p:cNvPr id="13" name="ZoneTexte 12">
            <a:extLst>
              <a:ext uri="{FF2B5EF4-FFF2-40B4-BE49-F238E27FC236}">
                <a16:creationId xmlns:a16="http://schemas.microsoft.com/office/drawing/2014/main" id="{A29717D0-97B9-B4CF-A582-B42E1F3EA503}"/>
              </a:ext>
            </a:extLst>
          </p:cNvPr>
          <p:cNvSpPr txBox="1"/>
          <p:nvPr/>
        </p:nvSpPr>
        <p:spPr>
          <a:xfrm>
            <a:off x="711228" y="2427167"/>
            <a:ext cx="6183370" cy="4154984"/>
          </a:xfrm>
          <a:prstGeom prst="rect">
            <a:avLst/>
          </a:prstGeom>
          <a:solidFill>
            <a:schemeClr val="bg1"/>
          </a:solidFill>
          <a:ln w="28575">
            <a:solidFill>
              <a:schemeClr val="tx1"/>
            </a:solidFill>
          </a:ln>
        </p:spPr>
        <p:txBody>
          <a:bodyPr wrap="square">
            <a:spAutoFit/>
          </a:bodyPr>
          <a:lstStyle/>
          <a:p>
            <a:r>
              <a:rPr lang="fr-FR" sz="2200" dirty="0"/>
              <a:t>L'adoption des CBDC peut influencer les choix des pays en matière d'alliances et de partenariats financiers</a:t>
            </a:r>
            <a:r>
              <a:rPr lang="fr-FR" sz="2200" b="1" dirty="0">
                <a:highlight>
                  <a:srgbClr val="FFFF00"/>
                </a:highlight>
              </a:rPr>
              <a:t>. Les pays cherchant à réduire leur exposition aux risques géopolitiques peuvent rechercher des relations plus étroites avec des pays ou des </a:t>
            </a:r>
            <a:r>
              <a:rPr lang="fr-FR" sz="2200" b="1" dirty="0">
                <a:solidFill>
                  <a:srgbClr val="FF0000"/>
                </a:solidFill>
                <a:highlight>
                  <a:srgbClr val="FFFF00"/>
                </a:highlight>
              </a:rPr>
              <a:t>régions qui partagent des objectifs et des intérêts similaires dans l'adoption des CBDC</a:t>
            </a:r>
            <a:r>
              <a:rPr lang="fr-FR" sz="2200" b="1" dirty="0">
                <a:highlight>
                  <a:srgbClr val="FFFF00"/>
                </a:highlight>
              </a:rPr>
              <a:t>. </a:t>
            </a:r>
          </a:p>
          <a:p>
            <a:r>
              <a:rPr lang="fr-FR" sz="2200" dirty="0"/>
              <a:t>Ces changements dans les alliances et les partenariats peuvent remodeler la dynamique géopolitique et les structures de pouvoir, conduisant potentiellement à des réalignements des systèmes économiques et financiers mondiaux.</a:t>
            </a:r>
          </a:p>
        </p:txBody>
      </p:sp>
      <p:sp>
        <p:nvSpPr>
          <p:cNvPr id="8" name="ZoneTexte 7">
            <a:extLst>
              <a:ext uri="{FF2B5EF4-FFF2-40B4-BE49-F238E27FC236}">
                <a16:creationId xmlns:a16="http://schemas.microsoft.com/office/drawing/2014/main" id="{A63E7E5C-C330-E9E4-5D57-9A2BB156D8B0}"/>
              </a:ext>
            </a:extLst>
          </p:cNvPr>
          <p:cNvSpPr txBox="1"/>
          <p:nvPr/>
        </p:nvSpPr>
        <p:spPr>
          <a:xfrm>
            <a:off x="7061254" y="2627222"/>
            <a:ext cx="4165573" cy="3954929"/>
          </a:xfrm>
          <a:prstGeom prst="rect">
            <a:avLst/>
          </a:prstGeom>
          <a:noFill/>
          <a:ln w="28575">
            <a:solidFill>
              <a:schemeClr val="tx1"/>
            </a:solidFill>
          </a:ln>
        </p:spPr>
        <p:txBody>
          <a:bodyPr wrap="square">
            <a:spAutoFit/>
          </a:bodyPr>
          <a:lstStyle/>
          <a:p>
            <a:r>
              <a:rPr lang="fr-FR" sz="2200" dirty="0"/>
              <a:t>Les CBDC pourraient avoir un impact sur le paysage des systèmes internationaux de règlement des paiements. </a:t>
            </a:r>
          </a:p>
          <a:p>
            <a:endParaRPr lang="fr-FR" sz="900" dirty="0"/>
          </a:p>
          <a:p>
            <a:r>
              <a:rPr lang="fr-FR" sz="2200" dirty="0"/>
              <a:t>Cela pourrait réduire le besoin d'intermédiaires et de systèmes de règlement traditionnels libellés en devises étrangères, </a:t>
            </a:r>
            <a:r>
              <a:rPr lang="fr-FR" sz="2200" b="1" dirty="0">
                <a:solidFill>
                  <a:srgbClr val="FF0000"/>
                </a:solidFill>
                <a:highlight>
                  <a:srgbClr val="FFFF00"/>
                </a:highlight>
              </a:rPr>
              <a:t>diminuant potentiellement le rôle du dollar </a:t>
            </a:r>
            <a:r>
              <a:rPr lang="fr-FR" sz="2200" b="1" dirty="0">
                <a:highlight>
                  <a:srgbClr val="FFFF00"/>
                </a:highlight>
              </a:rPr>
              <a:t>américain dans les règlements de paiements internationaux.</a:t>
            </a:r>
          </a:p>
        </p:txBody>
      </p:sp>
      <p:pic>
        <p:nvPicPr>
          <p:cNvPr id="3" name="Image 2">
            <a:extLst>
              <a:ext uri="{FF2B5EF4-FFF2-40B4-BE49-F238E27FC236}">
                <a16:creationId xmlns:a16="http://schemas.microsoft.com/office/drawing/2014/main" id="{57F10CC4-AC02-2269-DD87-DB763B72475B}"/>
              </a:ext>
            </a:extLst>
          </p:cNvPr>
          <p:cNvPicPr>
            <a:picLocks noChangeAspect="1"/>
          </p:cNvPicPr>
          <p:nvPr/>
        </p:nvPicPr>
        <p:blipFill>
          <a:blip r:embed="rId2"/>
          <a:stretch>
            <a:fillRect/>
          </a:stretch>
        </p:blipFill>
        <p:spPr>
          <a:xfrm>
            <a:off x="10204489" y="336982"/>
            <a:ext cx="1444653" cy="1110778"/>
          </a:xfrm>
          <a:prstGeom prst="rect">
            <a:avLst/>
          </a:prstGeom>
        </p:spPr>
      </p:pic>
      <p:pic>
        <p:nvPicPr>
          <p:cNvPr id="4" name="Image 3">
            <a:extLst>
              <a:ext uri="{FF2B5EF4-FFF2-40B4-BE49-F238E27FC236}">
                <a16:creationId xmlns:a16="http://schemas.microsoft.com/office/drawing/2014/main" id="{96A83203-BFF0-2FF3-EF57-2D65C06EF5CE}"/>
              </a:ext>
            </a:extLst>
          </p:cNvPr>
          <p:cNvPicPr>
            <a:picLocks noChangeAspect="1"/>
          </p:cNvPicPr>
          <p:nvPr/>
        </p:nvPicPr>
        <p:blipFill>
          <a:blip r:embed="rId3"/>
          <a:stretch>
            <a:fillRect/>
          </a:stretch>
        </p:blipFill>
        <p:spPr>
          <a:xfrm>
            <a:off x="7739212" y="215121"/>
            <a:ext cx="2465277" cy="2465277"/>
          </a:xfrm>
          <a:prstGeom prst="rect">
            <a:avLst/>
          </a:prstGeom>
          <a:ln w="19050">
            <a:noFill/>
          </a:ln>
        </p:spPr>
      </p:pic>
    </p:spTree>
    <p:extLst>
      <p:ext uri="{BB962C8B-B14F-4D97-AF65-F5344CB8AC3E}">
        <p14:creationId xmlns:p14="http://schemas.microsoft.com/office/powerpoint/2010/main" val="343033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strVal val="#ppt_w*0.70"/>
                                          </p:val>
                                        </p:tav>
                                        <p:tav tm="100000">
                                          <p:val>
                                            <p:strVal val="#ppt_w"/>
                                          </p:val>
                                        </p:tav>
                                      </p:tavLst>
                                    </p:anim>
                                    <p:anim calcmode="lin" valueType="num">
                                      <p:cBhvr>
                                        <p:cTn id="8" dur="1000" fill="hold"/>
                                        <p:tgtEl>
                                          <p:spTgt spid="13"/>
                                        </p:tgtEl>
                                        <p:attrNameLst>
                                          <p:attrName>ppt_h</p:attrName>
                                        </p:attrNameLst>
                                      </p:cBhvr>
                                      <p:tavLst>
                                        <p:tav tm="0">
                                          <p:val>
                                            <p:strVal val="#ppt_h"/>
                                          </p:val>
                                        </p:tav>
                                        <p:tav tm="100000">
                                          <p:val>
                                            <p:strVal val="#ppt_h"/>
                                          </p:val>
                                        </p:tav>
                                      </p:tavLst>
                                    </p:anim>
                                    <p:animEffect transition="in" filter="fade">
                                      <p:cBhvr>
                                        <p:cTn id="9" dur="1000"/>
                                        <p:tgtEl>
                                          <p:spTgt spid="13"/>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1000" fill="hold"/>
                                        <p:tgtEl>
                                          <p:spTgt spid="8"/>
                                        </p:tgtEl>
                                        <p:attrNameLst>
                                          <p:attrName>ppt_w</p:attrName>
                                        </p:attrNameLst>
                                      </p:cBhvr>
                                      <p:tavLst>
                                        <p:tav tm="0">
                                          <p:val>
                                            <p:strVal val="#ppt_w*0.70"/>
                                          </p:val>
                                        </p:tav>
                                        <p:tav tm="100000">
                                          <p:val>
                                            <p:strVal val="#ppt_w"/>
                                          </p:val>
                                        </p:tav>
                                      </p:tavLst>
                                    </p:anim>
                                    <p:anim calcmode="lin" valueType="num">
                                      <p:cBhvr>
                                        <p:cTn id="15" dur="1000" fill="hold"/>
                                        <p:tgtEl>
                                          <p:spTgt spid="8"/>
                                        </p:tgtEl>
                                        <p:attrNameLst>
                                          <p:attrName>ppt_h</p:attrName>
                                        </p:attrNameLst>
                                      </p:cBhvr>
                                      <p:tavLst>
                                        <p:tav tm="0">
                                          <p:val>
                                            <p:strVal val="#ppt_h"/>
                                          </p:val>
                                        </p:tav>
                                        <p:tav tm="100000">
                                          <p:val>
                                            <p:strVal val="#ppt_h"/>
                                          </p:val>
                                        </p:tav>
                                      </p:tavLst>
                                    </p:anim>
                                    <p:animEffect transition="in" filter="fade">
                                      <p:cBhvr>
                                        <p:cTn id="16"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8"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66384" y="410088"/>
            <a:ext cx="10515600" cy="1325563"/>
          </a:xfrm>
        </p:spPr>
        <p:txBody>
          <a:bodyPr>
            <a:noAutofit/>
          </a:bodyPr>
          <a:lstStyle/>
          <a:p>
            <a:r>
              <a:rPr lang="fr-CH" sz="4800" b="1" dirty="0">
                <a:latin typeface="Gill Sans Ultra Bold" panose="020B0A02020104020203" pitchFamily="34" charset="77"/>
              </a:rPr>
              <a:t>L’Internet a été financé </a:t>
            </a:r>
            <a:br>
              <a:rPr lang="fr-CH" sz="4800" b="1" dirty="0">
                <a:latin typeface="Gill Sans Ultra Bold" panose="020B0A02020104020203" pitchFamily="34" charset="77"/>
              </a:rPr>
            </a:br>
            <a:r>
              <a:rPr lang="fr-CH" sz="4800" b="1" dirty="0">
                <a:latin typeface="Gill Sans Ultra Bold" panose="020B0A02020104020203" pitchFamily="34" charset="77"/>
              </a:rPr>
              <a:t>par la </a:t>
            </a:r>
            <a:r>
              <a:rPr lang="fr-CH" sz="4800" b="1" dirty="0">
                <a:solidFill>
                  <a:srgbClr val="FF0000"/>
                </a:solidFill>
                <a:latin typeface="Gill Sans Ultra Bold" panose="020B0A02020104020203" pitchFamily="34" charset="77"/>
              </a:rPr>
              <a:t>DARPA</a:t>
            </a:r>
            <a:r>
              <a:rPr lang="fr-CH" sz="4800" b="1" dirty="0">
                <a:latin typeface="Gill Sans Ultra Bold" panose="020B0A02020104020203" pitchFamily="34" charset="77"/>
              </a:rPr>
              <a:t> !</a:t>
            </a:r>
            <a:endParaRPr lang="fr-CH" sz="4800" dirty="0">
              <a:effectLst/>
              <a:latin typeface="Gill Sans Ultra Bold" panose="020B0A02020104020203" pitchFamily="34" charset="77"/>
            </a:endParaRPr>
          </a:p>
        </p:txBody>
      </p:sp>
      <p:pic>
        <p:nvPicPr>
          <p:cNvPr id="6" name="Image 5">
            <a:extLst>
              <a:ext uri="{FF2B5EF4-FFF2-40B4-BE49-F238E27FC236}">
                <a16:creationId xmlns:a16="http://schemas.microsoft.com/office/drawing/2014/main" id="{0A453274-431B-24C4-973A-34036CD65ED7}"/>
              </a:ext>
            </a:extLst>
          </p:cNvPr>
          <p:cNvPicPr>
            <a:picLocks noChangeAspect="1"/>
          </p:cNvPicPr>
          <p:nvPr/>
        </p:nvPicPr>
        <p:blipFill>
          <a:blip r:embed="rId2"/>
          <a:stretch>
            <a:fillRect/>
          </a:stretch>
        </p:blipFill>
        <p:spPr>
          <a:xfrm>
            <a:off x="9761838" y="336983"/>
            <a:ext cx="1444653" cy="1110778"/>
          </a:xfrm>
          <a:prstGeom prst="rect">
            <a:avLst/>
          </a:prstGeom>
        </p:spPr>
      </p:pic>
      <p:sp>
        <p:nvSpPr>
          <p:cNvPr id="13" name="ZoneTexte 12">
            <a:extLst>
              <a:ext uri="{FF2B5EF4-FFF2-40B4-BE49-F238E27FC236}">
                <a16:creationId xmlns:a16="http://schemas.microsoft.com/office/drawing/2014/main" id="{A29717D0-97B9-B4CF-A582-B42E1F3EA503}"/>
              </a:ext>
            </a:extLst>
          </p:cNvPr>
          <p:cNvSpPr txBox="1"/>
          <p:nvPr/>
        </p:nvSpPr>
        <p:spPr>
          <a:xfrm>
            <a:off x="4863976" y="2014152"/>
            <a:ext cx="7021695" cy="2846933"/>
          </a:xfrm>
          <a:prstGeom prst="rect">
            <a:avLst/>
          </a:prstGeom>
          <a:solidFill>
            <a:schemeClr val="bg1"/>
          </a:solidFill>
          <a:ln w="28575">
            <a:solidFill>
              <a:schemeClr val="tx1"/>
            </a:solidFill>
          </a:ln>
        </p:spPr>
        <p:txBody>
          <a:bodyPr wrap="square">
            <a:spAutoFit/>
          </a:bodyPr>
          <a:lstStyle/>
          <a:p>
            <a:r>
              <a:rPr lang="fr-FR" sz="2400" b="1" dirty="0">
                <a:highlight>
                  <a:srgbClr val="FFFF00"/>
                </a:highlight>
              </a:rPr>
              <a:t>L'</a:t>
            </a:r>
            <a:r>
              <a:rPr lang="fr-FR" sz="2400" b="1" dirty="0">
                <a:solidFill>
                  <a:srgbClr val="FF0000"/>
                </a:solidFill>
                <a:highlight>
                  <a:srgbClr val="FFFF00"/>
                </a:highlight>
              </a:rPr>
              <a:t>Internet</a:t>
            </a:r>
            <a:r>
              <a:rPr lang="fr-FR" sz="2400" b="1" dirty="0">
                <a:highlight>
                  <a:srgbClr val="FFFF00"/>
                </a:highlight>
              </a:rPr>
              <a:t> tel que nous le connaissons aujourd'hui s'est développé sur une période de trente ans </a:t>
            </a:r>
            <a:r>
              <a:rPr lang="fr-FR" sz="2400" b="1" dirty="0">
                <a:solidFill>
                  <a:srgbClr val="FF0000"/>
                </a:solidFill>
                <a:highlight>
                  <a:srgbClr val="FFFF00"/>
                </a:highlight>
              </a:rPr>
              <a:t>entre 1969 et 1999</a:t>
            </a:r>
            <a:r>
              <a:rPr lang="fr-FR" sz="2400" b="1" dirty="0">
                <a:highlight>
                  <a:srgbClr val="FFFF00"/>
                </a:highlight>
              </a:rPr>
              <a:t>. </a:t>
            </a:r>
          </a:p>
          <a:p>
            <a:endParaRPr lang="fr-FR" sz="1100" b="1" dirty="0">
              <a:highlight>
                <a:srgbClr val="FFFF00"/>
              </a:highlight>
            </a:endParaRPr>
          </a:p>
          <a:p>
            <a:r>
              <a:rPr lang="fr-FR" sz="2400" b="1" dirty="0">
                <a:highlight>
                  <a:srgbClr val="FFFF00"/>
                </a:highlight>
              </a:rPr>
              <a:t>Ses architectes originaux</a:t>
            </a:r>
            <a:r>
              <a:rPr lang="fr-FR" sz="2400" dirty="0"/>
              <a:t>, en grande partie un groupe d'universitaires et d'ingénieurs, soutenus par </a:t>
            </a:r>
          </a:p>
          <a:p>
            <a:r>
              <a:rPr lang="fr-FR" sz="2400" b="1" dirty="0">
                <a:highlight>
                  <a:srgbClr val="FFFF00"/>
                </a:highlight>
              </a:rPr>
              <a:t>un financement de la </a:t>
            </a:r>
            <a:r>
              <a:rPr lang="fr-FR" sz="2400" b="1" dirty="0">
                <a:solidFill>
                  <a:srgbClr val="FF0000"/>
                </a:solidFill>
                <a:highlight>
                  <a:srgbClr val="FFFF00"/>
                </a:highlight>
              </a:rPr>
              <a:t>DARPA</a:t>
            </a:r>
            <a:r>
              <a:rPr lang="fr-FR" sz="2400" b="1" dirty="0">
                <a:highlight>
                  <a:srgbClr val="FFFF00"/>
                </a:highlight>
              </a:rPr>
              <a:t> (US </a:t>
            </a:r>
            <a:r>
              <a:rPr lang="fr-FR" sz="2400" b="1" dirty="0" err="1">
                <a:highlight>
                  <a:srgbClr val="FFFF00"/>
                </a:highlight>
              </a:rPr>
              <a:t>Defense</a:t>
            </a:r>
            <a:r>
              <a:rPr lang="fr-FR" sz="2400" b="1" dirty="0">
                <a:highlight>
                  <a:srgbClr val="FFFF00"/>
                </a:highlight>
              </a:rPr>
              <a:t> Advanced </a:t>
            </a:r>
            <a:r>
              <a:rPr lang="fr-FR" sz="2400" b="1" dirty="0" err="1">
                <a:highlight>
                  <a:srgbClr val="FFFF00"/>
                </a:highlight>
              </a:rPr>
              <a:t>Research</a:t>
            </a:r>
            <a:r>
              <a:rPr lang="fr-FR" sz="2400" b="1" dirty="0">
                <a:highlight>
                  <a:srgbClr val="FFFF00"/>
                </a:highlight>
              </a:rPr>
              <a:t> </a:t>
            </a:r>
            <a:r>
              <a:rPr lang="fr-FR" sz="2400" b="1" dirty="0" err="1">
                <a:highlight>
                  <a:srgbClr val="FFFF00"/>
                </a:highlight>
              </a:rPr>
              <a:t>Projects</a:t>
            </a:r>
            <a:r>
              <a:rPr lang="fr-FR" sz="2400" b="1" dirty="0">
                <a:highlight>
                  <a:srgbClr val="FFFF00"/>
                </a:highlight>
              </a:rPr>
              <a:t> Agency).</a:t>
            </a:r>
          </a:p>
        </p:txBody>
      </p:sp>
      <p:pic>
        <p:nvPicPr>
          <p:cNvPr id="3" name="Image 2">
            <a:extLst>
              <a:ext uri="{FF2B5EF4-FFF2-40B4-BE49-F238E27FC236}">
                <a16:creationId xmlns:a16="http://schemas.microsoft.com/office/drawing/2014/main" id="{9ED8413D-B1AA-D7AE-AB31-3060530BAE3E}"/>
              </a:ext>
            </a:extLst>
          </p:cNvPr>
          <p:cNvPicPr>
            <a:picLocks noChangeAspect="1"/>
          </p:cNvPicPr>
          <p:nvPr/>
        </p:nvPicPr>
        <p:blipFill>
          <a:blip r:embed="rId3"/>
          <a:stretch>
            <a:fillRect/>
          </a:stretch>
        </p:blipFill>
        <p:spPr>
          <a:xfrm>
            <a:off x="487173" y="1447761"/>
            <a:ext cx="2465277" cy="2465277"/>
          </a:xfrm>
          <a:prstGeom prst="rect">
            <a:avLst/>
          </a:prstGeom>
        </p:spPr>
      </p:pic>
      <p:sp>
        <p:nvSpPr>
          <p:cNvPr id="11" name="ZoneTexte 10">
            <a:extLst>
              <a:ext uri="{FF2B5EF4-FFF2-40B4-BE49-F238E27FC236}">
                <a16:creationId xmlns:a16="http://schemas.microsoft.com/office/drawing/2014/main" id="{9EB111B0-F4ED-A3F9-A8C3-F288709A2E22}"/>
              </a:ext>
            </a:extLst>
          </p:cNvPr>
          <p:cNvSpPr txBox="1"/>
          <p:nvPr/>
        </p:nvSpPr>
        <p:spPr>
          <a:xfrm>
            <a:off x="1123954" y="2511714"/>
            <a:ext cx="1191714" cy="523220"/>
          </a:xfrm>
          <a:prstGeom prst="rect">
            <a:avLst/>
          </a:prstGeom>
          <a:solidFill>
            <a:schemeClr val="bg1"/>
          </a:solidFill>
          <a:ln w="28575">
            <a:noFill/>
          </a:ln>
        </p:spPr>
        <p:txBody>
          <a:bodyPr wrap="square">
            <a:spAutoFit/>
          </a:bodyPr>
          <a:lstStyle/>
          <a:p>
            <a:r>
              <a:rPr lang="fr-CH" sz="2800" b="1" dirty="0">
                <a:latin typeface="Helvetica Neue" panose="02000503000000020004" pitchFamily="2" charset="0"/>
              </a:rPr>
              <a:t>p.</a:t>
            </a:r>
            <a:r>
              <a:rPr lang="fr-CH" sz="2800" b="1" dirty="0">
                <a:effectLst/>
                <a:latin typeface="Helvetica Neue" panose="02000503000000020004" pitchFamily="2" charset="0"/>
              </a:rPr>
              <a:t> </a:t>
            </a:r>
            <a:r>
              <a:rPr lang="fr-CH" sz="2800" b="1" dirty="0">
                <a:latin typeface="Helvetica Neue" panose="02000503000000020004" pitchFamily="2" charset="0"/>
              </a:rPr>
              <a:t>27</a:t>
            </a:r>
            <a:r>
              <a:rPr lang="fr-CH" sz="2800" b="1" dirty="0">
                <a:effectLst/>
                <a:latin typeface="Helvetica Neue" panose="02000503000000020004" pitchFamily="2" charset="0"/>
              </a:rPr>
              <a:t> </a:t>
            </a:r>
            <a:endParaRPr lang="fr-CH" sz="2800" b="1" dirty="0">
              <a:effectLst/>
              <a:highlight>
                <a:srgbClr val="FFFF00"/>
              </a:highlight>
              <a:latin typeface="Helvetica Neue" panose="02000503000000020004" pitchFamily="2" charset="0"/>
            </a:endParaRPr>
          </a:p>
        </p:txBody>
      </p:sp>
      <p:pic>
        <p:nvPicPr>
          <p:cNvPr id="4100" name="Picture 4" descr="DARPA - robots et technologies pour la gestion future de la recherche  avancée américaine">
            <a:extLst>
              <a:ext uri="{FF2B5EF4-FFF2-40B4-BE49-F238E27FC236}">
                <a16:creationId xmlns:a16="http://schemas.microsoft.com/office/drawing/2014/main" id="{2EF67E10-3FFE-AB86-619C-418FEAEF428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3870" y="4034377"/>
            <a:ext cx="4598430" cy="258661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4098" name="Picture 2" descr="Defense Advanced Research Projects Agency — Wikipédia">
            <a:extLst>
              <a:ext uri="{FF2B5EF4-FFF2-40B4-BE49-F238E27FC236}">
                <a16:creationId xmlns:a16="http://schemas.microsoft.com/office/drawing/2014/main" id="{42D0B08C-ADE1-2ECA-68DE-C5CF90B8CBB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69701" y="4497774"/>
            <a:ext cx="4336492" cy="2360226"/>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Usa Flag PNG pour téléchargement gratuit">
            <a:extLst>
              <a:ext uri="{FF2B5EF4-FFF2-40B4-BE49-F238E27FC236}">
                <a16:creationId xmlns:a16="http://schemas.microsoft.com/office/drawing/2014/main" id="{E1C16AED-6B15-A0D8-B515-B2AA0F00F8D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93204" y="4738560"/>
            <a:ext cx="2003773" cy="20037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8594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 calcmode="lin" valueType="num">
                                      <p:cBhvr>
                                        <p:cTn id="7" dur="1000" fill="hold"/>
                                        <p:tgtEl>
                                          <p:spTgt spid="4098"/>
                                        </p:tgtEl>
                                        <p:attrNameLst>
                                          <p:attrName>ppt_w</p:attrName>
                                        </p:attrNameLst>
                                      </p:cBhvr>
                                      <p:tavLst>
                                        <p:tav tm="0">
                                          <p:val>
                                            <p:strVal val="#ppt_w*0.70"/>
                                          </p:val>
                                        </p:tav>
                                        <p:tav tm="100000">
                                          <p:val>
                                            <p:strVal val="#ppt_w"/>
                                          </p:val>
                                        </p:tav>
                                      </p:tavLst>
                                    </p:anim>
                                    <p:anim calcmode="lin" valueType="num">
                                      <p:cBhvr>
                                        <p:cTn id="8" dur="1000" fill="hold"/>
                                        <p:tgtEl>
                                          <p:spTgt spid="4098"/>
                                        </p:tgtEl>
                                        <p:attrNameLst>
                                          <p:attrName>ppt_h</p:attrName>
                                        </p:attrNameLst>
                                      </p:cBhvr>
                                      <p:tavLst>
                                        <p:tav tm="0">
                                          <p:val>
                                            <p:strVal val="#ppt_h"/>
                                          </p:val>
                                        </p:tav>
                                        <p:tav tm="100000">
                                          <p:val>
                                            <p:strVal val="#ppt_h"/>
                                          </p:val>
                                        </p:tav>
                                      </p:tavLst>
                                    </p:anim>
                                    <p:animEffect transition="in" filter="fade">
                                      <p:cBhvr>
                                        <p:cTn id="9" dur="10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11227" y="684002"/>
            <a:ext cx="10515600" cy="1325563"/>
          </a:xfrm>
        </p:spPr>
        <p:txBody>
          <a:bodyPr>
            <a:normAutofit/>
          </a:bodyPr>
          <a:lstStyle/>
          <a:p>
            <a:r>
              <a:rPr lang="fr-CH" sz="4800" b="1" dirty="0">
                <a:latin typeface="Gill Sans Ultra Bold" panose="020B0A02020104020203" pitchFamily="34" charset="77"/>
              </a:rPr>
              <a:t>Identité numérique</a:t>
            </a:r>
            <a:br>
              <a:rPr lang="fr-CH" sz="4800" b="1" dirty="0">
                <a:latin typeface="Gill Sans Ultra Bold" panose="020B0A02020104020203" pitchFamily="34" charset="77"/>
              </a:rPr>
            </a:br>
            <a:r>
              <a:rPr lang="fr-CH" sz="3400" b="1" dirty="0">
                <a:latin typeface="Gill Sans Ultra Bold" panose="020B0A02020104020203" pitchFamily="34" charset="77"/>
              </a:rPr>
              <a:t>&amp; vérification biométrique</a:t>
            </a:r>
            <a:endParaRPr lang="fr-CH" sz="3400" dirty="0">
              <a:effectLst/>
              <a:latin typeface="Gill Sans Ultra Bold" panose="020B0A02020104020203" pitchFamily="34" charset="77"/>
            </a:endParaRPr>
          </a:p>
        </p:txBody>
      </p:sp>
      <p:pic>
        <p:nvPicPr>
          <p:cNvPr id="6" name="Image 5">
            <a:extLst>
              <a:ext uri="{FF2B5EF4-FFF2-40B4-BE49-F238E27FC236}">
                <a16:creationId xmlns:a16="http://schemas.microsoft.com/office/drawing/2014/main" id="{0A453274-431B-24C4-973A-34036CD65ED7}"/>
              </a:ext>
            </a:extLst>
          </p:cNvPr>
          <p:cNvPicPr>
            <a:picLocks noChangeAspect="1"/>
          </p:cNvPicPr>
          <p:nvPr/>
        </p:nvPicPr>
        <p:blipFill>
          <a:blip r:embed="rId2"/>
          <a:stretch>
            <a:fillRect/>
          </a:stretch>
        </p:blipFill>
        <p:spPr>
          <a:xfrm>
            <a:off x="10169610" y="392741"/>
            <a:ext cx="1629481" cy="1252890"/>
          </a:xfrm>
          <a:prstGeom prst="rect">
            <a:avLst/>
          </a:prstGeom>
        </p:spPr>
      </p:pic>
      <p:sp>
        <p:nvSpPr>
          <p:cNvPr id="13" name="ZoneTexte 12">
            <a:extLst>
              <a:ext uri="{FF2B5EF4-FFF2-40B4-BE49-F238E27FC236}">
                <a16:creationId xmlns:a16="http://schemas.microsoft.com/office/drawing/2014/main" id="{A29717D0-97B9-B4CF-A582-B42E1F3EA503}"/>
              </a:ext>
            </a:extLst>
          </p:cNvPr>
          <p:cNvSpPr txBox="1"/>
          <p:nvPr/>
        </p:nvSpPr>
        <p:spPr>
          <a:xfrm>
            <a:off x="290802" y="2035599"/>
            <a:ext cx="3276792" cy="4832092"/>
          </a:xfrm>
          <a:prstGeom prst="rect">
            <a:avLst/>
          </a:prstGeom>
          <a:solidFill>
            <a:schemeClr val="bg1"/>
          </a:solidFill>
          <a:ln w="28575">
            <a:solidFill>
              <a:schemeClr val="tx1"/>
            </a:solidFill>
          </a:ln>
        </p:spPr>
        <p:txBody>
          <a:bodyPr wrap="square">
            <a:spAutoFit/>
          </a:bodyPr>
          <a:lstStyle/>
          <a:p>
            <a:r>
              <a:rPr lang="fr-FR" sz="2400" b="1" dirty="0">
                <a:latin typeface="Arial Rounded MT Bold" panose="020F0704030504030204" pitchFamily="34" charset="77"/>
              </a:rPr>
              <a:t>Moyens universels d'identification : </a:t>
            </a:r>
          </a:p>
          <a:p>
            <a:r>
              <a:rPr lang="fr-FR" sz="2000" dirty="0"/>
              <a:t>Les systèmes de CBDC doivent prendre en charge un </a:t>
            </a:r>
            <a:r>
              <a:rPr lang="fr-FR" sz="2000" b="1" dirty="0">
                <a:highlight>
                  <a:srgbClr val="FFFF00"/>
                </a:highlight>
              </a:rPr>
              <a:t>cadre d'identification universel et normalisé</a:t>
            </a:r>
            <a:r>
              <a:rPr lang="fr-FR" sz="2000" b="1" dirty="0"/>
              <a:t> </a:t>
            </a:r>
            <a:r>
              <a:rPr lang="fr-FR" sz="2000" dirty="0"/>
              <a:t>qui permet aux individus et aux entités d'établir leur identité dans différents systèmes de CBDC. </a:t>
            </a:r>
            <a:r>
              <a:rPr lang="fr-FR" sz="2000" b="1" dirty="0">
                <a:highlight>
                  <a:srgbClr val="FFFF00"/>
                </a:highlight>
              </a:rPr>
              <a:t>Cela peut impliquer l'utilisation d'identifiants uniques ou </a:t>
            </a:r>
            <a:r>
              <a:rPr lang="fr-FR" sz="2000" b="1" dirty="0">
                <a:solidFill>
                  <a:srgbClr val="FF0000"/>
                </a:solidFill>
                <a:highlight>
                  <a:srgbClr val="FFFF00"/>
                </a:highlight>
              </a:rPr>
              <a:t>d'identités numériques</a:t>
            </a:r>
            <a:r>
              <a:rPr lang="fr-FR" sz="2000" b="1" dirty="0">
                <a:highlight>
                  <a:srgbClr val="FFFF00"/>
                </a:highlight>
              </a:rPr>
              <a:t> qui peuvent être reconnus et acceptés par</a:t>
            </a:r>
          </a:p>
          <a:p>
            <a:r>
              <a:rPr lang="fr-FR" sz="2000" b="1" dirty="0">
                <a:highlight>
                  <a:srgbClr val="FFFF00"/>
                </a:highlight>
              </a:rPr>
              <a:t>plusieurs plateformes CBDC</a:t>
            </a:r>
            <a:r>
              <a:rPr lang="fr-FR" sz="2000" dirty="0"/>
              <a:t>. </a:t>
            </a:r>
          </a:p>
        </p:txBody>
      </p:sp>
      <p:sp>
        <p:nvSpPr>
          <p:cNvPr id="8" name="ZoneTexte 7">
            <a:extLst>
              <a:ext uri="{FF2B5EF4-FFF2-40B4-BE49-F238E27FC236}">
                <a16:creationId xmlns:a16="http://schemas.microsoft.com/office/drawing/2014/main" id="{A63E7E5C-C330-E9E4-5D57-9A2BB156D8B0}"/>
              </a:ext>
            </a:extLst>
          </p:cNvPr>
          <p:cNvSpPr txBox="1"/>
          <p:nvPr/>
        </p:nvSpPr>
        <p:spPr>
          <a:xfrm>
            <a:off x="8624407" y="1442923"/>
            <a:ext cx="3430629" cy="4832092"/>
          </a:xfrm>
          <a:prstGeom prst="rect">
            <a:avLst/>
          </a:prstGeom>
          <a:solidFill>
            <a:schemeClr val="bg1"/>
          </a:solidFill>
          <a:ln w="28575">
            <a:solidFill>
              <a:schemeClr val="tx1"/>
            </a:solidFill>
          </a:ln>
        </p:spPr>
        <p:txBody>
          <a:bodyPr wrap="square">
            <a:spAutoFit/>
          </a:bodyPr>
          <a:lstStyle/>
          <a:p>
            <a:r>
              <a:rPr lang="fr-FR" sz="2400" b="1" dirty="0">
                <a:latin typeface="Arial Rounded MT Bold" panose="020F0704030504030204" pitchFamily="34" charset="77"/>
              </a:rPr>
              <a:t>Authentification forte :</a:t>
            </a:r>
          </a:p>
          <a:p>
            <a:r>
              <a:rPr lang="fr-FR" sz="2000" b="1" dirty="0">
                <a:highlight>
                  <a:srgbClr val="FFFF00"/>
                </a:highlight>
              </a:rPr>
              <a:t>Les systèmes CBDC doivent utiliser des mécanismes d'authentification robustes</a:t>
            </a:r>
            <a:r>
              <a:rPr lang="fr-FR" sz="2000" dirty="0"/>
              <a:t> pour garantir l'accès et l'utilisation sécurisés des monnaies numériques. Cela peut inclure </a:t>
            </a:r>
            <a:r>
              <a:rPr lang="fr-FR" sz="2000" b="1" dirty="0">
                <a:highlight>
                  <a:srgbClr val="FFFF00"/>
                </a:highlight>
              </a:rPr>
              <a:t>l'authentification </a:t>
            </a:r>
            <a:r>
              <a:rPr lang="fr-FR" sz="2000" b="1" dirty="0" err="1">
                <a:highlight>
                  <a:srgbClr val="FFFF00"/>
                </a:highlight>
              </a:rPr>
              <a:t>multifacteur</a:t>
            </a:r>
            <a:r>
              <a:rPr lang="fr-FR" sz="2000" b="1" dirty="0">
                <a:highlight>
                  <a:srgbClr val="FFFF00"/>
                </a:highlight>
              </a:rPr>
              <a:t>, la vérification </a:t>
            </a:r>
            <a:r>
              <a:rPr lang="fr-FR" sz="2000" b="1" dirty="0">
                <a:solidFill>
                  <a:srgbClr val="FF0000"/>
                </a:solidFill>
                <a:highlight>
                  <a:srgbClr val="FFFF00"/>
                </a:highlight>
              </a:rPr>
              <a:t>biométrique</a:t>
            </a:r>
            <a:r>
              <a:rPr lang="fr-FR" sz="2000" b="1" dirty="0">
                <a:highlight>
                  <a:srgbClr val="FFFF00"/>
                </a:highlight>
              </a:rPr>
              <a:t> ou d'autres méthodes</a:t>
            </a:r>
            <a:r>
              <a:rPr lang="fr-FR" sz="2000" b="1" dirty="0"/>
              <a:t> </a:t>
            </a:r>
            <a:r>
              <a:rPr lang="fr-FR" sz="2000" dirty="0"/>
              <a:t>d'authentification avancées pour empêcher l'accès non autorisé et la fraude.</a:t>
            </a:r>
            <a:endParaRPr lang="fr-FR" sz="2000" b="1" dirty="0">
              <a:highlight>
                <a:srgbClr val="FFFF00"/>
              </a:highlight>
            </a:endParaRPr>
          </a:p>
        </p:txBody>
      </p:sp>
      <p:pic>
        <p:nvPicPr>
          <p:cNvPr id="3074" name="Picture 2" descr="Digital identities: o2 Telefónica, Telekom and Vodafone in EU field-test |  Deutsche Telekom">
            <a:extLst>
              <a:ext uri="{FF2B5EF4-FFF2-40B4-BE49-F238E27FC236}">
                <a16:creationId xmlns:a16="http://schemas.microsoft.com/office/drawing/2014/main" id="{EF00E5DF-EC46-6110-E284-C9E01CE343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43527" y="2035599"/>
            <a:ext cx="4862320" cy="364674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 name="Image 2">
            <a:extLst>
              <a:ext uri="{FF2B5EF4-FFF2-40B4-BE49-F238E27FC236}">
                <a16:creationId xmlns:a16="http://schemas.microsoft.com/office/drawing/2014/main" id="{092C98F7-0050-931A-0060-7BE68BD1C039}"/>
              </a:ext>
            </a:extLst>
          </p:cNvPr>
          <p:cNvPicPr>
            <a:picLocks noChangeAspect="1"/>
          </p:cNvPicPr>
          <p:nvPr/>
        </p:nvPicPr>
        <p:blipFill>
          <a:blip r:embed="rId4"/>
          <a:stretch>
            <a:fillRect/>
          </a:stretch>
        </p:blipFill>
        <p:spPr>
          <a:xfrm>
            <a:off x="6099850" y="4639794"/>
            <a:ext cx="2465277" cy="2465277"/>
          </a:xfrm>
          <a:prstGeom prst="rect">
            <a:avLst/>
          </a:prstGeom>
        </p:spPr>
      </p:pic>
      <p:sp>
        <p:nvSpPr>
          <p:cNvPr id="4" name="ZoneTexte 3">
            <a:extLst>
              <a:ext uri="{FF2B5EF4-FFF2-40B4-BE49-F238E27FC236}">
                <a16:creationId xmlns:a16="http://schemas.microsoft.com/office/drawing/2014/main" id="{7137DBD7-313E-7A2C-B81C-EDEF5F71D1FA}"/>
              </a:ext>
            </a:extLst>
          </p:cNvPr>
          <p:cNvSpPr txBox="1"/>
          <p:nvPr/>
        </p:nvSpPr>
        <p:spPr>
          <a:xfrm>
            <a:off x="6810771" y="5650329"/>
            <a:ext cx="1245833" cy="523220"/>
          </a:xfrm>
          <a:prstGeom prst="rect">
            <a:avLst/>
          </a:prstGeom>
          <a:solidFill>
            <a:schemeClr val="bg1"/>
          </a:solidFill>
          <a:ln w="28575">
            <a:noFill/>
          </a:ln>
        </p:spPr>
        <p:txBody>
          <a:bodyPr wrap="square">
            <a:spAutoFit/>
          </a:bodyPr>
          <a:lstStyle/>
          <a:p>
            <a:r>
              <a:rPr lang="fr-CH" sz="2800" b="1" dirty="0">
                <a:latin typeface="Helvetica Neue" panose="02000503000000020004" pitchFamily="2" charset="0"/>
              </a:rPr>
              <a:t>p.</a:t>
            </a:r>
            <a:r>
              <a:rPr lang="fr-CH" sz="2800" b="1" dirty="0">
                <a:effectLst/>
                <a:latin typeface="Helvetica Neue" panose="02000503000000020004" pitchFamily="2" charset="0"/>
              </a:rPr>
              <a:t> </a:t>
            </a:r>
            <a:r>
              <a:rPr lang="fr-CH" sz="2800" b="1" dirty="0">
                <a:latin typeface="Helvetica Neue" panose="02000503000000020004" pitchFamily="2" charset="0"/>
              </a:rPr>
              <a:t>29.  </a:t>
            </a:r>
            <a:r>
              <a:rPr lang="fr-CH" sz="2800" b="1" dirty="0">
                <a:effectLst/>
                <a:latin typeface="Helvetica Neue" panose="02000503000000020004" pitchFamily="2" charset="0"/>
              </a:rPr>
              <a:t> </a:t>
            </a:r>
            <a:endParaRPr lang="fr-CH" sz="2800" b="1" dirty="0">
              <a:effectLst/>
              <a:highlight>
                <a:srgbClr val="FFFF00"/>
              </a:highlight>
              <a:latin typeface="Helvetica Neue" panose="02000503000000020004" pitchFamily="2" charset="0"/>
            </a:endParaRPr>
          </a:p>
        </p:txBody>
      </p:sp>
    </p:spTree>
    <p:extLst>
      <p:ext uri="{BB962C8B-B14F-4D97-AF65-F5344CB8AC3E}">
        <p14:creationId xmlns:p14="http://schemas.microsoft.com/office/powerpoint/2010/main" val="1016800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p:tgtEl>
                                          <p:spTgt spid="13"/>
                                        </p:tgtEl>
                                        <p:attrNameLst>
                                          <p:attrName>ppt_x</p:attrName>
                                        </p:attrNameLst>
                                      </p:cBhvr>
                                      <p:tavLst>
                                        <p:tav tm="0">
                                          <p:val>
                                            <p:strVal val="#ppt_x-#ppt_w*1.125000"/>
                                          </p:val>
                                        </p:tav>
                                        <p:tav tm="100000">
                                          <p:val>
                                            <p:strVal val="#ppt_x"/>
                                          </p:val>
                                        </p:tav>
                                      </p:tavLst>
                                    </p:anim>
                                    <p:animEffect transition="in" filter="wipe(right)">
                                      <p:cBhvr>
                                        <p:cTn id="8" dur="500"/>
                                        <p:tgtEl>
                                          <p:spTgt spid="13"/>
                                        </p:tgtEl>
                                      </p:cBhvr>
                                    </p:animEffect>
                                  </p:childTnLst>
                                </p:cTn>
                              </p:par>
                              <p:par>
                                <p:cTn id="9" presetID="12" presetClass="entr" presetSubtype="8"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p:tgtEl>
                                          <p:spTgt spid="8"/>
                                        </p:tgtEl>
                                        <p:attrNameLst>
                                          <p:attrName>ppt_x</p:attrName>
                                        </p:attrNameLst>
                                      </p:cBhvr>
                                      <p:tavLst>
                                        <p:tav tm="0">
                                          <p:val>
                                            <p:strVal val="#ppt_x-#ppt_w*1.125000"/>
                                          </p:val>
                                        </p:tav>
                                        <p:tav tm="100000">
                                          <p:val>
                                            <p:strVal val="#ppt_x"/>
                                          </p:val>
                                        </p:tav>
                                      </p:tavLst>
                                    </p:anim>
                                    <p:animEffect transition="in" filter="wipe(right)">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8"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06690" y="459621"/>
            <a:ext cx="4915053" cy="1325563"/>
          </a:xfrm>
        </p:spPr>
        <p:txBody>
          <a:bodyPr>
            <a:normAutofit fontScale="90000"/>
          </a:bodyPr>
          <a:lstStyle/>
          <a:p>
            <a:r>
              <a:rPr lang="fr-CH" sz="4800" b="1" dirty="0">
                <a:latin typeface="Gill Sans Ultra Bold" panose="020B0A02020104020203" pitchFamily="34" charset="77"/>
              </a:rPr>
              <a:t>Le Digital </a:t>
            </a:r>
            <a:br>
              <a:rPr lang="fr-CH" sz="4800" b="1" dirty="0">
                <a:latin typeface="Gill Sans Ultra Bold" panose="020B0A02020104020203" pitchFamily="34" charset="77"/>
              </a:rPr>
            </a:br>
            <a:r>
              <a:rPr lang="fr-CH" sz="7300" b="1" dirty="0" err="1">
                <a:latin typeface="Gill Sans Ultra Bold" panose="020B0A02020104020203" pitchFamily="34" charset="77"/>
              </a:rPr>
              <a:t>Wallet</a:t>
            </a:r>
            <a:endParaRPr lang="fr-CH" sz="7300" dirty="0">
              <a:effectLst/>
              <a:latin typeface="Gill Sans Ultra Bold" panose="020B0A02020104020203" pitchFamily="34" charset="77"/>
            </a:endParaRPr>
          </a:p>
        </p:txBody>
      </p:sp>
      <p:pic>
        <p:nvPicPr>
          <p:cNvPr id="6" name="Image 5">
            <a:extLst>
              <a:ext uri="{FF2B5EF4-FFF2-40B4-BE49-F238E27FC236}">
                <a16:creationId xmlns:a16="http://schemas.microsoft.com/office/drawing/2014/main" id="{0A453274-431B-24C4-973A-34036CD65ED7}"/>
              </a:ext>
            </a:extLst>
          </p:cNvPr>
          <p:cNvPicPr>
            <a:picLocks noChangeAspect="1"/>
          </p:cNvPicPr>
          <p:nvPr/>
        </p:nvPicPr>
        <p:blipFill>
          <a:blip r:embed="rId2"/>
          <a:stretch>
            <a:fillRect/>
          </a:stretch>
        </p:blipFill>
        <p:spPr>
          <a:xfrm>
            <a:off x="435692" y="4983498"/>
            <a:ext cx="1548339" cy="1190500"/>
          </a:xfrm>
          <a:prstGeom prst="rect">
            <a:avLst/>
          </a:prstGeom>
        </p:spPr>
      </p:pic>
      <p:sp>
        <p:nvSpPr>
          <p:cNvPr id="13" name="ZoneTexte 12">
            <a:extLst>
              <a:ext uri="{FF2B5EF4-FFF2-40B4-BE49-F238E27FC236}">
                <a16:creationId xmlns:a16="http://schemas.microsoft.com/office/drawing/2014/main" id="{A29717D0-97B9-B4CF-A582-B42E1F3EA503}"/>
              </a:ext>
            </a:extLst>
          </p:cNvPr>
          <p:cNvSpPr txBox="1"/>
          <p:nvPr/>
        </p:nvSpPr>
        <p:spPr>
          <a:xfrm>
            <a:off x="2253294" y="4387058"/>
            <a:ext cx="9132653" cy="2308324"/>
          </a:xfrm>
          <a:prstGeom prst="rect">
            <a:avLst/>
          </a:prstGeom>
          <a:solidFill>
            <a:schemeClr val="bg1"/>
          </a:solidFill>
          <a:ln w="28575">
            <a:solidFill>
              <a:schemeClr val="tx1"/>
            </a:solidFill>
          </a:ln>
        </p:spPr>
        <p:txBody>
          <a:bodyPr wrap="square">
            <a:spAutoFit/>
          </a:bodyPr>
          <a:lstStyle/>
          <a:p>
            <a:r>
              <a:rPr lang="fr-FR" sz="2400" dirty="0">
                <a:latin typeface="Arial Rounded MT Bold" panose="020F0704030504030204" pitchFamily="34" charset="77"/>
              </a:rPr>
              <a:t>Compatibilité avec les portefeuilles numériques et les applications mobiles : </a:t>
            </a:r>
          </a:p>
          <a:p>
            <a:r>
              <a:rPr lang="fr-FR" sz="2400" b="1" dirty="0">
                <a:highlight>
                  <a:srgbClr val="FFFF00"/>
                </a:highlight>
              </a:rPr>
              <a:t>La CBDC devrait être </a:t>
            </a:r>
            <a:r>
              <a:rPr lang="fr-FR" sz="2400" b="1" dirty="0">
                <a:solidFill>
                  <a:srgbClr val="FF0000"/>
                </a:solidFill>
                <a:highlight>
                  <a:srgbClr val="FFFF00"/>
                </a:highlight>
              </a:rPr>
              <a:t>compatible</a:t>
            </a:r>
            <a:r>
              <a:rPr lang="fr-FR" sz="2400" b="1" dirty="0">
                <a:highlight>
                  <a:srgbClr val="FFFF00"/>
                </a:highlight>
              </a:rPr>
              <a:t> avec une gamme de Digital </a:t>
            </a:r>
            <a:r>
              <a:rPr lang="fr-FR" sz="2400" b="1" dirty="0" err="1">
                <a:highlight>
                  <a:srgbClr val="FFFF00"/>
                </a:highlight>
              </a:rPr>
              <a:t>Wallets</a:t>
            </a:r>
            <a:r>
              <a:rPr lang="fr-FR" sz="2400" b="1" dirty="0">
                <a:highlight>
                  <a:srgbClr val="FFFF00"/>
                </a:highlight>
              </a:rPr>
              <a:t> (portefeuilles numériques) et d'applications mobiles</a:t>
            </a:r>
            <a:r>
              <a:rPr lang="fr-FR" sz="2400" dirty="0"/>
              <a:t>, permettant aux utilisateurs de stocker, transférer et effectuer des transactions avec la CBDC.</a:t>
            </a:r>
            <a:endParaRPr lang="fr-FR" sz="2200" dirty="0"/>
          </a:p>
        </p:txBody>
      </p:sp>
      <p:pic>
        <p:nvPicPr>
          <p:cNvPr id="3" name="Image 2">
            <a:extLst>
              <a:ext uri="{FF2B5EF4-FFF2-40B4-BE49-F238E27FC236}">
                <a16:creationId xmlns:a16="http://schemas.microsoft.com/office/drawing/2014/main" id="{FE5B6E76-5FF2-FAEB-990F-0362D98E9E5C}"/>
              </a:ext>
            </a:extLst>
          </p:cNvPr>
          <p:cNvPicPr>
            <a:picLocks noChangeAspect="1"/>
          </p:cNvPicPr>
          <p:nvPr/>
        </p:nvPicPr>
        <p:blipFill>
          <a:blip r:embed="rId3"/>
          <a:stretch>
            <a:fillRect/>
          </a:stretch>
        </p:blipFill>
        <p:spPr>
          <a:xfrm>
            <a:off x="498940" y="1731265"/>
            <a:ext cx="2465277" cy="2465277"/>
          </a:xfrm>
          <a:prstGeom prst="rect">
            <a:avLst/>
          </a:prstGeom>
        </p:spPr>
      </p:pic>
      <p:sp>
        <p:nvSpPr>
          <p:cNvPr id="11" name="ZoneTexte 10">
            <a:extLst>
              <a:ext uri="{FF2B5EF4-FFF2-40B4-BE49-F238E27FC236}">
                <a16:creationId xmlns:a16="http://schemas.microsoft.com/office/drawing/2014/main" id="{9EB111B0-F4ED-A3F9-A8C3-F288709A2E22}"/>
              </a:ext>
            </a:extLst>
          </p:cNvPr>
          <p:cNvSpPr txBox="1"/>
          <p:nvPr/>
        </p:nvSpPr>
        <p:spPr>
          <a:xfrm>
            <a:off x="1209862" y="2841443"/>
            <a:ext cx="1043432" cy="523220"/>
          </a:xfrm>
          <a:prstGeom prst="rect">
            <a:avLst/>
          </a:prstGeom>
          <a:solidFill>
            <a:schemeClr val="bg1"/>
          </a:solidFill>
          <a:ln w="28575">
            <a:noFill/>
          </a:ln>
        </p:spPr>
        <p:txBody>
          <a:bodyPr wrap="square">
            <a:spAutoFit/>
          </a:bodyPr>
          <a:lstStyle/>
          <a:p>
            <a:r>
              <a:rPr lang="fr-CH" sz="2800" b="1" dirty="0">
                <a:latin typeface="Helvetica Neue" panose="02000503000000020004" pitchFamily="2" charset="0"/>
              </a:rPr>
              <a:t>p.</a:t>
            </a:r>
            <a:r>
              <a:rPr lang="fr-CH" sz="2800" b="1" dirty="0">
                <a:effectLst/>
                <a:latin typeface="Helvetica Neue" panose="02000503000000020004" pitchFamily="2" charset="0"/>
              </a:rPr>
              <a:t> </a:t>
            </a:r>
            <a:r>
              <a:rPr lang="fr-CH" sz="2800" b="1" dirty="0">
                <a:latin typeface="Helvetica Neue" panose="02000503000000020004" pitchFamily="2" charset="0"/>
              </a:rPr>
              <a:t>29</a:t>
            </a:r>
            <a:r>
              <a:rPr lang="fr-CH" sz="2800" b="1" dirty="0">
                <a:effectLst/>
                <a:latin typeface="Helvetica Neue" panose="02000503000000020004" pitchFamily="2" charset="0"/>
              </a:rPr>
              <a:t> </a:t>
            </a:r>
            <a:endParaRPr lang="fr-CH" sz="2800" b="1" dirty="0">
              <a:effectLst/>
              <a:highlight>
                <a:srgbClr val="FFFF00"/>
              </a:highlight>
              <a:latin typeface="Helvetica Neue" panose="02000503000000020004" pitchFamily="2" charset="0"/>
            </a:endParaRPr>
          </a:p>
        </p:txBody>
      </p:sp>
      <p:pic>
        <p:nvPicPr>
          <p:cNvPr id="2052" name="Picture 4" descr="Digital Wallet — Explained, Definition and Examples | Metaverse Post">
            <a:extLst>
              <a:ext uri="{FF2B5EF4-FFF2-40B4-BE49-F238E27FC236}">
                <a16:creationId xmlns:a16="http://schemas.microsoft.com/office/drawing/2014/main" id="{2DD05CA5-DFD2-0F67-3BEA-63C8F9D15D8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77503" y="946715"/>
            <a:ext cx="5777470" cy="324982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6466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p:tgtEl>
                                          <p:spTgt spid="13"/>
                                        </p:tgtEl>
                                        <p:attrNameLst>
                                          <p:attrName>ppt_x</p:attrName>
                                        </p:attrNameLst>
                                      </p:cBhvr>
                                      <p:tavLst>
                                        <p:tav tm="0">
                                          <p:val>
                                            <p:strVal val="#ppt_x-#ppt_w*1.125000"/>
                                          </p:val>
                                        </p:tav>
                                        <p:tav tm="100000">
                                          <p:val>
                                            <p:strVal val="#ppt_x"/>
                                          </p:val>
                                        </p:tav>
                                      </p:tavLst>
                                    </p:anim>
                                    <p:animEffect transition="in" filter="wipe(right)">
                                      <p:cBhvr>
                                        <p:cTn id="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48AA9E4A-5D40-94A3-091F-50D0CA55FED0}"/>
              </a:ext>
            </a:extLst>
          </p:cNvPr>
          <p:cNvSpPr txBox="1"/>
          <p:nvPr/>
        </p:nvSpPr>
        <p:spPr>
          <a:xfrm>
            <a:off x="701040" y="2448834"/>
            <a:ext cx="9406787" cy="3585597"/>
          </a:xfrm>
          <a:prstGeom prst="rect">
            <a:avLst/>
          </a:prstGeom>
          <a:noFill/>
          <a:ln w="28575">
            <a:solidFill>
              <a:schemeClr val="tx1"/>
            </a:solidFill>
          </a:ln>
        </p:spPr>
        <p:txBody>
          <a:bodyPr wrap="square">
            <a:spAutoFit/>
          </a:bodyPr>
          <a:lstStyle/>
          <a:p>
            <a:r>
              <a:rPr lang="fr-FR" sz="2300" b="1" dirty="0">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Pour faciliter la </a:t>
            </a:r>
            <a:r>
              <a:rPr lang="fr-FR" sz="2300" b="1" dirty="0">
                <a:solidFill>
                  <a:srgbClr val="FF0000"/>
                </a:solidFill>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coordination mondiale </a:t>
            </a:r>
            <a:r>
              <a:rPr lang="fr-FR" sz="2300" b="1" dirty="0">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et assurer une mise </a:t>
            </a:r>
          </a:p>
          <a:p>
            <a:r>
              <a:rPr lang="fr-FR" sz="2300" b="1" dirty="0">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en œuvre </a:t>
            </a:r>
            <a:r>
              <a:rPr lang="fr-FR" sz="2300" b="1" dirty="0">
                <a:solidFill>
                  <a:srgbClr val="FF0000"/>
                </a:solidFill>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harmonieuse</a:t>
            </a:r>
            <a:r>
              <a:rPr lang="fr-FR" sz="2300" b="1" dirty="0">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 des </a:t>
            </a:r>
            <a:r>
              <a:rPr lang="fr-FR" sz="2300" b="1" dirty="0">
                <a:solidFill>
                  <a:srgbClr val="FF0000"/>
                </a:solidFill>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CBDC</a:t>
            </a:r>
            <a:r>
              <a:rPr lang="fr-FR" sz="2300" b="1" dirty="0">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 l'élaboration d'un ensemble complet de principes et de normes devient </a:t>
            </a:r>
            <a:r>
              <a:rPr lang="fr-FR" sz="2300" b="1" dirty="0">
                <a:solidFill>
                  <a:srgbClr val="FF0000"/>
                </a:solidFill>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impérative</a:t>
            </a:r>
            <a:r>
              <a:rPr lang="fr-FR" sz="2300" b="1" dirty="0">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 </a:t>
            </a:r>
          </a:p>
          <a:p>
            <a:endParaRPr lang="fr-FR" sz="1000" dirty="0">
              <a:latin typeface="Helvetica Neue" panose="02000503000000020004" pitchFamily="2" charset="0"/>
              <a:ea typeface="Helvetica Neue" panose="02000503000000020004" pitchFamily="2" charset="0"/>
              <a:cs typeface="Helvetica Neue" panose="02000503000000020004" pitchFamily="2" charset="0"/>
            </a:endParaRPr>
          </a:p>
          <a:p>
            <a:r>
              <a:rPr lang="fr-FR" sz="2300" dirty="0">
                <a:latin typeface="Helvetica Neue" panose="02000503000000020004" pitchFamily="2" charset="0"/>
                <a:ea typeface="Helvetica Neue" panose="02000503000000020004" pitchFamily="2" charset="0"/>
                <a:cs typeface="Helvetica Neue" panose="02000503000000020004" pitchFamily="2" charset="0"/>
              </a:rPr>
              <a:t>Pour l'avenir, les prochaines étapes cruciales consistent à poursuivre le dialogue entre les banques centrales, les décideurs et les parties prenantes pour affiner et établir un ensemble de normes universellement applicables. </a:t>
            </a:r>
          </a:p>
          <a:p>
            <a:endParaRPr lang="fr-FR" sz="1000" dirty="0">
              <a:latin typeface="Helvetica Neue" panose="02000503000000020004" pitchFamily="2" charset="0"/>
              <a:ea typeface="Helvetica Neue" panose="02000503000000020004" pitchFamily="2" charset="0"/>
              <a:cs typeface="Helvetica Neue" panose="02000503000000020004" pitchFamily="2" charset="0"/>
            </a:endParaRPr>
          </a:p>
          <a:p>
            <a:r>
              <a:rPr lang="fr-FR" sz="2300" b="1" dirty="0">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En outre, il est essentiel de parvenir à un </a:t>
            </a:r>
            <a:r>
              <a:rPr lang="fr-FR" sz="2300" b="1" dirty="0">
                <a:solidFill>
                  <a:srgbClr val="FF0000"/>
                </a:solidFill>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consensus</a:t>
            </a:r>
            <a:r>
              <a:rPr lang="fr-FR" sz="2300" b="1" dirty="0">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 sur </a:t>
            </a:r>
            <a:r>
              <a:rPr lang="fr-FR" sz="2300" b="1" u="sng" dirty="0">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l'entité responsable de la supervision et de l'application de ces normes</a:t>
            </a:r>
            <a:r>
              <a:rPr lang="fr-FR" sz="2300" b="1" dirty="0">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a:t>
            </a:r>
          </a:p>
        </p:txBody>
      </p:sp>
      <p:sp>
        <p:nvSpPr>
          <p:cNvPr id="7" name="ZoneTexte 6">
            <a:extLst>
              <a:ext uri="{FF2B5EF4-FFF2-40B4-BE49-F238E27FC236}">
                <a16:creationId xmlns:a16="http://schemas.microsoft.com/office/drawing/2014/main" id="{F3AD5894-FFAB-FC13-F901-25C216E8D350}"/>
              </a:ext>
            </a:extLst>
          </p:cNvPr>
          <p:cNvSpPr txBox="1"/>
          <p:nvPr/>
        </p:nvSpPr>
        <p:spPr>
          <a:xfrm>
            <a:off x="701039" y="563472"/>
            <a:ext cx="7688471" cy="1446550"/>
          </a:xfrm>
          <a:prstGeom prst="rect">
            <a:avLst/>
          </a:prstGeom>
          <a:solidFill>
            <a:schemeClr val="bg1"/>
          </a:solidFill>
          <a:ln>
            <a:noFill/>
          </a:ln>
        </p:spPr>
        <p:txBody>
          <a:bodyPr wrap="square">
            <a:spAutoFit/>
          </a:bodyPr>
          <a:lstStyle/>
          <a:p>
            <a:r>
              <a:rPr lang="fr-CH" sz="4400" b="1" dirty="0">
                <a:latin typeface="Gill Sans Ultra Bold" panose="020B0A02020104020203" pitchFamily="34" charset="77"/>
              </a:rPr>
              <a:t>Conclusion</a:t>
            </a:r>
          </a:p>
          <a:p>
            <a:r>
              <a:rPr lang="fr-CH" sz="4400" b="1" dirty="0">
                <a:latin typeface="Gill Sans Ultra Bold" panose="020B0A02020104020203" pitchFamily="34" charset="77"/>
              </a:rPr>
              <a:t>du document du WEF </a:t>
            </a:r>
            <a:endParaRPr lang="fr-CH" sz="4400" dirty="0">
              <a:latin typeface="Gill Sans Ultra Bold" panose="020B0A02020104020203" pitchFamily="34" charset="77"/>
            </a:endParaRPr>
          </a:p>
        </p:txBody>
      </p:sp>
      <p:pic>
        <p:nvPicPr>
          <p:cNvPr id="3" name="Image 2">
            <a:extLst>
              <a:ext uri="{FF2B5EF4-FFF2-40B4-BE49-F238E27FC236}">
                <a16:creationId xmlns:a16="http://schemas.microsoft.com/office/drawing/2014/main" id="{1C4A6C16-8855-1F3B-EEA8-A554A844B4C3}"/>
              </a:ext>
            </a:extLst>
          </p:cNvPr>
          <p:cNvPicPr>
            <a:picLocks noChangeAspect="1"/>
          </p:cNvPicPr>
          <p:nvPr/>
        </p:nvPicPr>
        <p:blipFill>
          <a:blip r:embed="rId2"/>
          <a:stretch>
            <a:fillRect/>
          </a:stretch>
        </p:blipFill>
        <p:spPr>
          <a:xfrm>
            <a:off x="9387093" y="309645"/>
            <a:ext cx="1718316" cy="2434281"/>
          </a:xfrm>
          <a:prstGeom prst="rect">
            <a:avLst/>
          </a:prstGeom>
        </p:spPr>
      </p:pic>
      <p:pic>
        <p:nvPicPr>
          <p:cNvPr id="4" name="Image 3">
            <a:extLst>
              <a:ext uri="{FF2B5EF4-FFF2-40B4-BE49-F238E27FC236}">
                <a16:creationId xmlns:a16="http://schemas.microsoft.com/office/drawing/2014/main" id="{B4DA4066-AB32-C744-9012-FBD43F5DFA62}"/>
              </a:ext>
            </a:extLst>
          </p:cNvPr>
          <p:cNvPicPr>
            <a:picLocks noChangeAspect="1"/>
          </p:cNvPicPr>
          <p:nvPr/>
        </p:nvPicPr>
        <p:blipFill>
          <a:blip r:embed="rId3"/>
          <a:stretch>
            <a:fillRect/>
          </a:stretch>
        </p:blipFill>
        <p:spPr>
          <a:xfrm>
            <a:off x="7667183" y="175969"/>
            <a:ext cx="1444653" cy="1110778"/>
          </a:xfrm>
          <a:prstGeom prst="rect">
            <a:avLst/>
          </a:prstGeom>
        </p:spPr>
      </p:pic>
      <p:sp>
        <p:nvSpPr>
          <p:cNvPr id="5" name="ZoneTexte 4">
            <a:extLst>
              <a:ext uri="{FF2B5EF4-FFF2-40B4-BE49-F238E27FC236}">
                <a16:creationId xmlns:a16="http://schemas.microsoft.com/office/drawing/2014/main" id="{3D5C8977-8EC1-05F9-AB1C-AA4C13547E97}"/>
              </a:ext>
            </a:extLst>
          </p:cNvPr>
          <p:cNvSpPr txBox="1"/>
          <p:nvPr/>
        </p:nvSpPr>
        <p:spPr>
          <a:xfrm>
            <a:off x="9859148" y="3003908"/>
            <a:ext cx="2077480" cy="1538883"/>
          </a:xfrm>
          <a:prstGeom prst="rect">
            <a:avLst/>
          </a:prstGeom>
          <a:solidFill>
            <a:schemeClr val="bg1"/>
          </a:solidFill>
        </p:spPr>
        <p:txBody>
          <a:bodyPr wrap="square">
            <a:spAutoFit/>
          </a:bodyPr>
          <a:lstStyle/>
          <a:p>
            <a:r>
              <a:rPr lang="fr-FR" sz="5400" dirty="0">
                <a:solidFill>
                  <a:srgbClr val="FF0000"/>
                </a:solidFill>
                <a:latin typeface="Gill Sans Ultra Bold" panose="020B0A02020104020203" pitchFamily="34" charset="77"/>
              </a:rPr>
              <a:t>Juin</a:t>
            </a:r>
            <a:r>
              <a:rPr lang="fr-FR" sz="4000" dirty="0">
                <a:solidFill>
                  <a:srgbClr val="FF0000"/>
                </a:solidFill>
                <a:latin typeface="Gill Sans Ultra Bold" panose="020B0A02020104020203" pitchFamily="34" charset="77"/>
              </a:rPr>
              <a:t> 2023</a:t>
            </a:r>
          </a:p>
        </p:txBody>
      </p:sp>
    </p:spTree>
    <p:extLst>
      <p:ext uri="{BB962C8B-B14F-4D97-AF65-F5344CB8AC3E}">
        <p14:creationId xmlns:p14="http://schemas.microsoft.com/office/powerpoint/2010/main" val="48929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AB6608-4D4C-2AA7-BABE-489077F200E0}"/>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6769A9CA-D91C-530F-13C0-2B2503485799}"/>
              </a:ext>
            </a:extLst>
          </p:cNvPr>
          <p:cNvPicPr>
            <a:picLocks noChangeAspect="1"/>
          </p:cNvPicPr>
          <p:nvPr/>
        </p:nvPicPr>
        <p:blipFill>
          <a:blip r:embed="rId2"/>
          <a:stretch>
            <a:fillRect/>
          </a:stretch>
        </p:blipFill>
        <p:spPr>
          <a:xfrm>
            <a:off x="374450" y="1396231"/>
            <a:ext cx="7917480" cy="4839668"/>
          </a:xfrm>
          <a:prstGeom prst="rect">
            <a:avLst/>
          </a:prstGeom>
        </p:spPr>
      </p:pic>
      <p:sp>
        <p:nvSpPr>
          <p:cNvPr id="5" name="Titre 1">
            <a:extLst>
              <a:ext uri="{FF2B5EF4-FFF2-40B4-BE49-F238E27FC236}">
                <a16:creationId xmlns:a16="http://schemas.microsoft.com/office/drawing/2014/main" id="{618D9342-A498-E9FD-1FA7-B06247AE0A6F}"/>
              </a:ext>
            </a:extLst>
          </p:cNvPr>
          <p:cNvSpPr txBox="1">
            <a:spLocks/>
          </p:cNvSpPr>
          <p:nvPr/>
        </p:nvSpPr>
        <p:spPr>
          <a:xfrm>
            <a:off x="354939" y="1972187"/>
            <a:ext cx="1181337" cy="7749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CH" sz="2400" b="1" dirty="0">
                <a:latin typeface="Arial Rounded MT Bold" panose="020F0704030504030204" pitchFamily="34" charset="77"/>
              </a:rPr>
              <a:t>p.10</a:t>
            </a:r>
          </a:p>
        </p:txBody>
      </p:sp>
      <p:sp>
        <p:nvSpPr>
          <p:cNvPr id="6" name="Pensées 5">
            <a:extLst>
              <a:ext uri="{FF2B5EF4-FFF2-40B4-BE49-F238E27FC236}">
                <a16:creationId xmlns:a16="http://schemas.microsoft.com/office/drawing/2014/main" id="{E1F1FBD4-446B-7CB3-2BF8-29D235DF47E8}"/>
              </a:ext>
            </a:extLst>
          </p:cNvPr>
          <p:cNvSpPr/>
          <p:nvPr/>
        </p:nvSpPr>
        <p:spPr>
          <a:xfrm>
            <a:off x="334927" y="1972187"/>
            <a:ext cx="1201349" cy="908568"/>
          </a:xfrm>
          <a:prstGeom prst="cloudCallout">
            <a:avLst>
              <a:gd name="adj1" fmla="val -26502"/>
              <a:gd name="adj2" fmla="val 80642"/>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Image 6">
            <a:extLst>
              <a:ext uri="{FF2B5EF4-FFF2-40B4-BE49-F238E27FC236}">
                <a16:creationId xmlns:a16="http://schemas.microsoft.com/office/drawing/2014/main" id="{890C7E8D-D6B5-E1BD-A940-EB961FFB7DB9}"/>
              </a:ext>
            </a:extLst>
          </p:cNvPr>
          <p:cNvPicPr>
            <a:picLocks noChangeAspect="1"/>
          </p:cNvPicPr>
          <p:nvPr/>
        </p:nvPicPr>
        <p:blipFill>
          <a:blip r:embed="rId3"/>
          <a:stretch>
            <a:fillRect/>
          </a:stretch>
        </p:blipFill>
        <p:spPr>
          <a:xfrm>
            <a:off x="8252407" y="1248159"/>
            <a:ext cx="3625279" cy="5135812"/>
          </a:xfrm>
          <a:prstGeom prst="rect">
            <a:avLst/>
          </a:prstGeom>
          <a:ln>
            <a:solidFill>
              <a:schemeClr val="tx1"/>
            </a:solidFill>
          </a:ln>
        </p:spPr>
      </p:pic>
      <p:sp>
        <p:nvSpPr>
          <p:cNvPr id="9" name="ZoneTexte 8">
            <a:extLst>
              <a:ext uri="{FF2B5EF4-FFF2-40B4-BE49-F238E27FC236}">
                <a16:creationId xmlns:a16="http://schemas.microsoft.com/office/drawing/2014/main" id="{B185D5ED-2A3B-3743-3EF0-05B44FA676D8}"/>
              </a:ext>
            </a:extLst>
          </p:cNvPr>
          <p:cNvSpPr txBox="1"/>
          <p:nvPr/>
        </p:nvSpPr>
        <p:spPr>
          <a:xfrm>
            <a:off x="6096000" y="6056107"/>
            <a:ext cx="2370120" cy="461665"/>
          </a:xfrm>
          <a:prstGeom prst="rect">
            <a:avLst/>
          </a:prstGeom>
          <a:solidFill>
            <a:schemeClr val="bg1"/>
          </a:solidFill>
          <a:ln w="28575">
            <a:solidFill>
              <a:schemeClr val="tx1"/>
            </a:solidFill>
          </a:ln>
        </p:spPr>
        <p:txBody>
          <a:bodyPr wrap="square">
            <a:spAutoFit/>
          </a:bodyPr>
          <a:lstStyle/>
          <a:p>
            <a:pPr algn="ctr"/>
            <a:r>
              <a:rPr lang="fr-CH" sz="2400" b="1" dirty="0">
                <a:latin typeface="Helvetica Neue" panose="02000503000000020004" pitchFamily="2" charset="0"/>
                <a:ea typeface="Helvetica Neue" panose="02000503000000020004" pitchFamily="2" charset="0"/>
                <a:cs typeface="Helvetica Neue" panose="02000503000000020004" pitchFamily="2" charset="0"/>
              </a:rPr>
              <a:t>Sept. 2018</a:t>
            </a:r>
            <a:endParaRPr lang="fr-FR" sz="2400" b="1"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4" name="Titre 1">
            <a:extLst>
              <a:ext uri="{FF2B5EF4-FFF2-40B4-BE49-F238E27FC236}">
                <a16:creationId xmlns:a16="http://schemas.microsoft.com/office/drawing/2014/main" id="{9E152DAA-755F-10E3-E1F4-CA4195F47784}"/>
              </a:ext>
            </a:extLst>
          </p:cNvPr>
          <p:cNvSpPr>
            <a:spLocks noGrp="1"/>
          </p:cNvSpPr>
          <p:nvPr>
            <p:ph type="title"/>
          </p:nvPr>
        </p:nvSpPr>
        <p:spPr>
          <a:xfrm>
            <a:off x="838200" y="365125"/>
            <a:ext cx="10515600" cy="1325563"/>
          </a:xfrm>
        </p:spPr>
        <p:txBody>
          <a:bodyPr>
            <a:normAutofit fontScale="90000"/>
          </a:bodyPr>
          <a:lstStyle/>
          <a:p>
            <a:r>
              <a:rPr lang="fr-CH" sz="5400" dirty="0">
                <a:latin typeface="Gill Sans Ultra Bold" panose="020B0A02020104020203" pitchFamily="34" charset="77"/>
              </a:rPr>
              <a:t>L’</a:t>
            </a:r>
            <a:r>
              <a:rPr lang="fr-CH" sz="5400" dirty="0">
                <a:solidFill>
                  <a:srgbClr val="FF0000"/>
                </a:solidFill>
                <a:latin typeface="Gill Sans Ultra Bold" panose="020B0A02020104020203" pitchFamily="34" charset="77"/>
              </a:rPr>
              <a:t>identité numérique </a:t>
            </a:r>
            <a:r>
              <a:rPr lang="fr-CH" sz="5400" dirty="0">
                <a:latin typeface="Gill Sans Ultra Bold" panose="020B0A02020104020203" pitchFamily="34" charset="77"/>
              </a:rPr>
              <a:t>selon le WEF</a:t>
            </a:r>
            <a:br>
              <a:rPr lang="fr-CH" sz="4800" b="1" dirty="0">
                <a:latin typeface="+mn-lt"/>
              </a:rPr>
            </a:br>
            <a:endParaRPr lang="fr-CH" sz="3600" b="1" dirty="0">
              <a:latin typeface="+mn-lt"/>
            </a:endParaRPr>
          </a:p>
        </p:txBody>
      </p:sp>
    </p:spTree>
    <p:extLst>
      <p:ext uri="{BB962C8B-B14F-4D97-AF65-F5344CB8AC3E}">
        <p14:creationId xmlns:p14="http://schemas.microsoft.com/office/powerpoint/2010/main" val="777769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1000" fill="hold"/>
                                        <p:tgtEl>
                                          <p:spTgt spid="3"/>
                                        </p:tgtEl>
                                        <p:attrNameLst>
                                          <p:attrName>ppt_w</p:attrName>
                                        </p:attrNameLst>
                                      </p:cBhvr>
                                      <p:tavLst>
                                        <p:tav tm="0">
                                          <p:val>
                                            <p:strVal val="#ppt_w*0.70"/>
                                          </p:val>
                                        </p:tav>
                                        <p:tav tm="100000">
                                          <p:val>
                                            <p:strVal val="#ppt_w"/>
                                          </p:val>
                                        </p:tav>
                                      </p:tavLst>
                                    </p:anim>
                                    <p:anim calcmode="lin" valueType="num">
                                      <p:cBhvr>
                                        <p:cTn id="15" dur="1000" fill="hold"/>
                                        <p:tgtEl>
                                          <p:spTgt spid="3"/>
                                        </p:tgtEl>
                                        <p:attrNameLst>
                                          <p:attrName>ppt_h</p:attrName>
                                        </p:attrNameLst>
                                      </p:cBhvr>
                                      <p:tavLst>
                                        <p:tav tm="0">
                                          <p:val>
                                            <p:strVal val="#ppt_h"/>
                                          </p:val>
                                        </p:tav>
                                        <p:tav tm="100000">
                                          <p:val>
                                            <p:strVal val="#ppt_h"/>
                                          </p:val>
                                        </p:tav>
                                      </p:tavLst>
                                    </p:anim>
                                    <p:animEffect transition="in" filter="fade">
                                      <p:cBhvr>
                                        <p:cTn id="16"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2DA9B0-E48A-9869-2726-D2E680773C16}"/>
            </a:ext>
          </a:extLst>
        </p:cNvPr>
        <p:cNvGrpSpPr/>
        <p:nvPr/>
      </p:nvGrpSpPr>
      <p:grpSpPr>
        <a:xfrm>
          <a:off x="0" y="0"/>
          <a:ext cx="0" cy="0"/>
          <a:chOff x="0" y="0"/>
          <a:chExt cx="0" cy="0"/>
        </a:xfrm>
      </p:grpSpPr>
      <p:sp>
        <p:nvSpPr>
          <p:cNvPr id="6" name="Titre 1">
            <a:extLst>
              <a:ext uri="{FF2B5EF4-FFF2-40B4-BE49-F238E27FC236}">
                <a16:creationId xmlns:a16="http://schemas.microsoft.com/office/drawing/2014/main" id="{48295F7A-ECEE-365C-A452-436FF7804083}"/>
              </a:ext>
            </a:extLst>
          </p:cNvPr>
          <p:cNvSpPr txBox="1">
            <a:spLocks/>
          </p:cNvSpPr>
          <p:nvPr/>
        </p:nvSpPr>
        <p:spPr>
          <a:xfrm>
            <a:off x="-420130" y="2592438"/>
            <a:ext cx="11825416"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4800" dirty="0">
                <a:latin typeface="Gill Sans Ultra Bold" panose="020B0A02020104020203" pitchFamily="34" charset="77"/>
              </a:rPr>
              <a:t>L’</a:t>
            </a:r>
            <a:r>
              <a:rPr lang="fr-FR" sz="4800" dirty="0">
                <a:solidFill>
                  <a:srgbClr val="FF0000"/>
                </a:solidFill>
                <a:latin typeface="Gill Sans Ultra Bold" panose="020B0A02020104020203" pitchFamily="34" charset="77"/>
              </a:rPr>
              <a:t>identité</a:t>
            </a:r>
            <a:r>
              <a:rPr lang="fr-FR" sz="4800" dirty="0">
                <a:latin typeface="Gill Sans Ultra Bold" panose="020B0A02020104020203" pitchFamily="34" charset="77"/>
              </a:rPr>
              <a:t> </a:t>
            </a:r>
            <a:r>
              <a:rPr lang="fr-FR" sz="4800" dirty="0">
                <a:solidFill>
                  <a:srgbClr val="FF0000"/>
                </a:solidFill>
                <a:latin typeface="Gill Sans Ultra Bold" panose="020B0A02020104020203" pitchFamily="34" charset="77"/>
              </a:rPr>
              <a:t>numérique</a:t>
            </a:r>
            <a:br>
              <a:rPr lang="fr-FR" sz="4800" dirty="0">
                <a:latin typeface="Gill Sans Ultra Bold" panose="020B0A02020104020203" pitchFamily="34" charset="77"/>
              </a:rPr>
            </a:br>
            <a:r>
              <a:rPr lang="fr-FR" sz="6000" dirty="0">
                <a:latin typeface="Gill Sans Ultra Bold" panose="020B0A02020104020203" pitchFamily="34" charset="77"/>
              </a:rPr>
              <a:t>en Suisse</a:t>
            </a:r>
          </a:p>
        </p:txBody>
      </p:sp>
      <p:pic>
        <p:nvPicPr>
          <p:cNvPr id="2" name="Image 1">
            <a:extLst>
              <a:ext uri="{FF2B5EF4-FFF2-40B4-BE49-F238E27FC236}">
                <a16:creationId xmlns:a16="http://schemas.microsoft.com/office/drawing/2014/main" id="{E2FDB3DF-3A2C-0473-2DB8-A955DA65D364}"/>
              </a:ext>
            </a:extLst>
          </p:cNvPr>
          <p:cNvPicPr>
            <a:picLocks noChangeAspect="1"/>
          </p:cNvPicPr>
          <p:nvPr/>
        </p:nvPicPr>
        <p:blipFill>
          <a:blip r:embed="rId2"/>
          <a:stretch>
            <a:fillRect/>
          </a:stretch>
        </p:blipFill>
        <p:spPr>
          <a:xfrm>
            <a:off x="8426614" y="913693"/>
            <a:ext cx="1583281" cy="1583281"/>
          </a:xfrm>
          <a:prstGeom prst="rect">
            <a:avLst/>
          </a:prstGeom>
        </p:spPr>
      </p:pic>
    </p:spTree>
    <p:extLst>
      <p:ext uri="{BB962C8B-B14F-4D97-AF65-F5344CB8AC3E}">
        <p14:creationId xmlns:p14="http://schemas.microsoft.com/office/powerpoint/2010/main" val="293616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1A87AF-E824-A66E-F77F-31F02FAD4AA7}"/>
            </a:ext>
          </a:extLst>
        </p:cNvPr>
        <p:cNvGrpSpPr/>
        <p:nvPr/>
      </p:nvGrpSpPr>
      <p:grpSpPr>
        <a:xfrm>
          <a:off x="0" y="0"/>
          <a:ext cx="0" cy="0"/>
          <a:chOff x="0" y="0"/>
          <a:chExt cx="0" cy="0"/>
        </a:xfrm>
      </p:grpSpPr>
      <p:pic>
        <p:nvPicPr>
          <p:cNvPr id="6" name="Image 5">
            <a:extLst>
              <a:ext uri="{FF2B5EF4-FFF2-40B4-BE49-F238E27FC236}">
                <a16:creationId xmlns:a16="http://schemas.microsoft.com/office/drawing/2014/main" id="{CDC59937-DF8C-2FBB-18A5-5A90867A9D8A}"/>
              </a:ext>
            </a:extLst>
          </p:cNvPr>
          <p:cNvPicPr>
            <a:picLocks noChangeAspect="1"/>
          </p:cNvPicPr>
          <p:nvPr/>
        </p:nvPicPr>
        <p:blipFill>
          <a:blip r:embed="rId2"/>
          <a:stretch>
            <a:fillRect/>
          </a:stretch>
        </p:blipFill>
        <p:spPr>
          <a:xfrm>
            <a:off x="8964786" y="868476"/>
            <a:ext cx="3082944" cy="4102099"/>
          </a:xfrm>
          <a:prstGeom prst="rect">
            <a:avLst/>
          </a:prstGeom>
        </p:spPr>
      </p:pic>
      <p:sp>
        <p:nvSpPr>
          <p:cNvPr id="5" name="ZoneTexte 4">
            <a:extLst>
              <a:ext uri="{FF2B5EF4-FFF2-40B4-BE49-F238E27FC236}">
                <a16:creationId xmlns:a16="http://schemas.microsoft.com/office/drawing/2014/main" id="{6D6421E7-12B5-4DAB-394C-3D2329BE0BC6}"/>
              </a:ext>
            </a:extLst>
          </p:cNvPr>
          <p:cNvSpPr txBox="1"/>
          <p:nvPr/>
        </p:nvSpPr>
        <p:spPr>
          <a:xfrm>
            <a:off x="272881" y="1601702"/>
            <a:ext cx="6503476" cy="2862322"/>
          </a:xfrm>
          <a:prstGeom prst="rect">
            <a:avLst/>
          </a:prstGeom>
          <a:noFill/>
          <a:ln w="28575">
            <a:solidFill>
              <a:schemeClr val="tx1"/>
            </a:solidFill>
          </a:ln>
        </p:spPr>
        <p:txBody>
          <a:bodyPr wrap="square">
            <a:spAutoFit/>
          </a:bodyPr>
          <a:lstStyle/>
          <a:p>
            <a:r>
              <a:rPr lang="fr-CH" sz="2000" b="1" dirty="0">
                <a:solidFill>
                  <a:srgbClr val="000000"/>
                </a:solidFill>
                <a:highlight>
                  <a:srgbClr val="FFFF00"/>
                </a:highlight>
                <a:latin typeface="Helvetica Neue" panose="02000503000000020004" pitchFamily="2" charset="0"/>
              </a:rPr>
              <a:t>« </a:t>
            </a:r>
            <a:r>
              <a:rPr lang="fr-CH" sz="2000" b="1" dirty="0">
                <a:solidFill>
                  <a:srgbClr val="000000"/>
                </a:solidFill>
                <a:effectLst/>
                <a:highlight>
                  <a:srgbClr val="FFFF00"/>
                </a:highlight>
                <a:latin typeface="Helvetica Neue" panose="02000503000000020004" pitchFamily="2" charset="0"/>
              </a:rPr>
              <a:t>La </a:t>
            </a:r>
            <a:r>
              <a:rPr lang="fr-CH" sz="2000" b="1" dirty="0">
                <a:solidFill>
                  <a:srgbClr val="FF0000"/>
                </a:solidFill>
                <a:effectLst/>
                <a:highlight>
                  <a:srgbClr val="FFFF00"/>
                </a:highlight>
                <a:latin typeface="Helvetica Neue" panose="02000503000000020004" pitchFamily="2" charset="0"/>
              </a:rPr>
              <a:t>Banque mondiale </a:t>
            </a:r>
            <a:r>
              <a:rPr lang="fr-CH" sz="2000" b="1" dirty="0">
                <a:solidFill>
                  <a:srgbClr val="000000"/>
                </a:solidFill>
                <a:effectLst/>
                <a:highlight>
                  <a:srgbClr val="FFFF00"/>
                </a:highlight>
                <a:latin typeface="Helvetica Neue" panose="02000503000000020004" pitchFamily="2" charset="0"/>
              </a:rPr>
              <a:t>propose de relier l’identité numérique aux </a:t>
            </a:r>
            <a:r>
              <a:rPr lang="fr-CH" sz="2000" b="1" u="sng" dirty="0">
                <a:solidFill>
                  <a:srgbClr val="000000"/>
                </a:solidFill>
                <a:effectLst/>
                <a:highlight>
                  <a:srgbClr val="FFFF00"/>
                </a:highlight>
                <a:latin typeface="Helvetica Neue" panose="02000503000000020004" pitchFamily="2" charset="0"/>
              </a:rPr>
              <a:t>systèmes de paiement instantané</a:t>
            </a:r>
            <a:r>
              <a:rPr lang="fr-CH" sz="2000" b="1" dirty="0">
                <a:solidFill>
                  <a:srgbClr val="000000"/>
                </a:solidFill>
                <a:effectLst/>
                <a:highlight>
                  <a:srgbClr val="FFFF00"/>
                </a:highlight>
                <a:latin typeface="Helvetica Neue" panose="02000503000000020004" pitchFamily="2" charset="0"/>
              </a:rPr>
              <a:t>. »</a:t>
            </a:r>
          </a:p>
          <a:p>
            <a:r>
              <a:rPr lang="fr-CH" sz="2000" dirty="0">
                <a:solidFill>
                  <a:srgbClr val="000000"/>
                </a:solidFill>
                <a:latin typeface="Helvetica Neue" panose="02000503000000020004" pitchFamily="2" charset="0"/>
              </a:rPr>
              <a:t>« </a:t>
            </a:r>
            <a:r>
              <a:rPr lang="fr-CH" sz="2000" dirty="0">
                <a:solidFill>
                  <a:srgbClr val="000000"/>
                </a:solidFill>
                <a:effectLst/>
                <a:latin typeface="Helvetica Neue" panose="02000503000000020004" pitchFamily="2" charset="0"/>
              </a:rPr>
              <a:t>À Genève, la Confédération suisse n’a pas seulement présenté un projet national. Elle a mis en avant une méthode: co-développement , transparence, interopérabilité. </a:t>
            </a:r>
            <a:r>
              <a:rPr lang="fr-CH" sz="2000" b="1" dirty="0">
                <a:solidFill>
                  <a:srgbClr val="000000"/>
                </a:solidFill>
                <a:effectLst/>
                <a:highlight>
                  <a:srgbClr val="FFFF00"/>
                </a:highlight>
                <a:latin typeface="Helvetica Neue" panose="02000503000000020004" pitchFamily="2" charset="0"/>
              </a:rPr>
              <a:t>Une approche que plusieurs acteurs perçoivent déjà comme un </a:t>
            </a:r>
            <a:r>
              <a:rPr lang="fr-CH" sz="2000" b="1" dirty="0">
                <a:solidFill>
                  <a:srgbClr val="FF0000"/>
                </a:solidFill>
                <a:effectLst/>
                <a:highlight>
                  <a:srgbClr val="FFFF00"/>
                </a:highlight>
                <a:latin typeface="Helvetica Neue" panose="02000503000000020004" pitchFamily="2" charset="0"/>
              </a:rPr>
              <a:t>modèle à suivre</a:t>
            </a:r>
            <a:r>
              <a:rPr lang="fr-CH" sz="2000" b="1" dirty="0">
                <a:solidFill>
                  <a:srgbClr val="000000"/>
                </a:solidFill>
                <a:effectLst/>
                <a:highlight>
                  <a:srgbClr val="FFFF00"/>
                </a:highlight>
                <a:latin typeface="Helvetica Neue" panose="02000503000000020004" pitchFamily="2" charset="0"/>
              </a:rPr>
              <a:t>, dans un paysage numérique mondial toujours plus fragmenté</a:t>
            </a:r>
            <a:r>
              <a:rPr lang="fr-CH" sz="2000" dirty="0">
                <a:solidFill>
                  <a:srgbClr val="000000"/>
                </a:solidFill>
                <a:effectLst/>
                <a:latin typeface="Helvetica Neue" panose="02000503000000020004" pitchFamily="2" charset="0"/>
              </a:rPr>
              <a:t>. »</a:t>
            </a:r>
          </a:p>
        </p:txBody>
      </p:sp>
      <p:sp>
        <p:nvSpPr>
          <p:cNvPr id="10" name="ZoneTexte 9">
            <a:extLst>
              <a:ext uri="{FF2B5EF4-FFF2-40B4-BE49-F238E27FC236}">
                <a16:creationId xmlns:a16="http://schemas.microsoft.com/office/drawing/2014/main" id="{EA5B6A13-3D5D-344A-88CC-D5109F837262}"/>
              </a:ext>
            </a:extLst>
          </p:cNvPr>
          <p:cNvSpPr txBox="1"/>
          <p:nvPr/>
        </p:nvSpPr>
        <p:spPr>
          <a:xfrm>
            <a:off x="272881" y="4514847"/>
            <a:ext cx="6096000" cy="2246769"/>
          </a:xfrm>
          <a:prstGeom prst="rect">
            <a:avLst/>
          </a:prstGeom>
          <a:noFill/>
        </p:spPr>
        <p:txBody>
          <a:bodyPr wrap="square">
            <a:spAutoFit/>
          </a:bodyPr>
          <a:lstStyle/>
          <a:p>
            <a:r>
              <a:rPr lang="fr-CH" sz="2000" b="1" dirty="0">
                <a:solidFill>
                  <a:srgbClr val="000000"/>
                </a:solidFill>
                <a:effectLst/>
                <a:latin typeface="Helvetica Neue" panose="02000503000000020004" pitchFamily="2" charset="0"/>
              </a:rPr>
              <a:t>L'identité numérique est prévue pour :</a:t>
            </a:r>
            <a:endParaRPr lang="fr-CH" sz="2000" dirty="0">
              <a:solidFill>
                <a:srgbClr val="000000"/>
              </a:solidFill>
              <a:effectLst/>
              <a:latin typeface="Helvetica Neue" panose="02000503000000020004" pitchFamily="2" charset="0"/>
            </a:endParaRPr>
          </a:p>
          <a:p>
            <a:r>
              <a:rPr lang="fr-CH" sz="2000" dirty="0">
                <a:solidFill>
                  <a:srgbClr val="000000"/>
                </a:solidFill>
                <a:effectLst/>
                <a:latin typeface="Helvetica Neue" panose="02000503000000020004" pitchFamily="2" charset="0"/>
              </a:rPr>
              <a:t>• les voyages</a:t>
            </a:r>
          </a:p>
          <a:p>
            <a:r>
              <a:rPr lang="fr-CH" sz="2000" dirty="0">
                <a:solidFill>
                  <a:srgbClr val="000000"/>
                </a:solidFill>
                <a:effectLst/>
                <a:latin typeface="Helvetica Neue" panose="02000503000000020004" pitchFamily="2" charset="0"/>
              </a:rPr>
              <a:t>• la "Santé"</a:t>
            </a:r>
          </a:p>
          <a:p>
            <a:r>
              <a:rPr lang="fr-CH" sz="2000" dirty="0">
                <a:solidFill>
                  <a:srgbClr val="000000"/>
                </a:solidFill>
                <a:effectLst/>
                <a:latin typeface="Helvetica Neue" panose="02000503000000020004" pitchFamily="2" charset="0"/>
              </a:rPr>
              <a:t>• payer</a:t>
            </a:r>
          </a:p>
          <a:p>
            <a:r>
              <a:rPr lang="fr-CH" sz="2000" dirty="0">
                <a:solidFill>
                  <a:srgbClr val="000000"/>
                </a:solidFill>
                <a:effectLst/>
                <a:latin typeface="Helvetica Neue" panose="02000503000000020004" pitchFamily="2" charset="0"/>
              </a:rPr>
              <a:t>• signer des documents en ligne</a:t>
            </a:r>
          </a:p>
          <a:p>
            <a:r>
              <a:rPr lang="fr-CH" sz="2000" dirty="0">
                <a:solidFill>
                  <a:srgbClr val="000000"/>
                </a:solidFill>
                <a:effectLst/>
                <a:latin typeface="Helvetica Neue" panose="02000503000000020004" pitchFamily="2" charset="0"/>
              </a:rPr>
              <a:t>• "gouverner"</a:t>
            </a:r>
          </a:p>
          <a:p>
            <a:r>
              <a:rPr lang="fr-CH" sz="2000" dirty="0">
                <a:solidFill>
                  <a:srgbClr val="000000"/>
                </a:solidFill>
                <a:effectLst/>
                <a:latin typeface="Helvetica Neue" panose="02000503000000020004" pitchFamily="2" charset="0"/>
              </a:rPr>
              <a:t>• </a:t>
            </a:r>
            <a:r>
              <a:rPr lang="fr-CH" sz="2000" dirty="0">
                <a:solidFill>
                  <a:srgbClr val="000000"/>
                </a:solidFill>
                <a:latin typeface="Helvetica Neue" panose="02000503000000020004" pitchFamily="2" charset="0"/>
              </a:rPr>
              <a:t>pouvoir refuser d’être prélevé de ses organes</a:t>
            </a:r>
            <a:endParaRPr lang="fr-CH" sz="2000" dirty="0">
              <a:solidFill>
                <a:srgbClr val="000000"/>
              </a:solidFill>
              <a:effectLst/>
              <a:latin typeface="Helvetica Neue" panose="02000503000000020004" pitchFamily="2" charset="0"/>
            </a:endParaRPr>
          </a:p>
        </p:txBody>
      </p:sp>
      <p:sp>
        <p:nvSpPr>
          <p:cNvPr id="12" name="ZoneTexte 11">
            <a:extLst>
              <a:ext uri="{FF2B5EF4-FFF2-40B4-BE49-F238E27FC236}">
                <a16:creationId xmlns:a16="http://schemas.microsoft.com/office/drawing/2014/main" id="{B71CA65A-F4F7-E33D-BEF7-B6885895ADE7}"/>
              </a:ext>
            </a:extLst>
          </p:cNvPr>
          <p:cNvSpPr txBox="1"/>
          <p:nvPr/>
        </p:nvSpPr>
        <p:spPr>
          <a:xfrm>
            <a:off x="6019247" y="5293301"/>
            <a:ext cx="6096000" cy="1323439"/>
          </a:xfrm>
          <a:prstGeom prst="rect">
            <a:avLst/>
          </a:prstGeom>
          <a:noFill/>
        </p:spPr>
        <p:txBody>
          <a:bodyPr wrap="square">
            <a:spAutoFit/>
          </a:bodyPr>
          <a:lstStyle/>
          <a:p>
            <a:r>
              <a:rPr lang="fr-CH" sz="2000" b="1" dirty="0">
                <a:solidFill>
                  <a:srgbClr val="000000"/>
                </a:solidFill>
                <a:effectLst/>
                <a:latin typeface="Helvetica Neue" panose="02000503000000020004" pitchFamily="2" charset="0"/>
              </a:rPr>
              <a:t>« </a:t>
            </a:r>
            <a:r>
              <a:rPr lang="fr-CH" sz="2000" b="1" dirty="0">
                <a:solidFill>
                  <a:srgbClr val="000000"/>
                </a:solidFill>
                <a:effectLst/>
                <a:highlight>
                  <a:srgbClr val="FFFF00"/>
                </a:highlight>
                <a:latin typeface="Helvetica Neue" panose="02000503000000020004" pitchFamily="2" charset="0"/>
              </a:rPr>
              <a:t>L’identité électronique (e-ID), qui devrait être </a:t>
            </a:r>
            <a:r>
              <a:rPr lang="fr-CH" sz="2000" b="1" dirty="0">
                <a:solidFill>
                  <a:srgbClr val="FF0000"/>
                </a:solidFill>
                <a:effectLst/>
                <a:highlight>
                  <a:srgbClr val="FFFF00"/>
                </a:highlight>
                <a:latin typeface="Helvetica Neue" panose="02000503000000020004" pitchFamily="2" charset="0"/>
              </a:rPr>
              <a:t>disponible en 2026</a:t>
            </a:r>
            <a:r>
              <a:rPr lang="fr-CH" sz="2000" b="1" dirty="0">
                <a:solidFill>
                  <a:srgbClr val="000000"/>
                </a:solidFill>
                <a:effectLst/>
                <a:highlight>
                  <a:srgbClr val="FFFF00"/>
                </a:highlight>
                <a:latin typeface="Helvetica Neue" panose="02000503000000020004" pitchFamily="2" charset="0"/>
              </a:rPr>
              <a:t>, sera utilisée pour l’identification dans le registre [pour refuser le prélèvement d’organes</a:t>
            </a:r>
            <a:r>
              <a:rPr lang="fr-CH" sz="2000" dirty="0">
                <a:solidFill>
                  <a:srgbClr val="000000"/>
                </a:solidFill>
                <a:effectLst/>
                <a:latin typeface="Helvetica Neue" panose="02000503000000020004" pitchFamily="2" charset="0"/>
              </a:rPr>
              <a:t>. »</a:t>
            </a:r>
          </a:p>
        </p:txBody>
      </p:sp>
      <p:pic>
        <p:nvPicPr>
          <p:cNvPr id="16" name="Image 15">
            <a:extLst>
              <a:ext uri="{FF2B5EF4-FFF2-40B4-BE49-F238E27FC236}">
                <a16:creationId xmlns:a16="http://schemas.microsoft.com/office/drawing/2014/main" id="{08CEAD83-1899-1118-C235-8BEBDD582906}"/>
              </a:ext>
            </a:extLst>
          </p:cNvPr>
          <p:cNvPicPr>
            <a:picLocks noChangeAspect="1"/>
          </p:cNvPicPr>
          <p:nvPr/>
        </p:nvPicPr>
        <p:blipFill>
          <a:blip r:embed="rId3"/>
          <a:stretch>
            <a:fillRect/>
          </a:stretch>
        </p:blipFill>
        <p:spPr>
          <a:xfrm>
            <a:off x="5714579" y="4571645"/>
            <a:ext cx="654302" cy="721656"/>
          </a:xfrm>
          <a:prstGeom prst="rect">
            <a:avLst/>
          </a:prstGeom>
        </p:spPr>
      </p:pic>
      <p:pic>
        <p:nvPicPr>
          <p:cNvPr id="18" name="Image 17">
            <a:extLst>
              <a:ext uri="{FF2B5EF4-FFF2-40B4-BE49-F238E27FC236}">
                <a16:creationId xmlns:a16="http://schemas.microsoft.com/office/drawing/2014/main" id="{DBF61FD0-F0CB-369C-2026-7C5B95C593A7}"/>
              </a:ext>
            </a:extLst>
          </p:cNvPr>
          <p:cNvPicPr>
            <a:picLocks noChangeAspect="1"/>
          </p:cNvPicPr>
          <p:nvPr/>
        </p:nvPicPr>
        <p:blipFill>
          <a:blip r:embed="rId4"/>
          <a:stretch>
            <a:fillRect/>
          </a:stretch>
        </p:blipFill>
        <p:spPr>
          <a:xfrm>
            <a:off x="6368881" y="4571645"/>
            <a:ext cx="2343955" cy="672446"/>
          </a:xfrm>
          <a:prstGeom prst="rect">
            <a:avLst/>
          </a:prstGeom>
        </p:spPr>
      </p:pic>
      <p:sp>
        <p:nvSpPr>
          <p:cNvPr id="8" name="Titre 1">
            <a:extLst>
              <a:ext uri="{FF2B5EF4-FFF2-40B4-BE49-F238E27FC236}">
                <a16:creationId xmlns:a16="http://schemas.microsoft.com/office/drawing/2014/main" id="{0A27467A-0D00-5305-A42E-A3D60AB4755C}"/>
              </a:ext>
            </a:extLst>
          </p:cNvPr>
          <p:cNvSpPr txBox="1">
            <a:spLocks/>
          </p:cNvSpPr>
          <p:nvPr/>
        </p:nvSpPr>
        <p:spPr>
          <a:xfrm>
            <a:off x="402771" y="205695"/>
            <a:ext cx="10515600" cy="1325563"/>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CH" sz="5400" dirty="0">
                <a:latin typeface="Gill Sans Ultra Bold" panose="020B0A02020104020203" pitchFamily="34" charset="77"/>
              </a:rPr>
              <a:t>L’identité numérique</a:t>
            </a:r>
            <a:br>
              <a:rPr lang="fr-CH" sz="4800" dirty="0">
                <a:latin typeface="Gill Sans Ultra Bold" panose="020B0A02020104020203" pitchFamily="34" charset="77"/>
              </a:rPr>
            </a:br>
            <a:r>
              <a:rPr lang="fr-CH" sz="4100" dirty="0">
                <a:latin typeface="Gill Sans Ultra Bold" panose="020B0A02020104020203" pitchFamily="34" charset="77"/>
              </a:rPr>
              <a:t>prévue en 2026</a:t>
            </a:r>
          </a:p>
        </p:txBody>
      </p:sp>
      <p:pic>
        <p:nvPicPr>
          <p:cNvPr id="9" name="Image 8">
            <a:extLst>
              <a:ext uri="{FF2B5EF4-FFF2-40B4-BE49-F238E27FC236}">
                <a16:creationId xmlns:a16="http://schemas.microsoft.com/office/drawing/2014/main" id="{3A11F16E-9BAC-8137-6C9A-0DD7F28D0CD3}"/>
              </a:ext>
            </a:extLst>
          </p:cNvPr>
          <p:cNvPicPr>
            <a:picLocks noChangeAspect="1"/>
          </p:cNvPicPr>
          <p:nvPr/>
        </p:nvPicPr>
        <p:blipFill>
          <a:blip r:embed="rId5"/>
          <a:stretch>
            <a:fillRect/>
          </a:stretch>
        </p:blipFill>
        <p:spPr>
          <a:xfrm>
            <a:off x="7253397" y="604433"/>
            <a:ext cx="1583281" cy="1583281"/>
          </a:xfrm>
          <a:prstGeom prst="rect">
            <a:avLst/>
          </a:prstGeom>
        </p:spPr>
      </p:pic>
    </p:spTree>
    <p:extLst>
      <p:ext uri="{BB962C8B-B14F-4D97-AF65-F5344CB8AC3E}">
        <p14:creationId xmlns:p14="http://schemas.microsoft.com/office/powerpoint/2010/main" val="874078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strVal val="#ppt_w*0.70"/>
                                          </p:val>
                                        </p:tav>
                                        <p:tav tm="100000">
                                          <p:val>
                                            <p:strVal val="#ppt_w"/>
                                          </p:val>
                                        </p:tav>
                                      </p:tavLst>
                                    </p:anim>
                                    <p:anim calcmode="lin" valueType="num">
                                      <p:cBhvr>
                                        <p:cTn id="8" dur="1000" fill="hold"/>
                                        <p:tgtEl>
                                          <p:spTgt spid="10"/>
                                        </p:tgtEl>
                                        <p:attrNameLst>
                                          <p:attrName>ppt_h</p:attrName>
                                        </p:attrNameLst>
                                      </p:cBhvr>
                                      <p:tavLst>
                                        <p:tav tm="0">
                                          <p:val>
                                            <p:strVal val="#ppt_h"/>
                                          </p:val>
                                        </p:tav>
                                        <p:tav tm="100000">
                                          <p:val>
                                            <p:strVal val="#ppt_h"/>
                                          </p:val>
                                        </p:tav>
                                      </p:tavLst>
                                    </p:anim>
                                    <p:animEffect transition="in" filter="fade">
                                      <p:cBhvr>
                                        <p:cTn id="9"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EAC2AE-DE65-1B00-D4F3-BFFE7477908B}"/>
            </a:ext>
          </a:extLst>
        </p:cNvPr>
        <p:cNvGrpSpPr/>
        <p:nvPr/>
      </p:nvGrpSpPr>
      <p:grpSpPr>
        <a:xfrm>
          <a:off x="0" y="0"/>
          <a:ext cx="0" cy="0"/>
          <a:chOff x="0" y="0"/>
          <a:chExt cx="0" cy="0"/>
        </a:xfrm>
      </p:grpSpPr>
      <p:sp>
        <p:nvSpPr>
          <p:cNvPr id="8" name="Titre 1">
            <a:extLst>
              <a:ext uri="{FF2B5EF4-FFF2-40B4-BE49-F238E27FC236}">
                <a16:creationId xmlns:a16="http://schemas.microsoft.com/office/drawing/2014/main" id="{D4663A29-3934-9941-A7AE-03FA41083767}"/>
              </a:ext>
            </a:extLst>
          </p:cNvPr>
          <p:cNvSpPr txBox="1">
            <a:spLocks/>
          </p:cNvSpPr>
          <p:nvPr/>
        </p:nvSpPr>
        <p:spPr>
          <a:xfrm>
            <a:off x="382759" y="-48382"/>
            <a:ext cx="11615058" cy="244756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5560"/>
              </a:lnSpc>
            </a:pPr>
            <a:r>
              <a:rPr lang="fr-CH" sz="4800" dirty="0">
                <a:latin typeface="Gill Sans Ultra Bold" panose="020B0A02020104020203" pitchFamily="34" charset="77"/>
              </a:rPr>
              <a:t>L’identité numérique est prévue pour 2026 </a:t>
            </a:r>
          </a:p>
          <a:p>
            <a:pPr>
              <a:lnSpc>
                <a:spcPts val="5560"/>
              </a:lnSpc>
            </a:pPr>
            <a:r>
              <a:rPr lang="fr-CH" sz="3200" b="1" dirty="0">
                <a:latin typeface="Arial Rounded MT Bold" panose="020F0704030504030204" pitchFamily="34" charset="77"/>
              </a:rPr>
              <a:t>par la société qui gère la </a:t>
            </a:r>
            <a:r>
              <a:rPr lang="fr-CH" sz="3200" b="1" dirty="0">
                <a:solidFill>
                  <a:srgbClr val="FF0000"/>
                </a:solidFill>
                <a:latin typeface="Arial Rounded MT Bold" panose="020F0704030504030204" pitchFamily="34" charset="77"/>
              </a:rPr>
              <a:t>bourse</a:t>
            </a:r>
            <a:r>
              <a:rPr lang="fr-CH" sz="3200" b="1" dirty="0">
                <a:latin typeface="Arial Rounded MT Bold" panose="020F0704030504030204" pitchFamily="34" charset="77"/>
              </a:rPr>
              <a:t> Suisse</a:t>
            </a:r>
          </a:p>
        </p:txBody>
      </p:sp>
      <p:sp>
        <p:nvSpPr>
          <p:cNvPr id="13" name="ZoneTexte 12">
            <a:extLst>
              <a:ext uri="{FF2B5EF4-FFF2-40B4-BE49-F238E27FC236}">
                <a16:creationId xmlns:a16="http://schemas.microsoft.com/office/drawing/2014/main" id="{559242C1-BFD7-B558-F4E4-233DF4D3CB66}"/>
              </a:ext>
            </a:extLst>
          </p:cNvPr>
          <p:cNvSpPr txBox="1"/>
          <p:nvPr/>
        </p:nvSpPr>
        <p:spPr>
          <a:xfrm>
            <a:off x="684515" y="3103624"/>
            <a:ext cx="3367928" cy="461665"/>
          </a:xfrm>
          <a:prstGeom prst="rect">
            <a:avLst/>
          </a:prstGeom>
          <a:solidFill>
            <a:schemeClr val="bg1"/>
          </a:solidFill>
          <a:ln w="28575">
            <a:solidFill>
              <a:schemeClr val="tx1"/>
            </a:solidFill>
          </a:ln>
        </p:spPr>
        <p:txBody>
          <a:bodyPr wrap="square">
            <a:spAutoFit/>
          </a:bodyPr>
          <a:lstStyle/>
          <a:p>
            <a:pPr algn="ctr"/>
            <a:r>
              <a:rPr lang="fr-FR" sz="2400" b="1" dirty="0">
                <a:latin typeface="Helvetica Neue" panose="02000503000000020004" pitchFamily="2" charset="0"/>
                <a:ea typeface="Helvetica Neue" panose="02000503000000020004" pitchFamily="2" charset="0"/>
                <a:cs typeface="Helvetica Neue" panose="02000503000000020004" pitchFamily="2" charset="0"/>
              </a:rPr>
              <a:t>Le </a:t>
            </a:r>
            <a:r>
              <a:rPr lang="fr-FR" sz="2400" b="1" dirty="0">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18 juin 2025</a:t>
            </a:r>
          </a:p>
        </p:txBody>
      </p:sp>
      <p:pic>
        <p:nvPicPr>
          <p:cNvPr id="19" name="Image 18">
            <a:extLst>
              <a:ext uri="{FF2B5EF4-FFF2-40B4-BE49-F238E27FC236}">
                <a16:creationId xmlns:a16="http://schemas.microsoft.com/office/drawing/2014/main" id="{736BD61A-4106-A0A1-E4E1-A16F125C51BF}"/>
              </a:ext>
            </a:extLst>
          </p:cNvPr>
          <p:cNvPicPr>
            <a:picLocks noChangeAspect="1"/>
          </p:cNvPicPr>
          <p:nvPr/>
        </p:nvPicPr>
        <p:blipFill>
          <a:blip r:embed="rId2"/>
          <a:stretch>
            <a:fillRect/>
          </a:stretch>
        </p:blipFill>
        <p:spPr>
          <a:xfrm>
            <a:off x="684515" y="3680647"/>
            <a:ext cx="4544705" cy="2914015"/>
          </a:xfrm>
          <a:prstGeom prst="rect">
            <a:avLst/>
          </a:prstGeom>
        </p:spPr>
      </p:pic>
      <p:pic>
        <p:nvPicPr>
          <p:cNvPr id="17" name="Image 16">
            <a:extLst>
              <a:ext uri="{FF2B5EF4-FFF2-40B4-BE49-F238E27FC236}">
                <a16:creationId xmlns:a16="http://schemas.microsoft.com/office/drawing/2014/main" id="{0F6BCAC1-EAD0-4908-7DAF-6280D05E2F74}"/>
              </a:ext>
            </a:extLst>
          </p:cNvPr>
          <p:cNvPicPr>
            <a:picLocks noChangeAspect="1"/>
          </p:cNvPicPr>
          <p:nvPr/>
        </p:nvPicPr>
        <p:blipFill>
          <a:blip r:embed="rId3"/>
          <a:stretch>
            <a:fillRect/>
          </a:stretch>
        </p:blipFill>
        <p:spPr>
          <a:xfrm>
            <a:off x="5472119" y="2892752"/>
            <a:ext cx="6525698" cy="3674132"/>
          </a:xfrm>
          <a:prstGeom prst="rect">
            <a:avLst/>
          </a:prstGeom>
          <a:ln>
            <a:solidFill>
              <a:schemeClr val="tx1"/>
            </a:solidFill>
          </a:ln>
        </p:spPr>
      </p:pic>
      <p:sp>
        <p:nvSpPr>
          <p:cNvPr id="4" name="Pensées 3">
            <a:extLst>
              <a:ext uri="{FF2B5EF4-FFF2-40B4-BE49-F238E27FC236}">
                <a16:creationId xmlns:a16="http://schemas.microsoft.com/office/drawing/2014/main" id="{7B39BB37-460C-1F6B-3B7B-10684DFBF6F5}"/>
              </a:ext>
            </a:extLst>
          </p:cNvPr>
          <p:cNvSpPr/>
          <p:nvPr/>
        </p:nvSpPr>
        <p:spPr>
          <a:xfrm>
            <a:off x="10836492" y="956770"/>
            <a:ext cx="1201349" cy="908568"/>
          </a:xfrm>
          <a:prstGeom prst="cloudCallout">
            <a:avLst>
              <a:gd name="adj1" fmla="val 30584"/>
              <a:gd name="adj2" fmla="val 69859"/>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C0937871-4126-1CA6-DEC1-47DA6853E055}"/>
              </a:ext>
            </a:extLst>
          </p:cNvPr>
          <p:cNvSpPr txBox="1">
            <a:spLocks/>
          </p:cNvSpPr>
          <p:nvPr/>
        </p:nvSpPr>
        <p:spPr>
          <a:xfrm>
            <a:off x="10836492" y="1009517"/>
            <a:ext cx="1181337" cy="7749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CH" sz="2400" b="1" dirty="0">
                <a:latin typeface="Arial Rounded MT Bold" panose="020F0704030504030204" pitchFamily="34" charset="77"/>
              </a:rPr>
              <a:t>p.19</a:t>
            </a:r>
          </a:p>
        </p:txBody>
      </p:sp>
      <p:pic>
        <p:nvPicPr>
          <p:cNvPr id="5" name="Image 4">
            <a:extLst>
              <a:ext uri="{FF2B5EF4-FFF2-40B4-BE49-F238E27FC236}">
                <a16:creationId xmlns:a16="http://schemas.microsoft.com/office/drawing/2014/main" id="{AEBC571A-2DAA-D6CC-C11E-8AEFA5E88A5F}"/>
              </a:ext>
            </a:extLst>
          </p:cNvPr>
          <p:cNvPicPr>
            <a:picLocks noChangeAspect="1"/>
          </p:cNvPicPr>
          <p:nvPr/>
        </p:nvPicPr>
        <p:blipFill>
          <a:blip r:embed="rId4"/>
          <a:stretch>
            <a:fillRect/>
          </a:stretch>
        </p:blipFill>
        <p:spPr>
          <a:xfrm>
            <a:off x="7706202" y="383760"/>
            <a:ext cx="1583281" cy="1583281"/>
          </a:xfrm>
          <a:prstGeom prst="rect">
            <a:avLst/>
          </a:prstGeom>
        </p:spPr>
      </p:pic>
      <p:pic>
        <p:nvPicPr>
          <p:cNvPr id="3" name="Image 2">
            <a:extLst>
              <a:ext uri="{FF2B5EF4-FFF2-40B4-BE49-F238E27FC236}">
                <a16:creationId xmlns:a16="http://schemas.microsoft.com/office/drawing/2014/main" id="{219D52C5-7E89-D8AC-5586-15A49EADB14E}"/>
              </a:ext>
            </a:extLst>
          </p:cNvPr>
          <p:cNvPicPr>
            <a:picLocks noChangeAspect="1"/>
          </p:cNvPicPr>
          <p:nvPr/>
        </p:nvPicPr>
        <p:blipFill>
          <a:blip r:embed="rId5"/>
          <a:stretch>
            <a:fillRect/>
          </a:stretch>
        </p:blipFill>
        <p:spPr>
          <a:xfrm>
            <a:off x="9048548" y="1565633"/>
            <a:ext cx="1742097" cy="1718555"/>
          </a:xfrm>
          <a:prstGeom prst="rect">
            <a:avLst/>
          </a:prstGeom>
        </p:spPr>
      </p:pic>
      <p:sp>
        <p:nvSpPr>
          <p:cNvPr id="7" name="ZoneTexte 6">
            <a:extLst>
              <a:ext uri="{FF2B5EF4-FFF2-40B4-BE49-F238E27FC236}">
                <a16:creationId xmlns:a16="http://schemas.microsoft.com/office/drawing/2014/main" id="{BD61D04D-297F-926A-64C4-7B7F95319993}"/>
              </a:ext>
            </a:extLst>
          </p:cNvPr>
          <p:cNvSpPr txBox="1"/>
          <p:nvPr/>
        </p:nvSpPr>
        <p:spPr>
          <a:xfrm>
            <a:off x="362747" y="2282251"/>
            <a:ext cx="6178378" cy="584775"/>
          </a:xfrm>
          <a:prstGeom prst="rect">
            <a:avLst/>
          </a:prstGeom>
          <a:noFill/>
        </p:spPr>
        <p:txBody>
          <a:bodyPr wrap="square">
            <a:spAutoFit/>
          </a:bodyPr>
          <a:lstStyle/>
          <a:p>
            <a:r>
              <a:rPr lang="fr-CH" sz="3200" b="1" dirty="0">
                <a:latin typeface="Arial Rounded MT Bold" panose="020F0704030504030204" pitchFamily="34" charset="77"/>
              </a:rPr>
              <a:t>… 3 mois </a:t>
            </a:r>
            <a:r>
              <a:rPr lang="fr-CH" sz="3200" b="1" u="sng" dirty="0">
                <a:solidFill>
                  <a:srgbClr val="FF0000"/>
                </a:solidFill>
                <a:latin typeface="Arial Rounded MT Bold" panose="020F0704030504030204" pitchFamily="34" charset="77"/>
              </a:rPr>
              <a:t>avant</a:t>
            </a:r>
            <a:r>
              <a:rPr lang="fr-CH" sz="3200" b="1" dirty="0">
                <a:latin typeface="Arial Rounded MT Bold" panose="020F0704030504030204" pitchFamily="34" charset="77"/>
              </a:rPr>
              <a:t> la votation</a:t>
            </a:r>
            <a:endParaRPr lang="fr-FR" sz="3200" dirty="0"/>
          </a:p>
        </p:txBody>
      </p:sp>
    </p:spTree>
    <p:extLst>
      <p:ext uri="{BB962C8B-B14F-4D97-AF65-F5344CB8AC3E}">
        <p14:creationId xmlns:p14="http://schemas.microsoft.com/office/powerpoint/2010/main" val="2926975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strVal val="#ppt_w*0.70"/>
                                          </p:val>
                                        </p:tav>
                                        <p:tav tm="100000">
                                          <p:val>
                                            <p:strVal val="#ppt_w"/>
                                          </p:val>
                                        </p:tav>
                                      </p:tavLst>
                                    </p:anim>
                                    <p:anim calcmode="lin" valueType="num">
                                      <p:cBhvr>
                                        <p:cTn id="8" dur="1000" fill="hold"/>
                                        <p:tgtEl>
                                          <p:spTgt spid="13"/>
                                        </p:tgtEl>
                                        <p:attrNameLst>
                                          <p:attrName>ppt_h</p:attrName>
                                        </p:attrNameLst>
                                      </p:cBhvr>
                                      <p:tavLst>
                                        <p:tav tm="0">
                                          <p:val>
                                            <p:strVal val="#ppt_h"/>
                                          </p:val>
                                        </p:tav>
                                        <p:tav tm="100000">
                                          <p:val>
                                            <p:strVal val="#ppt_h"/>
                                          </p:val>
                                        </p:tav>
                                      </p:tavLst>
                                    </p:anim>
                                    <p:animEffect transition="in" filter="fade">
                                      <p:cBhvr>
                                        <p:cTn id="9" dur="1000"/>
                                        <p:tgtEl>
                                          <p:spTgt spid="13"/>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1000" fill="hold"/>
                                        <p:tgtEl>
                                          <p:spTgt spid="2"/>
                                        </p:tgtEl>
                                        <p:attrNameLst>
                                          <p:attrName>ppt_w</p:attrName>
                                        </p:attrNameLst>
                                      </p:cBhvr>
                                      <p:tavLst>
                                        <p:tav tm="0">
                                          <p:val>
                                            <p:strVal val="#ppt_w*0.70"/>
                                          </p:val>
                                        </p:tav>
                                        <p:tav tm="100000">
                                          <p:val>
                                            <p:strVal val="#ppt_w"/>
                                          </p:val>
                                        </p:tav>
                                      </p:tavLst>
                                    </p:anim>
                                    <p:anim calcmode="lin" valueType="num">
                                      <p:cBhvr>
                                        <p:cTn id="13" dur="1000" fill="hold"/>
                                        <p:tgtEl>
                                          <p:spTgt spid="2"/>
                                        </p:tgtEl>
                                        <p:attrNameLst>
                                          <p:attrName>ppt_h</p:attrName>
                                        </p:attrNameLst>
                                      </p:cBhvr>
                                      <p:tavLst>
                                        <p:tav tm="0">
                                          <p:val>
                                            <p:strVal val="#ppt_h"/>
                                          </p:val>
                                        </p:tav>
                                        <p:tav tm="100000">
                                          <p:val>
                                            <p:strVal val="#ppt_h"/>
                                          </p:val>
                                        </p:tav>
                                      </p:tavLst>
                                    </p:anim>
                                    <p:animEffect transition="in" filter="fade">
                                      <p:cBhvr>
                                        <p:cTn id="14" dur="10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1000" fill="hold"/>
                                        <p:tgtEl>
                                          <p:spTgt spid="3"/>
                                        </p:tgtEl>
                                        <p:attrNameLst>
                                          <p:attrName>ppt_w</p:attrName>
                                        </p:attrNameLst>
                                      </p:cBhvr>
                                      <p:tavLst>
                                        <p:tav tm="0">
                                          <p:val>
                                            <p:strVal val="#ppt_w*0.70"/>
                                          </p:val>
                                        </p:tav>
                                        <p:tav tm="100000">
                                          <p:val>
                                            <p:strVal val="#ppt_w"/>
                                          </p:val>
                                        </p:tav>
                                      </p:tavLst>
                                    </p:anim>
                                    <p:anim calcmode="lin" valueType="num">
                                      <p:cBhvr>
                                        <p:cTn id="20" dur="1000" fill="hold"/>
                                        <p:tgtEl>
                                          <p:spTgt spid="3"/>
                                        </p:tgtEl>
                                        <p:attrNameLst>
                                          <p:attrName>ppt_h</p:attrName>
                                        </p:attrNameLst>
                                      </p:cBhvr>
                                      <p:tavLst>
                                        <p:tav tm="0">
                                          <p:val>
                                            <p:strVal val="#ppt_h"/>
                                          </p:val>
                                        </p:tav>
                                        <p:tav tm="100000">
                                          <p:val>
                                            <p:strVal val="#ppt_h"/>
                                          </p:val>
                                        </p:tav>
                                      </p:tavLst>
                                    </p:anim>
                                    <p:animEffect transition="in" filter="fade">
                                      <p:cBhvr>
                                        <p:cTn id="21"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9B9B80-ADCB-5E24-78C2-7097D53E601A}"/>
            </a:ext>
          </a:extLst>
        </p:cNvPr>
        <p:cNvGrpSpPr/>
        <p:nvPr/>
      </p:nvGrpSpPr>
      <p:grpSpPr>
        <a:xfrm>
          <a:off x="0" y="0"/>
          <a:ext cx="0" cy="0"/>
          <a:chOff x="0" y="0"/>
          <a:chExt cx="0" cy="0"/>
        </a:xfrm>
      </p:grpSpPr>
      <p:sp>
        <p:nvSpPr>
          <p:cNvPr id="8" name="Titre 1">
            <a:extLst>
              <a:ext uri="{FF2B5EF4-FFF2-40B4-BE49-F238E27FC236}">
                <a16:creationId xmlns:a16="http://schemas.microsoft.com/office/drawing/2014/main" id="{2066FEEF-6489-19DA-5767-DE425AF0F2CC}"/>
              </a:ext>
            </a:extLst>
          </p:cNvPr>
          <p:cNvSpPr txBox="1">
            <a:spLocks/>
          </p:cNvSpPr>
          <p:nvPr/>
        </p:nvSpPr>
        <p:spPr>
          <a:xfrm>
            <a:off x="402771" y="205695"/>
            <a:ext cx="10515600" cy="2256602"/>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CH" sz="5400" dirty="0">
                <a:latin typeface="Gill Sans Ultra Bold" panose="020B0A02020104020203" pitchFamily="34" charset="77"/>
              </a:rPr>
              <a:t>L’identité numérique est attribuée à ELCA</a:t>
            </a:r>
            <a:br>
              <a:rPr lang="fr-CH" sz="4800" b="1" dirty="0">
                <a:latin typeface="+mn-lt"/>
              </a:rPr>
            </a:br>
            <a:r>
              <a:rPr lang="fr-CH" sz="4800" b="1" dirty="0">
                <a:latin typeface="Arial Rounded MT Bold" panose="020F0704030504030204" pitchFamily="34" charset="77"/>
              </a:rPr>
              <a:t>… 8 mois </a:t>
            </a:r>
            <a:r>
              <a:rPr lang="fr-CH" sz="4800" b="1" u="sng" dirty="0">
                <a:solidFill>
                  <a:srgbClr val="FF0000"/>
                </a:solidFill>
                <a:latin typeface="Arial Rounded MT Bold" panose="020F0704030504030204" pitchFamily="34" charset="77"/>
              </a:rPr>
              <a:t>avant</a:t>
            </a:r>
            <a:r>
              <a:rPr lang="fr-CH" sz="4800" b="1" dirty="0">
                <a:latin typeface="Arial Rounded MT Bold" panose="020F0704030504030204" pitchFamily="34" charset="77"/>
              </a:rPr>
              <a:t> la votation</a:t>
            </a:r>
            <a:endParaRPr lang="fr-CH" sz="4100" b="1" dirty="0">
              <a:latin typeface="Arial Rounded MT Bold" panose="020F0704030504030204" pitchFamily="34" charset="77"/>
            </a:endParaRPr>
          </a:p>
        </p:txBody>
      </p:sp>
      <p:pic>
        <p:nvPicPr>
          <p:cNvPr id="7" name="Image 6">
            <a:extLst>
              <a:ext uri="{FF2B5EF4-FFF2-40B4-BE49-F238E27FC236}">
                <a16:creationId xmlns:a16="http://schemas.microsoft.com/office/drawing/2014/main" id="{6EDB0454-245E-6167-F5EE-D705EE7C65F9}"/>
              </a:ext>
            </a:extLst>
          </p:cNvPr>
          <p:cNvPicPr>
            <a:picLocks noChangeAspect="1"/>
          </p:cNvPicPr>
          <p:nvPr/>
        </p:nvPicPr>
        <p:blipFill>
          <a:blip r:embed="rId2"/>
          <a:stretch>
            <a:fillRect/>
          </a:stretch>
        </p:blipFill>
        <p:spPr>
          <a:xfrm>
            <a:off x="647445" y="2532116"/>
            <a:ext cx="654302" cy="721656"/>
          </a:xfrm>
          <a:prstGeom prst="rect">
            <a:avLst/>
          </a:prstGeom>
        </p:spPr>
      </p:pic>
      <p:pic>
        <p:nvPicPr>
          <p:cNvPr id="11" name="Image 10">
            <a:extLst>
              <a:ext uri="{FF2B5EF4-FFF2-40B4-BE49-F238E27FC236}">
                <a16:creationId xmlns:a16="http://schemas.microsoft.com/office/drawing/2014/main" id="{DD613D0E-EA64-DE3F-7D84-0D403408FD8D}"/>
              </a:ext>
            </a:extLst>
          </p:cNvPr>
          <p:cNvPicPr>
            <a:picLocks noChangeAspect="1"/>
          </p:cNvPicPr>
          <p:nvPr/>
        </p:nvPicPr>
        <p:blipFill>
          <a:blip r:embed="rId3"/>
          <a:stretch>
            <a:fillRect/>
          </a:stretch>
        </p:blipFill>
        <p:spPr>
          <a:xfrm>
            <a:off x="1374546" y="2497079"/>
            <a:ext cx="2343955" cy="672446"/>
          </a:xfrm>
          <a:prstGeom prst="rect">
            <a:avLst/>
          </a:prstGeom>
        </p:spPr>
      </p:pic>
      <p:pic>
        <p:nvPicPr>
          <p:cNvPr id="19458" name="Picture 2">
            <a:extLst>
              <a:ext uri="{FF2B5EF4-FFF2-40B4-BE49-F238E27FC236}">
                <a16:creationId xmlns:a16="http://schemas.microsoft.com/office/drawing/2014/main" id="{65C9E31C-F9E9-F586-3657-6485843921F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61864" y="2382815"/>
            <a:ext cx="5256430" cy="295674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3" name="ZoneTexte 2">
            <a:extLst>
              <a:ext uri="{FF2B5EF4-FFF2-40B4-BE49-F238E27FC236}">
                <a16:creationId xmlns:a16="http://schemas.microsoft.com/office/drawing/2014/main" id="{E6F11A11-DCD0-EDE0-DBCB-EBC71F905D0F}"/>
              </a:ext>
            </a:extLst>
          </p:cNvPr>
          <p:cNvSpPr txBox="1"/>
          <p:nvPr/>
        </p:nvSpPr>
        <p:spPr>
          <a:xfrm>
            <a:off x="647445" y="4431616"/>
            <a:ext cx="6304114" cy="1815882"/>
          </a:xfrm>
          <a:prstGeom prst="rect">
            <a:avLst/>
          </a:prstGeom>
          <a:solidFill>
            <a:schemeClr val="bg1"/>
          </a:solidFill>
          <a:ln w="28575">
            <a:solidFill>
              <a:schemeClr val="tx1"/>
            </a:solidFill>
          </a:ln>
        </p:spPr>
        <p:txBody>
          <a:bodyPr wrap="square">
            <a:spAutoFit/>
          </a:bodyPr>
          <a:lstStyle/>
          <a:p>
            <a:pPr algn="l"/>
            <a:r>
              <a:rPr lang="fr-CH" sz="2800" b="1" i="0" dirty="0">
                <a:solidFill>
                  <a:srgbClr val="1F2937"/>
                </a:solidFill>
                <a:effectLst/>
                <a:latin typeface="Font-Bold"/>
              </a:rPr>
              <a:t>Attribution définitive du marché à l’entreprise ELCA pour le système de vérification en ligne de l’e-ID : Accès aux documents</a:t>
            </a:r>
          </a:p>
        </p:txBody>
      </p:sp>
      <p:sp>
        <p:nvSpPr>
          <p:cNvPr id="13" name="ZoneTexte 12">
            <a:extLst>
              <a:ext uri="{FF2B5EF4-FFF2-40B4-BE49-F238E27FC236}">
                <a16:creationId xmlns:a16="http://schemas.microsoft.com/office/drawing/2014/main" id="{C9D126FA-60F2-A29B-7A35-CFF65E257E9E}"/>
              </a:ext>
            </a:extLst>
          </p:cNvPr>
          <p:cNvSpPr txBox="1"/>
          <p:nvPr/>
        </p:nvSpPr>
        <p:spPr>
          <a:xfrm>
            <a:off x="647445" y="3619887"/>
            <a:ext cx="3367928" cy="461665"/>
          </a:xfrm>
          <a:prstGeom prst="rect">
            <a:avLst/>
          </a:prstGeom>
          <a:solidFill>
            <a:schemeClr val="bg1"/>
          </a:solidFill>
          <a:ln w="28575">
            <a:solidFill>
              <a:schemeClr val="tx1"/>
            </a:solidFill>
          </a:ln>
        </p:spPr>
        <p:txBody>
          <a:bodyPr wrap="square">
            <a:spAutoFit/>
          </a:bodyPr>
          <a:lstStyle/>
          <a:p>
            <a:pPr algn="ctr"/>
            <a:r>
              <a:rPr lang="fr-FR" sz="2400" b="1" dirty="0">
                <a:latin typeface="Helvetica Neue" panose="02000503000000020004" pitchFamily="2" charset="0"/>
                <a:ea typeface="Helvetica Neue" panose="02000503000000020004" pitchFamily="2" charset="0"/>
                <a:cs typeface="Helvetica Neue" panose="02000503000000020004" pitchFamily="2" charset="0"/>
              </a:rPr>
              <a:t>Le </a:t>
            </a:r>
            <a:r>
              <a:rPr lang="fr-FR" sz="2400" b="1" dirty="0">
                <a:highlight>
                  <a:srgbClr val="FFFF00"/>
                </a:highlight>
                <a:latin typeface="Helvetica Neue" panose="02000503000000020004" pitchFamily="2" charset="0"/>
                <a:ea typeface="Helvetica Neue" panose="02000503000000020004" pitchFamily="2" charset="0"/>
                <a:cs typeface="Helvetica Neue" panose="02000503000000020004" pitchFamily="2" charset="0"/>
              </a:rPr>
              <a:t>15 janvier 2025</a:t>
            </a:r>
          </a:p>
        </p:txBody>
      </p:sp>
      <p:pic>
        <p:nvPicPr>
          <p:cNvPr id="2" name="Image 1">
            <a:extLst>
              <a:ext uri="{FF2B5EF4-FFF2-40B4-BE49-F238E27FC236}">
                <a16:creationId xmlns:a16="http://schemas.microsoft.com/office/drawing/2014/main" id="{BE30CE3B-7705-F63D-10CB-25D2DE6EC173}"/>
              </a:ext>
            </a:extLst>
          </p:cNvPr>
          <p:cNvPicPr>
            <a:picLocks noChangeAspect="1"/>
          </p:cNvPicPr>
          <p:nvPr/>
        </p:nvPicPr>
        <p:blipFill>
          <a:blip r:embed="rId5"/>
          <a:stretch>
            <a:fillRect/>
          </a:stretch>
        </p:blipFill>
        <p:spPr>
          <a:xfrm>
            <a:off x="9834400" y="4835536"/>
            <a:ext cx="1879600" cy="1854200"/>
          </a:xfrm>
          <a:prstGeom prst="rect">
            <a:avLst/>
          </a:prstGeom>
        </p:spPr>
      </p:pic>
    </p:spTree>
    <p:extLst>
      <p:ext uri="{BB962C8B-B14F-4D97-AF65-F5344CB8AC3E}">
        <p14:creationId xmlns:p14="http://schemas.microsoft.com/office/powerpoint/2010/main" val="1621045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p:tgtEl>
                                          <p:spTgt spid="7"/>
                                        </p:tgtEl>
                                        <p:attrNameLst>
                                          <p:attrName>ppt_x</p:attrName>
                                        </p:attrNameLst>
                                      </p:cBhvr>
                                      <p:tavLst>
                                        <p:tav tm="0">
                                          <p:val>
                                            <p:strVal val="#ppt_x-#ppt_w*1.125000"/>
                                          </p:val>
                                        </p:tav>
                                        <p:tav tm="100000">
                                          <p:val>
                                            <p:strVal val="#ppt_x"/>
                                          </p:val>
                                        </p:tav>
                                      </p:tavLst>
                                    </p:anim>
                                    <p:animEffect transition="in" filter="wipe(right)">
                                      <p:cBhvr>
                                        <p:cTn id="8" dur="500"/>
                                        <p:tgtEl>
                                          <p:spTgt spid="7"/>
                                        </p:tgtEl>
                                      </p:cBhvr>
                                    </p:animEffect>
                                  </p:childTnLst>
                                </p:cTn>
                              </p:par>
                              <p:par>
                                <p:cTn id="9" presetID="12" presetClass="entr" presetSubtype="8"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p:tgtEl>
                                          <p:spTgt spid="11"/>
                                        </p:tgtEl>
                                        <p:attrNameLst>
                                          <p:attrName>ppt_x</p:attrName>
                                        </p:attrNameLst>
                                      </p:cBhvr>
                                      <p:tavLst>
                                        <p:tav tm="0">
                                          <p:val>
                                            <p:strVal val="#ppt_x-#ppt_w*1.125000"/>
                                          </p:val>
                                        </p:tav>
                                        <p:tav tm="100000">
                                          <p:val>
                                            <p:strVal val="#ppt_x"/>
                                          </p:val>
                                        </p:tav>
                                      </p:tavLst>
                                    </p:anim>
                                    <p:animEffect transition="in" filter="wipe(right)">
                                      <p:cBhvr>
                                        <p:cTn id="12" dur="500"/>
                                        <p:tgtEl>
                                          <p:spTgt spid="11"/>
                                        </p:tgtEl>
                                      </p:cBhvr>
                                    </p:animEffect>
                                  </p:childTnLst>
                                </p:cTn>
                              </p:par>
                              <p:par>
                                <p:cTn id="13" presetID="55"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p:cTn id="15" dur="1000" fill="hold"/>
                                        <p:tgtEl>
                                          <p:spTgt spid="13"/>
                                        </p:tgtEl>
                                        <p:attrNameLst>
                                          <p:attrName>ppt_w</p:attrName>
                                        </p:attrNameLst>
                                      </p:cBhvr>
                                      <p:tavLst>
                                        <p:tav tm="0">
                                          <p:val>
                                            <p:strVal val="#ppt_w*0.70"/>
                                          </p:val>
                                        </p:tav>
                                        <p:tav tm="100000">
                                          <p:val>
                                            <p:strVal val="#ppt_w"/>
                                          </p:val>
                                        </p:tav>
                                      </p:tavLst>
                                    </p:anim>
                                    <p:anim calcmode="lin" valueType="num">
                                      <p:cBhvr>
                                        <p:cTn id="16" dur="1000" fill="hold"/>
                                        <p:tgtEl>
                                          <p:spTgt spid="13"/>
                                        </p:tgtEl>
                                        <p:attrNameLst>
                                          <p:attrName>ppt_h</p:attrName>
                                        </p:attrNameLst>
                                      </p:cBhvr>
                                      <p:tavLst>
                                        <p:tav tm="0">
                                          <p:val>
                                            <p:strVal val="#ppt_h"/>
                                          </p:val>
                                        </p:tav>
                                        <p:tav tm="100000">
                                          <p:val>
                                            <p:strVal val="#ppt_h"/>
                                          </p:val>
                                        </p:tav>
                                      </p:tavLst>
                                    </p:anim>
                                    <p:animEffect transition="in" filter="fade">
                                      <p:cBhvr>
                                        <p:cTn id="17" dur="10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55" presetClass="entr" presetSubtype="0"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p:cTn id="22" dur="1000" fill="hold"/>
                                        <p:tgtEl>
                                          <p:spTgt spid="2"/>
                                        </p:tgtEl>
                                        <p:attrNameLst>
                                          <p:attrName>ppt_w</p:attrName>
                                        </p:attrNameLst>
                                      </p:cBhvr>
                                      <p:tavLst>
                                        <p:tav tm="0">
                                          <p:val>
                                            <p:strVal val="#ppt_w*0.70"/>
                                          </p:val>
                                        </p:tav>
                                        <p:tav tm="100000">
                                          <p:val>
                                            <p:strVal val="#ppt_w"/>
                                          </p:val>
                                        </p:tav>
                                      </p:tavLst>
                                    </p:anim>
                                    <p:anim calcmode="lin" valueType="num">
                                      <p:cBhvr>
                                        <p:cTn id="23" dur="1000" fill="hold"/>
                                        <p:tgtEl>
                                          <p:spTgt spid="2"/>
                                        </p:tgtEl>
                                        <p:attrNameLst>
                                          <p:attrName>ppt_h</p:attrName>
                                        </p:attrNameLst>
                                      </p:cBhvr>
                                      <p:tavLst>
                                        <p:tav tm="0">
                                          <p:val>
                                            <p:strVal val="#ppt_h"/>
                                          </p:val>
                                        </p:tav>
                                        <p:tav tm="100000">
                                          <p:val>
                                            <p:strVal val="#ppt_h"/>
                                          </p:val>
                                        </p:tav>
                                      </p:tavLst>
                                    </p:anim>
                                    <p:animEffect transition="in" filter="fade">
                                      <p:cBhvr>
                                        <p:cTn id="24"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A5D1BB-0A3C-9F6F-0C35-E206ED148B1B}"/>
            </a:ext>
          </a:extLst>
        </p:cNvPr>
        <p:cNvGrpSpPr/>
        <p:nvPr/>
      </p:nvGrpSpPr>
      <p:grpSpPr>
        <a:xfrm>
          <a:off x="0" y="0"/>
          <a:ext cx="0" cy="0"/>
          <a:chOff x="0" y="0"/>
          <a:chExt cx="0" cy="0"/>
        </a:xfrm>
      </p:grpSpPr>
      <p:sp>
        <p:nvSpPr>
          <p:cNvPr id="8" name="Titre 1">
            <a:extLst>
              <a:ext uri="{FF2B5EF4-FFF2-40B4-BE49-F238E27FC236}">
                <a16:creationId xmlns:a16="http://schemas.microsoft.com/office/drawing/2014/main" id="{A93A9F8F-8E25-9A4A-5398-0373DC7E6699}"/>
              </a:ext>
            </a:extLst>
          </p:cNvPr>
          <p:cNvSpPr txBox="1">
            <a:spLocks/>
          </p:cNvSpPr>
          <p:nvPr/>
        </p:nvSpPr>
        <p:spPr>
          <a:xfrm>
            <a:off x="402771" y="205695"/>
            <a:ext cx="10515600" cy="1325563"/>
          </a:xfrm>
          <a:prstGeom prst="rect">
            <a:avLst/>
          </a:prstGeom>
        </p:spPr>
        <p:txBody>
          <a:bodyPr vert="horz" lIns="91440" tIns="45720" rIns="91440" bIns="45720" rtlCol="0" anchor="ctr">
            <a:normAutofit fontScale="6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CH" sz="5400" dirty="0">
                <a:latin typeface="Gill Sans Ultra Bold" panose="020B0A02020104020203" pitchFamily="34" charset="77"/>
              </a:rPr>
              <a:t>L’identité numérique est soutenue </a:t>
            </a:r>
          </a:p>
          <a:p>
            <a:r>
              <a:rPr lang="fr-CH" sz="6500" dirty="0">
                <a:latin typeface="Gill Sans Ultra Bold" panose="020B0A02020104020203" pitchFamily="34" charset="77"/>
              </a:rPr>
              <a:t>par </a:t>
            </a:r>
            <a:r>
              <a:rPr lang="fr-CH" sz="6500" dirty="0">
                <a:solidFill>
                  <a:srgbClr val="FF0000"/>
                </a:solidFill>
                <a:latin typeface="Gill Sans Ultra Bold" panose="020B0A02020104020203" pitchFamily="34" charset="77"/>
              </a:rPr>
              <a:t>Swisscom </a:t>
            </a:r>
          </a:p>
          <a:p>
            <a:r>
              <a:rPr lang="fr-CH" sz="6500" dirty="0">
                <a:latin typeface="Gill Sans Ultra Bold" panose="020B0A02020104020203" pitchFamily="34" charset="77"/>
              </a:rPr>
              <a:t>et</a:t>
            </a:r>
            <a:r>
              <a:rPr lang="fr-CH" sz="6500" dirty="0">
                <a:solidFill>
                  <a:srgbClr val="FF0000"/>
                </a:solidFill>
                <a:latin typeface="Gill Sans Ultra Bold" panose="020B0A02020104020203" pitchFamily="34" charset="77"/>
              </a:rPr>
              <a:t> les principaux médias !</a:t>
            </a:r>
          </a:p>
        </p:txBody>
      </p:sp>
      <p:pic>
        <p:nvPicPr>
          <p:cNvPr id="20" name="Image 19">
            <a:extLst>
              <a:ext uri="{FF2B5EF4-FFF2-40B4-BE49-F238E27FC236}">
                <a16:creationId xmlns:a16="http://schemas.microsoft.com/office/drawing/2014/main" id="{CA7239F8-41BD-3B81-6EA0-C239F06A7853}"/>
              </a:ext>
            </a:extLst>
          </p:cNvPr>
          <p:cNvPicPr>
            <a:picLocks noChangeAspect="1"/>
          </p:cNvPicPr>
          <p:nvPr/>
        </p:nvPicPr>
        <p:blipFill>
          <a:blip r:embed="rId2"/>
          <a:stretch>
            <a:fillRect/>
          </a:stretch>
        </p:blipFill>
        <p:spPr>
          <a:xfrm>
            <a:off x="2775857" y="1690325"/>
            <a:ext cx="7467600" cy="1354741"/>
          </a:xfrm>
          <a:prstGeom prst="rect">
            <a:avLst/>
          </a:prstGeom>
          <a:ln w="28575">
            <a:solidFill>
              <a:schemeClr val="tx1"/>
            </a:solidFill>
          </a:ln>
        </p:spPr>
      </p:pic>
      <p:pic>
        <p:nvPicPr>
          <p:cNvPr id="21" name="Image 20">
            <a:extLst>
              <a:ext uri="{FF2B5EF4-FFF2-40B4-BE49-F238E27FC236}">
                <a16:creationId xmlns:a16="http://schemas.microsoft.com/office/drawing/2014/main" id="{24201487-92DD-A21D-9E64-738F348D2300}"/>
              </a:ext>
            </a:extLst>
          </p:cNvPr>
          <p:cNvPicPr>
            <a:picLocks noChangeAspect="1"/>
          </p:cNvPicPr>
          <p:nvPr/>
        </p:nvPicPr>
        <p:blipFill>
          <a:blip r:embed="rId3"/>
          <a:stretch>
            <a:fillRect/>
          </a:stretch>
        </p:blipFill>
        <p:spPr>
          <a:xfrm>
            <a:off x="548985" y="1662676"/>
            <a:ext cx="2068053" cy="1410037"/>
          </a:xfrm>
          <a:prstGeom prst="rect">
            <a:avLst/>
          </a:prstGeom>
        </p:spPr>
      </p:pic>
      <p:pic>
        <p:nvPicPr>
          <p:cNvPr id="22" name="Image 21">
            <a:extLst>
              <a:ext uri="{FF2B5EF4-FFF2-40B4-BE49-F238E27FC236}">
                <a16:creationId xmlns:a16="http://schemas.microsoft.com/office/drawing/2014/main" id="{06C53119-B11A-D1B0-598B-0012E796ED51}"/>
              </a:ext>
            </a:extLst>
          </p:cNvPr>
          <p:cNvPicPr>
            <a:picLocks noChangeAspect="1"/>
          </p:cNvPicPr>
          <p:nvPr/>
        </p:nvPicPr>
        <p:blipFill>
          <a:blip r:embed="rId4"/>
          <a:stretch>
            <a:fillRect/>
          </a:stretch>
        </p:blipFill>
        <p:spPr>
          <a:xfrm>
            <a:off x="592527" y="3111500"/>
            <a:ext cx="1968500" cy="317500"/>
          </a:xfrm>
          <a:prstGeom prst="rect">
            <a:avLst/>
          </a:prstGeom>
        </p:spPr>
      </p:pic>
      <p:pic>
        <p:nvPicPr>
          <p:cNvPr id="23" name="Image 22">
            <a:extLst>
              <a:ext uri="{FF2B5EF4-FFF2-40B4-BE49-F238E27FC236}">
                <a16:creationId xmlns:a16="http://schemas.microsoft.com/office/drawing/2014/main" id="{BC45C2BD-5796-11A8-46D2-17594417A831}"/>
              </a:ext>
            </a:extLst>
          </p:cNvPr>
          <p:cNvPicPr>
            <a:picLocks noChangeAspect="1"/>
          </p:cNvPicPr>
          <p:nvPr/>
        </p:nvPicPr>
        <p:blipFill>
          <a:blip r:embed="rId5"/>
          <a:stretch>
            <a:fillRect/>
          </a:stretch>
        </p:blipFill>
        <p:spPr>
          <a:xfrm>
            <a:off x="592527" y="3496089"/>
            <a:ext cx="9906744" cy="1502523"/>
          </a:xfrm>
          <a:prstGeom prst="rect">
            <a:avLst/>
          </a:prstGeom>
          <a:ln>
            <a:solidFill>
              <a:schemeClr val="tx1"/>
            </a:solidFill>
          </a:ln>
        </p:spPr>
      </p:pic>
      <p:pic>
        <p:nvPicPr>
          <p:cNvPr id="24" name="Image 23">
            <a:extLst>
              <a:ext uri="{FF2B5EF4-FFF2-40B4-BE49-F238E27FC236}">
                <a16:creationId xmlns:a16="http://schemas.microsoft.com/office/drawing/2014/main" id="{0A3DD34D-188B-A77B-0152-675774A1433C}"/>
              </a:ext>
            </a:extLst>
          </p:cNvPr>
          <p:cNvPicPr>
            <a:picLocks noChangeAspect="1"/>
          </p:cNvPicPr>
          <p:nvPr/>
        </p:nvPicPr>
        <p:blipFill>
          <a:blip r:embed="rId6"/>
          <a:stretch>
            <a:fillRect/>
          </a:stretch>
        </p:blipFill>
        <p:spPr>
          <a:xfrm>
            <a:off x="592524" y="5167675"/>
            <a:ext cx="9906747" cy="1411373"/>
          </a:xfrm>
          <a:prstGeom prst="rect">
            <a:avLst/>
          </a:prstGeom>
          <a:ln>
            <a:solidFill>
              <a:schemeClr val="tx1"/>
            </a:solidFill>
          </a:ln>
        </p:spPr>
      </p:pic>
      <p:sp>
        <p:nvSpPr>
          <p:cNvPr id="27" name="Rectangle 26">
            <a:extLst>
              <a:ext uri="{FF2B5EF4-FFF2-40B4-BE49-F238E27FC236}">
                <a16:creationId xmlns:a16="http://schemas.microsoft.com/office/drawing/2014/main" id="{1120C006-6310-E03E-8F6D-51C6A78F8750}"/>
              </a:ext>
            </a:extLst>
          </p:cNvPr>
          <p:cNvSpPr/>
          <p:nvPr/>
        </p:nvSpPr>
        <p:spPr>
          <a:xfrm>
            <a:off x="592527" y="4593396"/>
            <a:ext cx="9906744" cy="405216"/>
          </a:xfrm>
          <a:prstGeom prst="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27">
            <a:extLst>
              <a:ext uri="{FF2B5EF4-FFF2-40B4-BE49-F238E27FC236}">
                <a16:creationId xmlns:a16="http://schemas.microsoft.com/office/drawing/2014/main" id="{E1F84034-2798-6CF9-6F03-48C329A86796}"/>
              </a:ext>
            </a:extLst>
          </p:cNvPr>
          <p:cNvSpPr/>
          <p:nvPr/>
        </p:nvSpPr>
        <p:spPr>
          <a:xfrm>
            <a:off x="592524" y="5763986"/>
            <a:ext cx="9906747" cy="522514"/>
          </a:xfrm>
          <a:prstGeom prst="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9" name="Image 28">
            <a:extLst>
              <a:ext uri="{FF2B5EF4-FFF2-40B4-BE49-F238E27FC236}">
                <a16:creationId xmlns:a16="http://schemas.microsoft.com/office/drawing/2014/main" id="{76C435D1-4E4D-468B-EBA7-654F4FB8312C}"/>
              </a:ext>
            </a:extLst>
          </p:cNvPr>
          <p:cNvPicPr>
            <a:picLocks noChangeAspect="1"/>
          </p:cNvPicPr>
          <p:nvPr/>
        </p:nvPicPr>
        <p:blipFill>
          <a:blip r:embed="rId7"/>
          <a:stretch>
            <a:fillRect/>
          </a:stretch>
        </p:blipFill>
        <p:spPr>
          <a:xfrm>
            <a:off x="10402276" y="1268204"/>
            <a:ext cx="1583281" cy="1583281"/>
          </a:xfrm>
          <a:prstGeom prst="rect">
            <a:avLst/>
          </a:prstGeom>
        </p:spPr>
      </p:pic>
      <p:pic>
        <p:nvPicPr>
          <p:cNvPr id="2" name="Image 1">
            <a:extLst>
              <a:ext uri="{FF2B5EF4-FFF2-40B4-BE49-F238E27FC236}">
                <a16:creationId xmlns:a16="http://schemas.microsoft.com/office/drawing/2014/main" id="{45FD1AE3-617B-060C-C22B-5AD2B6ECC459}"/>
              </a:ext>
            </a:extLst>
          </p:cNvPr>
          <p:cNvPicPr>
            <a:picLocks noChangeAspect="1"/>
          </p:cNvPicPr>
          <p:nvPr/>
        </p:nvPicPr>
        <p:blipFill>
          <a:blip r:embed="rId8"/>
          <a:stretch>
            <a:fillRect/>
          </a:stretch>
        </p:blipFill>
        <p:spPr>
          <a:xfrm>
            <a:off x="10499271" y="4191779"/>
            <a:ext cx="1635770" cy="1613665"/>
          </a:xfrm>
          <a:prstGeom prst="rect">
            <a:avLst/>
          </a:prstGeom>
        </p:spPr>
      </p:pic>
    </p:spTree>
    <p:extLst>
      <p:ext uri="{BB962C8B-B14F-4D97-AF65-F5344CB8AC3E}">
        <p14:creationId xmlns:p14="http://schemas.microsoft.com/office/powerpoint/2010/main" val="2003512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1000"/>
                                        <p:tgtEl>
                                          <p:spTgt spid="21"/>
                                        </p:tgtEl>
                                        <p:attrNameLst>
                                          <p:attrName>ppt_x</p:attrName>
                                        </p:attrNameLst>
                                      </p:cBhvr>
                                      <p:tavLst>
                                        <p:tav tm="0">
                                          <p:val>
                                            <p:strVal val="#ppt_x-#ppt_w*1.125000"/>
                                          </p:val>
                                        </p:tav>
                                        <p:tav tm="100000">
                                          <p:val>
                                            <p:strVal val="#ppt_x"/>
                                          </p:val>
                                        </p:tav>
                                      </p:tavLst>
                                    </p:anim>
                                    <p:animEffect transition="in" filter="wipe(right)">
                                      <p:cBhvr>
                                        <p:cTn id="8" dur="1000"/>
                                        <p:tgtEl>
                                          <p:spTgt spid="21"/>
                                        </p:tgtEl>
                                      </p:cBhvr>
                                    </p:animEffect>
                                  </p:childTnLst>
                                </p:cTn>
                              </p:par>
                              <p:par>
                                <p:cTn id="9" presetID="12" presetClass="entr" presetSubtype="8" fill="hold"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1000"/>
                                        <p:tgtEl>
                                          <p:spTgt spid="20"/>
                                        </p:tgtEl>
                                        <p:attrNameLst>
                                          <p:attrName>ppt_x</p:attrName>
                                        </p:attrNameLst>
                                      </p:cBhvr>
                                      <p:tavLst>
                                        <p:tav tm="0">
                                          <p:val>
                                            <p:strVal val="#ppt_x-#ppt_w*1.125000"/>
                                          </p:val>
                                        </p:tav>
                                        <p:tav tm="100000">
                                          <p:val>
                                            <p:strVal val="#ppt_x"/>
                                          </p:val>
                                        </p:tav>
                                      </p:tavLst>
                                    </p:anim>
                                    <p:animEffect transition="in" filter="wipe(right)">
                                      <p:cBhvr>
                                        <p:cTn id="12" dur="1000"/>
                                        <p:tgtEl>
                                          <p:spTgt spid="20"/>
                                        </p:tgtEl>
                                      </p:cBhvr>
                                    </p:animEffect>
                                  </p:childTnLst>
                                </p:cTn>
                              </p:par>
                              <p:par>
                                <p:cTn id="13" presetID="12" presetClass="entr" presetSubtype="8"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1000"/>
                                        <p:tgtEl>
                                          <p:spTgt spid="22"/>
                                        </p:tgtEl>
                                        <p:attrNameLst>
                                          <p:attrName>ppt_x</p:attrName>
                                        </p:attrNameLst>
                                      </p:cBhvr>
                                      <p:tavLst>
                                        <p:tav tm="0">
                                          <p:val>
                                            <p:strVal val="#ppt_x-#ppt_w*1.125000"/>
                                          </p:val>
                                        </p:tav>
                                        <p:tav tm="100000">
                                          <p:val>
                                            <p:strVal val="#ppt_x"/>
                                          </p:val>
                                        </p:tav>
                                      </p:tavLst>
                                    </p:anim>
                                    <p:animEffect transition="in" filter="wipe(right)">
                                      <p:cBhvr>
                                        <p:cTn id="16" dur="1000"/>
                                        <p:tgtEl>
                                          <p:spTgt spid="22"/>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1000" fill="hold"/>
                                        <p:tgtEl>
                                          <p:spTgt spid="27"/>
                                        </p:tgtEl>
                                        <p:attrNameLst>
                                          <p:attrName>ppt_w</p:attrName>
                                        </p:attrNameLst>
                                      </p:cBhvr>
                                      <p:tavLst>
                                        <p:tav tm="0">
                                          <p:val>
                                            <p:strVal val="#ppt_w*0.70"/>
                                          </p:val>
                                        </p:tav>
                                        <p:tav tm="100000">
                                          <p:val>
                                            <p:strVal val="#ppt_w"/>
                                          </p:val>
                                        </p:tav>
                                      </p:tavLst>
                                    </p:anim>
                                    <p:anim calcmode="lin" valueType="num">
                                      <p:cBhvr>
                                        <p:cTn id="22" dur="1000" fill="hold"/>
                                        <p:tgtEl>
                                          <p:spTgt spid="27"/>
                                        </p:tgtEl>
                                        <p:attrNameLst>
                                          <p:attrName>ppt_h</p:attrName>
                                        </p:attrNameLst>
                                      </p:cBhvr>
                                      <p:tavLst>
                                        <p:tav tm="0">
                                          <p:val>
                                            <p:strVal val="#ppt_h"/>
                                          </p:val>
                                        </p:tav>
                                        <p:tav tm="100000">
                                          <p:val>
                                            <p:strVal val="#ppt_h"/>
                                          </p:val>
                                        </p:tav>
                                      </p:tavLst>
                                    </p:anim>
                                    <p:animEffect transition="in" filter="fade">
                                      <p:cBhvr>
                                        <p:cTn id="23" dur="1000"/>
                                        <p:tgtEl>
                                          <p:spTgt spid="27"/>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28"/>
                                        </p:tgtEl>
                                        <p:attrNameLst>
                                          <p:attrName>style.visibility</p:attrName>
                                        </p:attrNameLst>
                                      </p:cBhvr>
                                      <p:to>
                                        <p:strVal val="visible"/>
                                      </p:to>
                                    </p:set>
                                    <p:anim calcmode="lin" valueType="num">
                                      <p:cBhvr>
                                        <p:cTn id="28" dur="1000" fill="hold"/>
                                        <p:tgtEl>
                                          <p:spTgt spid="28"/>
                                        </p:tgtEl>
                                        <p:attrNameLst>
                                          <p:attrName>ppt_w</p:attrName>
                                        </p:attrNameLst>
                                      </p:cBhvr>
                                      <p:tavLst>
                                        <p:tav tm="0">
                                          <p:val>
                                            <p:strVal val="#ppt_w*0.70"/>
                                          </p:val>
                                        </p:tav>
                                        <p:tav tm="100000">
                                          <p:val>
                                            <p:strVal val="#ppt_w"/>
                                          </p:val>
                                        </p:tav>
                                      </p:tavLst>
                                    </p:anim>
                                    <p:anim calcmode="lin" valueType="num">
                                      <p:cBhvr>
                                        <p:cTn id="29" dur="1000" fill="hold"/>
                                        <p:tgtEl>
                                          <p:spTgt spid="28"/>
                                        </p:tgtEl>
                                        <p:attrNameLst>
                                          <p:attrName>ppt_h</p:attrName>
                                        </p:attrNameLst>
                                      </p:cBhvr>
                                      <p:tavLst>
                                        <p:tav tm="0">
                                          <p:val>
                                            <p:strVal val="#ppt_h"/>
                                          </p:val>
                                        </p:tav>
                                        <p:tav tm="100000">
                                          <p:val>
                                            <p:strVal val="#ppt_h"/>
                                          </p:val>
                                        </p:tav>
                                      </p:tavLst>
                                    </p:anim>
                                    <p:animEffect transition="in" filter="fade">
                                      <p:cBhvr>
                                        <p:cTn id="30" dur="1000"/>
                                        <p:tgtEl>
                                          <p:spTgt spid="28"/>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nodeType="clickEffect">
                                  <p:stCondLst>
                                    <p:cond delay="0"/>
                                  </p:stCondLst>
                                  <p:childTnLst>
                                    <p:set>
                                      <p:cBhvr>
                                        <p:cTn id="34" dur="1" fill="hold">
                                          <p:stCondLst>
                                            <p:cond delay="0"/>
                                          </p:stCondLst>
                                        </p:cTn>
                                        <p:tgtEl>
                                          <p:spTgt spid="2"/>
                                        </p:tgtEl>
                                        <p:attrNameLst>
                                          <p:attrName>style.visibility</p:attrName>
                                        </p:attrNameLst>
                                      </p:cBhvr>
                                      <p:to>
                                        <p:strVal val="visible"/>
                                      </p:to>
                                    </p:set>
                                    <p:anim calcmode="lin" valueType="num">
                                      <p:cBhvr>
                                        <p:cTn id="35" dur="1000" fill="hold"/>
                                        <p:tgtEl>
                                          <p:spTgt spid="2"/>
                                        </p:tgtEl>
                                        <p:attrNameLst>
                                          <p:attrName>ppt_w</p:attrName>
                                        </p:attrNameLst>
                                      </p:cBhvr>
                                      <p:tavLst>
                                        <p:tav tm="0">
                                          <p:val>
                                            <p:strVal val="#ppt_w*0.70"/>
                                          </p:val>
                                        </p:tav>
                                        <p:tav tm="100000">
                                          <p:val>
                                            <p:strVal val="#ppt_w"/>
                                          </p:val>
                                        </p:tav>
                                      </p:tavLst>
                                    </p:anim>
                                    <p:anim calcmode="lin" valueType="num">
                                      <p:cBhvr>
                                        <p:cTn id="36" dur="1000" fill="hold"/>
                                        <p:tgtEl>
                                          <p:spTgt spid="2"/>
                                        </p:tgtEl>
                                        <p:attrNameLst>
                                          <p:attrName>ppt_h</p:attrName>
                                        </p:attrNameLst>
                                      </p:cBhvr>
                                      <p:tavLst>
                                        <p:tav tm="0">
                                          <p:val>
                                            <p:strVal val="#ppt_h"/>
                                          </p:val>
                                        </p:tav>
                                        <p:tav tm="100000">
                                          <p:val>
                                            <p:strVal val="#ppt_h"/>
                                          </p:val>
                                        </p:tav>
                                      </p:tavLst>
                                    </p:anim>
                                    <p:animEffect transition="in" filter="fade">
                                      <p:cBhvr>
                                        <p:cTn id="3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E5BBE9-DE4D-BE69-3CCF-6D562D5CD401}"/>
            </a:ext>
          </a:extLst>
        </p:cNvPr>
        <p:cNvGrpSpPr/>
        <p:nvPr/>
      </p:nvGrpSpPr>
      <p:grpSpPr>
        <a:xfrm>
          <a:off x="0" y="0"/>
          <a:ext cx="0" cy="0"/>
          <a:chOff x="0" y="0"/>
          <a:chExt cx="0" cy="0"/>
        </a:xfrm>
      </p:grpSpPr>
      <p:pic>
        <p:nvPicPr>
          <p:cNvPr id="16" name="Image 15">
            <a:extLst>
              <a:ext uri="{FF2B5EF4-FFF2-40B4-BE49-F238E27FC236}">
                <a16:creationId xmlns:a16="http://schemas.microsoft.com/office/drawing/2014/main" id="{B6AB6AAE-EB8D-E963-ACBA-9CF74F094203}"/>
              </a:ext>
            </a:extLst>
          </p:cNvPr>
          <p:cNvPicPr>
            <a:picLocks noChangeAspect="1"/>
          </p:cNvPicPr>
          <p:nvPr/>
        </p:nvPicPr>
        <p:blipFill>
          <a:blip r:embed="rId2"/>
          <a:stretch>
            <a:fillRect/>
          </a:stretch>
        </p:blipFill>
        <p:spPr>
          <a:xfrm>
            <a:off x="619326" y="1613264"/>
            <a:ext cx="654302" cy="721656"/>
          </a:xfrm>
          <a:prstGeom prst="rect">
            <a:avLst/>
          </a:prstGeom>
        </p:spPr>
      </p:pic>
      <p:pic>
        <p:nvPicPr>
          <p:cNvPr id="18" name="Image 17">
            <a:extLst>
              <a:ext uri="{FF2B5EF4-FFF2-40B4-BE49-F238E27FC236}">
                <a16:creationId xmlns:a16="http://schemas.microsoft.com/office/drawing/2014/main" id="{3BD090B8-1252-58CC-E5A6-72D2C7DE2341}"/>
              </a:ext>
            </a:extLst>
          </p:cNvPr>
          <p:cNvPicPr>
            <a:picLocks noChangeAspect="1"/>
          </p:cNvPicPr>
          <p:nvPr/>
        </p:nvPicPr>
        <p:blipFill>
          <a:blip r:embed="rId3"/>
          <a:stretch>
            <a:fillRect/>
          </a:stretch>
        </p:blipFill>
        <p:spPr>
          <a:xfrm>
            <a:off x="1273628" y="1613264"/>
            <a:ext cx="2343955" cy="672446"/>
          </a:xfrm>
          <a:prstGeom prst="rect">
            <a:avLst/>
          </a:prstGeom>
        </p:spPr>
      </p:pic>
      <p:sp>
        <p:nvSpPr>
          <p:cNvPr id="8" name="Titre 1">
            <a:extLst>
              <a:ext uri="{FF2B5EF4-FFF2-40B4-BE49-F238E27FC236}">
                <a16:creationId xmlns:a16="http://schemas.microsoft.com/office/drawing/2014/main" id="{95D200DF-414A-4005-9FB1-69CFB272AEC5}"/>
              </a:ext>
            </a:extLst>
          </p:cNvPr>
          <p:cNvSpPr txBox="1">
            <a:spLocks/>
          </p:cNvSpPr>
          <p:nvPr/>
        </p:nvSpPr>
        <p:spPr>
          <a:xfrm>
            <a:off x="402771" y="205695"/>
            <a:ext cx="11410288" cy="1325563"/>
          </a:xfrm>
          <a:prstGeom prst="rect">
            <a:avLst/>
          </a:prstGeom>
        </p:spPr>
        <p:txBody>
          <a:bodyPr vert="horz" lIns="91440" tIns="45720" rIns="91440" bIns="45720" rtlCol="0" anchor="ctr">
            <a:normAutofit fontScale="8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CH" dirty="0">
                <a:latin typeface="Gill Sans Ultra Bold" panose="020B0A02020104020203" pitchFamily="34" charset="77"/>
              </a:rPr>
              <a:t>Le 28 septembre 2025, l’identité numérique est </a:t>
            </a:r>
            <a:r>
              <a:rPr lang="fr-CH" dirty="0">
                <a:solidFill>
                  <a:srgbClr val="FF0000"/>
                </a:solidFill>
                <a:latin typeface="Gill Sans Ultra Bold" panose="020B0A02020104020203" pitchFamily="34" charset="77"/>
              </a:rPr>
              <a:t>« acceptée »</a:t>
            </a:r>
            <a:r>
              <a:rPr lang="fr-CH" dirty="0">
                <a:latin typeface="Gill Sans Ultra Bold" panose="020B0A02020104020203" pitchFamily="34" charset="77"/>
              </a:rPr>
              <a:t> en Suisse</a:t>
            </a:r>
            <a:endParaRPr lang="fr-CH" b="1" dirty="0">
              <a:latin typeface="+mn-lt"/>
            </a:endParaRPr>
          </a:p>
        </p:txBody>
      </p:sp>
      <p:pic>
        <p:nvPicPr>
          <p:cNvPr id="3" name="Image 2">
            <a:extLst>
              <a:ext uri="{FF2B5EF4-FFF2-40B4-BE49-F238E27FC236}">
                <a16:creationId xmlns:a16="http://schemas.microsoft.com/office/drawing/2014/main" id="{F6065528-69D4-54DA-D7A2-80BD0C80981A}"/>
              </a:ext>
            </a:extLst>
          </p:cNvPr>
          <p:cNvPicPr>
            <a:picLocks noChangeAspect="1"/>
          </p:cNvPicPr>
          <p:nvPr/>
        </p:nvPicPr>
        <p:blipFill>
          <a:blip r:embed="rId4"/>
          <a:stretch>
            <a:fillRect/>
          </a:stretch>
        </p:blipFill>
        <p:spPr>
          <a:xfrm>
            <a:off x="5343101" y="1477761"/>
            <a:ext cx="4517791" cy="5174544"/>
          </a:xfrm>
          <a:prstGeom prst="rect">
            <a:avLst/>
          </a:prstGeom>
        </p:spPr>
      </p:pic>
      <p:sp>
        <p:nvSpPr>
          <p:cNvPr id="4" name="Rectangle 3">
            <a:extLst>
              <a:ext uri="{FF2B5EF4-FFF2-40B4-BE49-F238E27FC236}">
                <a16:creationId xmlns:a16="http://schemas.microsoft.com/office/drawing/2014/main" id="{28FE4024-7EE6-0218-7E9F-8490B9339978}"/>
              </a:ext>
            </a:extLst>
          </p:cNvPr>
          <p:cNvSpPr/>
          <p:nvPr/>
        </p:nvSpPr>
        <p:spPr>
          <a:xfrm>
            <a:off x="5761850" y="2232452"/>
            <a:ext cx="3486124" cy="56967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a:extLst>
              <a:ext uri="{FF2B5EF4-FFF2-40B4-BE49-F238E27FC236}">
                <a16:creationId xmlns:a16="http://schemas.microsoft.com/office/drawing/2014/main" id="{4B4C349C-6E7C-54E8-D25E-83B59E4C4863}"/>
              </a:ext>
            </a:extLst>
          </p:cNvPr>
          <p:cNvSpPr txBox="1"/>
          <p:nvPr/>
        </p:nvSpPr>
        <p:spPr>
          <a:xfrm>
            <a:off x="7854573" y="1732878"/>
            <a:ext cx="5162686" cy="769441"/>
          </a:xfrm>
          <a:prstGeom prst="rect">
            <a:avLst/>
          </a:prstGeom>
          <a:noFill/>
        </p:spPr>
        <p:txBody>
          <a:bodyPr wrap="square">
            <a:spAutoFit/>
          </a:bodyPr>
          <a:lstStyle/>
          <a:p>
            <a:r>
              <a:rPr lang="fr-CH" sz="2200" dirty="0">
                <a:solidFill>
                  <a:srgbClr val="000000"/>
                </a:solidFill>
                <a:effectLst/>
                <a:latin typeface="Helvetica Neue" panose="02000503000000020004" pitchFamily="2" charset="0"/>
              </a:rPr>
              <a:t>●  En rouge : </a:t>
            </a:r>
            <a:r>
              <a:rPr lang="fr-CH" sz="2200" b="1" dirty="0">
                <a:solidFill>
                  <a:srgbClr val="FF0000"/>
                </a:solidFill>
                <a:effectLst/>
                <a:latin typeface="Helvetica Neue" panose="02000503000000020004" pitchFamily="2" charset="0"/>
              </a:rPr>
              <a:t>NON</a:t>
            </a:r>
            <a:r>
              <a:rPr lang="fr-CH" sz="2200" dirty="0">
                <a:solidFill>
                  <a:srgbClr val="000000"/>
                </a:solidFill>
                <a:effectLst/>
                <a:latin typeface="Helvetica Neue" panose="02000503000000020004" pitchFamily="2" charset="0"/>
              </a:rPr>
              <a:t> à l’e-ID </a:t>
            </a:r>
          </a:p>
          <a:p>
            <a:r>
              <a:rPr lang="fr-CH" sz="2200" dirty="0">
                <a:solidFill>
                  <a:srgbClr val="000000"/>
                </a:solidFill>
                <a:effectLst/>
                <a:latin typeface="Helvetica Neue" panose="02000503000000020004" pitchFamily="2" charset="0"/>
              </a:rPr>
              <a:t>●  En vert : </a:t>
            </a:r>
            <a:r>
              <a:rPr lang="fr-CH" sz="2200" b="1" dirty="0">
                <a:solidFill>
                  <a:srgbClr val="17B199"/>
                </a:solidFill>
                <a:effectLst/>
                <a:latin typeface="Helvetica Neue" panose="02000503000000020004" pitchFamily="2" charset="0"/>
              </a:rPr>
              <a:t>OUI</a:t>
            </a:r>
            <a:r>
              <a:rPr lang="fr-CH" sz="2200" dirty="0">
                <a:solidFill>
                  <a:srgbClr val="91D3F0"/>
                </a:solidFill>
                <a:effectLst/>
                <a:latin typeface="Helvetica Neue" panose="02000503000000020004" pitchFamily="2" charset="0"/>
              </a:rPr>
              <a:t> </a:t>
            </a:r>
            <a:r>
              <a:rPr lang="fr-CH" sz="2200" dirty="0">
                <a:solidFill>
                  <a:srgbClr val="000000"/>
                </a:solidFill>
                <a:effectLst/>
                <a:latin typeface="Helvetica Neue" panose="02000503000000020004" pitchFamily="2" charset="0"/>
              </a:rPr>
              <a:t>à l’e-ID</a:t>
            </a:r>
          </a:p>
        </p:txBody>
      </p:sp>
      <p:sp>
        <p:nvSpPr>
          <p:cNvPr id="14" name="ZoneTexte 13">
            <a:extLst>
              <a:ext uri="{FF2B5EF4-FFF2-40B4-BE49-F238E27FC236}">
                <a16:creationId xmlns:a16="http://schemas.microsoft.com/office/drawing/2014/main" id="{3A37A448-6C54-5F0D-F994-FB82410D3918}"/>
              </a:ext>
            </a:extLst>
          </p:cNvPr>
          <p:cNvSpPr txBox="1"/>
          <p:nvPr/>
        </p:nvSpPr>
        <p:spPr>
          <a:xfrm>
            <a:off x="402771" y="2703939"/>
            <a:ext cx="6098720" cy="1569660"/>
          </a:xfrm>
          <a:prstGeom prst="rect">
            <a:avLst/>
          </a:prstGeom>
          <a:noFill/>
        </p:spPr>
        <p:txBody>
          <a:bodyPr wrap="square">
            <a:spAutoFit/>
          </a:bodyPr>
          <a:lstStyle/>
          <a:p>
            <a:r>
              <a:rPr lang="fr-CH" sz="2400" b="1" dirty="0">
                <a:solidFill>
                  <a:srgbClr val="000000"/>
                </a:solidFill>
                <a:latin typeface="Helvetica Neue" panose="02000503000000020004" pitchFamily="2" charset="0"/>
              </a:rPr>
              <a:t>À </a:t>
            </a:r>
            <a:r>
              <a:rPr lang="fr-CH" sz="2400" b="1" dirty="0">
                <a:solidFill>
                  <a:srgbClr val="000000"/>
                </a:solidFill>
                <a:effectLst/>
                <a:latin typeface="Helvetica Neue" panose="02000503000000020004" pitchFamily="2" charset="0"/>
              </a:rPr>
              <a:t>15h36 :</a:t>
            </a:r>
            <a:br>
              <a:rPr lang="fr-CH" sz="2400" dirty="0">
                <a:solidFill>
                  <a:srgbClr val="000000"/>
                </a:solidFill>
                <a:effectLst/>
                <a:latin typeface="Helvetica Neue" panose="02000503000000020004" pitchFamily="2" charset="0"/>
              </a:rPr>
            </a:br>
            <a:r>
              <a:rPr lang="fr-CH" sz="2400" dirty="0">
                <a:solidFill>
                  <a:srgbClr val="000000"/>
                </a:solidFill>
                <a:effectLst/>
                <a:latin typeface="Helvetica Neue" panose="02000503000000020004" pitchFamily="2" charset="0"/>
              </a:rPr>
              <a:t>Taux de participation = 49,74%</a:t>
            </a:r>
          </a:p>
          <a:p>
            <a:r>
              <a:rPr lang="fr-CH" sz="2400" b="1" dirty="0">
                <a:solidFill>
                  <a:srgbClr val="000000"/>
                </a:solidFill>
                <a:latin typeface="Helvetica Neue" panose="02000503000000020004" pitchFamily="2" charset="0"/>
              </a:rPr>
              <a:t>À </a:t>
            </a:r>
            <a:r>
              <a:rPr lang="fr-CH" sz="2400" b="1" dirty="0">
                <a:solidFill>
                  <a:srgbClr val="000000"/>
                </a:solidFill>
                <a:effectLst/>
                <a:latin typeface="Helvetica Neue" panose="02000503000000020004" pitchFamily="2" charset="0"/>
              </a:rPr>
              <a:t>16h16 : </a:t>
            </a:r>
            <a:br>
              <a:rPr lang="fr-CH" sz="2400" dirty="0">
                <a:solidFill>
                  <a:srgbClr val="000000"/>
                </a:solidFill>
                <a:effectLst/>
                <a:latin typeface="Helvetica Neue" panose="02000503000000020004" pitchFamily="2" charset="0"/>
              </a:rPr>
            </a:br>
            <a:r>
              <a:rPr lang="fr-CH" sz="2400" dirty="0">
                <a:solidFill>
                  <a:srgbClr val="000000"/>
                </a:solidFill>
                <a:effectLst/>
                <a:latin typeface="Helvetica Neue" panose="02000503000000020004" pitchFamily="2" charset="0"/>
              </a:rPr>
              <a:t>Taux de participation = 49,55% </a:t>
            </a:r>
          </a:p>
        </p:txBody>
      </p:sp>
      <p:sp>
        <p:nvSpPr>
          <p:cNvPr id="17" name="ZoneTexte 16">
            <a:extLst>
              <a:ext uri="{FF2B5EF4-FFF2-40B4-BE49-F238E27FC236}">
                <a16:creationId xmlns:a16="http://schemas.microsoft.com/office/drawing/2014/main" id="{4D46CEDE-E029-4B25-3C42-AAABF16E40C9}"/>
              </a:ext>
            </a:extLst>
          </p:cNvPr>
          <p:cNvSpPr txBox="1"/>
          <p:nvPr/>
        </p:nvSpPr>
        <p:spPr>
          <a:xfrm>
            <a:off x="395239" y="4691828"/>
            <a:ext cx="2803595" cy="1569660"/>
          </a:xfrm>
          <a:prstGeom prst="rect">
            <a:avLst/>
          </a:prstGeom>
          <a:noFill/>
        </p:spPr>
        <p:txBody>
          <a:bodyPr wrap="square">
            <a:spAutoFit/>
          </a:bodyPr>
          <a:lstStyle/>
          <a:p>
            <a:r>
              <a:rPr lang="fr-CH" sz="2400" b="1" dirty="0">
                <a:solidFill>
                  <a:srgbClr val="000000"/>
                </a:solidFill>
                <a:effectLst/>
                <a:latin typeface="Helvetica Neue" panose="02000503000000020004" pitchFamily="2" charset="0"/>
              </a:rPr>
              <a:t>Résultats finaux : </a:t>
            </a:r>
          </a:p>
          <a:p>
            <a:r>
              <a:rPr lang="fr-CH" sz="2400" b="1" dirty="0">
                <a:solidFill>
                  <a:srgbClr val="FF0000"/>
                </a:solidFill>
                <a:effectLst/>
                <a:latin typeface="Helvetica Neue" panose="02000503000000020004" pitchFamily="2" charset="0"/>
              </a:rPr>
              <a:t>NON à 49,61%</a:t>
            </a:r>
            <a:br>
              <a:rPr lang="fr-CH" sz="2400" dirty="0">
                <a:solidFill>
                  <a:srgbClr val="000000"/>
                </a:solidFill>
                <a:effectLst/>
                <a:latin typeface="Helvetica Neue" panose="02000503000000020004" pitchFamily="2" charset="0"/>
              </a:rPr>
            </a:br>
            <a:r>
              <a:rPr lang="fr-CH" sz="2400" b="1" u="sng" dirty="0">
                <a:solidFill>
                  <a:srgbClr val="17B199"/>
                </a:solidFill>
                <a:effectLst/>
                <a:latin typeface="Helvetica Neue" panose="02000503000000020004" pitchFamily="2" charset="0"/>
              </a:rPr>
              <a:t>OUI</a:t>
            </a:r>
            <a:r>
              <a:rPr lang="fr-CH" sz="2400" b="1" dirty="0">
                <a:solidFill>
                  <a:srgbClr val="17B199"/>
                </a:solidFill>
                <a:effectLst/>
                <a:latin typeface="Helvetica Neue" panose="02000503000000020004" pitchFamily="2" charset="0"/>
              </a:rPr>
              <a:t> à 50,39%</a:t>
            </a:r>
          </a:p>
          <a:p>
            <a:r>
              <a:rPr lang="fr-CH" sz="2400" dirty="0">
                <a:solidFill>
                  <a:srgbClr val="000000"/>
                </a:solidFill>
                <a:effectLst/>
                <a:latin typeface="Helvetica Neue" panose="02000503000000020004" pitchFamily="2" charset="0"/>
              </a:rPr>
              <a:t> </a:t>
            </a:r>
            <a:endParaRPr lang="fr-FR" sz="2400" dirty="0"/>
          </a:p>
        </p:txBody>
      </p:sp>
      <p:sp>
        <p:nvSpPr>
          <p:cNvPr id="19" name="Rectangle 18">
            <a:extLst>
              <a:ext uri="{FF2B5EF4-FFF2-40B4-BE49-F238E27FC236}">
                <a16:creationId xmlns:a16="http://schemas.microsoft.com/office/drawing/2014/main" id="{6648F07D-88C9-1B12-FBE5-54C67544BE56}"/>
              </a:ext>
            </a:extLst>
          </p:cNvPr>
          <p:cNvSpPr/>
          <p:nvPr/>
        </p:nvSpPr>
        <p:spPr>
          <a:xfrm>
            <a:off x="277918" y="4583364"/>
            <a:ext cx="3454297" cy="1401145"/>
          </a:xfrm>
          <a:prstGeom prst="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4578" name="Picture 2" descr="Flèche vers le bas - Images vectorielles gratuites sur creazilla.com">
            <a:extLst>
              <a:ext uri="{FF2B5EF4-FFF2-40B4-BE49-F238E27FC236}">
                <a16:creationId xmlns:a16="http://schemas.microsoft.com/office/drawing/2014/main" id="{2DF24C60-EB87-EADB-E410-6715962FF4F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19885218">
            <a:off x="4643414" y="3120197"/>
            <a:ext cx="817489" cy="1042987"/>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 1">
            <a:extLst>
              <a:ext uri="{FF2B5EF4-FFF2-40B4-BE49-F238E27FC236}">
                <a16:creationId xmlns:a16="http://schemas.microsoft.com/office/drawing/2014/main" id="{0948FDA9-EAB5-25F1-77BE-2B5FFCC7BF21}"/>
              </a:ext>
            </a:extLst>
          </p:cNvPr>
          <p:cNvPicPr>
            <a:picLocks noChangeAspect="1"/>
          </p:cNvPicPr>
          <p:nvPr/>
        </p:nvPicPr>
        <p:blipFill>
          <a:blip r:embed="rId6"/>
          <a:stretch>
            <a:fillRect/>
          </a:stretch>
        </p:blipFill>
        <p:spPr>
          <a:xfrm>
            <a:off x="9500237" y="4149863"/>
            <a:ext cx="2536722" cy="2502442"/>
          </a:xfrm>
          <a:prstGeom prst="rect">
            <a:avLst/>
          </a:prstGeom>
        </p:spPr>
      </p:pic>
    </p:spTree>
    <p:extLst>
      <p:ext uri="{BB962C8B-B14F-4D97-AF65-F5344CB8AC3E}">
        <p14:creationId xmlns:p14="http://schemas.microsoft.com/office/powerpoint/2010/main" val="2785049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ppt_w*0.70"/>
                                          </p:val>
                                        </p:tav>
                                        <p:tav tm="100000">
                                          <p:val>
                                            <p:strVal val="#ppt_w"/>
                                          </p:val>
                                        </p:tav>
                                      </p:tavLst>
                                    </p:anim>
                                    <p:anim calcmode="lin" valueType="num">
                                      <p:cBhvr>
                                        <p:cTn id="8" dur="1000" fill="hold"/>
                                        <p:tgtEl>
                                          <p:spTgt spid="11"/>
                                        </p:tgtEl>
                                        <p:attrNameLst>
                                          <p:attrName>ppt_h</p:attrName>
                                        </p:attrNameLst>
                                      </p:cBhvr>
                                      <p:tavLst>
                                        <p:tav tm="0">
                                          <p:val>
                                            <p:strVal val="#ppt_h"/>
                                          </p:val>
                                        </p:tav>
                                        <p:tav tm="100000">
                                          <p:val>
                                            <p:strVal val="#ppt_h"/>
                                          </p:val>
                                        </p:tav>
                                      </p:tavLst>
                                    </p:anim>
                                    <p:animEffect transition="in" filter="fade">
                                      <p:cBhvr>
                                        <p:cTn id="9" dur="10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p:cTn id="14" dur="1000" fill="hold"/>
                                        <p:tgtEl>
                                          <p:spTgt spid="14"/>
                                        </p:tgtEl>
                                        <p:attrNameLst>
                                          <p:attrName>ppt_w</p:attrName>
                                        </p:attrNameLst>
                                      </p:cBhvr>
                                      <p:tavLst>
                                        <p:tav tm="0">
                                          <p:val>
                                            <p:strVal val="#ppt_w*0.70"/>
                                          </p:val>
                                        </p:tav>
                                        <p:tav tm="100000">
                                          <p:val>
                                            <p:strVal val="#ppt_w"/>
                                          </p:val>
                                        </p:tav>
                                      </p:tavLst>
                                    </p:anim>
                                    <p:anim calcmode="lin" valueType="num">
                                      <p:cBhvr>
                                        <p:cTn id="15" dur="1000" fill="hold"/>
                                        <p:tgtEl>
                                          <p:spTgt spid="14"/>
                                        </p:tgtEl>
                                        <p:attrNameLst>
                                          <p:attrName>ppt_h</p:attrName>
                                        </p:attrNameLst>
                                      </p:cBhvr>
                                      <p:tavLst>
                                        <p:tav tm="0">
                                          <p:val>
                                            <p:strVal val="#ppt_h"/>
                                          </p:val>
                                        </p:tav>
                                        <p:tav tm="100000">
                                          <p:val>
                                            <p:strVal val="#ppt_h"/>
                                          </p:val>
                                        </p:tav>
                                      </p:tavLst>
                                    </p:anim>
                                    <p:animEffect transition="in" filter="fade">
                                      <p:cBhvr>
                                        <p:cTn id="16" dur="1000"/>
                                        <p:tgtEl>
                                          <p:spTgt spid="14"/>
                                        </p:tgtEl>
                                      </p:cBhvr>
                                    </p:animEffect>
                                  </p:childTnLst>
                                </p:cTn>
                              </p:par>
                            </p:childTnLst>
                          </p:cTn>
                        </p:par>
                      </p:childTnLst>
                    </p:cTn>
                  </p:par>
                  <p:par>
                    <p:cTn id="17" fill="hold">
                      <p:stCondLst>
                        <p:cond delay="indefinite"/>
                      </p:stCondLst>
                      <p:childTnLst>
                        <p:par>
                          <p:cTn id="18" fill="hold">
                            <p:stCondLst>
                              <p:cond delay="0"/>
                            </p:stCondLst>
                            <p:childTnLst>
                              <p:par>
                                <p:cTn id="19" presetID="12" presetClass="entr" presetSubtype="1" fill="hold" nodeType="clickEffect">
                                  <p:stCondLst>
                                    <p:cond delay="0"/>
                                  </p:stCondLst>
                                  <p:childTnLst>
                                    <p:set>
                                      <p:cBhvr>
                                        <p:cTn id="20" dur="1" fill="hold">
                                          <p:stCondLst>
                                            <p:cond delay="0"/>
                                          </p:stCondLst>
                                        </p:cTn>
                                        <p:tgtEl>
                                          <p:spTgt spid="24578"/>
                                        </p:tgtEl>
                                        <p:attrNameLst>
                                          <p:attrName>style.visibility</p:attrName>
                                        </p:attrNameLst>
                                      </p:cBhvr>
                                      <p:to>
                                        <p:strVal val="visible"/>
                                      </p:to>
                                    </p:set>
                                    <p:anim calcmode="lin" valueType="num">
                                      <p:cBhvr additive="base">
                                        <p:cTn id="21" dur="500"/>
                                        <p:tgtEl>
                                          <p:spTgt spid="24578"/>
                                        </p:tgtEl>
                                        <p:attrNameLst>
                                          <p:attrName>ppt_y</p:attrName>
                                        </p:attrNameLst>
                                      </p:cBhvr>
                                      <p:tavLst>
                                        <p:tav tm="0">
                                          <p:val>
                                            <p:strVal val="#ppt_y-#ppt_h*1.125000"/>
                                          </p:val>
                                        </p:tav>
                                        <p:tav tm="100000">
                                          <p:val>
                                            <p:strVal val="#ppt_y"/>
                                          </p:val>
                                        </p:tav>
                                      </p:tavLst>
                                    </p:anim>
                                    <p:animEffect transition="in" filter="wipe(down)">
                                      <p:cBhvr>
                                        <p:cTn id="22" dur="500"/>
                                        <p:tgtEl>
                                          <p:spTgt spid="24578"/>
                                        </p:tgtEl>
                                      </p:cBhvr>
                                    </p:animEffect>
                                  </p:childTnLst>
                                </p:cTn>
                              </p:par>
                            </p:childTnLst>
                          </p:cTn>
                        </p:par>
                      </p:childTnLst>
                    </p:cTn>
                  </p:par>
                  <p:par>
                    <p:cTn id="23" fill="hold">
                      <p:stCondLst>
                        <p:cond delay="indefinite"/>
                      </p:stCondLst>
                      <p:childTnLst>
                        <p:par>
                          <p:cTn id="24" fill="hold">
                            <p:stCondLst>
                              <p:cond delay="0"/>
                            </p:stCondLst>
                            <p:childTnLst>
                              <p:par>
                                <p:cTn id="25" presetID="55" presetClass="entr"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p:cTn id="27" dur="1000" fill="hold"/>
                                        <p:tgtEl>
                                          <p:spTgt spid="19"/>
                                        </p:tgtEl>
                                        <p:attrNameLst>
                                          <p:attrName>ppt_w</p:attrName>
                                        </p:attrNameLst>
                                      </p:cBhvr>
                                      <p:tavLst>
                                        <p:tav tm="0">
                                          <p:val>
                                            <p:strVal val="#ppt_w*0.70"/>
                                          </p:val>
                                        </p:tav>
                                        <p:tav tm="100000">
                                          <p:val>
                                            <p:strVal val="#ppt_w"/>
                                          </p:val>
                                        </p:tav>
                                      </p:tavLst>
                                    </p:anim>
                                    <p:anim calcmode="lin" valueType="num">
                                      <p:cBhvr>
                                        <p:cTn id="28" dur="1000" fill="hold"/>
                                        <p:tgtEl>
                                          <p:spTgt spid="19"/>
                                        </p:tgtEl>
                                        <p:attrNameLst>
                                          <p:attrName>ppt_h</p:attrName>
                                        </p:attrNameLst>
                                      </p:cBhvr>
                                      <p:tavLst>
                                        <p:tav tm="0">
                                          <p:val>
                                            <p:strVal val="#ppt_h"/>
                                          </p:val>
                                        </p:tav>
                                        <p:tav tm="100000">
                                          <p:val>
                                            <p:strVal val="#ppt_h"/>
                                          </p:val>
                                        </p:tav>
                                      </p:tavLst>
                                    </p:anim>
                                    <p:animEffect transition="in" filter="fade">
                                      <p:cBhvr>
                                        <p:cTn id="29" dur="1000"/>
                                        <p:tgtEl>
                                          <p:spTgt spid="19"/>
                                        </p:tgtEl>
                                      </p:cBhvr>
                                    </p:animEffect>
                                  </p:childTnLst>
                                </p:cTn>
                              </p:par>
                              <p:par>
                                <p:cTn id="30" presetID="55" presetClass="entr" presetSubtype="0" fill="hold" grpId="0" nodeType="with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p:cTn id="32" dur="1000" fill="hold"/>
                                        <p:tgtEl>
                                          <p:spTgt spid="17"/>
                                        </p:tgtEl>
                                        <p:attrNameLst>
                                          <p:attrName>ppt_w</p:attrName>
                                        </p:attrNameLst>
                                      </p:cBhvr>
                                      <p:tavLst>
                                        <p:tav tm="0">
                                          <p:val>
                                            <p:strVal val="#ppt_w*0.70"/>
                                          </p:val>
                                        </p:tav>
                                        <p:tav tm="100000">
                                          <p:val>
                                            <p:strVal val="#ppt_w"/>
                                          </p:val>
                                        </p:tav>
                                      </p:tavLst>
                                    </p:anim>
                                    <p:anim calcmode="lin" valueType="num">
                                      <p:cBhvr>
                                        <p:cTn id="33" dur="1000" fill="hold"/>
                                        <p:tgtEl>
                                          <p:spTgt spid="17"/>
                                        </p:tgtEl>
                                        <p:attrNameLst>
                                          <p:attrName>ppt_h</p:attrName>
                                        </p:attrNameLst>
                                      </p:cBhvr>
                                      <p:tavLst>
                                        <p:tav tm="0">
                                          <p:val>
                                            <p:strVal val="#ppt_h"/>
                                          </p:val>
                                        </p:tav>
                                        <p:tav tm="100000">
                                          <p:val>
                                            <p:strVal val="#ppt_h"/>
                                          </p:val>
                                        </p:tav>
                                      </p:tavLst>
                                    </p:anim>
                                    <p:animEffect transition="in" filter="fade">
                                      <p:cBhvr>
                                        <p:cTn id="34" dur="1000"/>
                                        <p:tgtEl>
                                          <p:spTgt spid="17"/>
                                        </p:tgtEl>
                                      </p:cBhvr>
                                    </p:animEffect>
                                  </p:childTnLst>
                                </p:cTn>
                              </p:par>
                            </p:childTnLst>
                          </p:cTn>
                        </p:par>
                      </p:childTnLst>
                    </p:cTn>
                  </p:par>
                  <p:par>
                    <p:cTn id="35" fill="hold">
                      <p:stCondLst>
                        <p:cond delay="indefinite"/>
                      </p:stCondLst>
                      <p:childTnLst>
                        <p:par>
                          <p:cTn id="36" fill="hold">
                            <p:stCondLst>
                              <p:cond delay="0"/>
                            </p:stCondLst>
                            <p:childTnLst>
                              <p:par>
                                <p:cTn id="37" presetID="55" presetClass="entr" presetSubtype="0" fill="hold" nodeType="clickEffect">
                                  <p:stCondLst>
                                    <p:cond delay="0"/>
                                  </p:stCondLst>
                                  <p:childTnLst>
                                    <p:set>
                                      <p:cBhvr>
                                        <p:cTn id="38" dur="1" fill="hold">
                                          <p:stCondLst>
                                            <p:cond delay="0"/>
                                          </p:stCondLst>
                                        </p:cTn>
                                        <p:tgtEl>
                                          <p:spTgt spid="2"/>
                                        </p:tgtEl>
                                        <p:attrNameLst>
                                          <p:attrName>style.visibility</p:attrName>
                                        </p:attrNameLst>
                                      </p:cBhvr>
                                      <p:to>
                                        <p:strVal val="visible"/>
                                      </p:to>
                                    </p:set>
                                    <p:anim calcmode="lin" valueType="num">
                                      <p:cBhvr>
                                        <p:cTn id="39" dur="1000" fill="hold"/>
                                        <p:tgtEl>
                                          <p:spTgt spid="2"/>
                                        </p:tgtEl>
                                        <p:attrNameLst>
                                          <p:attrName>ppt_w</p:attrName>
                                        </p:attrNameLst>
                                      </p:cBhvr>
                                      <p:tavLst>
                                        <p:tav tm="0">
                                          <p:val>
                                            <p:strVal val="#ppt_w*0.70"/>
                                          </p:val>
                                        </p:tav>
                                        <p:tav tm="100000">
                                          <p:val>
                                            <p:strVal val="#ppt_w"/>
                                          </p:val>
                                        </p:tav>
                                      </p:tavLst>
                                    </p:anim>
                                    <p:anim calcmode="lin" valueType="num">
                                      <p:cBhvr>
                                        <p:cTn id="40" dur="1000" fill="hold"/>
                                        <p:tgtEl>
                                          <p:spTgt spid="2"/>
                                        </p:tgtEl>
                                        <p:attrNameLst>
                                          <p:attrName>ppt_h</p:attrName>
                                        </p:attrNameLst>
                                      </p:cBhvr>
                                      <p:tavLst>
                                        <p:tav tm="0">
                                          <p:val>
                                            <p:strVal val="#ppt_h"/>
                                          </p:val>
                                        </p:tav>
                                        <p:tav tm="100000">
                                          <p:val>
                                            <p:strVal val="#ppt_h"/>
                                          </p:val>
                                        </p:tav>
                                      </p:tavLst>
                                    </p:anim>
                                    <p:animEffect transition="in" filter="fade">
                                      <p:cBhvr>
                                        <p:cTn id="41"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4" grpId="0"/>
      <p:bldP spid="17" grpId="0"/>
      <p:bldP spid="19"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0EA132-3CFB-BE54-144D-2943810930B3}"/>
            </a:ext>
          </a:extLst>
        </p:cNvPr>
        <p:cNvGrpSpPr/>
        <p:nvPr/>
      </p:nvGrpSpPr>
      <p:grpSpPr>
        <a:xfrm>
          <a:off x="0" y="0"/>
          <a:ext cx="0" cy="0"/>
          <a:chOff x="0" y="0"/>
          <a:chExt cx="0" cy="0"/>
        </a:xfrm>
      </p:grpSpPr>
      <p:sp>
        <p:nvSpPr>
          <p:cNvPr id="6" name="Titre 1">
            <a:extLst>
              <a:ext uri="{FF2B5EF4-FFF2-40B4-BE49-F238E27FC236}">
                <a16:creationId xmlns:a16="http://schemas.microsoft.com/office/drawing/2014/main" id="{391F0F3C-DB94-7800-6C76-6FDADAEB3C61}"/>
              </a:ext>
            </a:extLst>
          </p:cNvPr>
          <p:cNvSpPr txBox="1">
            <a:spLocks/>
          </p:cNvSpPr>
          <p:nvPr/>
        </p:nvSpPr>
        <p:spPr>
          <a:xfrm>
            <a:off x="-420130" y="2592438"/>
            <a:ext cx="11825416"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4800" dirty="0">
                <a:latin typeface="Gill Sans Ultra Bold" panose="020B0A02020104020203" pitchFamily="34" charset="77"/>
              </a:rPr>
              <a:t>L’identité numérique</a:t>
            </a:r>
            <a:br>
              <a:rPr lang="fr-FR" sz="4800" dirty="0">
                <a:latin typeface="Gill Sans Ultra Bold" panose="020B0A02020104020203" pitchFamily="34" charset="77"/>
              </a:rPr>
            </a:br>
            <a:r>
              <a:rPr lang="fr-FR" sz="6000" dirty="0">
                <a:latin typeface="Gill Sans Ultra Bold" panose="020B0A02020104020203" pitchFamily="34" charset="77"/>
              </a:rPr>
              <a:t>dans l’Union européenne</a:t>
            </a:r>
          </a:p>
        </p:txBody>
      </p:sp>
      <p:pic>
        <p:nvPicPr>
          <p:cNvPr id="4" name="Image 3">
            <a:extLst>
              <a:ext uri="{FF2B5EF4-FFF2-40B4-BE49-F238E27FC236}">
                <a16:creationId xmlns:a16="http://schemas.microsoft.com/office/drawing/2014/main" id="{8F3B2A78-2A01-2009-0A9C-488321131E27}"/>
              </a:ext>
            </a:extLst>
          </p:cNvPr>
          <p:cNvPicPr>
            <a:picLocks noChangeAspect="1"/>
          </p:cNvPicPr>
          <p:nvPr/>
        </p:nvPicPr>
        <p:blipFill>
          <a:blip r:embed="rId2"/>
          <a:stretch>
            <a:fillRect/>
          </a:stretch>
        </p:blipFill>
        <p:spPr>
          <a:xfrm>
            <a:off x="8779841" y="2592437"/>
            <a:ext cx="2045823" cy="2045823"/>
          </a:xfrm>
          <a:prstGeom prst="rect">
            <a:avLst/>
          </a:prstGeom>
        </p:spPr>
      </p:pic>
    </p:spTree>
    <p:extLst>
      <p:ext uri="{BB962C8B-B14F-4D97-AF65-F5344CB8AC3E}">
        <p14:creationId xmlns:p14="http://schemas.microsoft.com/office/powerpoint/2010/main" val="1353382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B3456F-CF30-4C8C-1D44-DC3466C49BC3}"/>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9A33EA96-C374-00C1-2899-E2A05F1DB717}"/>
              </a:ext>
            </a:extLst>
          </p:cNvPr>
          <p:cNvSpPr>
            <a:spLocks noGrp="1"/>
          </p:cNvSpPr>
          <p:nvPr>
            <p:ph type="title"/>
          </p:nvPr>
        </p:nvSpPr>
        <p:spPr>
          <a:xfrm>
            <a:off x="838200" y="365125"/>
            <a:ext cx="10515600" cy="1325563"/>
          </a:xfrm>
        </p:spPr>
        <p:txBody>
          <a:bodyPr>
            <a:normAutofit fontScale="90000"/>
          </a:bodyPr>
          <a:lstStyle/>
          <a:p>
            <a:r>
              <a:rPr lang="fr-CH" sz="5400" dirty="0">
                <a:latin typeface="Gill Sans Ultra Bold" panose="020B0A02020104020203" pitchFamily="34" charset="77"/>
              </a:rPr>
              <a:t>L’identité numérique</a:t>
            </a:r>
            <a:br>
              <a:rPr lang="fr-CH" sz="4800" b="1" dirty="0">
                <a:latin typeface="+mn-lt"/>
              </a:rPr>
            </a:br>
            <a:r>
              <a:rPr lang="fr-CH" dirty="0">
                <a:latin typeface="Gill Sans Ultra Bold" panose="020B0A02020104020203" pitchFamily="34" charset="77"/>
              </a:rPr>
              <a:t>d’ici </a:t>
            </a:r>
            <a:r>
              <a:rPr lang="fr-CH" dirty="0">
                <a:solidFill>
                  <a:srgbClr val="FF0000"/>
                </a:solidFill>
                <a:latin typeface="Gill Sans Ultra Bold" panose="020B0A02020104020203" pitchFamily="34" charset="77"/>
              </a:rPr>
              <a:t>2030</a:t>
            </a:r>
            <a:r>
              <a:rPr lang="fr-CH" dirty="0">
                <a:latin typeface="Gill Sans Ultra Bold" panose="020B0A02020104020203" pitchFamily="34" charset="77"/>
              </a:rPr>
              <a:t>   </a:t>
            </a:r>
          </a:p>
        </p:txBody>
      </p:sp>
      <p:pic>
        <p:nvPicPr>
          <p:cNvPr id="8" name="Image 7">
            <a:extLst>
              <a:ext uri="{FF2B5EF4-FFF2-40B4-BE49-F238E27FC236}">
                <a16:creationId xmlns:a16="http://schemas.microsoft.com/office/drawing/2014/main" id="{7DC090F1-EE09-16A2-FD21-67C8D52F1257}"/>
              </a:ext>
            </a:extLst>
          </p:cNvPr>
          <p:cNvPicPr>
            <a:picLocks noChangeAspect="1"/>
          </p:cNvPicPr>
          <p:nvPr/>
        </p:nvPicPr>
        <p:blipFill>
          <a:blip r:embed="rId2"/>
          <a:stretch>
            <a:fillRect/>
          </a:stretch>
        </p:blipFill>
        <p:spPr>
          <a:xfrm>
            <a:off x="976736" y="1737859"/>
            <a:ext cx="3456859" cy="4524315"/>
          </a:xfrm>
          <a:prstGeom prst="rect">
            <a:avLst/>
          </a:prstGeom>
          <a:ln w="28575">
            <a:solidFill>
              <a:schemeClr val="tx1"/>
            </a:solidFill>
          </a:ln>
        </p:spPr>
      </p:pic>
      <p:sp>
        <p:nvSpPr>
          <p:cNvPr id="10" name="ZoneTexte 9">
            <a:extLst>
              <a:ext uri="{FF2B5EF4-FFF2-40B4-BE49-F238E27FC236}">
                <a16:creationId xmlns:a16="http://schemas.microsoft.com/office/drawing/2014/main" id="{19A0F3C1-D83E-5583-4110-36A2E5CB90DC}"/>
              </a:ext>
            </a:extLst>
          </p:cNvPr>
          <p:cNvSpPr txBox="1"/>
          <p:nvPr/>
        </p:nvSpPr>
        <p:spPr>
          <a:xfrm>
            <a:off x="4242320" y="2183713"/>
            <a:ext cx="7032173" cy="4524315"/>
          </a:xfrm>
          <a:prstGeom prst="rect">
            <a:avLst/>
          </a:prstGeom>
          <a:solidFill>
            <a:schemeClr val="bg1"/>
          </a:solidFill>
          <a:ln w="28575">
            <a:solidFill>
              <a:schemeClr val="tx1"/>
            </a:solidFill>
          </a:ln>
        </p:spPr>
        <p:txBody>
          <a:bodyPr wrap="square">
            <a:spAutoFit/>
          </a:bodyPr>
          <a:lstStyle/>
          <a:p>
            <a:r>
              <a:rPr lang="fr-CH" sz="2000" b="1" dirty="0">
                <a:solidFill>
                  <a:srgbClr val="000000"/>
                </a:solidFill>
                <a:effectLst/>
                <a:highlight>
                  <a:srgbClr val="FFFF00"/>
                </a:highlight>
              </a:rPr>
              <a:t>« D’ici </a:t>
            </a:r>
            <a:r>
              <a:rPr lang="fr-CH" sz="2000" b="1" dirty="0">
                <a:solidFill>
                  <a:srgbClr val="FF0000"/>
                </a:solidFill>
                <a:effectLst/>
                <a:highlight>
                  <a:srgbClr val="FFFF00"/>
                </a:highlight>
              </a:rPr>
              <a:t>2030</a:t>
            </a:r>
            <a:r>
              <a:rPr lang="fr-CH" sz="2000" b="1" dirty="0">
                <a:solidFill>
                  <a:srgbClr val="000000"/>
                </a:solidFill>
                <a:effectLst/>
                <a:highlight>
                  <a:srgbClr val="FFFF00"/>
                </a:highlight>
              </a:rPr>
              <a:t>, l’union européenne vise à ce que </a:t>
            </a:r>
            <a:r>
              <a:rPr lang="fr-CH" sz="2000" b="1" dirty="0">
                <a:solidFill>
                  <a:srgbClr val="FF0000"/>
                </a:solidFill>
                <a:effectLst/>
                <a:highlight>
                  <a:srgbClr val="FFFF00"/>
                </a:highlight>
              </a:rPr>
              <a:t>80 % des citoyens </a:t>
            </a:r>
            <a:r>
              <a:rPr lang="fr-CH" sz="2000" b="1" dirty="0">
                <a:solidFill>
                  <a:srgbClr val="000000"/>
                </a:solidFill>
                <a:effectLst/>
                <a:highlight>
                  <a:srgbClr val="FFFF00"/>
                </a:highlight>
              </a:rPr>
              <a:t>disposent d’un </a:t>
            </a:r>
            <a:r>
              <a:rPr lang="fr-CH" sz="2000" b="1" dirty="0">
                <a:solidFill>
                  <a:srgbClr val="FF0000"/>
                </a:solidFill>
                <a:effectLst/>
                <a:highlight>
                  <a:srgbClr val="FFFF00"/>
                </a:highlight>
              </a:rPr>
              <a:t>portefeuille d’identité numérique</a:t>
            </a:r>
            <a:r>
              <a:rPr lang="fr-CH" sz="2000" b="1" dirty="0">
                <a:solidFill>
                  <a:srgbClr val="000000"/>
                </a:solidFill>
                <a:effectLst/>
                <a:highlight>
                  <a:srgbClr val="FFFF00"/>
                </a:highlight>
              </a:rPr>
              <a:t>, soit environ 360 millions de personnes. »</a:t>
            </a:r>
            <a:br>
              <a:rPr lang="fr-CH" sz="2000" dirty="0">
                <a:solidFill>
                  <a:srgbClr val="000000"/>
                </a:solidFill>
                <a:effectLst/>
              </a:rPr>
            </a:br>
            <a:endParaRPr lang="fr-CH" sz="2000" dirty="0">
              <a:solidFill>
                <a:srgbClr val="000000"/>
              </a:solidFill>
              <a:effectLst/>
            </a:endParaRPr>
          </a:p>
          <a:p>
            <a:r>
              <a:rPr lang="fr-CH" sz="2800" b="1" dirty="0">
                <a:solidFill>
                  <a:srgbClr val="000000"/>
                </a:solidFill>
                <a:effectLst/>
              </a:rPr>
              <a:t>Échéances données par Deloitte : </a:t>
            </a:r>
            <a:endParaRPr lang="fr-CH" sz="2800" dirty="0">
              <a:solidFill>
                <a:srgbClr val="000000"/>
              </a:solidFill>
              <a:effectLst/>
            </a:endParaRPr>
          </a:p>
          <a:p>
            <a:pPr marL="285750" indent="-285750">
              <a:buFont typeface="Arial" panose="020B0604020202020204" pitchFamily="34" charset="0"/>
              <a:buChar char="•"/>
            </a:pPr>
            <a:r>
              <a:rPr lang="fr-CH" sz="2000" b="1" dirty="0">
                <a:solidFill>
                  <a:srgbClr val="000000"/>
                </a:solidFill>
                <a:effectLst/>
              </a:rPr>
              <a:t>Novembre 2026</a:t>
            </a:r>
            <a:br>
              <a:rPr lang="fr-CH" sz="2000" b="1" dirty="0">
                <a:solidFill>
                  <a:srgbClr val="000000"/>
                </a:solidFill>
              </a:rPr>
            </a:br>
            <a:r>
              <a:rPr lang="fr-CH" sz="2000" b="1" dirty="0">
                <a:solidFill>
                  <a:srgbClr val="000000"/>
                </a:solidFill>
                <a:effectLst/>
                <a:highlight>
                  <a:srgbClr val="FFFF00"/>
                </a:highlight>
              </a:rPr>
              <a:t>Obligation pour chaque </a:t>
            </a:r>
            <a:r>
              <a:rPr lang="fr-CH" sz="2000" b="1" dirty="0">
                <a:solidFill>
                  <a:srgbClr val="FF0000"/>
                </a:solidFill>
                <a:effectLst/>
                <a:highlight>
                  <a:srgbClr val="FFFF00"/>
                </a:highlight>
              </a:rPr>
              <a:t>Etat membre </a:t>
            </a:r>
            <a:br>
              <a:rPr lang="fr-CH" sz="2000" b="1" dirty="0">
                <a:solidFill>
                  <a:srgbClr val="000000"/>
                </a:solidFill>
                <a:effectLst/>
                <a:highlight>
                  <a:srgbClr val="FFFF00"/>
                </a:highlight>
              </a:rPr>
            </a:br>
            <a:r>
              <a:rPr lang="fr-CH" sz="2000" b="1" dirty="0">
                <a:solidFill>
                  <a:srgbClr val="000000"/>
                </a:solidFill>
                <a:effectLst/>
                <a:highlight>
                  <a:srgbClr val="FFFF00"/>
                </a:highlight>
              </a:rPr>
              <a:t>de déployer au moins un EUDI </a:t>
            </a:r>
            <a:r>
              <a:rPr lang="fr-CH" sz="2000" b="1" dirty="0" err="1">
                <a:solidFill>
                  <a:srgbClr val="000000"/>
                </a:solidFill>
                <a:effectLst/>
                <a:highlight>
                  <a:srgbClr val="FFFF00"/>
                </a:highlight>
              </a:rPr>
              <a:t>wallet</a:t>
            </a:r>
            <a:r>
              <a:rPr lang="fr-CH" sz="2000" b="1" dirty="0">
                <a:solidFill>
                  <a:srgbClr val="000000"/>
                </a:solidFill>
                <a:effectLst/>
                <a:highlight>
                  <a:srgbClr val="FFFF00"/>
                </a:highlight>
              </a:rPr>
              <a:t> auprès de leurs citoyens </a:t>
            </a:r>
          </a:p>
          <a:p>
            <a:pPr marL="285750" indent="-285750">
              <a:buFont typeface="Arial" panose="020B0604020202020204" pitchFamily="34" charset="0"/>
              <a:buChar char="•"/>
            </a:pPr>
            <a:endParaRPr lang="fr-CH" sz="1000" dirty="0">
              <a:solidFill>
                <a:srgbClr val="000000"/>
              </a:solidFill>
              <a:effectLst/>
            </a:endParaRPr>
          </a:p>
          <a:p>
            <a:pPr marL="285750" indent="-285750">
              <a:buFont typeface="Arial" panose="020B0604020202020204" pitchFamily="34" charset="0"/>
              <a:buChar char="•"/>
            </a:pPr>
            <a:r>
              <a:rPr lang="fr-CH" sz="2000" b="1" dirty="0">
                <a:solidFill>
                  <a:srgbClr val="000000"/>
                </a:solidFill>
                <a:effectLst/>
              </a:rPr>
              <a:t>Novembre 2027</a:t>
            </a:r>
            <a:br>
              <a:rPr lang="fr-CH" sz="2000" b="1" dirty="0">
                <a:solidFill>
                  <a:srgbClr val="000000"/>
                </a:solidFill>
              </a:rPr>
            </a:br>
            <a:r>
              <a:rPr lang="fr-CH" sz="2000" b="1" dirty="0">
                <a:solidFill>
                  <a:srgbClr val="000000"/>
                </a:solidFill>
                <a:effectLst/>
                <a:highlight>
                  <a:srgbClr val="FFFF00"/>
                </a:highlight>
              </a:rPr>
              <a:t>Obligation pour les </a:t>
            </a:r>
            <a:r>
              <a:rPr lang="fr-CH" sz="2000" b="1" dirty="0">
                <a:solidFill>
                  <a:srgbClr val="FF0000"/>
                </a:solidFill>
                <a:effectLst/>
                <a:highlight>
                  <a:srgbClr val="FFFF00"/>
                </a:highlight>
              </a:rPr>
              <a:t>entreprises</a:t>
            </a:r>
            <a:r>
              <a:rPr lang="fr-CH" sz="2000" b="1" dirty="0">
                <a:solidFill>
                  <a:srgbClr val="000000"/>
                </a:solidFill>
                <a:effectLst/>
                <a:highlight>
                  <a:srgbClr val="FFFF00"/>
                </a:highlight>
              </a:rPr>
              <a:t> des secteurs réglementés et pour les très grandes </a:t>
            </a:r>
            <a:r>
              <a:rPr lang="fr-CH" sz="2000" b="1" dirty="0">
                <a:solidFill>
                  <a:srgbClr val="FF0000"/>
                </a:solidFill>
                <a:effectLst/>
                <a:highlight>
                  <a:srgbClr val="FFFF00"/>
                </a:highlight>
              </a:rPr>
              <a:t>plateformes</a:t>
            </a:r>
            <a:r>
              <a:rPr lang="fr-CH" sz="2000" b="1" dirty="0">
                <a:solidFill>
                  <a:srgbClr val="000000"/>
                </a:solidFill>
                <a:effectLst/>
                <a:highlight>
                  <a:srgbClr val="FFFF00"/>
                </a:highlight>
              </a:rPr>
              <a:t> désignées dans le cadre du </a:t>
            </a:r>
            <a:r>
              <a:rPr lang="fr-CH" sz="2000" b="1" u="sng" dirty="0">
                <a:solidFill>
                  <a:srgbClr val="000000"/>
                </a:solidFill>
                <a:effectLst/>
                <a:highlight>
                  <a:srgbClr val="FFFF00"/>
                </a:highlight>
              </a:rPr>
              <a:t>Digital Services </a:t>
            </a:r>
            <a:r>
              <a:rPr lang="fr-CH" sz="2000" b="1" u="sng" dirty="0" err="1">
                <a:solidFill>
                  <a:srgbClr val="000000"/>
                </a:solidFill>
                <a:effectLst/>
                <a:highlight>
                  <a:srgbClr val="FFFF00"/>
                </a:highlight>
              </a:rPr>
              <a:t>Act</a:t>
            </a:r>
            <a:r>
              <a:rPr lang="fr-CH" sz="2000" b="1" dirty="0">
                <a:solidFill>
                  <a:srgbClr val="000000"/>
                </a:solidFill>
                <a:effectLst/>
                <a:highlight>
                  <a:srgbClr val="FFFF00"/>
                </a:highlight>
              </a:rPr>
              <a:t> (DSA) d'accepter les portefeuilles EUDI comme méthode valide de vérification d'identité</a:t>
            </a:r>
          </a:p>
        </p:txBody>
      </p:sp>
      <p:pic>
        <p:nvPicPr>
          <p:cNvPr id="2" name="Picture 2" descr="48,285 Union Européenne Vectores, Ilustraciones y Gráficos - 123RF">
            <a:extLst>
              <a:ext uri="{FF2B5EF4-FFF2-40B4-BE49-F238E27FC236}">
                <a16:creationId xmlns:a16="http://schemas.microsoft.com/office/drawing/2014/main" id="{9E0793CB-99C2-226B-BFE6-6F951F0BFB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5212" y="149972"/>
            <a:ext cx="1450727" cy="14507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2684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1000" fill="hold"/>
                                        <p:tgtEl>
                                          <p:spTgt spid="10"/>
                                        </p:tgtEl>
                                        <p:attrNameLst>
                                          <p:attrName>ppt_w</p:attrName>
                                        </p:attrNameLst>
                                      </p:cBhvr>
                                      <p:tavLst>
                                        <p:tav tm="0">
                                          <p:val>
                                            <p:strVal val="#ppt_w*0.70"/>
                                          </p:val>
                                        </p:tav>
                                        <p:tav tm="100000">
                                          <p:val>
                                            <p:strVal val="#ppt_w"/>
                                          </p:val>
                                        </p:tav>
                                      </p:tavLst>
                                    </p:anim>
                                    <p:anim calcmode="lin" valueType="num">
                                      <p:cBhvr>
                                        <p:cTn id="13" dur="1000" fill="hold"/>
                                        <p:tgtEl>
                                          <p:spTgt spid="10"/>
                                        </p:tgtEl>
                                        <p:attrNameLst>
                                          <p:attrName>ppt_h</p:attrName>
                                        </p:attrNameLst>
                                      </p:cBhvr>
                                      <p:tavLst>
                                        <p:tav tm="0">
                                          <p:val>
                                            <p:strVal val="#ppt_h"/>
                                          </p:val>
                                        </p:tav>
                                        <p:tav tm="100000">
                                          <p:val>
                                            <p:strVal val="#ppt_h"/>
                                          </p:val>
                                        </p:tav>
                                      </p:tavLst>
                                    </p:anim>
                                    <p:animEffect transition="in" filter="fade">
                                      <p:cBhvr>
                                        <p:cTn id="14"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a:extLst>
              <a:ext uri="{FF2B5EF4-FFF2-40B4-BE49-F238E27FC236}">
                <a16:creationId xmlns:a16="http://schemas.microsoft.com/office/drawing/2014/main" id="{06FDD75D-3E93-594A-9995-C6ADA66CA1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18843" y="2288086"/>
            <a:ext cx="2987147" cy="410158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8" name="ZoneTexte 7">
            <a:extLst>
              <a:ext uri="{FF2B5EF4-FFF2-40B4-BE49-F238E27FC236}">
                <a16:creationId xmlns:a16="http://schemas.microsoft.com/office/drawing/2014/main" id="{9B1DCD4B-225D-4348-B366-8C8ABCC0669A}"/>
              </a:ext>
            </a:extLst>
          </p:cNvPr>
          <p:cNvSpPr txBox="1"/>
          <p:nvPr/>
        </p:nvSpPr>
        <p:spPr>
          <a:xfrm>
            <a:off x="686010" y="2340424"/>
            <a:ext cx="7350097" cy="3754874"/>
          </a:xfrm>
          <a:prstGeom prst="rect">
            <a:avLst/>
          </a:prstGeom>
          <a:noFill/>
        </p:spPr>
        <p:txBody>
          <a:bodyPr wrap="square">
            <a:spAutoFit/>
          </a:bodyPr>
          <a:lstStyle/>
          <a:p>
            <a:r>
              <a:rPr lang="fr-CH" sz="2400" b="1" dirty="0">
                <a:effectLst/>
                <a:latin typeface="Helvetica Neue" panose="02000503000000020004" pitchFamily="2" charset="0"/>
              </a:rPr>
              <a:t>16 juillet 2019 – Orientations politiques de la Commission </a:t>
            </a:r>
            <a:r>
              <a:rPr lang="fr-CH" sz="2400" b="1" dirty="0">
                <a:latin typeface="Helvetica Neue" panose="02000503000000020004" pitchFamily="2" charset="0"/>
              </a:rPr>
              <a:t>pour 2019-2024</a:t>
            </a:r>
            <a:br>
              <a:rPr lang="fr-CH" sz="2000" b="1" dirty="0">
                <a:latin typeface="Helvetica Neue" panose="02000503000000020004" pitchFamily="2" charset="0"/>
              </a:rPr>
            </a:br>
            <a:r>
              <a:rPr lang="fr-CH" sz="1200" b="1" dirty="0">
                <a:latin typeface="Helvetica Neue" panose="02000503000000020004" pitchFamily="2" charset="0"/>
              </a:rPr>
              <a:t> </a:t>
            </a:r>
            <a:br>
              <a:rPr lang="fr-CH" dirty="0">
                <a:effectLst/>
                <a:latin typeface="Helvetica Neue" panose="02000503000000020004" pitchFamily="2" charset="0"/>
              </a:rPr>
            </a:br>
            <a:r>
              <a:rPr lang="fr-CH" sz="2000" b="1" dirty="0">
                <a:ea typeface="Helvetica Neue" panose="02000503000000020004" pitchFamily="2" charset="0"/>
                <a:cs typeface="Helvetica Neue" panose="02000503000000020004" pitchFamily="2" charset="0"/>
              </a:rPr>
              <a:t>p. 5 : </a:t>
            </a:r>
            <a:r>
              <a:rPr lang="fr-CH" sz="2000" dirty="0">
                <a:ea typeface="Helvetica Neue" panose="02000503000000020004" pitchFamily="2" charset="0"/>
                <a:cs typeface="Helvetica Neue" panose="02000503000000020004" pitchFamily="2" charset="0"/>
              </a:rPr>
              <a:t>« </a:t>
            </a:r>
            <a:r>
              <a:rPr lang="fr-CH" sz="2000" b="1" dirty="0">
                <a:highlight>
                  <a:srgbClr val="FFFF00"/>
                </a:highlight>
                <a:ea typeface="Helvetica Neue" panose="02000503000000020004" pitchFamily="2" charset="0"/>
                <a:cs typeface="Helvetica Neue" panose="02000503000000020004" pitchFamily="2" charset="0"/>
              </a:rPr>
              <a:t>Je proposerai un </a:t>
            </a:r>
            <a:r>
              <a:rPr lang="fr-CH" sz="2000" b="1" dirty="0">
                <a:solidFill>
                  <a:srgbClr val="FF0000"/>
                </a:solidFill>
                <a:highlight>
                  <a:srgbClr val="FFFF00"/>
                </a:highlight>
                <a:ea typeface="Helvetica Neue" panose="02000503000000020004" pitchFamily="2" charset="0"/>
                <a:cs typeface="Helvetica Neue" panose="02000503000000020004" pitchFamily="2" charset="0"/>
              </a:rPr>
              <a:t>pacte vert </a:t>
            </a:r>
            <a:r>
              <a:rPr lang="fr-CH" sz="2000" b="1" dirty="0">
                <a:highlight>
                  <a:srgbClr val="FFFF00"/>
                </a:highlight>
                <a:ea typeface="Helvetica Neue" panose="02000503000000020004" pitchFamily="2" charset="0"/>
                <a:cs typeface="Helvetica Neue" panose="02000503000000020004" pitchFamily="2" charset="0"/>
              </a:rPr>
              <a:t>pour l’Europe dans les 100 premiers jours de mon manda</a:t>
            </a:r>
            <a:r>
              <a:rPr lang="fr-CH" sz="2000" dirty="0">
                <a:highlight>
                  <a:srgbClr val="FFFF00"/>
                </a:highlight>
                <a:ea typeface="Helvetica Neue" panose="02000503000000020004" pitchFamily="2" charset="0"/>
                <a:cs typeface="Helvetica Neue" panose="02000503000000020004" pitchFamily="2" charset="0"/>
              </a:rPr>
              <a:t>t</a:t>
            </a:r>
            <a:r>
              <a:rPr lang="fr-CH" sz="2000" b="1" dirty="0">
                <a:highlight>
                  <a:srgbClr val="FFFF00"/>
                </a:highlight>
                <a:ea typeface="Helvetica Neue" panose="02000503000000020004" pitchFamily="2" charset="0"/>
                <a:cs typeface="Helvetica Neue" panose="02000503000000020004" pitchFamily="2" charset="0"/>
              </a:rPr>
              <a:t>. </a:t>
            </a:r>
            <a:r>
              <a:rPr lang="fr-CH" sz="2000" dirty="0">
                <a:ea typeface="Helvetica Neue" panose="02000503000000020004" pitchFamily="2" charset="0"/>
                <a:cs typeface="Helvetica Neue" panose="02000503000000020004" pitchFamily="2" charset="0"/>
              </a:rPr>
              <a:t>Ce pacte vert pour l’Europe inclura la première législation européenne sur le climat, afin d’ancrer l’objectif de </a:t>
            </a:r>
            <a:r>
              <a:rPr lang="fr-CH" sz="2000" b="1" dirty="0">
                <a:highlight>
                  <a:srgbClr val="FFFF00"/>
                </a:highlight>
                <a:ea typeface="Helvetica Neue" panose="02000503000000020004" pitchFamily="2" charset="0"/>
                <a:cs typeface="Helvetica Neue" panose="02000503000000020004" pitchFamily="2" charset="0"/>
              </a:rPr>
              <a:t>la </a:t>
            </a:r>
            <a:r>
              <a:rPr lang="fr-CH" sz="2000" b="1" dirty="0">
                <a:solidFill>
                  <a:srgbClr val="FF0000"/>
                </a:solidFill>
                <a:highlight>
                  <a:srgbClr val="FFFF00"/>
                </a:highlight>
                <a:ea typeface="Helvetica Neue" panose="02000503000000020004" pitchFamily="2" charset="0"/>
                <a:cs typeface="Helvetica Neue" panose="02000503000000020004" pitchFamily="2" charset="0"/>
              </a:rPr>
              <a:t>neutralité climatique </a:t>
            </a:r>
            <a:r>
              <a:rPr lang="fr-CH" sz="2000" b="1" dirty="0">
                <a:highlight>
                  <a:srgbClr val="FFFF00"/>
                </a:highlight>
                <a:ea typeface="Helvetica Neue" panose="02000503000000020004" pitchFamily="2" charset="0"/>
                <a:cs typeface="Helvetica Neue" panose="02000503000000020004" pitchFamily="2" charset="0"/>
              </a:rPr>
              <a:t>à l’horizon 2050</a:t>
            </a:r>
            <a:r>
              <a:rPr lang="fr-CH" sz="2000" b="1" dirty="0">
                <a:ea typeface="Helvetica Neue" panose="02000503000000020004" pitchFamily="2" charset="0"/>
                <a:cs typeface="Helvetica Neue" panose="02000503000000020004" pitchFamily="2" charset="0"/>
              </a:rPr>
              <a:t> </a:t>
            </a:r>
            <a:r>
              <a:rPr lang="fr-CH" sz="2000" dirty="0">
                <a:ea typeface="Helvetica Neue" panose="02000503000000020004" pitchFamily="2" charset="0"/>
                <a:cs typeface="Helvetica Neue" panose="02000503000000020004" pitchFamily="2" charset="0"/>
              </a:rPr>
              <a:t>dans la loi. »</a:t>
            </a:r>
          </a:p>
          <a:p>
            <a:endParaRPr lang="fr-CH" sz="1200" b="1" dirty="0">
              <a:effectLst/>
            </a:endParaRPr>
          </a:p>
          <a:p>
            <a:r>
              <a:rPr lang="fr-CH" sz="2000" b="1" dirty="0">
                <a:effectLst/>
              </a:rPr>
              <a:t>p.15 : </a:t>
            </a:r>
            <a:r>
              <a:rPr lang="fr-CH" sz="2000" dirty="0"/>
              <a:t>« </a:t>
            </a:r>
            <a:r>
              <a:rPr lang="fr-CH" sz="2000" b="1" dirty="0">
                <a:effectLst/>
                <a:highlight>
                  <a:srgbClr val="FFFF00"/>
                </a:highlight>
              </a:rPr>
              <a:t>Les données et </a:t>
            </a:r>
            <a:r>
              <a:rPr lang="fr-CH" sz="2000" b="1" dirty="0">
                <a:solidFill>
                  <a:srgbClr val="FF0000"/>
                </a:solidFill>
                <a:effectLst/>
                <a:highlight>
                  <a:srgbClr val="FFFF00"/>
                </a:highlight>
              </a:rPr>
              <a:t>l’intelligence artificielle </a:t>
            </a:r>
            <a:r>
              <a:rPr lang="fr-CH" sz="2000" b="1" dirty="0">
                <a:effectLst/>
                <a:highlight>
                  <a:srgbClr val="FFFF00"/>
                </a:highlight>
              </a:rPr>
              <a:t>sont les ingrédients de l’innovation qui peuvent nous aider à trouver des solutions aux enjeux sociétaux actuels, que ce soit dans le domaine de la santé ou de l’agriculture, de la sécurité ou de l’industrie manufacturière</a:t>
            </a:r>
            <a:r>
              <a:rPr lang="fr-CH" sz="2000" dirty="0">
                <a:effectLst/>
              </a:rPr>
              <a:t>. »</a:t>
            </a:r>
          </a:p>
          <a:p>
            <a:endParaRPr lang="fr-CH" sz="800" dirty="0">
              <a:effectLst/>
              <a:latin typeface="Helvetica Neue" panose="02000503000000020004" pitchFamily="2" charset="0"/>
            </a:endParaRPr>
          </a:p>
        </p:txBody>
      </p:sp>
      <p:sp>
        <p:nvSpPr>
          <p:cNvPr id="5" name="Titre 1">
            <a:extLst>
              <a:ext uri="{FF2B5EF4-FFF2-40B4-BE49-F238E27FC236}">
                <a16:creationId xmlns:a16="http://schemas.microsoft.com/office/drawing/2014/main" id="{82A62A58-461C-E065-0EC7-0A151213BDD1}"/>
              </a:ext>
            </a:extLst>
          </p:cNvPr>
          <p:cNvSpPr txBox="1">
            <a:spLocks/>
          </p:cNvSpPr>
          <p:nvPr/>
        </p:nvSpPr>
        <p:spPr>
          <a:xfrm>
            <a:off x="529256" y="543646"/>
            <a:ext cx="10515600" cy="1325563"/>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CH" sz="4800" dirty="0">
                <a:latin typeface="Gill Sans Ultra Bold" panose="020B0A02020104020203" pitchFamily="34" charset="77"/>
              </a:rPr>
              <a:t>Retour 7 ans en arrière …</a:t>
            </a:r>
            <a:br>
              <a:rPr lang="fr-CH" sz="4800" b="1" dirty="0">
                <a:latin typeface="Abadi MT Condensed Extra Bold" panose="020B0306030101010103" pitchFamily="34" charset="77"/>
              </a:rPr>
            </a:br>
            <a:r>
              <a:rPr lang="fr-CH" b="1" dirty="0">
                <a:latin typeface="Abadi MT Condensed" panose="020B0506030101010103" pitchFamily="34" charset="0"/>
              </a:rPr>
              <a:t>Pacte Vert (Green Deal), IA et Net </a:t>
            </a:r>
            <a:r>
              <a:rPr lang="fr-CH" b="1" dirty="0" err="1">
                <a:latin typeface="Abadi MT Condensed" panose="020B0506030101010103" pitchFamily="34" charset="0"/>
              </a:rPr>
              <a:t>Zero</a:t>
            </a:r>
            <a:endParaRPr lang="fr-CH" b="1" dirty="0">
              <a:latin typeface="Abadi MT Condensed" panose="020B0506030101010103" pitchFamily="34" charset="0"/>
            </a:endParaRPr>
          </a:p>
        </p:txBody>
      </p:sp>
      <p:sp>
        <p:nvSpPr>
          <p:cNvPr id="6" name="Rectangle : coins arrondis 5">
            <a:extLst>
              <a:ext uri="{FF2B5EF4-FFF2-40B4-BE49-F238E27FC236}">
                <a16:creationId xmlns:a16="http://schemas.microsoft.com/office/drawing/2014/main" id="{30ECEB21-0E74-D11A-068A-0F7DB8D0AE96}"/>
              </a:ext>
            </a:extLst>
          </p:cNvPr>
          <p:cNvSpPr/>
          <p:nvPr/>
        </p:nvSpPr>
        <p:spPr>
          <a:xfrm>
            <a:off x="529256" y="2106386"/>
            <a:ext cx="7653564" cy="4541093"/>
          </a:xfrm>
          <a:prstGeom prst="roundRect">
            <a:avLst/>
          </a:prstGeom>
          <a:no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Image 6">
            <a:extLst>
              <a:ext uri="{FF2B5EF4-FFF2-40B4-BE49-F238E27FC236}">
                <a16:creationId xmlns:a16="http://schemas.microsoft.com/office/drawing/2014/main" id="{EEF24234-BEAE-72A7-3AEE-70086B809A29}"/>
              </a:ext>
            </a:extLst>
          </p:cNvPr>
          <p:cNvPicPr>
            <a:picLocks noChangeAspect="1"/>
          </p:cNvPicPr>
          <p:nvPr/>
        </p:nvPicPr>
        <p:blipFill>
          <a:blip r:embed="rId3"/>
          <a:stretch>
            <a:fillRect/>
          </a:stretch>
        </p:blipFill>
        <p:spPr>
          <a:xfrm>
            <a:off x="9628806" y="442716"/>
            <a:ext cx="2832100" cy="2743200"/>
          </a:xfrm>
          <a:prstGeom prst="rect">
            <a:avLst/>
          </a:prstGeom>
        </p:spPr>
      </p:pic>
      <p:pic>
        <p:nvPicPr>
          <p:cNvPr id="2" name="Image 1">
            <a:extLst>
              <a:ext uri="{FF2B5EF4-FFF2-40B4-BE49-F238E27FC236}">
                <a16:creationId xmlns:a16="http://schemas.microsoft.com/office/drawing/2014/main" id="{9CB82027-E4B8-4BF0-A101-CA83F235671A}"/>
              </a:ext>
            </a:extLst>
          </p:cNvPr>
          <p:cNvPicPr>
            <a:picLocks noChangeAspect="1"/>
          </p:cNvPicPr>
          <p:nvPr/>
        </p:nvPicPr>
        <p:blipFill>
          <a:blip r:embed="rId4"/>
          <a:stretch>
            <a:fillRect/>
          </a:stretch>
        </p:blipFill>
        <p:spPr>
          <a:xfrm>
            <a:off x="10141948" y="5174548"/>
            <a:ext cx="1841500" cy="1841500"/>
          </a:xfrm>
          <a:prstGeom prst="rect">
            <a:avLst/>
          </a:prstGeom>
        </p:spPr>
      </p:pic>
      <p:sp>
        <p:nvSpPr>
          <p:cNvPr id="3" name="ZoneTexte 2">
            <a:extLst>
              <a:ext uri="{FF2B5EF4-FFF2-40B4-BE49-F238E27FC236}">
                <a16:creationId xmlns:a16="http://schemas.microsoft.com/office/drawing/2014/main" id="{FB96C337-5432-4E90-6960-204E8414EB4C}"/>
              </a:ext>
            </a:extLst>
          </p:cNvPr>
          <p:cNvSpPr txBox="1"/>
          <p:nvPr/>
        </p:nvSpPr>
        <p:spPr>
          <a:xfrm>
            <a:off x="5765928" y="6095298"/>
            <a:ext cx="4376020" cy="677108"/>
          </a:xfrm>
          <a:prstGeom prst="rect">
            <a:avLst/>
          </a:prstGeom>
          <a:solidFill>
            <a:schemeClr val="bg1"/>
          </a:solidFill>
          <a:ln w="28575">
            <a:solidFill>
              <a:schemeClr val="tx1"/>
            </a:solidFill>
          </a:ln>
        </p:spPr>
        <p:txBody>
          <a:bodyPr wrap="square">
            <a:spAutoFit/>
          </a:bodyPr>
          <a:lstStyle/>
          <a:p>
            <a:pPr algn="ctr"/>
            <a:r>
              <a:rPr lang="fr-CH" sz="2200" b="1" dirty="0">
                <a:solidFill>
                  <a:srgbClr val="000000"/>
                </a:solidFill>
                <a:latin typeface="Helvetica Neue" panose="02000503000000020004" pitchFamily="2" charset="0"/>
              </a:rPr>
              <a:t>Ursula von der </a:t>
            </a:r>
            <a:r>
              <a:rPr lang="fr-CH" sz="2200" b="1" dirty="0" err="1">
                <a:solidFill>
                  <a:srgbClr val="000000"/>
                </a:solidFill>
                <a:latin typeface="Helvetica Neue" panose="02000503000000020004" pitchFamily="2" charset="0"/>
              </a:rPr>
              <a:t>Leyen</a:t>
            </a:r>
            <a:endParaRPr lang="fr-CH" sz="2200" b="1" dirty="0">
              <a:solidFill>
                <a:srgbClr val="000000"/>
              </a:solidFill>
              <a:latin typeface="Helvetica Neue" panose="02000503000000020004" pitchFamily="2" charset="0"/>
            </a:endParaRPr>
          </a:p>
          <a:p>
            <a:pPr algn="ctr"/>
            <a:r>
              <a:rPr lang="fr-CH" sz="1600" b="1" dirty="0">
                <a:solidFill>
                  <a:srgbClr val="000000"/>
                </a:solidFill>
                <a:latin typeface="Helvetica Neue" panose="02000503000000020004" pitchFamily="2" charset="0"/>
              </a:rPr>
              <a:t>Présidente de la Commission européenne</a:t>
            </a:r>
            <a:endParaRPr lang="fr-FR" sz="1600" b="1" dirty="0">
              <a:solidFill>
                <a:srgbClr val="000000"/>
              </a:solidFill>
              <a:latin typeface="Helvetica Neue" panose="02000503000000020004" pitchFamily="2" charset="0"/>
            </a:endParaRPr>
          </a:p>
        </p:txBody>
      </p:sp>
      <p:sp>
        <p:nvSpPr>
          <p:cNvPr id="4" name="ZoneTexte 3">
            <a:extLst>
              <a:ext uri="{FF2B5EF4-FFF2-40B4-BE49-F238E27FC236}">
                <a16:creationId xmlns:a16="http://schemas.microsoft.com/office/drawing/2014/main" id="{D086C368-AD5A-5FC9-25B4-5251719C8C0E}"/>
              </a:ext>
            </a:extLst>
          </p:cNvPr>
          <p:cNvSpPr txBox="1"/>
          <p:nvPr/>
        </p:nvSpPr>
        <p:spPr>
          <a:xfrm>
            <a:off x="14577" y="88259"/>
            <a:ext cx="1240845" cy="369332"/>
          </a:xfrm>
          <a:prstGeom prst="rect">
            <a:avLst/>
          </a:prstGeom>
          <a:noFill/>
        </p:spPr>
        <p:txBody>
          <a:bodyPr wrap="square">
            <a:spAutoFit/>
          </a:bodyPr>
          <a:lstStyle/>
          <a:p>
            <a:r>
              <a:rPr lang="fr-CH" sz="1800" dirty="0">
                <a:latin typeface="Gill Sans Ultra Bold" panose="020B0A02020104020203" pitchFamily="34" charset="77"/>
                <a:ea typeface="Helvetica Neue" panose="02000503000000020004" pitchFamily="2" charset="0"/>
                <a:cs typeface="Helvetica Neue" panose="02000503000000020004" pitchFamily="2" charset="0"/>
              </a:rPr>
              <a:t>2019 </a:t>
            </a:r>
            <a:endParaRPr lang="fr-FR" dirty="0"/>
          </a:p>
        </p:txBody>
      </p:sp>
    </p:spTree>
    <p:extLst>
      <p:ext uri="{BB962C8B-B14F-4D97-AF65-F5344CB8AC3E}">
        <p14:creationId xmlns:p14="http://schemas.microsoft.com/office/powerpoint/2010/main" val="2793238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0.70"/>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1000" fill="hold"/>
                                        <p:tgtEl>
                                          <p:spTgt spid="8"/>
                                        </p:tgtEl>
                                        <p:attrNameLst>
                                          <p:attrName>ppt_w</p:attrName>
                                        </p:attrNameLst>
                                      </p:cBhvr>
                                      <p:tavLst>
                                        <p:tav tm="0">
                                          <p:val>
                                            <p:strVal val="#ppt_w*0.70"/>
                                          </p:val>
                                        </p:tav>
                                        <p:tav tm="100000">
                                          <p:val>
                                            <p:strVal val="#ppt_w"/>
                                          </p:val>
                                        </p:tav>
                                      </p:tavLst>
                                    </p:anim>
                                    <p:anim calcmode="lin" valueType="num">
                                      <p:cBhvr>
                                        <p:cTn id="13" dur="1000" fill="hold"/>
                                        <p:tgtEl>
                                          <p:spTgt spid="8"/>
                                        </p:tgtEl>
                                        <p:attrNameLst>
                                          <p:attrName>ppt_h</p:attrName>
                                        </p:attrNameLst>
                                      </p:cBhvr>
                                      <p:tavLst>
                                        <p:tav tm="0">
                                          <p:val>
                                            <p:strVal val="#ppt_h"/>
                                          </p:val>
                                        </p:tav>
                                        <p:tav tm="100000">
                                          <p:val>
                                            <p:strVal val="#ppt_h"/>
                                          </p:val>
                                        </p:tav>
                                      </p:tavLst>
                                    </p:anim>
                                    <p:animEffect transition="in" filter="fade">
                                      <p:cBhvr>
                                        <p:cTn id="14"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6"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4C4F3F89-26F6-1A41-BB00-9C9F4E05459E}"/>
              </a:ext>
            </a:extLst>
          </p:cNvPr>
          <p:cNvSpPr txBox="1"/>
          <p:nvPr/>
        </p:nvSpPr>
        <p:spPr>
          <a:xfrm>
            <a:off x="588120" y="2495105"/>
            <a:ext cx="7029894" cy="1384995"/>
          </a:xfrm>
          <a:prstGeom prst="rect">
            <a:avLst/>
          </a:prstGeom>
          <a:noFill/>
        </p:spPr>
        <p:txBody>
          <a:bodyPr wrap="square">
            <a:spAutoFit/>
          </a:bodyPr>
          <a:lstStyle/>
          <a:p>
            <a:r>
              <a:rPr lang="fr-CH" sz="2400" b="1" dirty="0">
                <a:effectLst/>
                <a:latin typeface="Helvetica Neue" panose="02000503000000020004" pitchFamily="2" charset="0"/>
              </a:rPr>
              <a:t>1</a:t>
            </a:r>
            <a:r>
              <a:rPr lang="fr-CH" sz="2400" b="1" baseline="30000" dirty="0">
                <a:effectLst/>
                <a:latin typeface="Helvetica Neue" panose="02000503000000020004" pitchFamily="2" charset="0"/>
              </a:rPr>
              <a:t>er</a:t>
            </a:r>
            <a:r>
              <a:rPr lang="fr-CH" sz="2400" b="1" dirty="0">
                <a:effectLst/>
                <a:latin typeface="Helvetica Neue" panose="02000503000000020004" pitchFamily="2" charset="0"/>
              </a:rPr>
              <a:t> mars 2021</a:t>
            </a:r>
          </a:p>
          <a:p>
            <a:r>
              <a:rPr lang="fr-CH" sz="2000" b="1" dirty="0">
                <a:effectLst/>
                <a:highlight>
                  <a:srgbClr val="FFFF00"/>
                </a:highlight>
              </a:rPr>
              <a:t>Par la voix de sa présidente Ursula </a:t>
            </a:r>
            <a:r>
              <a:rPr lang="fr-CH" sz="2000" b="1" dirty="0" err="1">
                <a:effectLst/>
                <a:highlight>
                  <a:srgbClr val="FFFF00"/>
                </a:highlight>
              </a:rPr>
              <a:t>von</a:t>
            </a:r>
            <a:r>
              <a:rPr lang="fr-CH" sz="2000" b="1" dirty="0">
                <a:effectLst/>
                <a:highlight>
                  <a:srgbClr val="FFFF00"/>
                </a:highlight>
              </a:rPr>
              <a:t> der </a:t>
            </a:r>
            <a:r>
              <a:rPr lang="fr-CH" sz="2000" b="1" dirty="0" err="1">
                <a:effectLst/>
                <a:highlight>
                  <a:srgbClr val="FFFF00"/>
                </a:highlight>
              </a:rPr>
              <a:t>Leyen</a:t>
            </a:r>
            <a:r>
              <a:rPr lang="fr-CH" sz="2000" b="1" dirty="0">
                <a:effectLst/>
                <a:highlight>
                  <a:srgbClr val="FFFF00"/>
                </a:highlight>
              </a:rPr>
              <a:t>, la Commission européenne a annoncé pour le 17 mars une proposition de législation visant à créer un « </a:t>
            </a:r>
            <a:r>
              <a:rPr lang="fr-CH" sz="2000" b="1" dirty="0">
                <a:solidFill>
                  <a:srgbClr val="FF0000"/>
                </a:solidFill>
                <a:effectLst/>
                <a:highlight>
                  <a:srgbClr val="FFFF00"/>
                </a:highlight>
              </a:rPr>
              <a:t>digital green </a:t>
            </a:r>
            <a:r>
              <a:rPr lang="fr-CH" sz="2000" b="1" dirty="0" err="1">
                <a:solidFill>
                  <a:srgbClr val="FF0000"/>
                </a:solidFill>
                <a:effectLst/>
                <a:highlight>
                  <a:srgbClr val="FFFF00"/>
                </a:highlight>
              </a:rPr>
              <a:t>pass</a:t>
            </a:r>
            <a:r>
              <a:rPr lang="fr-CH" sz="2000" b="1" dirty="0">
                <a:solidFill>
                  <a:srgbClr val="FF0000"/>
                </a:solidFill>
                <a:effectLst/>
              </a:rPr>
              <a:t> </a:t>
            </a:r>
            <a:r>
              <a:rPr lang="fr-CH" sz="2000" b="1" dirty="0">
                <a:effectLst/>
              </a:rPr>
              <a:t>». </a:t>
            </a:r>
          </a:p>
        </p:txBody>
      </p:sp>
      <p:pic>
        <p:nvPicPr>
          <p:cNvPr id="10" name="Picture 2">
            <a:extLst>
              <a:ext uri="{FF2B5EF4-FFF2-40B4-BE49-F238E27FC236}">
                <a16:creationId xmlns:a16="http://schemas.microsoft.com/office/drawing/2014/main" id="{01061555-DA1B-6443-BB4F-71915C31DDC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61641" y="793436"/>
            <a:ext cx="2987147" cy="410158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8" name="ZoneTexte 7">
            <a:extLst>
              <a:ext uri="{FF2B5EF4-FFF2-40B4-BE49-F238E27FC236}">
                <a16:creationId xmlns:a16="http://schemas.microsoft.com/office/drawing/2014/main" id="{514DA19F-996F-7E4B-90A3-061DE1A55440}"/>
              </a:ext>
            </a:extLst>
          </p:cNvPr>
          <p:cNvSpPr txBox="1"/>
          <p:nvPr/>
        </p:nvSpPr>
        <p:spPr>
          <a:xfrm>
            <a:off x="600809" y="4072818"/>
            <a:ext cx="5704673" cy="2369880"/>
          </a:xfrm>
          <a:prstGeom prst="rect">
            <a:avLst/>
          </a:prstGeom>
          <a:noFill/>
        </p:spPr>
        <p:txBody>
          <a:bodyPr wrap="square">
            <a:spAutoFit/>
          </a:bodyPr>
          <a:lstStyle/>
          <a:p>
            <a:r>
              <a:rPr lang="fr-CH" sz="2400" b="1" dirty="0">
                <a:latin typeface="Helvetica Neue" panose="02000503000000020004" pitchFamily="2" charset="0"/>
              </a:rPr>
              <a:t>20 j</a:t>
            </a:r>
            <a:r>
              <a:rPr lang="fr-CH" sz="2400" b="1" dirty="0">
                <a:effectLst/>
                <a:latin typeface="Helvetica Neue" panose="02000503000000020004" pitchFamily="2" charset="0"/>
              </a:rPr>
              <a:t>anvier 2022 avec Klaus Schwab au WEF</a:t>
            </a:r>
          </a:p>
          <a:p>
            <a:r>
              <a:rPr lang="fr-CH" sz="2000" b="1" dirty="0">
                <a:highlight>
                  <a:srgbClr val="FFFF00"/>
                </a:highlight>
              </a:rPr>
              <a:t>« Il n’y a pas de digital sans puce »</a:t>
            </a:r>
            <a:endParaRPr lang="fr-CH" sz="2000" b="1" dirty="0">
              <a:effectLst/>
              <a:highlight>
                <a:srgbClr val="FFFF00"/>
              </a:highlight>
            </a:endParaRPr>
          </a:p>
          <a:p>
            <a:r>
              <a:rPr lang="fr-CH" sz="2000" b="1" dirty="0">
                <a:effectLst/>
                <a:highlight>
                  <a:srgbClr val="FFFF00"/>
                </a:highlight>
              </a:rPr>
              <a:t>Klaus Schwab félicite Ursula Von Der </a:t>
            </a:r>
            <a:r>
              <a:rPr lang="fr-CH" sz="2000" b="1" dirty="0" err="1">
                <a:effectLst/>
                <a:highlight>
                  <a:srgbClr val="FFFF00"/>
                </a:highlight>
              </a:rPr>
              <a:t>Leyen</a:t>
            </a:r>
            <a:r>
              <a:rPr lang="fr-CH" sz="2000" b="1" dirty="0">
                <a:effectLst/>
                <a:highlight>
                  <a:srgbClr val="FFFF00"/>
                </a:highlight>
              </a:rPr>
              <a:t> pour son annonce relative à une nouvelle loi européenne sur les puces visant développer l'expansion de celles-ci sur le territoire de l’U.E : </a:t>
            </a:r>
            <a:r>
              <a:rPr lang="fr-CH" sz="2000" b="1" dirty="0" err="1">
                <a:solidFill>
                  <a:srgbClr val="FF0000"/>
                </a:solidFill>
                <a:effectLst/>
                <a:highlight>
                  <a:srgbClr val="FFFF00"/>
                </a:highlight>
              </a:rPr>
              <a:t>European</a:t>
            </a:r>
            <a:r>
              <a:rPr lang="fr-CH" sz="2000" b="1" dirty="0">
                <a:solidFill>
                  <a:srgbClr val="FF0000"/>
                </a:solidFill>
                <a:effectLst/>
                <a:highlight>
                  <a:srgbClr val="FFFF00"/>
                </a:highlight>
              </a:rPr>
              <a:t> Chips </a:t>
            </a:r>
            <a:r>
              <a:rPr lang="fr-CH" sz="2000" b="1" dirty="0" err="1">
                <a:solidFill>
                  <a:srgbClr val="FF0000"/>
                </a:solidFill>
                <a:effectLst/>
                <a:highlight>
                  <a:srgbClr val="FFFF00"/>
                </a:highlight>
              </a:rPr>
              <a:t>Act</a:t>
            </a:r>
            <a:endParaRPr lang="fr-CH" sz="2000" b="1" dirty="0">
              <a:solidFill>
                <a:srgbClr val="FF0000"/>
              </a:solidFill>
              <a:effectLst/>
              <a:highlight>
                <a:srgbClr val="FFFF00"/>
              </a:highlight>
            </a:endParaRPr>
          </a:p>
        </p:txBody>
      </p:sp>
      <p:sp>
        <p:nvSpPr>
          <p:cNvPr id="5" name="Titre 1">
            <a:extLst>
              <a:ext uri="{FF2B5EF4-FFF2-40B4-BE49-F238E27FC236}">
                <a16:creationId xmlns:a16="http://schemas.microsoft.com/office/drawing/2014/main" id="{E3A5CBB9-7060-9795-57A2-98E34A53E578}"/>
              </a:ext>
            </a:extLst>
          </p:cNvPr>
          <p:cNvSpPr>
            <a:spLocks noGrp="1"/>
          </p:cNvSpPr>
          <p:nvPr>
            <p:ph type="title"/>
          </p:nvPr>
        </p:nvSpPr>
        <p:spPr>
          <a:xfrm>
            <a:off x="241852" y="313389"/>
            <a:ext cx="8225663" cy="1912976"/>
          </a:xfrm>
        </p:spPr>
        <p:txBody>
          <a:bodyPr>
            <a:normAutofit fontScale="90000"/>
          </a:bodyPr>
          <a:lstStyle/>
          <a:p>
            <a:r>
              <a:rPr lang="fr-CH" sz="4900" dirty="0">
                <a:latin typeface="Gill Sans Ultra Bold" panose="020B0A02020104020203" pitchFamily="34" charset="77"/>
              </a:rPr>
              <a:t> </a:t>
            </a:r>
            <a:br>
              <a:rPr lang="fr-CH" sz="4000" dirty="0">
                <a:latin typeface="Gill Sans Ultra Bold" panose="020B0A02020104020203" pitchFamily="34" charset="77"/>
              </a:rPr>
            </a:br>
            <a:r>
              <a:rPr lang="fr-CH" sz="6000" dirty="0">
                <a:latin typeface="Gill Sans Ultra Bold" panose="020B0A02020104020203" pitchFamily="34" charset="77"/>
              </a:rPr>
              <a:t>Le Green </a:t>
            </a:r>
            <a:r>
              <a:rPr lang="fr-CH" sz="6000" dirty="0" err="1">
                <a:latin typeface="Gill Sans Ultra Bold" panose="020B0A02020104020203" pitchFamily="34" charset="77"/>
              </a:rPr>
              <a:t>Pass</a:t>
            </a:r>
            <a:r>
              <a:rPr lang="fr-CH" sz="6000" dirty="0">
                <a:latin typeface="Gill Sans Ultra Bold" panose="020B0A02020104020203" pitchFamily="34" charset="77"/>
              </a:rPr>
              <a:t>, les puces &amp; le digital</a:t>
            </a:r>
          </a:p>
        </p:txBody>
      </p:sp>
      <p:sp>
        <p:nvSpPr>
          <p:cNvPr id="6" name="Rectangle : coins arrondis 5">
            <a:extLst>
              <a:ext uri="{FF2B5EF4-FFF2-40B4-BE49-F238E27FC236}">
                <a16:creationId xmlns:a16="http://schemas.microsoft.com/office/drawing/2014/main" id="{9232D333-3DF6-A880-303D-A537F8FF641F}"/>
              </a:ext>
            </a:extLst>
          </p:cNvPr>
          <p:cNvSpPr/>
          <p:nvPr/>
        </p:nvSpPr>
        <p:spPr>
          <a:xfrm>
            <a:off x="316757" y="2470237"/>
            <a:ext cx="7458891" cy="4101583"/>
          </a:xfrm>
          <a:prstGeom prst="roundRect">
            <a:avLst/>
          </a:prstGeom>
          <a:no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 name="Image 10">
            <a:extLst>
              <a:ext uri="{FF2B5EF4-FFF2-40B4-BE49-F238E27FC236}">
                <a16:creationId xmlns:a16="http://schemas.microsoft.com/office/drawing/2014/main" id="{4BE72F2E-CCED-EE65-F67F-065198588502}"/>
              </a:ext>
            </a:extLst>
          </p:cNvPr>
          <p:cNvPicPr>
            <a:picLocks noChangeAspect="1"/>
          </p:cNvPicPr>
          <p:nvPr/>
        </p:nvPicPr>
        <p:blipFill>
          <a:blip r:embed="rId3"/>
          <a:stretch>
            <a:fillRect/>
          </a:stretch>
        </p:blipFill>
        <p:spPr>
          <a:xfrm>
            <a:off x="4557687" y="2922407"/>
            <a:ext cx="6593557" cy="3702688"/>
          </a:xfrm>
          <a:prstGeom prst="rect">
            <a:avLst/>
          </a:prstGeom>
        </p:spPr>
      </p:pic>
      <p:pic>
        <p:nvPicPr>
          <p:cNvPr id="12" name="Image 11">
            <a:extLst>
              <a:ext uri="{FF2B5EF4-FFF2-40B4-BE49-F238E27FC236}">
                <a16:creationId xmlns:a16="http://schemas.microsoft.com/office/drawing/2014/main" id="{DE2DE814-BBDA-AF74-7C55-A179E8623AB9}"/>
              </a:ext>
            </a:extLst>
          </p:cNvPr>
          <p:cNvPicPr>
            <a:picLocks noChangeAspect="1"/>
          </p:cNvPicPr>
          <p:nvPr/>
        </p:nvPicPr>
        <p:blipFill>
          <a:blip r:embed="rId4"/>
          <a:stretch>
            <a:fillRect/>
          </a:stretch>
        </p:blipFill>
        <p:spPr>
          <a:xfrm>
            <a:off x="5777602" y="5593129"/>
            <a:ext cx="1623863" cy="1222563"/>
          </a:xfrm>
          <a:prstGeom prst="rect">
            <a:avLst/>
          </a:prstGeom>
        </p:spPr>
      </p:pic>
      <p:sp>
        <p:nvSpPr>
          <p:cNvPr id="2" name="ZoneTexte 1">
            <a:extLst>
              <a:ext uri="{FF2B5EF4-FFF2-40B4-BE49-F238E27FC236}">
                <a16:creationId xmlns:a16="http://schemas.microsoft.com/office/drawing/2014/main" id="{832460E4-B832-4509-65E8-F7477866AA4B}"/>
              </a:ext>
            </a:extLst>
          </p:cNvPr>
          <p:cNvSpPr txBox="1"/>
          <p:nvPr/>
        </p:nvSpPr>
        <p:spPr>
          <a:xfrm>
            <a:off x="8722732" y="4616119"/>
            <a:ext cx="3252177" cy="923330"/>
          </a:xfrm>
          <a:prstGeom prst="rect">
            <a:avLst/>
          </a:prstGeom>
          <a:solidFill>
            <a:schemeClr val="bg1"/>
          </a:solidFill>
          <a:ln w="28575">
            <a:solidFill>
              <a:schemeClr val="tx1"/>
            </a:solidFill>
          </a:ln>
        </p:spPr>
        <p:txBody>
          <a:bodyPr wrap="square">
            <a:spAutoFit/>
          </a:bodyPr>
          <a:lstStyle/>
          <a:p>
            <a:pPr algn="ctr"/>
            <a:r>
              <a:rPr lang="fr-CH" sz="2200" b="1" dirty="0">
                <a:solidFill>
                  <a:srgbClr val="000000"/>
                </a:solidFill>
                <a:latin typeface="Helvetica Neue" panose="02000503000000020004" pitchFamily="2" charset="0"/>
              </a:rPr>
              <a:t>Ursula von der </a:t>
            </a:r>
            <a:r>
              <a:rPr lang="fr-CH" sz="2200" b="1" dirty="0" err="1">
                <a:solidFill>
                  <a:srgbClr val="000000"/>
                </a:solidFill>
                <a:latin typeface="Helvetica Neue" panose="02000503000000020004" pitchFamily="2" charset="0"/>
              </a:rPr>
              <a:t>Leyen</a:t>
            </a:r>
            <a:endParaRPr lang="fr-CH" sz="2200" b="1" dirty="0">
              <a:solidFill>
                <a:srgbClr val="000000"/>
              </a:solidFill>
              <a:latin typeface="Helvetica Neue" panose="02000503000000020004" pitchFamily="2" charset="0"/>
            </a:endParaRPr>
          </a:p>
          <a:p>
            <a:pPr algn="ctr"/>
            <a:r>
              <a:rPr lang="fr-CH" sz="1600" b="1" dirty="0">
                <a:solidFill>
                  <a:srgbClr val="000000"/>
                </a:solidFill>
                <a:latin typeface="Helvetica Neue" panose="02000503000000020004" pitchFamily="2" charset="0"/>
              </a:rPr>
              <a:t>Présidente de la Commission européenne</a:t>
            </a:r>
            <a:endParaRPr lang="fr-FR" sz="1600" b="1" dirty="0">
              <a:solidFill>
                <a:srgbClr val="000000"/>
              </a:solidFill>
              <a:latin typeface="Helvetica Neue" panose="02000503000000020004" pitchFamily="2" charset="0"/>
            </a:endParaRPr>
          </a:p>
        </p:txBody>
      </p:sp>
      <p:sp>
        <p:nvSpPr>
          <p:cNvPr id="3" name="ZoneTexte 2">
            <a:extLst>
              <a:ext uri="{FF2B5EF4-FFF2-40B4-BE49-F238E27FC236}">
                <a16:creationId xmlns:a16="http://schemas.microsoft.com/office/drawing/2014/main" id="{B9D78CAF-3CCA-07FC-AC57-E7CDF8490E77}"/>
              </a:ext>
            </a:extLst>
          </p:cNvPr>
          <p:cNvSpPr txBox="1"/>
          <p:nvPr/>
        </p:nvSpPr>
        <p:spPr>
          <a:xfrm>
            <a:off x="14577" y="88259"/>
            <a:ext cx="2635858" cy="369332"/>
          </a:xfrm>
          <a:prstGeom prst="rect">
            <a:avLst/>
          </a:prstGeom>
          <a:noFill/>
        </p:spPr>
        <p:txBody>
          <a:bodyPr wrap="square">
            <a:spAutoFit/>
          </a:bodyPr>
          <a:lstStyle/>
          <a:p>
            <a:r>
              <a:rPr lang="fr-CH" sz="1800" dirty="0">
                <a:latin typeface="Gill Sans Ultra Bold" panose="020B0A02020104020203" pitchFamily="34" charset="77"/>
                <a:ea typeface="Helvetica Neue" panose="02000503000000020004" pitchFamily="2" charset="0"/>
                <a:cs typeface="Helvetica Neue" panose="02000503000000020004" pitchFamily="2" charset="0"/>
              </a:rPr>
              <a:t>2021 / 2022 </a:t>
            </a:r>
            <a:endParaRPr lang="fr-FR" dirty="0"/>
          </a:p>
        </p:txBody>
      </p:sp>
      <p:pic>
        <p:nvPicPr>
          <p:cNvPr id="4" name="Image 3">
            <a:extLst>
              <a:ext uri="{FF2B5EF4-FFF2-40B4-BE49-F238E27FC236}">
                <a16:creationId xmlns:a16="http://schemas.microsoft.com/office/drawing/2014/main" id="{82B80536-BE86-F773-2929-99B0ED8673D1}"/>
              </a:ext>
            </a:extLst>
          </p:cNvPr>
          <p:cNvPicPr>
            <a:picLocks noChangeAspect="1"/>
          </p:cNvPicPr>
          <p:nvPr/>
        </p:nvPicPr>
        <p:blipFill>
          <a:blip r:embed="rId5"/>
          <a:stretch>
            <a:fillRect/>
          </a:stretch>
        </p:blipFill>
        <p:spPr>
          <a:xfrm>
            <a:off x="10358795" y="-208492"/>
            <a:ext cx="1841500" cy="1841500"/>
          </a:xfrm>
          <a:prstGeom prst="rect">
            <a:avLst/>
          </a:prstGeom>
        </p:spPr>
      </p:pic>
    </p:spTree>
    <p:extLst>
      <p:ext uri="{BB962C8B-B14F-4D97-AF65-F5344CB8AC3E}">
        <p14:creationId xmlns:p14="http://schemas.microsoft.com/office/powerpoint/2010/main" val="236114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0.70"/>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1000" fill="hold"/>
                                        <p:tgtEl>
                                          <p:spTgt spid="8"/>
                                        </p:tgtEl>
                                        <p:attrNameLst>
                                          <p:attrName>ppt_w</p:attrName>
                                        </p:attrNameLst>
                                      </p:cBhvr>
                                      <p:tavLst>
                                        <p:tav tm="0">
                                          <p:val>
                                            <p:strVal val="#ppt_w*0.70"/>
                                          </p:val>
                                        </p:tav>
                                        <p:tav tm="100000">
                                          <p:val>
                                            <p:strVal val="#ppt_w"/>
                                          </p:val>
                                        </p:tav>
                                      </p:tavLst>
                                    </p:anim>
                                    <p:anim calcmode="lin" valueType="num">
                                      <p:cBhvr>
                                        <p:cTn id="13" dur="1000" fill="hold"/>
                                        <p:tgtEl>
                                          <p:spTgt spid="8"/>
                                        </p:tgtEl>
                                        <p:attrNameLst>
                                          <p:attrName>ppt_h</p:attrName>
                                        </p:attrNameLst>
                                      </p:cBhvr>
                                      <p:tavLst>
                                        <p:tav tm="0">
                                          <p:val>
                                            <p:strVal val="#ppt_h"/>
                                          </p:val>
                                        </p:tav>
                                        <p:tav tm="100000">
                                          <p:val>
                                            <p:strVal val="#ppt_h"/>
                                          </p:val>
                                        </p:tav>
                                      </p:tavLst>
                                    </p:anim>
                                    <p:animEffect transition="in" filter="fade">
                                      <p:cBhvr>
                                        <p:cTn id="14" dur="1000"/>
                                        <p:tgtEl>
                                          <p:spTgt spid="8"/>
                                        </p:tgtEl>
                                      </p:cBhvr>
                                    </p:animEffect>
                                  </p:childTnLst>
                                </p:cTn>
                              </p:par>
                              <p:par>
                                <p:cTn id="15" presetID="55"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1000" fill="hold"/>
                                        <p:tgtEl>
                                          <p:spTgt spid="6"/>
                                        </p:tgtEl>
                                        <p:attrNameLst>
                                          <p:attrName>ppt_w</p:attrName>
                                        </p:attrNameLst>
                                      </p:cBhvr>
                                      <p:tavLst>
                                        <p:tav tm="0">
                                          <p:val>
                                            <p:strVal val="#ppt_w*0.70"/>
                                          </p:val>
                                        </p:tav>
                                        <p:tav tm="100000">
                                          <p:val>
                                            <p:strVal val="#ppt_w"/>
                                          </p:val>
                                        </p:tav>
                                      </p:tavLst>
                                    </p:anim>
                                    <p:anim calcmode="lin" valueType="num">
                                      <p:cBhvr>
                                        <p:cTn id="18" dur="1000" fill="hold"/>
                                        <p:tgtEl>
                                          <p:spTgt spid="6"/>
                                        </p:tgtEl>
                                        <p:attrNameLst>
                                          <p:attrName>ppt_h</p:attrName>
                                        </p:attrNameLst>
                                      </p:cBhvr>
                                      <p:tavLst>
                                        <p:tav tm="0">
                                          <p:val>
                                            <p:strVal val="#ppt_h"/>
                                          </p:val>
                                        </p:tav>
                                        <p:tav tm="100000">
                                          <p:val>
                                            <p:strVal val="#ppt_h"/>
                                          </p:val>
                                        </p:tav>
                                      </p:tavLst>
                                    </p:anim>
                                    <p:animEffect transition="in" filter="fade">
                                      <p:cBhvr>
                                        <p:cTn id="19"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8" grpId="0"/>
      <p:bldP spid="6"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feld 2">
            <a:extLst>
              <a:ext uri="{FF2B5EF4-FFF2-40B4-BE49-F238E27FC236}">
                <a16:creationId xmlns:a16="http://schemas.microsoft.com/office/drawing/2014/main" id="{1528A21A-B5E3-BCA5-0EB4-FBA5E795F3E9}"/>
              </a:ext>
            </a:extLst>
          </p:cNvPr>
          <p:cNvSpPr txBox="1"/>
          <p:nvPr/>
        </p:nvSpPr>
        <p:spPr>
          <a:xfrm>
            <a:off x="304869" y="438818"/>
            <a:ext cx="11214100" cy="230832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lvl1pPr>
              <a:defRPr sz="2400" b="1">
                <a:solidFill>
                  <a:srgbClr val="0B233F"/>
                </a:solidFill>
                <a:latin typeface="Helvetica Neue"/>
                <a:ea typeface="Helvetica Neue"/>
                <a:cs typeface="Helvetica Neue"/>
                <a:sym typeface="Helvetica Neue"/>
              </a:defRPr>
            </a:lvl1pPr>
          </a:lstStyle>
          <a:p>
            <a:r>
              <a:rPr lang="fr-CH" sz="4800" dirty="0">
                <a:solidFill>
                  <a:schemeClr val="tx1"/>
                </a:solidFill>
                <a:latin typeface="Gill Sans Ultra Bold" panose="020B0A02020104020203" pitchFamily="34" charset="77"/>
                <a:ea typeface="Helvetica Neue" panose="02000503000000020004" pitchFamily="2" charset="0"/>
                <a:cs typeface="Helvetica Neue" panose="02000503000000020004" pitchFamily="2" charset="0"/>
              </a:rPr>
              <a:t>Réseau</a:t>
            </a:r>
            <a:r>
              <a:rPr lang="fr-CH" sz="4800" dirty="0">
                <a:latin typeface="Gill Sans Ultra Bold" panose="020B0A02020104020203" pitchFamily="34" charset="77"/>
                <a:ea typeface="Helvetica Neue" panose="02000503000000020004" pitchFamily="2" charset="0"/>
                <a:cs typeface="Helvetica Neue" panose="02000503000000020004" pitchFamily="2" charset="0"/>
              </a:rPr>
              <a:t> </a:t>
            </a:r>
            <a:r>
              <a:rPr lang="fr-CH" sz="4800" dirty="0">
                <a:solidFill>
                  <a:srgbClr val="FF0000"/>
                </a:solidFill>
                <a:latin typeface="Gill Sans Ultra Bold" panose="020B0A02020104020203" pitchFamily="34" charset="77"/>
                <a:ea typeface="Helvetica Neue" panose="02000503000000020004" pitchFamily="2" charset="0"/>
                <a:cs typeface="Helvetica Neue" panose="02000503000000020004" pitchFamily="2" charset="0"/>
              </a:rPr>
              <a:t>mondial</a:t>
            </a:r>
            <a:br>
              <a:rPr lang="fr-CH" sz="4800" dirty="0">
                <a:latin typeface="Gill Sans Ultra Bold" panose="020B0A02020104020203" pitchFamily="34" charset="77"/>
                <a:ea typeface="Helvetica Neue" panose="02000503000000020004" pitchFamily="2" charset="0"/>
                <a:cs typeface="Helvetica Neue" panose="02000503000000020004" pitchFamily="2" charset="0"/>
              </a:rPr>
            </a:br>
            <a:r>
              <a:rPr lang="fr-CH" sz="4800" dirty="0">
                <a:solidFill>
                  <a:schemeClr val="tx1"/>
                </a:solidFill>
                <a:latin typeface="Gill Sans Ultra Bold" panose="020B0A02020104020203" pitchFamily="34" charset="77"/>
                <a:ea typeface="Helvetica Neue" panose="02000503000000020004" pitchFamily="2" charset="0"/>
                <a:cs typeface="Helvetica Neue" panose="02000503000000020004" pitchFamily="2" charset="0"/>
              </a:rPr>
              <a:t>de</a:t>
            </a:r>
            <a:r>
              <a:rPr lang="fr-CH" sz="4800" dirty="0">
                <a:latin typeface="Gill Sans Ultra Bold" panose="020B0A02020104020203" pitchFamily="34" charset="77"/>
                <a:ea typeface="Helvetica Neue" panose="02000503000000020004" pitchFamily="2" charset="0"/>
                <a:cs typeface="Helvetica Neue" panose="02000503000000020004" pitchFamily="2" charset="0"/>
              </a:rPr>
              <a:t> </a:t>
            </a:r>
            <a:r>
              <a:rPr lang="fr-CH" sz="4800" dirty="0">
                <a:solidFill>
                  <a:srgbClr val="FF0000"/>
                </a:solidFill>
                <a:latin typeface="Gill Sans Ultra Bold" panose="020B0A02020104020203" pitchFamily="34" charset="77"/>
                <a:ea typeface="Helvetica Neue" panose="02000503000000020004" pitchFamily="2" charset="0"/>
                <a:cs typeface="Helvetica Neue" panose="02000503000000020004" pitchFamily="2" charset="0"/>
              </a:rPr>
              <a:t>surveillance </a:t>
            </a:r>
          </a:p>
          <a:p>
            <a:r>
              <a:rPr lang="fr-CH" sz="4800" dirty="0">
                <a:solidFill>
                  <a:schemeClr val="tx1"/>
                </a:solidFill>
                <a:latin typeface="Gill Sans Ultra Bold" panose="020B0A02020104020203" pitchFamily="34" charset="77"/>
                <a:ea typeface="Helvetica Neue" panose="02000503000000020004" pitchFamily="2" charset="0"/>
                <a:cs typeface="Helvetica Neue" panose="02000503000000020004" pitchFamily="2" charset="0"/>
              </a:rPr>
              <a:t>« sanitaire »</a:t>
            </a:r>
          </a:p>
        </p:txBody>
      </p:sp>
      <p:sp>
        <p:nvSpPr>
          <p:cNvPr id="5" name="ZoneTexte 4">
            <a:extLst>
              <a:ext uri="{FF2B5EF4-FFF2-40B4-BE49-F238E27FC236}">
                <a16:creationId xmlns:a16="http://schemas.microsoft.com/office/drawing/2014/main" id="{185E362D-58C7-C60D-3C7E-225B783F641C}"/>
              </a:ext>
            </a:extLst>
          </p:cNvPr>
          <p:cNvSpPr txBox="1"/>
          <p:nvPr/>
        </p:nvSpPr>
        <p:spPr>
          <a:xfrm>
            <a:off x="327084" y="2609176"/>
            <a:ext cx="9496534" cy="2554545"/>
          </a:xfrm>
          <a:prstGeom prst="rect">
            <a:avLst/>
          </a:prstGeom>
          <a:solidFill>
            <a:schemeClr val="bg1"/>
          </a:solidFill>
          <a:ln w="28575">
            <a:solidFill>
              <a:schemeClr val="tx1"/>
            </a:solidFill>
          </a:ln>
        </p:spPr>
        <p:txBody>
          <a:bodyPr wrap="square">
            <a:spAutoFit/>
          </a:bodyPr>
          <a:lstStyle/>
          <a:p>
            <a:r>
              <a:rPr lang="fr-CH" sz="2000" dirty="0">
                <a:solidFill>
                  <a:srgbClr val="000000"/>
                </a:solidFill>
                <a:latin typeface="Helvetica Neue" panose="02000503000000020004" pitchFamily="2" charset="0"/>
              </a:rPr>
              <a:t>« </a:t>
            </a:r>
            <a:r>
              <a:rPr lang="fr-CH" sz="2000" dirty="0">
                <a:solidFill>
                  <a:srgbClr val="000000"/>
                </a:solidFill>
                <a:effectLst/>
                <a:latin typeface="Helvetica Neue" panose="02000503000000020004" pitchFamily="2" charset="0"/>
              </a:rPr>
              <a:t>En juin 2023, </a:t>
            </a:r>
            <a:r>
              <a:rPr lang="fr-CH" sz="2000" b="1" dirty="0">
                <a:solidFill>
                  <a:srgbClr val="FF0000"/>
                </a:solidFill>
                <a:effectLst/>
                <a:latin typeface="Helvetica Neue" panose="02000503000000020004" pitchFamily="2" charset="0"/>
              </a:rPr>
              <a:t>L'OMS adoptera le système de certification numérique </a:t>
            </a:r>
          </a:p>
          <a:p>
            <a:r>
              <a:rPr lang="fr-CH" sz="2000" b="1" dirty="0">
                <a:solidFill>
                  <a:srgbClr val="FF0000"/>
                </a:solidFill>
                <a:effectLst/>
                <a:latin typeface="Helvetica Neue" panose="02000503000000020004" pitchFamily="2" charset="0"/>
              </a:rPr>
              <a:t>COVID-19 de l'Union européenne</a:t>
            </a:r>
            <a:r>
              <a:rPr lang="fr-CH" sz="2000" b="1" dirty="0">
                <a:solidFill>
                  <a:srgbClr val="000000"/>
                </a:solidFill>
                <a:effectLst/>
                <a:latin typeface="Helvetica Neue" panose="02000503000000020004" pitchFamily="2" charset="0"/>
              </a:rPr>
              <a:t> </a:t>
            </a:r>
            <a:r>
              <a:rPr lang="fr-CH" sz="2000" dirty="0">
                <a:solidFill>
                  <a:srgbClr val="000000"/>
                </a:solidFill>
                <a:effectLst/>
                <a:latin typeface="Helvetica Neue" panose="02000503000000020004" pitchFamily="2" charset="0"/>
              </a:rPr>
              <a:t>pour établir un système </a:t>
            </a:r>
            <a:r>
              <a:rPr lang="fr-CH" sz="2000" u="sng" dirty="0">
                <a:solidFill>
                  <a:srgbClr val="000000"/>
                </a:solidFill>
                <a:effectLst/>
                <a:latin typeface="Helvetica Neue" panose="02000503000000020004" pitchFamily="2" charset="0"/>
              </a:rPr>
              <a:t>mondial</a:t>
            </a:r>
            <a:r>
              <a:rPr lang="fr-CH" sz="2000" dirty="0">
                <a:solidFill>
                  <a:srgbClr val="000000"/>
                </a:solidFill>
                <a:effectLst/>
                <a:latin typeface="Helvetica Neue" panose="02000503000000020004" pitchFamily="2" charset="0"/>
              </a:rPr>
              <a:t> qui contribuera à faciliter la mobilité mondiale </a:t>
            </a:r>
          </a:p>
          <a:p>
            <a:r>
              <a:rPr lang="fr-CH" sz="2000" dirty="0">
                <a:solidFill>
                  <a:srgbClr val="000000"/>
                </a:solidFill>
                <a:effectLst/>
                <a:latin typeface="Helvetica Neue" panose="02000503000000020004" pitchFamily="2" charset="0"/>
              </a:rPr>
              <a:t>&amp; à protéger les citoyens </a:t>
            </a:r>
          </a:p>
          <a:p>
            <a:r>
              <a:rPr lang="fr-CH" sz="2000" dirty="0">
                <a:solidFill>
                  <a:srgbClr val="000000"/>
                </a:solidFill>
                <a:effectLst/>
                <a:latin typeface="Helvetica Neue" panose="02000503000000020004" pitchFamily="2" charset="0"/>
              </a:rPr>
              <a:t>du monde </a:t>
            </a:r>
            <a:r>
              <a:rPr lang="fr-CH" sz="2000" b="1" dirty="0">
                <a:solidFill>
                  <a:srgbClr val="000000"/>
                </a:solidFill>
                <a:effectLst/>
                <a:highlight>
                  <a:srgbClr val="FFFF00"/>
                </a:highlight>
                <a:latin typeface="Helvetica Neue" panose="02000503000000020004" pitchFamily="2" charset="0"/>
              </a:rPr>
              <a:t>entier </a:t>
            </a:r>
            <a:r>
              <a:rPr lang="fr-CH" sz="2000" b="1" dirty="0">
                <a:solidFill>
                  <a:srgbClr val="000000"/>
                </a:solidFill>
                <a:highlight>
                  <a:srgbClr val="FFFF00"/>
                </a:highlight>
                <a:latin typeface="Helvetica Neue" panose="02000503000000020004" pitchFamily="2" charset="0"/>
              </a:rPr>
              <a:t>contre </a:t>
            </a:r>
          </a:p>
          <a:p>
            <a:r>
              <a:rPr lang="fr-CH" sz="2000" b="1" dirty="0">
                <a:solidFill>
                  <a:srgbClr val="000000"/>
                </a:solidFill>
                <a:highlight>
                  <a:srgbClr val="FFFF00"/>
                </a:highlight>
                <a:latin typeface="Helvetica Neue" panose="02000503000000020004" pitchFamily="2" charset="0"/>
              </a:rPr>
              <a:t>les menaces sanitaires </a:t>
            </a:r>
          </a:p>
          <a:p>
            <a:r>
              <a:rPr lang="fr-CH" sz="2000" b="1" dirty="0">
                <a:solidFill>
                  <a:srgbClr val="000000"/>
                </a:solidFill>
                <a:highlight>
                  <a:srgbClr val="FFFF00"/>
                </a:highlight>
                <a:latin typeface="Helvetica Neue" panose="02000503000000020004" pitchFamily="2" charset="0"/>
              </a:rPr>
              <a:t>actuelles et futures</a:t>
            </a:r>
            <a:r>
              <a:rPr lang="fr-CH" sz="2000" b="1" dirty="0">
                <a:solidFill>
                  <a:srgbClr val="000000"/>
                </a:solidFill>
                <a:effectLst/>
                <a:highlight>
                  <a:srgbClr val="FFFF00"/>
                </a:highlight>
                <a:latin typeface="Helvetica Neue" panose="02000503000000020004" pitchFamily="2" charset="0"/>
              </a:rPr>
              <a:t>, </a:t>
            </a:r>
            <a:br>
              <a:rPr lang="fr-CH" sz="2000" b="1" dirty="0">
                <a:solidFill>
                  <a:srgbClr val="000000"/>
                </a:solidFill>
                <a:effectLst/>
                <a:highlight>
                  <a:srgbClr val="FFFF00"/>
                </a:highlight>
                <a:latin typeface="Helvetica Neue" panose="02000503000000020004" pitchFamily="2" charset="0"/>
              </a:rPr>
            </a:br>
            <a:r>
              <a:rPr lang="fr-CH" sz="2000" b="1" dirty="0">
                <a:solidFill>
                  <a:srgbClr val="000000"/>
                </a:solidFill>
                <a:effectLst/>
                <a:highlight>
                  <a:srgbClr val="FFFF00"/>
                </a:highlight>
                <a:latin typeface="Helvetica Neue" panose="02000503000000020004" pitchFamily="2" charset="0"/>
              </a:rPr>
              <a:t>y compris les pandémies</a:t>
            </a:r>
            <a:r>
              <a:rPr lang="fr-CH" sz="2000" dirty="0">
                <a:solidFill>
                  <a:srgbClr val="000000"/>
                </a:solidFill>
                <a:effectLst/>
                <a:latin typeface="Helvetica Neue" panose="02000503000000020004" pitchFamily="2" charset="0"/>
              </a:rPr>
              <a:t>. »</a:t>
            </a:r>
          </a:p>
        </p:txBody>
      </p:sp>
      <p:sp>
        <p:nvSpPr>
          <p:cNvPr id="7" name="ZoneTexte 6">
            <a:extLst>
              <a:ext uri="{FF2B5EF4-FFF2-40B4-BE49-F238E27FC236}">
                <a16:creationId xmlns:a16="http://schemas.microsoft.com/office/drawing/2014/main" id="{BD58180B-CD99-20BB-F1A2-5F57A660FA13}"/>
              </a:ext>
            </a:extLst>
          </p:cNvPr>
          <p:cNvSpPr txBox="1"/>
          <p:nvPr/>
        </p:nvSpPr>
        <p:spPr>
          <a:xfrm>
            <a:off x="4026335" y="3563283"/>
            <a:ext cx="8061216" cy="3200876"/>
          </a:xfrm>
          <a:prstGeom prst="rect">
            <a:avLst/>
          </a:prstGeom>
          <a:solidFill>
            <a:schemeClr val="bg1"/>
          </a:solidFill>
          <a:ln w="28575">
            <a:solidFill>
              <a:schemeClr val="tx1"/>
            </a:solidFill>
          </a:ln>
        </p:spPr>
        <p:txBody>
          <a:bodyPr wrap="square">
            <a:spAutoFit/>
          </a:bodyPr>
          <a:lstStyle/>
          <a:p>
            <a:pPr marL="457200" indent="-457200">
              <a:buAutoNum type="arabicParenBoth"/>
            </a:pPr>
            <a:r>
              <a:rPr lang="fr-CH" sz="2400" dirty="0">
                <a:solidFill>
                  <a:srgbClr val="000000"/>
                </a:solidFill>
                <a:effectLst/>
                <a:latin typeface="Helvetica Neue" panose="02000503000000020004" pitchFamily="2" charset="0"/>
              </a:rPr>
              <a:t>La décision n° 2119/98/CE du Parlement européen </a:t>
            </a:r>
          </a:p>
          <a:p>
            <a:pPr marL="488950"/>
            <a:r>
              <a:rPr lang="fr-CH" sz="2400" dirty="0">
                <a:solidFill>
                  <a:srgbClr val="000000"/>
                </a:solidFill>
                <a:effectLst/>
                <a:latin typeface="Helvetica Neue" panose="02000503000000020004" pitchFamily="2" charset="0"/>
              </a:rPr>
              <a:t>&amp; du Conseil a instauré un </a:t>
            </a:r>
            <a:r>
              <a:rPr lang="fr-CH" sz="2400" b="1" dirty="0">
                <a:solidFill>
                  <a:srgbClr val="000000"/>
                </a:solidFill>
                <a:effectLst/>
                <a:highlight>
                  <a:srgbClr val="FFFF00"/>
                </a:highlight>
                <a:latin typeface="Helvetica Neue" panose="02000503000000020004" pitchFamily="2" charset="0"/>
              </a:rPr>
              <a:t>réseau de surveillance </a:t>
            </a:r>
            <a:r>
              <a:rPr lang="fr-CH" sz="2400" b="1" u="sng" dirty="0">
                <a:solidFill>
                  <a:srgbClr val="000000"/>
                </a:solidFill>
                <a:effectLst/>
                <a:highlight>
                  <a:srgbClr val="FFFF00"/>
                </a:highlight>
                <a:latin typeface="Helvetica Neue" panose="02000503000000020004" pitchFamily="2" charset="0"/>
              </a:rPr>
              <a:t>épidémiologique</a:t>
            </a:r>
            <a:r>
              <a:rPr lang="fr-CH" sz="2400" b="1" dirty="0">
                <a:solidFill>
                  <a:srgbClr val="000000"/>
                </a:solidFill>
                <a:effectLst/>
                <a:highlight>
                  <a:srgbClr val="FFFF00"/>
                </a:highlight>
                <a:latin typeface="Helvetica Neue" panose="02000503000000020004" pitchFamily="2" charset="0"/>
              </a:rPr>
              <a:t> &amp; de contrôle des </a:t>
            </a:r>
            <a:r>
              <a:rPr lang="fr-CH" sz="2400" b="1" u="sng" dirty="0">
                <a:solidFill>
                  <a:srgbClr val="000000"/>
                </a:solidFill>
                <a:effectLst/>
                <a:highlight>
                  <a:srgbClr val="FFFF00"/>
                </a:highlight>
                <a:latin typeface="Helvetica Neue" panose="02000503000000020004" pitchFamily="2" charset="0"/>
              </a:rPr>
              <a:t>maladies transmissibles</a:t>
            </a:r>
            <a:r>
              <a:rPr lang="fr-CH" sz="2400" b="1" dirty="0">
                <a:solidFill>
                  <a:srgbClr val="000000"/>
                </a:solidFill>
                <a:effectLst/>
                <a:highlight>
                  <a:srgbClr val="FFFF00"/>
                </a:highlight>
                <a:latin typeface="Helvetica Neue" panose="02000503000000020004" pitchFamily="2" charset="0"/>
              </a:rPr>
              <a:t>. </a:t>
            </a:r>
          </a:p>
          <a:p>
            <a:pPr marL="488950"/>
            <a:endParaRPr lang="fr-CH" sz="1000" b="1" u="sng" dirty="0">
              <a:solidFill>
                <a:srgbClr val="000000"/>
              </a:solidFill>
              <a:highlight>
                <a:srgbClr val="FFFF00"/>
              </a:highlight>
              <a:latin typeface="Helvetica Neue" panose="02000503000000020004" pitchFamily="2" charset="0"/>
            </a:endParaRPr>
          </a:p>
          <a:p>
            <a:pPr marL="488950"/>
            <a:r>
              <a:rPr lang="fr-CH" sz="2400" b="1" u="sng" dirty="0">
                <a:solidFill>
                  <a:srgbClr val="000000"/>
                </a:solidFill>
                <a:effectLst/>
                <a:highlight>
                  <a:srgbClr val="FFFF00"/>
                </a:highlight>
                <a:latin typeface="Helvetica Neue" panose="02000503000000020004" pitchFamily="2" charset="0"/>
              </a:rPr>
              <a:t>Son champ d’application a été étendu</a:t>
            </a:r>
            <a:r>
              <a:rPr lang="fr-CH" sz="2400" b="1" dirty="0">
                <a:solidFill>
                  <a:srgbClr val="000000"/>
                </a:solidFill>
                <a:effectLst/>
                <a:highlight>
                  <a:srgbClr val="FFFF00"/>
                </a:highlight>
                <a:latin typeface="Helvetica Neue" panose="02000503000000020004" pitchFamily="2" charset="0"/>
              </a:rPr>
              <a:t> pour renforcer et assurer une approche </a:t>
            </a:r>
            <a:r>
              <a:rPr lang="fr-CH" sz="2400" b="1" u="sng" dirty="0">
                <a:solidFill>
                  <a:srgbClr val="000000"/>
                </a:solidFill>
                <a:effectLst/>
                <a:highlight>
                  <a:srgbClr val="FFFF00"/>
                </a:highlight>
                <a:latin typeface="Helvetica Neue" panose="02000503000000020004" pitchFamily="2" charset="0"/>
              </a:rPr>
              <a:t>plus coordonnée</a:t>
            </a:r>
            <a:r>
              <a:rPr lang="fr-CH" sz="2400" b="1" dirty="0">
                <a:solidFill>
                  <a:srgbClr val="000000"/>
                </a:solidFill>
                <a:effectLst/>
                <a:highlight>
                  <a:srgbClr val="FFFF00"/>
                </a:highlight>
                <a:latin typeface="Helvetica Neue" panose="02000503000000020004" pitchFamily="2" charset="0"/>
              </a:rPr>
              <a:t> de la sécurité sanitaire au niveau de l’Union.</a:t>
            </a:r>
            <a:r>
              <a:rPr lang="fr-CH" sz="2400" dirty="0">
                <a:solidFill>
                  <a:srgbClr val="000000"/>
                </a:solidFill>
                <a:effectLst/>
                <a:latin typeface="Helvetica Neue" panose="02000503000000020004" pitchFamily="2" charset="0"/>
              </a:rPr>
              <a:t> [...]</a:t>
            </a:r>
          </a:p>
        </p:txBody>
      </p:sp>
      <p:sp>
        <p:nvSpPr>
          <p:cNvPr id="8" name="ZoneTexte 7">
            <a:extLst>
              <a:ext uri="{FF2B5EF4-FFF2-40B4-BE49-F238E27FC236}">
                <a16:creationId xmlns:a16="http://schemas.microsoft.com/office/drawing/2014/main" id="{3EE041E3-8959-E04C-7A06-6BC1ACF81FCE}"/>
              </a:ext>
            </a:extLst>
          </p:cNvPr>
          <p:cNvSpPr txBox="1"/>
          <p:nvPr/>
        </p:nvSpPr>
        <p:spPr>
          <a:xfrm>
            <a:off x="5911919" y="2259983"/>
            <a:ext cx="4290049" cy="369332"/>
          </a:xfrm>
          <a:prstGeom prst="rect">
            <a:avLst/>
          </a:prstGeom>
          <a:noFill/>
        </p:spPr>
        <p:txBody>
          <a:bodyPr wrap="square">
            <a:spAutoFit/>
          </a:bodyPr>
          <a:lstStyle/>
          <a:p>
            <a:r>
              <a:rPr lang="fr-CH" dirty="0">
                <a:latin typeface="Arial Rounded MT Bold" panose="020F0704030504030204" pitchFamily="34" charset="77"/>
                <a:ea typeface="Helvetica Neue" panose="02000503000000020004" pitchFamily="2" charset="0"/>
                <a:cs typeface="Helvetica Neue" panose="02000503000000020004" pitchFamily="2" charset="0"/>
              </a:rPr>
              <a:t>Règlement européen du 23.11.2022</a:t>
            </a:r>
          </a:p>
        </p:txBody>
      </p:sp>
      <p:pic>
        <p:nvPicPr>
          <p:cNvPr id="9" name="Image 8">
            <a:extLst>
              <a:ext uri="{FF2B5EF4-FFF2-40B4-BE49-F238E27FC236}">
                <a16:creationId xmlns:a16="http://schemas.microsoft.com/office/drawing/2014/main" id="{2970A180-755B-230B-BF2C-D5D9F89342E1}"/>
              </a:ext>
            </a:extLst>
          </p:cNvPr>
          <p:cNvPicPr>
            <a:picLocks noChangeAspect="1"/>
          </p:cNvPicPr>
          <p:nvPr/>
        </p:nvPicPr>
        <p:blipFill>
          <a:blip r:embed="rId2"/>
          <a:stretch>
            <a:fillRect/>
          </a:stretch>
        </p:blipFill>
        <p:spPr>
          <a:xfrm>
            <a:off x="10049653" y="1286653"/>
            <a:ext cx="2142347" cy="2142347"/>
          </a:xfrm>
          <a:prstGeom prst="rect">
            <a:avLst/>
          </a:prstGeom>
          <a:ln>
            <a:noFill/>
          </a:ln>
        </p:spPr>
      </p:pic>
      <p:sp>
        <p:nvSpPr>
          <p:cNvPr id="11" name="ZoneTexte 10">
            <a:extLst>
              <a:ext uri="{FF2B5EF4-FFF2-40B4-BE49-F238E27FC236}">
                <a16:creationId xmlns:a16="http://schemas.microsoft.com/office/drawing/2014/main" id="{285A6E41-F983-1F5C-B285-00582A11E129}"/>
              </a:ext>
            </a:extLst>
          </p:cNvPr>
          <p:cNvSpPr txBox="1"/>
          <p:nvPr/>
        </p:nvSpPr>
        <p:spPr>
          <a:xfrm>
            <a:off x="14577" y="88259"/>
            <a:ext cx="1240845" cy="369332"/>
          </a:xfrm>
          <a:prstGeom prst="rect">
            <a:avLst/>
          </a:prstGeom>
          <a:noFill/>
        </p:spPr>
        <p:txBody>
          <a:bodyPr wrap="square">
            <a:spAutoFit/>
          </a:bodyPr>
          <a:lstStyle/>
          <a:p>
            <a:r>
              <a:rPr lang="fr-CH" sz="1800" dirty="0">
                <a:latin typeface="Gill Sans Ultra Bold" panose="020B0A02020104020203" pitchFamily="34" charset="77"/>
                <a:ea typeface="Helvetica Neue" panose="02000503000000020004" pitchFamily="2" charset="0"/>
                <a:cs typeface="Helvetica Neue" panose="02000503000000020004" pitchFamily="2" charset="0"/>
              </a:rPr>
              <a:t>2022 </a:t>
            </a:r>
            <a:endParaRPr lang="fr-FR" dirty="0"/>
          </a:p>
        </p:txBody>
      </p:sp>
      <p:pic>
        <p:nvPicPr>
          <p:cNvPr id="3" name="Image 2">
            <a:extLst>
              <a:ext uri="{FF2B5EF4-FFF2-40B4-BE49-F238E27FC236}">
                <a16:creationId xmlns:a16="http://schemas.microsoft.com/office/drawing/2014/main" id="{788AD4D2-E29A-FAD2-96CB-DC7AC0C6FA61}"/>
              </a:ext>
            </a:extLst>
          </p:cNvPr>
          <p:cNvPicPr>
            <a:picLocks noChangeAspect="1"/>
          </p:cNvPicPr>
          <p:nvPr/>
        </p:nvPicPr>
        <p:blipFill>
          <a:blip r:embed="rId3"/>
          <a:stretch>
            <a:fillRect/>
          </a:stretch>
        </p:blipFill>
        <p:spPr>
          <a:xfrm>
            <a:off x="8056943" y="545373"/>
            <a:ext cx="1841500" cy="1841500"/>
          </a:xfrm>
          <a:prstGeom prst="rect">
            <a:avLst/>
          </a:prstGeom>
        </p:spPr>
      </p:pic>
    </p:spTree>
    <p:extLst>
      <p:ext uri="{BB962C8B-B14F-4D97-AF65-F5344CB8AC3E}">
        <p14:creationId xmlns:p14="http://schemas.microsoft.com/office/powerpoint/2010/main" val="3872283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1000" fill="hold"/>
                                        <p:tgtEl>
                                          <p:spTgt spid="7"/>
                                        </p:tgtEl>
                                        <p:attrNameLst>
                                          <p:attrName>ppt_w</p:attrName>
                                        </p:attrNameLst>
                                      </p:cBhvr>
                                      <p:tavLst>
                                        <p:tav tm="0">
                                          <p:val>
                                            <p:strVal val="#ppt_w*0.70"/>
                                          </p:val>
                                        </p:tav>
                                        <p:tav tm="100000">
                                          <p:val>
                                            <p:strVal val="#ppt_w"/>
                                          </p:val>
                                        </p:tav>
                                      </p:tavLst>
                                    </p:anim>
                                    <p:anim calcmode="lin" valueType="num">
                                      <p:cBhvr>
                                        <p:cTn id="13" dur="1000" fill="hold"/>
                                        <p:tgtEl>
                                          <p:spTgt spid="7"/>
                                        </p:tgtEl>
                                        <p:attrNameLst>
                                          <p:attrName>ppt_h</p:attrName>
                                        </p:attrNameLst>
                                      </p:cBhvr>
                                      <p:tavLst>
                                        <p:tav tm="0">
                                          <p:val>
                                            <p:strVal val="#ppt_h"/>
                                          </p:val>
                                        </p:tav>
                                        <p:tav tm="100000">
                                          <p:val>
                                            <p:strVal val="#ppt_h"/>
                                          </p:val>
                                        </p:tav>
                                      </p:tavLst>
                                    </p:anim>
                                    <p:animEffect transition="in" filter="fade">
                                      <p:cBhvr>
                                        <p:cTn id="14"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feld 2">
            <a:extLst>
              <a:ext uri="{FF2B5EF4-FFF2-40B4-BE49-F238E27FC236}">
                <a16:creationId xmlns:a16="http://schemas.microsoft.com/office/drawing/2014/main" id="{1528A21A-B5E3-BCA5-0EB4-FBA5E795F3E9}"/>
              </a:ext>
            </a:extLst>
          </p:cNvPr>
          <p:cNvSpPr txBox="1"/>
          <p:nvPr/>
        </p:nvSpPr>
        <p:spPr>
          <a:xfrm>
            <a:off x="660400" y="525262"/>
            <a:ext cx="11874500" cy="169277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lvl1pPr>
              <a:defRPr sz="2400" b="1">
                <a:solidFill>
                  <a:srgbClr val="0B233F"/>
                </a:solidFill>
                <a:latin typeface="Helvetica Neue"/>
                <a:ea typeface="Helvetica Neue"/>
                <a:cs typeface="Helvetica Neue"/>
                <a:sym typeface="Helvetica Neue"/>
              </a:defRPr>
            </a:lvl1pPr>
          </a:lstStyle>
          <a:p>
            <a:r>
              <a:rPr lang="fr-CH" sz="6000" dirty="0">
                <a:solidFill>
                  <a:schemeClr val="tx1"/>
                </a:solidFill>
                <a:latin typeface="Gill Sans Ultra Bold" panose="020B0A02020104020203" pitchFamily="34" charset="77"/>
                <a:ea typeface="Helvetica Neue" panose="02000503000000020004" pitchFamily="2" charset="0"/>
                <a:cs typeface="Helvetica Neue" panose="02000503000000020004" pitchFamily="2" charset="0"/>
              </a:rPr>
              <a:t>Le</a:t>
            </a:r>
            <a:r>
              <a:rPr lang="fr-CH" sz="6000" dirty="0">
                <a:latin typeface="Gill Sans Ultra Bold" panose="020B0A02020104020203" pitchFamily="34" charset="77"/>
                <a:ea typeface="Helvetica Neue" panose="02000503000000020004" pitchFamily="2" charset="0"/>
                <a:cs typeface="Helvetica Neue" panose="02000503000000020004" pitchFamily="2" charset="0"/>
              </a:rPr>
              <a:t> </a:t>
            </a:r>
            <a:r>
              <a:rPr lang="fr-CH" sz="6000" dirty="0" err="1">
                <a:solidFill>
                  <a:srgbClr val="FF0000"/>
                </a:solidFill>
                <a:latin typeface="Gill Sans Ultra Bold" panose="020B0A02020104020203" pitchFamily="34" charset="77"/>
                <a:ea typeface="Helvetica Neue" panose="02000503000000020004" pitchFamily="2" charset="0"/>
                <a:cs typeface="Helvetica Neue" panose="02000503000000020004" pitchFamily="2" charset="0"/>
              </a:rPr>
              <a:t>Pass</a:t>
            </a:r>
            <a:r>
              <a:rPr lang="fr-CH" sz="6000" dirty="0">
                <a:solidFill>
                  <a:srgbClr val="FF0000"/>
                </a:solidFill>
                <a:latin typeface="Gill Sans Ultra Bold" panose="020B0A02020104020203" pitchFamily="34" charset="77"/>
                <a:ea typeface="Helvetica Neue" panose="02000503000000020004" pitchFamily="2" charset="0"/>
                <a:cs typeface="Helvetica Neue" panose="02000503000000020004" pitchFamily="2" charset="0"/>
              </a:rPr>
              <a:t> mondial </a:t>
            </a:r>
            <a:endParaRPr lang="fr-CH" sz="6000" dirty="0">
              <a:latin typeface="Gill Sans Ultra Bold" panose="020B0A02020104020203" pitchFamily="34" charset="77"/>
              <a:ea typeface="Helvetica Neue" panose="02000503000000020004" pitchFamily="2" charset="0"/>
              <a:cs typeface="Helvetica Neue" panose="02000503000000020004" pitchFamily="2" charset="0"/>
            </a:endParaRPr>
          </a:p>
          <a:p>
            <a:r>
              <a:rPr lang="fr-CH" sz="4400" dirty="0">
                <a:solidFill>
                  <a:schemeClr val="tx1"/>
                </a:solidFill>
                <a:latin typeface="Gill Sans Ultra Bold" panose="020B0A02020104020203" pitchFamily="34" charset="77"/>
                <a:ea typeface="Helvetica Neue" panose="02000503000000020004" pitchFamily="2" charset="0"/>
                <a:cs typeface="Helvetica Neue" panose="02000503000000020004" pitchFamily="2" charset="0"/>
              </a:rPr>
              <a:t>Signé avec l’UE le 5 juin 2023</a:t>
            </a:r>
          </a:p>
        </p:txBody>
      </p:sp>
      <p:pic>
        <p:nvPicPr>
          <p:cNvPr id="3" name="Image 2">
            <a:extLst>
              <a:ext uri="{FF2B5EF4-FFF2-40B4-BE49-F238E27FC236}">
                <a16:creationId xmlns:a16="http://schemas.microsoft.com/office/drawing/2014/main" id="{1B048142-0D42-6EA2-4996-CF5A11184032}"/>
              </a:ext>
            </a:extLst>
          </p:cNvPr>
          <p:cNvPicPr>
            <a:picLocks noChangeAspect="1"/>
          </p:cNvPicPr>
          <p:nvPr/>
        </p:nvPicPr>
        <p:blipFill>
          <a:blip r:embed="rId2"/>
          <a:stretch>
            <a:fillRect/>
          </a:stretch>
        </p:blipFill>
        <p:spPr>
          <a:xfrm>
            <a:off x="660400" y="3666796"/>
            <a:ext cx="5341812" cy="2963037"/>
          </a:xfrm>
          <a:prstGeom prst="rect">
            <a:avLst/>
          </a:prstGeom>
        </p:spPr>
      </p:pic>
      <p:sp>
        <p:nvSpPr>
          <p:cNvPr id="11" name="ZoneTexte 10">
            <a:extLst>
              <a:ext uri="{FF2B5EF4-FFF2-40B4-BE49-F238E27FC236}">
                <a16:creationId xmlns:a16="http://schemas.microsoft.com/office/drawing/2014/main" id="{ABA65CE0-CE74-48EE-DB08-88CD9E17E72D}"/>
              </a:ext>
            </a:extLst>
          </p:cNvPr>
          <p:cNvSpPr txBox="1"/>
          <p:nvPr/>
        </p:nvSpPr>
        <p:spPr>
          <a:xfrm>
            <a:off x="581574" y="2345292"/>
            <a:ext cx="10823026" cy="1015663"/>
          </a:xfrm>
          <a:prstGeom prst="rect">
            <a:avLst/>
          </a:prstGeom>
          <a:solidFill>
            <a:schemeClr val="bg1"/>
          </a:solidFill>
          <a:ln w="28575">
            <a:solidFill>
              <a:schemeClr val="tx1"/>
            </a:solidFill>
          </a:ln>
        </p:spPr>
        <p:txBody>
          <a:bodyPr wrap="square">
            <a:spAutoFit/>
          </a:bodyPr>
          <a:lstStyle/>
          <a:p>
            <a:r>
              <a:rPr lang="fr-CH" sz="2000" b="1" dirty="0">
                <a:solidFill>
                  <a:srgbClr val="000000"/>
                </a:solidFill>
                <a:effectLst/>
                <a:highlight>
                  <a:srgbClr val="FFFF00"/>
                </a:highlight>
                <a:latin typeface="Helvetica Neue" panose="02000503000000020004" pitchFamily="2" charset="0"/>
              </a:rPr>
              <a:t>« Il s'agit du </a:t>
            </a:r>
            <a:r>
              <a:rPr lang="fr-CH" sz="2000" b="1" u="sng" dirty="0">
                <a:solidFill>
                  <a:srgbClr val="000000"/>
                </a:solidFill>
                <a:effectLst/>
                <a:highlight>
                  <a:srgbClr val="FFFF00"/>
                </a:highlight>
                <a:latin typeface="Helvetica Neue" panose="02000503000000020004" pitchFamily="2" charset="0"/>
              </a:rPr>
              <a:t>1er élément</a:t>
            </a:r>
            <a:r>
              <a:rPr lang="fr-CH" sz="2000" b="1" dirty="0">
                <a:solidFill>
                  <a:srgbClr val="000000"/>
                </a:solidFill>
                <a:effectLst/>
                <a:highlight>
                  <a:srgbClr val="FFFF00"/>
                </a:highlight>
                <a:latin typeface="Helvetica Neue" panose="02000503000000020004" pitchFamily="2" charset="0"/>
              </a:rPr>
              <a:t> constitutif du réseau mondial de certification de la santé numérique de </a:t>
            </a:r>
            <a:r>
              <a:rPr lang="fr-CH" sz="2000" b="1" dirty="0">
                <a:solidFill>
                  <a:srgbClr val="FF0000"/>
                </a:solidFill>
                <a:effectLst/>
                <a:highlight>
                  <a:srgbClr val="FFFF00"/>
                </a:highlight>
                <a:latin typeface="Helvetica Neue" panose="02000503000000020004" pitchFamily="2" charset="0"/>
              </a:rPr>
              <a:t>l'OMS</a:t>
            </a:r>
            <a:r>
              <a:rPr lang="fr-CH" sz="2000" b="1" dirty="0">
                <a:solidFill>
                  <a:srgbClr val="000000"/>
                </a:solidFill>
                <a:effectLst/>
                <a:latin typeface="Helvetica Neue" panose="02000503000000020004" pitchFamily="2" charset="0"/>
              </a:rPr>
              <a:t> </a:t>
            </a:r>
            <a:r>
              <a:rPr lang="fr-CH" sz="2000" dirty="0">
                <a:solidFill>
                  <a:srgbClr val="000000"/>
                </a:solidFill>
                <a:effectLst/>
                <a:latin typeface="Helvetica Neue" panose="02000503000000020004" pitchFamily="2" charset="0"/>
              </a:rPr>
              <a:t>(GDHCN) </a:t>
            </a:r>
            <a:r>
              <a:rPr lang="fr-CH" sz="2000" b="1" dirty="0">
                <a:solidFill>
                  <a:srgbClr val="000000"/>
                </a:solidFill>
                <a:effectLst/>
                <a:highlight>
                  <a:srgbClr val="FFFF00"/>
                </a:highlight>
                <a:latin typeface="Helvetica Neue" panose="02000503000000020004" pitchFamily="2" charset="0"/>
              </a:rPr>
              <a:t>qui développera </a:t>
            </a:r>
            <a:r>
              <a:rPr lang="fr-CH" sz="2000" b="1" u="sng" dirty="0">
                <a:solidFill>
                  <a:srgbClr val="000000"/>
                </a:solidFill>
                <a:effectLst/>
                <a:highlight>
                  <a:srgbClr val="FFFF00"/>
                </a:highlight>
                <a:latin typeface="Helvetica Neue" panose="02000503000000020004" pitchFamily="2" charset="0"/>
              </a:rPr>
              <a:t>une large gamme de produits numériques</a:t>
            </a:r>
            <a:r>
              <a:rPr lang="fr-CH" sz="2000" b="1" dirty="0">
                <a:solidFill>
                  <a:srgbClr val="000000"/>
                </a:solidFill>
                <a:effectLst/>
                <a:highlight>
                  <a:srgbClr val="FFFF00"/>
                </a:highlight>
                <a:latin typeface="Helvetica Neue" panose="02000503000000020004" pitchFamily="2" charset="0"/>
              </a:rPr>
              <a:t> pour offrir une meilleure santé pour tous. »</a:t>
            </a:r>
            <a:endParaRPr lang="fr-FR" sz="2000" b="1" dirty="0">
              <a:highlight>
                <a:srgbClr val="FFFF00"/>
              </a:highlight>
            </a:endParaRPr>
          </a:p>
        </p:txBody>
      </p:sp>
      <p:sp>
        <p:nvSpPr>
          <p:cNvPr id="12" name="ZoneTexte 11">
            <a:extLst>
              <a:ext uri="{FF2B5EF4-FFF2-40B4-BE49-F238E27FC236}">
                <a16:creationId xmlns:a16="http://schemas.microsoft.com/office/drawing/2014/main" id="{16EE5256-4329-6D6C-FB10-95F7898FD8A6}"/>
              </a:ext>
            </a:extLst>
          </p:cNvPr>
          <p:cNvSpPr txBox="1"/>
          <p:nvPr/>
        </p:nvSpPr>
        <p:spPr>
          <a:xfrm>
            <a:off x="5359546" y="3497046"/>
            <a:ext cx="6045054" cy="1200329"/>
          </a:xfrm>
          <a:prstGeom prst="rect">
            <a:avLst/>
          </a:prstGeom>
          <a:solidFill>
            <a:schemeClr val="bg1"/>
          </a:solidFill>
          <a:ln w="28575">
            <a:solidFill>
              <a:schemeClr val="tx1"/>
            </a:solidFill>
          </a:ln>
        </p:spPr>
        <p:txBody>
          <a:bodyPr wrap="square">
            <a:spAutoFit/>
          </a:bodyPr>
          <a:lstStyle/>
          <a:p>
            <a:r>
              <a:rPr lang="fr-CH" sz="2400" dirty="0">
                <a:solidFill>
                  <a:srgbClr val="000000"/>
                </a:solidFill>
                <a:effectLst/>
                <a:latin typeface="Helvetica Neue" panose="02000503000000020004" pitchFamily="2" charset="0"/>
              </a:rPr>
              <a:t>« Cas d'utilisation supplémentaires, </a:t>
            </a:r>
            <a:r>
              <a:rPr lang="fr-CH" sz="2400" b="1" dirty="0">
                <a:solidFill>
                  <a:srgbClr val="000000"/>
                </a:solidFill>
                <a:effectLst/>
                <a:highlight>
                  <a:srgbClr val="FFFF00"/>
                </a:highlight>
                <a:latin typeface="Helvetica Neue" panose="02000503000000020004" pitchFamily="2" charset="0"/>
              </a:rPr>
              <a:t>qui peuvent inclure </a:t>
            </a:r>
            <a:r>
              <a:rPr lang="fr-CH" sz="2400" b="1" u="sng" dirty="0">
                <a:solidFill>
                  <a:srgbClr val="000000"/>
                </a:solidFill>
                <a:effectLst/>
                <a:highlight>
                  <a:srgbClr val="FFFF00"/>
                </a:highlight>
                <a:latin typeface="Helvetica Neue" panose="02000503000000020004" pitchFamily="2" charset="0"/>
              </a:rPr>
              <a:t>la numérisation du certificat international de vaccination</a:t>
            </a:r>
            <a:r>
              <a:rPr lang="fr-CH" sz="2400" b="1" dirty="0">
                <a:solidFill>
                  <a:srgbClr val="000000"/>
                </a:solidFill>
                <a:effectLst/>
                <a:latin typeface="Helvetica Neue" panose="02000503000000020004" pitchFamily="2" charset="0"/>
              </a:rPr>
              <a:t> </a:t>
            </a:r>
            <a:r>
              <a:rPr lang="fr-CH" sz="2400" dirty="0">
                <a:solidFill>
                  <a:srgbClr val="000000"/>
                </a:solidFill>
                <a:effectLst/>
                <a:latin typeface="Helvetica Neue" panose="02000503000000020004" pitchFamily="2" charset="0"/>
              </a:rPr>
              <a:t>»</a:t>
            </a:r>
          </a:p>
        </p:txBody>
      </p:sp>
      <p:sp>
        <p:nvSpPr>
          <p:cNvPr id="9" name="ZoneTexte 8">
            <a:extLst>
              <a:ext uri="{FF2B5EF4-FFF2-40B4-BE49-F238E27FC236}">
                <a16:creationId xmlns:a16="http://schemas.microsoft.com/office/drawing/2014/main" id="{6D73642B-7FC0-176A-1968-0D3ED40F69C0}"/>
              </a:ext>
            </a:extLst>
          </p:cNvPr>
          <p:cNvSpPr txBox="1"/>
          <p:nvPr/>
        </p:nvSpPr>
        <p:spPr>
          <a:xfrm>
            <a:off x="14577" y="88259"/>
            <a:ext cx="1240845" cy="369332"/>
          </a:xfrm>
          <a:prstGeom prst="rect">
            <a:avLst/>
          </a:prstGeom>
          <a:noFill/>
        </p:spPr>
        <p:txBody>
          <a:bodyPr wrap="square">
            <a:spAutoFit/>
          </a:bodyPr>
          <a:lstStyle/>
          <a:p>
            <a:r>
              <a:rPr lang="fr-CH" sz="1800" dirty="0">
                <a:latin typeface="Gill Sans Ultra Bold" panose="020B0A02020104020203" pitchFamily="34" charset="77"/>
                <a:ea typeface="Helvetica Neue" panose="02000503000000020004" pitchFamily="2" charset="0"/>
                <a:cs typeface="Helvetica Neue" panose="02000503000000020004" pitchFamily="2" charset="0"/>
              </a:rPr>
              <a:t>2023 </a:t>
            </a:r>
            <a:endParaRPr lang="fr-FR" dirty="0"/>
          </a:p>
        </p:txBody>
      </p:sp>
      <p:pic>
        <p:nvPicPr>
          <p:cNvPr id="2" name="Image 1">
            <a:extLst>
              <a:ext uri="{FF2B5EF4-FFF2-40B4-BE49-F238E27FC236}">
                <a16:creationId xmlns:a16="http://schemas.microsoft.com/office/drawing/2014/main" id="{044BCBC0-E185-B3D5-995E-F7DFC7C3751A}"/>
              </a:ext>
            </a:extLst>
          </p:cNvPr>
          <p:cNvPicPr>
            <a:picLocks noChangeAspect="1"/>
          </p:cNvPicPr>
          <p:nvPr/>
        </p:nvPicPr>
        <p:blipFill>
          <a:blip r:embed="rId3"/>
          <a:stretch>
            <a:fillRect/>
          </a:stretch>
        </p:blipFill>
        <p:spPr>
          <a:xfrm>
            <a:off x="6189790" y="4788333"/>
            <a:ext cx="1841500" cy="1841500"/>
          </a:xfrm>
          <a:prstGeom prst="rect">
            <a:avLst/>
          </a:prstGeom>
        </p:spPr>
      </p:pic>
    </p:spTree>
    <p:extLst>
      <p:ext uri="{BB962C8B-B14F-4D97-AF65-F5344CB8AC3E}">
        <p14:creationId xmlns:p14="http://schemas.microsoft.com/office/powerpoint/2010/main" val="3021516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strVal val="#ppt_w*0.70"/>
                                          </p:val>
                                        </p:tav>
                                        <p:tav tm="100000">
                                          <p:val>
                                            <p:strVal val="#ppt_w"/>
                                          </p:val>
                                        </p:tav>
                                      </p:tavLst>
                                    </p:anim>
                                    <p:anim calcmode="lin" valueType="num">
                                      <p:cBhvr>
                                        <p:cTn id="8" dur="1000" fill="hold"/>
                                        <p:tgtEl>
                                          <p:spTgt spid="12"/>
                                        </p:tgtEl>
                                        <p:attrNameLst>
                                          <p:attrName>ppt_h</p:attrName>
                                        </p:attrNameLst>
                                      </p:cBhvr>
                                      <p:tavLst>
                                        <p:tav tm="0">
                                          <p:val>
                                            <p:strVal val="#ppt_h"/>
                                          </p:val>
                                        </p:tav>
                                        <p:tav tm="100000">
                                          <p:val>
                                            <p:strVal val="#ppt_h"/>
                                          </p:val>
                                        </p:tav>
                                      </p:tavLst>
                                    </p:anim>
                                    <p:animEffect transition="in" filter="fade">
                                      <p:cBhvr>
                                        <p:cTn id="9"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feld 2">
            <a:extLst>
              <a:ext uri="{FF2B5EF4-FFF2-40B4-BE49-F238E27FC236}">
                <a16:creationId xmlns:a16="http://schemas.microsoft.com/office/drawing/2014/main" id="{1528A21A-B5E3-BCA5-0EB4-FBA5E795F3E9}"/>
              </a:ext>
            </a:extLst>
          </p:cNvPr>
          <p:cNvSpPr txBox="1"/>
          <p:nvPr/>
        </p:nvSpPr>
        <p:spPr>
          <a:xfrm>
            <a:off x="257967" y="324919"/>
            <a:ext cx="12330114" cy="163121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lvl1pPr>
              <a:defRPr sz="2400" b="1">
                <a:solidFill>
                  <a:srgbClr val="0B233F"/>
                </a:solidFill>
                <a:latin typeface="Helvetica Neue"/>
                <a:ea typeface="Helvetica Neue"/>
                <a:cs typeface="Helvetica Neue"/>
                <a:sym typeface="Helvetica Neue"/>
              </a:defRPr>
            </a:lvl1pPr>
          </a:lstStyle>
          <a:p>
            <a:r>
              <a:rPr lang="fr-CH" sz="6000" dirty="0">
                <a:solidFill>
                  <a:schemeClr val="tx1"/>
                </a:solidFill>
                <a:latin typeface="Gill Sans Ultra Bold" panose="020B0A02020104020203" pitchFamily="34" charset="77"/>
                <a:ea typeface="Helvetica Neue" panose="02000503000000020004" pitchFamily="2" charset="0"/>
                <a:cs typeface="Helvetica Neue" panose="02000503000000020004" pitchFamily="2" charset="0"/>
              </a:rPr>
              <a:t>Dans les pays de l’UE </a:t>
            </a:r>
            <a:br>
              <a:rPr lang="fr-CH" sz="6000" dirty="0">
                <a:solidFill>
                  <a:schemeClr val="tx1"/>
                </a:solidFill>
                <a:latin typeface="Gill Sans Ultra Bold" panose="020B0A02020104020203" pitchFamily="34" charset="77"/>
                <a:ea typeface="Helvetica Neue" panose="02000503000000020004" pitchFamily="2" charset="0"/>
                <a:cs typeface="Helvetica Neue" panose="02000503000000020004" pitchFamily="2" charset="0"/>
              </a:rPr>
            </a:br>
            <a:r>
              <a:rPr lang="fr-CH" sz="4000" dirty="0">
                <a:solidFill>
                  <a:schemeClr val="tx1"/>
                </a:solidFill>
                <a:latin typeface="Gill Sans Ultra Bold" panose="020B0A02020104020203" pitchFamily="34" charset="77"/>
                <a:ea typeface="Helvetica Neue" panose="02000503000000020004" pitchFamily="2" charset="0"/>
                <a:cs typeface="Helvetica Neue" panose="02000503000000020004" pitchFamily="2" charset="0"/>
              </a:rPr>
              <a:t>La </a:t>
            </a:r>
            <a:r>
              <a:rPr lang="fr-CH" sz="4000" dirty="0">
                <a:solidFill>
                  <a:srgbClr val="FF0000"/>
                </a:solidFill>
                <a:latin typeface="Gill Sans Ultra Bold" panose="020B0A02020104020203" pitchFamily="34" charset="77"/>
                <a:ea typeface="Helvetica Neue" panose="02000503000000020004" pitchFamily="2" charset="0"/>
                <a:cs typeface="Helvetica Neue" panose="02000503000000020004" pitchFamily="2" charset="0"/>
              </a:rPr>
              <a:t>carte européenne de vaccination</a:t>
            </a:r>
          </a:p>
        </p:txBody>
      </p:sp>
      <p:sp>
        <p:nvSpPr>
          <p:cNvPr id="7" name="ZoneTexte 6">
            <a:extLst>
              <a:ext uri="{FF2B5EF4-FFF2-40B4-BE49-F238E27FC236}">
                <a16:creationId xmlns:a16="http://schemas.microsoft.com/office/drawing/2014/main" id="{BD58180B-CD99-20BB-F1A2-5F57A660FA13}"/>
              </a:ext>
            </a:extLst>
          </p:cNvPr>
          <p:cNvSpPr txBox="1"/>
          <p:nvPr/>
        </p:nvSpPr>
        <p:spPr>
          <a:xfrm>
            <a:off x="318811" y="2120929"/>
            <a:ext cx="7532416" cy="1200329"/>
          </a:xfrm>
          <a:prstGeom prst="rect">
            <a:avLst/>
          </a:prstGeom>
          <a:solidFill>
            <a:schemeClr val="bg1"/>
          </a:solidFill>
          <a:ln w="28575">
            <a:solidFill>
              <a:schemeClr val="tx1"/>
            </a:solidFill>
          </a:ln>
        </p:spPr>
        <p:txBody>
          <a:bodyPr wrap="square">
            <a:spAutoFit/>
          </a:bodyPr>
          <a:lstStyle/>
          <a:p>
            <a:r>
              <a:rPr lang="fr-CH" sz="2400" b="1" dirty="0">
                <a:solidFill>
                  <a:srgbClr val="000000"/>
                </a:solidFill>
                <a:latin typeface="Gill Sans Ultra Bold" panose="020B0A02020104020203" pitchFamily="34" charset="77"/>
              </a:rPr>
              <a:t>Dès </a:t>
            </a:r>
            <a:r>
              <a:rPr lang="fr-CH" sz="2400" b="1" dirty="0">
                <a:solidFill>
                  <a:srgbClr val="FF0000"/>
                </a:solidFill>
                <a:latin typeface="Gill Sans Ultra Bold" panose="020B0A02020104020203" pitchFamily="34" charset="77"/>
              </a:rPr>
              <a:t>septembre 2024</a:t>
            </a:r>
            <a:r>
              <a:rPr lang="fr-CH" sz="2400" b="1" dirty="0">
                <a:solidFill>
                  <a:srgbClr val="000000"/>
                </a:solidFill>
                <a:latin typeface="Gill Sans Ultra Bold" panose="020B0A02020104020203" pitchFamily="34" charset="77"/>
              </a:rPr>
              <a:t>, les pays pilotes </a:t>
            </a:r>
            <a:br>
              <a:rPr lang="fr-CH" sz="2400" b="1" dirty="0">
                <a:solidFill>
                  <a:srgbClr val="000000"/>
                </a:solidFill>
                <a:latin typeface="Gill Sans Ultra Bold" panose="020B0A02020104020203" pitchFamily="34" charset="77"/>
              </a:rPr>
            </a:br>
            <a:r>
              <a:rPr lang="fr-CH" sz="2400" b="1" dirty="0">
                <a:solidFill>
                  <a:srgbClr val="000000"/>
                </a:solidFill>
                <a:latin typeface="Gill Sans Ultra Bold" panose="020B0A02020104020203" pitchFamily="34" charset="77"/>
              </a:rPr>
              <a:t>sont : </a:t>
            </a:r>
          </a:p>
          <a:p>
            <a:r>
              <a:rPr lang="fr-CH" sz="2400" b="1" dirty="0">
                <a:solidFill>
                  <a:srgbClr val="000000"/>
                </a:solidFill>
                <a:highlight>
                  <a:srgbClr val="FFFF00"/>
                </a:highlight>
                <a:latin typeface="Arial Rounded MT Bold" panose="020F0704030504030204" pitchFamily="34" charset="77"/>
              </a:rPr>
              <a:t>Belgique, Allemagne, Grèce, Lettonie, Portugal</a:t>
            </a:r>
          </a:p>
        </p:txBody>
      </p:sp>
      <p:sp>
        <p:nvSpPr>
          <p:cNvPr id="14" name="ZoneTexte 13">
            <a:extLst>
              <a:ext uri="{FF2B5EF4-FFF2-40B4-BE49-F238E27FC236}">
                <a16:creationId xmlns:a16="http://schemas.microsoft.com/office/drawing/2014/main" id="{D4EA5B05-3E12-283A-A8C1-818C54DB5CD6}"/>
              </a:ext>
            </a:extLst>
          </p:cNvPr>
          <p:cNvSpPr txBox="1"/>
          <p:nvPr/>
        </p:nvSpPr>
        <p:spPr>
          <a:xfrm>
            <a:off x="14577" y="88259"/>
            <a:ext cx="1240845" cy="369332"/>
          </a:xfrm>
          <a:prstGeom prst="rect">
            <a:avLst/>
          </a:prstGeom>
          <a:noFill/>
        </p:spPr>
        <p:txBody>
          <a:bodyPr wrap="square">
            <a:spAutoFit/>
          </a:bodyPr>
          <a:lstStyle/>
          <a:p>
            <a:r>
              <a:rPr lang="fr-CH" sz="1800" dirty="0">
                <a:latin typeface="Gill Sans Ultra Bold" panose="020B0A02020104020203" pitchFamily="34" charset="77"/>
                <a:ea typeface="Helvetica Neue" panose="02000503000000020004" pitchFamily="2" charset="0"/>
                <a:cs typeface="Helvetica Neue" panose="02000503000000020004" pitchFamily="2" charset="0"/>
              </a:rPr>
              <a:t>2024 </a:t>
            </a:r>
            <a:endParaRPr lang="fr-FR" dirty="0"/>
          </a:p>
        </p:txBody>
      </p:sp>
      <p:sp>
        <p:nvSpPr>
          <p:cNvPr id="18" name="ZoneTexte 17">
            <a:extLst>
              <a:ext uri="{FF2B5EF4-FFF2-40B4-BE49-F238E27FC236}">
                <a16:creationId xmlns:a16="http://schemas.microsoft.com/office/drawing/2014/main" id="{56933511-2E10-01CD-9FE9-01A2772B0E06}"/>
              </a:ext>
            </a:extLst>
          </p:cNvPr>
          <p:cNvSpPr txBox="1"/>
          <p:nvPr/>
        </p:nvSpPr>
        <p:spPr>
          <a:xfrm>
            <a:off x="318811" y="3547142"/>
            <a:ext cx="7532416" cy="830997"/>
          </a:xfrm>
          <a:prstGeom prst="rect">
            <a:avLst/>
          </a:prstGeom>
          <a:noFill/>
          <a:ln w="28575">
            <a:solidFill>
              <a:schemeClr val="tx1"/>
            </a:solidFill>
          </a:ln>
        </p:spPr>
        <p:txBody>
          <a:bodyPr wrap="square">
            <a:spAutoFit/>
          </a:bodyPr>
          <a:lstStyle/>
          <a:p>
            <a:r>
              <a:rPr lang="fr-CH" sz="2400" b="1" dirty="0">
                <a:solidFill>
                  <a:srgbClr val="000000"/>
                </a:solidFill>
                <a:effectLst/>
                <a:latin typeface="Helvetica Neue" panose="02000503000000020004" pitchFamily="2" charset="0"/>
              </a:rPr>
              <a:t>Le projet complet « se déroule sur 30 mois, </a:t>
            </a:r>
            <a:br>
              <a:rPr lang="fr-CH" sz="2400" b="1" dirty="0">
                <a:solidFill>
                  <a:srgbClr val="000000"/>
                </a:solidFill>
                <a:effectLst/>
                <a:latin typeface="Helvetica Neue" panose="02000503000000020004" pitchFamily="2" charset="0"/>
              </a:rPr>
            </a:br>
            <a:r>
              <a:rPr lang="fr-CH" sz="2400" b="1" dirty="0">
                <a:solidFill>
                  <a:srgbClr val="000000"/>
                </a:solidFill>
                <a:effectLst/>
                <a:highlight>
                  <a:srgbClr val="FFFF00"/>
                </a:highlight>
                <a:latin typeface="Helvetica Neue" panose="02000503000000020004" pitchFamily="2" charset="0"/>
              </a:rPr>
              <a:t>de janvier 2024 à juin 2026 </a:t>
            </a:r>
            <a:r>
              <a:rPr lang="fr-CH" sz="2400" b="1" dirty="0">
                <a:solidFill>
                  <a:srgbClr val="000000"/>
                </a:solidFill>
                <a:effectLst/>
                <a:latin typeface="Helvetica Neue" panose="02000503000000020004" pitchFamily="2" charset="0"/>
              </a:rPr>
              <a:t>».</a:t>
            </a:r>
          </a:p>
        </p:txBody>
      </p:sp>
      <p:sp>
        <p:nvSpPr>
          <p:cNvPr id="20" name="ZoneTexte 19">
            <a:extLst>
              <a:ext uri="{FF2B5EF4-FFF2-40B4-BE49-F238E27FC236}">
                <a16:creationId xmlns:a16="http://schemas.microsoft.com/office/drawing/2014/main" id="{B0AA6B4E-C0C6-C936-5C97-AC549AC384F6}"/>
              </a:ext>
            </a:extLst>
          </p:cNvPr>
          <p:cNvSpPr txBox="1"/>
          <p:nvPr/>
        </p:nvSpPr>
        <p:spPr>
          <a:xfrm>
            <a:off x="318811" y="4485188"/>
            <a:ext cx="7532415" cy="1938992"/>
          </a:xfrm>
          <a:prstGeom prst="rect">
            <a:avLst/>
          </a:prstGeom>
          <a:noFill/>
        </p:spPr>
        <p:txBody>
          <a:bodyPr wrap="square">
            <a:spAutoFit/>
          </a:bodyPr>
          <a:lstStyle/>
          <a:p>
            <a:r>
              <a:rPr lang="fr-CH" sz="2000" b="1" dirty="0">
                <a:solidFill>
                  <a:srgbClr val="000000"/>
                </a:solidFill>
                <a:effectLst/>
                <a:latin typeface="Helvetica Neue" panose="02000503000000020004" pitchFamily="2" charset="0"/>
              </a:rPr>
              <a:t>« Le projet fait partie d’un programme plus vaste nommé </a:t>
            </a:r>
            <a:r>
              <a:rPr lang="fr-CH" sz="2000" b="1" dirty="0">
                <a:solidFill>
                  <a:srgbClr val="000000"/>
                </a:solidFill>
                <a:effectLst/>
                <a:highlight>
                  <a:srgbClr val="FFFF00"/>
                </a:highlight>
                <a:latin typeface="Helvetica Neue" panose="02000503000000020004" pitchFamily="2" charset="0"/>
              </a:rPr>
              <a:t>EUVABECO</a:t>
            </a:r>
            <a:r>
              <a:rPr lang="fr-CH" sz="2000" b="1" dirty="0">
                <a:solidFill>
                  <a:srgbClr val="000000"/>
                </a:solidFill>
                <a:effectLst/>
                <a:latin typeface="Helvetica Neue" panose="02000503000000020004" pitchFamily="2" charset="0"/>
              </a:rPr>
              <a:t> qui vise à </a:t>
            </a:r>
            <a:r>
              <a:rPr lang="fr-CH" sz="2000" b="1" dirty="0">
                <a:solidFill>
                  <a:srgbClr val="000000"/>
                </a:solidFill>
                <a:effectLst/>
                <a:highlight>
                  <a:srgbClr val="FFFF00"/>
                </a:highlight>
                <a:latin typeface="Helvetica Neue" panose="02000503000000020004" pitchFamily="2" charset="0"/>
              </a:rPr>
              <a:t>contrôler et augmenter la vaccination </a:t>
            </a:r>
            <a:r>
              <a:rPr lang="fr-CH" sz="2000" b="1" dirty="0">
                <a:solidFill>
                  <a:srgbClr val="000000"/>
                </a:solidFill>
                <a:effectLst/>
                <a:latin typeface="Helvetica Neue" panose="02000503000000020004" pitchFamily="2" charset="0"/>
              </a:rPr>
              <a:t>au sein de l’Union. Intégrée au système de certification numérique mondiale de l’OMS, </a:t>
            </a:r>
            <a:r>
              <a:rPr lang="fr-CH" sz="2000" b="1" dirty="0">
                <a:solidFill>
                  <a:srgbClr val="000000"/>
                </a:solidFill>
                <a:effectLst/>
                <a:highlight>
                  <a:srgbClr val="FFFF00"/>
                </a:highlight>
                <a:latin typeface="Helvetica Neue" panose="02000503000000020004" pitchFamily="2" charset="0"/>
              </a:rPr>
              <a:t>la CVE avance de pair avec l’introduction de </a:t>
            </a:r>
            <a:r>
              <a:rPr lang="fr-CH" sz="2000" b="1" dirty="0">
                <a:solidFill>
                  <a:srgbClr val="FF0000"/>
                </a:solidFill>
                <a:effectLst/>
                <a:highlight>
                  <a:srgbClr val="FFFF00"/>
                </a:highlight>
                <a:latin typeface="Helvetica Neue" panose="02000503000000020004" pitchFamily="2" charset="0"/>
              </a:rPr>
              <a:t>l’identité numérique européenne </a:t>
            </a:r>
            <a:r>
              <a:rPr lang="fr-CH" sz="2000" b="1" dirty="0">
                <a:solidFill>
                  <a:srgbClr val="000000"/>
                </a:solidFill>
                <a:effectLst/>
                <a:highlight>
                  <a:srgbClr val="FFFF00"/>
                </a:highlight>
                <a:latin typeface="Helvetica Neue" panose="02000503000000020004" pitchFamily="2" charset="0"/>
              </a:rPr>
              <a:t>et de la </a:t>
            </a:r>
            <a:r>
              <a:rPr lang="fr-CH" sz="2000" b="1" dirty="0">
                <a:solidFill>
                  <a:srgbClr val="FF0000"/>
                </a:solidFill>
                <a:effectLst/>
                <a:highlight>
                  <a:srgbClr val="FFFF00"/>
                </a:highlight>
                <a:latin typeface="Helvetica Neue" panose="02000503000000020004" pitchFamily="2" charset="0"/>
              </a:rPr>
              <a:t>monnaie numérique </a:t>
            </a:r>
            <a:r>
              <a:rPr lang="fr-CH" sz="2000" b="1" dirty="0">
                <a:solidFill>
                  <a:srgbClr val="000000"/>
                </a:solidFill>
                <a:effectLst/>
                <a:highlight>
                  <a:srgbClr val="FFFF00"/>
                </a:highlight>
                <a:latin typeface="Helvetica Neue" panose="02000503000000020004" pitchFamily="2" charset="0"/>
              </a:rPr>
              <a:t>en Europe</a:t>
            </a:r>
            <a:r>
              <a:rPr lang="fr-CH" sz="2000" b="1" dirty="0">
                <a:solidFill>
                  <a:srgbClr val="000000"/>
                </a:solidFill>
                <a:effectLst/>
                <a:latin typeface="Helvetica Neue" panose="02000503000000020004" pitchFamily="2" charset="0"/>
              </a:rPr>
              <a:t>. »</a:t>
            </a:r>
          </a:p>
        </p:txBody>
      </p:sp>
      <p:pic>
        <p:nvPicPr>
          <p:cNvPr id="21" name="Image 20">
            <a:extLst>
              <a:ext uri="{FF2B5EF4-FFF2-40B4-BE49-F238E27FC236}">
                <a16:creationId xmlns:a16="http://schemas.microsoft.com/office/drawing/2014/main" id="{1DEC43CE-78B9-9950-7ACD-EE8B1E1699EE}"/>
              </a:ext>
            </a:extLst>
          </p:cNvPr>
          <p:cNvPicPr>
            <a:picLocks noChangeAspect="1"/>
          </p:cNvPicPr>
          <p:nvPr/>
        </p:nvPicPr>
        <p:blipFill>
          <a:blip r:embed="rId2"/>
          <a:stretch>
            <a:fillRect/>
          </a:stretch>
        </p:blipFill>
        <p:spPr>
          <a:xfrm>
            <a:off x="9581828" y="1973759"/>
            <a:ext cx="2291360" cy="4554257"/>
          </a:xfrm>
          <a:prstGeom prst="rect">
            <a:avLst/>
          </a:prstGeom>
        </p:spPr>
      </p:pic>
      <p:pic>
        <p:nvPicPr>
          <p:cNvPr id="15" name="Image 14">
            <a:extLst>
              <a:ext uri="{FF2B5EF4-FFF2-40B4-BE49-F238E27FC236}">
                <a16:creationId xmlns:a16="http://schemas.microsoft.com/office/drawing/2014/main" id="{436582A3-A593-CBCC-1EDD-6B2DC7DEB958}"/>
              </a:ext>
            </a:extLst>
          </p:cNvPr>
          <p:cNvPicPr>
            <a:picLocks noChangeAspect="1"/>
          </p:cNvPicPr>
          <p:nvPr/>
        </p:nvPicPr>
        <p:blipFill>
          <a:blip r:embed="rId3"/>
          <a:stretch>
            <a:fillRect/>
          </a:stretch>
        </p:blipFill>
        <p:spPr>
          <a:xfrm>
            <a:off x="8213244" y="2347387"/>
            <a:ext cx="2737168" cy="1822997"/>
          </a:xfrm>
          <a:prstGeom prst="rect">
            <a:avLst/>
          </a:prstGeom>
          <a:ln>
            <a:solidFill>
              <a:schemeClr val="tx1"/>
            </a:solidFill>
          </a:ln>
        </p:spPr>
      </p:pic>
      <p:pic>
        <p:nvPicPr>
          <p:cNvPr id="2" name="Image 1">
            <a:extLst>
              <a:ext uri="{FF2B5EF4-FFF2-40B4-BE49-F238E27FC236}">
                <a16:creationId xmlns:a16="http://schemas.microsoft.com/office/drawing/2014/main" id="{85C93459-6348-2F37-B9C7-17FE0E0A6DB7}"/>
              </a:ext>
            </a:extLst>
          </p:cNvPr>
          <p:cNvPicPr>
            <a:picLocks noChangeAspect="1"/>
          </p:cNvPicPr>
          <p:nvPr/>
        </p:nvPicPr>
        <p:blipFill>
          <a:blip r:embed="rId4"/>
          <a:stretch>
            <a:fillRect/>
          </a:stretch>
        </p:blipFill>
        <p:spPr>
          <a:xfrm>
            <a:off x="7851226" y="5130787"/>
            <a:ext cx="1589203" cy="1589203"/>
          </a:xfrm>
          <a:prstGeom prst="rect">
            <a:avLst/>
          </a:prstGeom>
        </p:spPr>
      </p:pic>
    </p:spTree>
    <p:extLst>
      <p:ext uri="{BB962C8B-B14F-4D97-AF65-F5344CB8AC3E}">
        <p14:creationId xmlns:p14="http://schemas.microsoft.com/office/powerpoint/2010/main" val="1675907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1000" fill="hold"/>
                                        <p:tgtEl>
                                          <p:spTgt spid="20"/>
                                        </p:tgtEl>
                                        <p:attrNameLst>
                                          <p:attrName>ppt_w</p:attrName>
                                        </p:attrNameLst>
                                      </p:cBhvr>
                                      <p:tavLst>
                                        <p:tav tm="0">
                                          <p:val>
                                            <p:strVal val="#ppt_w*0.70"/>
                                          </p:val>
                                        </p:tav>
                                        <p:tav tm="100000">
                                          <p:val>
                                            <p:strVal val="#ppt_w"/>
                                          </p:val>
                                        </p:tav>
                                      </p:tavLst>
                                    </p:anim>
                                    <p:anim calcmode="lin" valueType="num">
                                      <p:cBhvr>
                                        <p:cTn id="8" dur="1000" fill="hold"/>
                                        <p:tgtEl>
                                          <p:spTgt spid="20"/>
                                        </p:tgtEl>
                                        <p:attrNameLst>
                                          <p:attrName>ppt_h</p:attrName>
                                        </p:attrNameLst>
                                      </p:cBhvr>
                                      <p:tavLst>
                                        <p:tav tm="0">
                                          <p:val>
                                            <p:strVal val="#ppt_h"/>
                                          </p:val>
                                        </p:tav>
                                        <p:tav tm="100000">
                                          <p:val>
                                            <p:strVal val="#ppt_h"/>
                                          </p:val>
                                        </p:tav>
                                      </p:tavLst>
                                    </p:anim>
                                    <p:animEffect transition="in" filter="fade">
                                      <p:cBhvr>
                                        <p:cTn id="9"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feld 2">
            <a:extLst>
              <a:ext uri="{FF2B5EF4-FFF2-40B4-BE49-F238E27FC236}">
                <a16:creationId xmlns:a16="http://schemas.microsoft.com/office/drawing/2014/main" id="{1528A21A-B5E3-BCA5-0EB4-FBA5E795F3E9}"/>
              </a:ext>
            </a:extLst>
          </p:cNvPr>
          <p:cNvSpPr txBox="1"/>
          <p:nvPr/>
        </p:nvSpPr>
        <p:spPr>
          <a:xfrm>
            <a:off x="137188" y="293146"/>
            <a:ext cx="12583390" cy="16312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lvl1pPr>
              <a:defRPr sz="2400" b="1">
                <a:solidFill>
                  <a:srgbClr val="0B233F"/>
                </a:solidFill>
                <a:latin typeface="Helvetica Neue"/>
                <a:ea typeface="Helvetica Neue"/>
                <a:cs typeface="Helvetica Neue"/>
                <a:sym typeface="Helvetica Neue"/>
              </a:defRPr>
            </a:lvl1pPr>
          </a:lstStyle>
          <a:p>
            <a:r>
              <a:rPr lang="fr-CH" sz="6000" dirty="0">
                <a:solidFill>
                  <a:schemeClr val="tx1"/>
                </a:solidFill>
                <a:latin typeface="Gill Sans Ultra Bold" panose="020B0A02020104020203" pitchFamily="34" charset="77"/>
                <a:ea typeface="Helvetica Neue" panose="02000503000000020004" pitchFamily="2" charset="0"/>
                <a:cs typeface="Helvetica Neue" panose="02000503000000020004" pitchFamily="2" charset="0"/>
              </a:rPr>
              <a:t>Dans les pays de l’UE </a:t>
            </a:r>
            <a:br>
              <a:rPr lang="fr-CH" sz="6000" dirty="0">
                <a:solidFill>
                  <a:schemeClr val="tx1"/>
                </a:solidFill>
                <a:latin typeface="Gill Sans Ultra Bold" panose="020B0A02020104020203" pitchFamily="34" charset="77"/>
                <a:ea typeface="Helvetica Neue" panose="02000503000000020004" pitchFamily="2" charset="0"/>
                <a:cs typeface="Helvetica Neue" panose="02000503000000020004" pitchFamily="2" charset="0"/>
              </a:rPr>
            </a:br>
            <a:r>
              <a:rPr lang="fr-CH" sz="3600" dirty="0">
                <a:solidFill>
                  <a:schemeClr val="tx1"/>
                </a:solidFill>
                <a:latin typeface="Gill Sans Ultra Bold" panose="020B0A02020104020203" pitchFamily="34" charset="77"/>
                <a:ea typeface="Helvetica Neue" panose="02000503000000020004" pitchFamily="2" charset="0"/>
                <a:cs typeface="Helvetica Neue" panose="02000503000000020004" pitchFamily="2" charset="0"/>
              </a:rPr>
              <a:t>Le </a:t>
            </a:r>
            <a:r>
              <a:rPr lang="fr-CH" sz="3600" dirty="0">
                <a:solidFill>
                  <a:srgbClr val="FF0000"/>
                </a:solidFill>
                <a:latin typeface="Gill Sans Ultra Bold" panose="020B0A02020104020203" pitchFamily="34" charset="77"/>
                <a:ea typeface="Helvetica Neue" panose="02000503000000020004" pitchFamily="2" charset="0"/>
                <a:cs typeface="Helvetica Neue" panose="02000503000000020004" pitchFamily="2" charset="0"/>
              </a:rPr>
              <a:t>IT </a:t>
            </a:r>
            <a:r>
              <a:rPr lang="fr-CH" sz="3600" dirty="0" err="1">
                <a:solidFill>
                  <a:srgbClr val="FF0000"/>
                </a:solidFill>
                <a:latin typeface="Gill Sans Ultra Bold" panose="020B0A02020104020203" pitchFamily="34" charset="77"/>
                <a:ea typeface="Helvetica Neue" panose="02000503000000020004" pitchFamily="2" charset="0"/>
                <a:cs typeface="Helvetica Neue" panose="02000503000000020004" pitchFamily="2" charset="0"/>
              </a:rPr>
              <a:t>Wallet</a:t>
            </a:r>
            <a:r>
              <a:rPr lang="fr-CH" sz="3600" dirty="0">
                <a:solidFill>
                  <a:srgbClr val="FF0000"/>
                </a:solidFill>
                <a:latin typeface="Gill Sans Ultra Bold" panose="020B0A02020104020203" pitchFamily="34" charset="77"/>
                <a:ea typeface="Helvetica Neue" panose="02000503000000020004" pitchFamily="2" charset="0"/>
                <a:cs typeface="Helvetica Neue" panose="02000503000000020004" pitchFamily="2" charset="0"/>
              </a:rPr>
              <a:t> </a:t>
            </a:r>
            <a:r>
              <a:rPr lang="fr-CH" sz="3600" dirty="0">
                <a:solidFill>
                  <a:schemeClr val="tx1"/>
                </a:solidFill>
                <a:latin typeface="Gill Sans Ultra Bold" panose="020B0A02020104020203" pitchFamily="34" charset="77"/>
                <a:ea typeface="Helvetica Neue" panose="02000503000000020004" pitchFamily="2" charset="0"/>
                <a:cs typeface="Helvetica Neue" panose="02000503000000020004" pitchFamily="2" charset="0"/>
              </a:rPr>
              <a:t>(portefeuille numérique)</a:t>
            </a:r>
            <a:endParaRPr lang="fr-CH" sz="3600" dirty="0">
              <a:latin typeface="Gill Sans Ultra Bold" panose="020B0A02020104020203" pitchFamily="34" charset="77"/>
              <a:ea typeface="Helvetica Neue" panose="02000503000000020004" pitchFamily="2" charset="0"/>
              <a:cs typeface="Helvetica Neue" panose="02000503000000020004" pitchFamily="2" charset="0"/>
            </a:endParaRPr>
          </a:p>
        </p:txBody>
      </p:sp>
      <p:sp>
        <p:nvSpPr>
          <p:cNvPr id="7" name="ZoneTexte 6">
            <a:extLst>
              <a:ext uri="{FF2B5EF4-FFF2-40B4-BE49-F238E27FC236}">
                <a16:creationId xmlns:a16="http://schemas.microsoft.com/office/drawing/2014/main" id="{BD58180B-CD99-20BB-F1A2-5F57A660FA13}"/>
              </a:ext>
            </a:extLst>
          </p:cNvPr>
          <p:cNvSpPr txBox="1"/>
          <p:nvPr/>
        </p:nvSpPr>
        <p:spPr>
          <a:xfrm>
            <a:off x="288149" y="2013528"/>
            <a:ext cx="8973081" cy="830997"/>
          </a:xfrm>
          <a:prstGeom prst="rect">
            <a:avLst/>
          </a:prstGeom>
          <a:solidFill>
            <a:schemeClr val="bg1"/>
          </a:solidFill>
          <a:ln w="28575">
            <a:solidFill>
              <a:schemeClr val="tx1"/>
            </a:solidFill>
          </a:ln>
        </p:spPr>
        <p:txBody>
          <a:bodyPr wrap="square">
            <a:spAutoFit/>
          </a:bodyPr>
          <a:lstStyle/>
          <a:p>
            <a:r>
              <a:rPr lang="fr-CH" sz="2400" b="1" dirty="0">
                <a:solidFill>
                  <a:srgbClr val="000000"/>
                </a:solidFill>
                <a:effectLst/>
                <a:latin typeface="Gill Sans Ultra Bold" panose="020B0A02020104020203" pitchFamily="34" charset="77"/>
              </a:rPr>
              <a:t>Le </a:t>
            </a:r>
            <a:r>
              <a:rPr lang="fr-CH" sz="2400" b="1" dirty="0">
                <a:effectLst/>
                <a:latin typeface="Gill Sans Ultra Bold" panose="020B0A02020104020203" pitchFamily="34" charset="77"/>
              </a:rPr>
              <a:t>IT </a:t>
            </a:r>
            <a:r>
              <a:rPr lang="fr-CH" sz="2400" b="1" dirty="0" err="1">
                <a:effectLst/>
                <a:latin typeface="Gill Sans Ultra Bold" panose="020B0A02020104020203" pitchFamily="34" charset="77"/>
              </a:rPr>
              <a:t>Wallet</a:t>
            </a:r>
            <a:r>
              <a:rPr lang="fr-CH" sz="2400" b="1" dirty="0">
                <a:effectLst/>
                <a:latin typeface="Gill Sans Ultra Bold" panose="020B0A02020104020203" pitchFamily="34" charset="77"/>
              </a:rPr>
              <a:t> </a:t>
            </a:r>
            <a:r>
              <a:rPr lang="fr-CH" sz="2400" b="1" dirty="0">
                <a:solidFill>
                  <a:srgbClr val="000000"/>
                </a:solidFill>
                <a:effectLst/>
                <a:latin typeface="Gill Sans Ultra Bold" panose="020B0A02020104020203" pitchFamily="34" charset="77"/>
              </a:rPr>
              <a:t>a démarré </a:t>
            </a:r>
            <a:r>
              <a:rPr lang="fr-CH" sz="2400" b="1" dirty="0">
                <a:solidFill>
                  <a:srgbClr val="FF0000"/>
                </a:solidFill>
                <a:effectLst/>
                <a:latin typeface="Gill Sans Ultra Bold" panose="020B0A02020104020203" pitchFamily="34" charset="77"/>
              </a:rPr>
              <a:t>le 23 octobre 2024 </a:t>
            </a:r>
          </a:p>
          <a:p>
            <a:r>
              <a:rPr lang="fr-CH" sz="2400" b="1" dirty="0">
                <a:solidFill>
                  <a:srgbClr val="000000"/>
                </a:solidFill>
                <a:effectLst/>
                <a:latin typeface="Gill Sans Ultra Bold" panose="020B0A02020104020203" pitchFamily="34" charset="77"/>
              </a:rPr>
              <a:t>en </a:t>
            </a:r>
            <a:r>
              <a:rPr lang="fr-CH" sz="2400" b="1" dirty="0">
                <a:solidFill>
                  <a:srgbClr val="FF0000"/>
                </a:solidFill>
                <a:effectLst/>
                <a:latin typeface="Gill Sans Ultra Bold" panose="020B0A02020104020203" pitchFamily="34" charset="77"/>
              </a:rPr>
              <a:t>Italie</a:t>
            </a:r>
            <a:r>
              <a:rPr lang="fr-CH" sz="2400" b="1" dirty="0">
                <a:solidFill>
                  <a:srgbClr val="000000"/>
                </a:solidFill>
                <a:effectLst/>
                <a:latin typeface="Gill Sans Ultra Bold" panose="020B0A02020104020203" pitchFamily="34" charset="77"/>
              </a:rPr>
              <a:t>, l'un des pays pilotes ...</a:t>
            </a:r>
            <a:endParaRPr lang="fr-CH" sz="2400" dirty="0">
              <a:solidFill>
                <a:srgbClr val="000000"/>
              </a:solidFill>
              <a:effectLst/>
              <a:latin typeface="Gill Sans Ultra Bold" panose="020B0A02020104020203" pitchFamily="34" charset="77"/>
            </a:endParaRPr>
          </a:p>
        </p:txBody>
      </p:sp>
      <p:sp>
        <p:nvSpPr>
          <p:cNvPr id="6" name="ZoneTexte 5">
            <a:extLst>
              <a:ext uri="{FF2B5EF4-FFF2-40B4-BE49-F238E27FC236}">
                <a16:creationId xmlns:a16="http://schemas.microsoft.com/office/drawing/2014/main" id="{57AB124F-E0F1-BB65-2410-686D3FEA3102}"/>
              </a:ext>
            </a:extLst>
          </p:cNvPr>
          <p:cNvSpPr txBox="1"/>
          <p:nvPr/>
        </p:nvSpPr>
        <p:spPr>
          <a:xfrm>
            <a:off x="288927" y="2844525"/>
            <a:ext cx="5838033" cy="4093428"/>
          </a:xfrm>
          <a:prstGeom prst="rect">
            <a:avLst/>
          </a:prstGeom>
          <a:noFill/>
        </p:spPr>
        <p:txBody>
          <a:bodyPr wrap="square">
            <a:spAutoFit/>
          </a:bodyPr>
          <a:lstStyle/>
          <a:p>
            <a:r>
              <a:rPr lang="fr-CH" sz="2800" b="1" dirty="0">
                <a:solidFill>
                  <a:srgbClr val="000000"/>
                </a:solidFill>
                <a:effectLst/>
                <a:latin typeface="Helvetica Neue" panose="02000503000000020004" pitchFamily="2" charset="0"/>
              </a:rPr>
              <a:t>Pour :</a:t>
            </a:r>
            <a:r>
              <a:rPr lang="fr-CH" sz="2800" dirty="0">
                <a:solidFill>
                  <a:srgbClr val="000000"/>
                </a:solidFill>
                <a:effectLst/>
                <a:latin typeface="Helvetica Neue" panose="02000503000000020004" pitchFamily="2" charset="0"/>
              </a:rPr>
              <a:t> </a:t>
            </a:r>
            <a:br>
              <a:rPr lang="fr-CH" sz="2800" dirty="0">
                <a:solidFill>
                  <a:srgbClr val="000000"/>
                </a:solidFill>
                <a:effectLst/>
                <a:latin typeface="Helvetica Neue" panose="02000503000000020004" pitchFamily="2" charset="0"/>
              </a:rPr>
            </a:br>
            <a:r>
              <a:rPr lang="fr-CH" sz="1200" dirty="0">
                <a:solidFill>
                  <a:srgbClr val="000000"/>
                </a:solidFill>
                <a:effectLst/>
                <a:latin typeface="Helvetica Neue" panose="02000503000000020004" pitchFamily="2" charset="0"/>
              </a:rPr>
              <a:t>    </a:t>
            </a:r>
          </a:p>
          <a:p>
            <a:pPr marL="285750" indent="-285750">
              <a:buFont typeface="Arial" panose="020B0604020202020204" pitchFamily="34" charset="0"/>
              <a:buChar char="•"/>
            </a:pPr>
            <a:r>
              <a:rPr lang="fr-CH" sz="2000" dirty="0">
                <a:solidFill>
                  <a:srgbClr val="000000"/>
                </a:solidFill>
                <a:effectLst/>
                <a:latin typeface="Helvetica Neue" panose="02000503000000020004" pitchFamily="2" charset="0"/>
              </a:rPr>
              <a:t>Le permis de conduire</a:t>
            </a:r>
          </a:p>
          <a:p>
            <a:pPr marL="285750" indent="-285750">
              <a:buFont typeface="Arial" panose="020B0604020202020204" pitchFamily="34" charset="0"/>
              <a:buChar char="•"/>
            </a:pPr>
            <a:r>
              <a:rPr lang="fr-CH" sz="2000" dirty="0">
                <a:solidFill>
                  <a:srgbClr val="000000"/>
                </a:solidFill>
                <a:effectLst/>
                <a:latin typeface="Helvetica Neue" panose="02000503000000020004" pitchFamily="2" charset="0"/>
              </a:rPr>
              <a:t>Accéder aux « services publics numériques »</a:t>
            </a:r>
          </a:p>
          <a:p>
            <a:pPr marL="285750" indent="-285750">
              <a:buFont typeface="Arial" panose="020B0604020202020204" pitchFamily="34" charset="0"/>
              <a:buChar char="•"/>
            </a:pPr>
            <a:r>
              <a:rPr lang="fr-CH" sz="2000" dirty="0">
                <a:solidFill>
                  <a:srgbClr val="000000"/>
                </a:solidFill>
                <a:effectLst/>
                <a:latin typeface="Helvetica Neue" panose="02000503000000020004" pitchFamily="2" charset="0"/>
              </a:rPr>
              <a:t>Ouvrir un compte bancaire</a:t>
            </a:r>
          </a:p>
          <a:p>
            <a:pPr marL="285750" indent="-285750">
              <a:buFont typeface="Arial" panose="020B0604020202020204" pitchFamily="34" charset="0"/>
              <a:buChar char="•"/>
            </a:pPr>
            <a:r>
              <a:rPr lang="fr-CH" sz="2000" dirty="0">
                <a:solidFill>
                  <a:srgbClr val="000000"/>
                </a:solidFill>
                <a:latin typeface="Helvetica Neue" panose="02000503000000020004" pitchFamily="2" charset="0"/>
              </a:rPr>
              <a:t>Les</a:t>
            </a:r>
            <a:r>
              <a:rPr lang="fr-CH" sz="2000" dirty="0">
                <a:solidFill>
                  <a:srgbClr val="000000"/>
                </a:solidFill>
                <a:effectLst/>
                <a:latin typeface="Helvetica Neue" panose="02000503000000020004" pitchFamily="2" charset="0"/>
              </a:rPr>
              <a:t> paiements : s’identifier et autoriser les paiements</a:t>
            </a:r>
          </a:p>
          <a:p>
            <a:pPr marL="285750" indent="-285750">
              <a:buFont typeface="Arial" panose="020B0604020202020204" pitchFamily="34" charset="0"/>
              <a:buChar char="•"/>
            </a:pPr>
            <a:r>
              <a:rPr lang="fr-CH" sz="2000" dirty="0">
                <a:solidFill>
                  <a:srgbClr val="000000"/>
                </a:solidFill>
                <a:effectLst/>
                <a:latin typeface="Helvetica Neue" panose="02000503000000020004" pitchFamily="2" charset="0"/>
              </a:rPr>
              <a:t>Les diplômes : les stocker et les partager</a:t>
            </a:r>
            <a:endParaRPr lang="fr-CH" sz="2000" dirty="0">
              <a:solidFill>
                <a:srgbClr val="000000"/>
              </a:solidFill>
              <a:latin typeface="Helvetica Neue" panose="02000503000000020004" pitchFamily="2" charset="0"/>
            </a:endParaRPr>
          </a:p>
          <a:p>
            <a:pPr marL="285750" indent="-285750">
              <a:buFont typeface="Arial" panose="020B0604020202020204" pitchFamily="34" charset="0"/>
              <a:buChar char="•"/>
            </a:pPr>
            <a:r>
              <a:rPr lang="fr-CH" sz="2000" dirty="0">
                <a:solidFill>
                  <a:srgbClr val="000000"/>
                </a:solidFill>
                <a:latin typeface="Helvetica Neue" panose="02000503000000020004" pitchFamily="2" charset="0"/>
              </a:rPr>
              <a:t>L</a:t>
            </a:r>
            <a:r>
              <a:rPr lang="fr-CH" sz="2000" dirty="0">
                <a:solidFill>
                  <a:srgbClr val="000000"/>
                </a:solidFill>
                <a:effectLst/>
                <a:latin typeface="Helvetica Neue" panose="02000503000000020004" pitchFamily="2" charset="0"/>
              </a:rPr>
              <a:t>a santé</a:t>
            </a:r>
            <a:r>
              <a:rPr lang="fr-CH" sz="2000" dirty="0">
                <a:solidFill>
                  <a:srgbClr val="000000"/>
                </a:solidFill>
                <a:latin typeface="Helvetica Neue" panose="02000503000000020004" pitchFamily="2" charset="0"/>
              </a:rPr>
              <a:t> : p</a:t>
            </a:r>
            <a:r>
              <a:rPr lang="fr-CH" sz="2000" dirty="0">
                <a:solidFill>
                  <a:srgbClr val="000000"/>
                </a:solidFill>
                <a:effectLst/>
                <a:latin typeface="Helvetica Neue" panose="02000503000000020004" pitchFamily="2" charset="0"/>
              </a:rPr>
              <a:t>our récupérer facilement les médicaments prescrits dans une pharmacie</a:t>
            </a:r>
          </a:p>
          <a:p>
            <a:pPr marL="285750" indent="-285750">
              <a:buFont typeface="Arial" panose="020B0604020202020204" pitchFamily="34" charset="0"/>
              <a:buChar char="•"/>
            </a:pPr>
            <a:r>
              <a:rPr lang="fr-CH" sz="2000" dirty="0">
                <a:solidFill>
                  <a:srgbClr val="000000"/>
                </a:solidFill>
                <a:effectLst/>
                <a:latin typeface="Helvetica Neue" panose="02000503000000020004" pitchFamily="2" charset="0"/>
              </a:rPr>
              <a:t>Accéder aux prestations de sécurité sociale </a:t>
            </a:r>
            <a:br>
              <a:rPr lang="fr-CH" sz="2000" dirty="0">
                <a:solidFill>
                  <a:srgbClr val="000000"/>
                </a:solidFill>
                <a:effectLst/>
                <a:latin typeface="Helvetica Neue" panose="02000503000000020004" pitchFamily="2" charset="0"/>
              </a:rPr>
            </a:br>
            <a:r>
              <a:rPr lang="fr-CH" sz="2000" dirty="0">
                <a:solidFill>
                  <a:srgbClr val="000000"/>
                </a:solidFill>
                <a:effectLst/>
                <a:latin typeface="Helvetica Neue" panose="02000503000000020004" pitchFamily="2" charset="0"/>
              </a:rPr>
              <a:t>(carte européenne d’assurance maladie)</a:t>
            </a:r>
          </a:p>
          <a:p>
            <a:pPr marL="285750" indent="-285750">
              <a:buFont typeface="Arial" panose="020B0604020202020204" pitchFamily="34" charset="0"/>
              <a:buChar char="•"/>
            </a:pPr>
            <a:endParaRPr lang="fr-CH" sz="2000" dirty="0">
              <a:solidFill>
                <a:srgbClr val="000000"/>
              </a:solidFill>
              <a:effectLst/>
              <a:latin typeface="Helvetica Neue" panose="02000503000000020004" pitchFamily="2" charset="0"/>
            </a:endParaRPr>
          </a:p>
        </p:txBody>
      </p:sp>
      <p:sp>
        <p:nvSpPr>
          <p:cNvPr id="11" name="ZoneTexte 10">
            <a:extLst>
              <a:ext uri="{FF2B5EF4-FFF2-40B4-BE49-F238E27FC236}">
                <a16:creationId xmlns:a16="http://schemas.microsoft.com/office/drawing/2014/main" id="{CE048F62-DD1D-CC23-E95A-C0DCA7639354}"/>
              </a:ext>
            </a:extLst>
          </p:cNvPr>
          <p:cNvSpPr txBox="1"/>
          <p:nvPr/>
        </p:nvSpPr>
        <p:spPr>
          <a:xfrm>
            <a:off x="5963975" y="4043957"/>
            <a:ext cx="5480049" cy="2862322"/>
          </a:xfrm>
          <a:prstGeom prst="rect">
            <a:avLst/>
          </a:prstGeom>
          <a:noFill/>
        </p:spPr>
        <p:txBody>
          <a:bodyPr wrap="square">
            <a:spAutoFit/>
          </a:bodyPr>
          <a:lstStyle/>
          <a:p>
            <a:pPr marL="285750" indent="-285750">
              <a:buFont typeface="Arial" panose="020B0604020202020204" pitchFamily="34" charset="0"/>
              <a:buChar char="•"/>
            </a:pPr>
            <a:r>
              <a:rPr lang="fr-CH" sz="2000" dirty="0">
                <a:solidFill>
                  <a:srgbClr val="000000"/>
                </a:solidFill>
                <a:latin typeface="Helvetica Neue" panose="02000503000000020004" pitchFamily="2" charset="0"/>
              </a:rPr>
              <a:t>L</a:t>
            </a:r>
            <a:r>
              <a:rPr lang="fr-CH" sz="2000" dirty="0">
                <a:solidFill>
                  <a:srgbClr val="000000"/>
                </a:solidFill>
                <a:effectLst/>
                <a:latin typeface="Helvetica Neue" panose="02000503000000020004" pitchFamily="2" charset="0"/>
              </a:rPr>
              <a:t>es voyages : </a:t>
            </a:r>
            <a:br>
              <a:rPr lang="fr-CH" sz="2000" dirty="0">
                <a:solidFill>
                  <a:srgbClr val="000000"/>
                </a:solidFill>
                <a:effectLst/>
                <a:latin typeface="Helvetica Neue" panose="02000503000000020004" pitchFamily="2" charset="0"/>
              </a:rPr>
            </a:br>
            <a:r>
              <a:rPr lang="fr-CH" sz="2000" dirty="0">
                <a:solidFill>
                  <a:srgbClr val="000000"/>
                </a:solidFill>
                <a:effectLst/>
                <a:latin typeface="Helvetica Neue" panose="02000503000000020004" pitchFamily="2" charset="0"/>
              </a:rPr>
              <a:t>prouver </a:t>
            </a:r>
            <a:r>
              <a:rPr lang="fr-CH" sz="2000" dirty="0">
                <a:solidFill>
                  <a:srgbClr val="000000"/>
                </a:solidFill>
                <a:latin typeface="Helvetica Neue" panose="02000503000000020004" pitchFamily="2" charset="0"/>
              </a:rPr>
              <a:t>n</a:t>
            </a:r>
            <a:r>
              <a:rPr lang="fr-CH" sz="2000" dirty="0">
                <a:solidFill>
                  <a:srgbClr val="000000"/>
                </a:solidFill>
                <a:effectLst/>
                <a:latin typeface="Helvetica Neue" panose="02000503000000020004" pitchFamily="2" charset="0"/>
              </a:rPr>
              <a:t>otre identité </a:t>
            </a:r>
            <a:br>
              <a:rPr lang="fr-CH" sz="2000" dirty="0">
                <a:solidFill>
                  <a:srgbClr val="000000"/>
                </a:solidFill>
                <a:effectLst/>
                <a:latin typeface="Helvetica Neue" panose="02000503000000020004" pitchFamily="2" charset="0"/>
              </a:rPr>
            </a:br>
            <a:r>
              <a:rPr lang="fr-CH" sz="2000" dirty="0">
                <a:solidFill>
                  <a:srgbClr val="000000"/>
                </a:solidFill>
                <a:effectLst/>
                <a:latin typeface="Helvetica Neue" panose="02000503000000020004" pitchFamily="2" charset="0"/>
              </a:rPr>
              <a:t>pour réserver hôtel &amp; transports</a:t>
            </a:r>
          </a:p>
          <a:p>
            <a:pPr marL="285750" indent="-285750">
              <a:buFont typeface="Arial" panose="020B0604020202020204" pitchFamily="34" charset="0"/>
              <a:buChar char="•"/>
            </a:pPr>
            <a:r>
              <a:rPr lang="fr-CH" sz="2000" dirty="0">
                <a:solidFill>
                  <a:srgbClr val="000000"/>
                </a:solidFill>
                <a:effectLst/>
                <a:latin typeface="Helvetica Neue" panose="02000503000000020004" pitchFamily="2" charset="0"/>
              </a:rPr>
              <a:t>Enregistrer </a:t>
            </a:r>
            <a:r>
              <a:rPr lang="fr-CH" sz="2000" dirty="0">
                <a:solidFill>
                  <a:srgbClr val="000000"/>
                </a:solidFill>
                <a:latin typeface="Helvetica Neue" panose="02000503000000020004" pitchFamily="2" charset="0"/>
              </a:rPr>
              <a:t>une</a:t>
            </a:r>
            <a:r>
              <a:rPr lang="fr-CH" sz="2000" dirty="0">
                <a:solidFill>
                  <a:srgbClr val="000000"/>
                </a:solidFill>
                <a:effectLst/>
                <a:latin typeface="Helvetica Neue" panose="02000503000000020004" pitchFamily="2" charset="0"/>
              </a:rPr>
              <a:t> carte SIM prépayée</a:t>
            </a:r>
          </a:p>
          <a:p>
            <a:pPr marL="285750" indent="-285750">
              <a:buFont typeface="Arial" panose="020B0604020202020204" pitchFamily="34" charset="0"/>
              <a:buChar char="•"/>
            </a:pPr>
            <a:r>
              <a:rPr lang="fr-CH" sz="2000" dirty="0">
                <a:solidFill>
                  <a:srgbClr val="000000"/>
                </a:solidFill>
                <a:effectLst/>
                <a:latin typeface="Helvetica Neue" panose="02000503000000020004" pitchFamily="2" charset="0"/>
              </a:rPr>
              <a:t>Signer des contrats</a:t>
            </a:r>
          </a:p>
          <a:p>
            <a:pPr marL="285750" indent="-285750">
              <a:buFont typeface="Arial" panose="020B0604020202020204" pitchFamily="34" charset="0"/>
              <a:buChar char="•"/>
            </a:pPr>
            <a:r>
              <a:rPr lang="fr-CH" sz="2000" dirty="0">
                <a:solidFill>
                  <a:srgbClr val="000000"/>
                </a:solidFill>
                <a:effectLst/>
                <a:latin typeface="Helvetica Neue" panose="02000503000000020004" pitchFamily="2" charset="0"/>
              </a:rPr>
              <a:t>Pour prouver n</a:t>
            </a:r>
            <a:r>
              <a:rPr lang="fr-CH" sz="2000" dirty="0">
                <a:solidFill>
                  <a:srgbClr val="000000"/>
                </a:solidFill>
                <a:latin typeface="Helvetica Neue" panose="02000503000000020004" pitchFamily="2" charset="0"/>
              </a:rPr>
              <a:t>otre</a:t>
            </a:r>
            <a:r>
              <a:rPr lang="fr-CH" sz="2000" dirty="0">
                <a:solidFill>
                  <a:srgbClr val="000000"/>
                </a:solidFill>
                <a:effectLst/>
                <a:latin typeface="Helvetica Neue" panose="02000503000000020004" pitchFamily="2" charset="0"/>
              </a:rPr>
              <a:t> identité que nous sommes un représentant légitime d'une organisation</a:t>
            </a:r>
          </a:p>
          <a:p>
            <a:endParaRPr lang="fr-CH" sz="2000" dirty="0">
              <a:solidFill>
                <a:srgbClr val="000000"/>
              </a:solidFill>
              <a:effectLst/>
              <a:latin typeface="Helvetica Neue" panose="02000503000000020004" pitchFamily="2" charset="0"/>
            </a:endParaRPr>
          </a:p>
        </p:txBody>
      </p:sp>
      <p:sp>
        <p:nvSpPr>
          <p:cNvPr id="5" name="Rectangle 4">
            <a:extLst>
              <a:ext uri="{FF2B5EF4-FFF2-40B4-BE49-F238E27FC236}">
                <a16:creationId xmlns:a16="http://schemas.microsoft.com/office/drawing/2014/main" id="{05E2D538-2CCD-DCA7-5C77-DDCC9A23B5C5}"/>
              </a:ext>
            </a:extLst>
          </p:cNvPr>
          <p:cNvSpPr/>
          <p:nvPr/>
        </p:nvSpPr>
        <p:spPr>
          <a:xfrm>
            <a:off x="288927" y="3366051"/>
            <a:ext cx="11614146" cy="3352249"/>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2" name="Image 11">
            <a:extLst>
              <a:ext uri="{FF2B5EF4-FFF2-40B4-BE49-F238E27FC236}">
                <a16:creationId xmlns:a16="http://schemas.microsoft.com/office/drawing/2014/main" id="{A7A25622-AD6D-E26D-45AC-1B7F173E2588}"/>
              </a:ext>
            </a:extLst>
          </p:cNvPr>
          <p:cNvPicPr>
            <a:picLocks noChangeAspect="1"/>
          </p:cNvPicPr>
          <p:nvPr/>
        </p:nvPicPr>
        <p:blipFill>
          <a:blip r:embed="rId2"/>
          <a:stretch>
            <a:fillRect/>
          </a:stretch>
        </p:blipFill>
        <p:spPr>
          <a:xfrm>
            <a:off x="9412191" y="1916480"/>
            <a:ext cx="2340699" cy="2746785"/>
          </a:xfrm>
          <a:prstGeom prst="rect">
            <a:avLst/>
          </a:prstGeom>
          <a:ln>
            <a:solidFill>
              <a:schemeClr val="tx1"/>
            </a:solidFill>
          </a:ln>
        </p:spPr>
      </p:pic>
      <p:sp>
        <p:nvSpPr>
          <p:cNvPr id="14" name="ZoneTexte 13">
            <a:extLst>
              <a:ext uri="{FF2B5EF4-FFF2-40B4-BE49-F238E27FC236}">
                <a16:creationId xmlns:a16="http://schemas.microsoft.com/office/drawing/2014/main" id="{D4EA5B05-3E12-283A-A8C1-818C54DB5CD6}"/>
              </a:ext>
            </a:extLst>
          </p:cNvPr>
          <p:cNvSpPr txBox="1"/>
          <p:nvPr/>
        </p:nvSpPr>
        <p:spPr>
          <a:xfrm>
            <a:off x="14577" y="88259"/>
            <a:ext cx="1240845" cy="369332"/>
          </a:xfrm>
          <a:prstGeom prst="rect">
            <a:avLst/>
          </a:prstGeom>
          <a:noFill/>
        </p:spPr>
        <p:txBody>
          <a:bodyPr wrap="square">
            <a:spAutoFit/>
          </a:bodyPr>
          <a:lstStyle/>
          <a:p>
            <a:r>
              <a:rPr lang="fr-CH" sz="1800" dirty="0">
                <a:latin typeface="Gill Sans Ultra Bold" panose="020B0A02020104020203" pitchFamily="34" charset="77"/>
                <a:ea typeface="Helvetica Neue" panose="02000503000000020004" pitchFamily="2" charset="0"/>
                <a:cs typeface="Helvetica Neue" panose="02000503000000020004" pitchFamily="2" charset="0"/>
              </a:rPr>
              <a:t>2024 </a:t>
            </a:r>
            <a:endParaRPr lang="fr-FR" dirty="0"/>
          </a:p>
        </p:txBody>
      </p:sp>
      <p:pic>
        <p:nvPicPr>
          <p:cNvPr id="2" name="Image 1">
            <a:extLst>
              <a:ext uri="{FF2B5EF4-FFF2-40B4-BE49-F238E27FC236}">
                <a16:creationId xmlns:a16="http://schemas.microsoft.com/office/drawing/2014/main" id="{29AF1283-2E63-273C-A94A-6D10A5975CAA}"/>
              </a:ext>
            </a:extLst>
          </p:cNvPr>
          <p:cNvPicPr>
            <a:picLocks noChangeAspect="1"/>
          </p:cNvPicPr>
          <p:nvPr/>
        </p:nvPicPr>
        <p:blipFill>
          <a:blip r:embed="rId3"/>
          <a:stretch>
            <a:fillRect/>
          </a:stretch>
        </p:blipFill>
        <p:spPr>
          <a:xfrm>
            <a:off x="6943992" y="2369122"/>
            <a:ext cx="1841500" cy="1841500"/>
          </a:xfrm>
          <a:prstGeom prst="rect">
            <a:avLst/>
          </a:prstGeom>
        </p:spPr>
      </p:pic>
    </p:spTree>
    <p:extLst>
      <p:ext uri="{BB962C8B-B14F-4D97-AF65-F5344CB8AC3E}">
        <p14:creationId xmlns:p14="http://schemas.microsoft.com/office/powerpoint/2010/main" val="3924154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1000" fill="hold"/>
                                        <p:tgtEl>
                                          <p:spTgt spid="6"/>
                                        </p:tgtEl>
                                        <p:attrNameLst>
                                          <p:attrName>ppt_w</p:attrName>
                                        </p:attrNameLst>
                                      </p:cBhvr>
                                      <p:tavLst>
                                        <p:tav tm="0">
                                          <p:val>
                                            <p:strVal val="#ppt_w*0.70"/>
                                          </p:val>
                                        </p:tav>
                                        <p:tav tm="100000">
                                          <p:val>
                                            <p:strVal val="#ppt_w"/>
                                          </p:val>
                                        </p:tav>
                                      </p:tavLst>
                                    </p:anim>
                                    <p:anim calcmode="lin" valueType="num">
                                      <p:cBhvr>
                                        <p:cTn id="13" dur="1000" fill="hold"/>
                                        <p:tgtEl>
                                          <p:spTgt spid="6"/>
                                        </p:tgtEl>
                                        <p:attrNameLst>
                                          <p:attrName>ppt_h</p:attrName>
                                        </p:attrNameLst>
                                      </p:cBhvr>
                                      <p:tavLst>
                                        <p:tav tm="0">
                                          <p:val>
                                            <p:strVal val="#ppt_h"/>
                                          </p:val>
                                        </p:tav>
                                        <p:tav tm="100000">
                                          <p:val>
                                            <p:strVal val="#ppt_h"/>
                                          </p:val>
                                        </p:tav>
                                      </p:tavLst>
                                    </p:anim>
                                    <p:animEffect transition="in" filter="fade">
                                      <p:cBhvr>
                                        <p:cTn id="14" dur="1000"/>
                                        <p:tgtEl>
                                          <p:spTgt spid="6"/>
                                        </p:tgtEl>
                                      </p:cBhvr>
                                    </p:animEffect>
                                  </p:childTnLst>
                                </p:cTn>
                              </p:par>
                              <p:par>
                                <p:cTn id="15" presetID="55"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1000" fill="hold"/>
                                        <p:tgtEl>
                                          <p:spTgt spid="11"/>
                                        </p:tgtEl>
                                        <p:attrNameLst>
                                          <p:attrName>ppt_w</p:attrName>
                                        </p:attrNameLst>
                                      </p:cBhvr>
                                      <p:tavLst>
                                        <p:tav tm="0">
                                          <p:val>
                                            <p:strVal val="#ppt_w*0.70"/>
                                          </p:val>
                                        </p:tav>
                                        <p:tav tm="100000">
                                          <p:val>
                                            <p:strVal val="#ppt_w"/>
                                          </p:val>
                                        </p:tav>
                                      </p:tavLst>
                                    </p:anim>
                                    <p:anim calcmode="lin" valueType="num">
                                      <p:cBhvr>
                                        <p:cTn id="18" dur="1000" fill="hold"/>
                                        <p:tgtEl>
                                          <p:spTgt spid="11"/>
                                        </p:tgtEl>
                                        <p:attrNameLst>
                                          <p:attrName>ppt_h</p:attrName>
                                        </p:attrNameLst>
                                      </p:cBhvr>
                                      <p:tavLst>
                                        <p:tav tm="0">
                                          <p:val>
                                            <p:strVal val="#ppt_h"/>
                                          </p:val>
                                        </p:tav>
                                        <p:tav tm="100000">
                                          <p:val>
                                            <p:strVal val="#ppt_h"/>
                                          </p:val>
                                        </p:tav>
                                      </p:tavLst>
                                    </p:anim>
                                    <p:animEffect transition="in" filter="fade">
                                      <p:cBhvr>
                                        <p:cTn id="19"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p:bldP spid="5"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52FD4C92-8902-48D8-4D50-8AB4150AD8A6}"/>
              </a:ext>
            </a:extLst>
          </p:cNvPr>
          <p:cNvPicPr>
            <a:picLocks noChangeAspect="1"/>
          </p:cNvPicPr>
          <p:nvPr/>
        </p:nvPicPr>
        <p:blipFill>
          <a:blip r:embed="rId2"/>
          <a:stretch>
            <a:fillRect/>
          </a:stretch>
        </p:blipFill>
        <p:spPr>
          <a:xfrm>
            <a:off x="9069859" y="-116930"/>
            <a:ext cx="3247767" cy="2197932"/>
          </a:xfrm>
          <a:prstGeom prst="rect">
            <a:avLst/>
          </a:prstGeom>
        </p:spPr>
      </p:pic>
      <p:sp>
        <p:nvSpPr>
          <p:cNvPr id="5" name="Titre 1">
            <a:extLst>
              <a:ext uri="{FF2B5EF4-FFF2-40B4-BE49-F238E27FC236}">
                <a16:creationId xmlns:a16="http://schemas.microsoft.com/office/drawing/2014/main" id="{799903B0-A526-CC94-74AC-35A767754CEF}"/>
              </a:ext>
            </a:extLst>
          </p:cNvPr>
          <p:cNvSpPr>
            <a:spLocks noGrp="1"/>
          </p:cNvSpPr>
          <p:nvPr>
            <p:ph type="title"/>
          </p:nvPr>
        </p:nvSpPr>
        <p:spPr>
          <a:xfrm>
            <a:off x="362496" y="385515"/>
            <a:ext cx="7599342" cy="2246508"/>
          </a:xfrm>
        </p:spPr>
        <p:txBody>
          <a:bodyPr>
            <a:normAutofit fontScale="90000"/>
          </a:bodyPr>
          <a:lstStyle/>
          <a:p>
            <a:r>
              <a:rPr lang="fr-CH" sz="4800" dirty="0">
                <a:latin typeface="Gill Sans Ultra Bold" panose="020B0A02020104020203" pitchFamily="34" charset="77"/>
              </a:rPr>
              <a:t>Le </a:t>
            </a:r>
            <a:r>
              <a:rPr lang="fr-CH" sz="4800" dirty="0">
                <a:solidFill>
                  <a:srgbClr val="FF0000"/>
                </a:solidFill>
                <a:latin typeface="Gill Sans Ultra Bold" panose="020B0A02020104020203" pitchFamily="34" charset="77"/>
              </a:rPr>
              <a:t>Crédit Social mondial</a:t>
            </a:r>
            <a:r>
              <a:rPr lang="fr-CH" sz="4800" dirty="0">
                <a:latin typeface="Gill Sans Ultra Bold" panose="020B0A02020104020203" pitchFamily="34" charset="77"/>
              </a:rPr>
              <a:t> de l’ONU :  </a:t>
            </a:r>
            <a:br>
              <a:rPr lang="fr-CH" sz="4800" dirty="0">
                <a:latin typeface="Gill Sans Ultra Bold" panose="020B0A02020104020203" pitchFamily="34" charset="77"/>
              </a:rPr>
            </a:br>
            <a:r>
              <a:rPr lang="fr-CH" sz="7300" dirty="0">
                <a:latin typeface="Gill Sans Ultra Bold" panose="020B0A02020104020203" pitchFamily="34" charset="77"/>
              </a:rPr>
              <a:t>Le DPI</a:t>
            </a:r>
            <a:endParaRPr lang="fr-CH" sz="7300" dirty="0">
              <a:effectLst/>
              <a:latin typeface="Gill Sans Ultra Bold" panose="020B0A02020104020203" pitchFamily="34" charset="77"/>
            </a:endParaRPr>
          </a:p>
        </p:txBody>
      </p:sp>
      <p:sp>
        <p:nvSpPr>
          <p:cNvPr id="7" name="ZoneTexte 6">
            <a:extLst>
              <a:ext uri="{FF2B5EF4-FFF2-40B4-BE49-F238E27FC236}">
                <a16:creationId xmlns:a16="http://schemas.microsoft.com/office/drawing/2014/main" id="{44B42370-1616-9285-351C-B32B6084A4B3}"/>
              </a:ext>
            </a:extLst>
          </p:cNvPr>
          <p:cNvSpPr txBox="1"/>
          <p:nvPr/>
        </p:nvSpPr>
        <p:spPr>
          <a:xfrm>
            <a:off x="503538" y="2680617"/>
            <a:ext cx="3888580" cy="369332"/>
          </a:xfrm>
          <a:prstGeom prst="rect">
            <a:avLst/>
          </a:prstGeom>
          <a:noFill/>
        </p:spPr>
        <p:txBody>
          <a:bodyPr wrap="square">
            <a:spAutoFit/>
          </a:bodyPr>
          <a:lstStyle/>
          <a:p>
            <a:r>
              <a:rPr lang="fr-FR" dirty="0">
                <a:highlight>
                  <a:srgbClr val="FFFF00"/>
                </a:highlight>
                <a:latin typeface="Arial Rounded MT Bold" panose="020F0704030504030204" pitchFamily="34" charset="77"/>
              </a:rPr>
              <a:t>DPI = Digital Public Infrastructure</a:t>
            </a:r>
            <a:endParaRPr lang="fr-FR" dirty="0">
              <a:highlight>
                <a:srgbClr val="FFFF00"/>
              </a:highlight>
            </a:endParaRPr>
          </a:p>
        </p:txBody>
      </p:sp>
      <p:pic>
        <p:nvPicPr>
          <p:cNvPr id="8" name="Image 7">
            <a:extLst>
              <a:ext uri="{FF2B5EF4-FFF2-40B4-BE49-F238E27FC236}">
                <a16:creationId xmlns:a16="http://schemas.microsoft.com/office/drawing/2014/main" id="{6FDE0A1A-7FDE-37AE-89B1-0D0DDA42F47B}"/>
              </a:ext>
            </a:extLst>
          </p:cNvPr>
          <p:cNvPicPr>
            <a:picLocks noChangeAspect="1"/>
          </p:cNvPicPr>
          <p:nvPr/>
        </p:nvPicPr>
        <p:blipFill>
          <a:blip r:embed="rId3"/>
          <a:stretch>
            <a:fillRect/>
          </a:stretch>
        </p:blipFill>
        <p:spPr>
          <a:xfrm>
            <a:off x="5902297" y="1765223"/>
            <a:ext cx="5927207" cy="3327554"/>
          </a:xfrm>
          <a:prstGeom prst="rect">
            <a:avLst/>
          </a:prstGeom>
          <a:ln>
            <a:solidFill>
              <a:schemeClr val="tx1"/>
            </a:solidFill>
          </a:ln>
        </p:spPr>
      </p:pic>
      <p:sp>
        <p:nvSpPr>
          <p:cNvPr id="10" name="ZoneTexte 9">
            <a:extLst>
              <a:ext uri="{FF2B5EF4-FFF2-40B4-BE49-F238E27FC236}">
                <a16:creationId xmlns:a16="http://schemas.microsoft.com/office/drawing/2014/main" id="{5BA16ADE-DBB5-E797-E784-440121D4783F}"/>
              </a:ext>
            </a:extLst>
          </p:cNvPr>
          <p:cNvSpPr txBox="1"/>
          <p:nvPr/>
        </p:nvSpPr>
        <p:spPr>
          <a:xfrm>
            <a:off x="503538" y="3467875"/>
            <a:ext cx="5051679" cy="2031325"/>
          </a:xfrm>
          <a:prstGeom prst="rect">
            <a:avLst/>
          </a:prstGeom>
          <a:solidFill>
            <a:schemeClr val="bg1"/>
          </a:solidFill>
          <a:ln w="28575">
            <a:solidFill>
              <a:schemeClr val="tx1"/>
            </a:solidFill>
          </a:ln>
        </p:spPr>
        <p:txBody>
          <a:bodyPr wrap="square">
            <a:spAutoFit/>
          </a:bodyPr>
          <a:lstStyle/>
          <a:p>
            <a:r>
              <a:rPr lang="fr-CH" dirty="0">
                <a:solidFill>
                  <a:srgbClr val="000000"/>
                </a:solidFill>
                <a:effectLst/>
                <a:latin typeface="Helvetica Neue" panose="02000503000000020004" pitchFamily="2" charset="0"/>
              </a:rPr>
              <a:t>« L’infrastructure publique numérique (DPI) est un ensemble de systèmes numériques fondamentaux qui constituent </a:t>
            </a:r>
            <a:r>
              <a:rPr lang="fr-CH" b="1" dirty="0">
                <a:solidFill>
                  <a:srgbClr val="000000"/>
                </a:solidFill>
                <a:effectLst/>
                <a:highlight>
                  <a:srgbClr val="FFFF00"/>
                </a:highlight>
                <a:latin typeface="Helvetica Neue" panose="02000503000000020004" pitchFamily="2" charset="0"/>
              </a:rPr>
              <a:t>l’épine dorsale des sociétés modernes</a:t>
            </a:r>
            <a:r>
              <a:rPr lang="fr-CH" b="1" dirty="0">
                <a:solidFill>
                  <a:srgbClr val="000000"/>
                </a:solidFill>
                <a:effectLst/>
                <a:latin typeface="Helvetica Neue" panose="02000503000000020004" pitchFamily="2" charset="0"/>
              </a:rPr>
              <a:t>. </a:t>
            </a:r>
          </a:p>
          <a:p>
            <a:r>
              <a:rPr lang="fr-CH" dirty="0">
                <a:solidFill>
                  <a:srgbClr val="000000"/>
                </a:solidFill>
                <a:effectLst/>
                <a:latin typeface="Helvetica Neue" panose="02000503000000020004" pitchFamily="2" charset="0"/>
              </a:rPr>
              <a:t>Le DPI permet des interactions sécurisées </a:t>
            </a:r>
          </a:p>
          <a:p>
            <a:r>
              <a:rPr lang="fr-CH" dirty="0">
                <a:solidFill>
                  <a:srgbClr val="000000"/>
                </a:solidFill>
                <a:effectLst/>
                <a:latin typeface="Helvetica Neue" panose="02000503000000020004" pitchFamily="2" charset="0"/>
              </a:rPr>
              <a:t>et transparentes </a:t>
            </a:r>
            <a:r>
              <a:rPr lang="fr-CH" b="1" dirty="0">
                <a:solidFill>
                  <a:srgbClr val="000000"/>
                </a:solidFill>
                <a:effectLst/>
                <a:highlight>
                  <a:srgbClr val="FFFF00"/>
                </a:highlight>
                <a:latin typeface="Helvetica Neue" panose="02000503000000020004" pitchFamily="2" charset="0"/>
              </a:rPr>
              <a:t>entre les personnes, </a:t>
            </a:r>
          </a:p>
          <a:p>
            <a:r>
              <a:rPr lang="fr-CH" b="1" dirty="0">
                <a:solidFill>
                  <a:srgbClr val="000000"/>
                </a:solidFill>
                <a:effectLst/>
                <a:highlight>
                  <a:srgbClr val="FFFF00"/>
                </a:highlight>
                <a:latin typeface="Helvetica Neue" panose="02000503000000020004" pitchFamily="2" charset="0"/>
              </a:rPr>
              <a:t>les entreprises et les gouvernements</a:t>
            </a:r>
            <a:r>
              <a:rPr lang="fr-CH" dirty="0">
                <a:solidFill>
                  <a:srgbClr val="000000"/>
                </a:solidFill>
                <a:effectLst/>
                <a:latin typeface="Helvetica Neue" panose="02000503000000020004" pitchFamily="2" charset="0"/>
              </a:rPr>
              <a:t>.</a:t>
            </a:r>
          </a:p>
        </p:txBody>
      </p:sp>
      <p:sp>
        <p:nvSpPr>
          <p:cNvPr id="12" name="ZoneTexte 11">
            <a:extLst>
              <a:ext uri="{FF2B5EF4-FFF2-40B4-BE49-F238E27FC236}">
                <a16:creationId xmlns:a16="http://schemas.microsoft.com/office/drawing/2014/main" id="{BF7DB6D9-B072-876E-B233-0BDF87EA426C}"/>
              </a:ext>
            </a:extLst>
          </p:cNvPr>
          <p:cNvSpPr txBox="1"/>
          <p:nvPr/>
        </p:nvSpPr>
        <p:spPr>
          <a:xfrm>
            <a:off x="4759329" y="5051466"/>
            <a:ext cx="6869265" cy="1754326"/>
          </a:xfrm>
          <a:prstGeom prst="rect">
            <a:avLst/>
          </a:prstGeom>
          <a:solidFill>
            <a:schemeClr val="bg1"/>
          </a:solidFill>
          <a:ln w="28575">
            <a:solidFill>
              <a:schemeClr val="tx1"/>
            </a:solidFill>
          </a:ln>
        </p:spPr>
        <p:txBody>
          <a:bodyPr wrap="square">
            <a:spAutoFit/>
          </a:bodyPr>
          <a:lstStyle/>
          <a:p>
            <a:r>
              <a:rPr lang="fr-CH" b="1" dirty="0">
                <a:solidFill>
                  <a:srgbClr val="000000"/>
                </a:solidFill>
                <a:effectLst/>
                <a:highlight>
                  <a:srgbClr val="FFFF00"/>
                </a:highlight>
                <a:latin typeface="Helvetica Neue" panose="02000503000000020004" pitchFamily="2" charset="0"/>
              </a:rPr>
              <a:t>De la </a:t>
            </a:r>
            <a:r>
              <a:rPr lang="fr-CH" b="1" u="sng" dirty="0">
                <a:solidFill>
                  <a:srgbClr val="000000"/>
                </a:solidFill>
                <a:effectLst/>
                <a:highlight>
                  <a:srgbClr val="FFFF00"/>
                </a:highlight>
                <a:latin typeface="Helvetica Neue" panose="02000503000000020004" pitchFamily="2" charset="0"/>
              </a:rPr>
              <a:t>vérification des identités</a:t>
            </a:r>
            <a:r>
              <a:rPr lang="fr-CH" b="1" dirty="0">
                <a:solidFill>
                  <a:srgbClr val="000000"/>
                </a:solidFill>
                <a:effectLst/>
                <a:highlight>
                  <a:srgbClr val="FFFF00"/>
                </a:highlight>
                <a:latin typeface="Helvetica Neue" panose="02000503000000020004" pitchFamily="2" charset="0"/>
              </a:rPr>
              <a:t> à l’ouverture de </a:t>
            </a:r>
            <a:r>
              <a:rPr lang="fr-CH" b="1" u="sng" dirty="0">
                <a:solidFill>
                  <a:srgbClr val="000000"/>
                </a:solidFill>
                <a:effectLst/>
                <a:highlight>
                  <a:srgbClr val="FFFF00"/>
                </a:highlight>
                <a:latin typeface="Helvetica Neue" panose="02000503000000020004" pitchFamily="2" charset="0"/>
              </a:rPr>
              <a:t>comptes bancaires</a:t>
            </a:r>
            <a:r>
              <a:rPr lang="fr-CH" b="1" dirty="0">
                <a:solidFill>
                  <a:srgbClr val="000000"/>
                </a:solidFill>
                <a:effectLst/>
                <a:highlight>
                  <a:srgbClr val="FFFF00"/>
                </a:highlight>
                <a:latin typeface="Helvetica Neue" panose="02000503000000020004" pitchFamily="2" charset="0"/>
              </a:rPr>
              <a:t>, en passant par la garantie de </a:t>
            </a:r>
            <a:r>
              <a:rPr lang="fr-CH" b="1" u="sng" dirty="0">
                <a:solidFill>
                  <a:srgbClr val="000000"/>
                </a:solidFill>
                <a:effectLst/>
                <a:highlight>
                  <a:srgbClr val="FFFF00"/>
                </a:highlight>
                <a:latin typeface="Helvetica Neue" panose="02000503000000020004" pitchFamily="2" charset="0"/>
              </a:rPr>
              <a:t>paiements numériques</a:t>
            </a:r>
            <a:r>
              <a:rPr lang="fr-CH" b="1" dirty="0">
                <a:solidFill>
                  <a:srgbClr val="000000"/>
                </a:solidFill>
                <a:effectLst/>
                <a:highlight>
                  <a:srgbClr val="FFFF00"/>
                </a:highlight>
                <a:latin typeface="Helvetica Neue" panose="02000503000000020004" pitchFamily="2" charset="0"/>
              </a:rPr>
              <a:t> rapides et fiables et la possibilité d’un </a:t>
            </a:r>
            <a:r>
              <a:rPr lang="fr-CH" b="1" u="sng" dirty="0">
                <a:solidFill>
                  <a:srgbClr val="000000"/>
                </a:solidFill>
                <a:effectLst/>
                <a:highlight>
                  <a:srgbClr val="FFFF00"/>
                </a:highlight>
                <a:latin typeface="Helvetica Neue" panose="02000503000000020004" pitchFamily="2" charset="0"/>
              </a:rPr>
              <a:t>échange de données</a:t>
            </a:r>
            <a:r>
              <a:rPr lang="fr-CH" b="1" dirty="0">
                <a:solidFill>
                  <a:srgbClr val="000000"/>
                </a:solidFill>
                <a:effectLst/>
                <a:highlight>
                  <a:srgbClr val="FFFF00"/>
                </a:highlight>
                <a:latin typeface="Helvetica Neue" panose="02000503000000020004" pitchFamily="2" charset="0"/>
              </a:rPr>
              <a:t> </a:t>
            </a:r>
            <a:r>
              <a:rPr lang="fr-CH" b="1" dirty="0">
                <a:solidFill>
                  <a:srgbClr val="FF0000"/>
                </a:solidFill>
                <a:effectLst/>
                <a:highlight>
                  <a:srgbClr val="FFFF00"/>
                </a:highlight>
                <a:latin typeface="Helvetica Neue" panose="02000503000000020004" pitchFamily="2" charset="0"/>
              </a:rPr>
              <a:t>sûr et efficace </a:t>
            </a:r>
            <a:r>
              <a:rPr lang="fr-CH" b="1" dirty="0">
                <a:solidFill>
                  <a:srgbClr val="000000"/>
                </a:solidFill>
                <a:effectLst/>
                <a:highlight>
                  <a:srgbClr val="FFFF00"/>
                </a:highlight>
                <a:latin typeface="Helvetica Neue" panose="02000503000000020004" pitchFamily="2" charset="0"/>
              </a:rPr>
              <a:t>entre les </a:t>
            </a:r>
            <a:r>
              <a:rPr lang="fr-CH" b="1" u="sng" dirty="0">
                <a:solidFill>
                  <a:srgbClr val="000000"/>
                </a:solidFill>
                <a:effectLst/>
                <a:highlight>
                  <a:srgbClr val="FFFF00"/>
                </a:highlight>
                <a:latin typeface="Helvetica Neue" panose="02000503000000020004" pitchFamily="2" charset="0"/>
              </a:rPr>
              <a:t>services gouvernementaux</a:t>
            </a:r>
            <a:r>
              <a:rPr lang="fr-CH" b="1" dirty="0">
                <a:solidFill>
                  <a:srgbClr val="000000"/>
                </a:solidFill>
                <a:effectLst/>
                <a:highlight>
                  <a:srgbClr val="FFFF00"/>
                </a:highlight>
                <a:latin typeface="Helvetica Neue" panose="02000503000000020004" pitchFamily="2" charset="0"/>
              </a:rPr>
              <a:t> </a:t>
            </a:r>
            <a:r>
              <a:rPr lang="fr-CH" dirty="0">
                <a:solidFill>
                  <a:srgbClr val="000000"/>
                </a:solidFill>
                <a:effectLst/>
                <a:latin typeface="Helvetica Neue" panose="02000503000000020004" pitchFamily="2" charset="0"/>
              </a:rPr>
              <a:t>— Le DPI peut rendre la vie quotidienne plus connectée et inclusive. »</a:t>
            </a:r>
          </a:p>
        </p:txBody>
      </p:sp>
    </p:spTree>
    <p:extLst>
      <p:ext uri="{BB962C8B-B14F-4D97-AF65-F5344CB8AC3E}">
        <p14:creationId xmlns:p14="http://schemas.microsoft.com/office/powerpoint/2010/main" val="632281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p:tgtEl>
                                          <p:spTgt spid="12"/>
                                        </p:tgtEl>
                                        <p:attrNameLst>
                                          <p:attrName>ppt_x</p:attrName>
                                        </p:attrNameLst>
                                      </p:cBhvr>
                                      <p:tavLst>
                                        <p:tav tm="0">
                                          <p:val>
                                            <p:strVal val="#ppt_x-#ppt_w*1.125000"/>
                                          </p:val>
                                        </p:tav>
                                        <p:tav tm="100000">
                                          <p:val>
                                            <p:strVal val="#ppt_x"/>
                                          </p:val>
                                        </p:tav>
                                      </p:tavLst>
                                    </p:anim>
                                    <p:animEffect transition="in" filter="wipe(right)">
                                      <p:cBhvr>
                                        <p:cTn id="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F6C894-E782-4FA1-F6BA-3E7348BD6159}"/>
            </a:ext>
          </a:extLst>
        </p:cNvPr>
        <p:cNvGrpSpPr/>
        <p:nvPr/>
      </p:nvGrpSpPr>
      <p:grpSpPr>
        <a:xfrm>
          <a:off x="0" y="0"/>
          <a:ext cx="0" cy="0"/>
          <a:chOff x="0" y="0"/>
          <a:chExt cx="0" cy="0"/>
        </a:xfrm>
      </p:grpSpPr>
      <p:pic>
        <p:nvPicPr>
          <p:cNvPr id="8" name="Image 7">
            <a:extLst>
              <a:ext uri="{FF2B5EF4-FFF2-40B4-BE49-F238E27FC236}">
                <a16:creationId xmlns:a16="http://schemas.microsoft.com/office/drawing/2014/main" id="{C2B7B5D7-AAEA-CCC0-4E85-E83AD3D6BF3D}"/>
              </a:ext>
            </a:extLst>
          </p:cNvPr>
          <p:cNvPicPr>
            <a:picLocks noChangeAspect="1"/>
          </p:cNvPicPr>
          <p:nvPr/>
        </p:nvPicPr>
        <p:blipFill>
          <a:blip r:embed="rId2"/>
          <a:stretch>
            <a:fillRect/>
          </a:stretch>
        </p:blipFill>
        <p:spPr>
          <a:xfrm>
            <a:off x="3785325" y="1609664"/>
            <a:ext cx="4621350" cy="4472692"/>
          </a:xfrm>
          <a:prstGeom prst="rect">
            <a:avLst/>
          </a:prstGeom>
          <a:ln>
            <a:solidFill>
              <a:schemeClr val="tx1"/>
            </a:solidFill>
          </a:ln>
        </p:spPr>
      </p:pic>
      <p:sp>
        <p:nvSpPr>
          <p:cNvPr id="2" name="Titre 1">
            <a:extLst>
              <a:ext uri="{FF2B5EF4-FFF2-40B4-BE49-F238E27FC236}">
                <a16:creationId xmlns:a16="http://schemas.microsoft.com/office/drawing/2014/main" id="{68C62DAF-A038-F7D8-F825-E6A5345BC0B4}"/>
              </a:ext>
            </a:extLst>
          </p:cNvPr>
          <p:cNvSpPr>
            <a:spLocks noGrp="1"/>
          </p:cNvSpPr>
          <p:nvPr>
            <p:ph type="title"/>
          </p:nvPr>
        </p:nvSpPr>
        <p:spPr>
          <a:xfrm>
            <a:off x="613703" y="150657"/>
            <a:ext cx="10964594" cy="1325563"/>
          </a:xfrm>
        </p:spPr>
        <p:txBody>
          <a:bodyPr>
            <a:noAutofit/>
          </a:bodyPr>
          <a:lstStyle/>
          <a:p>
            <a:pPr algn="ctr"/>
            <a:r>
              <a:rPr lang="fr-FR" sz="4800" dirty="0">
                <a:latin typeface="Gill Sans Ultra Bold" panose="020B0A02020104020203" pitchFamily="34" charset="77"/>
              </a:rPr>
              <a:t>Nathalie </a:t>
            </a:r>
            <a:r>
              <a:rPr lang="fr-FR" sz="4800" dirty="0" err="1">
                <a:latin typeface="Gill Sans Ultra Bold" panose="020B0A02020104020203" pitchFamily="34" charset="77"/>
              </a:rPr>
              <a:t>Yamb</a:t>
            </a:r>
            <a:r>
              <a:rPr lang="fr-FR" sz="4800" dirty="0">
                <a:latin typeface="Gill Sans Ultra Bold" panose="020B0A02020104020203" pitchFamily="34" charset="77"/>
              </a:rPr>
              <a:t> est </a:t>
            </a:r>
            <a:r>
              <a:rPr lang="fr-FR" sz="4800" dirty="0">
                <a:solidFill>
                  <a:srgbClr val="FF0000"/>
                </a:solidFill>
                <a:latin typeface="Gill Sans Ultra Bold" panose="020B0A02020104020203" pitchFamily="34" charset="77"/>
              </a:rPr>
              <a:t>bloquée</a:t>
            </a:r>
            <a:r>
              <a:rPr lang="fr-FR" sz="4800" dirty="0">
                <a:latin typeface="Gill Sans Ultra Bold" panose="020B0A02020104020203" pitchFamily="34" charset="77"/>
              </a:rPr>
              <a:t> en Suisse</a:t>
            </a:r>
          </a:p>
        </p:txBody>
      </p:sp>
      <p:sp>
        <p:nvSpPr>
          <p:cNvPr id="12" name="ZoneTexte 11">
            <a:extLst>
              <a:ext uri="{FF2B5EF4-FFF2-40B4-BE49-F238E27FC236}">
                <a16:creationId xmlns:a16="http://schemas.microsoft.com/office/drawing/2014/main" id="{85D96A8B-F43A-44F7-28A1-4F7C6DB0C8D0}"/>
              </a:ext>
            </a:extLst>
          </p:cNvPr>
          <p:cNvSpPr txBox="1"/>
          <p:nvPr/>
        </p:nvSpPr>
        <p:spPr>
          <a:xfrm>
            <a:off x="8079533" y="1684009"/>
            <a:ext cx="3890423" cy="707886"/>
          </a:xfrm>
          <a:prstGeom prst="rect">
            <a:avLst/>
          </a:prstGeom>
          <a:solidFill>
            <a:schemeClr val="bg1"/>
          </a:solidFill>
          <a:ln w="19050">
            <a:solidFill>
              <a:schemeClr val="tx1"/>
            </a:solidFill>
          </a:ln>
        </p:spPr>
        <p:txBody>
          <a:bodyPr wrap="square">
            <a:spAutoFit/>
          </a:bodyPr>
          <a:lstStyle/>
          <a:p>
            <a:pPr algn="ctr"/>
            <a:r>
              <a:rPr lang="fr-FR" sz="2400" b="1" dirty="0">
                <a:ln w="12700">
                  <a:solidFill>
                    <a:schemeClr val="accent3">
                      <a:lumMod val="50000"/>
                    </a:schemeClr>
                  </a:solidFill>
                  <a:prstDash val="solid"/>
                </a:ln>
                <a:effectLst>
                  <a:innerShdw blurRad="177800">
                    <a:schemeClr val="accent3">
                      <a:lumMod val="50000"/>
                    </a:schemeClr>
                  </a:innerShdw>
                </a:effectLst>
                <a:latin typeface="Arial Rounded MT Bold" panose="020F0704030504030204" pitchFamily="34" charset="77"/>
                <a:ea typeface="Helvetica Neue" panose="02000503000000020004" pitchFamily="2" charset="0"/>
                <a:cs typeface="Helvetica Neue" panose="02000503000000020004" pitchFamily="2" charset="0"/>
              </a:rPr>
              <a:t>22 décembre 2025</a:t>
            </a:r>
            <a:br>
              <a:rPr lang="fr-FR" sz="2400" b="1" dirty="0">
                <a:ln w="12700">
                  <a:solidFill>
                    <a:schemeClr val="accent3">
                      <a:lumMod val="50000"/>
                    </a:schemeClr>
                  </a:solidFill>
                  <a:prstDash val="solid"/>
                </a:ln>
                <a:effectLst>
                  <a:innerShdw blurRad="177800">
                    <a:schemeClr val="accent3">
                      <a:lumMod val="50000"/>
                    </a:schemeClr>
                  </a:innerShdw>
                </a:effectLst>
                <a:latin typeface="Arial Rounded MT Bold" panose="020F0704030504030204" pitchFamily="34" charset="77"/>
                <a:ea typeface="Helvetica Neue" panose="02000503000000020004" pitchFamily="2" charset="0"/>
                <a:cs typeface="Helvetica Neue" panose="02000503000000020004" pitchFamily="2" charset="0"/>
              </a:rPr>
            </a:br>
            <a:r>
              <a:rPr lang="fr-FR" sz="1600" b="1" dirty="0">
                <a:ln w="12700">
                  <a:solidFill>
                    <a:schemeClr val="accent3">
                      <a:lumMod val="50000"/>
                    </a:schemeClr>
                  </a:solidFill>
                  <a:prstDash val="solid"/>
                </a:ln>
                <a:effectLst>
                  <a:innerShdw blurRad="177800">
                    <a:schemeClr val="accent3">
                      <a:lumMod val="50000"/>
                    </a:schemeClr>
                  </a:innerShdw>
                </a:effectLst>
                <a:latin typeface="Arial Rounded MT Bold" panose="020F0704030504030204" pitchFamily="34" charset="77"/>
                <a:ea typeface="Helvetica Neue" panose="02000503000000020004" pitchFamily="2" charset="0"/>
                <a:cs typeface="Helvetica Neue" panose="02000503000000020004" pitchFamily="2" charset="0"/>
              </a:rPr>
              <a:t>Sur « </a:t>
            </a:r>
            <a:r>
              <a:rPr lang="fr-FR" sz="1600" b="1" dirty="0" err="1">
                <a:ln w="12700">
                  <a:solidFill>
                    <a:schemeClr val="accent3">
                      <a:lumMod val="50000"/>
                    </a:schemeClr>
                  </a:solidFill>
                  <a:prstDash val="solid"/>
                </a:ln>
                <a:effectLst>
                  <a:innerShdw blurRad="177800">
                    <a:schemeClr val="accent3">
                      <a:lumMod val="50000"/>
                    </a:schemeClr>
                  </a:innerShdw>
                </a:effectLst>
                <a:latin typeface="Arial Rounded MT Bold" panose="020F0704030504030204" pitchFamily="34" charset="77"/>
                <a:ea typeface="Helvetica Neue" panose="02000503000000020004" pitchFamily="2" charset="0"/>
                <a:cs typeface="Helvetica Neue" panose="02000503000000020004" pitchFamily="2" charset="0"/>
              </a:rPr>
              <a:t>Neutrality</a:t>
            </a:r>
            <a:r>
              <a:rPr lang="fr-FR" sz="1600" b="1" dirty="0">
                <a:ln w="12700">
                  <a:solidFill>
                    <a:schemeClr val="accent3">
                      <a:lumMod val="50000"/>
                    </a:schemeClr>
                  </a:solidFill>
                  <a:prstDash val="solid"/>
                </a:ln>
                <a:effectLst>
                  <a:innerShdw blurRad="177800">
                    <a:schemeClr val="accent3">
                      <a:lumMod val="50000"/>
                    </a:schemeClr>
                  </a:innerShdw>
                </a:effectLst>
                <a:latin typeface="Arial Rounded MT Bold" panose="020F0704030504030204" pitchFamily="34" charset="77"/>
                <a:ea typeface="Helvetica Neue" panose="02000503000000020004" pitchFamily="2" charset="0"/>
                <a:cs typeface="Helvetica Neue" panose="02000503000000020004" pitchFamily="2" charset="0"/>
              </a:rPr>
              <a:t> </a:t>
            </a:r>
            <a:r>
              <a:rPr lang="fr-FR" sz="1600" b="1" dirty="0" err="1">
                <a:ln w="12700">
                  <a:solidFill>
                    <a:schemeClr val="accent3">
                      <a:lumMod val="50000"/>
                    </a:schemeClr>
                  </a:solidFill>
                  <a:prstDash val="solid"/>
                </a:ln>
                <a:effectLst>
                  <a:innerShdw blurRad="177800">
                    <a:schemeClr val="accent3">
                      <a:lumMod val="50000"/>
                    </a:schemeClr>
                  </a:innerShdw>
                </a:effectLst>
                <a:latin typeface="Arial Rounded MT Bold" panose="020F0704030504030204" pitchFamily="34" charset="77"/>
                <a:ea typeface="Helvetica Neue" panose="02000503000000020004" pitchFamily="2" charset="0"/>
                <a:cs typeface="Helvetica Neue" panose="02000503000000020004" pitchFamily="2" charset="0"/>
              </a:rPr>
              <a:t>Studies</a:t>
            </a:r>
            <a:r>
              <a:rPr lang="fr-FR" sz="1600" b="1" dirty="0">
                <a:ln w="12700">
                  <a:solidFill>
                    <a:schemeClr val="accent3">
                      <a:lumMod val="50000"/>
                    </a:schemeClr>
                  </a:solidFill>
                  <a:prstDash val="solid"/>
                </a:ln>
                <a:effectLst>
                  <a:innerShdw blurRad="177800">
                    <a:schemeClr val="accent3">
                      <a:lumMod val="50000"/>
                    </a:schemeClr>
                  </a:innerShdw>
                </a:effectLst>
                <a:latin typeface="Arial Rounded MT Bold" panose="020F0704030504030204" pitchFamily="34" charset="77"/>
                <a:ea typeface="Helvetica Neue" panose="02000503000000020004" pitchFamily="2" charset="0"/>
                <a:cs typeface="Helvetica Neue" panose="02000503000000020004" pitchFamily="2" charset="0"/>
              </a:rPr>
              <a:t> Français »</a:t>
            </a:r>
          </a:p>
        </p:txBody>
      </p:sp>
      <p:sp>
        <p:nvSpPr>
          <p:cNvPr id="3" name="Bulle rectangulaire à coins arrondis 2">
            <a:extLst>
              <a:ext uri="{FF2B5EF4-FFF2-40B4-BE49-F238E27FC236}">
                <a16:creationId xmlns:a16="http://schemas.microsoft.com/office/drawing/2014/main" id="{1F928635-8E15-AD4C-C52D-B33D8CE4DAAF}"/>
              </a:ext>
            </a:extLst>
          </p:cNvPr>
          <p:cNvSpPr/>
          <p:nvPr/>
        </p:nvSpPr>
        <p:spPr>
          <a:xfrm>
            <a:off x="222044" y="1844818"/>
            <a:ext cx="4467496" cy="3630189"/>
          </a:xfrm>
          <a:prstGeom prst="wedgeRoundRectCallout">
            <a:avLst>
              <a:gd name="adj1" fmla="val 63284"/>
              <a:gd name="adj2" fmla="val 7637"/>
              <a:gd name="adj3" fmla="val 16667"/>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CH" sz="2200" dirty="0">
                <a:solidFill>
                  <a:schemeClr val="tx1"/>
                </a:solidFill>
                <a:highlight>
                  <a:srgbClr val="FFFF00"/>
                </a:highlight>
              </a:rPr>
              <a:t>« </a:t>
            </a:r>
            <a:r>
              <a:rPr lang="fr-CH" sz="2200" b="1" dirty="0">
                <a:solidFill>
                  <a:schemeClr val="tx1"/>
                </a:solidFill>
                <a:highlight>
                  <a:srgbClr val="FFFF00"/>
                </a:highlight>
              </a:rPr>
              <a:t>Du jour au lendemain, mes cartes bancaires ont été annulées, mes comptes bancaires [suisses] </a:t>
            </a:r>
            <a:r>
              <a:rPr lang="fr-CH" sz="2200" b="1" u="sng" dirty="0">
                <a:solidFill>
                  <a:schemeClr val="tx1"/>
                </a:solidFill>
                <a:highlight>
                  <a:srgbClr val="FFFF00"/>
                </a:highlight>
              </a:rPr>
              <a:t>fermés</a:t>
            </a:r>
            <a:r>
              <a:rPr lang="fr-CH" sz="2200" b="1" dirty="0">
                <a:solidFill>
                  <a:schemeClr val="tx1"/>
                </a:solidFill>
                <a:highlight>
                  <a:srgbClr val="FFFF00"/>
                </a:highlight>
              </a:rPr>
              <a:t>, mes comptes crypto </a:t>
            </a:r>
            <a:r>
              <a:rPr lang="fr-CH" sz="2200" b="1" u="sng" dirty="0" err="1">
                <a:solidFill>
                  <a:schemeClr val="tx1"/>
                </a:solidFill>
                <a:highlight>
                  <a:srgbClr val="FFFF00"/>
                </a:highlight>
              </a:rPr>
              <a:t>cloturés</a:t>
            </a:r>
            <a:r>
              <a:rPr lang="fr-CH" sz="2200" b="1" dirty="0">
                <a:solidFill>
                  <a:schemeClr val="tx1"/>
                </a:solidFill>
                <a:highlight>
                  <a:srgbClr val="FFFF00"/>
                </a:highlight>
              </a:rPr>
              <a:t>.</a:t>
            </a:r>
            <a:r>
              <a:rPr lang="fr-CH" sz="2200" dirty="0">
                <a:solidFill>
                  <a:schemeClr val="tx1"/>
                </a:solidFill>
                <a:highlight>
                  <a:srgbClr val="FFFF00"/>
                </a:highlight>
              </a:rPr>
              <a:t> »</a:t>
            </a:r>
          </a:p>
          <a:p>
            <a:endParaRPr lang="fr-CH" sz="900" dirty="0">
              <a:solidFill>
                <a:schemeClr val="tx1"/>
              </a:solidFill>
              <a:highlight>
                <a:srgbClr val="FFFF00"/>
              </a:highlight>
            </a:endParaRPr>
          </a:p>
          <a:p>
            <a:r>
              <a:rPr lang="fr-CH" sz="2200" b="1" dirty="0">
                <a:solidFill>
                  <a:schemeClr val="tx1"/>
                </a:solidFill>
                <a:highlight>
                  <a:srgbClr val="FFFF00"/>
                </a:highlight>
              </a:rPr>
              <a:t>« Même des entreprises, comme des compagnies aériennes, peuvent refuser de vous prendre comme passagers. »</a:t>
            </a:r>
          </a:p>
        </p:txBody>
      </p:sp>
      <p:sp>
        <p:nvSpPr>
          <p:cNvPr id="4" name="Bulle rectangulaire à coins arrondis 3">
            <a:extLst>
              <a:ext uri="{FF2B5EF4-FFF2-40B4-BE49-F238E27FC236}">
                <a16:creationId xmlns:a16="http://schemas.microsoft.com/office/drawing/2014/main" id="{35CB0DCB-8E50-E62E-5E2D-2AACD4961415}"/>
              </a:ext>
            </a:extLst>
          </p:cNvPr>
          <p:cNvSpPr/>
          <p:nvPr/>
        </p:nvSpPr>
        <p:spPr>
          <a:xfrm>
            <a:off x="7968343" y="2621672"/>
            <a:ext cx="4112804" cy="3630189"/>
          </a:xfrm>
          <a:prstGeom prst="wedgeRoundRectCallout">
            <a:avLst>
              <a:gd name="adj1" fmla="val -60181"/>
              <a:gd name="adj2" fmla="val 2852"/>
              <a:gd name="adj3" fmla="val 16667"/>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CH" sz="2200" dirty="0">
                <a:solidFill>
                  <a:schemeClr val="tx1"/>
                </a:solidFill>
                <a:highlight>
                  <a:srgbClr val="FFFF00"/>
                </a:highlight>
              </a:rPr>
              <a:t>« </a:t>
            </a:r>
            <a:r>
              <a:rPr lang="fr-CH" sz="2200" b="1" dirty="0">
                <a:solidFill>
                  <a:schemeClr val="tx1"/>
                </a:solidFill>
                <a:highlight>
                  <a:srgbClr val="FFFF00"/>
                </a:highlight>
              </a:rPr>
              <a:t>J’avais mon compte Deezer. Et je voulais mettre ma chaîne musicale. </a:t>
            </a:r>
            <a:r>
              <a:rPr lang="fr-CH" sz="2200" b="1" u="sng" dirty="0">
                <a:solidFill>
                  <a:schemeClr val="tx1"/>
                </a:solidFill>
                <a:highlight>
                  <a:srgbClr val="FFFF00"/>
                </a:highlight>
              </a:rPr>
              <a:t>Coupée</a:t>
            </a:r>
            <a:r>
              <a:rPr lang="fr-CH" sz="2200" b="1" dirty="0">
                <a:solidFill>
                  <a:schemeClr val="tx1"/>
                </a:solidFill>
                <a:highlight>
                  <a:srgbClr val="FFFF00"/>
                </a:highlight>
              </a:rPr>
              <a:t>. </a:t>
            </a:r>
          </a:p>
          <a:p>
            <a:r>
              <a:rPr lang="fr-CH" sz="2200" b="1" dirty="0">
                <a:solidFill>
                  <a:schemeClr val="tx1"/>
                </a:solidFill>
                <a:highlight>
                  <a:srgbClr val="FFFF00"/>
                </a:highlight>
              </a:rPr>
              <a:t>Netflix ? </a:t>
            </a:r>
            <a:r>
              <a:rPr lang="fr-CH" sz="2200" b="1" u="sng" dirty="0">
                <a:solidFill>
                  <a:schemeClr val="tx1"/>
                </a:solidFill>
                <a:highlight>
                  <a:srgbClr val="FFFF00"/>
                </a:highlight>
              </a:rPr>
              <a:t>Coupé</a:t>
            </a:r>
            <a:r>
              <a:rPr lang="fr-CH" sz="2200" b="1" dirty="0">
                <a:solidFill>
                  <a:schemeClr val="tx1"/>
                </a:solidFill>
                <a:highlight>
                  <a:srgbClr val="FFFF00"/>
                </a:highlight>
              </a:rPr>
              <a:t>. </a:t>
            </a:r>
          </a:p>
          <a:p>
            <a:r>
              <a:rPr lang="fr-CH" sz="2200" b="1" dirty="0">
                <a:solidFill>
                  <a:schemeClr val="tx1"/>
                </a:solidFill>
                <a:highlight>
                  <a:srgbClr val="FFFF00"/>
                </a:highlight>
              </a:rPr>
              <a:t>Tu veux acheter un livre sur Amazon ou la </a:t>
            </a:r>
            <a:r>
              <a:rPr lang="fr-CH" sz="2200" b="1" dirty="0" err="1">
                <a:solidFill>
                  <a:schemeClr val="tx1"/>
                </a:solidFill>
                <a:highlight>
                  <a:srgbClr val="FFFF00"/>
                </a:highlight>
              </a:rPr>
              <a:t>fnac</a:t>
            </a:r>
            <a:r>
              <a:rPr lang="fr-CH" sz="2200" b="1" dirty="0">
                <a:solidFill>
                  <a:schemeClr val="tx1"/>
                </a:solidFill>
                <a:highlight>
                  <a:srgbClr val="FFFF00"/>
                </a:highlight>
              </a:rPr>
              <a:t> ou autres ? D’habitude, tu le commandes et il est livré. </a:t>
            </a:r>
          </a:p>
          <a:p>
            <a:r>
              <a:rPr lang="fr-CH" sz="2200" b="1" dirty="0">
                <a:solidFill>
                  <a:schemeClr val="tx1"/>
                </a:solidFill>
                <a:highlight>
                  <a:srgbClr val="FFFF00"/>
                </a:highlight>
              </a:rPr>
              <a:t>Tu peux plus faire ça. </a:t>
            </a:r>
            <a:r>
              <a:rPr lang="fr-CH" sz="2200" b="1" u="sng" dirty="0">
                <a:solidFill>
                  <a:schemeClr val="tx1"/>
                </a:solidFill>
                <a:highlight>
                  <a:srgbClr val="FFFF00"/>
                </a:highlight>
              </a:rPr>
              <a:t>Tu es coupé de tout ce que tu fais</a:t>
            </a:r>
            <a:r>
              <a:rPr lang="fr-CH" sz="2200" b="1" dirty="0">
                <a:solidFill>
                  <a:schemeClr val="tx1"/>
                </a:solidFill>
                <a:highlight>
                  <a:srgbClr val="FFFF00"/>
                </a:highlight>
              </a:rPr>
              <a:t>. </a:t>
            </a:r>
            <a:r>
              <a:rPr lang="fr-CH" sz="2200" dirty="0">
                <a:solidFill>
                  <a:schemeClr val="tx1"/>
                </a:solidFill>
                <a:highlight>
                  <a:srgbClr val="FFFF00"/>
                </a:highlight>
              </a:rPr>
              <a:t>»</a:t>
            </a:r>
          </a:p>
        </p:txBody>
      </p:sp>
      <p:sp>
        <p:nvSpPr>
          <p:cNvPr id="6" name="ZoneTexte 5">
            <a:extLst>
              <a:ext uri="{FF2B5EF4-FFF2-40B4-BE49-F238E27FC236}">
                <a16:creationId xmlns:a16="http://schemas.microsoft.com/office/drawing/2014/main" id="{1674C901-9D21-8849-BD8B-1C49C7F5B1DA}"/>
              </a:ext>
            </a:extLst>
          </p:cNvPr>
          <p:cNvSpPr txBox="1"/>
          <p:nvPr/>
        </p:nvSpPr>
        <p:spPr>
          <a:xfrm>
            <a:off x="3046524" y="5620691"/>
            <a:ext cx="4376020" cy="923330"/>
          </a:xfrm>
          <a:prstGeom prst="rect">
            <a:avLst/>
          </a:prstGeom>
          <a:solidFill>
            <a:schemeClr val="bg1"/>
          </a:solidFill>
          <a:ln w="28575">
            <a:solidFill>
              <a:schemeClr val="tx1"/>
            </a:solidFill>
          </a:ln>
        </p:spPr>
        <p:txBody>
          <a:bodyPr wrap="square">
            <a:spAutoFit/>
          </a:bodyPr>
          <a:lstStyle/>
          <a:p>
            <a:pPr algn="ctr"/>
            <a:r>
              <a:rPr lang="fr-CH" sz="2200" b="1" dirty="0">
                <a:solidFill>
                  <a:srgbClr val="000000"/>
                </a:solidFill>
                <a:latin typeface="Helvetica Neue" panose="02000503000000020004" pitchFamily="2" charset="0"/>
              </a:rPr>
              <a:t>Nathalie </a:t>
            </a:r>
            <a:r>
              <a:rPr lang="fr-CH" sz="2200" b="1" dirty="0" err="1">
                <a:solidFill>
                  <a:srgbClr val="000000"/>
                </a:solidFill>
                <a:latin typeface="Helvetica Neue" panose="02000503000000020004" pitchFamily="2" charset="0"/>
              </a:rPr>
              <a:t>Yamb</a:t>
            </a:r>
            <a:r>
              <a:rPr lang="fr-CH" sz="2200" b="1" dirty="0">
                <a:solidFill>
                  <a:srgbClr val="000000"/>
                </a:solidFill>
                <a:latin typeface="Helvetica Neue" panose="02000503000000020004" pitchFamily="2" charset="0"/>
              </a:rPr>
              <a:t> </a:t>
            </a:r>
          </a:p>
          <a:p>
            <a:pPr algn="ctr"/>
            <a:r>
              <a:rPr lang="fr-CH" sz="1600" b="1" dirty="0">
                <a:solidFill>
                  <a:srgbClr val="000000"/>
                </a:solidFill>
                <a:latin typeface="Helvetica Neue" panose="02000503000000020004" pitchFamily="2" charset="0"/>
              </a:rPr>
              <a:t>Diplômée en Sciences politiques </a:t>
            </a:r>
          </a:p>
          <a:p>
            <a:pPr algn="ctr"/>
            <a:r>
              <a:rPr lang="fr-CH" sz="1600" b="1" dirty="0">
                <a:solidFill>
                  <a:srgbClr val="000000"/>
                </a:solidFill>
                <a:latin typeface="Helvetica Neue" panose="02000503000000020004" pitchFamily="2" charset="0"/>
              </a:rPr>
              <a:t>et en journalisme</a:t>
            </a:r>
            <a:endParaRPr lang="fr-FR" sz="1600" b="1" dirty="0">
              <a:solidFill>
                <a:srgbClr val="000000"/>
              </a:solidFill>
              <a:latin typeface="Helvetica Neue" panose="02000503000000020004" pitchFamily="2" charset="0"/>
            </a:endParaRPr>
          </a:p>
        </p:txBody>
      </p:sp>
      <p:pic>
        <p:nvPicPr>
          <p:cNvPr id="9" name="Image 8">
            <a:extLst>
              <a:ext uri="{FF2B5EF4-FFF2-40B4-BE49-F238E27FC236}">
                <a16:creationId xmlns:a16="http://schemas.microsoft.com/office/drawing/2014/main" id="{A0FE337E-5E1F-090B-F331-5908EDC31ADB}"/>
              </a:ext>
            </a:extLst>
          </p:cNvPr>
          <p:cNvPicPr>
            <a:picLocks noChangeAspect="1"/>
          </p:cNvPicPr>
          <p:nvPr/>
        </p:nvPicPr>
        <p:blipFill>
          <a:blip r:embed="rId3"/>
          <a:stretch>
            <a:fillRect/>
          </a:stretch>
        </p:blipFill>
        <p:spPr>
          <a:xfrm>
            <a:off x="7815832" y="332180"/>
            <a:ext cx="1558207" cy="1558207"/>
          </a:xfrm>
          <a:prstGeom prst="rect">
            <a:avLst/>
          </a:prstGeom>
        </p:spPr>
      </p:pic>
      <p:sp>
        <p:nvSpPr>
          <p:cNvPr id="10" name="ZoneTexte 9">
            <a:extLst>
              <a:ext uri="{FF2B5EF4-FFF2-40B4-BE49-F238E27FC236}">
                <a16:creationId xmlns:a16="http://schemas.microsoft.com/office/drawing/2014/main" id="{F13D42DE-7646-DD63-5859-BF9CB30411E2}"/>
              </a:ext>
            </a:extLst>
          </p:cNvPr>
          <p:cNvSpPr txBox="1"/>
          <p:nvPr/>
        </p:nvSpPr>
        <p:spPr>
          <a:xfrm>
            <a:off x="14577" y="88259"/>
            <a:ext cx="1240845" cy="369332"/>
          </a:xfrm>
          <a:prstGeom prst="rect">
            <a:avLst/>
          </a:prstGeom>
          <a:noFill/>
        </p:spPr>
        <p:txBody>
          <a:bodyPr wrap="square">
            <a:spAutoFit/>
          </a:bodyPr>
          <a:lstStyle/>
          <a:p>
            <a:r>
              <a:rPr lang="fr-CH" sz="1800" dirty="0">
                <a:latin typeface="Gill Sans Ultra Bold" panose="020B0A02020104020203" pitchFamily="34" charset="77"/>
                <a:ea typeface="Helvetica Neue" panose="02000503000000020004" pitchFamily="2" charset="0"/>
                <a:cs typeface="Helvetica Neue" panose="02000503000000020004" pitchFamily="2" charset="0"/>
              </a:rPr>
              <a:t>2025 </a:t>
            </a:r>
            <a:endParaRPr lang="fr-FR" dirty="0"/>
          </a:p>
        </p:txBody>
      </p:sp>
    </p:spTree>
    <p:extLst>
      <p:ext uri="{BB962C8B-B14F-4D97-AF65-F5344CB8AC3E}">
        <p14:creationId xmlns:p14="http://schemas.microsoft.com/office/powerpoint/2010/main" val="1238782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1000" fill="hold"/>
                                        <p:tgtEl>
                                          <p:spTgt spid="3"/>
                                        </p:tgtEl>
                                        <p:attrNameLst>
                                          <p:attrName>ppt_w</p:attrName>
                                        </p:attrNameLst>
                                      </p:cBhvr>
                                      <p:tavLst>
                                        <p:tav tm="0">
                                          <p:val>
                                            <p:strVal val="#ppt_w*0.70"/>
                                          </p:val>
                                        </p:tav>
                                        <p:tav tm="100000">
                                          <p:val>
                                            <p:strVal val="#ppt_w"/>
                                          </p:val>
                                        </p:tav>
                                      </p:tavLst>
                                    </p:anim>
                                    <p:anim calcmode="lin" valueType="num">
                                      <p:cBhvr>
                                        <p:cTn id="13" dur="1000" fill="hold"/>
                                        <p:tgtEl>
                                          <p:spTgt spid="3"/>
                                        </p:tgtEl>
                                        <p:attrNameLst>
                                          <p:attrName>ppt_h</p:attrName>
                                        </p:attrNameLst>
                                      </p:cBhvr>
                                      <p:tavLst>
                                        <p:tav tm="0">
                                          <p:val>
                                            <p:strVal val="#ppt_h"/>
                                          </p:val>
                                        </p:tav>
                                        <p:tav tm="100000">
                                          <p:val>
                                            <p:strVal val="#ppt_h"/>
                                          </p:val>
                                        </p:tav>
                                      </p:tavLst>
                                    </p:anim>
                                    <p:animEffect transition="in" filter="fade">
                                      <p:cBhvr>
                                        <p:cTn id="14" dur="10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1000" fill="hold"/>
                                        <p:tgtEl>
                                          <p:spTgt spid="4"/>
                                        </p:tgtEl>
                                        <p:attrNameLst>
                                          <p:attrName>ppt_w</p:attrName>
                                        </p:attrNameLst>
                                      </p:cBhvr>
                                      <p:tavLst>
                                        <p:tav tm="0">
                                          <p:val>
                                            <p:strVal val="#ppt_w*0.70"/>
                                          </p:val>
                                        </p:tav>
                                        <p:tav tm="100000">
                                          <p:val>
                                            <p:strVal val="#ppt_w"/>
                                          </p:val>
                                        </p:tav>
                                      </p:tavLst>
                                    </p:anim>
                                    <p:anim calcmode="lin" valueType="num">
                                      <p:cBhvr>
                                        <p:cTn id="20" dur="1000" fill="hold"/>
                                        <p:tgtEl>
                                          <p:spTgt spid="4"/>
                                        </p:tgtEl>
                                        <p:attrNameLst>
                                          <p:attrName>ppt_h</p:attrName>
                                        </p:attrNameLst>
                                      </p:cBhvr>
                                      <p:tavLst>
                                        <p:tav tm="0">
                                          <p:val>
                                            <p:strVal val="#ppt_h"/>
                                          </p:val>
                                        </p:tav>
                                        <p:tav tm="100000">
                                          <p:val>
                                            <p:strVal val="#ppt_h"/>
                                          </p:val>
                                        </p:tav>
                                      </p:tavLst>
                                    </p:anim>
                                    <p:animEffect transition="in" filter="fade">
                                      <p:cBhvr>
                                        <p:cTn id="21"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E9AF1-A1D9-5F90-F7A1-F08357322358}"/>
            </a:ext>
          </a:extLst>
        </p:cNvPr>
        <p:cNvGrpSpPr/>
        <p:nvPr/>
      </p:nvGrpSpPr>
      <p:grpSpPr>
        <a:xfrm>
          <a:off x="0" y="0"/>
          <a:ext cx="0" cy="0"/>
          <a:chOff x="0" y="0"/>
          <a:chExt cx="0" cy="0"/>
        </a:xfrm>
      </p:grpSpPr>
      <p:sp>
        <p:nvSpPr>
          <p:cNvPr id="10" name="ZoneTexte 9">
            <a:extLst>
              <a:ext uri="{FF2B5EF4-FFF2-40B4-BE49-F238E27FC236}">
                <a16:creationId xmlns:a16="http://schemas.microsoft.com/office/drawing/2014/main" id="{A412FC81-F0AE-8E6E-A694-FEC608CCFEE9}"/>
              </a:ext>
            </a:extLst>
          </p:cNvPr>
          <p:cNvSpPr txBox="1"/>
          <p:nvPr/>
        </p:nvSpPr>
        <p:spPr>
          <a:xfrm>
            <a:off x="522026" y="320200"/>
            <a:ext cx="11562881" cy="1446550"/>
          </a:xfrm>
          <a:prstGeom prst="rect">
            <a:avLst/>
          </a:prstGeom>
          <a:noFill/>
        </p:spPr>
        <p:txBody>
          <a:bodyPr wrap="square">
            <a:spAutoFit/>
          </a:bodyPr>
          <a:lstStyle/>
          <a:p>
            <a:pPr algn="l" fontAlgn="base"/>
            <a:r>
              <a:rPr lang="fr-CH" sz="4400" b="1" dirty="0">
                <a:solidFill>
                  <a:srgbClr val="000000"/>
                </a:solidFill>
                <a:latin typeface="Gill Sans Ultra Bold" panose="020B0A02020104020203" pitchFamily="34" charset="77"/>
              </a:rPr>
              <a:t>Jacques Baud et Xavier Moreau sont </a:t>
            </a:r>
            <a:r>
              <a:rPr lang="fr-CH" sz="4400" b="1" dirty="0">
                <a:solidFill>
                  <a:srgbClr val="FF0000"/>
                </a:solidFill>
                <a:latin typeface="Gill Sans Ultra Bold" panose="020B0A02020104020203" pitchFamily="34" charset="77"/>
              </a:rPr>
              <a:t>bloqués</a:t>
            </a:r>
            <a:r>
              <a:rPr lang="fr-CH" sz="4400" b="1" dirty="0">
                <a:solidFill>
                  <a:srgbClr val="000000"/>
                </a:solidFill>
                <a:latin typeface="Gill Sans Ultra Bold" panose="020B0A02020104020203" pitchFamily="34" charset="77"/>
              </a:rPr>
              <a:t> dans l’UE.</a:t>
            </a:r>
            <a:endParaRPr lang="fr-CH" sz="4400" b="1" i="0" dirty="0">
              <a:solidFill>
                <a:srgbClr val="000000"/>
              </a:solidFill>
              <a:effectLst/>
              <a:latin typeface="Gill Sans Ultra Bold" panose="020B0A02020104020203" pitchFamily="34" charset="77"/>
            </a:endParaRPr>
          </a:p>
        </p:txBody>
      </p:sp>
      <p:pic>
        <p:nvPicPr>
          <p:cNvPr id="4" name="Image 3">
            <a:extLst>
              <a:ext uri="{FF2B5EF4-FFF2-40B4-BE49-F238E27FC236}">
                <a16:creationId xmlns:a16="http://schemas.microsoft.com/office/drawing/2014/main" id="{090F72EF-08B8-50CB-8A24-3FB236EFE7A4}"/>
              </a:ext>
            </a:extLst>
          </p:cNvPr>
          <p:cNvPicPr>
            <a:picLocks noChangeAspect="1"/>
          </p:cNvPicPr>
          <p:nvPr/>
        </p:nvPicPr>
        <p:blipFill>
          <a:blip r:embed="rId2"/>
          <a:stretch>
            <a:fillRect/>
          </a:stretch>
        </p:blipFill>
        <p:spPr>
          <a:xfrm>
            <a:off x="599732" y="1850095"/>
            <a:ext cx="4064000" cy="4064000"/>
          </a:xfrm>
          <a:prstGeom prst="rect">
            <a:avLst/>
          </a:prstGeom>
          <a:ln>
            <a:solidFill>
              <a:schemeClr val="tx1"/>
            </a:solidFill>
          </a:ln>
        </p:spPr>
      </p:pic>
      <p:pic>
        <p:nvPicPr>
          <p:cNvPr id="1026" name="Picture 2" descr="Ingérences russes : quand la propagande crève l'écran">
            <a:extLst>
              <a:ext uri="{FF2B5EF4-FFF2-40B4-BE49-F238E27FC236}">
                <a16:creationId xmlns:a16="http://schemas.microsoft.com/office/drawing/2014/main" id="{85923DED-4D65-70DB-5763-0C1FE0953E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58951" y="1866137"/>
            <a:ext cx="5058651" cy="322511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7" name="ZoneTexte 6">
            <a:extLst>
              <a:ext uri="{FF2B5EF4-FFF2-40B4-BE49-F238E27FC236}">
                <a16:creationId xmlns:a16="http://schemas.microsoft.com/office/drawing/2014/main" id="{DFA8341F-2B2B-D90D-05D0-C806ACCB80CE}"/>
              </a:ext>
            </a:extLst>
          </p:cNvPr>
          <p:cNvSpPr txBox="1"/>
          <p:nvPr/>
        </p:nvSpPr>
        <p:spPr>
          <a:xfrm>
            <a:off x="242088" y="6064539"/>
            <a:ext cx="5625414" cy="646331"/>
          </a:xfrm>
          <a:prstGeom prst="rect">
            <a:avLst/>
          </a:prstGeom>
          <a:noFill/>
        </p:spPr>
        <p:txBody>
          <a:bodyPr wrap="square">
            <a:spAutoFit/>
          </a:bodyPr>
          <a:lstStyle/>
          <a:p>
            <a:r>
              <a:rPr lang="fr-CH" b="1" dirty="0">
                <a:solidFill>
                  <a:srgbClr val="000000"/>
                </a:solidFill>
                <a:effectLst/>
                <a:latin typeface="Helvetica Neue" panose="02000503000000020004" pitchFamily="2" charset="0"/>
              </a:rPr>
              <a:t>PÉTITION À SIGNER : </a:t>
            </a:r>
          </a:p>
          <a:p>
            <a:r>
              <a:rPr lang="fr-CH" dirty="0">
                <a:solidFill>
                  <a:srgbClr val="1F6BC0"/>
                </a:solidFill>
                <a:effectLst/>
                <a:latin typeface="Helvetica Neue" panose="02000503000000020004" pitchFamily="2" charset="0"/>
              </a:rPr>
              <a:t>https://</a:t>
            </a:r>
            <a:r>
              <a:rPr lang="fr-CH" dirty="0" err="1">
                <a:solidFill>
                  <a:srgbClr val="1F6BC0"/>
                </a:solidFill>
                <a:effectLst/>
                <a:latin typeface="Helvetica Neue" panose="02000503000000020004" pitchFamily="2" charset="0"/>
              </a:rPr>
              <a:t>rightoflaweu.org</a:t>
            </a:r>
            <a:r>
              <a:rPr lang="fr-CH" dirty="0">
                <a:solidFill>
                  <a:srgbClr val="1F6BC0"/>
                </a:solidFill>
                <a:effectLst/>
                <a:latin typeface="Helvetica Neue" panose="02000503000000020004" pitchFamily="2" charset="0"/>
              </a:rPr>
              <a:t>/</a:t>
            </a:r>
          </a:p>
        </p:txBody>
      </p:sp>
      <p:sp>
        <p:nvSpPr>
          <p:cNvPr id="9" name="ZoneTexte 8">
            <a:extLst>
              <a:ext uri="{FF2B5EF4-FFF2-40B4-BE49-F238E27FC236}">
                <a16:creationId xmlns:a16="http://schemas.microsoft.com/office/drawing/2014/main" id="{942A7A74-5E95-403D-8F04-1749EEE2A99E}"/>
              </a:ext>
            </a:extLst>
          </p:cNvPr>
          <p:cNvSpPr txBox="1"/>
          <p:nvPr/>
        </p:nvSpPr>
        <p:spPr>
          <a:xfrm>
            <a:off x="4143360" y="4961738"/>
            <a:ext cx="7784183" cy="1815882"/>
          </a:xfrm>
          <a:prstGeom prst="rect">
            <a:avLst/>
          </a:prstGeom>
          <a:solidFill>
            <a:schemeClr val="bg1"/>
          </a:solidFill>
          <a:ln w="28575">
            <a:solidFill>
              <a:schemeClr val="tx1"/>
            </a:solidFill>
          </a:ln>
        </p:spPr>
        <p:txBody>
          <a:bodyPr wrap="square">
            <a:spAutoFit/>
          </a:bodyPr>
          <a:lstStyle/>
          <a:p>
            <a:r>
              <a:rPr lang="fr-CH" sz="1600" dirty="0">
                <a:solidFill>
                  <a:srgbClr val="000000"/>
                </a:solidFill>
                <a:effectLst/>
                <a:latin typeface="Helvetica Neue" panose="02000503000000020004" pitchFamily="2" charset="0"/>
              </a:rPr>
              <a:t>Jacques Baud et Xavier Moreau sont sanctionnés depuis ce 15 décembre 2025 </a:t>
            </a:r>
          </a:p>
          <a:p>
            <a:r>
              <a:rPr lang="fr-CH" sz="1600" dirty="0">
                <a:solidFill>
                  <a:srgbClr val="000000"/>
                </a:solidFill>
                <a:effectLst/>
                <a:latin typeface="Helvetica Neue" panose="02000503000000020004" pitchFamily="2" charset="0"/>
              </a:rPr>
              <a:t>par le Conseil de l'Union Européenne. </a:t>
            </a:r>
          </a:p>
          <a:p>
            <a:pPr marL="285750" indent="-285750">
              <a:buFont typeface=".Hiragino Kaku Gothic Interface W3"/>
              <a:buChar char="◉"/>
            </a:pPr>
            <a:r>
              <a:rPr lang="fr-CH" sz="1600" b="1" dirty="0">
                <a:solidFill>
                  <a:srgbClr val="000000"/>
                </a:solidFill>
                <a:latin typeface="Helvetica Neue" panose="02000503000000020004" pitchFamily="2" charset="0"/>
              </a:rPr>
              <a:t>Leurs</a:t>
            </a:r>
            <a:r>
              <a:rPr lang="fr-CH" sz="1600" b="1" dirty="0">
                <a:solidFill>
                  <a:srgbClr val="000000"/>
                </a:solidFill>
                <a:effectLst/>
                <a:latin typeface="Helvetica Neue" panose="02000503000000020004" pitchFamily="2" charset="0"/>
              </a:rPr>
              <a:t> avoirs sont gelés, leurs comptes en banque sont fermés. </a:t>
            </a:r>
          </a:p>
          <a:p>
            <a:pPr marL="285750" indent="-285750">
              <a:buFont typeface=".Hiragino Kaku Gothic Interface W3"/>
              <a:buChar char="◉"/>
            </a:pPr>
            <a:r>
              <a:rPr lang="fr-CH" sz="1600" b="1" dirty="0">
                <a:solidFill>
                  <a:srgbClr val="000000"/>
                </a:solidFill>
                <a:effectLst/>
                <a:latin typeface="Helvetica Neue" panose="02000503000000020004" pitchFamily="2" charset="0"/>
              </a:rPr>
              <a:t>Jacques Baud, citoyen suisse, a l’interdiction de se déplacer en dehors de la Belgique, son pays de résidence. </a:t>
            </a:r>
          </a:p>
          <a:p>
            <a:pPr marL="285750" indent="-285750">
              <a:buFont typeface=".Hiragino Kaku Gothic Interface W3"/>
              <a:buChar char="◉"/>
            </a:pPr>
            <a:r>
              <a:rPr lang="fr-CH" sz="1600" b="1" dirty="0">
                <a:solidFill>
                  <a:srgbClr val="000000"/>
                </a:solidFill>
                <a:effectLst/>
                <a:latin typeface="Helvetica Neue" panose="02000503000000020004" pitchFamily="2" charset="0"/>
              </a:rPr>
              <a:t>Xavier Moreau, citoyen français résidant en Russie, est interdit de circuler dans l’Unio</a:t>
            </a:r>
            <a:r>
              <a:rPr lang="fr-CH" sz="1600" b="1" dirty="0">
                <a:solidFill>
                  <a:srgbClr val="000000"/>
                </a:solidFill>
                <a:latin typeface="Helvetica Neue" panose="02000503000000020004" pitchFamily="2" charset="0"/>
              </a:rPr>
              <a:t>n européenne sauf en France.</a:t>
            </a:r>
            <a:endParaRPr lang="fr-FR" sz="1600" dirty="0"/>
          </a:p>
        </p:txBody>
      </p:sp>
      <p:sp>
        <p:nvSpPr>
          <p:cNvPr id="11" name="ZoneTexte 10">
            <a:extLst>
              <a:ext uri="{FF2B5EF4-FFF2-40B4-BE49-F238E27FC236}">
                <a16:creationId xmlns:a16="http://schemas.microsoft.com/office/drawing/2014/main" id="{3C662082-F3FC-F8FA-613E-937435FF979D}"/>
              </a:ext>
            </a:extLst>
          </p:cNvPr>
          <p:cNvSpPr txBox="1"/>
          <p:nvPr/>
        </p:nvSpPr>
        <p:spPr>
          <a:xfrm>
            <a:off x="264457" y="5007905"/>
            <a:ext cx="3463447" cy="923330"/>
          </a:xfrm>
          <a:prstGeom prst="rect">
            <a:avLst/>
          </a:prstGeom>
          <a:solidFill>
            <a:schemeClr val="bg1"/>
          </a:solidFill>
          <a:ln w="28575">
            <a:solidFill>
              <a:schemeClr val="tx1"/>
            </a:solidFill>
          </a:ln>
        </p:spPr>
        <p:txBody>
          <a:bodyPr wrap="square">
            <a:spAutoFit/>
          </a:bodyPr>
          <a:lstStyle/>
          <a:p>
            <a:pPr algn="ctr"/>
            <a:r>
              <a:rPr lang="fr-CH" sz="2200" b="1" dirty="0">
                <a:solidFill>
                  <a:srgbClr val="000000"/>
                </a:solidFill>
                <a:effectLst/>
                <a:latin typeface="Arial Rounded MT Bold" panose="020F0704030504030204" pitchFamily="34" charset="77"/>
              </a:rPr>
              <a:t>Jacques Baud</a:t>
            </a:r>
            <a:br>
              <a:rPr lang="fr-CH" b="1" dirty="0">
                <a:solidFill>
                  <a:srgbClr val="000000"/>
                </a:solidFill>
                <a:effectLst/>
                <a:latin typeface="Arial Rounded MT Bold" panose="020F0704030504030204" pitchFamily="34" charset="77"/>
              </a:rPr>
            </a:br>
            <a:r>
              <a:rPr lang="fr-CH" sz="1600" b="1" dirty="0">
                <a:solidFill>
                  <a:srgbClr val="000000"/>
                </a:solidFill>
                <a:latin typeface="Helvetica Neue" panose="02000503000000020004" pitchFamily="2" charset="0"/>
              </a:rPr>
              <a:t>Colonel d'État major, ancien</a:t>
            </a:r>
            <a:br>
              <a:rPr lang="fr-CH" sz="1600" b="1" dirty="0">
                <a:solidFill>
                  <a:srgbClr val="000000"/>
                </a:solidFill>
                <a:latin typeface="Helvetica Neue" panose="02000503000000020004" pitchFamily="2" charset="0"/>
              </a:rPr>
            </a:br>
            <a:r>
              <a:rPr lang="fr-CH" sz="1600" b="1" dirty="0">
                <a:solidFill>
                  <a:srgbClr val="000000"/>
                </a:solidFill>
                <a:latin typeface="Helvetica Neue" panose="02000503000000020004" pitchFamily="2" charset="0"/>
              </a:rPr>
              <a:t>du renseignement suisse</a:t>
            </a:r>
            <a:endParaRPr lang="fr-CH" sz="1600" b="1" dirty="0">
              <a:solidFill>
                <a:srgbClr val="000000"/>
              </a:solidFill>
              <a:effectLst/>
              <a:latin typeface="Arial Rounded MT Bold" panose="020F0704030504030204" pitchFamily="34" charset="77"/>
            </a:endParaRPr>
          </a:p>
        </p:txBody>
      </p:sp>
      <p:sp>
        <p:nvSpPr>
          <p:cNvPr id="13" name="ZoneTexte 12">
            <a:extLst>
              <a:ext uri="{FF2B5EF4-FFF2-40B4-BE49-F238E27FC236}">
                <a16:creationId xmlns:a16="http://schemas.microsoft.com/office/drawing/2014/main" id="{4CFB9FB2-BED5-C48B-8D7C-913829C230C1}"/>
              </a:ext>
            </a:extLst>
          </p:cNvPr>
          <p:cNvSpPr txBox="1"/>
          <p:nvPr/>
        </p:nvSpPr>
        <p:spPr>
          <a:xfrm>
            <a:off x="7841948" y="3856045"/>
            <a:ext cx="4064000" cy="923330"/>
          </a:xfrm>
          <a:prstGeom prst="rect">
            <a:avLst/>
          </a:prstGeom>
          <a:solidFill>
            <a:schemeClr val="bg1"/>
          </a:solidFill>
          <a:ln w="28575">
            <a:solidFill>
              <a:schemeClr val="tx1"/>
            </a:solidFill>
          </a:ln>
        </p:spPr>
        <p:txBody>
          <a:bodyPr wrap="square">
            <a:spAutoFit/>
          </a:bodyPr>
          <a:lstStyle/>
          <a:p>
            <a:pPr algn="ctr"/>
            <a:r>
              <a:rPr lang="fr-CH" sz="2200" dirty="0">
                <a:solidFill>
                  <a:srgbClr val="000000"/>
                </a:solidFill>
                <a:effectLst/>
                <a:latin typeface="Arial Rounded MT Bold" panose="020F0704030504030204" pitchFamily="34" charset="77"/>
              </a:rPr>
              <a:t>Xavier Moreau</a:t>
            </a:r>
            <a:br>
              <a:rPr lang="fr-CH" dirty="0">
                <a:solidFill>
                  <a:srgbClr val="000000"/>
                </a:solidFill>
                <a:effectLst/>
                <a:latin typeface="Arial Rounded MT Bold" panose="020F0704030504030204" pitchFamily="34" charset="77"/>
              </a:rPr>
            </a:br>
            <a:r>
              <a:rPr lang="fr-CH" sz="1600" b="1" dirty="0">
                <a:solidFill>
                  <a:srgbClr val="000000"/>
                </a:solidFill>
                <a:latin typeface="Helvetica Neue" panose="02000503000000020004" pitchFamily="2" charset="0"/>
              </a:rPr>
              <a:t>Ancien militaire parachutiste, Saint-Cyrien, fondateur du site </a:t>
            </a:r>
            <a:r>
              <a:rPr lang="fr-CH" sz="1600" b="1" dirty="0" err="1">
                <a:solidFill>
                  <a:srgbClr val="000000"/>
                </a:solidFill>
                <a:latin typeface="Helvetica Neue" panose="02000503000000020004" pitchFamily="2" charset="0"/>
              </a:rPr>
              <a:t>Stratpol</a:t>
            </a:r>
            <a:endParaRPr lang="fr-CH" sz="1600" b="1" dirty="0">
              <a:solidFill>
                <a:srgbClr val="000000"/>
              </a:solidFill>
              <a:latin typeface="Helvetica Neue" panose="02000503000000020004" pitchFamily="2" charset="0"/>
            </a:endParaRPr>
          </a:p>
        </p:txBody>
      </p:sp>
      <p:sp>
        <p:nvSpPr>
          <p:cNvPr id="14" name="ZoneTexte 13">
            <a:extLst>
              <a:ext uri="{FF2B5EF4-FFF2-40B4-BE49-F238E27FC236}">
                <a16:creationId xmlns:a16="http://schemas.microsoft.com/office/drawing/2014/main" id="{9D8A25A8-1949-C160-DDB5-1D680D6B68DF}"/>
              </a:ext>
            </a:extLst>
          </p:cNvPr>
          <p:cNvSpPr txBox="1"/>
          <p:nvPr/>
        </p:nvSpPr>
        <p:spPr>
          <a:xfrm>
            <a:off x="4143360" y="4493019"/>
            <a:ext cx="2515259" cy="369332"/>
          </a:xfrm>
          <a:prstGeom prst="rect">
            <a:avLst/>
          </a:prstGeom>
          <a:solidFill>
            <a:schemeClr val="bg1"/>
          </a:solidFill>
          <a:ln w="28575">
            <a:solidFill>
              <a:schemeClr val="tx1"/>
            </a:solidFill>
          </a:ln>
        </p:spPr>
        <p:txBody>
          <a:bodyPr wrap="square">
            <a:spAutoFit/>
          </a:bodyPr>
          <a:lstStyle/>
          <a:p>
            <a:pPr algn="ctr"/>
            <a:r>
              <a:rPr lang="fr-CH" b="1" dirty="0">
                <a:solidFill>
                  <a:srgbClr val="000000"/>
                </a:solidFill>
                <a:effectLst/>
                <a:latin typeface="Arial Rounded MT Bold" panose="020F0704030504030204" pitchFamily="34" charset="77"/>
              </a:rPr>
              <a:t>15 décembre </a:t>
            </a:r>
            <a:r>
              <a:rPr lang="fr-CH" b="1" dirty="0">
                <a:solidFill>
                  <a:srgbClr val="000000"/>
                </a:solidFill>
                <a:latin typeface="Arial Rounded MT Bold" panose="020F0704030504030204" pitchFamily="34" charset="77"/>
              </a:rPr>
              <a:t>2025</a:t>
            </a:r>
            <a:endParaRPr lang="fr-CH" dirty="0">
              <a:solidFill>
                <a:srgbClr val="000000"/>
              </a:solidFill>
              <a:effectLst/>
              <a:latin typeface="Arial Rounded MT Bold" panose="020F0704030504030204" pitchFamily="34" charset="77"/>
            </a:endParaRPr>
          </a:p>
        </p:txBody>
      </p:sp>
      <p:pic>
        <p:nvPicPr>
          <p:cNvPr id="16" name="Image 15">
            <a:extLst>
              <a:ext uri="{FF2B5EF4-FFF2-40B4-BE49-F238E27FC236}">
                <a16:creationId xmlns:a16="http://schemas.microsoft.com/office/drawing/2014/main" id="{C417B9C0-EEF8-E454-F91B-DB74F2F31934}"/>
              </a:ext>
            </a:extLst>
          </p:cNvPr>
          <p:cNvPicPr>
            <a:picLocks noChangeAspect="1"/>
          </p:cNvPicPr>
          <p:nvPr/>
        </p:nvPicPr>
        <p:blipFill>
          <a:blip r:embed="rId4"/>
          <a:stretch>
            <a:fillRect/>
          </a:stretch>
        </p:blipFill>
        <p:spPr>
          <a:xfrm>
            <a:off x="9029775" y="951471"/>
            <a:ext cx="2032000" cy="2032000"/>
          </a:xfrm>
          <a:prstGeom prst="rect">
            <a:avLst/>
          </a:prstGeom>
        </p:spPr>
      </p:pic>
      <p:sp>
        <p:nvSpPr>
          <p:cNvPr id="17" name="ZoneTexte 16">
            <a:extLst>
              <a:ext uri="{FF2B5EF4-FFF2-40B4-BE49-F238E27FC236}">
                <a16:creationId xmlns:a16="http://schemas.microsoft.com/office/drawing/2014/main" id="{F16906BE-F0FC-AD13-85CB-1D26C9745F6C}"/>
              </a:ext>
            </a:extLst>
          </p:cNvPr>
          <p:cNvSpPr txBox="1"/>
          <p:nvPr/>
        </p:nvSpPr>
        <p:spPr>
          <a:xfrm>
            <a:off x="14577" y="88259"/>
            <a:ext cx="1240845" cy="369332"/>
          </a:xfrm>
          <a:prstGeom prst="rect">
            <a:avLst/>
          </a:prstGeom>
          <a:noFill/>
        </p:spPr>
        <p:txBody>
          <a:bodyPr wrap="square">
            <a:spAutoFit/>
          </a:bodyPr>
          <a:lstStyle/>
          <a:p>
            <a:r>
              <a:rPr lang="fr-CH" sz="1800" dirty="0">
                <a:latin typeface="Gill Sans Ultra Bold" panose="020B0A02020104020203" pitchFamily="34" charset="77"/>
                <a:ea typeface="Helvetica Neue" panose="02000503000000020004" pitchFamily="2" charset="0"/>
                <a:cs typeface="Helvetica Neue" panose="02000503000000020004" pitchFamily="2" charset="0"/>
              </a:rPr>
              <a:t>2025 </a:t>
            </a:r>
            <a:endParaRPr lang="fr-FR" dirty="0"/>
          </a:p>
        </p:txBody>
      </p:sp>
    </p:spTree>
    <p:extLst>
      <p:ext uri="{BB962C8B-B14F-4D97-AF65-F5344CB8AC3E}">
        <p14:creationId xmlns:p14="http://schemas.microsoft.com/office/powerpoint/2010/main" val="1518113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ppt_w*0.70"/>
                                          </p:val>
                                        </p:tav>
                                        <p:tav tm="100000">
                                          <p:val>
                                            <p:strVal val="#ppt_w"/>
                                          </p:val>
                                        </p:tav>
                                      </p:tavLst>
                                    </p:anim>
                                    <p:anim calcmode="lin" valueType="num">
                                      <p:cBhvr>
                                        <p:cTn id="8" dur="1000" fill="hold"/>
                                        <p:tgtEl>
                                          <p:spTgt spid="11"/>
                                        </p:tgtEl>
                                        <p:attrNameLst>
                                          <p:attrName>ppt_h</p:attrName>
                                        </p:attrNameLst>
                                      </p:cBhvr>
                                      <p:tavLst>
                                        <p:tav tm="0">
                                          <p:val>
                                            <p:strVal val="#ppt_h"/>
                                          </p:val>
                                        </p:tav>
                                        <p:tav tm="100000">
                                          <p:val>
                                            <p:strVal val="#ppt_h"/>
                                          </p:val>
                                        </p:tav>
                                      </p:tavLst>
                                    </p:anim>
                                    <p:animEffect transition="in" filter="fade">
                                      <p:cBhvr>
                                        <p:cTn id="9" dur="1000"/>
                                        <p:tgtEl>
                                          <p:spTgt spid="11"/>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1000" fill="hold"/>
                                        <p:tgtEl>
                                          <p:spTgt spid="13"/>
                                        </p:tgtEl>
                                        <p:attrNameLst>
                                          <p:attrName>ppt_w</p:attrName>
                                        </p:attrNameLst>
                                      </p:cBhvr>
                                      <p:tavLst>
                                        <p:tav tm="0">
                                          <p:val>
                                            <p:strVal val="#ppt_w*0.70"/>
                                          </p:val>
                                        </p:tav>
                                        <p:tav tm="100000">
                                          <p:val>
                                            <p:strVal val="#ppt_w"/>
                                          </p:val>
                                        </p:tav>
                                      </p:tavLst>
                                    </p:anim>
                                    <p:anim calcmode="lin" valueType="num">
                                      <p:cBhvr>
                                        <p:cTn id="13" dur="1000" fill="hold"/>
                                        <p:tgtEl>
                                          <p:spTgt spid="13"/>
                                        </p:tgtEl>
                                        <p:attrNameLst>
                                          <p:attrName>ppt_h</p:attrName>
                                        </p:attrNameLst>
                                      </p:cBhvr>
                                      <p:tavLst>
                                        <p:tav tm="0">
                                          <p:val>
                                            <p:strVal val="#ppt_h"/>
                                          </p:val>
                                        </p:tav>
                                        <p:tav tm="100000">
                                          <p:val>
                                            <p:strVal val="#ppt_h"/>
                                          </p:val>
                                        </p:tav>
                                      </p:tavLst>
                                    </p:anim>
                                    <p:animEffect transition="in" filter="fade">
                                      <p:cBhvr>
                                        <p:cTn id="14" dur="1000"/>
                                        <p:tgtEl>
                                          <p:spTgt spid="13"/>
                                        </p:tgtEl>
                                      </p:cBhvr>
                                    </p:animEffect>
                                  </p:childTnLst>
                                </p:cTn>
                              </p:par>
                              <p:par>
                                <p:cTn id="15" presetID="55"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1000" fill="hold"/>
                                        <p:tgtEl>
                                          <p:spTgt spid="14"/>
                                        </p:tgtEl>
                                        <p:attrNameLst>
                                          <p:attrName>ppt_w</p:attrName>
                                        </p:attrNameLst>
                                      </p:cBhvr>
                                      <p:tavLst>
                                        <p:tav tm="0">
                                          <p:val>
                                            <p:strVal val="#ppt_w*0.70"/>
                                          </p:val>
                                        </p:tav>
                                        <p:tav tm="100000">
                                          <p:val>
                                            <p:strVal val="#ppt_w"/>
                                          </p:val>
                                        </p:tav>
                                      </p:tavLst>
                                    </p:anim>
                                    <p:anim calcmode="lin" valueType="num">
                                      <p:cBhvr>
                                        <p:cTn id="18" dur="1000" fill="hold"/>
                                        <p:tgtEl>
                                          <p:spTgt spid="14"/>
                                        </p:tgtEl>
                                        <p:attrNameLst>
                                          <p:attrName>ppt_h</p:attrName>
                                        </p:attrNameLst>
                                      </p:cBhvr>
                                      <p:tavLst>
                                        <p:tav tm="0">
                                          <p:val>
                                            <p:strVal val="#ppt_h"/>
                                          </p:val>
                                        </p:tav>
                                        <p:tav tm="100000">
                                          <p:val>
                                            <p:strVal val="#ppt_h"/>
                                          </p:val>
                                        </p:tav>
                                      </p:tavLst>
                                    </p:anim>
                                    <p:animEffect transition="in" filter="fade">
                                      <p:cBhvr>
                                        <p:cTn id="19" dur="1000"/>
                                        <p:tgtEl>
                                          <p:spTgt spid="14"/>
                                        </p:tgtEl>
                                      </p:cBhvr>
                                    </p:animEffect>
                                  </p:childTnLst>
                                </p:cTn>
                              </p:par>
                            </p:childTnLst>
                          </p:cTn>
                        </p:par>
                      </p:childTnLst>
                    </p:cTn>
                  </p:par>
                  <p:par>
                    <p:cTn id="20" fill="hold">
                      <p:stCondLst>
                        <p:cond delay="indefinite"/>
                      </p:stCondLst>
                      <p:childTnLst>
                        <p:par>
                          <p:cTn id="21" fill="hold">
                            <p:stCondLst>
                              <p:cond delay="0"/>
                            </p:stCondLst>
                            <p:childTnLst>
                              <p:par>
                                <p:cTn id="22" presetID="55" presetClass="entr" presetSubtype="0"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1000" fill="hold"/>
                                        <p:tgtEl>
                                          <p:spTgt spid="9"/>
                                        </p:tgtEl>
                                        <p:attrNameLst>
                                          <p:attrName>ppt_w</p:attrName>
                                        </p:attrNameLst>
                                      </p:cBhvr>
                                      <p:tavLst>
                                        <p:tav tm="0">
                                          <p:val>
                                            <p:strVal val="#ppt_w*0.70"/>
                                          </p:val>
                                        </p:tav>
                                        <p:tav tm="100000">
                                          <p:val>
                                            <p:strVal val="#ppt_w"/>
                                          </p:val>
                                        </p:tav>
                                      </p:tavLst>
                                    </p:anim>
                                    <p:anim calcmode="lin" valueType="num">
                                      <p:cBhvr>
                                        <p:cTn id="25" dur="1000" fill="hold"/>
                                        <p:tgtEl>
                                          <p:spTgt spid="9"/>
                                        </p:tgtEl>
                                        <p:attrNameLst>
                                          <p:attrName>ppt_h</p:attrName>
                                        </p:attrNameLst>
                                      </p:cBhvr>
                                      <p:tavLst>
                                        <p:tav tm="0">
                                          <p:val>
                                            <p:strVal val="#ppt_h"/>
                                          </p:val>
                                        </p:tav>
                                        <p:tav tm="100000">
                                          <p:val>
                                            <p:strVal val="#ppt_h"/>
                                          </p:val>
                                        </p:tav>
                                      </p:tavLst>
                                    </p:anim>
                                    <p:animEffect transition="in" filter="fade">
                                      <p:cBhvr>
                                        <p:cTn id="26"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3" grpId="0" animBg="1"/>
      <p:bldP spid="14"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6E718D-68F5-8728-9A12-A05D457A89D0}"/>
            </a:ext>
          </a:extLst>
        </p:cNvPr>
        <p:cNvGrpSpPr/>
        <p:nvPr/>
      </p:nvGrpSpPr>
      <p:grpSpPr>
        <a:xfrm>
          <a:off x="0" y="0"/>
          <a:ext cx="0" cy="0"/>
          <a:chOff x="0" y="0"/>
          <a:chExt cx="0" cy="0"/>
        </a:xfrm>
      </p:grpSpPr>
      <p:sp>
        <p:nvSpPr>
          <p:cNvPr id="10" name="ZoneTexte 9">
            <a:extLst>
              <a:ext uri="{FF2B5EF4-FFF2-40B4-BE49-F238E27FC236}">
                <a16:creationId xmlns:a16="http://schemas.microsoft.com/office/drawing/2014/main" id="{07D8C160-3299-B45A-8400-AA49EA610242}"/>
              </a:ext>
            </a:extLst>
          </p:cNvPr>
          <p:cNvSpPr txBox="1"/>
          <p:nvPr/>
        </p:nvSpPr>
        <p:spPr>
          <a:xfrm>
            <a:off x="522027" y="320200"/>
            <a:ext cx="11147946" cy="1446550"/>
          </a:xfrm>
          <a:prstGeom prst="rect">
            <a:avLst/>
          </a:prstGeom>
          <a:noFill/>
        </p:spPr>
        <p:txBody>
          <a:bodyPr wrap="square">
            <a:spAutoFit/>
          </a:bodyPr>
          <a:lstStyle/>
          <a:p>
            <a:pPr algn="l" fontAlgn="base"/>
            <a:r>
              <a:rPr lang="fr-CH" sz="4400" b="1" i="0" dirty="0">
                <a:solidFill>
                  <a:srgbClr val="000000"/>
                </a:solidFill>
                <a:effectLst/>
                <a:latin typeface="Gill Sans Ultra Bold" panose="020B0A02020104020203" pitchFamily="34" charset="77"/>
              </a:rPr>
              <a:t>Le</a:t>
            </a:r>
            <a:r>
              <a:rPr lang="fr-CH" sz="4400" b="1" dirty="0">
                <a:solidFill>
                  <a:srgbClr val="000000"/>
                </a:solidFill>
                <a:latin typeface="Gill Sans Ultra Bold" panose="020B0A02020104020203" pitchFamily="34" charset="77"/>
              </a:rPr>
              <a:t>s </a:t>
            </a:r>
            <a:r>
              <a:rPr lang="fr-CH" sz="4400" b="1" dirty="0">
                <a:solidFill>
                  <a:srgbClr val="FF0000"/>
                </a:solidFill>
                <a:latin typeface="Gill Sans Ultra Bold" panose="020B0A02020104020203" pitchFamily="34" charset="77"/>
              </a:rPr>
              <a:t>piratages</a:t>
            </a:r>
            <a:r>
              <a:rPr lang="fr-CH" sz="4400" b="1" dirty="0">
                <a:solidFill>
                  <a:srgbClr val="000000"/>
                </a:solidFill>
                <a:latin typeface="Gill Sans Ultra Bold" panose="020B0A02020104020203" pitchFamily="34" charset="77"/>
              </a:rPr>
              <a:t> numériques mettent en danger la MNBC …</a:t>
            </a:r>
            <a:endParaRPr lang="fr-CH" sz="4400" b="1" i="0" dirty="0">
              <a:solidFill>
                <a:srgbClr val="000000"/>
              </a:solidFill>
              <a:effectLst/>
              <a:latin typeface="Gill Sans Ultra Bold" panose="020B0A02020104020203" pitchFamily="34" charset="77"/>
            </a:endParaRPr>
          </a:p>
        </p:txBody>
      </p:sp>
      <p:pic>
        <p:nvPicPr>
          <p:cNvPr id="6146" name="Picture 2" descr="Image d'illustraton. — © Arnulf Hettrich / imago">
            <a:extLst>
              <a:ext uri="{FF2B5EF4-FFF2-40B4-BE49-F238E27FC236}">
                <a16:creationId xmlns:a16="http://schemas.microsoft.com/office/drawing/2014/main" id="{6943A094-E893-613B-B858-80FCDFB618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3185" y="1924874"/>
            <a:ext cx="6186788" cy="348142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12" name="ZoneTexte 11">
            <a:extLst>
              <a:ext uri="{FF2B5EF4-FFF2-40B4-BE49-F238E27FC236}">
                <a16:creationId xmlns:a16="http://schemas.microsoft.com/office/drawing/2014/main" id="{AF3A9972-4EB6-D814-6B9D-2DE4056D0F04}"/>
              </a:ext>
            </a:extLst>
          </p:cNvPr>
          <p:cNvSpPr txBox="1"/>
          <p:nvPr/>
        </p:nvSpPr>
        <p:spPr>
          <a:xfrm>
            <a:off x="8605411" y="5896619"/>
            <a:ext cx="2844800" cy="369332"/>
          </a:xfrm>
          <a:prstGeom prst="rect">
            <a:avLst/>
          </a:prstGeom>
          <a:solidFill>
            <a:schemeClr val="bg1"/>
          </a:solidFill>
          <a:ln w="28575">
            <a:solidFill>
              <a:schemeClr val="tx1"/>
            </a:solidFill>
          </a:ln>
        </p:spPr>
        <p:txBody>
          <a:bodyPr wrap="square">
            <a:spAutoFit/>
          </a:bodyPr>
          <a:lstStyle/>
          <a:p>
            <a:pPr algn="ctr"/>
            <a:r>
              <a:rPr lang="fr-CH" b="1" dirty="0">
                <a:solidFill>
                  <a:srgbClr val="000000"/>
                </a:solidFill>
                <a:effectLst/>
                <a:latin typeface="Arial Rounded MT Bold" panose="020F0704030504030204" pitchFamily="34" charset="77"/>
              </a:rPr>
              <a:t>26 novembre </a:t>
            </a:r>
            <a:r>
              <a:rPr lang="fr-CH" b="1" dirty="0">
                <a:solidFill>
                  <a:srgbClr val="000000"/>
                </a:solidFill>
                <a:latin typeface="Arial Rounded MT Bold" panose="020F0704030504030204" pitchFamily="34" charset="77"/>
              </a:rPr>
              <a:t>2025</a:t>
            </a:r>
            <a:endParaRPr lang="fr-CH" dirty="0">
              <a:solidFill>
                <a:srgbClr val="000000"/>
              </a:solidFill>
              <a:effectLst/>
              <a:latin typeface="Arial Rounded MT Bold" panose="020F0704030504030204" pitchFamily="34" charset="77"/>
            </a:endParaRPr>
          </a:p>
        </p:txBody>
      </p:sp>
      <p:pic>
        <p:nvPicPr>
          <p:cNvPr id="2" name="Image 1">
            <a:extLst>
              <a:ext uri="{FF2B5EF4-FFF2-40B4-BE49-F238E27FC236}">
                <a16:creationId xmlns:a16="http://schemas.microsoft.com/office/drawing/2014/main" id="{A2EC55C1-FECA-9250-5F78-192D08484150}"/>
              </a:ext>
            </a:extLst>
          </p:cNvPr>
          <p:cNvPicPr>
            <a:picLocks noChangeAspect="1"/>
          </p:cNvPicPr>
          <p:nvPr/>
        </p:nvPicPr>
        <p:blipFill>
          <a:blip r:embed="rId3"/>
          <a:stretch>
            <a:fillRect/>
          </a:stretch>
        </p:blipFill>
        <p:spPr>
          <a:xfrm>
            <a:off x="426888" y="3048395"/>
            <a:ext cx="5669112" cy="3361584"/>
          </a:xfrm>
          <a:prstGeom prst="rect">
            <a:avLst/>
          </a:prstGeom>
          <a:ln w="28575">
            <a:solidFill>
              <a:schemeClr val="tx1"/>
            </a:solidFill>
          </a:ln>
        </p:spPr>
      </p:pic>
      <p:pic>
        <p:nvPicPr>
          <p:cNvPr id="4" name="Image 3">
            <a:extLst>
              <a:ext uri="{FF2B5EF4-FFF2-40B4-BE49-F238E27FC236}">
                <a16:creationId xmlns:a16="http://schemas.microsoft.com/office/drawing/2014/main" id="{AD30392D-F8B8-90A5-7CA1-7AF428EFA038}"/>
              </a:ext>
            </a:extLst>
          </p:cNvPr>
          <p:cNvPicPr>
            <a:picLocks noChangeAspect="1"/>
          </p:cNvPicPr>
          <p:nvPr/>
        </p:nvPicPr>
        <p:blipFill>
          <a:blip r:embed="rId4"/>
          <a:stretch>
            <a:fillRect/>
          </a:stretch>
        </p:blipFill>
        <p:spPr>
          <a:xfrm>
            <a:off x="8605411" y="5050702"/>
            <a:ext cx="2844800" cy="711200"/>
          </a:xfrm>
          <a:prstGeom prst="rect">
            <a:avLst/>
          </a:prstGeom>
          <a:ln>
            <a:solidFill>
              <a:schemeClr val="tx1"/>
            </a:solidFill>
          </a:ln>
        </p:spPr>
      </p:pic>
    </p:spTree>
    <p:extLst>
      <p:ext uri="{BB962C8B-B14F-4D97-AF65-F5344CB8AC3E}">
        <p14:creationId xmlns:p14="http://schemas.microsoft.com/office/powerpoint/2010/main" val="820765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strVal val="#ppt_w*0.70"/>
                                          </p:val>
                                        </p:tav>
                                        <p:tav tm="100000">
                                          <p:val>
                                            <p:strVal val="#ppt_w"/>
                                          </p:val>
                                        </p:tav>
                                      </p:tavLst>
                                    </p:anim>
                                    <p:anim calcmode="lin" valueType="num">
                                      <p:cBhvr>
                                        <p:cTn id="8" dur="1000" fill="hold"/>
                                        <p:tgtEl>
                                          <p:spTgt spid="12"/>
                                        </p:tgtEl>
                                        <p:attrNameLst>
                                          <p:attrName>ppt_h</p:attrName>
                                        </p:attrNameLst>
                                      </p:cBhvr>
                                      <p:tavLst>
                                        <p:tav tm="0">
                                          <p:val>
                                            <p:strVal val="#ppt_h"/>
                                          </p:val>
                                        </p:tav>
                                        <p:tav tm="100000">
                                          <p:val>
                                            <p:strVal val="#ppt_h"/>
                                          </p:val>
                                        </p:tav>
                                      </p:tavLst>
                                    </p:anim>
                                    <p:animEffect transition="in" filter="fade">
                                      <p:cBhvr>
                                        <p:cTn id="9" dur="1000"/>
                                        <p:tgtEl>
                                          <p:spTgt spid="12"/>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1000" fill="hold"/>
                                        <p:tgtEl>
                                          <p:spTgt spid="2"/>
                                        </p:tgtEl>
                                        <p:attrNameLst>
                                          <p:attrName>ppt_w</p:attrName>
                                        </p:attrNameLst>
                                      </p:cBhvr>
                                      <p:tavLst>
                                        <p:tav tm="0">
                                          <p:val>
                                            <p:strVal val="#ppt_w*0.70"/>
                                          </p:val>
                                        </p:tav>
                                        <p:tav tm="100000">
                                          <p:val>
                                            <p:strVal val="#ppt_w"/>
                                          </p:val>
                                        </p:tav>
                                      </p:tavLst>
                                    </p:anim>
                                    <p:anim calcmode="lin" valueType="num">
                                      <p:cBhvr>
                                        <p:cTn id="15" dur="1000" fill="hold"/>
                                        <p:tgtEl>
                                          <p:spTgt spid="2"/>
                                        </p:tgtEl>
                                        <p:attrNameLst>
                                          <p:attrName>ppt_h</p:attrName>
                                        </p:attrNameLst>
                                      </p:cBhvr>
                                      <p:tavLst>
                                        <p:tav tm="0">
                                          <p:val>
                                            <p:strVal val="#ppt_h"/>
                                          </p:val>
                                        </p:tav>
                                        <p:tav tm="100000">
                                          <p:val>
                                            <p:strVal val="#ppt_h"/>
                                          </p:val>
                                        </p:tav>
                                      </p:tavLst>
                                    </p:anim>
                                    <p:animEffect transition="in" filter="fade">
                                      <p:cBhvr>
                                        <p:cTn id="16"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ZoneTexte 9">
            <a:extLst>
              <a:ext uri="{FF2B5EF4-FFF2-40B4-BE49-F238E27FC236}">
                <a16:creationId xmlns:a16="http://schemas.microsoft.com/office/drawing/2014/main" id="{DBB1D08D-7C21-3DF2-C726-08E6D97AA7A9}"/>
              </a:ext>
            </a:extLst>
          </p:cNvPr>
          <p:cNvSpPr txBox="1"/>
          <p:nvPr/>
        </p:nvSpPr>
        <p:spPr>
          <a:xfrm>
            <a:off x="522027" y="320200"/>
            <a:ext cx="10690950" cy="2123658"/>
          </a:xfrm>
          <a:prstGeom prst="rect">
            <a:avLst/>
          </a:prstGeom>
          <a:noFill/>
        </p:spPr>
        <p:txBody>
          <a:bodyPr wrap="square">
            <a:spAutoFit/>
          </a:bodyPr>
          <a:lstStyle/>
          <a:p>
            <a:pPr algn="l" fontAlgn="base"/>
            <a:r>
              <a:rPr lang="fr-CH" sz="4400" b="1" dirty="0">
                <a:solidFill>
                  <a:srgbClr val="000000"/>
                </a:solidFill>
                <a:latin typeface="Gill Sans Ultra Bold" panose="020B0A02020104020203" pitchFamily="34" charset="77"/>
              </a:rPr>
              <a:t>Et</a:t>
            </a:r>
            <a:r>
              <a:rPr lang="fr-CH" sz="4400" b="1" cap="all" dirty="0">
                <a:solidFill>
                  <a:srgbClr val="000000"/>
                </a:solidFill>
                <a:latin typeface="Gill Sans Ultra Bold" panose="020B0A02020104020203" pitchFamily="34" charset="77"/>
              </a:rPr>
              <a:t> </a:t>
            </a:r>
            <a:r>
              <a:rPr lang="fr-CH" sz="4400" b="1" dirty="0">
                <a:solidFill>
                  <a:srgbClr val="000000"/>
                </a:solidFill>
                <a:latin typeface="Gill Sans Ultra Bold" panose="020B0A02020104020203" pitchFamily="34" charset="77"/>
              </a:rPr>
              <a:t>l</a:t>
            </a:r>
            <a:r>
              <a:rPr lang="fr-CH" sz="4400" b="1" i="0" dirty="0">
                <a:solidFill>
                  <a:srgbClr val="000000"/>
                </a:solidFill>
                <a:effectLst/>
                <a:latin typeface="Gill Sans Ultra Bold" panose="020B0A02020104020203" pitchFamily="34" charset="77"/>
              </a:rPr>
              <a:t>es </a:t>
            </a:r>
            <a:r>
              <a:rPr lang="fr-CH" sz="4400" b="1" i="0" dirty="0">
                <a:solidFill>
                  <a:srgbClr val="FF0000"/>
                </a:solidFill>
                <a:effectLst/>
                <a:latin typeface="Gill Sans Ultra Bold" panose="020B0A02020104020203" pitchFamily="34" charset="77"/>
              </a:rPr>
              <a:t>Français</a:t>
            </a:r>
            <a:r>
              <a:rPr lang="fr-CH" sz="4400" b="1" i="0" dirty="0">
                <a:solidFill>
                  <a:srgbClr val="000000"/>
                </a:solidFill>
                <a:effectLst/>
                <a:latin typeface="Gill Sans Ultra Bold" panose="020B0A02020104020203" pitchFamily="34" charset="77"/>
              </a:rPr>
              <a:t> sont </a:t>
            </a:r>
          </a:p>
          <a:p>
            <a:pPr algn="l" fontAlgn="base"/>
            <a:r>
              <a:rPr lang="fr-CH" sz="4400" b="1" i="0" dirty="0">
                <a:solidFill>
                  <a:srgbClr val="000000"/>
                </a:solidFill>
                <a:effectLst/>
                <a:latin typeface="Gill Sans Ultra Bold" panose="020B0A02020104020203" pitchFamily="34" charset="77"/>
              </a:rPr>
              <a:t>« de plus en plus </a:t>
            </a:r>
            <a:r>
              <a:rPr lang="fr-CH" sz="4400" b="1" i="0" dirty="0">
                <a:solidFill>
                  <a:srgbClr val="FF0000"/>
                </a:solidFill>
                <a:effectLst/>
                <a:latin typeface="Gill Sans Ultra Bold" panose="020B0A02020104020203" pitchFamily="34" charset="77"/>
              </a:rPr>
              <a:t>attachés</a:t>
            </a:r>
            <a:r>
              <a:rPr lang="fr-CH" sz="4400" b="1" i="0" dirty="0">
                <a:solidFill>
                  <a:srgbClr val="000000"/>
                </a:solidFill>
                <a:effectLst/>
                <a:latin typeface="Gill Sans Ultra Bold" panose="020B0A02020104020203" pitchFamily="34" charset="77"/>
              </a:rPr>
              <a:t> au </a:t>
            </a:r>
            <a:r>
              <a:rPr lang="fr-CH" sz="4400" b="1" i="0" dirty="0">
                <a:effectLst/>
                <a:latin typeface="Gill Sans Ultra Bold" panose="020B0A02020104020203" pitchFamily="34" charset="77"/>
              </a:rPr>
              <a:t>cash</a:t>
            </a:r>
            <a:r>
              <a:rPr lang="fr-CH" sz="4400" b="1" i="0" dirty="0">
                <a:solidFill>
                  <a:srgbClr val="000000"/>
                </a:solidFill>
                <a:effectLst/>
                <a:latin typeface="Gill Sans Ultra Bold" panose="020B0A02020104020203" pitchFamily="34" charset="77"/>
              </a:rPr>
              <a:t> ! »</a:t>
            </a:r>
          </a:p>
        </p:txBody>
      </p:sp>
      <p:pic>
        <p:nvPicPr>
          <p:cNvPr id="5" name="Image 4">
            <a:extLst>
              <a:ext uri="{FF2B5EF4-FFF2-40B4-BE49-F238E27FC236}">
                <a16:creationId xmlns:a16="http://schemas.microsoft.com/office/drawing/2014/main" id="{FAB601FE-7D30-E56E-9BAA-4FC59DF3D909}"/>
              </a:ext>
            </a:extLst>
          </p:cNvPr>
          <p:cNvPicPr>
            <a:picLocks noChangeAspect="1"/>
          </p:cNvPicPr>
          <p:nvPr/>
        </p:nvPicPr>
        <p:blipFill>
          <a:blip r:embed="rId2"/>
          <a:stretch>
            <a:fillRect/>
          </a:stretch>
        </p:blipFill>
        <p:spPr>
          <a:xfrm>
            <a:off x="3373394" y="1901907"/>
            <a:ext cx="7622404" cy="4374313"/>
          </a:xfrm>
          <a:prstGeom prst="rect">
            <a:avLst/>
          </a:prstGeom>
          <a:ln>
            <a:solidFill>
              <a:schemeClr val="tx1"/>
            </a:solidFill>
          </a:ln>
        </p:spPr>
      </p:pic>
      <p:sp>
        <p:nvSpPr>
          <p:cNvPr id="12" name="ZoneTexte 11">
            <a:extLst>
              <a:ext uri="{FF2B5EF4-FFF2-40B4-BE49-F238E27FC236}">
                <a16:creationId xmlns:a16="http://schemas.microsoft.com/office/drawing/2014/main" id="{A10F9A36-37C8-B645-410C-553C78A03417}"/>
              </a:ext>
            </a:extLst>
          </p:cNvPr>
          <p:cNvSpPr txBox="1"/>
          <p:nvPr/>
        </p:nvSpPr>
        <p:spPr>
          <a:xfrm>
            <a:off x="9868485" y="5268526"/>
            <a:ext cx="1834738" cy="369332"/>
          </a:xfrm>
          <a:prstGeom prst="rect">
            <a:avLst/>
          </a:prstGeom>
          <a:solidFill>
            <a:schemeClr val="bg1"/>
          </a:solidFill>
          <a:ln w="28575">
            <a:solidFill>
              <a:schemeClr val="tx1"/>
            </a:solidFill>
          </a:ln>
        </p:spPr>
        <p:txBody>
          <a:bodyPr wrap="square">
            <a:spAutoFit/>
          </a:bodyPr>
          <a:lstStyle/>
          <a:p>
            <a:pPr algn="ctr"/>
            <a:r>
              <a:rPr lang="fr-CH" b="1" dirty="0">
                <a:solidFill>
                  <a:srgbClr val="000000"/>
                </a:solidFill>
                <a:effectLst/>
                <a:latin typeface="Arial Rounded MT Bold" panose="020F0704030504030204" pitchFamily="34" charset="77"/>
              </a:rPr>
              <a:t>20 mars </a:t>
            </a:r>
            <a:r>
              <a:rPr lang="fr-CH" b="1" dirty="0">
                <a:solidFill>
                  <a:srgbClr val="000000"/>
                </a:solidFill>
                <a:latin typeface="Arial Rounded MT Bold" panose="020F0704030504030204" pitchFamily="34" charset="77"/>
              </a:rPr>
              <a:t>2024</a:t>
            </a:r>
            <a:endParaRPr lang="fr-CH" dirty="0">
              <a:solidFill>
                <a:srgbClr val="000000"/>
              </a:solidFill>
              <a:effectLst/>
              <a:latin typeface="Arial Rounded MT Bold" panose="020F0704030504030204" pitchFamily="34" charset="77"/>
            </a:endParaRPr>
          </a:p>
        </p:txBody>
      </p:sp>
      <p:pic>
        <p:nvPicPr>
          <p:cNvPr id="3" name="Image 2">
            <a:extLst>
              <a:ext uri="{FF2B5EF4-FFF2-40B4-BE49-F238E27FC236}">
                <a16:creationId xmlns:a16="http://schemas.microsoft.com/office/drawing/2014/main" id="{CA7F2D99-314E-AA08-92A1-9462F6769786}"/>
              </a:ext>
            </a:extLst>
          </p:cNvPr>
          <p:cNvPicPr>
            <a:picLocks noChangeAspect="1"/>
          </p:cNvPicPr>
          <p:nvPr/>
        </p:nvPicPr>
        <p:blipFill>
          <a:blip r:embed="rId3"/>
          <a:stretch>
            <a:fillRect/>
          </a:stretch>
        </p:blipFill>
        <p:spPr>
          <a:xfrm>
            <a:off x="8982035" y="2691790"/>
            <a:ext cx="2984500" cy="1041400"/>
          </a:xfrm>
          <a:prstGeom prst="rect">
            <a:avLst/>
          </a:prstGeom>
        </p:spPr>
      </p:pic>
    </p:spTree>
    <p:extLst>
      <p:ext uri="{BB962C8B-B14F-4D97-AF65-F5344CB8AC3E}">
        <p14:creationId xmlns:p14="http://schemas.microsoft.com/office/powerpoint/2010/main" val="34616194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1000" fill="hold"/>
                                        <p:tgtEl>
                                          <p:spTgt spid="12"/>
                                        </p:tgtEl>
                                        <p:attrNameLst>
                                          <p:attrName>ppt_w</p:attrName>
                                        </p:attrNameLst>
                                      </p:cBhvr>
                                      <p:tavLst>
                                        <p:tav tm="0">
                                          <p:val>
                                            <p:strVal val="#ppt_w*0.70"/>
                                          </p:val>
                                        </p:tav>
                                        <p:tav tm="100000">
                                          <p:val>
                                            <p:strVal val="#ppt_w"/>
                                          </p:val>
                                        </p:tav>
                                      </p:tavLst>
                                    </p:anim>
                                    <p:anim calcmode="lin" valueType="num">
                                      <p:cBhvr>
                                        <p:cTn id="13" dur="1000" fill="hold"/>
                                        <p:tgtEl>
                                          <p:spTgt spid="12"/>
                                        </p:tgtEl>
                                        <p:attrNameLst>
                                          <p:attrName>ppt_h</p:attrName>
                                        </p:attrNameLst>
                                      </p:cBhvr>
                                      <p:tavLst>
                                        <p:tav tm="0">
                                          <p:val>
                                            <p:strVal val="#ppt_h"/>
                                          </p:val>
                                        </p:tav>
                                        <p:tav tm="100000">
                                          <p:val>
                                            <p:strVal val="#ppt_h"/>
                                          </p:val>
                                        </p:tav>
                                      </p:tavLst>
                                    </p:anim>
                                    <p:animEffect transition="in" filter="fade">
                                      <p:cBhvr>
                                        <p:cTn id="14"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56BEFD-A4BD-8E45-228D-616D48C248DB}"/>
            </a:ext>
          </a:extLst>
        </p:cNvPr>
        <p:cNvGrpSpPr/>
        <p:nvPr/>
      </p:nvGrpSpPr>
      <p:grpSpPr>
        <a:xfrm>
          <a:off x="0" y="0"/>
          <a:ext cx="0" cy="0"/>
          <a:chOff x="0" y="0"/>
          <a:chExt cx="0" cy="0"/>
        </a:xfrm>
      </p:grpSpPr>
      <p:pic>
        <p:nvPicPr>
          <p:cNvPr id="4" name="Image 3">
            <a:extLst>
              <a:ext uri="{FF2B5EF4-FFF2-40B4-BE49-F238E27FC236}">
                <a16:creationId xmlns:a16="http://schemas.microsoft.com/office/drawing/2014/main" id="{BBAC0F84-860A-5973-B883-DC4A09420F14}"/>
              </a:ext>
            </a:extLst>
          </p:cNvPr>
          <p:cNvPicPr>
            <a:picLocks noChangeAspect="1"/>
          </p:cNvPicPr>
          <p:nvPr/>
        </p:nvPicPr>
        <p:blipFill>
          <a:blip r:embed="rId2"/>
          <a:stretch>
            <a:fillRect/>
          </a:stretch>
        </p:blipFill>
        <p:spPr>
          <a:xfrm>
            <a:off x="4740876" y="1225660"/>
            <a:ext cx="6929097" cy="4915647"/>
          </a:xfrm>
          <a:prstGeom prst="rect">
            <a:avLst/>
          </a:prstGeom>
          <a:ln w="28575">
            <a:solidFill>
              <a:schemeClr val="tx1"/>
            </a:solidFill>
          </a:ln>
        </p:spPr>
      </p:pic>
      <p:sp>
        <p:nvSpPr>
          <p:cNvPr id="10" name="ZoneTexte 9">
            <a:extLst>
              <a:ext uri="{FF2B5EF4-FFF2-40B4-BE49-F238E27FC236}">
                <a16:creationId xmlns:a16="http://schemas.microsoft.com/office/drawing/2014/main" id="{B0DFEE23-BA9E-1C35-816F-D1FAC5C044EE}"/>
              </a:ext>
            </a:extLst>
          </p:cNvPr>
          <p:cNvSpPr txBox="1"/>
          <p:nvPr/>
        </p:nvSpPr>
        <p:spPr>
          <a:xfrm>
            <a:off x="522027" y="320200"/>
            <a:ext cx="11118038" cy="1446550"/>
          </a:xfrm>
          <a:prstGeom prst="rect">
            <a:avLst/>
          </a:prstGeom>
          <a:noFill/>
        </p:spPr>
        <p:txBody>
          <a:bodyPr wrap="square">
            <a:spAutoFit/>
          </a:bodyPr>
          <a:lstStyle/>
          <a:p>
            <a:pPr algn="l" fontAlgn="base"/>
            <a:r>
              <a:rPr lang="fr-CH" sz="4400" b="1" dirty="0">
                <a:solidFill>
                  <a:srgbClr val="000000"/>
                </a:solidFill>
                <a:latin typeface="Gill Sans Ultra Bold" panose="020B0A02020104020203" pitchFamily="34" charset="77"/>
              </a:rPr>
              <a:t>La MNBC est </a:t>
            </a:r>
            <a:r>
              <a:rPr lang="fr-CH" sz="4400" b="1" dirty="0">
                <a:solidFill>
                  <a:srgbClr val="FF0000"/>
                </a:solidFill>
                <a:latin typeface="Gill Sans Ultra Bold" panose="020B0A02020104020203" pitchFamily="34" charset="77"/>
              </a:rPr>
              <a:t>retardée</a:t>
            </a:r>
            <a:r>
              <a:rPr lang="fr-CH" sz="4400" b="1" dirty="0">
                <a:solidFill>
                  <a:srgbClr val="000000"/>
                </a:solidFill>
                <a:latin typeface="Gill Sans Ultra Bold" panose="020B0A02020104020203" pitchFamily="34" charset="77"/>
              </a:rPr>
              <a:t> au plus tôt à 2029.</a:t>
            </a:r>
            <a:endParaRPr lang="fr-CH" sz="4400" b="1" i="0" dirty="0">
              <a:solidFill>
                <a:srgbClr val="000000"/>
              </a:solidFill>
              <a:effectLst/>
              <a:latin typeface="Gill Sans Ultra Bold" panose="020B0A02020104020203" pitchFamily="34" charset="77"/>
            </a:endParaRPr>
          </a:p>
        </p:txBody>
      </p:sp>
      <p:sp>
        <p:nvSpPr>
          <p:cNvPr id="12" name="ZoneTexte 11">
            <a:extLst>
              <a:ext uri="{FF2B5EF4-FFF2-40B4-BE49-F238E27FC236}">
                <a16:creationId xmlns:a16="http://schemas.microsoft.com/office/drawing/2014/main" id="{DE9CA255-DCB4-DAC0-D5A9-3C7F29DF6BAC}"/>
              </a:ext>
            </a:extLst>
          </p:cNvPr>
          <p:cNvSpPr txBox="1"/>
          <p:nvPr/>
        </p:nvSpPr>
        <p:spPr>
          <a:xfrm>
            <a:off x="2499606" y="5091251"/>
            <a:ext cx="2744576" cy="369332"/>
          </a:xfrm>
          <a:prstGeom prst="rect">
            <a:avLst/>
          </a:prstGeom>
          <a:solidFill>
            <a:schemeClr val="bg1"/>
          </a:solidFill>
          <a:ln w="28575">
            <a:solidFill>
              <a:schemeClr val="tx1"/>
            </a:solidFill>
          </a:ln>
        </p:spPr>
        <p:txBody>
          <a:bodyPr wrap="square">
            <a:spAutoFit/>
          </a:bodyPr>
          <a:lstStyle/>
          <a:p>
            <a:pPr algn="ctr"/>
            <a:r>
              <a:rPr lang="fr-CH" b="1" dirty="0">
                <a:solidFill>
                  <a:srgbClr val="000000"/>
                </a:solidFill>
                <a:effectLst/>
                <a:latin typeface="Arial Rounded MT Bold" panose="020F0704030504030204" pitchFamily="34" charset="77"/>
              </a:rPr>
              <a:t>23 septembre </a:t>
            </a:r>
            <a:r>
              <a:rPr lang="fr-CH" b="1" dirty="0">
                <a:solidFill>
                  <a:srgbClr val="000000"/>
                </a:solidFill>
                <a:latin typeface="Arial Rounded MT Bold" panose="020F0704030504030204" pitchFamily="34" charset="77"/>
              </a:rPr>
              <a:t>2025</a:t>
            </a:r>
            <a:endParaRPr lang="fr-CH" dirty="0">
              <a:solidFill>
                <a:srgbClr val="000000"/>
              </a:solidFill>
              <a:effectLst/>
              <a:latin typeface="Arial Rounded MT Bold" panose="020F0704030504030204" pitchFamily="34" charset="77"/>
            </a:endParaRPr>
          </a:p>
        </p:txBody>
      </p:sp>
      <p:pic>
        <p:nvPicPr>
          <p:cNvPr id="2" name="Image 1">
            <a:extLst>
              <a:ext uri="{FF2B5EF4-FFF2-40B4-BE49-F238E27FC236}">
                <a16:creationId xmlns:a16="http://schemas.microsoft.com/office/drawing/2014/main" id="{F20A1284-12A4-5A0E-019E-83E00FDE381B}"/>
              </a:ext>
            </a:extLst>
          </p:cNvPr>
          <p:cNvPicPr>
            <a:picLocks noChangeAspect="1"/>
          </p:cNvPicPr>
          <p:nvPr/>
        </p:nvPicPr>
        <p:blipFill>
          <a:blip r:embed="rId3"/>
          <a:stretch>
            <a:fillRect/>
          </a:stretch>
        </p:blipFill>
        <p:spPr>
          <a:xfrm>
            <a:off x="2495110" y="3979701"/>
            <a:ext cx="2749072" cy="922049"/>
          </a:xfrm>
          <a:prstGeom prst="rect">
            <a:avLst/>
          </a:prstGeom>
          <a:ln w="28575">
            <a:solidFill>
              <a:schemeClr val="tx1"/>
            </a:solidFill>
          </a:ln>
        </p:spPr>
      </p:pic>
    </p:spTree>
    <p:extLst>
      <p:ext uri="{BB962C8B-B14F-4D97-AF65-F5344CB8AC3E}">
        <p14:creationId xmlns:p14="http://schemas.microsoft.com/office/powerpoint/2010/main" val="1387836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strVal val="#ppt_w*0.70"/>
                                          </p:val>
                                        </p:tav>
                                        <p:tav tm="100000">
                                          <p:val>
                                            <p:strVal val="#ppt_w"/>
                                          </p:val>
                                        </p:tav>
                                      </p:tavLst>
                                    </p:anim>
                                    <p:anim calcmode="lin" valueType="num">
                                      <p:cBhvr>
                                        <p:cTn id="8" dur="1000" fill="hold"/>
                                        <p:tgtEl>
                                          <p:spTgt spid="12"/>
                                        </p:tgtEl>
                                        <p:attrNameLst>
                                          <p:attrName>ppt_h</p:attrName>
                                        </p:attrNameLst>
                                      </p:cBhvr>
                                      <p:tavLst>
                                        <p:tav tm="0">
                                          <p:val>
                                            <p:strVal val="#ppt_h"/>
                                          </p:val>
                                        </p:tav>
                                        <p:tav tm="100000">
                                          <p:val>
                                            <p:strVal val="#ppt_h"/>
                                          </p:val>
                                        </p:tav>
                                      </p:tavLst>
                                    </p:anim>
                                    <p:animEffect transition="in" filter="fade">
                                      <p:cBhvr>
                                        <p:cTn id="9"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09A5A8-80C6-DEAA-AD6D-59CAB4114DF1}"/>
            </a:ext>
          </a:extLst>
        </p:cNvPr>
        <p:cNvGrpSpPr/>
        <p:nvPr/>
      </p:nvGrpSpPr>
      <p:grpSpPr>
        <a:xfrm>
          <a:off x="0" y="0"/>
          <a:ext cx="0" cy="0"/>
          <a:chOff x="0" y="0"/>
          <a:chExt cx="0" cy="0"/>
        </a:xfrm>
      </p:grpSpPr>
      <p:sp>
        <p:nvSpPr>
          <p:cNvPr id="10" name="ZoneTexte 9">
            <a:extLst>
              <a:ext uri="{FF2B5EF4-FFF2-40B4-BE49-F238E27FC236}">
                <a16:creationId xmlns:a16="http://schemas.microsoft.com/office/drawing/2014/main" id="{76D41D2A-ADFA-F802-12EE-6632238C525F}"/>
              </a:ext>
            </a:extLst>
          </p:cNvPr>
          <p:cNvSpPr txBox="1"/>
          <p:nvPr/>
        </p:nvSpPr>
        <p:spPr>
          <a:xfrm>
            <a:off x="522027" y="320200"/>
            <a:ext cx="11118038" cy="769441"/>
          </a:xfrm>
          <a:prstGeom prst="rect">
            <a:avLst/>
          </a:prstGeom>
          <a:noFill/>
        </p:spPr>
        <p:txBody>
          <a:bodyPr wrap="square">
            <a:spAutoFit/>
          </a:bodyPr>
          <a:lstStyle/>
          <a:p>
            <a:pPr algn="l" fontAlgn="base"/>
            <a:r>
              <a:rPr lang="fr-CH" sz="4400" b="1" dirty="0">
                <a:solidFill>
                  <a:srgbClr val="000000"/>
                </a:solidFill>
                <a:latin typeface="Gill Sans Ultra Bold" panose="020B0A02020104020203" pitchFamily="34" charset="77"/>
              </a:rPr>
              <a:t>La MNBC est </a:t>
            </a:r>
            <a:r>
              <a:rPr lang="fr-CH" sz="4400" b="1" dirty="0">
                <a:solidFill>
                  <a:srgbClr val="FF0000"/>
                </a:solidFill>
                <a:latin typeface="Gill Sans Ultra Bold" panose="020B0A02020104020203" pitchFamily="34" charset="77"/>
              </a:rPr>
              <a:t>retardée</a:t>
            </a:r>
            <a:r>
              <a:rPr lang="fr-CH" sz="4400" b="1" dirty="0">
                <a:solidFill>
                  <a:srgbClr val="000000"/>
                </a:solidFill>
                <a:latin typeface="Gill Sans Ultra Bold" panose="020B0A02020104020203" pitchFamily="34" charset="77"/>
              </a:rPr>
              <a:t> à 2029.</a:t>
            </a:r>
            <a:endParaRPr lang="fr-CH" sz="4400" b="1" i="0" dirty="0">
              <a:solidFill>
                <a:srgbClr val="000000"/>
              </a:solidFill>
              <a:effectLst/>
              <a:latin typeface="Gill Sans Ultra Bold" panose="020B0A02020104020203" pitchFamily="34" charset="77"/>
            </a:endParaRPr>
          </a:p>
        </p:txBody>
      </p:sp>
      <p:pic>
        <p:nvPicPr>
          <p:cNvPr id="6" name="Image 5">
            <a:extLst>
              <a:ext uri="{FF2B5EF4-FFF2-40B4-BE49-F238E27FC236}">
                <a16:creationId xmlns:a16="http://schemas.microsoft.com/office/drawing/2014/main" id="{7218EFCD-1001-716A-74CC-B46B5A5596BB}"/>
              </a:ext>
            </a:extLst>
          </p:cNvPr>
          <p:cNvPicPr>
            <a:picLocks noChangeAspect="1"/>
          </p:cNvPicPr>
          <p:nvPr/>
        </p:nvPicPr>
        <p:blipFill>
          <a:blip r:embed="rId2"/>
          <a:stretch>
            <a:fillRect/>
          </a:stretch>
        </p:blipFill>
        <p:spPr>
          <a:xfrm>
            <a:off x="2254977" y="1089641"/>
            <a:ext cx="2910966" cy="5214609"/>
          </a:xfrm>
          <a:prstGeom prst="rect">
            <a:avLst/>
          </a:prstGeom>
          <a:ln>
            <a:solidFill>
              <a:schemeClr val="tx1"/>
            </a:solidFill>
          </a:ln>
        </p:spPr>
      </p:pic>
      <p:sp>
        <p:nvSpPr>
          <p:cNvPr id="9" name="Bulle rectangulaire à coins arrondis 8">
            <a:extLst>
              <a:ext uri="{FF2B5EF4-FFF2-40B4-BE49-F238E27FC236}">
                <a16:creationId xmlns:a16="http://schemas.microsoft.com/office/drawing/2014/main" id="{0918BEC6-6A0C-E526-AECD-43A19CE5F404}"/>
              </a:ext>
            </a:extLst>
          </p:cNvPr>
          <p:cNvSpPr/>
          <p:nvPr/>
        </p:nvSpPr>
        <p:spPr>
          <a:xfrm>
            <a:off x="5881817" y="1089641"/>
            <a:ext cx="6004275" cy="5361396"/>
          </a:xfrm>
          <a:prstGeom prst="wedgeRoundRectCallout">
            <a:avLst>
              <a:gd name="adj1" fmla="val -70140"/>
              <a:gd name="adj2" fmla="val 3213"/>
              <a:gd name="adj3" fmla="val 16667"/>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2800" b="1" dirty="0">
                <a:solidFill>
                  <a:schemeClr val="tx1"/>
                </a:solidFill>
              </a:rPr>
              <a:t>Christine Lagarde, </a:t>
            </a:r>
          </a:p>
          <a:p>
            <a:r>
              <a:rPr lang="fr-FR" sz="2800" b="1" dirty="0">
                <a:solidFill>
                  <a:schemeClr val="tx1"/>
                </a:solidFill>
              </a:rPr>
              <a:t>Présidente de la BCE :</a:t>
            </a:r>
            <a:br>
              <a:rPr lang="fr-FR" sz="2000" b="1" dirty="0">
                <a:solidFill>
                  <a:schemeClr val="tx1"/>
                </a:solidFill>
              </a:rPr>
            </a:br>
            <a:r>
              <a:rPr lang="fr-CH" sz="2000" b="1" dirty="0">
                <a:solidFill>
                  <a:schemeClr val="tx1"/>
                </a:solidFill>
              </a:rPr>
              <a:t>« </a:t>
            </a:r>
            <a:r>
              <a:rPr lang="fr-CH" sz="2000" b="1" dirty="0">
                <a:solidFill>
                  <a:schemeClr val="tx1"/>
                </a:solidFill>
                <a:highlight>
                  <a:srgbClr val="FFFF00"/>
                </a:highlight>
              </a:rPr>
              <a:t>Tant que les billets de banque continueront à circuler, nous voulons que le cash soit sous forme d'euro numérique aussi</a:t>
            </a:r>
            <a:r>
              <a:rPr lang="fr-CH" sz="2000" b="1" dirty="0">
                <a:solidFill>
                  <a:schemeClr val="tx1"/>
                </a:solidFill>
              </a:rPr>
              <a:t>, pour que vous puissiez faire circuler les billets de banque et « cliquer » le cash avec l'euro numérique. </a:t>
            </a:r>
          </a:p>
          <a:p>
            <a:r>
              <a:rPr lang="fr-CH" sz="2000" b="1" dirty="0">
                <a:solidFill>
                  <a:schemeClr val="tx1"/>
                </a:solidFill>
              </a:rPr>
              <a:t>Plus de travail sera fait dans les prochains mois, et </a:t>
            </a:r>
            <a:r>
              <a:rPr lang="fr-CH" sz="2000" b="1" u="sng" dirty="0">
                <a:solidFill>
                  <a:schemeClr val="tx1"/>
                </a:solidFill>
                <a:highlight>
                  <a:srgbClr val="FFFF00"/>
                </a:highlight>
              </a:rPr>
              <a:t>si</a:t>
            </a:r>
            <a:r>
              <a:rPr lang="fr-CH" sz="2000" b="1" dirty="0">
                <a:solidFill>
                  <a:schemeClr val="tx1"/>
                </a:solidFill>
                <a:highlight>
                  <a:srgbClr val="FFFF00"/>
                </a:highlight>
              </a:rPr>
              <a:t> nous recevons </a:t>
            </a:r>
            <a:r>
              <a:rPr lang="fr-CH" sz="2000" b="1" dirty="0">
                <a:solidFill>
                  <a:srgbClr val="FF0000"/>
                </a:solidFill>
                <a:highlight>
                  <a:srgbClr val="FFFF00"/>
                </a:highlight>
              </a:rPr>
              <a:t>l'accord du Parlement européen </a:t>
            </a:r>
            <a:r>
              <a:rPr lang="fr-CH" sz="2000" b="1" dirty="0">
                <a:solidFill>
                  <a:schemeClr val="tx1"/>
                </a:solidFill>
                <a:highlight>
                  <a:srgbClr val="FFFF00"/>
                </a:highlight>
              </a:rPr>
              <a:t>au cours de l'année </a:t>
            </a:r>
            <a:r>
              <a:rPr lang="fr-CH" sz="2000" b="1" dirty="0">
                <a:solidFill>
                  <a:srgbClr val="FF0000"/>
                </a:solidFill>
                <a:highlight>
                  <a:srgbClr val="FFFF00"/>
                </a:highlight>
              </a:rPr>
              <a:t>2026</a:t>
            </a:r>
            <a:r>
              <a:rPr lang="fr-CH" sz="2000" b="1" dirty="0">
                <a:solidFill>
                  <a:schemeClr val="tx1"/>
                </a:solidFill>
                <a:highlight>
                  <a:srgbClr val="FFFF00"/>
                </a:highlight>
              </a:rPr>
              <a:t>, nous pourrons </a:t>
            </a:r>
            <a:r>
              <a:rPr lang="fr-CH" sz="2000" b="1" dirty="0">
                <a:solidFill>
                  <a:srgbClr val="FF0000"/>
                </a:solidFill>
                <a:highlight>
                  <a:srgbClr val="FFFF00"/>
                </a:highlight>
              </a:rPr>
              <a:t>lancer l'euro numérique</a:t>
            </a:r>
            <a:r>
              <a:rPr lang="fr-CH" sz="2000" b="1" dirty="0">
                <a:solidFill>
                  <a:schemeClr val="tx1"/>
                </a:solidFill>
                <a:highlight>
                  <a:srgbClr val="FFFF00"/>
                </a:highlight>
              </a:rPr>
              <a:t> à partir de l'année </a:t>
            </a:r>
            <a:r>
              <a:rPr lang="fr-CH" sz="2000" b="1" dirty="0">
                <a:solidFill>
                  <a:srgbClr val="FF0000"/>
                </a:solidFill>
                <a:highlight>
                  <a:srgbClr val="FFFF00"/>
                </a:highlight>
              </a:rPr>
              <a:t>2027</a:t>
            </a:r>
            <a:r>
              <a:rPr lang="fr-CH" sz="2000" b="1" dirty="0">
                <a:solidFill>
                  <a:schemeClr val="tx1"/>
                </a:solidFill>
                <a:highlight>
                  <a:srgbClr val="FFFF00"/>
                </a:highlight>
              </a:rPr>
              <a:t>. </a:t>
            </a:r>
            <a:br>
              <a:rPr lang="fr-CH" sz="2000" b="1" dirty="0">
                <a:solidFill>
                  <a:schemeClr val="tx1"/>
                </a:solidFill>
                <a:highlight>
                  <a:srgbClr val="FFFF00"/>
                </a:highlight>
              </a:rPr>
            </a:br>
            <a:r>
              <a:rPr lang="fr-CH" sz="2000" b="1" dirty="0">
                <a:solidFill>
                  <a:schemeClr val="tx1"/>
                </a:solidFill>
                <a:highlight>
                  <a:srgbClr val="FFFF00"/>
                </a:highlight>
              </a:rPr>
              <a:t>Et si le pilote est  concluant et positif, il y aura un déroulement formel </a:t>
            </a:r>
            <a:r>
              <a:rPr lang="fr-CH" sz="2000" b="1" dirty="0">
                <a:solidFill>
                  <a:srgbClr val="FF0000"/>
                </a:solidFill>
                <a:highlight>
                  <a:srgbClr val="FFFF00"/>
                </a:highlight>
              </a:rPr>
              <a:t>dans l'ensemble de l'Europe </a:t>
            </a:r>
            <a:r>
              <a:rPr lang="fr-CH" sz="2000" b="1" dirty="0">
                <a:solidFill>
                  <a:schemeClr val="tx1"/>
                </a:solidFill>
                <a:highlight>
                  <a:srgbClr val="FFFF00"/>
                </a:highlight>
              </a:rPr>
              <a:t>en </a:t>
            </a:r>
            <a:r>
              <a:rPr lang="fr-CH" sz="2000" b="1" dirty="0">
                <a:solidFill>
                  <a:srgbClr val="FF0000"/>
                </a:solidFill>
                <a:highlight>
                  <a:srgbClr val="FFFF00"/>
                </a:highlight>
              </a:rPr>
              <a:t>2029</a:t>
            </a:r>
            <a:r>
              <a:rPr lang="fr-CH" sz="2000" b="1" dirty="0">
                <a:solidFill>
                  <a:schemeClr val="tx1"/>
                </a:solidFill>
              </a:rPr>
              <a:t>. »</a:t>
            </a:r>
          </a:p>
        </p:txBody>
      </p:sp>
      <p:sp>
        <p:nvSpPr>
          <p:cNvPr id="12" name="ZoneTexte 11">
            <a:extLst>
              <a:ext uri="{FF2B5EF4-FFF2-40B4-BE49-F238E27FC236}">
                <a16:creationId xmlns:a16="http://schemas.microsoft.com/office/drawing/2014/main" id="{8C30E741-E299-BD1E-417D-A0CEBB6FD496}"/>
              </a:ext>
            </a:extLst>
          </p:cNvPr>
          <p:cNvSpPr txBox="1"/>
          <p:nvPr/>
        </p:nvSpPr>
        <p:spPr>
          <a:xfrm>
            <a:off x="305908" y="5583693"/>
            <a:ext cx="2670434" cy="369332"/>
          </a:xfrm>
          <a:prstGeom prst="rect">
            <a:avLst/>
          </a:prstGeom>
          <a:solidFill>
            <a:schemeClr val="bg1"/>
          </a:solidFill>
          <a:ln w="28575">
            <a:solidFill>
              <a:schemeClr val="tx1"/>
            </a:solidFill>
          </a:ln>
        </p:spPr>
        <p:txBody>
          <a:bodyPr wrap="square">
            <a:spAutoFit/>
          </a:bodyPr>
          <a:lstStyle/>
          <a:p>
            <a:pPr algn="ctr"/>
            <a:r>
              <a:rPr lang="fr-CH" b="1" dirty="0">
                <a:solidFill>
                  <a:srgbClr val="000000"/>
                </a:solidFill>
                <a:latin typeface="Arial Rounded MT Bold" panose="020F0704030504030204" pitchFamily="34" charset="77"/>
              </a:rPr>
              <a:t>31</a:t>
            </a:r>
            <a:r>
              <a:rPr lang="fr-CH" b="1" dirty="0">
                <a:solidFill>
                  <a:srgbClr val="000000"/>
                </a:solidFill>
                <a:effectLst/>
                <a:latin typeface="Arial Rounded MT Bold" panose="020F0704030504030204" pitchFamily="34" charset="77"/>
              </a:rPr>
              <a:t> octobre </a:t>
            </a:r>
            <a:r>
              <a:rPr lang="fr-CH" b="1" dirty="0">
                <a:solidFill>
                  <a:srgbClr val="000000"/>
                </a:solidFill>
                <a:latin typeface="Arial Rounded MT Bold" panose="020F0704030504030204" pitchFamily="34" charset="77"/>
              </a:rPr>
              <a:t>2025</a:t>
            </a:r>
            <a:endParaRPr lang="fr-CH" dirty="0">
              <a:solidFill>
                <a:srgbClr val="000000"/>
              </a:solidFill>
              <a:effectLst/>
              <a:latin typeface="Arial Rounded MT Bold" panose="020F0704030504030204" pitchFamily="34" charset="77"/>
            </a:endParaRPr>
          </a:p>
        </p:txBody>
      </p:sp>
    </p:spTree>
    <p:extLst>
      <p:ext uri="{BB962C8B-B14F-4D97-AF65-F5344CB8AC3E}">
        <p14:creationId xmlns:p14="http://schemas.microsoft.com/office/powerpoint/2010/main" val="1730157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strVal val="#ppt_w*0.70"/>
                                          </p:val>
                                        </p:tav>
                                        <p:tav tm="100000">
                                          <p:val>
                                            <p:strVal val="#ppt_w"/>
                                          </p:val>
                                        </p:tav>
                                      </p:tavLst>
                                    </p:anim>
                                    <p:anim calcmode="lin" valueType="num">
                                      <p:cBhvr>
                                        <p:cTn id="8" dur="1000" fill="hold"/>
                                        <p:tgtEl>
                                          <p:spTgt spid="12"/>
                                        </p:tgtEl>
                                        <p:attrNameLst>
                                          <p:attrName>ppt_h</p:attrName>
                                        </p:attrNameLst>
                                      </p:cBhvr>
                                      <p:tavLst>
                                        <p:tav tm="0">
                                          <p:val>
                                            <p:strVal val="#ppt_h"/>
                                          </p:val>
                                        </p:tav>
                                        <p:tav tm="100000">
                                          <p:val>
                                            <p:strVal val="#ppt_h"/>
                                          </p:val>
                                        </p:tav>
                                      </p:tavLst>
                                    </p:anim>
                                    <p:animEffect transition="in" filter="fade">
                                      <p:cBhvr>
                                        <p:cTn id="9" dur="1000"/>
                                        <p:tgtEl>
                                          <p:spTgt spid="12"/>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1000" fill="hold"/>
                                        <p:tgtEl>
                                          <p:spTgt spid="9"/>
                                        </p:tgtEl>
                                        <p:attrNameLst>
                                          <p:attrName>ppt_w</p:attrName>
                                        </p:attrNameLst>
                                      </p:cBhvr>
                                      <p:tavLst>
                                        <p:tav tm="0">
                                          <p:val>
                                            <p:strVal val="#ppt_w*0.70"/>
                                          </p:val>
                                        </p:tav>
                                        <p:tav tm="100000">
                                          <p:val>
                                            <p:strVal val="#ppt_w"/>
                                          </p:val>
                                        </p:tav>
                                      </p:tavLst>
                                    </p:anim>
                                    <p:anim calcmode="lin" valueType="num">
                                      <p:cBhvr>
                                        <p:cTn id="15" dur="1000" fill="hold"/>
                                        <p:tgtEl>
                                          <p:spTgt spid="9"/>
                                        </p:tgtEl>
                                        <p:attrNameLst>
                                          <p:attrName>ppt_h</p:attrName>
                                        </p:attrNameLst>
                                      </p:cBhvr>
                                      <p:tavLst>
                                        <p:tav tm="0">
                                          <p:val>
                                            <p:strVal val="#ppt_h"/>
                                          </p:val>
                                        </p:tav>
                                        <p:tav tm="100000">
                                          <p:val>
                                            <p:strVal val="#ppt_h"/>
                                          </p:val>
                                        </p:tav>
                                      </p:tavLst>
                                    </p:anim>
                                    <p:animEffect transition="in" filter="fade">
                                      <p:cBhvr>
                                        <p:cTn id="16"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762250-88A1-4A04-F71E-346ECB0D673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BD9B2E9-A169-E238-1AA5-EC6E547D9672}"/>
              </a:ext>
            </a:extLst>
          </p:cNvPr>
          <p:cNvSpPr>
            <a:spLocks noGrp="1"/>
          </p:cNvSpPr>
          <p:nvPr>
            <p:ph type="title"/>
          </p:nvPr>
        </p:nvSpPr>
        <p:spPr>
          <a:xfrm>
            <a:off x="369872" y="88901"/>
            <a:ext cx="10515600" cy="1325563"/>
          </a:xfrm>
        </p:spPr>
        <p:txBody>
          <a:bodyPr>
            <a:normAutofit fontScale="90000"/>
          </a:bodyPr>
          <a:lstStyle/>
          <a:p>
            <a:r>
              <a:rPr lang="fr-CH" sz="4800" b="1" dirty="0">
                <a:latin typeface="Gill Sans Ultra Bold" panose="020B0A02020104020203" pitchFamily="34" charset="77"/>
              </a:rPr>
              <a:t>Christine Lagarde </a:t>
            </a:r>
            <a:br>
              <a:rPr lang="fr-CH" sz="4800" b="1" dirty="0">
                <a:latin typeface="Gill Sans Ultra Bold" panose="020B0A02020104020203" pitchFamily="34" charset="77"/>
              </a:rPr>
            </a:br>
            <a:r>
              <a:rPr lang="fr-CH" sz="4800" b="1" dirty="0">
                <a:latin typeface="Gill Sans Ultra Bold" panose="020B0A02020104020203" pitchFamily="34" charset="77"/>
              </a:rPr>
              <a:t>à Davos 2026</a:t>
            </a:r>
            <a:endParaRPr lang="fr-CH" sz="3400" dirty="0">
              <a:effectLst/>
              <a:latin typeface="Gill Sans Ultra Bold" panose="020B0A02020104020203" pitchFamily="34" charset="77"/>
            </a:endParaRPr>
          </a:p>
        </p:txBody>
      </p:sp>
      <p:pic>
        <p:nvPicPr>
          <p:cNvPr id="6" name="Image 5">
            <a:extLst>
              <a:ext uri="{FF2B5EF4-FFF2-40B4-BE49-F238E27FC236}">
                <a16:creationId xmlns:a16="http://schemas.microsoft.com/office/drawing/2014/main" id="{7982A4B8-53D9-5573-4E4F-0ECE6D130CAD}"/>
              </a:ext>
            </a:extLst>
          </p:cNvPr>
          <p:cNvPicPr>
            <a:picLocks noChangeAspect="1"/>
          </p:cNvPicPr>
          <p:nvPr/>
        </p:nvPicPr>
        <p:blipFill>
          <a:blip r:embed="rId2"/>
          <a:stretch>
            <a:fillRect/>
          </a:stretch>
        </p:blipFill>
        <p:spPr>
          <a:xfrm>
            <a:off x="6928580" y="-31731"/>
            <a:ext cx="2037778" cy="1566825"/>
          </a:xfrm>
          <a:prstGeom prst="rect">
            <a:avLst/>
          </a:prstGeom>
        </p:spPr>
      </p:pic>
      <p:pic>
        <p:nvPicPr>
          <p:cNvPr id="4" name="Image 3">
            <a:extLst>
              <a:ext uri="{FF2B5EF4-FFF2-40B4-BE49-F238E27FC236}">
                <a16:creationId xmlns:a16="http://schemas.microsoft.com/office/drawing/2014/main" id="{710444CF-CE1B-9190-54DF-FA67EF9322BB}"/>
              </a:ext>
            </a:extLst>
          </p:cNvPr>
          <p:cNvPicPr>
            <a:picLocks noChangeAspect="1"/>
          </p:cNvPicPr>
          <p:nvPr/>
        </p:nvPicPr>
        <p:blipFill>
          <a:blip r:embed="rId3"/>
          <a:stretch>
            <a:fillRect/>
          </a:stretch>
        </p:blipFill>
        <p:spPr>
          <a:xfrm>
            <a:off x="3572550" y="1653937"/>
            <a:ext cx="4653667" cy="4626239"/>
          </a:xfrm>
          <a:prstGeom prst="rect">
            <a:avLst/>
          </a:prstGeom>
          <a:ln>
            <a:solidFill>
              <a:schemeClr val="tx1"/>
            </a:solidFill>
          </a:ln>
        </p:spPr>
      </p:pic>
      <p:sp>
        <p:nvSpPr>
          <p:cNvPr id="5" name="Bulle rectangulaire à coins arrondis 4">
            <a:extLst>
              <a:ext uri="{FF2B5EF4-FFF2-40B4-BE49-F238E27FC236}">
                <a16:creationId xmlns:a16="http://schemas.microsoft.com/office/drawing/2014/main" id="{9E35A9BF-B659-BECE-9B30-81FB3EF7B799}"/>
              </a:ext>
            </a:extLst>
          </p:cNvPr>
          <p:cNvSpPr/>
          <p:nvPr/>
        </p:nvSpPr>
        <p:spPr>
          <a:xfrm>
            <a:off x="369872" y="1388889"/>
            <a:ext cx="2908425" cy="4889500"/>
          </a:xfrm>
          <a:prstGeom prst="wedgeRoundRectCallout">
            <a:avLst>
              <a:gd name="adj1" fmla="val 81618"/>
              <a:gd name="adj2" fmla="val 2922"/>
              <a:gd name="adj3" fmla="val 16667"/>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2800" b="1" dirty="0">
                <a:solidFill>
                  <a:schemeClr val="tx1"/>
                </a:solidFill>
              </a:rPr>
              <a:t>Christine Lagarde, Présidente de la BCE : </a:t>
            </a:r>
            <a:br>
              <a:rPr lang="fr-FR" sz="2800" b="1" dirty="0">
                <a:solidFill>
                  <a:schemeClr val="tx1"/>
                </a:solidFill>
              </a:rPr>
            </a:br>
            <a:r>
              <a:rPr lang="fr-FR" sz="2000" b="1" dirty="0">
                <a:solidFill>
                  <a:schemeClr val="tx1"/>
                </a:solidFill>
              </a:rPr>
              <a:t>« </a:t>
            </a:r>
            <a:r>
              <a:rPr lang="fr-CH" sz="2000" b="1" i="1" dirty="0">
                <a:solidFill>
                  <a:srgbClr val="FF0000"/>
                </a:solidFill>
                <a:highlight>
                  <a:srgbClr val="FFFF00"/>
                </a:highlight>
              </a:rPr>
              <a:t>Les billets seront toujours disponibles</a:t>
            </a:r>
            <a:r>
              <a:rPr lang="fr-CH" sz="2000" b="1" dirty="0">
                <a:solidFill>
                  <a:schemeClr val="tx1"/>
                </a:solidFill>
              </a:rPr>
              <a:t>. </a:t>
            </a:r>
            <a:r>
              <a:rPr lang="fr-CH" sz="2000" b="1" i="1" dirty="0">
                <a:solidFill>
                  <a:schemeClr val="tx1"/>
                </a:solidFill>
              </a:rPr>
              <a:t>Nous travaillons sur cela, et </a:t>
            </a:r>
            <a:r>
              <a:rPr lang="fr-CH" sz="2000" b="1" i="1" dirty="0">
                <a:solidFill>
                  <a:schemeClr val="tx1"/>
                </a:solidFill>
                <a:highlight>
                  <a:srgbClr val="FFFF00"/>
                </a:highlight>
              </a:rPr>
              <a:t>nous continuerons à faire en sorte que ce soit disponible pour les gens</a:t>
            </a:r>
            <a:r>
              <a:rPr lang="fr-CH" sz="2000" b="1" i="1" dirty="0">
                <a:solidFill>
                  <a:schemeClr val="tx1"/>
                </a:solidFill>
              </a:rPr>
              <a:t>.  Fin de histoire. Merci </a:t>
            </a:r>
            <a:r>
              <a:rPr lang="fr-FR" sz="2000" b="1" dirty="0">
                <a:solidFill>
                  <a:schemeClr val="tx1"/>
                </a:solidFill>
              </a:rPr>
              <a:t>»</a:t>
            </a:r>
          </a:p>
        </p:txBody>
      </p:sp>
      <p:sp>
        <p:nvSpPr>
          <p:cNvPr id="7" name="Bulle rectangulaire à coins arrondis 6">
            <a:extLst>
              <a:ext uri="{FF2B5EF4-FFF2-40B4-BE49-F238E27FC236}">
                <a16:creationId xmlns:a16="http://schemas.microsoft.com/office/drawing/2014/main" id="{9D30CC20-CC2D-08F6-1D1C-D9540BF5E4A9}"/>
              </a:ext>
            </a:extLst>
          </p:cNvPr>
          <p:cNvSpPr/>
          <p:nvPr/>
        </p:nvSpPr>
        <p:spPr>
          <a:xfrm>
            <a:off x="8520471" y="1001539"/>
            <a:ext cx="3356029" cy="5664200"/>
          </a:xfrm>
          <a:prstGeom prst="wedgeRoundRectCallout">
            <a:avLst>
              <a:gd name="adj1" fmla="val -66089"/>
              <a:gd name="adj2" fmla="val 373"/>
              <a:gd name="adj3" fmla="val 16667"/>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CH" sz="2000" b="1" dirty="0">
                <a:solidFill>
                  <a:schemeClr val="tx1"/>
                </a:solidFill>
              </a:rPr>
              <a:t>« Christine Lagarde, est-ce que je peux vous demander </a:t>
            </a:r>
            <a:r>
              <a:rPr lang="fr-CH" sz="2000" b="1" dirty="0">
                <a:solidFill>
                  <a:schemeClr val="tx1"/>
                </a:solidFill>
                <a:highlight>
                  <a:srgbClr val="FFFF00"/>
                </a:highlight>
              </a:rPr>
              <a:t>pourquoi vous voulez rendre le paiement en cash de plus de 1000 euros illégal ? </a:t>
            </a:r>
          </a:p>
          <a:p>
            <a:r>
              <a:rPr lang="fr-CH" sz="2000" b="1" dirty="0">
                <a:solidFill>
                  <a:schemeClr val="tx1"/>
                </a:solidFill>
              </a:rPr>
              <a:t>Les gens d'Europe veulent savoir pourquoi ils ne peuvent pas utiliser le cash à un certain niveau, parce que certains suggèrent que </a:t>
            </a:r>
            <a:r>
              <a:rPr lang="fr-CH" sz="2000" b="1" dirty="0">
                <a:solidFill>
                  <a:schemeClr val="tx1"/>
                </a:solidFill>
                <a:highlight>
                  <a:srgbClr val="FFFF00"/>
                </a:highlight>
              </a:rPr>
              <a:t>c'est une question de contrôle</a:t>
            </a:r>
            <a:r>
              <a:rPr lang="fr-CH" sz="2000" b="1" dirty="0">
                <a:solidFill>
                  <a:schemeClr val="tx1"/>
                </a:solidFill>
              </a:rPr>
              <a:t>, et que le Gouvernement est en charge de ce que les gens peuvent et ne peuvent pas payer. »</a:t>
            </a:r>
          </a:p>
        </p:txBody>
      </p:sp>
    </p:spTree>
    <p:extLst>
      <p:ext uri="{BB962C8B-B14F-4D97-AF65-F5344CB8AC3E}">
        <p14:creationId xmlns:p14="http://schemas.microsoft.com/office/powerpoint/2010/main" val="575925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0.70"/>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1000" fill="hold"/>
                                        <p:tgtEl>
                                          <p:spTgt spid="5"/>
                                        </p:tgtEl>
                                        <p:attrNameLst>
                                          <p:attrName>ppt_w</p:attrName>
                                        </p:attrNameLst>
                                      </p:cBhvr>
                                      <p:tavLst>
                                        <p:tav tm="0">
                                          <p:val>
                                            <p:strVal val="#ppt_w*0.70"/>
                                          </p:val>
                                        </p:tav>
                                        <p:tav tm="100000">
                                          <p:val>
                                            <p:strVal val="#ppt_w"/>
                                          </p:val>
                                        </p:tav>
                                      </p:tavLst>
                                    </p:anim>
                                    <p:anim calcmode="lin" valueType="num">
                                      <p:cBhvr>
                                        <p:cTn id="15" dur="1000" fill="hold"/>
                                        <p:tgtEl>
                                          <p:spTgt spid="5"/>
                                        </p:tgtEl>
                                        <p:attrNameLst>
                                          <p:attrName>ppt_h</p:attrName>
                                        </p:attrNameLst>
                                      </p:cBhvr>
                                      <p:tavLst>
                                        <p:tav tm="0">
                                          <p:val>
                                            <p:strVal val="#ppt_h"/>
                                          </p:val>
                                        </p:tav>
                                        <p:tav tm="100000">
                                          <p:val>
                                            <p:strVal val="#ppt_h"/>
                                          </p:val>
                                        </p:tav>
                                      </p:tavLst>
                                    </p:anim>
                                    <p:animEffect transition="in" filter="fade">
                                      <p:cBhvr>
                                        <p:cTn id="16"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E2488F-C839-F123-8745-451A76BD0A4C}"/>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07BD8E41-34F7-374C-E61D-D82A8AE342E3}"/>
              </a:ext>
            </a:extLst>
          </p:cNvPr>
          <p:cNvSpPr txBox="1"/>
          <p:nvPr/>
        </p:nvSpPr>
        <p:spPr>
          <a:xfrm>
            <a:off x="702365" y="226152"/>
            <a:ext cx="10495287" cy="1846659"/>
          </a:xfrm>
          <a:prstGeom prst="rect">
            <a:avLst/>
          </a:prstGeom>
          <a:noFill/>
        </p:spPr>
        <p:txBody>
          <a:bodyPr wrap="square">
            <a:spAutoFit/>
          </a:bodyPr>
          <a:lstStyle/>
          <a:p>
            <a:r>
              <a:rPr lang="fr-CH" sz="6600" b="1" dirty="0">
                <a:latin typeface="Gill Sans Ultra Bold" panose="020B0A02020104020203" pitchFamily="34" charset="77"/>
              </a:rPr>
              <a:t>Pour sauver </a:t>
            </a:r>
          </a:p>
          <a:p>
            <a:r>
              <a:rPr lang="fr-CH" sz="4800" b="1" dirty="0">
                <a:latin typeface="Gill Sans Ultra Bold" panose="020B0A02020104020203" pitchFamily="34" charset="77"/>
              </a:rPr>
              <a:t>le cash &amp; notre liberté … </a:t>
            </a:r>
            <a:endParaRPr lang="fr-CH" sz="4800" dirty="0">
              <a:latin typeface="Gill Sans Ultra Bold" panose="020B0A02020104020203" pitchFamily="34" charset="77"/>
            </a:endParaRPr>
          </a:p>
        </p:txBody>
      </p:sp>
      <p:pic>
        <p:nvPicPr>
          <p:cNvPr id="2" name="Image 1">
            <a:extLst>
              <a:ext uri="{FF2B5EF4-FFF2-40B4-BE49-F238E27FC236}">
                <a16:creationId xmlns:a16="http://schemas.microsoft.com/office/drawing/2014/main" id="{1F10EEC3-5AF7-0C4E-46B2-1732D1AB6484}"/>
              </a:ext>
            </a:extLst>
          </p:cNvPr>
          <p:cNvPicPr>
            <a:picLocks noChangeAspect="1"/>
          </p:cNvPicPr>
          <p:nvPr/>
        </p:nvPicPr>
        <p:blipFill>
          <a:blip r:embed="rId2"/>
          <a:stretch>
            <a:fillRect/>
          </a:stretch>
        </p:blipFill>
        <p:spPr>
          <a:xfrm>
            <a:off x="5131333" y="2370169"/>
            <a:ext cx="5200338" cy="3900254"/>
          </a:xfrm>
          <a:prstGeom prst="rect">
            <a:avLst/>
          </a:prstGeom>
          <a:ln>
            <a:solidFill>
              <a:schemeClr val="tx1"/>
            </a:solidFill>
          </a:ln>
        </p:spPr>
      </p:pic>
      <p:pic>
        <p:nvPicPr>
          <p:cNvPr id="6" name="Image 5">
            <a:extLst>
              <a:ext uri="{FF2B5EF4-FFF2-40B4-BE49-F238E27FC236}">
                <a16:creationId xmlns:a16="http://schemas.microsoft.com/office/drawing/2014/main" id="{D3D24F95-5910-AAAF-1FF5-36E7702763D6}"/>
              </a:ext>
            </a:extLst>
          </p:cNvPr>
          <p:cNvPicPr>
            <a:picLocks noChangeAspect="1"/>
          </p:cNvPicPr>
          <p:nvPr/>
        </p:nvPicPr>
        <p:blipFill>
          <a:blip r:embed="rId3"/>
          <a:stretch>
            <a:fillRect/>
          </a:stretch>
        </p:blipFill>
        <p:spPr>
          <a:xfrm>
            <a:off x="1181863" y="2434345"/>
            <a:ext cx="3332350" cy="3836077"/>
          </a:xfrm>
          <a:prstGeom prst="rect">
            <a:avLst/>
          </a:prstGeom>
          <a:ln>
            <a:solidFill>
              <a:schemeClr val="tx1"/>
            </a:solidFill>
          </a:ln>
        </p:spPr>
      </p:pic>
    </p:spTree>
    <p:extLst>
      <p:ext uri="{BB962C8B-B14F-4D97-AF65-F5344CB8AC3E}">
        <p14:creationId xmlns:p14="http://schemas.microsoft.com/office/powerpoint/2010/main" val="3916597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3A915A-A515-58CC-8CD1-E6372ADD04DA}"/>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CCA500F9-ED54-0FC3-C552-C4A377FE886A}"/>
              </a:ext>
            </a:extLst>
          </p:cNvPr>
          <p:cNvSpPr txBox="1"/>
          <p:nvPr/>
        </p:nvSpPr>
        <p:spPr>
          <a:xfrm>
            <a:off x="736342" y="2306035"/>
            <a:ext cx="5584946" cy="2862322"/>
          </a:xfrm>
          <a:prstGeom prst="rect">
            <a:avLst/>
          </a:prstGeom>
          <a:noFill/>
          <a:ln w="28575">
            <a:solidFill>
              <a:schemeClr val="tx1"/>
            </a:solidFill>
          </a:ln>
        </p:spPr>
        <p:txBody>
          <a:bodyPr wrap="square">
            <a:spAutoFit/>
          </a:bodyPr>
          <a:lstStyle/>
          <a:p>
            <a:r>
              <a:rPr lang="fr-CH" sz="4400" b="1" dirty="0"/>
              <a:t>Initiative populaire </a:t>
            </a:r>
          </a:p>
          <a:p>
            <a:endParaRPr lang="fr-CH" sz="800" b="1" dirty="0"/>
          </a:p>
          <a:p>
            <a:r>
              <a:rPr lang="fr-CH" sz="2800" b="1" dirty="0"/>
              <a:t>« Oui à une monnaie suisse libre et indépendante sous forme de pièces </a:t>
            </a:r>
          </a:p>
          <a:p>
            <a:r>
              <a:rPr lang="fr-CH" sz="2800" b="1" dirty="0"/>
              <a:t>ou de billets »</a:t>
            </a:r>
            <a:br>
              <a:rPr lang="fr-CH" sz="2800" b="1" dirty="0"/>
            </a:br>
            <a:r>
              <a:rPr lang="fr-CH" sz="1200" b="1" dirty="0"/>
              <a:t> </a:t>
            </a:r>
            <a:br>
              <a:rPr lang="fr-CH" sz="2800" b="1" dirty="0"/>
            </a:br>
            <a:r>
              <a:rPr lang="fr-CH" sz="2800" b="1" dirty="0"/>
              <a:t>(l’argent liquide, c’est la liberté) </a:t>
            </a:r>
          </a:p>
        </p:txBody>
      </p:sp>
      <p:pic>
        <p:nvPicPr>
          <p:cNvPr id="10" name="Image 9">
            <a:extLst>
              <a:ext uri="{FF2B5EF4-FFF2-40B4-BE49-F238E27FC236}">
                <a16:creationId xmlns:a16="http://schemas.microsoft.com/office/drawing/2014/main" id="{1B9A38B5-457C-8D14-74FA-908624A937D6}"/>
              </a:ext>
            </a:extLst>
          </p:cNvPr>
          <p:cNvPicPr>
            <a:picLocks noChangeAspect="1"/>
          </p:cNvPicPr>
          <p:nvPr/>
        </p:nvPicPr>
        <p:blipFill>
          <a:blip r:embed="rId2"/>
          <a:stretch>
            <a:fillRect/>
          </a:stretch>
        </p:blipFill>
        <p:spPr>
          <a:xfrm>
            <a:off x="7203988" y="836047"/>
            <a:ext cx="4472841" cy="5596066"/>
          </a:xfrm>
          <a:prstGeom prst="rect">
            <a:avLst/>
          </a:prstGeom>
        </p:spPr>
      </p:pic>
      <p:sp>
        <p:nvSpPr>
          <p:cNvPr id="11" name="ZoneTexte 10">
            <a:extLst>
              <a:ext uri="{FF2B5EF4-FFF2-40B4-BE49-F238E27FC236}">
                <a16:creationId xmlns:a16="http://schemas.microsoft.com/office/drawing/2014/main" id="{08E10F3D-B056-717F-D99E-F606B34D781E}"/>
              </a:ext>
            </a:extLst>
          </p:cNvPr>
          <p:cNvSpPr txBox="1"/>
          <p:nvPr/>
        </p:nvSpPr>
        <p:spPr>
          <a:xfrm>
            <a:off x="255677" y="166439"/>
            <a:ext cx="10655339" cy="1600438"/>
          </a:xfrm>
          <a:prstGeom prst="rect">
            <a:avLst/>
          </a:prstGeom>
          <a:solidFill>
            <a:schemeClr val="bg1"/>
          </a:solidFill>
          <a:ln>
            <a:noFill/>
          </a:ln>
        </p:spPr>
        <p:txBody>
          <a:bodyPr wrap="square">
            <a:spAutoFit/>
          </a:bodyPr>
          <a:lstStyle/>
          <a:p>
            <a:r>
              <a:rPr lang="fr-CH" sz="5400" b="1" dirty="0">
                <a:latin typeface="Gill Sans Ultra Bold" panose="020B0A02020104020203" pitchFamily="34" charset="77"/>
              </a:rPr>
              <a:t>Une </a:t>
            </a:r>
            <a:r>
              <a:rPr lang="fr-CH" sz="5400" b="1" dirty="0">
                <a:solidFill>
                  <a:srgbClr val="FF0000"/>
                </a:solidFill>
                <a:latin typeface="Gill Sans Ultra Bold" panose="020B0A02020104020203" pitchFamily="34" charset="77"/>
              </a:rPr>
              <a:t>votation</a:t>
            </a:r>
            <a:r>
              <a:rPr lang="fr-CH" sz="5400" b="1" dirty="0">
                <a:latin typeface="Gill Sans Ultra Bold" panose="020B0A02020104020203" pitchFamily="34" charset="77"/>
              </a:rPr>
              <a:t> en Suisse </a:t>
            </a:r>
          </a:p>
          <a:p>
            <a:r>
              <a:rPr lang="fr-CH" sz="4400" b="1" dirty="0">
                <a:latin typeface="Gill Sans Ultra Bold" panose="020B0A02020104020203" pitchFamily="34" charset="77"/>
              </a:rPr>
              <a:t>le 8 mars 2026</a:t>
            </a:r>
            <a:endParaRPr lang="fr-CH" sz="4400" dirty="0">
              <a:latin typeface="Gill Sans Ultra Bold" panose="020B0A02020104020203" pitchFamily="34" charset="77"/>
            </a:endParaRPr>
          </a:p>
        </p:txBody>
      </p:sp>
      <p:pic>
        <p:nvPicPr>
          <p:cNvPr id="12" name="Image 11">
            <a:extLst>
              <a:ext uri="{FF2B5EF4-FFF2-40B4-BE49-F238E27FC236}">
                <a16:creationId xmlns:a16="http://schemas.microsoft.com/office/drawing/2014/main" id="{057A36AB-8542-DB41-7F0A-F163EBB7F40C}"/>
              </a:ext>
            </a:extLst>
          </p:cNvPr>
          <p:cNvPicPr>
            <a:picLocks noChangeAspect="1"/>
          </p:cNvPicPr>
          <p:nvPr/>
        </p:nvPicPr>
        <p:blipFill>
          <a:blip r:embed="rId3"/>
          <a:stretch>
            <a:fillRect/>
          </a:stretch>
        </p:blipFill>
        <p:spPr>
          <a:xfrm>
            <a:off x="6096000" y="535428"/>
            <a:ext cx="1901057" cy="1901057"/>
          </a:xfrm>
          <a:prstGeom prst="rect">
            <a:avLst/>
          </a:prstGeom>
        </p:spPr>
      </p:pic>
    </p:spTree>
    <p:extLst>
      <p:ext uri="{BB962C8B-B14F-4D97-AF65-F5344CB8AC3E}">
        <p14:creationId xmlns:p14="http://schemas.microsoft.com/office/powerpoint/2010/main" val="293492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1000" fill="hold"/>
                                        <p:tgtEl>
                                          <p:spTgt spid="5"/>
                                        </p:tgtEl>
                                        <p:attrNameLst>
                                          <p:attrName>ppt_w</p:attrName>
                                        </p:attrNameLst>
                                      </p:cBhvr>
                                      <p:tavLst>
                                        <p:tav tm="0">
                                          <p:val>
                                            <p:strVal val="#ppt_w*0.70"/>
                                          </p:val>
                                        </p:tav>
                                        <p:tav tm="100000">
                                          <p:val>
                                            <p:strVal val="#ppt_w"/>
                                          </p:val>
                                        </p:tav>
                                      </p:tavLst>
                                    </p:anim>
                                    <p:anim calcmode="lin" valueType="num">
                                      <p:cBhvr>
                                        <p:cTn id="13" dur="1000" fill="hold"/>
                                        <p:tgtEl>
                                          <p:spTgt spid="5"/>
                                        </p:tgtEl>
                                        <p:attrNameLst>
                                          <p:attrName>ppt_h</p:attrName>
                                        </p:attrNameLst>
                                      </p:cBhvr>
                                      <p:tavLst>
                                        <p:tav tm="0">
                                          <p:val>
                                            <p:strVal val="#ppt_h"/>
                                          </p:val>
                                        </p:tav>
                                        <p:tav tm="100000">
                                          <p:val>
                                            <p:strVal val="#ppt_h"/>
                                          </p:val>
                                        </p:tav>
                                      </p:tavLst>
                                    </p:anim>
                                    <p:animEffect transition="in" filter="fade">
                                      <p:cBhvr>
                                        <p:cTn id="14"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8522562B-F510-97F7-1271-B9DDCE9BA3FF}"/>
              </a:ext>
            </a:extLst>
          </p:cNvPr>
          <p:cNvSpPr txBox="1"/>
          <p:nvPr/>
        </p:nvSpPr>
        <p:spPr>
          <a:xfrm>
            <a:off x="453867" y="61221"/>
            <a:ext cx="8490419" cy="1938992"/>
          </a:xfrm>
          <a:prstGeom prst="rect">
            <a:avLst/>
          </a:prstGeom>
          <a:noFill/>
        </p:spPr>
        <p:txBody>
          <a:bodyPr wrap="square">
            <a:spAutoFit/>
          </a:bodyPr>
          <a:lstStyle/>
          <a:p>
            <a:r>
              <a:rPr lang="fr-CH" sz="6600" b="1" u="sng" dirty="0">
                <a:latin typeface="Gill Sans Ultra Bold" panose="020B0A02020104020203" pitchFamily="34" charset="77"/>
              </a:rPr>
              <a:t>Et </a:t>
            </a:r>
            <a:r>
              <a:rPr lang="fr-CH" sz="6600" b="1" u="sng" dirty="0">
                <a:solidFill>
                  <a:srgbClr val="FF0000"/>
                </a:solidFill>
                <a:latin typeface="Gill Sans Ultra Bold" panose="020B0A02020104020203" pitchFamily="34" charset="77"/>
              </a:rPr>
              <a:t>utilisons</a:t>
            </a:r>
            <a:r>
              <a:rPr lang="fr-CH" sz="5400" b="1" u="sng" dirty="0">
                <a:latin typeface="Gill Sans Ultra Bold" panose="020B0A02020104020203" pitchFamily="34" charset="77"/>
              </a:rPr>
              <a:t> </a:t>
            </a:r>
          </a:p>
          <a:p>
            <a:r>
              <a:rPr lang="fr-CH" sz="5400" b="1" u="sng" dirty="0">
                <a:latin typeface="Gill Sans Ultra Bold" panose="020B0A02020104020203" pitchFamily="34" charset="77"/>
              </a:rPr>
              <a:t>l’argent liquide !</a:t>
            </a:r>
            <a:endParaRPr lang="fr-CH" sz="5400" u="sng" dirty="0">
              <a:latin typeface="Gill Sans Ultra Bold" panose="020B0A02020104020203" pitchFamily="34" charset="77"/>
            </a:endParaRPr>
          </a:p>
        </p:txBody>
      </p:sp>
      <p:pic>
        <p:nvPicPr>
          <p:cNvPr id="32774" name="Picture 6" descr="Conseils péages autoroute France | Moniteur Automobile">
            <a:extLst>
              <a:ext uri="{FF2B5EF4-FFF2-40B4-BE49-F238E27FC236}">
                <a16:creationId xmlns:a16="http://schemas.microsoft.com/office/drawing/2014/main" id="{AE2E09D9-677E-C0FC-E77C-72055817EA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3136" y="2637802"/>
            <a:ext cx="2626829" cy="3923894"/>
          </a:xfrm>
          <a:prstGeom prst="rect">
            <a:avLst/>
          </a:prstGeom>
          <a:noFill/>
          <a:extLst>
            <a:ext uri="{909E8E84-426E-40DD-AFC4-6F175D3DCCD1}">
              <a14:hiddenFill xmlns:a14="http://schemas.microsoft.com/office/drawing/2010/main">
                <a:solidFill>
                  <a:srgbClr val="FFFFFF"/>
                </a:solidFill>
              </a14:hiddenFill>
            </a:ext>
          </a:extLst>
        </p:spPr>
      </p:pic>
      <p:sp>
        <p:nvSpPr>
          <p:cNvPr id="8" name="ZoneTexte 7">
            <a:extLst>
              <a:ext uri="{FF2B5EF4-FFF2-40B4-BE49-F238E27FC236}">
                <a16:creationId xmlns:a16="http://schemas.microsoft.com/office/drawing/2014/main" id="{B18CEBA2-7522-D25F-747F-1871282733CD}"/>
              </a:ext>
            </a:extLst>
          </p:cNvPr>
          <p:cNvSpPr txBox="1"/>
          <p:nvPr/>
        </p:nvSpPr>
        <p:spPr>
          <a:xfrm>
            <a:off x="463306" y="2024397"/>
            <a:ext cx="2206487" cy="646331"/>
          </a:xfrm>
          <a:prstGeom prst="rect">
            <a:avLst/>
          </a:prstGeom>
          <a:noFill/>
        </p:spPr>
        <p:txBody>
          <a:bodyPr wrap="square">
            <a:spAutoFit/>
          </a:bodyPr>
          <a:lstStyle/>
          <a:p>
            <a:r>
              <a:rPr lang="fr-CH" sz="3600" b="1" dirty="0">
                <a:latin typeface="Abadi MT Condensed" panose="020B0506030101010103" pitchFamily="34" charset="0"/>
              </a:rPr>
              <a:t>Autoroutes </a:t>
            </a:r>
            <a:endParaRPr lang="fr-FR" sz="3600" dirty="0"/>
          </a:p>
        </p:txBody>
      </p:sp>
      <p:pic>
        <p:nvPicPr>
          <p:cNvPr id="32776" name="Picture 8" descr="Une caissière en supermarché détaille 5 gestes de clients à éviter en caisse">
            <a:extLst>
              <a:ext uri="{FF2B5EF4-FFF2-40B4-BE49-F238E27FC236}">
                <a16:creationId xmlns:a16="http://schemas.microsoft.com/office/drawing/2014/main" id="{3144DD40-0B1C-C122-CCF0-DCF516615D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44101" y="4279333"/>
            <a:ext cx="4057533" cy="2282363"/>
          </a:xfrm>
          <a:prstGeom prst="rect">
            <a:avLst/>
          </a:prstGeom>
          <a:noFill/>
          <a:extLst>
            <a:ext uri="{909E8E84-426E-40DD-AFC4-6F175D3DCCD1}">
              <a14:hiddenFill xmlns:a14="http://schemas.microsoft.com/office/drawing/2010/main">
                <a:solidFill>
                  <a:srgbClr val="FFFFFF"/>
                </a:solidFill>
              </a14:hiddenFill>
            </a:ext>
          </a:extLst>
        </p:spPr>
      </p:pic>
      <p:sp>
        <p:nvSpPr>
          <p:cNvPr id="9" name="ZoneTexte 8">
            <a:extLst>
              <a:ext uri="{FF2B5EF4-FFF2-40B4-BE49-F238E27FC236}">
                <a16:creationId xmlns:a16="http://schemas.microsoft.com/office/drawing/2014/main" id="{75E82BD7-811A-6C2C-8F18-EB8F9905CF39}"/>
              </a:ext>
            </a:extLst>
          </p:cNvPr>
          <p:cNvSpPr txBox="1"/>
          <p:nvPr/>
        </p:nvSpPr>
        <p:spPr>
          <a:xfrm>
            <a:off x="9247436" y="3616256"/>
            <a:ext cx="2934573" cy="646331"/>
          </a:xfrm>
          <a:prstGeom prst="rect">
            <a:avLst/>
          </a:prstGeom>
          <a:noFill/>
        </p:spPr>
        <p:txBody>
          <a:bodyPr wrap="square">
            <a:spAutoFit/>
          </a:bodyPr>
          <a:lstStyle/>
          <a:p>
            <a:r>
              <a:rPr lang="fr-CH" sz="3600" b="1" dirty="0">
                <a:latin typeface="Abadi MT Condensed" panose="020B0506030101010103" pitchFamily="34" charset="0"/>
              </a:rPr>
              <a:t>Supermarché </a:t>
            </a:r>
            <a:endParaRPr lang="fr-FR" sz="3600" dirty="0"/>
          </a:p>
        </p:txBody>
      </p:sp>
      <p:pic>
        <p:nvPicPr>
          <p:cNvPr id="10" name="Image 9">
            <a:extLst>
              <a:ext uri="{FF2B5EF4-FFF2-40B4-BE49-F238E27FC236}">
                <a16:creationId xmlns:a16="http://schemas.microsoft.com/office/drawing/2014/main" id="{2AA0D967-5C78-A0BB-5B0C-7CA93C618E61}"/>
              </a:ext>
            </a:extLst>
          </p:cNvPr>
          <p:cNvPicPr>
            <a:picLocks noChangeAspect="1"/>
          </p:cNvPicPr>
          <p:nvPr/>
        </p:nvPicPr>
        <p:blipFill>
          <a:blip r:embed="rId4"/>
          <a:stretch>
            <a:fillRect/>
          </a:stretch>
        </p:blipFill>
        <p:spPr>
          <a:xfrm>
            <a:off x="3251515" y="3331241"/>
            <a:ext cx="2895124" cy="2895124"/>
          </a:xfrm>
          <a:prstGeom prst="rect">
            <a:avLst/>
          </a:prstGeom>
        </p:spPr>
      </p:pic>
      <p:sp>
        <p:nvSpPr>
          <p:cNvPr id="12" name="ZoneTexte 11">
            <a:extLst>
              <a:ext uri="{FF2B5EF4-FFF2-40B4-BE49-F238E27FC236}">
                <a16:creationId xmlns:a16="http://schemas.microsoft.com/office/drawing/2014/main" id="{06F9BE50-D714-1E0F-27DB-82A7CBBA0B55}"/>
              </a:ext>
            </a:extLst>
          </p:cNvPr>
          <p:cNvSpPr txBox="1"/>
          <p:nvPr/>
        </p:nvSpPr>
        <p:spPr>
          <a:xfrm>
            <a:off x="3206700" y="2724666"/>
            <a:ext cx="1874195" cy="646331"/>
          </a:xfrm>
          <a:prstGeom prst="rect">
            <a:avLst/>
          </a:prstGeom>
          <a:noFill/>
        </p:spPr>
        <p:txBody>
          <a:bodyPr wrap="square">
            <a:spAutoFit/>
          </a:bodyPr>
          <a:lstStyle/>
          <a:p>
            <a:r>
              <a:rPr lang="fr-CH" sz="3600" b="1" dirty="0">
                <a:latin typeface="Abadi MT Condensed" panose="020B0506030101010103" pitchFamily="34" charset="0"/>
              </a:rPr>
              <a:t>Cinéma</a:t>
            </a:r>
            <a:endParaRPr lang="fr-FR" sz="3600" dirty="0"/>
          </a:p>
        </p:txBody>
      </p:sp>
      <p:pic>
        <p:nvPicPr>
          <p:cNvPr id="14" name="Image 13">
            <a:extLst>
              <a:ext uri="{FF2B5EF4-FFF2-40B4-BE49-F238E27FC236}">
                <a16:creationId xmlns:a16="http://schemas.microsoft.com/office/drawing/2014/main" id="{27441DEA-48C0-E80F-8096-0460E7BAC1BE}"/>
              </a:ext>
            </a:extLst>
          </p:cNvPr>
          <p:cNvPicPr>
            <a:picLocks noChangeAspect="1"/>
          </p:cNvPicPr>
          <p:nvPr/>
        </p:nvPicPr>
        <p:blipFill>
          <a:blip r:embed="rId5"/>
          <a:stretch>
            <a:fillRect/>
          </a:stretch>
        </p:blipFill>
        <p:spPr>
          <a:xfrm>
            <a:off x="7638379" y="500882"/>
            <a:ext cx="3032153" cy="3032153"/>
          </a:xfrm>
          <a:prstGeom prst="rect">
            <a:avLst/>
          </a:prstGeom>
        </p:spPr>
      </p:pic>
      <p:sp>
        <p:nvSpPr>
          <p:cNvPr id="16" name="ZoneTexte 15">
            <a:extLst>
              <a:ext uri="{FF2B5EF4-FFF2-40B4-BE49-F238E27FC236}">
                <a16:creationId xmlns:a16="http://schemas.microsoft.com/office/drawing/2014/main" id="{8AC90F9A-8F8C-631A-A293-9749FFB4883D}"/>
              </a:ext>
            </a:extLst>
          </p:cNvPr>
          <p:cNvSpPr txBox="1"/>
          <p:nvPr/>
        </p:nvSpPr>
        <p:spPr>
          <a:xfrm>
            <a:off x="10261407" y="1378066"/>
            <a:ext cx="1640227" cy="646331"/>
          </a:xfrm>
          <a:prstGeom prst="rect">
            <a:avLst/>
          </a:prstGeom>
          <a:noFill/>
        </p:spPr>
        <p:txBody>
          <a:bodyPr wrap="square">
            <a:spAutoFit/>
          </a:bodyPr>
          <a:lstStyle/>
          <a:p>
            <a:r>
              <a:rPr lang="fr-CH" sz="3600" b="1" dirty="0">
                <a:latin typeface="Abadi MT Condensed" panose="020B0506030101010103" pitchFamily="34" charset="0"/>
              </a:rPr>
              <a:t>Livres</a:t>
            </a:r>
            <a:endParaRPr lang="fr-FR" sz="3600" dirty="0"/>
          </a:p>
        </p:txBody>
      </p:sp>
      <p:pic>
        <p:nvPicPr>
          <p:cNvPr id="17" name="Image 16">
            <a:extLst>
              <a:ext uri="{FF2B5EF4-FFF2-40B4-BE49-F238E27FC236}">
                <a16:creationId xmlns:a16="http://schemas.microsoft.com/office/drawing/2014/main" id="{55F7FD42-6FF5-0605-F973-2A09D5958C67}"/>
              </a:ext>
            </a:extLst>
          </p:cNvPr>
          <p:cNvPicPr>
            <a:picLocks noChangeAspect="1"/>
          </p:cNvPicPr>
          <p:nvPr/>
        </p:nvPicPr>
        <p:blipFill>
          <a:blip r:embed="rId6"/>
          <a:stretch>
            <a:fillRect/>
          </a:stretch>
        </p:blipFill>
        <p:spPr>
          <a:xfrm>
            <a:off x="4930689" y="4257488"/>
            <a:ext cx="3175000" cy="3175000"/>
          </a:xfrm>
          <a:prstGeom prst="rect">
            <a:avLst/>
          </a:prstGeom>
        </p:spPr>
      </p:pic>
    </p:spTree>
    <p:extLst>
      <p:ext uri="{BB962C8B-B14F-4D97-AF65-F5344CB8AC3E}">
        <p14:creationId xmlns:p14="http://schemas.microsoft.com/office/powerpoint/2010/main" val="1126250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2774"/>
                                        </p:tgtEl>
                                        <p:attrNameLst>
                                          <p:attrName>style.visibility</p:attrName>
                                        </p:attrNameLst>
                                      </p:cBhvr>
                                      <p:to>
                                        <p:strVal val="visible"/>
                                      </p:to>
                                    </p:set>
                                    <p:anim calcmode="lin" valueType="num">
                                      <p:cBhvr>
                                        <p:cTn id="7" dur="1000" fill="hold"/>
                                        <p:tgtEl>
                                          <p:spTgt spid="32774"/>
                                        </p:tgtEl>
                                        <p:attrNameLst>
                                          <p:attrName>ppt_w</p:attrName>
                                        </p:attrNameLst>
                                      </p:cBhvr>
                                      <p:tavLst>
                                        <p:tav tm="0">
                                          <p:val>
                                            <p:strVal val="#ppt_w*0.70"/>
                                          </p:val>
                                        </p:tav>
                                        <p:tav tm="100000">
                                          <p:val>
                                            <p:strVal val="#ppt_w"/>
                                          </p:val>
                                        </p:tav>
                                      </p:tavLst>
                                    </p:anim>
                                    <p:anim calcmode="lin" valueType="num">
                                      <p:cBhvr>
                                        <p:cTn id="8" dur="1000" fill="hold"/>
                                        <p:tgtEl>
                                          <p:spTgt spid="32774"/>
                                        </p:tgtEl>
                                        <p:attrNameLst>
                                          <p:attrName>ppt_h</p:attrName>
                                        </p:attrNameLst>
                                      </p:cBhvr>
                                      <p:tavLst>
                                        <p:tav tm="0">
                                          <p:val>
                                            <p:strVal val="#ppt_h"/>
                                          </p:val>
                                        </p:tav>
                                        <p:tav tm="100000">
                                          <p:val>
                                            <p:strVal val="#ppt_h"/>
                                          </p:val>
                                        </p:tav>
                                      </p:tavLst>
                                    </p:anim>
                                    <p:animEffect transition="in" filter="fade">
                                      <p:cBhvr>
                                        <p:cTn id="9" dur="1000"/>
                                        <p:tgtEl>
                                          <p:spTgt spid="32774"/>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1000" fill="hold"/>
                                        <p:tgtEl>
                                          <p:spTgt spid="8"/>
                                        </p:tgtEl>
                                        <p:attrNameLst>
                                          <p:attrName>ppt_w</p:attrName>
                                        </p:attrNameLst>
                                      </p:cBhvr>
                                      <p:tavLst>
                                        <p:tav tm="0">
                                          <p:val>
                                            <p:strVal val="#ppt_w*0.70"/>
                                          </p:val>
                                        </p:tav>
                                        <p:tav tm="100000">
                                          <p:val>
                                            <p:strVal val="#ppt_w"/>
                                          </p:val>
                                        </p:tav>
                                      </p:tavLst>
                                    </p:anim>
                                    <p:anim calcmode="lin" valueType="num">
                                      <p:cBhvr>
                                        <p:cTn id="13" dur="1000" fill="hold"/>
                                        <p:tgtEl>
                                          <p:spTgt spid="8"/>
                                        </p:tgtEl>
                                        <p:attrNameLst>
                                          <p:attrName>ppt_h</p:attrName>
                                        </p:attrNameLst>
                                      </p:cBhvr>
                                      <p:tavLst>
                                        <p:tav tm="0">
                                          <p:val>
                                            <p:strVal val="#ppt_h"/>
                                          </p:val>
                                        </p:tav>
                                        <p:tav tm="100000">
                                          <p:val>
                                            <p:strVal val="#ppt_h"/>
                                          </p:val>
                                        </p:tav>
                                      </p:tavLst>
                                    </p:anim>
                                    <p:animEffect transition="in" filter="fade">
                                      <p:cBhvr>
                                        <p:cTn id="14" dur="10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1000" fill="hold"/>
                                        <p:tgtEl>
                                          <p:spTgt spid="10"/>
                                        </p:tgtEl>
                                        <p:attrNameLst>
                                          <p:attrName>ppt_w</p:attrName>
                                        </p:attrNameLst>
                                      </p:cBhvr>
                                      <p:tavLst>
                                        <p:tav tm="0">
                                          <p:val>
                                            <p:strVal val="#ppt_w*0.70"/>
                                          </p:val>
                                        </p:tav>
                                        <p:tav tm="100000">
                                          <p:val>
                                            <p:strVal val="#ppt_w"/>
                                          </p:val>
                                        </p:tav>
                                      </p:tavLst>
                                    </p:anim>
                                    <p:anim calcmode="lin" valueType="num">
                                      <p:cBhvr>
                                        <p:cTn id="20" dur="1000" fill="hold"/>
                                        <p:tgtEl>
                                          <p:spTgt spid="10"/>
                                        </p:tgtEl>
                                        <p:attrNameLst>
                                          <p:attrName>ppt_h</p:attrName>
                                        </p:attrNameLst>
                                      </p:cBhvr>
                                      <p:tavLst>
                                        <p:tav tm="0">
                                          <p:val>
                                            <p:strVal val="#ppt_h"/>
                                          </p:val>
                                        </p:tav>
                                        <p:tav tm="100000">
                                          <p:val>
                                            <p:strVal val="#ppt_h"/>
                                          </p:val>
                                        </p:tav>
                                      </p:tavLst>
                                    </p:anim>
                                    <p:animEffect transition="in" filter="fade">
                                      <p:cBhvr>
                                        <p:cTn id="21" dur="1000"/>
                                        <p:tgtEl>
                                          <p:spTgt spid="10"/>
                                        </p:tgtEl>
                                      </p:cBhvr>
                                    </p:animEffect>
                                  </p:childTnLst>
                                </p:cTn>
                              </p:par>
                              <p:par>
                                <p:cTn id="22" presetID="55"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p:cTn id="24" dur="1000" fill="hold"/>
                                        <p:tgtEl>
                                          <p:spTgt spid="12"/>
                                        </p:tgtEl>
                                        <p:attrNameLst>
                                          <p:attrName>ppt_w</p:attrName>
                                        </p:attrNameLst>
                                      </p:cBhvr>
                                      <p:tavLst>
                                        <p:tav tm="0">
                                          <p:val>
                                            <p:strVal val="#ppt_w*0.70"/>
                                          </p:val>
                                        </p:tav>
                                        <p:tav tm="100000">
                                          <p:val>
                                            <p:strVal val="#ppt_w"/>
                                          </p:val>
                                        </p:tav>
                                      </p:tavLst>
                                    </p:anim>
                                    <p:anim calcmode="lin" valueType="num">
                                      <p:cBhvr>
                                        <p:cTn id="25" dur="1000" fill="hold"/>
                                        <p:tgtEl>
                                          <p:spTgt spid="12"/>
                                        </p:tgtEl>
                                        <p:attrNameLst>
                                          <p:attrName>ppt_h</p:attrName>
                                        </p:attrNameLst>
                                      </p:cBhvr>
                                      <p:tavLst>
                                        <p:tav tm="0">
                                          <p:val>
                                            <p:strVal val="#ppt_h"/>
                                          </p:val>
                                        </p:tav>
                                        <p:tav tm="100000">
                                          <p:val>
                                            <p:strVal val="#ppt_h"/>
                                          </p:val>
                                        </p:tav>
                                      </p:tavLst>
                                    </p:anim>
                                    <p:animEffect transition="in" filter="fade">
                                      <p:cBhvr>
                                        <p:cTn id="26" dur="1000"/>
                                        <p:tgtEl>
                                          <p:spTgt spid="12"/>
                                        </p:tgtEl>
                                      </p:cBhvr>
                                    </p:animEffect>
                                  </p:childTnLst>
                                </p:cTn>
                              </p:par>
                            </p:childTnLst>
                          </p:cTn>
                        </p:par>
                      </p:childTnLst>
                    </p:cTn>
                  </p:par>
                  <p:par>
                    <p:cTn id="27" fill="hold">
                      <p:stCondLst>
                        <p:cond delay="indefinite"/>
                      </p:stCondLst>
                      <p:childTnLst>
                        <p:par>
                          <p:cTn id="28" fill="hold">
                            <p:stCondLst>
                              <p:cond delay="0"/>
                            </p:stCondLst>
                            <p:childTnLst>
                              <p:par>
                                <p:cTn id="29" presetID="55" presetClass="entr" presetSubtype="0" fill="hold" nodeType="clickEffect">
                                  <p:stCondLst>
                                    <p:cond delay="0"/>
                                  </p:stCondLst>
                                  <p:childTnLst>
                                    <p:set>
                                      <p:cBhvr>
                                        <p:cTn id="30" dur="1" fill="hold">
                                          <p:stCondLst>
                                            <p:cond delay="0"/>
                                          </p:stCondLst>
                                        </p:cTn>
                                        <p:tgtEl>
                                          <p:spTgt spid="32776"/>
                                        </p:tgtEl>
                                        <p:attrNameLst>
                                          <p:attrName>style.visibility</p:attrName>
                                        </p:attrNameLst>
                                      </p:cBhvr>
                                      <p:to>
                                        <p:strVal val="visible"/>
                                      </p:to>
                                    </p:set>
                                    <p:anim calcmode="lin" valueType="num">
                                      <p:cBhvr>
                                        <p:cTn id="31" dur="1000" fill="hold"/>
                                        <p:tgtEl>
                                          <p:spTgt spid="32776"/>
                                        </p:tgtEl>
                                        <p:attrNameLst>
                                          <p:attrName>ppt_w</p:attrName>
                                        </p:attrNameLst>
                                      </p:cBhvr>
                                      <p:tavLst>
                                        <p:tav tm="0">
                                          <p:val>
                                            <p:strVal val="#ppt_w*0.70"/>
                                          </p:val>
                                        </p:tav>
                                        <p:tav tm="100000">
                                          <p:val>
                                            <p:strVal val="#ppt_w"/>
                                          </p:val>
                                        </p:tav>
                                      </p:tavLst>
                                    </p:anim>
                                    <p:anim calcmode="lin" valueType="num">
                                      <p:cBhvr>
                                        <p:cTn id="32" dur="1000" fill="hold"/>
                                        <p:tgtEl>
                                          <p:spTgt spid="32776"/>
                                        </p:tgtEl>
                                        <p:attrNameLst>
                                          <p:attrName>ppt_h</p:attrName>
                                        </p:attrNameLst>
                                      </p:cBhvr>
                                      <p:tavLst>
                                        <p:tav tm="0">
                                          <p:val>
                                            <p:strVal val="#ppt_h"/>
                                          </p:val>
                                        </p:tav>
                                        <p:tav tm="100000">
                                          <p:val>
                                            <p:strVal val="#ppt_h"/>
                                          </p:val>
                                        </p:tav>
                                      </p:tavLst>
                                    </p:anim>
                                    <p:animEffect transition="in" filter="fade">
                                      <p:cBhvr>
                                        <p:cTn id="33" dur="1000"/>
                                        <p:tgtEl>
                                          <p:spTgt spid="32776"/>
                                        </p:tgtEl>
                                      </p:cBhvr>
                                    </p:animEffect>
                                  </p:childTnLst>
                                </p:cTn>
                              </p:par>
                              <p:par>
                                <p:cTn id="34" presetID="55" presetClass="entr" presetSubtype="0"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p:cTn id="36" dur="1000" fill="hold"/>
                                        <p:tgtEl>
                                          <p:spTgt spid="9"/>
                                        </p:tgtEl>
                                        <p:attrNameLst>
                                          <p:attrName>ppt_w</p:attrName>
                                        </p:attrNameLst>
                                      </p:cBhvr>
                                      <p:tavLst>
                                        <p:tav tm="0">
                                          <p:val>
                                            <p:strVal val="#ppt_w*0.70"/>
                                          </p:val>
                                        </p:tav>
                                        <p:tav tm="100000">
                                          <p:val>
                                            <p:strVal val="#ppt_w"/>
                                          </p:val>
                                        </p:tav>
                                      </p:tavLst>
                                    </p:anim>
                                    <p:anim calcmode="lin" valueType="num">
                                      <p:cBhvr>
                                        <p:cTn id="37" dur="1000" fill="hold"/>
                                        <p:tgtEl>
                                          <p:spTgt spid="9"/>
                                        </p:tgtEl>
                                        <p:attrNameLst>
                                          <p:attrName>ppt_h</p:attrName>
                                        </p:attrNameLst>
                                      </p:cBhvr>
                                      <p:tavLst>
                                        <p:tav tm="0">
                                          <p:val>
                                            <p:strVal val="#ppt_h"/>
                                          </p:val>
                                        </p:tav>
                                        <p:tav tm="100000">
                                          <p:val>
                                            <p:strVal val="#ppt_h"/>
                                          </p:val>
                                        </p:tav>
                                      </p:tavLst>
                                    </p:anim>
                                    <p:animEffect transition="in" filter="fade">
                                      <p:cBhvr>
                                        <p:cTn id="38" dur="1000"/>
                                        <p:tgtEl>
                                          <p:spTgt spid="9"/>
                                        </p:tgtEl>
                                      </p:cBhvr>
                                    </p:animEffect>
                                  </p:childTnLst>
                                </p:cTn>
                              </p:par>
                            </p:childTnLst>
                          </p:cTn>
                        </p:par>
                      </p:childTnLst>
                    </p:cTn>
                  </p:par>
                  <p:par>
                    <p:cTn id="39" fill="hold">
                      <p:stCondLst>
                        <p:cond delay="indefinite"/>
                      </p:stCondLst>
                      <p:childTnLst>
                        <p:par>
                          <p:cTn id="40" fill="hold">
                            <p:stCondLst>
                              <p:cond delay="0"/>
                            </p:stCondLst>
                            <p:childTnLst>
                              <p:par>
                                <p:cTn id="41" presetID="55" presetClass="entr" presetSubtype="0" fill="hold" nodeType="click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p:cTn id="43" dur="1000" fill="hold"/>
                                        <p:tgtEl>
                                          <p:spTgt spid="14"/>
                                        </p:tgtEl>
                                        <p:attrNameLst>
                                          <p:attrName>ppt_w</p:attrName>
                                        </p:attrNameLst>
                                      </p:cBhvr>
                                      <p:tavLst>
                                        <p:tav tm="0">
                                          <p:val>
                                            <p:strVal val="#ppt_w*0.70"/>
                                          </p:val>
                                        </p:tav>
                                        <p:tav tm="100000">
                                          <p:val>
                                            <p:strVal val="#ppt_w"/>
                                          </p:val>
                                        </p:tav>
                                      </p:tavLst>
                                    </p:anim>
                                    <p:anim calcmode="lin" valueType="num">
                                      <p:cBhvr>
                                        <p:cTn id="44" dur="1000" fill="hold"/>
                                        <p:tgtEl>
                                          <p:spTgt spid="14"/>
                                        </p:tgtEl>
                                        <p:attrNameLst>
                                          <p:attrName>ppt_h</p:attrName>
                                        </p:attrNameLst>
                                      </p:cBhvr>
                                      <p:tavLst>
                                        <p:tav tm="0">
                                          <p:val>
                                            <p:strVal val="#ppt_h"/>
                                          </p:val>
                                        </p:tav>
                                        <p:tav tm="100000">
                                          <p:val>
                                            <p:strVal val="#ppt_h"/>
                                          </p:val>
                                        </p:tav>
                                      </p:tavLst>
                                    </p:anim>
                                    <p:animEffect transition="in" filter="fade">
                                      <p:cBhvr>
                                        <p:cTn id="45" dur="1000"/>
                                        <p:tgtEl>
                                          <p:spTgt spid="14"/>
                                        </p:tgtEl>
                                      </p:cBhvr>
                                    </p:animEffect>
                                  </p:childTnLst>
                                </p:cTn>
                              </p:par>
                              <p:par>
                                <p:cTn id="46" presetID="55" presetClass="entr" presetSubtype="0" fill="hold" grpId="0" nodeType="withEffect">
                                  <p:stCondLst>
                                    <p:cond delay="0"/>
                                  </p:stCondLst>
                                  <p:childTnLst>
                                    <p:set>
                                      <p:cBhvr>
                                        <p:cTn id="47" dur="1" fill="hold">
                                          <p:stCondLst>
                                            <p:cond delay="0"/>
                                          </p:stCondLst>
                                        </p:cTn>
                                        <p:tgtEl>
                                          <p:spTgt spid="16"/>
                                        </p:tgtEl>
                                        <p:attrNameLst>
                                          <p:attrName>style.visibility</p:attrName>
                                        </p:attrNameLst>
                                      </p:cBhvr>
                                      <p:to>
                                        <p:strVal val="visible"/>
                                      </p:to>
                                    </p:set>
                                    <p:anim calcmode="lin" valueType="num">
                                      <p:cBhvr>
                                        <p:cTn id="48" dur="1000" fill="hold"/>
                                        <p:tgtEl>
                                          <p:spTgt spid="16"/>
                                        </p:tgtEl>
                                        <p:attrNameLst>
                                          <p:attrName>ppt_w</p:attrName>
                                        </p:attrNameLst>
                                      </p:cBhvr>
                                      <p:tavLst>
                                        <p:tav tm="0">
                                          <p:val>
                                            <p:strVal val="#ppt_w*0.70"/>
                                          </p:val>
                                        </p:tav>
                                        <p:tav tm="100000">
                                          <p:val>
                                            <p:strVal val="#ppt_w"/>
                                          </p:val>
                                        </p:tav>
                                      </p:tavLst>
                                    </p:anim>
                                    <p:anim calcmode="lin" valueType="num">
                                      <p:cBhvr>
                                        <p:cTn id="49" dur="1000" fill="hold"/>
                                        <p:tgtEl>
                                          <p:spTgt spid="16"/>
                                        </p:tgtEl>
                                        <p:attrNameLst>
                                          <p:attrName>ppt_h</p:attrName>
                                        </p:attrNameLst>
                                      </p:cBhvr>
                                      <p:tavLst>
                                        <p:tav tm="0">
                                          <p:val>
                                            <p:strVal val="#ppt_h"/>
                                          </p:val>
                                        </p:tav>
                                        <p:tav tm="100000">
                                          <p:val>
                                            <p:strVal val="#ppt_h"/>
                                          </p:val>
                                        </p:tav>
                                      </p:tavLst>
                                    </p:anim>
                                    <p:animEffect transition="in" filter="fade">
                                      <p:cBhvr>
                                        <p:cTn id="50"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2" grpId="0"/>
      <p:bldP spid="16"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B64924-B48B-862F-0FE9-85B325BCB067}"/>
            </a:ext>
          </a:extLst>
        </p:cNvPr>
        <p:cNvGrpSpPr/>
        <p:nvPr/>
      </p:nvGrpSpPr>
      <p:grpSpPr>
        <a:xfrm>
          <a:off x="0" y="0"/>
          <a:ext cx="0" cy="0"/>
          <a:chOff x="0" y="0"/>
          <a:chExt cx="0" cy="0"/>
        </a:xfrm>
      </p:grpSpPr>
      <p:sp>
        <p:nvSpPr>
          <p:cNvPr id="3" name="Titre 1">
            <a:extLst>
              <a:ext uri="{FF2B5EF4-FFF2-40B4-BE49-F238E27FC236}">
                <a16:creationId xmlns:a16="http://schemas.microsoft.com/office/drawing/2014/main" id="{14D2F466-ECAE-0B02-03EB-9C18ACA2A2E9}"/>
              </a:ext>
            </a:extLst>
          </p:cNvPr>
          <p:cNvSpPr txBox="1">
            <a:spLocks/>
          </p:cNvSpPr>
          <p:nvPr/>
        </p:nvSpPr>
        <p:spPr>
          <a:xfrm>
            <a:off x="1616766" y="893041"/>
            <a:ext cx="9541568" cy="239277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ts val="6560"/>
              </a:lnSpc>
            </a:pPr>
            <a:r>
              <a:rPr lang="fr-CH" sz="6600" b="1" dirty="0">
                <a:latin typeface="Gill Sans Ultra Bold" panose="020B0A02020104020203" pitchFamily="34" charset="77"/>
              </a:rPr>
              <a:t>Merci pour votre attention.</a:t>
            </a:r>
            <a:r>
              <a:rPr lang="fr-CH" sz="8800" b="1" dirty="0">
                <a:latin typeface="Gill Sans Ultra Bold" panose="020B0A02020104020203" pitchFamily="34" charset="77"/>
              </a:rPr>
              <a:t> </a:t>
            </a:r>
            <a:endParaRPr lang="fr-FR" sz="8800" b="1" dirty="0">
              <a:latin typeface="Gill Sans Ultra Bold" panose="020B0A02020104020203" pitchFamily="34" charset="77"/>
            </a:endParaRPr>
          </a:p>
        </p:txBody>
      </p:sp>
      <p:sp>
        <p:nvSpPr>
          <p:cNvPr id="8" name="Titre 1">
            <a:extLst>
              <a:ext uri="{FF2B5EF4-FFF2-40B4-BE49-F238E27FC236}">
                <a16:creationId xmlns:a16="http://schemas.microsoft.com/office/drawing/2014/main" id="{19EFEAFC-5FD9-FA69-388D-FD9EA8BACED5}"/>
              </a:ext>
            </a:extLst>
          </p:cNvPr>
          <p:cNvSpPr txBox="1">
            <a:spLocks/>
          </p:cNvSpPr>
          <p:nvPr/>
        </p:nvSpPr>
        <p:spPr>
          <a:xfrm>
            <a:off x="2146092" y="4640531"/>
            <a:ext cx="7899815"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CH" sz="8800" b="1" dirty="0">
                <a:latin typeface="Abadi MT Condensed Extra Bold" panose="020B0306030101010103" pitchFamily="34" charset="77"/>
              </a:rPr>
              <a:t>On lâche rien ! </a:t>
            </a:r>
            <a:endParaRPr lang="fr-FR" sz="8800" b="1" dirty="0">
              <a:latin typeface="Abadi MT Condensed Extra Bold" panose="020B0306030101010103" pitchFamily="34" charset="77"/>
            </a:endParaRPr>
          </a:p>
        </p:txBody>
      </p:sp>
      <p:sp>
        <p:nvSpPr>
          <p:cNvPr id="10" name="ZoneTexte 9">
            <a:extLst>
              <a:ext uri="{FF2B5EF4-FFF2-40B4-BE49-F238E27FC236}">
                <a16:creationId xmlns:a16="http://schemas.microsoft.com/office/drawing/2014/main" id="{49607E86-C1B5-7DAB-9DCF-415716419AD4}"/>
              </a:ext>
            </a:extLst>
          </p:cNvPr>
          <p:cNvSpPr txBox="1"/>
          <p:nvPr/>
        </p:nvSpPr>
        <p:spPr>
          <a:xfrm>
            <a:off x="5521342" y="3192846"/>
            <a:ext cx="1439352" cy="1446550"/>
          </a:xfrm>
          <a:prstGeom prst="rect">
            <a:avLst/>
          </a:prstGeom>
          <a:noFill/>
        </p:spPr>
        <p:txBody>
          <a:bodyPr wrap="square">
            <a:spAutoFit/>
          </a:bodyPr>
          <a:lstStyle/>
          <a:p>
            <a:r>
              <a:rPr lang="fr-CH" sz="8800" dirty="0">
                <a:solidFill>
                  <a:srgbClr val="000000"/>
                </a:solidFill>
                <a:effectLst/>
                <a:latin typeface=".Apple Color Emoji UI"/>
              </a:rPr>
              <a:t>❤️</a:t>
            </a:r>
          </a:p>
        </p:txBody>
      </p:sp>
    </p:spTree>
    <p:extLst>
      <p:ext uri="{BB962C8B-B14F-4D97-AF65-F5344CB8AC3E}">
        <p14:creationId xmlns:p14="http://schemas.microsoft.com/office/powerpoint/2010/main" val="1314557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p:tgtEl>
                                          <p:spTgt spid="3"/>
                                        </p:tgtEl>
                                        <p:attrNameLst>
                                          <p:attrName>ppt_x</p:attrName>
                                        </p:attrNameLst>
                                      </p:cBhvr>
                                      <p:tavLst>
                                        <p:tav tm="0">
                                          <p:val>
                                            <p:strVal val="#ppt_x-#ppt_w*1.125000"/>
                                          </p:val>
                                        </p:tav>
                                        <p:tav tm="100000">
                                          <p:val>
                                            <p:strVal val="#ppt_x"/>
                                          </p:val>
                                        </p:tav>
                                      </p:tavLst>
                                    </p:anim>
                                    <p:animEffect transition="in" filter="wipe(right)">
                                      <p:cBhvr>
                                        <p:cTn id="8" dur="1000"/>
                                        <p:tgtEl>
                                          <p:spTgt spid="3"/>
                                        </p:tgtEl>
                                      </p:cBhvr>
                                    </p:animEffect>
                                  </p:childTnLst>
                                </p:cTn>
                              </p:par>
                            </p:childTnLst>
                          </p:cTn>
                        </p:par>
                      </p:childTnLst>
                    </p:cTn>
                  </p:par>
                  <p:par>
                    <p:cTn id="9" fill="hold">
                      <p:stCondLst>
                        <p:cond delay="indefinite"/>
                      </p:stCondLst>
                      <p:childTnLst>
                        <p:par>
                          <p:cTn id="10" fill="hold">
                            <p:stCondLst>
                              <p:cond delay="0"/>
                            </p:stCondLst>
                            <p:childTnLst>
                              <p:par>
                                <p:cTn id="11" presetID="55"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ppt_w</p:attrName>
                                        </p:attrNameLst>
                                      </p:cBhvr>
                                      <p:tavLst>
                                        <p:tav tm="0">
                                          <p:val>
                                            <p:strVal val="#ppt_w*0.70"/>
                                          </p:val>
                                        </p:tav>
                                        <p:tav tm="100000">
                                          <p:val>
                                            <p:strVal val="#ppt_w"/>
                                          </p:val>
                                        </p:tav>
                                      </p:tavLst>
                                    </p:anim>
                                    <p:anim calcmode="lin" valueType="num">
                                      <p:cBhvr>
                                        <p:cTn id="14" dur="1000" fill="hold"/>
                                        <p:tgtEl>
                                          <p:spTgt spid="8"/>
                                        </p:tgtEl>
                                        <p:attrNameLst>
                                          <p:attrName>ppt_h</p:attrName>
                                        </p:attrNameLst>
                                      </p:cBhvr>
                                      <p:tavLst>
                                        <p:tav tm="0">
                                          <p:val>
                                            <p:strVal val="#ppt_h"/>
                                          </p:val>
                                        </p:tav>
                                        <p:tav tm="100000">
                                          <p:val>
                                            <p:strVal val="#ppt_h"/>
                                          </p:val>
                                        </p:tav>
                                      </p:tavLst>
                                    </p:anim>
                                    <p:animEffect transition="in" filter="fade">
                                      <p:cBhvr>
                                        <p:cTn id="15" dur="10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43" presetClass="entr" presetSubtype="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100"/>
                                        <p:tgtEl>
                                          <p:spTgt spid="10"/>
                                        </p:tgtEl>
                                      </p:cBhvr>
                                    </p:animEffect>
                                    <p:anim calcmode="lin" valueType="num">
                                      <p:cBhvr>
                                        <p:cTn id="21" dur="400" fill="hold"/>
                                        <p:tgtEl>
                                          <p:spTgt spid="10"/>
                                        </p:tgtEl>
                                        <p:attrNameLst>
                                          <p:attrName>ppt_x</p:attrName>
                                        </p:attrNameLst>
                                      </p:cBhvr>
                                      <p:tavLst>
                                        <p:tav tm="0">
                                          <p:val>
                                            <p:strVal val="#ppt_x"/>
                                          </p:val>
                                        </p:tav>
                                        <p:tav tm="100000">
                                          <p:val>
                                            <p:strVal val="#ppt_x"/>
                                          </p:val>
                                        </p:tav>
                                      </p:tavLst>
                                    </p:anim>
                                    <p:anim calcmode="lin" valueType="num">
                                      <p:cBhvr>
                                        <p:cTn id="22" dur="400" fill="hold"/>
                                        <p:tgtEl>
                                          <p:spTgt spid="10"/>
                                        </p:tgtEl>
                                        <p:attrNameLst>
                                          <p:attrName>ppt_y</p:attrName>
                                        </p:attrNameLst>
                                      </p:cBhvr>
                                      <p:tavLst>
                                        <p:tav tm="0">
                                          <p:val>
                                            <p:strVal val="#ppt_y+0.31"/>
                                          </p:val>
                                        </p:tav>
                                        <p:tav tm="100000">
                                          <p:val>
                                            <p:strVal val="#ppt_y+0.31"/>
                                          </p:val>
                                        </p:tav>
                                      </p:tavLst>
                                    </p:anim>
                                    <p:anim calcmode="lin" valueType="num">
                                      <p:cBhvr>
                                        <p:cTn id="23" dur="600" decel="50000" fill="hold">
                                          <p:stCondLst>
                                            <p:cond delay="400"/>
                                          </p:stCondLst>
                                        </p:cTn>
                                        <p:tgtEl>
                                          <p:spTgt spid="10"/>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4" dur="600" decel="50000" fill="hold">
                                          <p:stCondLst>
                                            <p:cond delay="400"/>
                                          </p:stCondLst>
                                        </p:cTn>
                                        <p:tgtEl>
                                          <p:spTgt spid="10"/>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10" grpId="0"/>
    </p:bld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16648</TotalTime>
  <Words>5122</Words>
  <Application>Microsoft Macintosh PowerPoint</Application>
  <PresentationFormat>Grand écran</PresentationFormat>
  <Paragraphs>440</Paragraphs>
  <Slides>64</Slides>
  <Notes>4</Notes>
  <HiddenSlides>0</HiddenSlides>
  <MMClips>0</MMClips>
  <ScaleCrop>false</ScaleCrop>
  <HeadingPairs>
    <vt:vector size="6" baseType="variant">
      <vt:variant>
        <vt:lpstr>Polices utilisées</vt:lpstr>
      </vt:variant>
      <vt:variant>
        <vt:i4>17</vt:i4>
      </vt:variant>
      <vt:variant>
        <vt:lpstr>Thème</vt:lpstr>
      </vt:variant>
      <vt:variant>
        <vt:i4>1</vt:i4>
      </vt:variant>
      <vt:variant>
        <vt:lpstr>Titres des diapositives</vt:lpstr>
      </vt:variant>
      <vt:variant>
        <vt:i4>64</vt:i4>
      </vt:variant>
    </vt:vector>
  </HeadingPairs>
  <TitlesOfParts>
    <vt:vector size="82" baseType="lpstr">
      <vt:lpstr>-apple-system</vt:lpstr>
      <vt:lpstr>.Apple Color Emoji UI</vt:lpstr>
      <vt:lpstr>.Hiragino Kaku Gothic Interface W3</vt:lpstr>
      <vt:lpstr>☞ABADI MT PRO COND</vt:lpstr>
      <vt:lpstr>Abadi MT Condensed</vt:lpstr>
      <vt:lpstr>Abadi MT Condensed Extra Bold</vt:lpstr>
      <vt:lpstr>Arial</vt:lpstr>
      <vt:lpstr>Arial Rounded MT Bold</vt:lpstr>
      <vt:lpstr>Calibri</vt:lpstr>
      <vt:lpstr>Calibri Light</vt:lpstr>
      <vt:lpstr>Font-Bold</vt:lpstr>
      <vt:lpstr>Gill Sans Ultra Bold</vt:lpstr>
      <vt:lpstr>Helvetica Neue</vt:lpstr>
      <vt:lpstr>Impact</vt:lpstr>
      <vt:lpstr>Matter-Regular</vt:lpstr>
      <vt:lpstr>PFDINTextStd-Regular</vt:lpstr>
      <vt:lpstr>Zapfino</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Qu’est-ce que la  Monnaie numérique des banques centrales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Les        OBJECTIFS de la CBDC, selon le WEF </vt:lpstr>
      <vt:lpstr>Présentation PowerPoint</vt:lpstr>
      <vt:lpstr>Les        OBJECTIFS de la CBDC, selon le WEF </vt:lpstr>
      <vt:lpstr>Présentation PowerPoint</vt:lpstr>
      <vt:lpstr>En Chine : e-CNY</vt:lpstr>
      <vt:lpstr>Le Covid a accéléré les paiements numériques … en Europe</vt:lpstr>
      <vt:lpstr>Remaniement géopolitique &amp; dédollarisation</vt:lpstr>
      <vt:lpstr>L’Internet a été financé  par la DARPA !</vt:lpstr>
      <vt:lpstr>Identité numérique &amp; vérification biométrique</vt:lpstr>
      <vt:lpstr>Le Digital  Wallet</vt:lpstr>
      <vt:lpstr>Présentation PowerPoint</vt:lpstr>
      <vt:lpstr>L’identité numérique selon le WEF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L’identité numérique d’ici 2030   </vt:lpstr>
      <vt:lpstr>Présentation PowerPoint</vt:lpstr>
      <vt:lpstr>  Le Green Pass, les puces &amp; le digital</vt:lpstr>
      <vt:lpstr>Présentation PowerPoint</vt:lpstr>
      <vt:lpstr>Présentation PowerPoint</vt:lpstr>
      <vt:lpstr>Présentation PowerPoint</vt:lpstr>
      <vt:lpstr>Présentation PowerPoint</vt:lpstr>
      <vt:lpstr>Le Crédit Social mondial de l’ONU :   Le DPI</vt:lpstr>
      <vt:lpstr>Nathalie Yamb est bloquée en Suisse</vt:lpstr>
      <vt:lpstr>Présentation PowerPoint</vt:lpstr>
      <vt:lpstr>Présentation PowerPoint</vt:lpstr>
      <vt:lpstr>Présentation PowerPoint</vt:lpstr>
      <vt:lpstr>Présentation PowerPoint</vt:lpstr>
      <vt:lpstr>Présentation PowerPoint</vt:lpstr>
      <vt:lpstr>Christine Lagarde  à Davos 2026</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WEF &amp; OMS</dc:title>
  <dc:creator>Microsoft Office User</dc:creator>
  <cp:lastModifiedBy>mac</cp:lastModifiedBy>
  <cp:revision>576</cp:revision>
  <dcterms:created xsi:type="dcterms:W3CDTF">2022-06-08T15:52:41Z</dcterms:created>
  <dcterms:modified xsi:type="dcterms:W3CDTF">2026-02-11T20:13:28Z</dcterms:modified>
</cp:coreProperties>
</file>