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5"/>
  </p:notesMasterIdLst>
  <p:sldIdLst>
    <p:sldId id="256" r:id="rId2"/>
    <p:sldId id="548" r:id="rId3"/>
    <p:sldId id="545" r:id="rId4"/>
    <p:sldId id="550" r:id="rId5"/>
    <p:sldId id="341" r:id="rId6"/>
    <p:sldId id="499" r:id="rId7"/>
    <p:sldId id="543" r:id="rId8"/>
    <p:sldId id="542" r:id="rId9"/>
    <p:sldId id="559" r:id="rId10"/>
    <p:sldId id="555" r:id="rId11"/>
    <p:sldId id="546" r:id="rId12"/>
    <p:sldId id="494" r:id="rId13"/>
    <p:sldId id="496" r:id="rId14"/>
    <p:sldId id="497" r:id="rId15"/>
    <p:sldId id="403" r:id="rId16"/>
    <p:sldId id="401" r:id="rId17"/>
    <p:sldId id="402" r:id="rId18"/>
    <p:sldId id="399" r:id="rId19"/>
    <p:sldId id="396" r:id="rId20"/>
    <p:sldId id="398" r:id="rId21"/>
    <p:sldId id="395" r:id="rId22"/>
    <p:sldId id="340" r:id="rId23"/>
    <p:sldId id="393" r:id="rId24"/>
    <p:sldId id="498" r:id="rId25"/>
    <p:sldId id="386" r:id="rId26"/>
    <p:sldId id="383" r:id="rId27"/>
    <p:sldId id="409" r:id="rId28"/>
    <p:sldId id="412" r:id="rId29"/>
    <p:sldId id="271" r:id="rId30"/>
    <p:sldId id="410" r:id="rId31"/>
    <p:sldId id="411" r:id="rId32"/>
    <p:sldId id="415" r:id="rId33"/>
    <p:sldId id="416" r:id="rId34"/>
    <p:sldId id="417" r:id="rId35"/>
    <p:sldId id="292" r:id="rId36"/>
    <p:sldId id="506" r:id="rId37"/>
    <p:sldId id="293" r:id="rId38"/>
    <p:sldId id="538" r:id="rId39"/>
    <p:sldId id="537" r:id="rId40"/>
    <p:sldId id="534" r:id="rId41"/>
    <p:sldId id="536" r:id="rId42"/>
    <p:sldId id="539" r:id="rId43"/>
    <p:sldId id="558" r:id="rId44"/>
    <p:sldId id="549" r:id="rId45"/>
    <p:sldId id="551" r:id="rId46"/>
    <p:sldId id="547" r:id="rId47"/>
    <p:sldId id="258" r:id="rId48"/>
    <p:sldId id="466" r:id="rId49"/>
    <p:sldId id="469" r:id="rId50"/>
    <p:sldId id="470" r:id="rId51"/>
    <p:sldId id="276" r:id="rId52"/>
    <p:sldId id="369" r:id="rId53"/>
    <p:sldId id="373" r:id="rId54"/>
    <p:sldId id="418" r:id="rId55"/>
    <p:sldId id="422" r:id="rId56"/>
    <p:sldId id="492" r:id="rId57"/>
    <p:sldId id="434" r:id="rId58"/>
    <p:sldId id="435" r:id="rId59"/>
    <p:sldId id="554" r:id="rId60"/>
    <p:sldId id="488" r:id="rId61"/>
    <p:sldId id="489" r:id="rId62"/>
    <p:sldId id="493" r:id="rId63"/>
    <p:sldId id="487" r:id="rId64"/>
    <p:sldId id="556" r:id="rId65"/>
    <p:sldId id="490" r:id="rId66"/>
    <p:sldId id="491" r:id="rId67"/>
    <p:sldId id="557" r:id="rId68"/>
    <p:sldId id="419" r:id="rId69"/>
    <p:sldId id="553" r:id="rId70"/>
    <p:sldId id="544" r:id="rId71"/>
    <p:sldId id="384" r:id="rId72"/>
    <p:sldId id="552" r:id="rId73"/>
    <p:sldId id="540" r:id="rId7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27F"/>
    <a:srgbClr val="FF2A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589"/>
    <p:restoredTop sz="92413"/>
  </p:normalViewPr>
  <p:slideViewPr>
    <p:cSldViewPr snapToGrid="0" snapToObjects="1">
      <p:cViewPr varScale="1">
        <p:scale>
          <a:sx n="92" d="100"/>
          <a:sy n="92" d="100"/>
        </p:scale>
        <p:origin x="192"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28C8BB-1E84-5E46-BA6B-0A75A03DF86E}" type="datetimeFigureOut">
              <a:rPr lang="fr-FR" smtClean="0"/>
              <a:t>01/07/2026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93CD27-4E4A-E043-9A58-0CC65355B41A}" type="slidenum">
              <a:rPr lang="fr-FR" smtClean="0"/>
              <a:t>‹N°›</a:t>
            </a:fld>
            <a:endParaRPr lang="fr-FR"/>
          </a:p>
        </p:txBody>
      </p:sp>
    </p:spTree>
    <p:extLst>
      <p:ext uri="{BB962C8B-B14F-4D97-AF65-F5344CB8AC3E}">
        <p14:creationId xmlns:p14="http://schemas.microsoft.com/office/powerpoint/2010/main" val="805751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A93CD27-4E4A-E043-9A58-0CC65355B41A}" type="slidenum">
              <a:rPr lang="fr-FR" smtClean="0"/>
              <a:t>16</a:t>
            </a:fld>
            <a:endParaRPr lang="fr-FR"/>
          </a:p>
        </p:txBody>
      </p:sp>
    </p:spTree>
    <p:extLst>
      <p:ext uri="{BB962C8B-B14F-4D97-AF65-F5344CB8AC3E}">
        <p14:creationId xmlns:p14="http://schemas.microsoft.com/office/powerpoint/2010/main" val="3507572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A93CD27-4E4A-E043-9A58-0CC65355B41A}" type="slidenum">
              <a:rPr lang="fr-FR" smtClean="0"/>
              <a:t>17</a:t>
            </a:fld>
            <a:endParaRPr lang="fr-FR"/>
          </a:p>
        </p:txBody>
      </p:sp>
    </p:spTree>
    <p:extLst>
      <p:ext uri="{BB962C8B-B14F-4D97-AF65-F5344CB8AC3E}">
        <p14:creationId xmlns:p14="http://schemas.microsoft.com/office/powerpoint/2010/main" val="1328239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A93CD27-4E4A-E043-9A58-0CC65355B41A}" type="slidenum">
              <a:rPr lang="fr-FR" smtClean="0"/>
              <a:t>19</a:t>
            </a:fld>
            <a:endParaRPr lang="fr-FR"/>
          </a:p>
        </p:txBody>
      </p:sp>
    </p:spTree>
    <p:extLst>
      <p:ext uri="{BB962C8B-B14F-4D97-AF65-F5344CB8AC3E}">
        <p14:creationId xmlns:p14="http://schemas.microsoft.com/office/powerpoint/2010/main" val="2733975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A93CD27-4E4A-E043-9A58-0CC65355B41A}" type="slidenum">
              <a:rPr lang="fr-FR" smtClean="0"/>
              <a:t>20</a:t>
            </a:fld>
            <a:endParaRPr lang="fr-FR"/>
          </a:p>
        </p:txBody>
      </p:sp>
    </p:spTree>
    <p:extLst>
      <p:ext uri="{BB962C8B-B14F-4D97-AF65-F5344CB8AC3E}">
        <p14:creationId xmlns:p14="http://schemas.microsoft.com/office/powerpoint/2010/main" val="308258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40DA5D-6368-994B-B643-55ADD33A671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CBDCDA5-17AB-DD40-B3C2-D3B3C0B47C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60B7503-E4E2-2D4C-9C3E-86BDE13874A4}"/>
              </a:ext>
            </a:extLst>
          </p:cNvPr>
          <p:cNvSpPr>
            <a:spLocks noGrp="1"/>
          </p:cNvSpPr>
          <p:nvPr>
            <p:ph type="dt" sz="half" idx="10"/>
          </p:nvPr>
        </p:nvSpPr>
        <p:spPr/>
        <p:txBody>
          <a:bodyPr/>
          <a:lstStyle/>
          <a:p>
            <a:fld id="{A4EDA0A7-0500-F945-B225-F4BE58C5A8A6}"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97A99B0F-0A8A-FF4A-B34F-D4175CEAF99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4AA9D9E-2E6C-3940-846D-F548DC0E51D0}"/>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2865780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D31949-AC95-9A4F-B4BF-D8498A7C945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9CCB868-3E6D-C342-A97F-FF4EF39E090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3FBC107-1503-8E42-8596-BE139F554914}"/>
              </a:ext>
            </a:extLst>
          </p:cNvPr>
          <p:cNvSpPr>
            <a:spLocks noGrp="1"/>
          </p:cNvSpPr>
          <p:nvPr>
            <p:ph type="dt" sz="half" idx="10"/>
          </p:nvPr>
        </p:nvSpPr>
        <p:spPr/>
        <p:txBody>
          <a:bodyPr/>
          <a:lstStyle/>
          <a:p>
            <a:fld id="{A4EDA0A7-0500-F945-B225-F4BE58C5A8A6}"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1147BC04-9070-9149-973C-693BE3107A1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883810A-ADA5-A041-8A44-F0F5EEBCCDF7}"/>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2400599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B61C5C2-00AC-9447-A733-DE403289FBF9}"/>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F9BF8569-BF2D-5D42-B266-7502CAA9B1E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90DC4EB-9897-5E45-8D52-EC63C55C2A04}"/>
              </a:ext>
            </a:extLst>
          </p:cNvPr>
          <p:cNvSpPr>
            <a:spLocks noGrp="1"/>
          </p:cNvSpPr>
          <p:nvPr>
            <p:ph type="dt" sz="half" idx="10"/>
          </p:nvPr>
        </p:nvSpPr>
        <p:spPr/>
        <p:txBody>
          <a:bodyPr/>
          <a:lstStyle/>
          <a:p>
            <a:fld id="{A4EDA0A7-0500-F945-B225-F4BE58C5A8A6}"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B73D2AAF-DC40-E94C-9E77-774BF9CDE90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C8C6D90-2BFA-CD4F-8C5D-B5A7DEBAF957}"/>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3701445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Leer">
    <p:spTree>
      <p:nvGrpSpPr>
        <p:cNvPr id="1" name=""/>
        <p:cNvGrpSpPr/>
        <p:nvPr/>
      </p:nvGrpSpPr>
      <p:grpSpPr>
        <a:xfrm>
          <a:off x="0" y="0"/>
          <a:ext cx="0" cy="0"/>
          <a:chOff x="0" y="0"/>
          <a:chExt cx="0" cy="0"/>
        </a:xfrm>
      </p:grpSpPr>
      <p:sp>
        <p:nvSpPr>
          <p:cNvPr id="65"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312794037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EF0156-0305-794F-939F-8BA1791902F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188D011-DAC4-FC42-BE29-EAD9CBD517B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7E05217-1802-584B-A57E-054BDFAE3BA0}"/>
              </a:ext>
            </a:extLst>
          </p:cNvPr>
          <p:cNvSpPr>
            <a:spLocks noGrp="1"/>
          </p:cNvSpPr>
          <p:nvPr>
            <p:ph type="dt" sz="half" idx="10"/>
          </p:nvPr>
        </p:nvSpPr>
        <p:spPr/>
        <p:txBody>
          <a:bodyPr/>
          <a:lstStyle/>
          <a:p>
            <a:fld id="{A4EDA0A7-0500-F945-B225-F4BE58C5A8A6}"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8EF8DF82-E18B-5242-A634-8B2C7230439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7A2D758-83A2-0942-86CE-2155B4C4B192}"/>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1152929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39365E-3FE0-EA4C-AC2B-7B401720B60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7ED73D9-C3AC-034A-812B-3884411651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4D95FAD-7E62-824E-BE1A-C4BE98B88612}"/>
              </a:ext>
            </a:extLst>
          </p:cNvPr>
          <p:cNvSpPr>
            <a:spLocks noGrp="1"/>
          </p:cNvSpPr>
          <p:nvPr>
            <p:ph type="dt" sz="half" idx="10"/>
          </p:nvPr>
        </p:nvSpPr>
        <p:spPr/>
        <p:txBody>
          <a:bodyPr/>
          <a:lstStyle/>
          <a:p>
            <a:fld id="{A4EDA0A7-0500-F945-B225-F4BE58C5A8A6}"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2C634AC3-5108-9349-9797-4291D6E2D49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E9D7C3C-5427-1B4B-AF63-F255682DC244}"/>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3519055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77DE0F-430F-2441-818F-04B236AC530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D202878-0FBB-EF43-8175-04CB4A2EC20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75D8B3-0235-A14D-A696-DACBFA3C2C7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DA014393-1F0C-4140-8D1A-643D66060FC8}"/>
              </a:ext>
            </a:extLst>
          </p:cNvPr>
          <p:cNvSpPr>
            <a:spLocks noGrp="1"/>
          </p:cNvSpPr>
          <p:nvPr>
            <p:ph type="dt" sz="half" idx="10"/>
          </p:nvPr>
        </p:nvSpPr>
        <p:spPr/>
        <p:txBody>
          <a:bodyPr/>
          <a:lstStyle/>
          <a:p>
            <a:fld id="{A4EDA0A7-0500-F945-B225-F4BE58C5A8A6}" type="datetimeFigureOut">
              <a:rPr lang="fr-FR" smtClean="0"/>
              <a:t>01/07/2026</a:t>
            </a:fld>
            <a:endParaRPr lang="fr-FR"/>
          </a:p>
        </p:txBody>
      </p:sp>
      <p:sp>
        <p:nvSpPr>
          <p:cNvPr id="6" name="Espace réservé du pied de page 5">
            <a:extLst>
              <a:ext uri="{FF2B5EF4-FFF2-40B4-BE49-F238E27FC236}">
                <a16:creationId xmlns:a16="http://schemas.microsoft.com/office/drawing/2014/main" id="{E560B577-5D44-AF40-AAF0-D4D973FC1BA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D5804D0-6A5D-D048-A324-C0AE9B542E9E}"/>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1801690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66B551-A65D-7549-B5D1-7463A14ED4E7}"/>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EEA58AE-892B-204E-AB22-75F2ABF819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4D78791-6C4D-F84D-9E5C-24C2813C03E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FDFABAB8-70DB-C642-B3C4-2633ACDEC1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A2FD075-4638-A54A-947F-649F3E1E6348}"/>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97EF71A-A0D7-5849-8878-8E3C118AFAC6}"/>
              </a:ext>
            </a:extLst>
          </p:cNvPr>
          <p:cNvSpPr>
            <a:spLocks noGrp="1"/>
          </p:cNvSpPr>
          <p:nvPr>
            <p:ph type="dt" sz="half" idx="10"/>
          </p:nvPr>
        </p:nvSpPr>
        <p:spPr/>
        <p:txBody>
          <a:bodyPr/>
          <a:lstStyle/>
          <a:p>
            <a:fld id="{A4EDA0A7-0500-F945-B225-F4BE58C5A8A6}" type="datetimeFigureOut">
              <a:rPr lang="fr-FR" smtClean="0"/>
              <a:t>01/07/2026</a:t>
            </a:fld>
            <a:endParaRPr lang="fr-FR"/>
          </a:p>
        </p:txBody>
      </p:sp>
      <p:sp>
        <p:nvSpPr>
          <p:cNvPr id="8" name="Espace réservé du pied de page 7">
            <a:extLst>
              <a:ext uri="{FF2B5EF4-FFF2-40B4-BE49-F238E27FC236}">
                <a16:creationId xmlns:a16="http://schemas.microsoft.com/office/drawing/2014/main" id="{8EF55B3C-4930-204E-94A6-8A2ED785EA7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5D18DF7-EAF4-BD45-9959-07428D342A46}"/>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1627646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6ED643-A420-DE46-A3AA-7C70251B028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9EF900E-EAE7-E344-A606-0E9A1CC7A76F}"/>
              </a:ext>
            </a:extLst>
          </p:cNvPr>
          <p:cNvSpPr>
            <a:spLocks noGrp="1"/>
          </p:cNvSpPr>
          <p:nvPr>
            <p:ph type="dt" sz="half" idx="10"/>
          </p:nvPr>
        </p:nvSpPr>
        <p:spPr/>
        <p:txBody>
          <a:bodyPr/>
          <a:lstStyle/>
          <a:p>
            <a:fld id="{A4EDA0A7-0500-F945-B225-F4BE58C5A8A6}" type="datetimeFigureOut">
              <a:rPr lang="fr-FR" smtClean="0"/>
              <a:t>01/07/2026</a:t>
            </a:fld>
            <a:endParaRPr lang="fr-FR"/>
          </a:p>
        </p:txBody>
      </p:sp>
      <p:sp>
        <p:nvSpPr>
          <p:cNvPr id="4" name="Espace réservé du pied de page 3">
            <a:extLst>
              <a:ext uri="{FF2B5EF4-FFF2-40B4-BE49-F238E27FC236}">
                <a16:creationId xmlns:a16="http://schemas.microsoft.com/office/drawing/2014/main" id="{3E1C0A7C-2346-DA4D-BD4F-535736CD344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82D05E2-5B66-BB41-83FD-53FE119F88B8}"/>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3680820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873579E-5C8D-8044-BDF3-0FCD682D1429}"/>
              </a:ext>
            </a:extLst>
          </p:cNvPr>
          <p:cNvSpPr>
            <a:spLocks noGrp="1"/>
          </p:cNvSpPr>
          <p:nvPr>
            <p:ph type="dt" sz="half" idx="10"/>
          </p:nvPr>
        </p:nvSpPr>
        <p:spPr/>
        <p:txBody>
          <a:bodyPr/>
          <a:lstStyle/>
          <a:p>
            <a:fld id="{A4EDA0A7-0500-F945-B225-F4BE58C5A8A6}" type="datetimeFigureOut">
              <a:rPr lang="fr-FR" smtClean="0"/>
              <a:t>01/07/2026</a:t>
            </a:fld>
            <a:endParaRPr lang="fr-FR"/>
          </a:p>
        </p:txBody>
      </p:sp>
      <p:sp>
        <p:nvSpPr>
          <p:cNvPr id="3" name="Espace réservé du pied de page 2">
            <a:extLst>
              <a:ext uri="{FF2B5EF4-FFF2-40B4-BE49-F238E27FC236}">
                <a16:creationId xmlns:a16="http://schemas.microsoft.com/office/drawing/2014/main" id="{1DA1B92E-FDC3-3144-80A8-F39DF323CEA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5EDE704E-F7CA-EB44-A1CB-47DECBBDA40A}"/>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4167111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78FED2-EBA7-C449-B3D3-A25186926DE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8AF04702-EBDE-CF47-9E74-BC336711D9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37365E7-C405-1347-B847-6091A3337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BFAB286-AB81-104D-AB69-89D863006F94}"/>
              </a:ext>
            </a:extLst>
          </p:cNvPr>
          <p:cNvSpPr>
            <a:spLocks noGrp="1"/>
          </p:cNvSpPr>
          <p:nvPr>
            <p:ph type="dt" sz="half" idx="10"/>
          </p:nvPr>
        </p:nvSpPr>
        <p:spPr/>
        <p:txBody>
          <a:bodyPr/>
          <a:lstStyle/>
          <a:p>
            <a:fld id="{A4EDA0A7-0500-F945-B225-F4BE58C5A8A6}" type="datetimeFigureOut">
              <a:rPr lang="fr-FR" smtClean="0"/>
              <a:t>01/07/2026</a:t>
            </a:fld>
            <a:endParaRPr lang="fr-FR"/>
          </a:p>
        </p:txBody>
      </p:sp>
      <p:sp>
        <p:nvSpPr>
          <p:cNvPr id="6" name="Espace réservé du pied de page 5">
            <a:extLst>
              <a:ext uri="{FF2B5EF4-FFF2-40B4-BE49-F238E27FC236}">
                <a16:creationId xmlns:a16="http://schemas.microsoft.com/office/drawing/2014/main" id="{66257A0F-096C-C340-9E65-604DA0A3810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54914DF-30C8-444C-9BC9-F3AE7AAB596A}"/>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33637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CA58A6-0955-7445-954A-C568F15319C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C8AB928-8D02-7F4A-A0FD-5F78152D9A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005F95D-6C85-014B-8750-7FA6EAAF15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9669232-A105-B74B-837A-A404A30065E9}"/>
              </a:ext>
            </a:extLst>
          </p:cNvPr>
          <p:cNvSpPr>
            <a:spLocks noGrp="1"/>
          </p:cNvSpPr>
          <p:nvPr>
            <p:ph type="dt" sz="half" idx="10"/>
          </p:nvPr>
        </p:nvSpPr>
        <p:spPr/>
        <p:txBody>
          <a:bodyPr/>
          <a:lstStyle/>
          <a:p>
            <a:fld id="{A4EDA0A7-0500-F945-B225-F4BE58C5A8A6}" type="datetimeFigureOut">
              <a:rPr lang="fr-FR" smtClean="0"/>
              <a:t>01/07/2026</a:t>
            </a:fld>
            <a:endParaRPr lang="fr-FR"/>
          </a:p>
        </p:txBody>
      </p:sp>
      <p:sp>
        <p:nvSpPr>
          <p:cNvPr id="6" name="Espace réservé du pied de page 5">
            <a:extLst>
              <a:ext uri="{FF2B5EF4-FFF2-40B4-BE49-F238E27FC236}">
                <a16:creationId xmlns:a16="http://schemas.microsoft.com/office/drawing/2014/main" id="{4962B213-45DB-0841-82FF-0B48530C850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DE41C78-828A-3A4D-A8EA-C658DE25A011}"/>
              </a:ext>
            </a:extLst>
          </p:cNvPr>
          <p:cNvSpPr>
            <a:spLocks noGrp="1"/>
          </p:cNvSpPr>
          <p:nvPr>
            <p:ph type="sldNum" sz="quarter" idx="12"/>
          </p:nvPr>
        </p:nvSpPr>
        <p:spPr/>
        <p:txBody>
          <a:bodyPr/>
          <a:lstStyle/>
          <a:p>
            <a:fld id="{BC4B3386-4C38-2A4A-AB8D-2C11E8DA940A}" type="slidenum">
              <a:rPr lang="fr-FR" smtClean="0"/>
              <a:t>‹N°›</a:t>
            </a:fld>
            <a:endParaRPr lang="fr-FR"/>
          </a:p>
        </p:txBody>
      </p:sp>
    </p:spTree>
    <p:extLst>
      <p:ext uri="{BB962C8B-B14F-4D97-AF65-F5344CB8AC3E}">
        <p14:creationId xmlns:p14="http://schemas.microsoft.com/office/powerpoint/2010/main" val="861775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2071189-E6DF-DC4A-AEFC-D15F478F62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1B46E51-DECD-4C48-9C1A-555DD905F3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593DADC-AA47-AA47-AACA-870E123F55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EDA0A7-0500-F945-B225-F4BE58C5A8A6}"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FE94C691-DED6-6941-9494-06EF966951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2498E5DB-D070-F74D-866D-BE4FFEDB24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4B3386-4C38-2A4A-AB8D-2C11E8DA940A}" type="slidenum">
              <a:rPr lang="fr-FR" smtClean="0"/>
              <a:t>‹N°›</a:t>
            </a:fld>
            <a:endParaRPr lang="fr-FR"/>
          </a:p>
        </p:txBody>
      </p:sp>
    </p:spTree>
    <p:extLst>
      <p:ext uri="{BB962C8B-B14F-4D97-AF65-F5344CB8AC3E}">
        <p14:creationId xmlns:p14="http://schemas.microsoft.com/office/powerpoint/2010/main" val="2689044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tiff"/><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3" Type="http://schemas.openxmlformats.org/officeDocument/2006/relationships/image" Target="../media/image46.tiff"/><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6.tiff"/><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46.tiff"/><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6.tif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46.tiff"/><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6.tiff"/><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34.xml.rels><?xml version="1.0" encoding="UTF-8" standalone="yes"?>
<Relationships xmlns="http://schemas.openxmlformats.org/package/2006/relationships"><Relationship Id="rId3" Type="http://schemas.openxmlformats.org/officeDocument/2006/relationships/image" Target="../media/image46.tiff"/><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64.png"/></Relationships>
</file>

<file path=ppt/slides/_rels/slide38.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png"/><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8.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70.tiff"/><Relationship Id="rId7" Type="http://schemas.openxmlformats.org/officeDocument/2006/relationships/image" Target="../media/image6.png"/><Relationship Id="rId2" Type="http://schemas.openxmlformats.org/officeDocument/2006/relationships/image" Target="../media/image69.png"/><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4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75.png"/><Relationship Id="rId4" Type="http://schemas.openxmlformats.org/officeDocument/2006/relationships/image" Target="../media/image74.jpg"/></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6.jpg"/><Relationship Id="rId1" Type="http://schemas.openxmlformats.org/officeDocument/2006/relationships/slideLayout" Target="../slideLayouts/slideLayout1.xml"/><Relationship Id="rId4" Type="http://schemas.openxmlformats.org/officeDocument/2006/relationships/image" Target="../media/image77.png"/></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4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83.png"/></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4.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e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8.xml.rels><?xml version="1.0" encoding="UTF-8" standalone="yes"?>
<Relationships xmlns="http://schemas.openxmlformats.org/package/2006/relationships"><Relationship Id="rId3" Type="http://schemas.openxmlformats.org/officeDocument/2006/relationships/image" Target="../media/image46.tiff"/><Relationship Id="rId2" Type="http://schemas.openxmlformats.org/officeDocument/2006/relationships/image" Target="../media/image87.jpeg"/><Relationship Id="rId1" Type="http://schemas.openxmlformats.org/officeDocument/2006/relationships/slideLayout" Target="../slideLayouts/slideLayout2.xml"/><Relationship Id="rId5" Type="http://schemas.openxmlformats.org/officeDocument/2006/relationships/image" Target="../media/image89.tiff"/><Relationship Id="rId4" Type="http://schemas.openxmlformats.org/officeDocument/2006/relationships/image" Target="../media/image88.tiff"/></Relationships>
</file>

<file path=ppt/slides/_rels/slide4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jpeg"/><Relationship Id="rId1" Type="http://schemas.openxmlformats.org/officeDocument/2006/relationships/slideLayout" Target="../slideLayouts/slideLayout2.xml"/><Relationship Id="rId4" Type="http://schemas.openxmlformats.org/officeDocument/2006/relationships/image" Target="../media/image88.tiff"/></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jpeg"/><Relationship Id="rId1" Type="http://schemas.openxmlformats.org/officeDocument/2006/relationships/slideLayout" Target="../slideLayouts/slideLayout2.xml"/><Relationship Id="rId4" Type="http://schemas.openxmlformats.org/officeDocument/2006/relationships/image" Target="../media/image88.tiff"/></Relationships>
</file>

<file path=ppt/slides/_rels/slide5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85.jpe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93.png"/></Relationships>
</file>

<file path=ppt/slides/_rels/slide5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jpg"/><Relationship Id="rId1" Type="http://schemas.openxmlformats.org/officeDocument/2006/relationships/slideLayout" Target="../slideLayouts/slideLayout1.xml"/><Relationship Id="rId4" Type="http://schemas.openxmlformats.org/officeDocument/2006/relationships/image" Target="../media/image96.png"/></Relationships>
</file>

<file path=ppt/slides/_rels/slide53.xml.rels><?xml version="1.0" encoding="UTF-8" standalone="yes"?>
<Relationships xmlns="http://schemas.openxmlformats.org/package/2006/relationships"><Relationship Id="rId2" Type="http://schemas.openxmlformats.org/officeDocument/2006/relationships/image" Target="../media/image97.tif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98.tiff"/><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99.jp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image" Target="../media/image102.jpg"/><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5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04.jp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image" Target="../media/image38.png"/><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g"/><Relationship Id="rId1" Type="http://schemas.openxmlformats.org/officeDocument/2006/relationships/slideLayout" Target="../slideLayouts/slideLayout1.xml"/><Relationship Id="rId4" Type="http://schemas.openxmlformats.org/officeDocument/2006/relationships/image" Target="../media/image109.png"/></Relationships>
</file>

<file path=ppt/slides/_rels/slide6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jpeg"/><Relationship Id="rId1" Type="http://schemas.openxmlformats.org/officeDocument/2006/relationships/slideLayout" Target="../slideLayouts/slideLayout1.xml"/><Relationship Id="rId4" Type="http://schemas.openxmlformats.org/officeDocument/2006/relationships/image" Target="../media/image112.png"/></Relationships>
</file>

<file path=ppt/slides/_rels/slide63.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4.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46.tif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2.xml"/><Relationship Id="rId5" Type="http://schemas.openxmlformats.org/officeDocument/2006/relationships/image" Target="../media/image124.jpeg"/><Relationship Id="rId4" Type="http://schemas.openxmlformats.org/officeDocument/2006/relationships/image" Target="../media/image123.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126.png"/><Relationship Id="rId7" Type="http://schemas.openxmlformats.org/officeDocument/2006/relationships/image" Target="../media/image130.png"/><Relationship Id="rId2" Type="http://schemas.openxmlformats.org/officeDocument/2006/relationships/image" Target="../media/image125.jpeg"/><Relationship Id="rId1" Type="http://schemas.openxmlformats.org/officeDocument/2006/relationships/slideLayout" Target="../slideLayouts/slideLayout1.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s>
</file>

<file path=ppt/slides/_rels/slide72.xml.rels><?xml version="1.0" encoding="UTF-8" standalone="yes"?>
<Relationships xmlns="http://schemas.openxmlformats.org/package/2006/relationships"><Relationship Id="rId8" Type="http://schemas.openxmlformats.org/officeDocument/2006/relationships/image" Target="../media/image133.jpeg"/><Relationship Id="rId3" Type="http://schemas.openxmlformats.org/officeDocument/2006/relationships/image" Target="../media/image5.png"/><Relationship Id="rId7" Type="http://schemas.openxmlformats.org/officeDocument/2006/relationships/image" Target="../media/image59.jpeg"/><Relationship Id="rId2" Type="http://schemas.openxmlformats.org/officeDocument/2006/relationships/image" Target="../media/image129.png"/><Relationship Id="rId1" Type="http://schemas.openxmlformats.org/officeDocument/2006/relationships/slideLayout" Target="../slideLayouts/slideLayout1.xml"/><Relationship Id="rId6" Type="http://schemas.openxmlformats.org/officeDocument/2006/relationships/image" Target="../media/image132.png"/><Relationship Id="rId5" Type="http://schemas.openxmlformats.org/officeDocument/2006/relationships/image" Target="../media/image68.jpeg"/><Relationship Id="rId4" Type="http://schemas.openxmlformats.org/officeDocument/2006/relationships/image" Target="../media/image131.png"/><Relationship Id="rId9" Type="http://schemas.openxmlformats.org/officeDocument/2006/relationships/image" Target="../media/image134.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EE95FE08-B4A5-BF26-3638-FC27F55BD48A}"/>
              </a:ext>
            </a:extLst>
          </p:cNvPr>
          <p:cNvPicPr>
            <a:picLocks noChangeAspect="1"/>
          </p:cNvPicPr>
          <p:nvPr/>
        </p:nvPicPr>
        <p:blipFill>
          <a:blip r:embed="rId2"/>
          <a:stretch>
            <a:fillRect/>
          </a:stretch>
        </p:blipFill>
        <p:spPr>
          <a:xfrm>
            <a:off x="8324676" y="4074873"/>
            <a:ext cx="3576665" cy="3576665"/>
          </a:xfrm>
          <a:prstGeom prst="rect">
            <a:avLst/>
          </a:prstGeom>
        </p:spPr>
      </p:pic>
      <p:sp>
        <p:nvSpPr>
          <p:cNvPr id="3" name="Titre 1">
            <a:extLst>
              <a:ext uri="{FF2B5EF4-FFF2-40B4-BE49-F238E27FC236}">
                <a16:creationId xmlns:a16="http://schemas.microsoft.com/office/drawing/2014/main" id="{2753EAE0-040A-6199-CFE2-A3C303DB4267}"/>
              </a:ext>
            </a:extLst>
          </p:cNvPr>
          <p:cNvSpPr txBox="1">
            <a:spLocks/>
          </p:cNvSpPr>
          <p:nvPr/>
        </p:nvSpPr>
        <p:spPr>
          <a:xfrm>
            <a:off x="-48679" y="5764825"/>
            <a:ext cx="5139895" cy="1015663"/>
          </a:xfrm>
          <a:prstGeom prst="rect">
            <a:avLst/>
          </a:prstGeom>
          <a:noFill/>
          <a:ln>
            <a:noFill/>
          </a:ln>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sz="1600" dirty="0">
                <a:latin typeface="Zapfino" panose="03030300040707070C03" pitchFamily="66" charset="77"/>
              </a:rPr>
              <a:t>Une conférence de  </a:t>
            </a:r>
            <a:r>
              <a:rPr lang="fr-FR" sz="2800" dirty="0">
                <a:latin typeface="☞ABADI MT PRO COND" panose="020B0806020104020203" pitchFamily="34" charset="0"/>
              </a:rPr>
              <a:t>Chloé </a:t>
            </a:r>
            <a:r>
              <a:rPr lang="fr-FR" sz="2800" dirty="0" err="1">
                <a:latin typeface="☞ABADI MT PRO COND" panose="020B0806020104020203" pitchFamily="34" charset="0"/>
              </a:rPr>
              <a:t>Frammery</a:t>
            </a:r>
            <a:r>
              <a:rPr lang="fr-FR" sz="2800" b="1" dirty="0">
                <a:latin typeface="☞ABADI MT PRO COND" panose="020B0806020104020203" pitchFamily="34" charset="0"/>
                <a:ea typeface="HGMaruGothicMPRO" panose="020F0600000000000000" pitchFamily="34" charset="-128"/>
              </a:rPr>
              <a:t> </a:t>
            </a:r>
          </a:p>
        </p:txBody>
      </p:sp>
      <p:sp>
        <p:nvSpPr>
          <p:cNvPr id="5" name="ZoneTexte 4">
            <a:extLst>
              <a:ext uri="{FF2B5EF4-FFF2-40B4-BE49-F238E27FC236}">
                <a16:creationId xmlns:a16="http://schemas.microsoft.com/office/drawing/2014/main" id="{07EB3CD8-49E9-228C-5C46-371F96B89E75}"/>
              </a:ext>
            </a:extLst>
          </p:cNvPr>
          <p:cNvSpPr txBox="1"/>
          <p:nvPr/>
        </p:nvSpPr>
        <p:spPr>
          <a:xfrm>
            <a:off x="1269560" y="1257698"/>
            <a:ext cx="9071021" cy="2246769"/>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fr-CH" sz="8000" dirty="0">
                <a:ln>
                  <a:solidFill>
                    <a:srgbClr val="FF0000"/>
                  </a:solidFill>
                </a:ln>
                <a:latin typeface="Gill Sans Ultra Bold" panose="020B0A02020104020203" pitchFamily="34" charset="77"/>
                <a:ea typeface="+mj-ea"/>
                <a:cs typeface="+mj-cs"/>
              </a:rPr>
              <a:t>LE CONTRÔLE</a:t>
            </a:r>
            <a:r>
              <a:rPr lang="fr-CH" sz="6000" dirty="0">
                <a:ln>
                  <a:solidFill>
                    <a:srgbClr val="FF0000"/>
                  </a:solidFill>
                </a:ln>
                <a:latin typeface="Gill Sans Ultra Bold" panose="020B0A02020104020203" pitchFamily="34" charset="77"/>
                <a:ea typeface="+mj-ea"/>
                <a:cs typeface="+mj-cs"/>
              </a:rPr>
              <a:t> </a:t>
            </a:r>
          </a:p>
          <a:p>
            <a:pPr algn="ctr"/>
            <a:r>
              <a:rPr lang="fr-CH" sz="6000" dirty="0">
                <a:ln>
                  <a:solidFill>
                    <a:srgbClr val="FF0000"/>
                  </a:solidFill>
                </a:ln>
                <a:latin typeface="Gill Sans Ultra Bold" panose="020B0A02020104020203" pitchFamily="34" charset="77"/>
                <a:ea typeface="+mj-ea"/>
                <a:cs typeface="+mj-cs"/>
              </a:rPr>
              <a:t>NUMÉRIQUE …</a:t>
            </a:r>
            <a:endParaRPr lang="fr-FR" sz="6000" dirty="0">
              <a:ln>
                <a:solidFill>
                  <a:srgbClr val="FF0000"/>
                </a:solidFill>
              </a:ln>
              <a:latin typeface="Gill Sans Ultra Bold" panose="020B0A02020104020203" pitchFamily="34" charset="77"/>
              <a:ea typeface="+mj-ea"/>
              <a:cs typeface="+mj-cs"/>
            </a:endParaRPr>
          </a:p>
        </p:txBody>
      </p:sp>
      <p:sp>
        <p:nvSpPr>
          <p:cNvPr id="7" name="ZoneTexte 6">
            <a:extLst>
              <a:ext uri="{FF2B5EF4-FFF2-40B4-BE49-F238E27FC236}">
                <a16:creationId xmlns:a16="http://schemas.microsoft.com/office/drawing/2014/main" id="{96B607B0-A9EB-0FED-0596-F05238E0D3EC}"/>
              </a:ext>
            </a:extLst>
          </p:cNvPr>
          <p:cNvSpPr txBox="1"/>
          <p:nvPr/>
        </p:nvSpPr>
        <p:spPr>
          <a:xfrm>
            <a:off x="2733708" y="3805398"/>
            <a:ext cx="6100354" cy="1015663"/>
          </a:xfrm>
          <a:prstGeom prst="rect">
            <a:avLst/>
          </a:prstGeom>
          <a:noFill/>
        </p:spPr>
        <p:txBody>
          <a:bodyPr wrap="square">
            <a:spAutoFit/>
          </a:bodyPr>
          <a:lstStyle/>
          <a:p>
            <a:pPr algn="ctr"/>
            <a:r>
              <a:rPr lang="fr-CH" sz="6000" u="sng" dirty="0">
                <a:solidFill>
                  <a:srgbClr val="FF0000"/>
                </a:solidFill>
                <a:effectLst/>
                <a:latin typeface="Gill Sans Ultra Bold" panose="020B0A02020104020203" pitchFamily="34" charset="77"/>
                <a:ea typeface="+mj-ea"/>
                <a:cs typeface="+mj-cs"/>
              </a:rPr>
              <a:t>Non</a:t>
            </a:r>
            <a:r>
              <a:rPr lang="fr-CH" sz="6000" dirty="0">
                <a:effectLst/>
                <a:latin typeface="Gill Sans Ultra Bold" panose="020B0A02020104020203" pitchFamily="34" charset="77"/>
                <a:ea typeface="+mj-ea"/>
                <a:cs typeface="+mj-cs"/>
              </a:rPr>
              <a:t> </a:t>
            </a:r>
            <a:r>
              <a:rPr lang="fr-CH" sz="6000" dirty="0">
                <a:latin typeface="Gill Sans Ultra Bold" panose="020B0A02020104020203" pitchFamily="34" charset="77"/>
                <a:ea typeface="+mj-ea"/>
                <a:cs typeface="+mj-cs"/>
              </a:rPr>
              <a:t>merci </a:t>
            </a:r>
            <a:r>
              <a:rPr lang="fr-CH" sz="6000" dirty="0">
                <a:effectLst/>
                <a:latin typeface="Gill Sans Ultra Bold" panose="020B0A02020104020203" pitchFamily="34" charset="77"/>
                <a:ea typeface="+mj-ea"/>
                <a:cs typeface="+mj-cs"/>
              </a:rPr>
              <a:t>!</a:t>
            </a:r>
            <a:endParaRPr lang="fr-FR" sz="6000" dirty="0">
              <a:effectLst/>
            </a:endParaRPr>
          </a:p>
        </p:txBody>
      </p:sp>
      <p:sp>
        <p:nvSpPr>
          <p:cNvPr id="11" name="ZoneTexte 10">
            <a:extLst>
              <a:ext uri="{FF2B5EF4-FFF2-40B4-BE49-F238E27FC236}">
                <a16:creationId xmlns:a16="http://schemas.microsoft.com/office/drawing/2014/main" id="{B2BF4066-2B82-2A58-774E-061AD7BC6BB2}"/>
              </a:ext>
            </a:extLst>
          </p:cNvPr>
          <p:cNvSpPr txBox="1"/>
          <p:nvPr/>
        </p:nvSpPr>
        <p:spPr>
          <a:xfrm>
            <a:off x="7886700" y="5395493"/>
            <a:ext cx="4452619" cy="1384995"/>
          </a:xfrm>
          <a:prstGeom prst="rect">
            <a:avLst/>
          </a:prstGeom>
          <a:noFill/>
        </p:spPr>
        <p:txBody>
          <a:bodyPr wrap="square">
            <a:spAutoFit/>
          </a:bodyPr>
          <a:lstStyle/>
          <a:p>
            <a:pPr algn="ctr"/>
            <a:r>
              <a:rPr lang="fr-CH" sz="6000" dirty="0">
                <a:latin typeface="☞ABADI MT PRO COND" panose="020B0806020104020203" pitchFamily="34" charset="0"/>
                <a:ea typeface="+mj-ea"/>
                <a:cs typeface="+mj-cs"/>
              </a:rPr>
              <a:t>Marseille</a:t>
            </a:r>
            <a:br>
              <a:rPr lang="fr-CH" dirty="0">
                <a:latin typeface="Impact" panose="020B0806030902050204" pitchFamily="34" charset="0"/>
                <a:ea typeface="+mj-ea"/>
                <a:cs typeface="+mj-cs"/>
              </a:rPr>
            </a:br>
            <a:r>
              <a:rPr lang="fr-CH" sz="2400" dirty="0">
                <a:latin typeface="☞ABADI MT PRO COND" panose="020B0806020104020203" pitchFamily="34" charset="0"/>
                <a:ea typeface="+mj-ea"/>
                <a:cs typeface="+mj-cs"/>
              </a:rPr>
              <a:t>1er juillet 2026</a:t>
            </a:r>
            <a:endParaRPr lang="fr-FR" sz="2400" dirty="0">
              <a:latin typeface="☞ABADI MT PRO COND" panose="020B0806020104020203" pitchFamily="34" charset="0"/>
            </a:endParaRPr>
          </a:p>
        </p:txBody>
      </p:sp>
    </p:spTree>
    <p:extLst>
      <p:ext uri="{BB962C8B-B14F-4D97-AF65-F5344CB8AC3E}">
        <p14:creationId xmlns:p14="http://schemas.microsoft.com/office/powerpoint/2010/main" val="4200949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6FD11-0E7F-9A44-CD0B-D3D6A77F3608}"/>
            </a:ext>
          </a:extLst>
        </p:cNvPr>
        <p:cNvGrpSpPr/>
        <p:nvPr/>
      </p:nvGrpSpPr>
      <p:grpSpPr>
        <a:xfrm>
          <a:off x="0" y="0"/>
          <a:ext cx="0" cy="0"/>
          <a:chOff x="0" y="0"/>
          <a:chExt cx="0" cy="0"/>
        </a:xfrm>
      </p:grpSpPr>
      <p:pic>
        <p:nvPicPr>
          <p:cNvPr id="11" name="Image 10">
            <a:extLst>
              <a:ext uri="{FF2B5EF4-FFF2-40B4-BE49-F238E27FC236}">
                <a16:creationId xmlns:a16="http://schemas.microsoft.com/office/drawing/2014/main" id="{6A83918B-4A0C-89C9-7E37-DF22ED0693E1}"/>
              </a:ext>
            </a:extLst>
          </p:cNvPr>
          <p:cNvPicPr>
            <a:picLocks noChangeAspect="1"/>
          </p:cNvPicPr>
          <p:nvPr/>
        </p:nvPicPr>
        <p:blipFill>
          <a:blip r:embed="rId2"/>
          <a:stretch>
            <a:fillRect/>
          </a:stretch>
        </p:blipFill>
        <p:spPr>
          <a:xfrm>
            <a:off x="1625999" y="1565798"/>
            <a:ext cx="4039729" cy="1223571"/>
          </a:xfrm>
          <a:prstGeom prst="rect">
            <a:avLst/>
          </a:prstGeom>
        </p:spPr>
      </p:pic>
      <p:sp>
        <p:nvSpPr>
          <p:cNvPr id="6" name="ZoneTexte 5">
            <a:extLst>
              <a:ext uri="{FF2B5EF4-FFF2-40B4-BE49-F238E27FC236}">
                <a16:creationId xmlns:a16="http://schemas.microsoft.com/office/drawing/2014/main" id="{E7FAEBE6-9128-579E-63B1-EA7781C36D83}"/>
              </a:ext>
            </a:extLst>
          </p:cNvPr>
          <p:cNvSpPr txBox="1"/>
          <p:nvPr/>
        </p:nvSpPr>
        <p:spPr>
          <a:xfrm>
            <a:off x="305790" y="66489"/>
            <a:ext cx="10564979" cy="1508105"/>
          </a:xfrm>
          <a:prstGeom prst="rect">
            <a:avLst/>
          </a:prstGeom>
          <a:noFill/>
        </p:spPr>
        <p:txBody>
          <a:bodyPr wrap="square">
            <a:spAutoFit/>
          </a:bodyPr>
          <a:lstStyle/>
          <a:p>
            <a:r>
              <a:rPr lang="fr-CH" sz="4800" dirty="0">
                <a:latin typeface="Gill Sans Ultra Bold" panose="020B0A02020104020203" pitchFamily="34" charset="77"/>
              </a:rPr>
              <a:t>Fin de l’argent liquide </a:t>
            </a:r>
          </a:p>
          <a:p>
            <a:r>
              <a:rPr lang="fr-CH" sz="4400" dirty="0">
                <a:latin typeface="Gill Sans Ultra Bold" panose="020B0A02020104020203" pitchFamily="34" charset="77"/>
              </a:rPr>
              <a:t>et « </a:t>
            </a:r>
            <a:r>
              <a:rPr lang="fr-CH" sz="4400" dirty="0">
                <a:solidFill>
                  <a:srgbClr val="FF0000"/>
                </a:solidFill>
                <a:latin typeface="Gill Sans Ultra Bold" panose="020B0A02020104020203" pitchFamily="34" charset="77"/>
              </a:rPr>
              <a:t>développement</a:t>
            </a:r>
            <a:r>
              <a:rPr lang="fr-CH" sz="4400" dirty="0">
                <a:latin typeface="Gill Sans Ultra Bold" panose="020B0A02020104020203" pitchFamily="34" charset="77"/>
              </a:rPr>
              <a:t> </a:t>
            </a:r>
            <a:r>
              <a:rPr lang="fr-CH" sz="4400" dirty="0">
                <a:solidFill>
                  <a:srgbClr val="FF0000"/>
                </a:solidFill>
                <a:latin typeface="Gill Sans Ultra Bold" panose="020B0A02020104020203" pitchFamily="34" charset="77"/>
              </a:rPr>
              <a:t>durable</a:t>
            </a:r>
            <a:r>
              <a:rPr lang="fr-CH" sz="4400" dirty="0">
                <a:latin typeface="Gill Sans Ultra Bold" panose="020B0A02020104020203" pitchFamily="34" charset="77"/>
              </a:rPr>
              <a:t> »</a:t>
            </a:r>
          </a:p>
        </p:txBody>
      </p:sp>
      <p:sp>
        <p:nvSpPr>
          <p:cNvPr id="17" name="ZoneTexte 16">
            <a:extLst>
              <a:ext uri="{FF2B5EF4-FFF2-40B4-BE49-F238E27FC236}">
                <a16:creationId xmlns:a16="http://schemas.microsoft.com/office/drawing/2014/main" id="{CF0B962A-E2EB-E566-26F0-E80DF4551438}"/>
              </a:ext>
            </a:extLst>
          </p:cNvPr>
          <p:cNvSpPr txBox="1"/>
          <p:nvPr/>
        </p:nvSpPr>
        <p:spPr>
          <a:xfrm>
            <a:off x="82276" y="2860767"/>
            <a:ext cx="6023896" cy="2431435"/>
          </a:xfrm>
          <a:prstGeom prst="rect">
            <a:avLst/>
          </a:prstGeom>
          <a:noFill/>
        </p:spPr>
        <p:txBody>
          <a:bodyPr wrap="square">
            <a:spAutoFit/>
          </a:bodyPr>
          <a:lstStyle/>
          <a:p>
            <a:r>
              <a:rPr lang="fr-CH" sz="3200" b="1" dirty="0">
                <a:effectLst/>
                <a:ea typeface="Helvetica Neue" panose="02000503000000020004" pitchFamily="2" charset="0"/>
                <a:cs typeface="Helvetica Neue" panose="02000503000000020004" pitchFamily="2" charset="0"/>
              </a:rPr>
              <a:t>             </a:t>
            </a:r>
            <a:r>
              <a:rPr lang="fr-CH" sz="3200" b="1" dirty="0" err="1">
                <a:effectLst/>
                <a:ea typeface="Helvetica Neue" panose="02000503000000020004" pitchFamily="2" charset="0"/>
                <a:cs typeface="Helvetica Neue" panose="02000503000000020004" pitchFamily="2" charset="0"/>
              </a:rPr>
              <a:t>Better</a:t>
            </a:r>
            <a:r>
              <a:rPr lang="fr-CH" sz="3200" b="1" dirty="0">
                <a:effectLst/>
                <a:ea typeface="Helvetica Neue" panose="02000503000000020004" pitchFamily="2" charset="0"/>
                <a:cs typeface="Helvetica Neue" panose="02000503000000020004" pitchFamily="2" charset="0"/>
              </a:rPr>
              <a:t> </a:t>
            </a:r>
            <a:r>
              <a:rPr lang="fr-CH" sz="3200" b="1" dirty="0" err="1">
                <a:effectLst/>
                <a:ea typeface="Helvetica Neue" panose="02000503000000020004" pitchFamily="2" charset="0"/>
                <a:cs typeface="Helvetica Neue" panose="02000503000000020004" pitchFamily="2" charset="0"/>
              </a:rPr>
              <a:t>Than</a:t>
            </a:r>
            <a:r>
              <a:rPr lang="fr-CH" sz="3200" b="1" dirty="0">
                <a:effectLst/>
                <a:ea typeface="Helvetica Neue" panose="02000503000000020004" pitchFamily="2" charset="0"/>
                <a:cs typeface="Helvetica Neue" panose="02000503000000020004" pitchFamily="2" charset="0"/>
              </a:rPr>
              <a:t> Cash Alliance </a:t>
            </a:r>
          </a:p>
          <a:p>
            <a:r>
              <a:rPr lang="fr-CH" sz="2000" b="1" i="0" dirty="0">
                <a:effectLst/>
                <a:ea typeface="Helvetica Neue" panose="02000503000000020004" pitchFamily="2" charset="0"/>
                <a:cs typeface="Helvetica Neue" panose="02000503000000020004" pitchFamily="2" charset="0"/>
              </a:rPr>
              <a:t>est un partenariat entre gouvernements, entreprises et organisations internationales </a:t>
            </a:r>
            <a:r>
              <a:rPr lang="fr-CH" sz="2000" b="1" i="0" dirty="0">
                <a:effectLst/>
                <a:highlight>
                  <a:srgbClr val="FFFF00"/>
                </a:highlight>
                <a:ea typeface="Helvetica Neue" panose="02000503000000020004" pitchFamily="2" charset="0"/>
                <a:cs typeface="Helvetica Neue" panose="02000503000000020004" pitchFamily="2" charset="0"/>
              </a:rPr>
              <a:t>qui accélère [depuis 2012] </a:t>
            </a:r>
            <a:r>
              <a:rPr lang="fr-CH" sz="2000" b="1" dirty="0">
                <a:effectLst/>
                <a:highlight>
                  <a:srgbClr val="FFFF00"/>
                </a:highlight>
                <a:ea typeface="Helvetica Neue" panose="02000503000000020004" pitchFamily="2" charset="0"/>
                <a:cs typeface="Helvetica Neue" panose="02000503000000020004" pitchFamily="2" charset="0"/>
              </a:rPr>
              <a:t>la </a:t>
            </a:r>
            <a:r>
              <a:rPr lang="fr-CH" sz="2000" b="1" dirty="0">
                <a:solidFill>
                  <a:srgbClr val="FF0000"/>
                </a:solidFill>
                <a:effectLst/>
                <a:highlight>
                  <a:srgbClr val="FFFF00"/>
                </a:highlight>
                <a:ea typeface="Helvetica Neue" panose="02000503000000020004" pitchFamily="2" charset="0"/>
                <a:cs typeface="Helvetica Neue" panose="02000503000000020004" pitchFamily="2" charset="0"/>
              </a:rPr>
              <a:t>t</a:t>
            </a:r>
            <a:r>
              <a:rPr lang="fr-CH" sz="2000" b="1" i="0" dirty="0">
                <a:solidFill>
                  <a:srgbClr val="FF0000"/>
                </a:solidFill>
                <a:effectLst/>
                <a:highlight>
                  <a:srgbClr val="FFFF00"/>
                </a:highlight>
                <a:ea typeface="Helvetica Neue" panose="02000503000000020004" pitchFamily="2" charset="0"/>
                <a:cs typeface="Helvetica Neue" panose="02000503000000020004" pitchFamily="2" charset="0"/>
              </a:rPr>
              <a:t>ransition de </a:t>
            </a:r>
            <a:r>
              <a:rPr lang="fr-CH" sz="2000" b="1" i="0" u="sng" dirty="0">
                <a:solidFill>
                  <a:srgbClr val="FF0000"/>
                </a:solidFill>
                <a:effectLst/>
                <a:highlight>
                  <a:srgbClr val="FFFF00"/>
                </a:highlight>
                <a:ea typeface="Helvetica Neue" panose="02000503000000020004" pitchFamily="2" charset="0"/>
                <a:cs typeface="Helvetica Neue" panose="02000503000000020004" pitchFamily="2" charset="0"/>
              </a:rPr>
              <a:t>l'argent liquide</a:t>
            </a:r>
            <a:r>
              <a:rPr lang="fr-CH" sz="2000" b="1" i="0" dirty="0">
                <a:solidFill>
                  <a:srgbClr val="FF0000"/>
                </a:solidFill>
                <a:effectLst/>
                <a:highlight>
                  <a:srgbClr val="FFFF00"/>
                </a:highlight>
                <a:ea typeface="Helvetica Neue" panose="02000503000000020004" pitchFamily="2" charset="0"/>
                <a:cs typeface="Helvetica Neue" panose="02000503000000020004" pitchFamily="2" charset="0"/>
              </a:rPr>
              <a:t> aux </a:t>
            </a:r>
            <a:r>
              <a:rPr lang="fr-CH" sz="2000" b="1" i="0" u="sng" dirty="0">
                <a:solidFill>
                  <a:srgbClr val="FF0000"/>
                </a:solidFill>
                <a:effectLst/>
                <a:highlight>
                  <a:srgbClr val="FFFF00"/>
                </a:highlight>
                <a:ea typeface="Helvetica Neue" panose="02000503000000020004" pitchFamily="2" charset="0"/>
                <a:cs typeface="Helvetica Neue" panose="02000503000000020004" pitchFamily="2" charset="0"/>
              </a:rPr>
              <a:t>paiements numériques</a:t>
            </a:r>
            <a:r>
              <a:rPr lang="fr-CH" sz="2000" b="1" i="0" dirty="0">
                <a:effectLst/>
                <a:highlight>
                  <a:srgbClr val="FFFF00"/>
                </a:highlight>
                <a:ea typeface="Helvetica Neue" panose="02000503000000020004" pitchFamily="2" charset="0"/>
                <a:cs typeface="Helvetica Neue" panose="02000503000000020004" pitchFamily="2" charset="0"/>
              </a:rPr>
              <a:t> afin d'aider à atteindre </a:t>
            </a:r>
            <a:r>
              <a:rPr lang="fr-CH" sz="2000" b="1" i="0" dirty="0">
                <a:solidFill>
                  <a:srgbClr val="FF0000"/>
                </a:solidFill>
                <a:effectLst/>
                <a:highlight>
                  <a:srgbClr val="FFFF00"/>
                </a:highlight>
                <a:ea typeface="Helvetica Neue" panose="02000503000000020004" pitchFamily="2" charset="0"/>
                <a:cs typeface="Helvetica Neue" panose="02000503000000020004" pitchFamily="2" charset="0"/>
              </a:rPr>
              <a:t>l’Agenda 2030</a:t>
            </a:r>
            <a:r>
              <a:rPr lang="fr-CH" sz="2000" b="1" i="0" dirty="0">
                <a:effectLst/>
                <a:highlight>
                  <a:srgbClr val="FFFF00"/>
                </a:highlight>
                <a:ea typeface="Helvetica Neue" panose="02000503000000020004" pitchFamily="2" charset="0"/>
                <a:cs typeface="Helvetica Neue" panose="02000503000000020004" pitchFamily="2" charset="0"/>
              </a:rPr>
              <a:t>, </a:t>
            </a:r>
          </a:p>
          <a:p>
            <a:r>
              <a:rPr lang="fr-CH" sz="2000" b="1" i="0" dirty="0">
                <a:effectLst/>
                <a:highlight>
                  <a:srgbClr val="FFFF00"/>
                </a:highlight>
                <a:ea typeface="Helvetica Neue" panose="02000503000000020004" pitchFamily="2" charset="0"/>
                <a:cs typeface="Helvetica Neue" panose="02000503000000020004" pitchFamily="2" charset="0"/>
              </a:rPr>
              <a:t>les </a:t>
            </a:r>
            <a:r>
              <a:rPr lang="fr-CH" sz="2000" b="1" i="0" dirty="0">
                <a:solidFill>
                  <a:srgbClr val="FF0000"/>
                </a:solidFill>
                <a:effectLst/>
                <a:highlight>
                  <a:srgbClr val="FFFF00"/>
                </a:highlight>
                <a:ea typeface="Helvetica Neue" panose="02000503000000020004" pitchFamily="2" charset="0"/>
                <a:cs typeface="Helvetica Neue" panose="02000503000000020004" pitchFamily="2" charset="0"/>
              </a:rPr>
              <a:t>ODD </a:t>
            </a:r>
            <a:r>
              <a:rPr lang="fr-CH" sz="2000" b="1" i="0" dirty="0">
                <a:effectLst/>
                <a:highlight>
                  <a:srgbClr val="FFFF00"/>
                </a:highlight>
                <a:ea typeface="Helvetica Neue" panose="02000503000000020004" pitchFamily="2" charset="0"/>
                <a:cs typeface="Helvetica Neue" panose="02000503000000020004" pitchFamily="2" charset="0"/>
              </a:rPr>
              <a:t>de </a:t>
            </a:r>
            <a:r>
              <a:rPr lang="fr-CH" sz="2000" b="1" dirty="0">
                <a:highlight>
                  <a:srgbClr val="FFFF00"/>
                </a:highlight>
                <a:ea typeface="Helvetica Neue" panose="02000503000000020004" pitchFamily="2" charset="0"/>
                <a:cs typeface="Helvetica Neue" panose="02000503000000020004" pitchFamily="2" charset="0"/>
              </a:rPr>
              <a:t>l’ONU (17 O</a:t>
            </a:r>
            <a:r>
              <a:rPr lang="fr-CH" sz="2000" b="1" i="0" dirty="0">
                <a:effectLst/>
                <a:highlight>
                  <a:srgbClr val="FFFF00"/>
                </a:highlight>
                <a:ea typeface="Helvetica Neue" panose="02000503000000020004" pitchFamily="2" charset="0"/>
                <a:cs typeface="Helvetica Neue" panose="02000503000000020004" pitchFamily="2" charset="0"/>
              </a:rPr>
              <a:t>bjectifs de Développement Durable)</a:t>
            </a:r>
            <a:r>
              <a:rPr lang="fr-CH" sz="2000" b="1" i="0" dirty="0">
                <a:effectLst/>
                <a:ea typeface="Helvetica Neue" panose="02000503000000020004" pitchFamily="2" charset="0"/>
                <a:cs typeface="Helvetica Neue" panose="02000503000000020004" pitchFamily="2" charset="0"/>
              </a:rPr>
              <a:t>.</a:t>
            </a:r>
            <a:endParaRPr lang="fr-FR" sz="2000" b="1" dirty="0">
              <a:ea typeface="Helvetica Neue" panose="02000503000000020004" pitchFamily="2" charset="0"/>
              <a:cs typeface="Helvetica Neue" panose="02000503000000020004" pitchFamily="2" charset="0"/>
            </a:endParaRPr>
          </a:p>
        </p:txBody>
      </p:sp>
      <p:pic>
        <p:nvPicPr>
          <p:cNvPr id="46086" name="Picture 6" descr="Why Bill Gates's Philanthropy Is a Problem | The Nation">
            <a:extLst>
              <a:ext uri="{FF2B5EF4-FFF2-40B4-BE49-F238E27FC236}">
                <a16:creationId xmlns:a16="http://schemas.microsoft.com/office/drawing/2014/main" id="{C034FFFA-0448-6DE8-C65A-B9F21FA10D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2885" y="1456569"/>
            <a:ext cx="2804344" cy="176386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5" name="ZoneTexte 14">
            <a:extLst>
              <a:ext uri="{FF2B5EF4-FFF2-40B4-BE49-F238E27FC236}">
                <a16:creationId xmlns:a16="http://schemas.microsoft.com/office/drawing/2014/main" id="{DA27B590-26B4-94FC-559C-CD23F7937A98}"/>
              </a:ext>
            </a:extLst>
          </p:cNvPr>
          <p:cNvSpPr txBox="1"/>
          <p:nvPr/>
        </p:nvSpPr>
        <p:spPr>
          <a:xfrm>
            <a:off x="6553200" y="3345320"/>
            <a:ext cx="5298162" cy="3170099"/>
          </a:xfrm>
          <a:prstGeom prst="rect">
            <a:avLst/>
          </a:prstGeom>
          <a:noFill/>
        </p:spPr>
        <p:txBody>
          <a:bodyPr wrap="square">
            <a:spAutoFit/>
          </a:bodyPr>
          <a:lstStyle/>
          <a:p>
            <a:pPr algn="l"/>
            <a:r>
              <a:rPr lang="fr-CH" sz="2000" b="1" i="0" dirty="0">
                <a:solidFill>
                  <a:srgbClr val="160C5A"/>
                </a:solidFill>
                <a:effectLst/>
                <a:latin typeface="PFDINTextStd-Regular"/>
              </a:rPr>
              <a:t>« Nous savons que les partenariats sont </a:t>
            </a:r>
          </a:p>
          <a:p>
            <a:pPr algn="l"/>
            <a:r>
              <a:rPr lang="fr-CH" sz="2000" b="1" i="0" dirty="0">
                <a:solidFill>
                  <a:srgbClr val="160C5A"/>
                </a:solidFill>
                <a:effectLst/>
                <a:latin typeface="PFDINTextStd-Regular"/>
              </a:rPr>
              <a:t>essentiels à notre succès. </a:t>
            </a:r>
            <a:r>
              <a:rPr lang="fr-CH" sz="2000" b="1" i="0" dirty="0">
                <a:solidFill>
                  <a:srgbClr val="160C5A"/>
                </a:solidFill>
                <a:effectLst/>
                <a:highlight>
                  <a:srgbClr val="FFFF00"/>
                </a:highlight>
                <a:latin typeface="PFDINTextStd-Regular"/>
              </a:rPr>
              <a:t>Ensemble, avec nos organisations fondatrices, la </a:t>
            </a:r>
            <a:r>
              <a:rPr lang="fr-CH" sz="2000" b="1" i="0" u="sng" dirty="0">
                <a:solidFill>
                  <a:srgbClr val="160C5A"/>
                </a:solidFill>
                <a:effectLst/>
                <a:highlight>
                  <a:srgbClr val="FFFF00"/>
                </a:highlight>
                <a:latin typeface="PFDINTextStd-Regular"/>
              </a:rPr>
              <a:t>Fondation Bill &amp; Melinda Gate</a:t>
            </a:r>
            <a:r>
              <a:rPr lang="fr-CH" sz="2000" b="1" i="0" dirty="0">
                <a:solidFill>
                  <a:srgbClr val="160C5A"/>
                </a:solidFill>
                <a:effectLst/>
                <a:highlight>
                  <a:srgbClr val="FFFF00"/>
                </a:highlight>
                <a:latin typeface="PFDINTextStd-Regular"/>
              </a:rPr>
              <a:t>s, </a:t>
            </a:r>
            <a:r>
              <a:rPr lang="fr-CH" sz="2000" b="1" i="0" u="sng" dirty="0">
                <a:solidFill>
                  <a:srgbClr val="160C5A"/>
                </a:solidFill>
                <a:effectLst/>
                <a:highlight>
                  <a:srgbClr val="FFFF00"/>
                </a:highlight>
                <a:latin typeface="PFDINTextStd-Regular"/>
              </a:rPr>
              <a:t>Citi</a:t>
            </a:r>
            <a:r>
              <a:rPr lang="fr-CH" sz="2000" b="1" i="0" dirty="0">
                <a:solidFill>
                  <a:srgbClr val="160C5A"/>
                </a:solidFill>
                <a:effectLst/>
                <a:highlight>
                  <a:srgbClr val="FFFF00"/>
                </a:highlight>
                <a:latin typeface="PFDINTextStd-Regular"/>
              </a:rPr>
              <a:t>, </a:t>
            </a:r>
            <a:r>
              <a:rPr lang="fr-CH" sz="2000" b="1" i="0" u="sng" dirty="0">
                <a:solidFill>
                  <a:srgbClr val="160C5A"/>
                </a:solidFill>
                <a:effectLst/>
                <a:highlight>
                  <a:srgbClr val="FFFF00"/>
                </a:highlight>
                <a:latin typeface="PFDINTextStd-Regular"/>
              </a:rPr>
              <a:t>Ford </a:t>
            </a:r>
            <a:r>
              <a:rPr lang="fr-CH" sz="2000" b="1" i="0" u="sng" dirty="0" err="1">
                <a:solidFill>
                  <a:srgbClr val="160C5A"/>
                </a:solidFill>
                <a:effectLst/>
                <a:highlight>
                  <a:srgbClr val="FFFF00"/>
                </a:highlight>
                <a:latin typeface="PFDINTextStd-Regular"/>
              </a:rPr>
              <a:t>Foundation</a:t>
            </a:r>
            <a:r>
              <a:rPr lang="fr-CH" sz="2000" b="1" i="0" dirty="0">
                <a:solidFill>
                  <a:srgbClr val="160C5A"/>
                </a:solidFill>
                <a:effectLst/>
                <a:highlight>
                  <a:srgbClr val="FFFF00"/>
                </a:highlight>
                <a:latin typeface="PFDINTextStd-Regular"/>
              </a:rPr>
              <a:t>, </a:t>
            </a:r>
            <a:r>
              <a:rPr lang="fr-CH" sz="2000" b="1" i="0" dirty="0" err="1">
                <a:solidFill>
                  <a:srgbClr val="160C5A"/>
                </a:solidFill>
                <a:effectLst/>
                <a:highlight>
                  <a:srgbClr val="FFFF00"/>
                </a:highlight>
                <a:latin typeface="PFDINTextStd-Regular"/>
              </a:rPr>
              <a:t>Omidyar</a:t>
            </a:r>
            <a:r>
              <a:rPr lang="fr-CH" sz="2000" b="1" i="0" dirty="0">
                <a:solidFill>
                  <a:srgbClr val="160C5A"/>
                </a:solidFill>
                <a:effectLst/>
                <a:highlight>
                  <a:srgbClr val="FFFF00"/>
                </a:highlight>
                <a:latin typeface="PFDINTextStd-Regular"/>
              </a:rPr>
              <a:t> Network, </a:t>
            </a:r>
            <a:r>
              <a:rPr lang="fr-CH" sz="2000" b="1" i="0" u="sng" dirty="0">
                <a:solidFill>
                  <a:srgbClr val="160C5A"/>
                </a:solidFill>
                <a:effectLst/>
                <a:highlight>
                  <a:srgbClr val="FFFF00"/>
                </a:highlight>
                <a:latin typeface="PFDINTextStd-Regular"/>
              </a:rPr>
              <a:t>UNCDF </a:t>
            </a:r>
            <a:r>
              <a:rPr lang="fr-CH" sz="2000" b="1" i="0" dirty="0">
                <a:solidFill>
                  <a:srgbClr val="160C5A"/>
                </a:solidFill>
                <a:effectLst/>
                <a:highlight>
                  <a:srgbClr val="FFFF00"/>
                </a:highlight>
                <a:latin typeface="PFDINTextStd-Regular"/>
              </a:rPr>
              <a:t>(Fonds de développement de capital des Nations Unies), </a:t>
            </a:r>
            <a:r>
              <a:rPr lang="fr-CH" sz="2000" b="1" i="0" u="sng" dirty="0">
                <a:solidFill>
                  <a:srgbClr val="160C5A"/>
                </a:solidFill>
                <a:effectLst/>
                <a:highlight>
                  <a:srgbClr val="FFFF00"/>
                </a:highlight>
                <a:latin typeface="PFDINTextStd-Regular"/>
              </a:rPr>
              <a:t>USAID,</a:t>
            </a:r>
            <a:r>
              <a:rPr lang="fr-CH" sz="2000" b="1" dirty="0">
                <a:solidFill>
                  <a:srgbClr val="160C5A"/>
                </a:solidFill>
                <a:highlight>
                  <a:srgbClr val="FFFF00"/>
                </a:highlight>
                <a:latin typeface="PFDINTextStd-Regular"/>
              </a:rPr>
              <a:t> </a:t>
            </a:r>
            <a:r>
              <a:rPr lang="fr-CH" sz="2000" b="1" i="0" dirty="0">
                <a:solidFill>
                  <a:srgbClr val="160C5A"/>
                </a:solidFill>
                <a:effectLst/>
                <a:highlight>
                  <a:srgbClr val="FFFF00"/>
                </a:highlight>
                <a:latin typeface="PFDINTextStd-Regular"/>
              </a:rPr>
              <a:t>et </a:t>
            </a:r>
            <a:r>
              <a:rPr lang="fr-CH" sz="2000" b="1" i="0" u="sng" dirty="0">
                <a:solidFill>
                  <a:srgbClr val="160C5A"/>
                </a:solidFill>
                <a:effectLst/>
                <a:highlight>
                  <a:srgbClr val="FFFF00"/>
                </a:highlight>
                <a:latin typeface="PFDINTextStd-Regular"/>
              </a:rPr>
              <a:t>Visa</a:t>
            </a:r>
            <a:r>
              <a:rPr lang="fr-CH" sz="2000" b="1" i="0" dirty="0">
                <a:solidFill>
                  <a:srgbClr val="160C5A"/>
                </a:solidFill>
                <a:effectLst/>
                <a:highlight>
                  <a:srgbClr val="FFFF00"/>
                </a:highlight>
                <a:latin typeface="PFDINTextStd-Regular"/>
              </a:rPr>
              <a:t> Inc</a:t>
            </a:r>
            <a:r>
              <a:rPr lang="fr-CH" sz="2000" b="1" i="0" dirty="0">
                <a:solidFill>
                  <a:srgbClr val="160C5A"/>
                </a:solidFill>
                <a:effectLst/>
                <a:latin typeface="PFDINTextStd-Regular"/>
              </a:rPr>
              <a:t>., </a:t>
            </a:r>
            <a:r>
              <a:rPr lang="fr-CH" sz="2000" b="1" i="0" dirty="0" err="1">
                <a:solidFill>
                  <a:srgbClr val="160C5A"/>
                </a:solidFill>
                <a:effectLst/>
                <a:latin typeface="PFDINTextStd-Regular"/>
              </a:rPr>
              <a:t>etc</a:t>
            </a:r>
            <a:r>
              <a:rPr lang="fr-CH" sz="2000" b="1" i="0" dirty="0">
                <a:solidFill>
                  <a:srgbClr val="160C5A"/>
                </a:solidFill>
                <a:effectLst/>
                <a:latin typeface="PFDINTextStd-Regular"/>
              </a:rPr>
              <a:t>, nous sommes heureux d'accueillir encore plus de partenaires [80] au sein de l'Alliance </a:t>
            </a:r>
          </a:p>
          <a:p>
            <a:pPr algn="l"/>
            <a:r>
              <a:rPr lang="fr-CH" sz="2000" b="1" i="0" dirty="0">
                <a:solidFill>
                  <a:srgbClr val="160C5A"/>
                </a:solidFill>
                <a:effectLst/>
                <a:highlight>
                  <a:srgbClr val="FFFF00"/>
                </a:highlight>
                <a:latin typeface="PFDINTextStd-Regular"/>
              </a:rPr>
              <a:t>qui se consacrent à faire de cette transition une réalité</a:t>
            </a:r>
            <a:r>
              <a:rPr lang="fr-CH" sz="2000" b="1" i="0" dirty="0">
                <a:solidFill>
                  <a:srgbClr val="160C5A"/>
                </a:solidFill>
                <a:effectLst/>
                <a:latin typeface="PFDINTextStd-Regular"/>
              </a:rPr>
              <a:t>. »</a:t>
            </a:r>
            <a:endParaRPr lang="fr-FR" sz="2000" b="1" dirty="0"/>
          </a:p>
        </p:txBody>
      </p:sp>
      <p:sp>
        <p:nvSpPr>
          <p:cNvPr id="4" name="ZoneTexte 3">
            <a:extLst>
              <a:ext uri="{FF2B5EF4-FFF2-40B4-BE49-F238E27FC236}">
                <a16:creationId xmlns:a16="http://schemas.microsoft.com/office/drawing/2014/main" id="{0042EF34-F091-F3A9-6EF9-71692E1CF0EE}"/>
              </a:ext>
            </a:extLst>
          </p:cNvPr>
          <p:cNvSpPr txBox="1"/>
          <p:nvPr/>
        </p:nvSpPr>
        <p:spPr>
          <a:xfrm>
            <a:off x="0" y="5380672"/>
            <a:ext cx="6441443" cy="1477328"/>
          </a:xfrm>
          <a:prstGeom prst="rect">
            <a:avLst/>
          </a:prstGeom>
          <a:noFill/>
        </p:spPr>
        <p:txBody>
          <a:bodyPr wrap="square">
            <a:spAutoFit/>
          </a:bodyPr>
          <a:lstStyle/>
          <a:p>
            <a:r>
              <a:rPr lang="fr-CH" b="1" dirty="0"/>
              <a:t>                         « </a:t>
            </a:r>
            <a:r>
              <a:rPr lang="fr-CH" b="1" i="0" dirty="0">
                <a:effectLst/>
                <a:latin typeface="Torque Web Medium"/>
              </a:rPr>
              <a:t>L'Alliance </a:t>
            </a:r>
            <a:r>
              <a:rPr lang="fr-CH" b="1" i="0" dirty="0" err="1">
                <a:effectLst/>
                <a:latin typeface="Torque Web Medium"/>
              </a:rPr>
              <a:t>Better</a:t>
            </a:r>
            <a:r>
              <a:rPr lang="fr-CH" b="1" i="0" dirty="0">
                <a:effectLst/>
                <a:latin typeface="Torque Web Medium"/>
              </a:rPr>
              <a:t> </a:t>
            </a:r>
            <a:r>
              <a:rPr lang="fr-CH" b="1" i="0" dirty="0" err="1">
                <a:effectLst/>
                <a:latin typeface="Torque Web Medium"/>
              </a:rPr>
              <a:t>Than</a:t>
            </a:r>
            <a:r>
              <a:rPr lang="fr-CH" b="1" i="0" dirty="0">
                <a:effectLst/>
                <a:latin typeface="Torque Web Medium"/>
              </a:rPr>
              <a:t> Cash est un partenariat </a:t>
            </a:r>
          </a:p>
          <a:p>
            <a:r>
              <a:rPr lang="fr-CH" b="1" dirty="0">
                <a:latin typeface="Torque Web Medium"/>
              </a:rPr>
              <a:t>                         </a:t>
            </a:r>
            <a:r>
              <a:rPr lang="fr-CH" b="1" i="0" dirty="0">
                <a:effectLst/>
                <a:latin typeface="Torque Web Medium"/>
              </a:rPr>
              <a:t>de gouvernements, entreprises et organisations internationales créées à grande échelle pour une inclusion financière en </a:t>
            </a:r>
            <a:r>
              <a:rPr lang="fr-CH" b="1" i="0" dirty="0">
                <a:solidFill>
                  <a:srgbClr val="FF0000"/>
                </a:solidFill>
                <a:effectLst/>
                <a:highlight>
                  <a:srgbClr val="FFFF00"/>
                </a:highlight>
                <a:latin typeface="Torque Web Medium"/>
              </a:rPr>
              <a:t>faisant passer les économies de </a:t>
            </a:r>
            <a:r>
              <a:rPr lang="fr-CH" b="1" i="0" u="sng" dirty="0">
                <a:solidFill>
                  <a:srgbClr val="FF0000"/>
                </a:solidFill>
                <a:effectLst/>
                <a:highlight>
                  <a:srgbClr val="FFFF00"/>
                </a:highlight>
                <a:latin typeface="Torque Web Medium"/>
              </a:rPr>
              <a:t>l'argent liquide</a:t>
            </a:r>
            <a:r>
              <a:rPr lang="fr-CH" b="1" i="0" dirty="0">
                <a:solidFill>
                  <a:srgbClr val="FF0000"/>
                </a:solidFill>
                <a:effectLst/>
                <a:highlight>
                  <a:srgbClr val="FFFF00"/>
                </a:highlight>
                <a:latin typeface="Torque Web Medium"/>
              </a:rPr>
              <a:t> aux </a:t>
            </a:r>
            <a:r>
              <a:rPr lang="fr-CH" b="1" i="0" u="sng" dirty="0">
                <a:solidFill>
                  <a:srgbClr val="FF0000"/>
                </a:solidFill>
                <a:effectLst/>
                <a:highlight>
                  <a:srgbClr val="FFFF00"/>
                </a:highlight>
                <a:latin typeface="Torque Web Medium"/>
              </a:rPr>
              <a:t>paiements numériques</a:t>
            </a:r>
            <a:r>
              <a:rPr lang="fr-CH" b="1" i="0" dirty="0">
                <a:solidFill>
                  <a:srgbClr val="FF0000"/>
                </a:solidFill>
                <a:effectLst/>
                <a:highlight>
                  <a:srgbClr val="FFFF00"/>
                </a:highlight>
                <a:latin typeface="Torque Web Medium"/>
              </a:rPr>
              <a:t> responsables</a:t>
            </a:r>
            <a:r>
              <a:rPr lang="fr-CH" b="1" i="0" dirty="0">
                <a:effectLst/>
                <a:latin typeface="Torque Web Medium"/>
              </a:rPr>
              <a:t>. »</a:t>
            </a:r>
            <a:endParaRPr lang="fr-FR" b="1" dirty="0"/>
          </a:p>
        </p:txBody>
      </p:sp>
      <p:pic>
        <p:nvPicPr>
          <p:cNvPr id="5" name="Image 4">
            <a:extLst>
              <a:ext uri="{FF2B5EF4-FFF2-40B4-BE49-F238E27FC236}">
                <a16:creationId xmlns:a16="http://schemas.microsoft.com/office/drawing/2014/main" id="{F0C411D3-9242-3822-5A70-806C8792BC42}"/>
              </a:ext>
            </a:extLst>
          </p:cNvPr>
          <p:cNvPicPr>
            <a:picLocks noChangeAspect="1"/>
          </p:cNvPicPr>
          <p:nvPr/>
        </p:nvPicPr>
        <p:blipFill>
          <a:blip r:embed="rId4"/>
          <a:stretch>
            <a:fillRect/>
          </a:stretch>
        </p:blipFill>
        <p:spPr>
          <a:xfrm>
            <a:off x="5781814" y="1455132"/>
            <a:ext cx="2628900" cy="1765300"/>
          </a:xfrm>
          <a:prstGeom prst="rect">
            <a:avLst/>
          </a:prstGeom>
          <a:ln>
            <a:solidFill>
              <a:schemeClr val="tx1"/>
            </a:solidFill>
          </a:ln>
        </p:spPr>
      </p:pic>
      <p:sp>
        <p:nvSpPr>
          <p:cNvPr id="7" name="Rectangle : coins arrondis 6">
            <a:extLst>
              <a:ext uri="{FF2B5EF4-FFF2-40B4-BE49-F238E27FC236}">
                <a16:creationId xmlns:a16="http://schemas.microsoft.com/office/drawing/2014/main" id="{F93BF0C0-E091-E4FC-6A61-35281728F32A}"/>
              </a:ext>
            </a:extLst>
          </p:cNvPr>
          <p:cNvSpPr/>
          <p:nvPr/>
        </p:nvSpPr>
        <p:spPr>
          <a:xfrm>
            <a:off x="6329686" y="3269440"/>
            <a:ext cx="5556524" cy="3321860"/>
          </a:xfrm>
          <a:prstGeom prst="round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99E62CE4-7883-676D-06B3-6DA235CF5699}"/>
              </a:ext>
            </a:extLst>
          </p:cNvPr>
          <p:cNvSpPr txBox="1"/>
          <p:nvPr/>
        </p:nvSpPr>
        <p:spPr>
          <a:xfrm>
            <a:off x="133076" y="2931933"/>
            <a:ext cx="1131665" cy="400110"/>
          </a:xfrm>
          <a:prstGeom prst="rect">
            <a:avLst/>
          </a:prstGeom>
          <a:solidFill>
            <a:schemeClr val="bg1"/>
          </a:solidFill>
          <a:ln w="28575">
            <a:solidFill>
              <a:schemeClr val="tx1"/>
            </a:solidFill>
          </a:ln>
        </p:spPr>
        <p:txBody>
          <a:bodyPr wrap="square">
            <a:spAutoFit/>
          </a:bodyPr>
          <a:lstStyle/>
          <a:p>
            <a:pPr algn="ctr"/>
            <a:r>
              <a:rPr lang="fr-CH" sz="2000" b="1" dirty="0">
                <a:solidFill>
                  <a:srgbClr val="000000"/>
                </a:solidFill>
                <a:latin typeface="Arial Rounded MT Bold" panose="020F0704030504030204" pitchFamily="34" charset="77"/>
              </a:rPr>
              <a:t>2020</a:t>
            </a:r>
            <a:endParaRPr lang="fr-CH" sz="2000" dirty="0">
              <a:solidFill>
                <a:srgbClr val="000000"/>
              </a:solidFill>
              <a:effectLst/>
              <a:latin typeface="Arial Rounded MT Bold" panose="020F0704030504030204" pitchFamily="34" charset="77"/>
            </a:endParaRPr>
          </a:p>
        </p:txBody>
      </p:sp>
      <p:sp>
        <p:nvSpPr>
          <p:cNvPr id="9" name="ZoneTexte 8">
            <a:extLst>
              <a:ext uri="{FF2B5EF4-FFF2-40B4-BE49-F238E27FC236}">
                <a16:creationId xmlns:a16="http://schemas.microsoft.com/office/drawing/2014/main" id="{E64A9DB0-2ED0-AEE0-8F0A-52CEDD0525F5}"/>
              </a:ext>
            </a:extLst>
          </p:cNvPr>
          <p:cNvSpPr txBox="1"/>
          <p:nvPr/>
        </p:nvSpPr>
        <p:spPr>
          <a:xfrm>
            <a:off x="133075" y="5479962"/>
            <a:ext cx="1131665" cy="400110"/>
          </a:xfrm>
          <a:prstGeom prst="rect">
            <a:avLst/>
          </a:prstGeom>
          <a:solidFill>
            <a:schemeClr val="bg1"/>
          </a:solidFill>
          <a:ln w="28575">
            <a:solidFill>
              <a:schemeClr val="tx1"/>
            </a:solidFill>
          </a:ln>
        </p:spPr>
        <p:txBody>
          <a:bodyPr wrap="square">
            <a:spAutoFit/>
          </a:bodyPr>
          <a:lstStyle/>
          <a:p>
            <a:pPr algn="ctr"/>
            <a:r>
              <a:rPr lang="fr-CH" sz="2000" b="1" dirty="0">
                <a:solidFill>
                  <a:srgbClr val="000000"/>
                </a:solidFill>
                <a:latin typeface="Arial Rounded MT Bold" panose="020F0704030504030204" pitchFamily="34" charset="77"/>
              </a:rPr>
              <a:t>2026</a:t>
            </a:r>
            <a:endParaRPr lang="fr-CH" sz="2000" dirty="0">
              <a:solidFill>
                <a:srgbClr val="000000"/>
              </a:solidFill>
              <a:effectLst/>
              <a:latin typeface="Arial Rounded MT Bold" panose="020F0704030504030204" pitchFamily="34" charset="77"/>
            </a:endParaRPr>
          </a:p>
        </p:txBody>
      </p:sp>
    </p:spTree>
    <p:extLst>
      <p:ext uri="{BB962C8B-B14F-4D97-AF65-F5344CB8AC3E}">
        <p14:creationId xmlns:p14="http://schemas.microsoft.com/office/powerpoint/2010/main" val="3363728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ppt_x</p:attrName>
                                        </p:attrNameLst>
                                      </p:cBhvr>
                                      <p:tavLst>
                                        <p:tav tm="0">
                                          <p:val>
                                            <p:strVal val="#ppt_x-#ppt_w*1.125000"/>
                                          </p:val>
                                        </p:tav>
                                        <p:tav tm="100000">
                                          <p:val>
                                            <p:strVal val="#ppt_x"/>
                                          </p:val>
                                        </p:tav>
                                      </p:tavLst>
                                    </p:anim>
                                    <p:animEffect transition="in" filter="wipe(right)">
                                      <p:cBhvr>
                                        <p:cTn id="8" dur="500"/>
                                        <p:tgtEl>
                                          <p:spTgt spid="11"/>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46086"/>
                                        </p:tgtEl>
                                        <p:attrNameLst>
                                          <p:attrName>style.visibility</p:attrName>
                                        </p:attrNameLst>
                                      </p:cBhvr>
                                      <p:to>
                                        <p:strVal val="visible"/>
                                      </p:to>
                                    </p:set>
                                    <p:anim calcmode="lin" valueType="num">
                                      <p:cBhvr additive="base">
                                        <p:cTn id="13" dur="500"/>
                                        <p:tgtEl>
                                          <p:spTgt spid="46086"/>
                                        </p:tgtEl>
                                        <p:attrNameLst>
                                          <p:attrName>ppt_x</p:attrName>
                                        </p:attrNameLst>
                                      </p:cBhvr>
                                      <p:tavLst>
                                        <p:tav tm="0">
                                          <p:val>
                                            <p:strVal val="#ppt_x-#ppt_w*1.125000"/>
                                          </p:val>
                                        </p:tav>
                                        <p:tav tm="100000">
                                          <p:val>
                                            <p:strVal val="#ppt_x"/>
                                          </p:val>
                                        </p:tav>
                                      </p:tavLst>
                                    </p:anim>
                                    <p:animEffect transition="in" filter="wipe(right)">
                                      <p:cBhvr>
                                        <p:cTn id="14" dur="500"/>
                                        <p:tgtEl>
                                          <p:spTgt spid="46086"/>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p:tgtEl>
                                          <p:spTgt spid="5"/>
                                        </p:tgtEl>
                                        <p:attrNameLst>
                                          <p:attrName>ppt_x</p:attrName>
                                        </p:attrNameLst>
                                      </p:cBhvr>
                                      <p:tavLst>
                                        <p:tav tm="0">
                                          <p:val>
                                            <p:strVal val="#ppt_x-#ppt_w*1.125000"/>
                                          </p:val>
                                        </p:tav>
                                        <p:tav tm="100000">
                                          <p:val>
                                            <p:strVal val="#ppt_x"/>
                                          </p:val>
                                        </p:tav>
                                      </p:tavLst>
                                    </p:anim>
                                    <p:animEffect transition="in" filter="wipe(right)">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1000" fill="hold"/>
                                        <p:tgtEl>
                                          <p:spTgt spid="7"/>
                                        </p:tgtEl>
                                        <p:attrNameLst>
                                          <p:attrName>ppt_w</p:attrName>
                                        </p:attrNameLst>
                                      </p:cBhvr>
                                      <p:tavLst>
                                        <p:tav tm="0">
                                          <p:val>
                                            <p:strVal val="#ppt_w*0.70"/>
                                          </p:val>
                                        </p:tav>
                                        <p:tav tm="100000">
                                          <p:val>
                                            <p:strVal val="#ppt_w"/>
                                          </p:val>
                                        </p:tav>
                                      </p:tavLst>
                                    </p:anim>
                                    <p:anim calcmode="lin" valueType="num">
                                      <p:cBhvr>
                                        <p:cTn id="26" dur="1000" fill="hold"/>
                                        <p:tgtEl>
                                          <p:spTgt spid="7"/>
                                        </p:tgtEl>
                                        <p:attrNameLst>
                                          <p:attrName>ppt_h</p:attrName>
                                        </p:attrNameLst>
                                      </p:cBhvr>
                                      <p:tavLst>
                                        <p:tav tm="0">
                                          <p:val>
                                            <p:strVal val="#ppt_h"/>
                                          </p:val>
                                        </p:tav>
                                        <p:tav tm="100000">
                                          <p:val>
                                            <p:strVal val="#ppt_h"/>
                                          </p:val>
                                        </p:tav>
                                      </p:tavLst>
                                    </p:anim>
                                    <p:animEffect transition="in" filter="fade">
                                      <p:cBhvr>
                                        <p:cTn id="27" dur="1000"/>
                                        <p:tgtEl>
                                          <p:spTgt spid="7"/>
                                        </p:tgtEl>
                                      </p:cBhvr>
                                    </p:animEffect>
                                  </p:childTnLst>
                                </p:cTn>
                              </p:par>
                              <p:par>
                                <p:cTn id="28" presetID="55"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1000" fill="hold"/>
                                        <p:tgtEl>
                                          <p:spTgt spid="15"/>
                                        </p:tgtEl>
                                        <p:attrNameLst>
                                          <p:attrName>ppt_w</p:attrName>
                                        </p:attrNameLst>
                                      </p:cBhvr>
                                      <p:tavLst>
                                        <p:tav tm="0">
                                          <p:val>
                                            <p:strVal val="#ppt_w*0.70"/>
                                          </p:val>
                                        </p:tav>
                                        <p:tav tm="100000">
                                          <p:val>
                                            <p:strVal val="#ppt_w"/>
                                          </p:val>
                                        </p:tav>
                                      </p:tavLst>
                                    </p:anim>
                                    <p:anim calcmode="lin" valueType="num">
                                      <p:cBhvr>
                                        <p:cTn id="31" dur="1000" fill="hold"/>
                                        <p:tgtEl>
                                          <p:spTgt spid="15"/>
                                        </p:tgtEl>
                                        <p:attrNameLst>
                                          <p:attrName>ppt_h</p:attrName>
                                        </p:attrNameLst>
                                      </p:cBhvr>
                                      <p:tavLst>
                                        <p:tav tm="0">
                                          <p:val>
                                            <p:strVal val="#ppt_h"/>
                                          </p:val>
                                        </p:tav>
                                        <p:tav tm="100000">
                                          <p:val>
                                            <p:strVal val="#ppt_h"/>
                                          </p:val>
                                        </p:tav>
                                      </p:tavLst>
                                    </p:anim>
                                    <p:animEffect transition="in" filter="fade">
                                      <p:cBhvr>
                                        <p:cTn id="32" dur="10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p:cTn id="37" dur="1000" fill="hold"/>
                                        <p:tgtEl>
                                          <p:spTgt spid="17"/>
                                        </p:tgtEl>
                                        <p:attrNameLst>
                                          <p:attrName>ppt_w</p:attrName>
                                        </p:attrNameLst>
                                      </p:cBhvr>
                                      <p:tavLst>
                                        <p:tav tm="0">
                                          <p:val>
                                            <p:strVal val="#ppt_w*0.70"/>
                                          </p:val>
                                        </p:tav>
                                        <p:tav tm="100000">
                                          <p:val>
                                            <p:strVal val="#ppt_w"/>
                                          </p:val>
                                        </p:tav>
                                      </p:tavLst>
                                    </p:anim>
                                    <p:anim calcmode="lin" valueType="num">
                                      <p:cBhvr>
                                        <p:cTn id="38" dur="1000" fill="hold"/>
                                        <p:tgtEl>
                                          <p:spTgt spid="17"/>
                                        </p:tgtEl>
                                        <p:attrNameLst>
                                          <p:attrName>ppt_h</p:attrName>
                                        </p:attrNameLst>
                                      </p:cBhvr>
                                      <p:tavLst>
                                        <p:tav tm="0">
                                          <p:val>
                                            <p:strVal val="#ppt_h"/>
                                          </p:val>
                                        </p:tav>
                                        <p:tav tm="100000">
                                          <p:val>
                                            <p:strVal val="#ppt_h"/>
                                          </p:val>
                                        </p:tav>
                                      </p:tavLst>
                                    </p:anim>
                                    <p:animEffect transition="in" filter="fade">
                                      <p:cBhvr>
                                        <p:cTn id="39" dur="1000"/>
                                        <p:tgtEl>
                                          <p:spTgt spid="17"/>
                                        </p:tgtEl>
                                      </p:cBhvr>
                                    </p:animEffect>
                                  </p:childTnLst>
                                </p:cTn>
                              </p:par>
                              <p:par>
                                <p:cTn id="40" presetID="55" presetClass="entr" presetSubtype="0"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1000" fill="hold"/>
                                        <p:tgtEl>
                                          <p:spTgt spid="8"/>
                                        </p:tgtEl>
                                        <p:attrNameLst>
                                          <p:attrName>ppt_w</p:attrName>
                                        </p:attrNameLst>
                                      </p:cBhvr>
                                      <p:tavLst>
                                        <p:tav tm="0">
                                          <p:val>
                                            <p:strVal val="#ppt_w*0.70"/>
                                          </p:val>
                                        </p:tav>
                                        <p:tav tm="100000">
                                          <p:val>
                                            <p:strVal val="#ppt_w"/>
                                          </p:val>
                                        </p:tav>
                                      </p:tavLst>
                                    </p:anim>
                                    <p:anim calcmode="lin" valueType="num">
                                      <p:cBhvr>
                                        <p:cTn id="43" dur="1000" fill="hold"/>
                                        <p:tgtEl>
                                          <p:spTgt spid="8"/>
                                        </p:tgtEl>
                                        <p:attrNameLst>
                                          <p:attrName>ppt_h</p:attrName>
                                        </p:attrNameLst>
                                      </p:cBhvr>
                                      <p:tavLst>
                                        <p:tav tm="0">
                                          <p:val>
                                            <p:strVal val="#ppt_h"/>
                                          </p:val>
                                        </p:tav>
                                        <p:tav tm="100000">
                                          <p:val>
                                            <p:strVal val="#ppt_h"/>
                                          </p:val>
                                        </p:tav>
                                      </p:tavLst>
                                    </p:anim>
                                    <p:animEffect transition="in" filter="fade">
                                      <p:cBhvr>
                                        <p:cTn id="44" dur="10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1000" fill="hold"/>
                                        <p:tgtEl>
                                          <p:spTgt spid="9"/>
                                        </p:tgtEl>
                                        <p:attrNameLst>
                                          <p:attrName>ppt_w</p:attrName>
                                        </p:attrNameLst>
                                      </p:cBhvr>
                                      <p:tavLst>
                                        <p:tav tm="0">
                                          <p:val>
                                            <p:strVal val="#ppt_w*0.70"/>
                                          </p:val>
                                        </p:tav>
                                        <p:tav tm="100000">
                                          <p:val>
                                            <p:strVal val="#ppt_w"/>
                                          </p:val>
                                        </p:tav>
                                      </p:tavLst>
                                    </p:anim>
                                    <p:anim calcmode="lin" valueType="num">
                                      <p:cBhvr>
                                        <p:cTn id="50" dur="1000" fill="hold"/>
                                        <p:tgtEl>
                                          <p:spTgt spid="9"/>
                                        </p:tgtEl>
                                        <p:attrNameLst>
                                          <p:attrName>ppt_h</p:attrName>
                                        </p:attrNameLst>
                                      </p:cBhvr>
                                      <p:tavLst>
                                        <p:tav tm="0">
                                          <p:val>
                                            <p:strVal val="#ppt_h"/>
                                          </p:val>
                                        </p:tav>
                                        <p:tav tm="100000">
                                          <p:val>
                                            <p:strVal val="#ppt_h"/>
                                          </p:val>
                                        </p:tav>
                                      </p:tavLst>
                                    </p:anim>
                                    <p:animEffect transition="in" filter="fade">
                                      <p:cBhvr>
                                        <p:cTn id="51" dur="1000"/>
                                        <p:tgtEl>
                                          <p:spTgt spid="9"/>
                                        </p:tgtEl>
                                      </p:cBhvr>
                                    </p:animEffect>
                                  </p:childTnLst>
                                </p:cTn>
                              </p:par>
                              <p:par>
                                <p:cTn id="52" presetID="55" presetClass="entr" presetSubtype="0" fill="hold" grpId="0" nodeType="withEffect">
                                  <p:stCondLst>
                                    <p:cond delay="0"/>
                                  </p:stCondLst>
                                  <p:childTnLst>
                                    <p:set>
                                      <p:cBhvr>
                                        <p:cTn id="53" dur="1" fill="hold">
                                          <p:stCondLst>
                                            <p:cond delay="0"/>
                                          </p:stCondLst>
                                        </p:cTn>
                                        <p:tgtEl>
                                          <p:spTgt spid="4"/>
                                        </p:tgtEl>
                                        <p:attrNameLst>
                                          <p:attrName>style.visibility</p:attrName>
                                        </p:attrNameLst>
                                      </p:cBhvr>
                                      <p:to>
                                        <p:strVal val="visible"/>
                                      </p:to>
                                    </p:set>
                                    <p:anim calcmode="lin" valueType="num">
                                      <p:cBhvr>
                                        <p:cTn id="54" dur="1000" fill="hold"/>
                                        <p:tgtEl>
                                          <p:spTgt spid="4"/>
                                        </p:tgtEl>
                                        <p:attrNameLst>
                                          <p:attrName>ppt_w</p:attrName>
                                        </p:attrNameLst>
                                      </p:cBhvr>
                                      <p:tavLst>
                                        <p:tav tm="0">
                                          <p:val>
                                            <p:strVal val="#ppt_w*0.70"/>
                                          </p:val>
                                        </p:tav>
                                        <p:tav tm="100000">
                                          <p:val>
                                            <p:strVal val="#ppt_w"/>
                                          </p:val>
                                        </p:tav>
                                      </p:tavLst>
                                    </p:anim>
                                    <p:anim calcmode="lin" valueType="num">
                                      <p:cBhvr>
                                        <p:cTn id="55" dur="1000" fill="hold"/>
                                        <p:tgtEl>
                                          <p:spTgt spid="4"/>
                                        </p:tgtEl>
                                        <p:attrNameLst>
                                          <p:attrName>ppt_h</p:attrName>
                                        </p:attrNameLst>
                                      </p:cBhvr>
                                      <p:tavLst>
                                        <p:tav tm="0">
                                          <p:val>
                                            <p:strVal val="#ppt_h"/>
                                          </p:val>
                                        </p:tav>
                                        <p:tav tm="100000">
                                          <p:val>
                                            <p:strVal val="#ppt_h"/>
                                          </p:val>
                                        </p:tav>
                                      </p:tavLst>
                                    </p:anim>
                                    <p:animEffect transition="in" filter="fade">
                                      <p:cBhvr>
                                        <p:cTn id="5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5" grpId="0"/>
      <p:bldP spid="4" grpId="0"/>
      <p:bldP spid="7" grpId="0" animBg="1"/>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5A8D2-74C8-FDE2-0958-E757B37DE1AA}"/>
            </a:ext>
          </a:extLst>
        </p:cNvPr>
        <p:cNvGrpSpPr/>
        <p:nvPr/>
      </p:nvGrpSpPr>
      <p:grpSpPr>
        <a:xfrm>
          <a:off x="0" y="0"/>
          <a:ext cx="0" cy="0"/>
          <a:chOff x="0" y="0"/>
          <a:chExt cx="0" cy="0"/>
        </a:xfrm>
      </p:grpSpPr>
      <p:pic>
        <p:nvPicPr>
          <p:cNvPr id="11" name="Image 10">
            <a:extLst>
              <a:ext uri="{FF2B5EF4-FFF2-40B4-BE49-F238E27FC236}">
                <a16:creationId xmlns:a16="http://schemas.microsoft.com/office/drawing/2014/main" id="{BD669879-887F-3AB6-C021-C5BAFFD3EBC7}"/>
              </a:ext>
            </a:extLst>
          </p:cNvPr>
          <p:cNvPicPr>
            <a:picLocks noChangeAspect="1"/>
          </p:cNvPicPr>
          <p:nvPr/>
        </p:nvPicPr>
        <p:blipFill>
          <a:blip r:embed="rId2"/>
          <a:stretch>
            <a:fillRect/>
          </a:stretch>
        </p:blipFill>
        <p:spPr>
          <a:xfrm>
            <a:off x="4415779" y="2203927"/>
            <a:ext cx="4039729" cy="1223571"/>
          </a:xfrm>
          <a:prstGeom prst="rect">
            <a:avLst/>
          </a:prstGeom>
        </p:spPr>
      </p:pic>
      <p:sp>
        <p:nvSpPr>
          <p:cNvPr id="6" name="ZoneTexte 5">
            <a:extLst>
              <a:ext uri="{FF2B5EF4-FFF2-40B4-BE49-F238E27FC236}">
                <a16:creationId xmlns:a16="http://schemas.microsoft.com/office/drawing/2014/main" id="{31A0F6FA-E49C-A137-03B3-B35DA6AF0E73}"/>
              </a:ext>
            </a:extLst>
          </p:cNvPr>
          <p:cNvSpPr txBox="1"/>
          <p:nvPr/>
        </p:nvSpPr>
        <p:spPr>
          <a:xfrm>
            <a:off x="305790" y="66489"/>
            <a:ext cx="10564979" cy="2308324"/>
          </a:xfrm>
          <a:prstGeom prst="rect">
            <a:avLst/>
          </a:prstGeom>
          <a:noFill/>
        </p:spPr>
        <p:txBody>
          <a:bodyPr wrap="square">
            <a:spAutoFit/>
          </a:bodyPr>
          <a:lstStyle/>
          <a:p>
            <a:r>
              <a:rPr lang="fr-CH" sz="4800" dirty="0">
                <a:latin typeface="Gill Sans Ultra Bold" panose="020B0A02020104020203" pitchFamily="34" charset="77"/>
              </a:rPr>
              <a:t>Transactions</a:t>
            </a:r>
          </a:p>
          <a:p>
            <a:r>
              <a:rPr lang="fr-CH" sz="4800" dirty="0">
                <a:solidFill>
                  <a:srgbClr val="FF0000"/>
                </a:solidFill>
                <a:latin typeface="Gill Sans Ultra Bold" panose="020B0A02020104020203" pitchFamily="34" charset="77"/>
              </a:rPr>
              <a:t>numériques</a:t>
            </a:r>
          </a:p>
          <a:p>
            <a:r>
              <a:rPr lang="fr-CH" sz="4400" dirty="0">
                <a:latin typeface="Gill Sans Ultra Bold" panose="020B0A02020104020203" pitchFamily="34" charset="77"/>
              </a:rPr>
              <a:t>x3 depuis le </a:t>
            </a:r>
            <a:r>
              <a:rPr lang="fr-CH" sz="4400" dirty="0">
                <a:solidFill>
                  <a:srgbClr val="FF0000"/>
                </a:solidFill>
                <a:latin typeface="Gill Sans Ultra Bold" panose="020B0A02020104020203" pitchFamily="34" charset="77"/>
              </a:rPr>
              <a:t>Covid-19</a:t>
            </a:r>
          </a:p>
        </p:txBody>
      </p:sp>
      <p:sp>
        <p:nvSpPr>
          <p:cNvPr id="17" name="ZoneTexte 16">
            <a:extLst>
              <a:ext uri="{FF2B5EF4-FFF2-40B4-BE49-F238E27FC236}">
                <a16:creationId xmlns:a16="http://schemas.microsoft.com/office/drawing/2014/main" id="{1E9131F6-416E-BA77-A516-0BB515C4E96E}"/>
              </a:ext>
            </a:extLst>
          </p:cNvPr>
          <p:cNvSpPr txBox="1"/>
          <p:nvPr/>
        </p:nvSpPr>
        <p:spPr>
          <a:xfrm>
            <a:off x="551981" y="3427498"/>
            <a:ext cx="6171115" cy="1323439"/>
          </a:xfrm>
          <a:prstGeom prst="rect">
            <a:avLst/>
          </a:prstGeom>
          <a:noFill/>
        </p:spPr>
        <p:txBody>
          <a:bodyPr wrap="square">
            <a:spAutoFit/>
          </a:bodyPr>
          <a:lstStyle/>
          <a:p>
            <a:r>
              <a:rPr lang="fr-CH" sz="2000" dirty="0">
                <a:solidFill>
                  <a:srgbClr val="160C5A"/>
                </a:solidFill>
                <a:highlight>
                  <a:srgbClr val="FFFF00"/>
                </a:highlight>
                <a:latin typeface="PFDINTextStd-Regular"/>
              </a:rPr>
              <a:t>« Le monde évolue rapidement vers les paiements numériques : </a:t>
            </a:r>
            <a:r>
              <a:rPr lang="fr-CH" sz="2000" b="1" dirty="0">
                <a:solidFill>
                  <a:srgbClr val="160C5A"/>
                </a:solidFill>
                <a:highlight>
                  <a:srgbClr val="FFFF00"/>
                </a:highlight>
                <a:latin typeface="PFDINTextStd-Regular"/>
              </a:rPr>
              <a:t>la pandémie de COVID-19 a </a:t>
            </a:r>
            <a:r>
              <a:rPr lang="fr-CH" sz="2000" b="1" dirty="0">
                <a:solidFill>
                  <a:srgbClr val="FF0000"/>
                </a:solidFill>
                <a:highlight>
                  <a:srgbClr val="FFFF00"/>
                </a:highlight>
                <a:latin typeface="PFDINTextStd-Regular"/>
              </a:rPr>
              <a:t>triplé les transactions numériques </a:t>
            </a:r>
            <a:r>
              <a:rPr lang="fr-CH" sz="2000" b="1" dirty="0">
                <a:solidFill>
                  <a:srgbClr val="160C5A"/>
                </a:solidFill>
                <a:highlight>
                  <a:srgbClr val="FFFF00"/>
                </a:highlight>
                <a:latin typeface="PFDINTextStd-Regular"/>
              </a:rPr>
              <a:t>des gouvernements vers les citoyens. </a:t>
            </a:r>
            <a:r>
              <a:rPr lang="fr-CH" sz="2000" dirty="0">
                <a:solidFill>
                  <a:srgbClr val="160C5A"/>
                </a:solidFill>
                <a:highlight>
                  <a:srgbClr val="FFFF00"/>
                </a:highlight>
                <a:latin typeface="PFDINTextStd-Regular"/>
              </a:rPr>
              <a:t>»</a:t>
            </a:r>
            <a:endParaRPr lang="fr-FR" sz="2000" dirty="0">
              <a:solidFill>
                <a:srgbClr val="160C5A"/>
              </a:solidFill>
              <a:highlight>
                <a:srgbClr val="FFFF00"/>
              </a:highlight>
              <a:latin typeface="PFDINTextStd-Regular"/>
            </a:endParaRPr>
          </a:p>
        </p:txBody>
      </p:sp>
      <p:pic>
        <p:nvPicPr>
          <p:cNvPr id="46086" name="Picture 6" descr="Why Bill Gates's Philanthropy Is a Problem | The Nation">
            <a:extLst>
              <a:ext uri="{FF2B5EF4-FFF2-40B4-BE49-F238E27FC236}">
                <a16:creationId xmlns:a16="http://schemas.microsoft.com/office/drawing/2014/main" id="{350C3919-11C6-8351-CC93-37417EB0D7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29347" y="1193158"/>
            <a:ext cx="3229577" cy="203132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101B73D3-B706-8E1F-012F-4136CF93F29E}"/>
              </a:ext>
            </a:extLst>
          </p:cNvPr>
          <p:cNvPicPr>
            <a:picLocks noChangeAspect="1"/>
          </p:cNvPicPr>
          <p:nvPr/>
        </p:nvPicPr>
        <p:blipFill>
          <a:blip r:embed="rId4"/>
          <a:stretch>
            <a:fillRect/>
          </a:stretch>
        </p:blipFill>
        <p:spPr>
          <a:xfrm>
            <a:off x="7899399" y="128452"/>
            <a:ext cx="2239669" cy="1503932"/>
          </a:xfrm>
          <a:prstGeom prst="rect">
            <a:avLst/>
          </a:prstGeom>
          <a:ln>
            <a:solidFill>
              <a:schemeClr val="tx1"/>
            </a:solidFill>
          </a:ln>
        </p:spPr>
      </p:pic>
      <p:sp>
        <p:nvSpPr>
          <p:cNvPr id="7" name="Rectangle : coins arrondis 6">
            <a:extLst>
              <a:ext uri="{FF2B5EF4-FFF2-40B4-BE49-F238E27FC236}">
                <a16:creationId xmlns:a16="http://schemas.microsoft.com/office/drawing/2014/main" id="{44172CEF-85FA-D206-82F7-8689381A46D0}"/>
              </a:ext>
            </a:extLst>
          </p:cNvPr>
          <p:cNvSpPr/>
          <p:nvPr/>
        </p:nvSpPr>
        <p:spPr>
          <a:xfrm>
            <a:off x="355052" y="3114046"/>
            <a:ext cx="6368044" cy="3497412"/>
          </a:xfrm>
          <a:prstGeom prst="round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8A3ABF70-BDE8-FA4A-EF6F-B215FCC992E8}"/>
              </a:ext>
            </a:extLst>
          </p:cNvPr>
          <p:cNvSpPr txBox="1"/>
          <p:nvPr/>
        </p:nvSpPr>
        <p:spPr>
          <a:xfrm>
            <a:off x="133076" y="2931933"/>
            <a:ext cx="1746524" cy="400110"/>
          </a:xfrm>
          <a:prstGeom prst="rect">
            <a:avLst/>
          </a:prstGeom>
          <a:solidFill>
            <a:schemeClr val="bg1"/>
          </a:solidFill>
          <a:ln w="28575">
            <a:solidFill>
              <a:schemeClr val="tx1"/>
            </a:solidFill>
          </a:ln>
        </p:spPr>
        <p:txBody>
          <a:bodyPr wrap="square">
            <a:spAutoFit/>
          </a:bodyPr>
          <a:lstStyle/>
          <a:p>
            <a:pPr algn="ctr"/>
            <a:r>
              <a:rPr lang="fr-CH" sz="2000" b="1" dirty="0">
                <a:solidFill>
                  <a:srgbClr val="000000"/>
                </a:solidFill>
                <a:latin typeface="Arial Rounded MT Bold" panose="020F0704030504030204" pitchFamily="34" charset="77"/>
              </a:rPr>
              <a:t>2 avril 2024</a:t>
            </a:r>
            <a:endParaRPr lang="fr-CH" sz="2000" dirty="0">
              <a:solidFill>
                <a:srgbClr val="000000"/>
              </a:solidFill>
              <a:effectLst/>
              <a:latin typeface="Arial Rounded MT Bold" panose="020F0704030504030204" pitchFamily="34" charset="77"/>
            </a:endParaRPr>
          </a:p>
        </p:txBody>
      </p:sp>
      <p:sp>
        <p:nvSpPr>
          <p:cNvPr id="3" name="ZoneTexte 2">
            <a:extLst>
              <a:ext uri="{FF2B5EF4-FFF2-40B4-BE49-F238E27FC236}">
                <a16:creationId xmlns:a16="http://schemas.microsoft.com/office/drawing/2014/main" id="{D52C57BD-EA63-2908-E7A9-CD6FB9C5F722}"/>
              </a:ext>
            </a:extLst>
          </p:cNvPr>
          <p:cNvSpPr txBox="1"/>
          <p:nvPr/>
        </p:nvSpPr>
        <p:spPr>
          <a:xfrm>
            <a:off x="551981" y="4741514"/>
            <a:ext cx="6171115" cy="1754326"/>
          </a:xfrm>
          <a:prstGeom prst="rect">
            <a:avLst/>
          </a:prstGeom>
          <a:noFill/>
        </p:spPr>
        <p:txBody>
          <a:bodyPr wrap="square">
            <a:spAutoFit/>
          </a:bodyPr>
          <a:lstStyle/>
          <a:p>
            <a:pPr algn="l"/>
            <a:r>
              <a:rPr lang="fr-CH" b="0" i="0" dirty="0">
                <a:solidFill>
                  <a:srgbClr val="160C5A"/>
                </a:solidFill>
                <a:effectLst/>
                <a:latin typeface="PFDINTextStd-Regular"/>
              </a:rPr>
              <a:t>« Les progrès technologiques, tels que </a:t>
            </a:r>
            <a:r>
              <a:rPr lang="fr-CH" b="0" i="0" u="sng" dirty="0">
                <a:solidFill>
                  <a:srgbClr val="160C5A"/>
                </a:solidFill>
                <a:effectLst/>
                <a:latin typeface="PFDINTextStd-Regular"/>
              </a:rPr>
              <a:t>l’intelligence artificielle </a:t>
            </a:r>
            <a:r>
              <a:rPr lang="fr-CH" b="0" i="0" dirty="0">
                <a:solidFill>
                  <a:srgbClr val="160C5A"/>
                </a:solidFill>
                <a:effectLst/>
                <a:latin typeface="PFDINTextStd-Regular"/>
              </a:rPr>
              <a:t>et </a:t>
            </a:r>
            <a:r>
              <a:rPr lang="fr-CH" b="0" i="0" u="sng" dirty="0">
                <a:solidFill>
                  <a:srgbClr val="160C5A"/>
                </a:solidFill>
                <a:effectLst/>
                <a:latin typeface="PFDINTextStd-Regular"/>
              </a:rPr>
              <a:t>la technologie</a:t>
            </a:r>
            <a:r>
              <a:rPr lang="fr-CH" b="0" i="0" dirty="0">
                <a:solidFill>
                  <a:srgbClr val="160C5A"/>
                </a:solidFill>
                <a:effectLst/>
                <a:latin typeface="PFDINTextStd-Regular"/>
              </a:rPr>
              <a:t> transforment le paysage des paiements numériques. Un effort concerté visant à accroître les </a:t>
            </a:r>
            <a:r>
              <a:rPr lang="fr-CH" b="0" i="0" u="sng" dirty="0">
                <a:solidFill>
                  <a:srgbClr val="160C5A"/>
                </a:solidFill>
                <a:effectLst/>
                <a:latin typeface="PFDINTextStd-Regular"/>
              </a:rPr>
              <a:t>paiements numériques responsables</a:t>
            </a:r>
            <a:r>
              <a:rPr lang="fr-CH" b="0" i="0" dirty="0">
                <a:solidFill>
                  <a:srgbClr val="160C5A"/>
                </a:solidFill>
                <a:effectLst/>
                <a:latin typeface="PFDINTextStd-Regular"/>
              </a:rPr>
              <a:t> libérera le potentiel de chacun – en particulier celui des </a:t>
            </a:r>
            <a:r>
              <a:rPr lang="fr-CH" b="0" i="0" u="sng" dirty="0">
                <a:solidFill>
                  <a:srgbClr val="160C5A"/>
                </a:solidFill>
                <a:effectLst/>
                <a:latin typeface="PFDINTextStd-Regular"/>
              </a:rPr>
              <a:t>femmes</a:t>
            </a:r>
            <a:r>
              <a:rPr lang="fr-CH" b="0" i="0" dirty="0">
                <a:solidFill>
                  <a:srgbClr val="160C5A"/>
                </a:solidFill>
                <a:effectLst/>
                <a:latin typeface="PFDINTextStd-Regular"/>
              </a:rPr>
              <a:t> [??] –, permettant ainsi un impact, une échelle et une durabilité. »</a:t>
            </a:r>
          </a:p>
        </p:txBody>
      </p:sp>
      <p:sp>
        <p:nvSpPr>
          <p:cNvPr id="12" name="ZoneTexte 11">
            <a:extLst>
              <a:ext uri="{FF2B5EF4-FFF2-40B4-BE49-F238E27FC236}">
                <a16:creationId xmlns:a16="http://schemas.microsoft.com/office/drawing/2014/main" id="{5C349FA3-9F56-3B75-70ED-C9DFC726951D}"/>
              </a:ext>
            </a:extLst>
          </p:cNvPr>
          <p:cNvSpPr txBox="1"/>
          <p:nvPr/>
        </p:nvSpPr>
        <p:spPr>
          <a:xfrm>
            <a:off x="7329249" y="3633518"/>
            <a:ext cx="4559300" cy="2862322"/>
          </a:xfrm>
          <a:prstGeom prst="rect">
            <a:avLst/>
          </a:prstGeom>
          <a:noFill/>
        </p:spPr>
        <p:txBody>
          <a:bodyPr wrap="square">
            <a:spAutoFit/>
          </a:bodyPr>
          <a:lstStyle/>
          <a:p>
            <a:r>
              <a:rPr lang="fr-CH" sz="2000" b="1" i="0" dirty="0">
                <a:solidFill>
                  <a:srgbClr val="160C5A"/>
                </a:solidFill>
                <a:effectLst/>
                <a:highlight>
                  <a:srgbClr val="FFFF00"/>
                </a:highlight>
                <a:latin typeface="PFDINTextStd-Regular"/>
              </a:rPr>
              <a:t>« Les paiements numériques contribuent à construire une base solide pour les objectifs de développement durable. </a:t>
            </a:r>
            <a:r>
              <a:rPr lang="fr-CH" sz="2000" b="0" i="0" dirty="0">
                <a:solidFill>
                  <a:srgbClr val="160C5A"/>
                </a:solidFill>
                <a:effectLst/>
                <a:latin typeface="PFDINTextStd-Regular"/>
              </a:rPr>
              <a:t>Lorsque les paiements numériques sont </a:t>
            </a:r>
            <a:r>
              <a:rPr lang="fr-CH" sz="2000" b="0" i="0" u="sng" dirty="0">
                <a:solidFill>
                  <a:srgbClr val="160C5A"/>
                </a:solidFill>
                <a:effectLst/>
                <a:latin typeface="PFDINTextStd-Regular"/>
              </a:rPr>
              <a:t>plus rapides</a:t>
            </a:r>
            <a:r>
              <a:rPr lang="fr-CH" sz="2000" b="0" i="0" dirty="0">
                <a:solidFill>
                  <a:srgbClr val="160C5A"/>
                </a:solidFill>
                <a:effectLst/>
                <a:latin typeface="PFDINTextStd-Regular"/>
              </a:rPr>
              <a:t>, </a:t>
            </a:r>
            <a:r>
              <a:rPr lang="fr-CH" sz="2000" b="0" i="0" u="sng" dirty="0">
                <a:solidFill>
                  <a:srgbClr val="160C5A"/>
                </a:solidFill>
                <a:effectLst/>
                <a:latin typeface="PFDINTextStd-Regular"/>
              </a:rPr>
              <a:t>plus sûrs</a:t>
            </a:r>
            <a:r>
              <a:rPr lang="fr-CH" sz="2000" b="0" i="0" dirty="0">
                <a:solidFill>
                  <a:srgbClr val="160C5A"/>
                </a:solidFill>
                <a:effectLst/>
                <a:latin typeface="PFDINTextStd-Regular"/>
              </a:rPr>
              <a:t>, </a:t>
            </a:r>
            <a:r>
              <a:rPr lang="fr-CH" sz="2000" b="0" i="0" u="sng" dirty="0">
                <a:solidFill>
                  <a:srgbClr val="160C5A"/>
                </a:solidFill>
                <a:effectLst/>
                <a:latin typeface="PFDINTextStd-Regular"/>
              </a:rPr>
              <a:t>plus transparents </a:t>
            </a:r>
            <a:r>
              <a:rPr lang="fr-CH" sz="2000" b="0" i="0" dirty="0">
                <a:solidFill>
                  <a:srgbClr val="160C5A"/>
                </a:solidFill>
                <a:effectLst/>
                <a:latin typeface="PFDINTextStd-Regular"/>
              </a:rPr>
              <a:t>et </a:t>
            </a:r>
            <a:r>
              <a:rPr lang="fr-CH" sz="2000" b="0" i="0" u="sng" dirty="0">
                <a:solidFill>
                  <a:srgbClr val="160C5A"/>
                </a:solidFill>
                <a:effectLst/>
                <a:latin typeface="PFDINTextStd-Regular"/>
              </a:rPr>
              <a:t>plus privés</a:t>
            </a:r>
            <a:r>
              <a:rPr lang="fr-CH" sz="2000" b="0" i="0" dirty="0">
                <a:solidFill>
                  <a:srgbClr val="160C5A"/>
                </a:solidFill>
                <a:effectLst/>
                <a:latin typeface="PFDINTextStd-Regular"/>
              </a:rPr>
              <a:t> que l’argent liquide, ils permettent d’accéder à des opportunités de croissance vitales comme </a:t>
            </a:r>
            <a:r>
              <a:rPr lang="fr-CH" sz="2000" b="0" i="0" u="sng" dirty="0">
                <a:solidFill>
                  <a:srgbClr val="160C5A"/>
                </a:solidFill>
                <a:effectLst/>
                <a:latin typeface="PFDINTextStd-Regular"/>
              </a:rPr>
              <a:t>l’énergie</a:t>
            </a:r>
            <a:r>
              <a:rPr lang="fr-CH" sz="2000" b="0" i="0" dirty="0">
                <a:solidFill>
                  <a:srgbClr val="160C5A"/>
                </a:solidFill>
                <a:effectLst/>
                <a:latin typeface="PFDINTextStd-Regular"/>
              </a:rPr>
              <a:t>, </a:t>
            </a:r>
            <a:r>
              <a:rPr lang="fr-CH" sz="2000" b="0" i="0" u="sng" dirty="0">
                <a:solidFill>
                  <a:srgbClr val="160C5A"/>
                </a:solidFill>
                <a:effectLst/>
                <a:latin typeface="PFDINTextStd-Regular"/>
              </a:rPr>
              <a:t>l’eau</a:t>
            </a:r>
            <a:r>
              <a:rPr lang="fr-CH" sz="2000" b="0" i="0" dirty="0">
                <a:solidFill>
                  <a:srgbClr val="160C5A"/>
                </a:solidFill>
                <a:effectLst/>
                <a:latin typeface="PFDINTextStd-Regular"/>
              </a:rPr>
              <a:t> et </a:t>
            </a:r>
            <a:r>
              <a:rPr lang="fr-CH" sz="2000" b="0" i="0" u="sng" dirty="0">
                <a:solidFill>
                  <a:srgbClr val="160C5A"/>
                </a:solidFill>
                <a:effectLst/>
                <a:latin typeface="PFDINTextStd-Regular"/>
              </a:rPr>
              <a:t>le crédit</a:t>
            </a:r>
            <a:r>
              <a:rPr lang="fr-CH" sz="2000" b="0" i="0" dirty="0">
                <a:solidFill>
                  <a:srgbClr val="160C5A"/>
                </a:solidFill>
                <a:effectLst/>
                <a:latin typeface="PFDINTextStd-Regular"/>
              </a:rPr>
              <a:t>. »</a:t>
            </a:r>
            <a:endParaRPr lang="fr-FR" sz="2000" dirty="0"/>
          </a:p>
        </p:txBody>
      </p:sp>
      <p:sp>
        <p:nvSpPr>
          <p:cNvPr id="13" name="Rectangle : coins arrondis 12">
            <a:extLst>
              <a:ext uri="{FF2B5EF4-FFF2-40B4-BE49-F238E27FC236}">
                <a16:creationId xmlns:a16="http://schemas.microsoft.com/office/drawing/2014/main" id="{1428FB2D-1F1A-C45C-5299-220D3DEEFC2B}"/>
              </a:ext>
            </a:extLst>
          </p:cNvPr>
          <p:cNvSpPr/>
          <p:nvPr/>
        </p:nvSpPr>
        <p:spPr>
          <a:xfrm>
            <a:off x="7133953" y="3517900"/>
            <a:ext cx="4754596" cy="3093558"/>
          </a:xfrm>
          <a:prstGeom prst="round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000"/>
          </a:p>
        </p:txBody>
      </p:sp>
    </p:spTree>
    <p:extLst>
      <p:ext uri="{BB962C8B-B14F-4D97-AF65-F5344CB8AC3E}">
        <p14:creationId xmlns:p14="http://schemas.microsoft.com/office/powerpoint/2010/main" val="361245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0.70"/>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ppt_w</p:attrName>
                                        </p:attrNameLst>
                                      </p:cBhvr>
                                      <p:tavLst>
                                        <p:tav tm="0">
                                          <p:val>
                                            <p:strVal val="#ppt_w*0.70"/>
                                          </p:val>
                                        </p:tav>
                                        <p:tav tm="100000">
                                          <p:val>
                                            <p:strVal val="#ppt_w"/>
                                          </p:val>
                                        </p:tav>
                                      </p:tavLst>
                                    </p:anim>
                                    <p:anim calcmode="lin" valueType="num">
                                      <p:cBhvr>
                                        <p:cTn id="18" dur="1000" fill="hold"/>
                                        <p:tgtEl>
                                          <p:spTgt spid="13"/>
                                        </p:tgtEl>
                                        <p:attrNameLst>
                                          <p:attrName>ppt_h</p:attrName>
                                        </p:attrNameLst>
                                      </p:cBhvr>
                                      <p:tavLst>
                                        <p:tav tm="0">
                                          <p:val>
                                            <p:strVal val="#ppt_h"/>
                                          </p:val>
                                        </p:tav>
                                        <p:tav tm="100000">
                                          <p:val>
                                            <p:strVal val="#ppt_h"/>
                                          </p:val>
                                        </p:tav>
                                      </p:tavLst>
                                    </p:anim>
                                    <p:animEffect transition="in" filter="fade">
                                      <p:cBhvr>
                                        <p:cTn id="19" dur="1000"/>
                                        <p:tgtEl>
                                          <p:spTgt spid="13"/>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1000" fill="hold"/>
                                        <p:tgtEl>
                                          <p:spTgt spid="17"/>
                                        </p:tgtEl>
                                        <p:attrNameLst>
                                          <p:attrName>ppt_w</p:attrName>
                                        </p:attrNameLst>
                                      </p:cBhvr>
                                      <p:tavLst>
                                        <p:tav tm="0">
                                          <p:val>
                                            <p:strVal val="#ppt_w*0.70"/>
                                          </p:val>
                                        </p:tav>
                                        <p:tav tm="100000">
                                          <p:val>
                                            <p:strVal val="#ppt_w"/>
                                          </p:val>
                                        </p:tav>
                                      </p:tavLst>
                                    </p:anim>
                                    <p:anim calcmode="lin" valueType="num">
                                      <p:cBhvr>
                                        <p:cTn id="23" dur="1000" fill="hold"/>
                                        <p:tgtEl>
                                          <p:spTgt spid="17"/>
                                        </p:tgtEl>
                                        <p:attrNameLst>
                                          <p:attrName>ppt_h</p:attrName>
                                        </p:attrNameLst>
                                      </p:cBhvr>
                                      <p:tavLst>
                                        <p:tav tm="0">
                                          <p:val>
                                            <p:strVal val="#ppt_h"/>
                                          </p:val>
                                        </p:tav>
                                        <p:tav tm="100000">
                                          <p:val>
                                            <p:strVal val="#ppt_h"/>
                                          </p:val>
                                        </p:tav>
                                      </p:tavLst>
                                    </p:anim>
                                    <p:animEffect transition="in" filter="fade">
                                      <p:cBhvr>
                                        <p:cTn id="24" dur="1000"/>
                                        <p:tgtEl>
                                          <p:spTgt spid="17"/>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1000" fill="hold"/>
                                        <p:tgtEl>
                                          <p:spTgt spid="3"/>
                                        </p:tgtEl>
                                        <p:attrNameLst>
                                          <p:attrName>ppt_w</p:attrName>
                                        </p:attrNameLst>
                                      </p:cBhvr>
                                      <p:tavLst>
                                        <p:tav tm="0">
                                          <p:val>
                                            <p:strVal val="#ppt_w*0.70"/>
                                          </p:val>
                                        </p:tav>
                                        <p:tav tm="100000">
                                          <p:val>
                                            <p:strVal val="#ppt_w"/>
                                          </p:val>
                                        </p:tav>
                                      </p:tavLst>
                                    </p:anim>
                                    <p:anim calcmode="lin" valueType="num">
                                      <p:cBhvr>
                                        <p:cTn id="28" dur="1000" fill="hold"/>
                                        <p:tgtEl>
                                          <p:spTgt spid="3"/>
                                        </p:tgtEl>
                                        <p:attrNameLst>
                                          <p:attrName>ppt_h</p:attrName>
                                        </p:attrNameLst>
                                      </p:cBhvr>
                                      <p:tavLst>
                                        <p:tav tm="0">
                                          <p:val>
                                            <p:strVal val="#ppt_h"/>
                                          </p:val>
                                        </p:tav>
                                        <p:tav tm="100000">
                                          <p:val>
                                            <p:strVal val="#ppt_h"/>
                                          </p:val>
                                        </p:tav>
                                      </p:tavLst>
                                    </p:anim>
                                    <p:animEffect transition="in" filter="fade">
                                      <p:cBhvr>
                                        <p:cTn id="29" dur="1000"/>
                                        <p:tgtEl>
                                          <p:spTgt spid="3"/>
                                        </p:tgtEl>
                                      </p:cBhvr>
                                    </p:animEffect>
                                  </p:childTnLst>
                                </p:cTn>
                              </p:par>
                              <p:par>
                                <p:cTn id="30" presetID="55"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1000" fill="hold"/>
                                        <p:tgtEl>
                                          <p:spTgt spid="12"/>
                                        </p:tgtEl>
                                        <p:attrNameLst>
                                          <p:attrName>ppt_w</p:attrName>
                                        </p:attrNameLst>
                                      </p:cBhvr>
                                      <p:tavLst>
                                        <p:tav tm="0">
                                          <p:val>
                                            <p:strVal val="#ppt_w*0.70"/>
                                          </p:val>
                                        </p:tav>
                                        <p:tav tm="100000">
                                          <p:val>
                                            <p:strVal val="#ppt_w"/>
                                          </p:val>
                                        </p:tav>
                                      </p:tavLst>
                                    </p:anim>
                                    <p:anim calcmode="lin" valueType="num">
                                      <p:cBhvr>
                                        <p:cTn id="33" dur="1000" fill="hold"/>
                                        <p:tgtEl>
                                          <p:spTgt spid="12"/>
                                        </p:tgtEl>
                                        <p:attrNameLst>
                                          <p:attrName>ppt_h</p:attrName>
                                        </p:attrNameLst>
                                      </p:cBhvr>
                                      <p:tavLst>
                                        <p:tav tm="0">
                                          <p:val>
                                            <p:strVal val="#ppt_h"/>
                                          </p:val>
                                        </p:tav>
                                        <p:tav tm="100000">
                                          <p:val>
                                            <p:strVal val="#ppt_h"/>
                                          </p:val>
                                        </p:tav>
                                      </p:tavLst>
                                    </p:anim>
                                    <p:animEffect transition="in" filter="fade">
                                      <p:cBhvr>
                                        <p:cTn id="3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7" grpId="0" animBg="1"/>
      <p:bldP spid="8" grpId="0" animBg="1"/>
      <p:bldP spid="3" grpId="0"/>
      <p:bldP spid="12" grpId="0"/>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60D25F76-4DCC-0843-2CF4-F510D7C218DE}"/>
              </a:ext>
            </a:extLst>
          </p:cNvPr>
          <p:cNvPicPr>
            <a:picLocks noChangeAspect="1"/>
          </p:cNvPicPr>
          <p:nvPr/>
        </p:nvPicPr>
        <p:blipFill>
          <a:blip r:embed="rId2"/>
          <a:stretch>
            <a:fillRect/>
          </a:stretch>
        </p:blipFill>
        <p:spPr>
          <a:xfrm>
            <a:off x="5751263" y="1530250"/>
            <a:ext cx="6134947" cy="4572172"/>
          </a:xfrm>
          <a:prstGeom prst="rect">
            <a:avLst/>
          </a:prstGeom>
          <a:ln w="28575">
            <a:solidFill>
              <a:schemeClr val="tx1"/>
            </a:solidFill>
          </a:ln>
        </p:spPr>
      </p:pic>
      <p:pic>
        <p:nvPicPr>
          <p:cNvPr id="6" name="Image 5">
            <a:extLst>
              <a:ext uri="{FF2B5EF4-FFF2-40B4-BE49-F238E27FC236}">
                <a16:creationId xmlns:a16="http://schemas.microsoft.com/office/drawing/2014/main" id="{3858748A-53B1-44B4-436B-82AEEED6DDC9}"/>
              </a:ext>
            </a:extLst>
          </p:cNvPr>
          <p:cNvPicPr>
            <a:picLocks noChangeAspect="1"/>
          </p:cNvPicPr>
          <p:nvPr/>
        </p:nvPicPr>
        <p:blipFill>
          <a:blip r:embed="rId3"/>
          <a:stretch>
            <a:fillRect/>
          </a:stretch>
        </p:blipFill>
        <p:spPr>
          <a:xfrm>
            <a:off x="300799" y="2128592"/>
            <a:ext cx="5287480" cy="3891139"/>
          </a:xfrm>
          <a:prstGeom prst="rect">
            <a:avLst/>
          </a:prstGeom>
          <a:ln>
            <a:solidFill>
              <a:schemeClr val="tx1"/>
            </a:solidFill>
          </a:ln>
        </p:spPr>
      </p:pic>
      <p:sp>
        <p:nvSpPr>
          <p:cNvPr id="5" name="ZoneTexte 4">
            <a:extLst>
              <a:ext uri="{FF2B5EF4-FFF2-40B4-BE49-F238E27FC236}">
                <a16:creationId xmlns:a16="http://schemas.microsoft.com/office/drawing/2014/main" id="{12E04606-FF79-B4D6-E1DA-AF04B7B1B590}"/>
              </a:ext>
            </a:extLst>
          </p:cNvPr>
          <p:cNvSpPr txBox="1"/>
          <p:nvPr/>
        </p:nvSpPr>
        <p:spPr>
          <a:xfrm>
            <a:off x="438152" y="5226333"/>
            <a:ext cx="5431823" cy="1200329"/>
          </a:xfrm>
          <a:prstGeom prst="rect">
            <a:avLst/>
          </a:prstGeom>
          <a:solidFill>
            <a:schemeClr val="bg1"/>
          </a:solidFill>
          <a:ln w="28575">
            <a:solidFill>
              <a:schemeClr val="tx1"/>
            </a:solidFill>
          </a:ln>
        </p:spPr>
        <p:txBody>
          <a:bodyPr wrap="square">
            <a:spAutoFit/>
          </a:bodyPr>
          <a:lstStyle/>
          <a:p>
            <a:r>
              <a:rPr lang="fr-CH" b="1" dirty="0">
                <a:solidFill>
                  <a:srgbClr val="000000"/>
                </a:solidFill>
                <a:latin typeface="Helvetica Neue" panose="02000503000000020004" pitchFamily="2" charset="0"/>
              </a:rPr>
              <a:t>Le Parlement européen a adopté un ensemble de lois renforçant la boîte à outils de l’UE </a:t>
            </a:r>
          </a:p>
          <a:p>
            <a:r>
              <a:rPr lang="fr-CH" b="1" dirty="0">
                <a:solidFill>
                  <a:srgbClr val="000000"/>
                </a:solidFill>
                <a:highlight>
                  <a:srgbClr val="FFFF00"/>
                </a:highlight>
                <a:latin typeface="Helvetica Neue" panose="02000503000000020004" pitchFamily="2" charset="0"/>
              </a:rPr>
              <a:t>pour lutter contre le blanchiment d'argent et le financement du terrorisme.</a:t>
            </a:r>
            <a:endParaRPr lang="fr-FR" b="1" dirty="0">
              <a:solidFill>
                <a:srgbClr val="000000"/>
              </a:solidFill>
              <a:highlight>
                <a:srgbClr val="FFFF00"/>
              </a:highlight>
              <a:latin typeface="Helvetica Neue" panose="02000503000000020004" pitchFamily="2" charset="0"/>
            </a:endParaRPr>
          </a:p>
        </p:txBody>
      </p:sp>
      <p:sp>
        <p:nvSpPr>
          <p:cNvPr id="8" name="Ellipse 7">
            <a:extLst>
              <a:ext uri="{FF2B5EF4-FFF2-40B4-BE49-F238E27FC236}">
                <a16:creationId xmlns:a16="http://schemas.microsoft.com/office/drawing/2014/main" id="{12BB1A14-88A0-7BA6-8B56-C24D8B155C38}"/>
              </a:ext>
            </a:extLst>
          </p:cNvPr>
          <p:cNvSpPr/>
          <p:nvPr/>
        </p:nvSpPr>
        <p:spPr>
          <a:xfrm>
            <a:off x="9267567" y="4398346"/>
            <a:ext cx="2298357" cy="512875"/>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ZoneTexte 9">
            <a:extLst>
              <a:ext uri="{FF2B5EF4-FFF2-40B4-BE49-F238E27FC236}">
                <a16:creationId xmlns:a16="http://schemas.microsoft.com/office/drawing/2014/main" id="{E3F6D224-C7B6-B26E-9C83-1ECA91BBEAA4}"/>
              </a:ext>
            </a:extLst>
          </p:cNvPr>
          <p:cNvSpPr txBox="1"/>
          <p:nvPr/>
        </p:nvSpPr>
        <p:spPr>
          <a:xfrm>
            <a:off x="5717575" y="5504079"/>
            <a:ext cx="6302461" cy="1200329"/>
          </a:xfrm>
          <a:prstGeom prst="rect">
            <a:avLst/>
          </a:prstGeom>
          <a:solidFill>
            <a:schemeClr val="bg1"/>
          </a:solidFill>
          <a:ln w="28575">
            <a:solidFill>
              <a:schemeClr val="tx1"/>
            </a:solidFill>
          </a:ln>
        </p:spPr>
        <p:txBody>
          <a:bodyPr wrap="square">
            <a:spAutoFit/>
          </a:bodyPr>
          <a:lstStyle/>
          <a:p>
            <a:r>
              <a:rPr lang="fr-CH" dirty="0">
                <a:solidFill>
                  <a:srgbClr val="000000"/>
                </a:solidFill>
                <a:effectLst/>
                <a:latin typeface="Helvetica Neue" panose="02000503000000020004" pitchFamily="2" charset="0"/>
              </a:rPr>
              <a:t>Pour </a:t>
            </a:r>
            <a:r>
              <a:rPr lang="fr-CH" b="1" dirty="0">
                <a:solidFill>
                  <a:srgbClr val="FF0000"/>
                </a:solidFill>
                <a:effectLst/>
                <a:latin typeface="Helvetica Neue" panose="02000503000000020004" pitchFamily="2" charset="0"/>
              </a:rPr>
              <a:t>superviser</a:t>
            </a:r>
            <a:r>
              <a:rPr lang="fr-CH" dirty="0">
                <a:solidFill>
                  <a:srgbClr val="000000"/>
                </a:solidFill>
                <a:effectLst/>
                <a:latin typeface="Helvetica Neue" panose="02000503000000020004" pitchFamily="2" charset="0"/>
              </a:rPr>
              <a:t> les nouvelles règles de lutte contre le blanchiment d'argent, </a:t>
            </a:r>
            <a:r>
              <a:rPr lang="fr-CH" b="1" dirty="0">
                <a:solidFill>
                  <a:srgbClr val="FF0000"/>
                </a:solidFill>
                <a:effectLst/>
                <a:latin typeface="Helvetica Neue" panose="02000503000000020004" pitchFamily="2" charset="0"/>
              </a:rPr>
              <a:t>une nouvelle autorité </a:t>
            </a:r>
            <a:r>
              <a:rPr lang="fr-CH" dirty="0">
                <a:solidFill>
                  <a:srgbClr val="000000"/>
                </a:solidFill>
                <a:latin typeface="Helvetica Neue" panose="02000503000000020004" pitchFamily="2" charset="0"/>
              </a:rPr>
              <a:t>:</a:t>
            </a:r>
            <a:r>
              <a:rPr lang="fr-CH" dirty="0">
                <a:solidFill>
                  <a:srgbClr val="000000"/>
                </a:solidFill>
                <a:effectLst/>
                <a:latin typeface="Helvetica Neue" panose="02000503000000020004" pitchFamily="2" charset="0"/>
              </a:rPr>
              <a:t> </a:t>
            </a:r>
            <a:r>
              <a:rPr lang="fr-CH" b="1" dirty="0">
                <a:solidFill>
                  <a:srgbClr val="000000"/>
                </a:solidFill>
                <a:effectLst/>
                <a:highlight>
                  <a:srgbClr val="FFFF00"/>
                </a:highlight>
                <a:latin typeface="Helvetica Neue" panose="02000503000000020004" pitchFamily="2" charset="0"/>
              </a:rPr>
              <a:t>l'Autorité de lutte contre le </a:t>
            </a:r>
            <a:r>
              <a:rPr lang="fr-CH" b="1" u="sng" dirty="0">
                <a:solidFill>
                  <a:srgbClr val="000000"/>
                </a:solidFill>
                <a:effectLst/>
                <a:highlight>
                  <a:srgbClr val="FFFF00"/>
                </a:highlight>
                <a:latin typeface="Helvetica Neue" panose="02000503000000020004" pitchFamily="2" charset="0"/>
              </a:rPr>
              <a:t>blanchiment d'argent</a:t>
            </a:r>
            <a:r>
              <a:rPr lang="fr-CH" b="1" dirty="0">
                <a:solidFill>
                  <a:srgbClr val="000000"/>
                </a:solidFill>
                <a:effectLst/>
                <a:highlight>
                  <a:srgbClr val="FFFF00"/>
                </a:highlight>
                <a:latin typeface="Helvetica Neue" panose="02000503000000020004" pitchFamily="2" charset="0"/>
              </a:rPr>
              <a:t> et le </a:t>
            </a:r>
            <a:r>
              <a:rPr lang="fr-CH" b="1" u="sng" dirty="0">
                <a:solidFill>
                  <a:srgbClr val="000000"/>
                </a:solidFill>
                <a:effectLst/>
                <a:highlight>
                  <a:srgbClr val="FFFF00"/>
                </a:highlight>
                <a:latin typeface="Helvetica Neue" panose="02000503000000020004" pitchFamily="2" charset="0"/>
              </a:rPr>
              <a:t>financement du terrorisme</a:t>
            </a:r>
            <a:r>
              <a:rPr lang="fr-CH" b="1" dirty="0">
                <a:solidFill>
                  <a:srgbClr val="000000"/>
                </a:solidFill>
                <a:effectLst/>
                <a:highlight>
                  <a:srgbClr val="FFFF00"/>
                </a:highlight>
                <a:latin typeface="Helvetica Neue" panose="02000503000000020004" pitchFamily="2" charset="0"/>
              </a:rPr>
              <a:t> (AMLA) sera créée et établie à Francfort.</a:t>
            </a:r>
          </a:p>
        </p:txBody>
      </p:sp>
      <p:sp>
        <p:nvSpPr>
          <p:cNvPr id="11" name="ZoneTexte 10">
            <a:extLst>
              <a:ext uri="{FF2B5EF4-FFF2-40B4-BE49-F238E27FC236}">
                <a16:creationId xmlns:a16="http://schemas.microsoft.com/office/drawing/2014/main" id="{3DE8AB33-3889-3B47-A492-4DA50D90CAF2}"/>
              </a:ext>
            </a:extLst>
          </p:cNvPr>
          <p:cNvSpPr txBox="1"/>
          <p:nvPr/>
        </p:nvSpPr>
        <p:spPr>
          <a:xfrm>
            <a:off x="305790" y="66489"/>
            <a:ext cx="11886210" cy="2062103"/>
          </a:xfrm>
          <a:prstGeom prst="rect">
            <a:avLst/>
          </a:prstGeom>
          <a:noFill/>
        </p:spPr>
        <p:txBody>
          <a:bodyPr wrap="square">
            <a:spAutoFit/>
          </a:bodyPr>
          <a:lstStyle/>
          <a:p>
            <a:r>
              <a:rPr lang="fr-CH" sz="4800" dirty="0">
                <a:latin typeface="Gill Sans Ultra Bold" panose="020B0A02020104020203" pitchFamily="34" charset="77"/>
              </a:rPr>
              <a:t>L’UE impose dès 2027</a:t>
            </a:r>
          </a:p>
          <a:p>
            <a:r>
              <a:rPr lang="fr-CH" sz="4000" dirty="0">
                <a:latin typeface="Gill Sans Ultra Bold" panose="020B0A02020104020203" pitchFamily="34" charset="77"/>
              </a:rPr>
              <a:t>un plafond des paiements en </a:t>
            </a:r>
            <a:r>
              <a:rPr lang="fr-CH" sz="4000" dirty="0">
                <a:solidFill>
                  <a:srgbClr val="FF0000"/>
                </a:solidFill>
                <a:latin typeface="Gill Sans Ultra Bold" panose="020B0A02020104020203" pitchFamily="34" charset="77"/>
              </a:rPr>
              <a:t>espèces</a:t>
            </a:r>
            <a:r>
              <a:rPr lang="fr-CH" sz="4000" dirty="0">
                <a:latin typeface="Gill Sans Ultra Bold" panose="020B0A02020104020203" pitchFamily="34" charset="77"/>
              </a:rPr>
              <a:t> à </a:t>
            </a:r>
            <a:r>
              <a:rPr lang="fr-CH" sz="4000" dirty="0">
                <a:solidFill>
                  <a:srgbClr val="FF0000"/>
                </a:solidFill>
                <a:latin typeface="Gill Sans Ultra Bold" panose="020B0A02020104020203" pitchFamily="34" charset="77"/>
              </a:rPr>
              <a:t>10 000 euros</a:t>
            </a:r>
          </a:p>
        </p:txBody>
      </p:sp>
      <p:sp>
        <p:nvSpPr>
          <p:cNvPr id="12" name="ZoneTexte 11">
            <a:extLst>
              <a:ext uri="{FF2B5EF4-FFF2-40B4-BE49-F238E27FC236}">
                <a16:creationId xmlns:a16="http://schemas.microsoft.com/office/drawing/2014/main" id="{A1CD60E2-CF47-D779-EA2A-49930E76BFCC}"/>
              </a:ext>
            </a:extLst>
          </p:cNvPr>
          <p:cNvSpPr txBox="1"/>
          <p:nvPr/>
        </p:nvSpPr>
        <p:spPr>
          <a:xfrm>
            <a:off x="3620529" y="6241996"/>
            <a:ext cx="1854029" cy="369332"/>
          </a:xfrm>
          <a:prstGeom prst="rect">
            <a:avLst/>
          </a:prstGeom>
          <a:solidFill>
            <a:schemeClr val="bg1"/>
          </a:solidFill>
          <a:ln w="28575">
            <a:solidFill>
              <a:schemeClr val="tx1"/>
            </a:solidFill>
          </a:ln>
        </p:spPr>
        <p:txBody>
          <a:bodyPr wrap="square">
            <a:spAutoFit/>
          </a:bodyPr>
          <a:lstStyle/>
          <a:p>
            <a:pPr algn="ctr"/>
            <a:r>
              <a:rPr lang="fr-CH" b="1" dirty="0">
                <a:solidFill>
                  <a:srgbClr val="000000"/>
                </a:solidFill>
                <a:latin typeface="Arial Rounded MT Bold" panose="020F0704030504030204" pitchFamily="34" charset="77"/>
              </a:rPr>
              <a:t>24</a:t>
            </a:r>
            <a:r>
              <a:rPr lang="fr-CH" b="1" dirty="0">
                <a:solidFill>
                  <a:srgbClr val="000000"/>
                </a:solidFill>
                <a:effectLst/>
                <a:latin typeface="Arial Rounded MT Bold" panose="020F0704030504030204" pitchFamily="34" charset="77"/>
              </a:rPr>
              <a:t> avril </a:t>
            </a:r>
            <a:r>
              <a:rPr lang="fr-CH" b="1" dirty="0">
                <a:solidFill>
                  <a:srgbClr val="000000"/>
                </a:solidFill>
                <a:latin typeface="Arial Rounded MT Bold" panose="020F0704030504030204" pitchFamily="34" charset="77"/>
              </a:rPr>
              <a:t>2024</a:t>
            </a:r>
            <a:endParaRPr lang="fr-CH" dirty="0">
              <a:solidFill>
                <a:srgbClr val="000000"/>
              </a:solidFill>
              <a:effectLst/>
              <a:latin typeface="Arial Rounded MT Bold" panose="020F0704030504030204" pitchFamily="34" charset="77"/>
            </a:endParaRPr>
          </a:p>
        </p:txBody>
      </p:sp>
    </p:spTree>
    <p:extLst>
      <p:ext uri="{BB962C8B-B14F-4D97-AF65-F5344CB8AC3E}">
        <p14:creationId xmlns:p14="http://schemas.microsoft.com/office/powerpoint/2010/main" val="2348556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8"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right)">
                                      <p:cBhvr>
                                        <p:cTn id="15" dur="500"/>
                                        <p:tgtEl>
                                          <p:spTgt spid="5"/>
                                        </p:tgtEl>
                                      </p:cBhvr>
                                    </p:animEffect>
                                  </p:childTnLst>
                                </p:cTn>
                              </p:par>
                              <p:par>
                                <p:cTn id="16" presetID="12" presetClass="entr" presetSubtype="8"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p:tgtEl>
                                          <p:spTgt spid="10"/>
                                        </p:tgtEl>
                                        <p:attrNameLst>
                                          <p:attrName>ppt_x</p:attrName>
                                        </p:attrNameLst>
                                      </p:cBhvr>
                                      <p:tavLst>
                                        <p:tav tm="0">
                                          <p:val>
                                            <p:strVal val="#ppt_x-#ppt_w*1.125000"/>
                                          </p:val>
                                        </p:tav>
                                        <p:tav tm="100000">
                                          <p:val>
                                            <p:strVal val="#ppt_x"/>
                                          </p:val>
                                        </p:tav>
                                      </p:tavLst>
                                    </p:anim>
                                    <p:animEffect transition="in" filter="wipe(right)">
                                      <p:cBhvr>
                                        <p:cTn id="19" dur="500"/>
                                        <p:tgtEl>
                                          <p:spTgt spid="10"/>
                                        </p:tgtEl>
                                      </p:cBhvr>
                                    </p:animEffect>
                                  </p:childTnLst>
                                </p:cTn>
                              </p:par>
                              <p:par>
                                <p:cTn id="20" presetID="12" presetClass="entr" presetSubtype="8"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p:tgtEl>
                                          <p:spTgt spid="12"/>
                                        </p:tgtEl>
                                        <p:attrNameLst>
                                          <p:attrName>ppt_x</p:attrName>
                                        </p:attrNameLst>
                                      </p:cBhvr>
                                      <p:tavLst>
                                        <p:tav tm="0">
                                          <p:val>
                                            <p:strVal val="#ppt_x-#ppt_w*1.125000"/>
                                          </p:val>
                                        </p:tav>
                                        <p:tav tm="100000">
                                          <p:val>
                                            <p:strVal val="#ppt_x"/>
                                          </p:val>
                                        </p:tav>
                                      </p:tavLst>
                                    </p:anim>
                                    <p:animEffect transition="in" filter="wipe(right)">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0"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BD3E4-FFB3-6C53-B1D1-647C6B5F45E9}"/>
            </a:ext>
          </a:extLst>
        </p:cNvPr>
        <p:cNvGrpSpPr/>
        <p:nvPr/>
      </p:nvGrpSpPr>
      <p:grpSpPr>
        <a:xfrm>
          <a:off x="0" y="0"/>
          <a:ext cx="0" cy="0"/>
          <a:chOff x="0" y="0"/>
          <a:chExt cx="0" cy="0"/>
        </a:xfrm>
      </p:grpSpPr>
      <p:sp>
        <p:nvSpPr>
          <p:cNvPr id="11" name="ZoneTexte 10">
            <a:extLst>
              <a:ext uri="{FF2B5EF4-FFF2-40B4-BE49-F238E27FC236}">
                <a16:creationId xmlns:a16="http://schemas.microsoft.com/office/drawing/2014/main" id="{3D964BA0-21D1-73CE-31BB-C972D347BD64}"/>
              </a:ext>
            </a:extLst>
          </p:cNvPr>
          <p:cNvSpPr txBox="1"/>
          <p:nvPr/>
        </p:nvSpPr>
        <p:spPr>
          <a:xfrm>
            <a:off x="305790" y="66489"/>
            <a:ext cx="11886210" cy="2062103"/>
          </a:xfrm>
          <a:prstGeom prst="rect">
            <a:avLst/>
          </a:prstGeom>
          <a:noFill/>
        </p:spPr>
        <p:txBody>
          <a:bodyPr wrap="square">
            <a:spAutoFit/>
          </a:bodyPr>
          <a:lstStyle/>
          <a:p>
            <a:r>
              <a:rPr lang="fr-CH" sz="4800" dirty="0">
                <a:latin typeface="Gill Sans Ultra Bold" panose="020B0A02020104020203" pitchFamily="34" charset="77"/>
              </a:rPr>
              <a:t>Le ministre de la Justice </a:t>
            </a:r>
          </a:p>
          <a:p>
            <a:r>
              <a:rPr lang="fr-CH" sz="4000" dirty="0">
                <a:latin typeface="Gill Sans Ultra Bold" panose="020B0A02020104020203" pitchFamily="34" charset="77"/>
              </a:rPr>
              <a:t>a </a:t>
            </a:r>
            <a:r>
              <a:rPr lang="fr-CH" sz="4000" dirty="0">
                <a:solidFill>
                  <a:srgbClr val="FF0000"/>
                </a:solidFill>
                <a:latin typeface="Gill Sans Ultra Bold" panose="020B0A02020104020203" pitchFamily="34" charset="77"/>
              </a:rPr>
              <a:t>proposé</a:t>
            </a:r>
            <a:r>
              <a:rPr lang="fr-CH" sz="4000" dirty="0">
                <a:latin typeface="Gill Sans Ultra Bold" panose="020B0A02020104020203" pitchFamily="34" charset="77"/>
              </a:rPr>
              <a:t> en 2025 </a:t>
            </a:r>
            <a:r>
              <a:rPr lang="fr-CH" sz="4000" dirty="0">
                <a:solidFill>
                  <a:srgbClr val="FF0000"/>
                </a:solidFill>
                <a:latin typeface="Gill Sans Ultra Bold" panose="020B0A02020104020203" pitchFamily="34" charset="77"/>
              </a:rPr>
              <a:t>d’éradiquer</a:t>
            </a:r>
          </a:p>
          <a:p>
            <a:r>
              <a:rPr lang="fr-CH" sz="4000" dirty="0">
                <a:solidFill>
                  <a:srgbClr val="FF0000"/>
                </a:solidFill>
                <a:latin typeface="Gill Sans Ultra Bold" panose="020B0A02020104020203" pitchFamily="34" charset="77"/>
              </a:rPr>
              <a:t>l’argent liquide </a:t>
            </a:r>
          </a:p>
        </p:txBody>
      </p:sp>
      <p:sp>
        <p:nvSpPr>
          <p:cNvPr id="4" name="ZoneTexte 3">
            <a:extLst>
              <a:ext uri="{FF2B5EF4-FFF2-40B4-BE49-F238E27FC236}">
                <a16:creationId xmlns:a16="http://schemas.microsoft.com/office/drawing/2014/main" id="{EE040E2A-4F26-799A-93DC-F3FAA72B0BFA}"/>
              </a:ext>
            </a:extLst>
          </p:cNvPr>
          <p:cNvSpPr txBox="1"/>
          <p:nvPr/>
        </p:nvSpPr>
        <p:spPr>
          <a:xfrm>
            <a:off x="305790" y="2685846"/>
            <a:ext cx="5054016" cy="1754326"/>
          </a:xfrm>
          <a:prstGeom prst="rect">
            <a:avLst/>
          </a:prstGeom>
          <a:solidFill>
            <a:schemeClr val="bg1"/>
          </a:solidFill>
          <a:ln w="28575">
            <a:solidFill>
              <a:schemeClr val="tx1"/>
            </a:solidFill>
          </a:ln>
        </p:spPr>
        <p:txBody>
          <a:bodyPr wrap="square">
            <a:spAutoFit/>
          </a:bodyPr>
          <a:lstStyle/>
          <a:p>
            <a:r>
              <a:rPr lang="fr-CH" b="1" i="0" dirty="0">
                <a:solidFill>
                  <a:srgbClr val="212529"/>
                </a:solidFill>
                <a:effectLst/>
                <a:latin typeface="-apple-system"/>
              </a:rPr>
              <a:t>Jeudi 22 mai [2025], </a:t>
            </a:r>
            <a:r>
              <a:rPr lang="fr-CH" b="1" i="0" dirty="0">
                <a:solidFill>
                  <a:srgbClr val="212529"/>
                </a:solidFill>
                <a:effectLst/>
                <a:highlight>
                  <a:srgbClr val="FFFF00"/>
                </a:highlight>
                <a:latin typeface="-apple-system"/>
              </a:rPr>
              <a:t>le ministre de la Justice, Gérald Darmanin, a proposé de supprimer l'argent liquide pour </a:t>
            </a:r>
            <a:r>
              <a:rPr lang="fr-CH" b="1" i="0" u="sng" dirty="0">
                <a:solidFill>
                  <a:srgbClr val="212529"/>
                </a:solidFill>
                <a:effectLst/>
                <a:highlight>
                  <a:srgbClr val="FFFF00"/>
                </a:highlight>
                <a:latin typeface="-apple-system"/>
              </a:rPr>
              <a:t>mieux lutter contre le trafic de drogue</a:t>
            </a:r>
            <a:r>
              <a:rPr lang="fr-CH" b="1" i="0" dirty="0">
                <a:solidFill>
                  <a:srgbClr val="212529"/>
                </a:solidFill>
                <a:effectLst/>
                <a:latin typeface="-apple-system"/>
              </a:rPr>
              <a:t>. Mais cette proposition soulève une question plus large : </a:t>
            </a:r>
            <a:r>
              <a:rPr lang="fr-CH" b="1" i="0" u="sng" dirty="0">
                <a:solidFill>
                  <a:srgbClr val="212529"/>
                </a:solidFill>
                <a:effectLst/>
                <a:latin typeface="-apple-system"/>
              </a:rPr>
              <a:t>la France, comme ses voisins européens, est-elle réellement prête à vivre sans argent liquide ?</a:t>
            </a:r>
            <a:endParaRPr lang="fr-FR" b="1" u="sng" dirty="0"/>
          </a:p>
        </p:txBody>
      </p:sp>
      <p:pic>
        <p:nvPicPr>
          <p:cNvPr id="5" name="Image 4">
            <a:extLst>
              <a:ext uri="{FF2B5EF4-FFF2-40B4-BE49-F238E27FC236}">
                <a16:creationId xmlns:a16="http://schemas.microsoft.com/office/drawing/2014/main" id="{42D3E6F4-3CE8-4E14-00D3-BC70605F25AA}"/>
              </a:ext>
            </a:extLst>
          </p:cNvPr>
          <p:cNvPicPr>
            <a:picLocks noChangeAspect="1"/>
          </p:cNvPicPr>
          <p:nvPr/>
        </p:nvPicPr>
        <p:blipFill>
          <a:blip r:embed="rId2"/>
          <a:stretch>
            <a:fillRect/>
          </a:stretch>
        </p:blipFill>
        <p:spPr>
          <a:xfrm>
            <a:off x="5676467" y="1583576"/>
            <a:ext cx="6048035" cy="5168176"/>
          </a:xfrm>
          <a:prstGeom prst="rect">
            <a:avLst/>
          </a:prstGeom>
          <a:ln>
            <a:solidFill>
              <a:schemeClr val="tx1"/>
            </a:solidFill>
          </a:ln>
        </p:spPr>
      </p:pic>
      <p:sp>
        <p:nvSpPr>
          <p:cNvPr id="12" name="ZoneTexte 11">
            <a:extLst>
              <a:ext uri="{FF2B5EF4-FFF2-40B4-BE49-F238E27FC236}">
                <a16:creationId xmlns:a16="http://schemas.microsoft.com/office/drawing/2014/main" id="{A79DA296-0B17-61EC-99C8-0B0919A6D415}"/>
              </a:ext>
            </a:extLst>
          </p:cNvPr>
          <p:cNvSpPr txBox="1"/>
          <p:nvPr/>
        </p:nvSpPr>
        <p:spPr>
          <a:xfrm>
            <a:off x="10187134" y="6243123"/>
            <a:ext cx="1854029" cy="369332"/>
          </a:xfrm>
          <a:prstGeom prst="rect">
            <a:avLst/>
          </a:prstGeom>
          <a:solidFill>
            <a:schemeClr val="bg1"/>
          </a:solidFill>
          <a:ln w="28575">
            <a:solidFill>
              <a:schemeClr val="tx1"/>
            </a:solidFill>
          </a:ln>
        </p:spPr>
        <p:txBody>
          <a:bodyPr wrap="square">
            <a:spAutoFit/>
          </a:bodyPr>
          <a:lstStyle/>
          <a:p>
            <a:pPr algn="ctr"/>
            <a:r>
              <a:rPr lang="fr-CH" b="1" dirty="0">
                <a:solidFill>
                  <a:srgbClr val="000000"/>
                </a:solidFill>
                <a:latin typeface="Arial Rounded MT Bold" panose="020F0704030504030204" pitchFamily="34" charset="77"/>
              </a:rPr>
              <a:t>4</a:t>
            </a:r>
            <a:r>
              <a:rPr lang="fr-CH" b="1" dirty="0">
                <a:solidFill>
                  <a:srgbClr val="000000"/>
                </a:solidFill>
                <a:effectLst/>
                <a:latin typeface="Arial Rounded MT Bold" panose="020F0704030504030204" pitchFamily="34" charset="77"/>
              </a:rPr>
              <a:t> juin </a:t>
            </a:r>
            <a:r>
              <a:rPr lang="fr-CH" b="1" dirty="0">
                <a:solidFill>
                  <a:srgbClr val="000000"/>
                </a:solidFill>
                <a:latin typeface="Arial Rounded MT Bold" panose="020F0704030504030204" pitchFamily="34" charset="77"/>
              </a:rPr>
              <a:t>2025</a:t>
            </a:r>
            <a:endParaRPr lang="fr-CH" dirty="0">
              <a:solidFill>
                <a:srgbClr val="000000"/>
              </a:solidFill>
              <a:effectLst/>
              <a:latin typeface="Arial Rounded MT Bold" panose="020F0704030504030204" pitchFamily="34" charset="77"/>
            </a:endParaRPr>
          </a:p>
        </p:txBody>
      </p:sp>
      <p:sp>
        <p:nvSpPr>
          <p:cNvPr id="7" name="ZoneTexte 6">
            <a:extLst>
              <a:ext uri="{FF2B5EF4-FFF2-40B4-BE49-F238E27FC236}">
                <a16:creationId xmlns:a16="http://schemas.microsoft.com/office/drawing/2014/main" id="{00E563F5-7FE5-8C0C-DDA4-3547C4C36298}"/>
              </a:ext>
            </a:extLst>
          </p:cNvPr>
          <p:cNvSpPr txBox="1"/>
          <p:nvPr/>
        </p:nvSpPr>
        <p:spPr>
          <a:xfrm>
            <a:off x="289180" y="4720425"/>
            <a:ext cx="5087055" cy="1754326"/>
          </a:xfrm>
          <a:prstGeom prst="rect">
            <a:avLst/>
          </a:prstGeom>
          <a:noFill/>
          <a:ln w="28575">
            <a:solidFill>
              <a:schemeClr val="tx1"/>
            </a:solidFill>
          </a:ln>
        </p:spPr>
        <p:txBody>
          <a:bodyPr wrap="square">
            <a:spAutoFit/>
          </a:bodyPr>
          <a:lstStyle/>
          <a:p>
            <a:r>
              <a:rPr lang="fr-CH" b="1" dirty="0">
                <a:solidFill>
                  <a:srgbClr val="212529"/>
                </a:solidFill>
                <a:highlight>
                  <a:srgbClr val="FFFF00"/>
                </a:highlight>
                <a:latin typeface="-apple-system"/>
              </a:rPr>
              <a:t>Le site d’information financière norvégien </a:t>
            </a:r>
            <a:r>
              <a:rPr lang="fr-CH" b="1" dirty="0" err="1">
                <a:solidFill>
                  <a:srgbClr val="212529"/>
                </a:solidFill>
                <a:latin typeface="-apple-system"/>
              </a:rPr>
              <a:t>Finansplassen</a:t>
            </a:r>
            <a:r>
              <a:rPr lang="fr-CH" b="1" dirty="0">
                <a:solidFill>
                  <a:srgbClr val="212529"/>
                </a:solidFill>
                <a:latin typeface="-apple-system"/>
              </a:rPr>
              <a:t> a mené en 2024 une étude compilant des données de la Banque mondiale, d’Eurostat et d’autres banques. </a:t>
            </a:r>
            <a:r>
              <a:rPr lang="fr-CH" b="1" dirty="0">
                <a:solidFill>
                  <a:srgbClr val="212529"/>
                </a:solidFill>
                <a:highlight>
                  <a:srgbClr val="FFFF00"/>
                </a:highlight>
                <a:latin typeface="-apple-system"/>
              </a:rPr>
              <a:t>Objectif : </a:t>
            </a:r>
            <a:r>
              <a:rPr lang="fr-CH" b="1" dirty="0">
                <a:solidFill>
                  <a:srgbClr val="FF0000"/>
                </a:solidFill>
                <a:highlight>
                  <a:srgbClr val="FFFF00"/>
                </a:highlight>
                <a:latin typeface="-apple-system"/>
              </a:rPr>
              <a:t>évaluer la capacité </a:t>
            </a:r>
            <a:r>
              <a:rPr lang="fr-CH" b="1" dirty="0">
                <a:solidFill>
                  <a:srgbClr val="212529"/>
                </a:solidFill>
                <a:highlight>
                  <a:srgbClr val="FFFF00"/>
                </a:highlight>
                <a:latin typeface="-apple-system"/>
              </a:rPr>
              <a:t>des pays européens à basculer vers une économie où tous les paiements se feraient </a:t>
            </a:r>
            <a:r>
              <a:rPr lang="fr-CH" b="1" dirty="0">
                <a:solidFill>
                  <a:srgbClr val="FF0000"/>
                </a:solidFill>
                <a:highlight>
                  <a:srgbClr val="FFFF00"/>
                </a:highlight>
                <a:latin typeface="-apple-system"/>
              </a:rPr>
              <a:t>sans espèces</a:t>
            </a:r>
            <a:r>
              <a:rPr lang="fr-CH" dirty="0">
                <a:solidFill>
                  <a:srgbClr val="000000"/>
                </a:solidFill>
                <a:effectLst/>
                <a:highlight>
                  <a:srgbClr val="FFFF00"/>
                </a:highlight>
                <a:latin typeface="Helvetica Neue" panose="02000503000000020004" pitchFamily="2" charset="0"/>
              </a:rPr>
              <a:t>.</a:t>
            </a:r>
          </a:p>
        </p:txBody>
      </p:sp>
      <p:pic>
        <p:nvPicPr>
          <p:cNvPr id="36866" name="Picture 2" descr="Flag France PNG Images | Vecteurs Et Fichiers PSD | Téléchargement Gratuit  Sur Pngtree">
            <a:extLst>
              <a:ext uri="{FF2B5EF4-FFF2-40B4-BE49-F238E27FC236}">
                <a16:creationId xmlns:a16="http://schemas.microsoft.com/office/drawing/2014/main" id="{16860072-EACC-BE3B-5025-C8C4CBA606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56327" y="-72808"/>
            <a:ext cx="1061613" cy="1061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1457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4137FAE-2ED4-CCA1-E400-A44FEA99FFE6}"/>
              </a:ext>
            </a:extLst>
          </p:cNvPr>
          <p:cNvPicPr>
            <a:picLocks noChangeAspect="1"/>
          </p:cNvPicPr>
          <p:nvPr/>
        </p:nvPicPr>
        <p:blipFill>
          <a:blip r:embed="rId2"/>
          <a:stretch>
            <a:fillRect/>
          </a:stretch>
        </p:blipFill>
        <p:spPr>
          <a:xfrm>
            <a:off x="457199" y="1872980"/>
            <a:ext cx="6126892" cy="4660195"/>
          </a:xfrm>
          <a:prstGeom prst="rect">
            <a:avLst/>
          </a:prstGeom>
          <a:ln>
            <a:solidFill>
              <a:schemeClr val="tx1"/>
            </a:solidFill>
          </a:ln>
        </p:spPr>
      </p:pic>
      <p:sp>
        <p:nvSpPr>
          <p:cNvPr id="5" name="ZoneTexte 4">
            <a:extLst>
              <a:ext uri="{FF2B5EF4-FFF2-40B4-BE49-F238E27FC236}">
                <a16:creationId xmlns:a16="http://schemas.microsoft.com/office/drawing/2014/main" id="{1EF6365C-5505-2A4F-207C-790C45DA8391}"/>
              </a:ext>
            </a:extLst>
          </p:cNvPr>
          <p:cNvSpPr txBox="1"/>
          <p:nvPr/>
        </p:nvSpPr>
        <p:spPr>
          <a:xfrm>
            <a:off x="305790" y="66489"/>
            <a:ext cx="11886210" cy="1569660"/>
          </a:xfrm>
          <a:prstGeom prst="rect">
            <a:avLst/>
          </a:prstGeom>
          <a:noFill/>
        </p:spPr>
        <p:txBody>
          <a:bodyPr wrap="square">
            <a:spAutoFit/>
          </a:bodyPr>
          <a:lstStyle/>
          <a:p>
            <a:r>
              <a:rPr lang="fr-CH" sz="4800" dirty="0">
                <a:solidFill>
                  <a:srgbClr val="FF0000"/>
                </a:solidFill>
                <a:latin typeface="Gill Sans Ultra Bold" panose="020B0A02020104020203" pitchFamily="34" charset="77"/>
              </a:rPr>
              <a:t>L’euro numérique </a:t>
            </a:r>
            <a:r>
              <a:rPr lang="fr-CH" sz="4800" dirty="0">
                <a:latin typeface="Gill Sans Ultra Bold" panose="020B0A02020104020203" pitchFamily="34" charset="77"/>
              </a:rPr>
              <a:t>appelé à </a:t>
            </a:r>
            <a:r>
              <a:rPr lang="fr-CH" sz="4800" i="1" dirty="0">
                <a:latin typeface="Gill Sans Ultra Bold" panose="020B0A02020104020203" pitchFamily="34" charset="77"/>
              </a:rPr>
              <a:t>supprimer</a:t>
            </a:r>
            <a:r>
              <a:rPr lang="fr-CH" sz="4800" dirty="0">
                <a:latin typeface="Gill Sans Ultra Bold" panose="020B0A02020104020203" pitchFamily="34" charset="77"/>
              </a:rPr>
              <a:t> l’argent liquide</a:t>
            </a:r>
            <a:r>
              <a:rPr lang="fr-CH" sz="4000" dirty="0">
                <a:solidFill>
                  <a:srgbClr val="FF0000"/>
                </a:solidFill>
                <a:latin typeface="Gill Sans Ultra Bold" panose="020B0A02020104020203" pitchFamily="34" charset="77"/>
              </a:rPr>
              <a:t> </a:t>
            </a:r>
          </a:p>
        </p:txBody>
      </p:sp>
      <p:pic>
        <p:nvPicPr>
          <p:cNvPr id="6" name="Image 5">
            <a:extLst>
              <a:ext uri="{FF2B5EF4-FFF2-40B4-BE49-F238E27FC236}">
                <a16:creationId xmlns:a16="http://schemas.microsoft.com/office/drawing/2014/main" id="{FE7A20F6-5B89-6A8F-2CF5-E5519AE43841}"/>
              </a:ext>
            </a:extLst>
          </p:cNvPr>
          <p:cNvPicPr>
            <a:picLocks noChangeAspect="1"/>
          </p:cNvPicPr>
          <p:nvPr/>
        </p:nvPicPr>
        <p:blipFill>
          <a:blip r:embed="rId3"/>
          <a:stretch>
            <a:fillRect/>
          </a:stretch>
        </p:blipFill>
        <p:spPr>
          <a:xfrm>
            <a:off x="5307569" y="3004006"/>
            <a:ext cx="6749574" cy="2062104"/>
          </a:xfrm>
          <a:prstGeom prst="rect">
            <a:avLst/>
          </a:prstGeom>
          <a:ln w="28575">
            <a:solidFill>
              <a:schemeClr val="tx1"/>
            </a:solidFill>
          </a:ln>
        </p:spPr>
      </p:pic>
      <p:pic>
        <p:nvPicPr>
          <p:cNvPr id="11266" name="Picture 2">
            <a:extLst>
              <a:ext uri="{FF2B5EF4-FFF2-40B4-BE49-F238E27FC236}">
                <a16:creationId xmlns:a16="http://schemas.microsoft.com/office/drawing/2014/main" id="{B67EADD5-4D90-8C83-D3F4-81FD03C6D7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0839" y="2111705"/>
            <a:ext cx="3826304" cy="65547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DC8FC74F-050A-C5A9-7EB9-D4345624CC1A}"/>
              </a:ext>
            </a:extLst>
          </p:cNvPr>
          <p:cNvSpPr txBox="1"/>
          <p:nvPr/>
        </p:nvSpPr>
        <p:spPr>
          <a:xfrm>
            <a:off x="5307570" y="5245644"/>
            <a:ext cx="2773750" cy="369332"/>
          </a:xfrm>
          <a:prstGeom prst="rect">
            <a:avLst/>
          </a:prstGeom>
          <a:solidFill>
            <a:schemeClr val="bg1"/>
          </a:solidFill>
          <a:ln w="28575">
            <a:solidFill>
              <a:schemeClr val="tx1"/>
            </a:solidFill>
          </a:ln>
        </p:spPr>
        <p:txBody>
          <a:bodyPr wrap="square">
            <a:spAutoFit/>
          </a:bodyPr>
          <a:lstStyle/>
          <a:p>
            <a:pPr algn="ctr"/>
            <a:r>
              <a:rPr lang="fr-CH" b="1" dirty="0">
                <a:solidFill>
                  <a:srgbClr val="000000"/>
                </a:solidFill>
                <a:latin typeface="Arial Rounded MT Bold" panose="020F0704030504030204" pitchFamily="34" charset="77"/>
              </a:rPr>
              <a:t>13 décembre</a:t>
            </a:r>
            <a:r>
              <a:rPr lang="fr-CH" b="1" dirty="0">
                <a:solidFill>
                  <a:srgbClr val="000000"/>
                </a:solidFill>
                <a:effectLst/>
                <a:latin typeface="Arial Rounded MT Bold" panose="020F0704030504030204" pitchFamily="34" charset="77"/>
              </a:rPr>
              <a:t> </a:t>
            </a:r>
            <a:r>
              <a:rPr lang="fr-CH" b="1" dirty="0">
                <a:solidFill>
                  <a:srgbClr val="000000"/>
                </a:solidFill>
                <a:latin typeface="Arial Rounded MT Bold" panose="020F0704030504030204" pitchFamily="34" charset="77"/>
              </a:rPr>
              <a:t>2025</a:t>
            </a:r>
            <a:endParaRPr lang="fr-CH" dirty="0">
              <a:solidFill>
                <a:srgbClr val="000000"/>
              </a:solidFill>
              <a:effectLst/>
              <a:latin typeface="Arial Rounded MT Bold" panose="020F0704030504030204" pitchFamily="34" charset="77"/>
            </a:endParaRPr>
          </a:p>
        </p:txBody>
      </p:sp>
    </p:spTree>
    <p:extLst>
      <p:ext uri="{BB962C8B-B14F-4D97-AF65-F5344CB8AC3E}">
        <p14:creationId xmlns:p14="http://schemas.microsoft.com/office/powerpoint/2010/main" val="3947653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2"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p:tgtEl>
                                          <p:spTgt spid="6"/>
                                        </p:tgtEl>
                                        <p:attrNameLst>
                                          <p:attrName>ppt_x</p:attrName>
                                        </p:attrNameLst>
                                      </p:cBhvr>
                                      <p:tavLst>
                                        <p:tav tm="0">
                                          <p:val>
                                            <p:strVal val="#ppt_x+#ppt_w*1.125000"/>
                                          </p:val>
                                        </p:tav>
                                        <p:tav tm="100000">
                                          <p:val>
                                            <p:strVal val="#ppt_x"/>
                                          </p:val>
                                        </p:tav>
                                      </p:tavLst>
                                    </p:anim>
                                    <p:animEffect transition="in" filter="wipe(left)">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AB5958-B975-A62A-6FFA-8E6098BAA23B}"/>
              </a:ext>
            </a:extLst>
          </p:cNvPr>
          <p:cNvSpPr>
            <a:spLocks noGrp="1"/>
          </p:cNvSpPr>
          <p:nvPr>
            <p:ph type="title"/>
          </p:nvPr>
        </p:nvSpPr>
        <p:spPr>
          <a:xfrm>
            <a:off x="613703" y="365125"/>
            <a:ext cx="10964594" cy="1905829"/>
          </a:xfrm>
        </p:spPr>
        <p:txBody>
          <a:bodyPr>
            <a:noAutofit/>
          </a:bodyPr>
          <a:lstStyle/>
          <a:p>
            <a:r>
              <a:rPr lang="fr-FR" sz="4800" dirty="0">
                <a:latin typeface="Gill Sans Ultra Bold" panose="020B0A02020104020203" pitchFamily="34" charset="77"/>
              </a:rPr>
              <a:t>Qu’est-ce que la </a:t>
            </a:r>
            <a:br>
              <a:rPr lang="fr-FR" sz="4800" dirty="0">
                <a:latin typeface="Gill Sans Ultra Bold" panose="020B0A02020104020203" pitchFamily="34" charset="77"/>
              </a:rPr>
            </a:br>
            <a:r>
              <a:rPr lang="fr-FR" sz="4800" dirty="0">
                <a:solidFill>
                  <a:srgbClr val="FF0000"/>
                </a:solidFill>
                <a:latin typeface="Gill Sans Ultra Bold" panose="020B0A02020104020203" pitchFamily="34" charset="77"/>
              </a:rPr>
              <a:t>MNBC </a:t>
            </a:r>
            <a:r>
              <a:rPr lang="fr-FR" sz="4800" dirty="0">
                <a:latin typeface="Gill Sans Ultra Bold" panose="020B0A02020104020203" pitchFamily="34" charset="77"/>
              </a:rPr>
              <a:t>ou</a:t>
            </a:r>
            <a:r>
              <a:rPr lang="fr-FR" sz="4800" dirty="0">
                <a:solidFill>
                  <a:srgbClr val="FF0000"/>
                </a:solidFill>
                <a:latin typeface="Gill Sans Ultra Bold" panose="020B0A02020104020203" pitchFamily="34" charset="77"/>
              </a:rPr>
              <a:t> CBDC </a:t>
            </a:r>
            <a:r>
              <a:rPr lang="fr-FR" sz="4800" dirty="0">
                <a:latin typeface="Gill Sans Ultra Bold" panose="020B0A02020104020203" pitchFamily="34" charset="77"/>
              </a:rPr>
              <a:t>?</a:t>
            </a:r>
          </a:p>
        </p:txBody>
      </p:sp>
      <p:sp>
        <p:nvSpPr>
          <p:cNvPr id="3" name="Espace réservé du contenu 2">
            <a:extLst>
              <a:ext uri="{FF2B5EF4-FFF2-40B4-BE49-F238E27FC236}">
                <a16:creationId xmlns:a16="http://schemas.microsoft.com/office/drawing/2014/main" id="{FD9BB70C-FFA0-3917-C1D1-A942B12D3F75}"/>
              </a:ext>
            </a:extLst>
          </p:cNvPr>
          <p:cNvSpPr>
            <a:spLocks noGrp="1"/>
          </p:cNvSpPr>
          <p:nvPr>
            <p:ph idx="1"/>
          </p:nvPr>
        </p:nvSpPr>
        <p:spPr>
          <a:xfrm>
            <a:off x="1254955" y="2526567"/>
            <a:ext cx="10515600" cy="2377129"/>
          </a:xfrm>
        </p:spPr>
        <p:txBody>
          <a:bodyPr>
            <a:normAutofit/>
          </a:bodyPr>
          <a:lstStyle/>
          <a:p>
            <a:pPr marL="0" indent="0">
              <a:lnSpc>
                <a:spcPct val="100000"/>
              </a:lnSpc>
              <a:buNone/>
            </a:pPr>
            <a:r>
              <a:rPr lang="fr-FR" sz="6600" dirty="0">
                <a:latin typeface="Gill Sans Ultra Bold" panose="020B0A02020104020203" pitchFamily="34" charset="77"/>
              </a:rPr>
              <a:t>MNBC </a:t>
            </a:r>
          </a:p>
          <a:p>
            <a:pPr marL="0" indent="0">
              <a:lnSpc>
                <a:spcPct val="100000"/>
              </a:lnSpc>
              <a:buNone/>
            </a:pPr>
            <a:r>
              <a:rPr lang="fr-FR" sz="3600" dirty="0">
                <a:latin typeface="Arial Rounded MT Bold" panose="020F0704030504030204" pitchFamily="34" charset="77"/>
              </a:rPr>
              <a:t>= Monnaie </a:t>
            </a:r>
            <a:r>
              <a:rPr lang="fr-FR" sz="3600" dirty="0">
                <a:solidFill>
                  <a:srgbClr val="FF0000"/>
                </a:solidFill>
                <a:latin typeface="Arial Rounded MT Bold" panose="020F0704030504030204" pitchFamily="34" charset="77"/>
              </a:rPr>
              <a:t>Numérique</a:t>
            </a:r>
            <a:r>
              <a:rPr lang="fr-FR" sz="3600" dirty="0">
                <a:latin typeface="Arial Rounded MT Bold" panose="020F0704030504030204" pitchFamily="34" charset="77"/>
              </a:rPr>
              <a:t> de Banque Centrale</a:t>
            </a:r>
          </a:p>
        </p:txBody>
      </p:sp>
      <p:sp>
        <p:nvSpPr>
          <p:cNvPr id="7" name="ZoneTexte 6">
            <a:extLst>
              <a:ext uri="{FF2B5EF4-FFF2-40B4-BE49-F238E27FC236}">
                <a16:creationId xmlns:a16="http://schemas.microsoft.com/office/drawing/2014/main" id="{B621063A-E7A7-BE6E-DC4F-9A34106DD6B5}"/>
              </a:ext>
            </a:extLst>
          </p:cNvPr>
          <p:cNvSpPr txBox="1"/>
          <p:nvPr/>
        </p:nvSpPr>
        <p:spPr>
          <a:xfrm>
            <a:off x="1254955" y="4693030"/>
            <a:ext cx="8218829" cy="1661993"/>
          </a:xfrm>
          <a:prstGeom prst="rect">
            <a:avLst/>
          </a:prstGeom>
          <a:noFill/>
        </p:spPr>
        <p:txBody>
          <a:bodyPr wrap="square">
            <a:spAutoFit/>
          </a:bodyPr>
          <a:lstStyle/>
          <a:p>
            <a:pPr marL="0" indent="0">
              <a:buNone/>
            </a:pPr>
            <a:r>
              <a:rPr lang="fr-FR" sz="6600" dirty="0">
                <a:latin typeface="Gill Sans Ultra Bold" panose="020B0A02020104020203" pitchFamily="34" charset="77"/>
              </a:rPr>
              <a:t>CBDC</a:t>
            </a:r>
          </a:p>
          <a:p>
            <a:r>
              <a:rPr lang="fr-FR" sz="3600" dirty="0">
                <a:latin typeface="Arial Rounded MT Bold" panose="020F0704030504030204" pitchFamily="34" charset="77"/>
              </a:rPr>
              <a:t>= Central Bank </a:t>
            </a:r>
            <a:r>
              <a:rPr lang="fr-FR" sz="3600" dirty="0">
                <a:solidFill>
                  <a:srgbClr val="FF0000"/>
                </a:solidFill>
                <a:latin typeface="Arial Rounded MT Bold" panose="020F0704030504030204" pitchFamily="34" charset="77"/>
              </a:rPr>
              <a:t>Digital</a:t>
            </a:r>
            <a:r>
              <a:rPr lang="fr-FR" sz="3600" dirty="0">
                <a:latin typeface="Arial Rounded MT Bold" panose="020F0704030504030204" pitchFamily="34" charset="77"/>
              </a:rPr>
              <a:t> Currency</a:t>
            </a:r>
          </a:p>
        </p:txBody>
      </p:sp>
      <p:pic>
        <p:nvPicPr>
          <p:cNvPr id="4" name="Image 3">
            <a:extLst>
              <a:ext uri="{FF2B5EF4-FFF2-40B4-BE49-F238E27FC236}">
                <a16:creationId xmlns:a16="http://schemas.microsoft.com/office/drawing/2014/main" id="{E0FC2D16-557D-9BEA-3D80-106A19799AC7}"/>
              </a:ext>
            </a:extLst>
          </p:cNvPr>
          <p:cNvPicPr>
            <a:picLocks noChangeAspect="1"/>
          </p:cNvPicPr>
          <p:nvPr/>
        </p:nvPicPr>
        <p:blipFill>
          <a:blip r:embed="rId2"/>
          <a:stretch>
            <a:fillRect/>
          </a:stretch>
        </p:blipFill>
        <p:spPr>
          <a:xfrm>
            <a:off x="6331388" y="927629"/>
            <a:ext cx="3560113" cy="2314074"/>
          </a:xfrm>
          <a:prstGeom prst="rect">
            <a:avLst/>
          </a:prstGeom>
        </p:spPr>
      </p:pic>
      <p:pic>
        <p:nvPicPr>
          <p:cNvPr id="5" name="Image 4">
            <a:extLst>
              <a:ext uri="{FF2B5EF4-FFF2-40B4-BE49-F238E27FC236}">
                <a16:creationId xmlns:a16="http://schemas.microsoft.com/office/drawing/2014/main" id="{CA042E7F-6D37-A561-501C-A8B025BFFCA1}"/>
              </a:ext>
            </a:extLst>
          </p:cNvPr>
          <p:cNvPicPr>
            <a:picLocks noChangeAspect="1"/>
          </p:cNvPicPr>
          <p:nvPr/>
        </p:nvPicPr>
        <p:blipFill>
          <a:blip r:embed="rId3"/>
          <a:stretch>
            <a:fillRect/>
          </a:stretch>
        </p:blipFill>
        <p:spPr>
          <a:xfrm>
            <a:off x="8687485" y="958332"/>
            <a:ext cx="1813893" cy="2283371"/>
          </a:xfrm>
          <a:prstGeom prst="rect">
            <a:avLst/>
          </a:prstGeom>
        </p:spPr>
      </p:pic>
    </p:spTree>
    <p:extLst>
      <p:ext uri="{BB962C8B-B14F-4D97-AF65-F5344CB8AC3E}">
        <p14:creationId xmlns:p14="http://schemas.microsoft.com/office/powerpoint/2010/main" val="509470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1000" fill="hold"/>
                                        <p:tgtEl>
                                          <p:spTgt spid="7"/>
                                        </p:tgtEl>
                                        <p:attrNameLst>
                                          <p:attrName>ppt_w</p:attrName>
                                        </p:attrNameLst>
                                      </p:cBhvr>
                                      <p:tavLst>
                                        <p:tav tm="0">
                                          <p:val>
                                            <p:strVal val="#ppt_w*0.70"/>
                                          </p:val>
                                        </p:tav>
                                        <p:tav tm="100000">
                                          <p:val>
                                            <p:strVal val="#ppt_w"/>
                                          </p:val>
                                        </p:tav>
                                      </p:tavLst>
                                    </p:anim>
                                    <p:anim calcmode="lin" valueType="num">
                                      <p:cBhvr>
                                        <p:cTn id="22" dur="1000" fill="hold"/>
                                        <p:tgtEl>
                                          <p:spTgt spid="7"/>
                                        </p:tgtEl>
                                        <p:attrNameLst>
                                          <p:attrName>ppt_h</p:attrName>
                                        </p:attrNameLst>
                                      </p:cBhvr>
                                      <p:tavLst>
                                        <p:tav tm="0">
                                          <p:val>
                                            <p:strVal val="#ppt_h"/>
                                          </p:val>
                                        </p:tav>
                                        <p:tav tm="100000">
                                          <p:val>
                                            <p:strVal val="#ppt_h"/>
                                          </p:val>
                                        </p:tav>
                                      </p:tavLst>
                                    </p:anim>
                                    <p:animEffect transition="in" filter="fade">
                                      <p:cBhvr>
                                        <p:cTn id="2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3FA4DD02-1941-02D8-C1AC-88C49A09C712}"/>
              </a:ext>
            </a:extLst>
          </p:cNvPr>
          <p:cNvPicPr>
            <a:picLocks noChangeAspect="1"/>
          </p:cNvPicPr>
          <p:nvPr/>
        </p:nvPicPr>
        <p:blipFill>
          <a:blip r:embed="rId3"/>
          <a:stretch>
            <a:fillRect/>
          </a:stretch>
        </p:blipFill>
        <p:spPr>
          <a:xfrm>
            <a:off x="387545" y="2344270"/>
            <a:ext cx="6512368" cy="3602926"/>
          </a:xfrm>
          <a:prstGeom prst="rect">
            <a:avLst/>
          </a:prstGeom>
          <a:ln>
            <a:solidFill>
              <a:schemeClr val="tx1"/>
            </a:solidFill>
          </a:ln>
        </p:spPr>
      </p:pic>
      <p:sp>
        <p:nvSpPr>
          <p:cNvPr id="5" name="ZoneTexte 4">
            <a:extLst>
              <a:ext uri="{FF2B5EF4-FFF2-40B4-BE49-F238E27FC236}">
                <a16:creationId xmlns:a16="http://schemas.microsoft.com/office/drawing/2014/main" id="{DBF5BBE4-8CD7-A27C-9C16-63AF4AB23D9C}"/>
              </a:ext>
            </a:extLst>
          </p:cNvPr>
          <p:cNvSpPr txBox="1"/>
          <p:nvPr/>
        </p:nvSpPr>
        <p:spPr>
          <a:xfrm>
            <a:off x="387545" y="201522"/>
            <a:ext cx="12354143" cy="1754326"/>
          </a:xfrm>
          <a:prstGeom prst="rect">
            <a:avLst/>
          </a:prstGeom>
          <a:noFill/>
        </p:spPr>
        <p:txBody>
          <a:bodyPr wrap="square">
            <a:spAutoFit/>
          </a:bodyPr>
          <a:lstStyle/>
          <a:p>
            <a:r>
              <a:rPr lang="fr-CH" sz="3600" b="1" dirty="0">
                <a:solidFill>
                  <a:schemeClr val="tx1"/>
                </a:solidFill>
                <a:latin typeface="Gill Sans Ultra Bold" panose="020B0A02020104020203" pitchFamily="34" charset="77"/>
              </a:rPr>
              <a:t>« La </a:t>
            </a:r>
            <a:r>
              <a:rPr lang="fr-CH" sz="3600" b="1" dirty="0">
                <a:solidFill>
                  <a:srgbClr val="FF0000"/>
                </a:solidFill>
                <a:latin typeface="Gill Sans Ultra Bold" panose="020B0A02020104020203" pitchFamily="34" charset="77"/>
              </a:rPr>
              <a:t>banque centrale </a:t>
            </a:r>
            <a:r>
              <a:rPr lang="fr-CH" sz="3600" b="1" dirty="0">
                <a:solidFill>
                  <a:schemeClr val="tx1"/>
                </a:solidFill>
                <a:latin typeface="Gill Sans Ultra Bold" panose="020B0A02020104020203" pitchFamily="34" charset="77"/>
              </a:rPr>
              <a:t>aura un </a:t>
            </a:r>
            <a:r>
              <a:rPr lang="fr-CH" sz="3600" b="1" dirty="0">
                <a:solidFill>
                  <a:srgbClr val="FF0000"/>
                </a:solidFill>
                <a:latin typeface="Gill Sans Ultra Bold" panose="020B0A02020104020203" pitchFamily="34" charset="77"/>
              </a:rPr>
              <a:t>contrôle absolu </a:t>
            </a:r>
            <a:r>
              <a:rPr lang="fr-CH" sz="3600" b="1" dirty="0">
                <a:solidFill>
                  <a:schemeClr val="tx1"/>
                </a:solidFill>
                <a:latin typeface="Gill Sans Ultra Bold" panose="020B0A02020104020203" pitchFamily="34" charset="77"/>
              </a:rPr>
              <a:t>sur les règles que nous déterminerons »</a:t>
            </a:r>
            <a:r>
              <a:rPr lang="fr-FR" sz="3600" b="1" dirty="0">
                <a:ln w="12700">
                  <a:solidFill>
                    <a:schemeClr val="accent3">
                      <a:lumMod val="50000"/>
                    </a:schemeClr>
                  </a:solidFill>
                  <a:prstDash val="solid"/>
                </a:ln>
                <a:solidFill>
                  <a:sysClr val="windowText" lastClr="000000"/>
                </a:solidFill>
                <a:effectLst>
                  <a:innerShdw blurRad="177800">
                    <a:schemeClr val="accent3">
                      <a:lumMod val="50000"/>
                    </a:schemeClr>
                  </a:innerShdw>
                </a:effectLst>
                <a:latin typeface="Gill Sans Ultra Bold" panose="020B0A02020104020203" pitchFamily="34" charset="77"/>
              </a:rPr>
              <a:t> </a:t>
            </a:r>
            <a:endParaRPr lang="fr-FR" sz="3600" b="1" dirty="0">
              <a:ln w="12700">
                <a:solidFill>
                  <a:schemeClr val="accent3">
                    <a:lumMod val="50000"/>
                  </a:schemeClr>
                </a:solidFill>
                <a:prstDash val="solid"/>
              </a:ln>
              <a:solidFill>
                <a:srgbClr val="FF0000"/>
              </a:solidFill>
              <a:effectLst>
                <a:innerShdw blurRad="177800">
                  <a:schemeClr val="accent3">
                    <a:lumMod val="50000"/>
                  </a:schemeClr>
                </a:innerShdw>
              </a:effectLst>
              <a:latin typeface="Gill Sans Ultra Bold" panose="020B0A02020104020203" pitchFamily="34" charset="77"/>
            </a:endParaRPr>
          </a:p>
        </p:txBody>
      </p:sp>
      <p:sp>
        <p:nvSpPr>
          <p:cNvPr id="9" name="ZoneTexte 8">
            <a:extLst>
              <a:ext uri="{FF2B5EF4-FFF2-40B4-BE49-F238E27FC236}">
                <a16:creationId xmlns:a16="http://schemas.microsoft.com/office/drawing/2014/main" id="{A2EA66A4-A2CE-0C74-DD99-4F4268074C4E}"/>
              </a:ext>
            </a:extLst>
          </p:cNvPr>
          <p:cNvSpPr txBox="1"/>
          <p:nvPr/>
        </p:nvSpPr>
        <p:spPr>
          <a:xfrm>
            <a:off x="387545" y="5971910"/>
            <a:ext cx="2960566" cy="461665"/>
          </a:xfrm>
          <a:prstGeom prst="rect">
            <a:avLst/>
          </a:prstGeom>
          <a:noFill/>
        </p:spPr>
        <p:txBody>
          <a:bodyPr wrap="square">
            <a:spAutoFit/>
          </a:bodyPr>
          <a:lstStyle/>
          <a:p>
            <a:r>
              <a:rPr lang="fr-FR" sz="2400" b="1" dirty="0">
                <a:ln w="12700">
                  <a:solidFill>
                    <a:schemeClr val="accent3">
                      <a:lumMod val="50000"/>
                    </a:schemeClr>
                  </a:solidFill>
                  <a:prstDash val="solid"/>
                </a:ln>
                <a:effectLst>
                  <a:innerShdw blurRad="177800">
                    <a:schemeClr val="accent3">
                      <a:lumMod val="50000"/>
                    </a:schemeClr>
                  </a:innerShdw>
                </a:effectLst>
                <a:latin typeface="Arial Rounded MT Bold" panose="020F0704030504030204" pitchFamily="34" charset="77"/>
                <a:ea typeface="Helvetica Neue" panose="02000503000000020004" pitchFamily="2" charset="0"/>
                <a:cs typeface="Helvetica Neue" panose="02000503000000020004" pitchFamily="2" charset="0"/>
              </a:rPr>
              <a:t>19 octobre 2020</a:t>
            </a:r>
          </a:p>
        </p:txBody>
      </p:sp>
      <p:sp>
        <p:nvSpPr>
          <p:cNvPr id="7" name="Bulle rectangulaire à coins arrondis 6">
            <a:extLst>
              <a:ext uri="{FF2B5EF4-FFF2-40B4-BE49-F238E27FC236}">
                <a16:creationId xmlns:a16="http://schemas.microsoft.com/office/drawing/2014/main" id="{6CA3C3CA-DC34-56DD-C1BF-19DCA57F3426}"/>
              </a:ext>
            </a:extLst>
          </p:cNvPr>
          <p:cNvSpPr/>
          <p:nvPr/>
        </p:nvSpPr>
        <p:spPr>
          <a:xfrm>
            <a:off x="5412260" y="1437901"/>
            <a:ext cx="6618418" cy="5377738"/>
          </a:xfrm>
          <a:prstGeom prst="wedgeRoundRectCallout">
            <a:avLst>
              <a:gd name="adj1" fmla="val -62629"/>
              <a:gd name="adj2" fmla="val 10664"/>
              <a:gd name="adj3" fmla="val 16667"/>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H" sz="2800" b="1" dirty="0">
                <a:solidFill>
                  <a:schemeClr val="tx1"/>
                </a:solidFill>
                <a:latin typeface="Arial Rounded MT Bold" panose="020F0704030504030204" pitchFamily="34" charset="77"/>
              </a:rPr>
              <a:t>Agustín Carstens :</a:t>
            </a:r>
            <a:br>
              <a:rPr lang="fr-CH" sz="2800" b="1" dirty="0">
                <a:solidFill>
                  <a:schemeClr val="tx1"/>
                </a:solidFill>
                <a:latin typeface="Arial Rounded MT Bold" panose="020F0704030504030204" pitchFamily="34" charset="77"/>
              </a:rPr>
            </a:br>
            <a:r>
              <a:rPr lang="fr-CH" sz="2200" b="1" dirty="0">
                <a:solidFill>
                  <a:schemeClr val="tx1"/>
                </a:solidFill>
                <a:latin typeface="Arial Rounded MT Bold" panose="020F0704030504030204" pitchFamily="34" charset="77"/>
              </a:rPr>
              <a:t>ex-directeur de la </a:t>
            </a:r>
            <a:r>
              <a:rPr lang="fr-CH" sz="2200" b="1" dirty="0">
                <a:solidFill>
                  <a:srgbClr val="FF0000"/>
                </a:solidFill>
                <a:latin typeface="Arial Rounded MT Bold" panose="020F0704030504030204" pitchFamily="34" charset="77"/>
              </a:rPr>
              <a:t>BRI </a:t>
            </a:r>
            <a:r>
              <a:rPr lang="fr-CH" sz="2200" b="1" dirty="0">
                <a:solidFill>
                  <a:schemeClr val="tx1"/>
                </a:solidFill>
                <a:latin typeface="Arial Rounded MT Bold" panose="020F0704030504030204" pitchFamily="34" charset="77"/>
              </a:rPr>
              <a:t>(Banque des règlements internationaux)</a:t>
            </a:r>
          </a:p>
          <a:p>
            <a:r>
              <a:rPr lang="fr-CH" sz="900" b="1" dirty="0">
                <a:solidFill>
                  <a:schemeClr val="tx1"/>
                </a:solidFill>
              </a:rPr>
              <a:t> </a:t>
            </a:r>
            <a:br>
              <a:rPr lang="fr-CH" sz="2800" b="1" dirty="0">
                <a:solidFill>
                  <a:schemeClr val="tx1"/>
                </a:solidFill>
              </a:rPr>
            </a:br>
            <a:r>
              <a:rPr lang="fr-CH" sz="2000" dirty="0">
                <a:solidFill>
                  <a:schemeClr val="tx1"/>
                </a:solidFill>
              </a:rPr>
              <a:t>« […] </a:t>
            </a:r>
            <a:r>
              <a:rPr lang="fr-CH" sz="2000" b="1" dirty="0">
                <a:solidFill>
                  <a:schemeClr val="tx1"/>
                </a:solidFill>
                <a:highlight>
                  <a:srgbClr val="FFFF00"/>
                </a:highlight>
              </a:rPr>
              <a:t>notre analyse sur la CBDC, on a tendance à établir l'équivalence avec le cash. Et là, il y a une énorme différence. </a:t>
            </a:r>
            <a:r>
              <a:rPr lang="fr-CH" sz="2000" dirty="0">
                <a:solidFill>
                  <a:schemeClr val="tx1"/>
                </a:solidFill>
              </a:rPr>
              <a:t>Par exemple en liquide, on ne sait pas par exemple qui utilise un billet de 100 dollars aujourd'hui, on ne sait pas qui utilise un billet de 1000 pesos aujourd'hui. </a:t>
            </a:r>
            <a:r>
              <a:rPr lang="fr-CH" sz="2000" b="1" dirty="0">
                <a:solidFill>
                  <a:schemeClr val="tx1"/>
                </a:solidFill>
                <a:highlight>
                  <a:srgbClr val="FFFF00"/>
                </a:highlight>
              </a:rPr>
              <a:t>Une différence clé avec la CBDC est que </a:t>
            </a:r>
            <a:r>
              <a:rPr lang="fr-CH" sz="2000" b="1" dirty="0">
                <a:solidFill>
                  <a:srgbClr val="FF0000"/>
                </a:solidFill>
                <a:highlight>
                  <a:srgbClr val="FFFF00"/>
                </a:highlight>
              </a:rPr>
              <a:t>la banque centrale aura un contrôle absolu sur les règles et règlements que nous déterminerons </a:t>
            </a:r>
            <a:r>
              <a:rPr lang="fr-CH" sz="2000" dirty="0">
                <a:solidFill>
                  <a:schemeClr val="tx1"/>
                </a:solidFill>
              </a:rPr>
              <a:t>[…]. </a:t>
            </a:r>
            <a:r>
              <a:rPr lang="fr-CH" sz="2000" b="1" dirty="0">
                <a:solidFill>
                  <a:schemeClr val="tx1"/>
                </a:solidFill>
                <a:highlight>
                  <a:srgbClr val="FFFF00"/>
                </a:highlight>
              </a:rPr>
              <a:t>Et nous aurons également la technologie pour renforcer cela. </a:t>
            </a:r>
            <a:r>
              <a:rPr lang="fr-CH" sz="2000" dirty="0">
                <a:solidFill>
                  <a:schemeClr val="tx1"/>
                </a:solidFill>
              </a:rPr>
              <a:t>Ces deux questions sont extrêmement importantes et cela fait une énorme différence quant à ce qu'est l'argent. »</a:t>
            </a:r>
          </a:p>
        </p:txBody>
      </p:sp>
    </p:spTree>
    <p:extLst>
      <p:ext uri="{BB962C8B-B14F-4D97-AF65-F5344CB8AC3E}">
        <p14:creationId xmlns:p14="http://schemas.microsoft.com/office/powerpoint/2010/main" val="3549177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A2EA66A4-A2CE-0C74-DD99-4F4268074C4E}"/>
              </a:ext>
            </a:extLst>
          </p:cNvPr>
          <p:cNvSpPr txBox="1"/>
          <p:nvPr/>
        </p:nvSpPr>
        <p:spPr>
          <a:xfrm>
            <a:off x="3884507" y="6066342"/>
            <a:ext cx="2960566" cy="461665"/>
          </a:xfrm>
          <a:prstGeom prst="rect">
            <a:avLst/>
          </a:prstGeom>
          <a:noFill/>
        </p:spPr>
        <p:txBody>
          <a:bodyPr wrap="square">
            <a:spAutoFit/>
          </a:bodyPr>
          <a:lstStyle/>
          <a:p>
            <a:r>
              <a:rPr lang="fr-FR" sz="2400" b="1" dirty="0">
                <a:ln w="12700">
                  <a:solidFill>
                    <a:schemeClr val="accent3">
                      <a:lumMod val="50000"/>
                    </a:schemeClr>
                  </a:solidFill>
                  <a:prstDash val="solid"/>
                </a:ln>
                <a:effectLst>
                  <a:innerShdw blurRad="177800">
                    <a:schemeClr val="accent3">
                      <a:lumMod val="50000"/>
                    </a:schemeClr>
                  </a:innerShdw>
                </a:effectLst>
                <a:latin typeface="Arial Rounded MT Bold" panose="020F0704030504030204" pitchFamily="34" charset="77"/>
                <a:ea typeface="Helvetica Neue" panose="02000503000000020004" pitchFamily="2" charset="0"/>
                <a:cs typeface="Helvetica Neue" panose="02000503000000020004" pitchFamily="2" charset="0"/>
              </a:rPr>
              <a:t>20 mai 2021</a:t>
            </a:r>
          </a:p>
        </p:txBody>
      </p:sp>
      <p:pic>
        <p:nvPicPr>
          <p:cNvPr id="3" name="Image 2">
            <a:extLst>
              <a:ext uri="{FF2B5EF4-FFF2-40B4-BE49-F238E27FC236}">
                <a16:creationId xmlns:a16="http://schemas.microsoft.com/office/drawing/2014/main" id="{D8061E5C-2E8C-3CF3-E9F5-6BD45A2A529F}"/>
              </a:ext>
            </a:extLst>
          </p:cNvPr>
          <p:cNvPicPr>
            <a:picLocks noChangeAspect="1"/>
          </p:cNvPicPr>
          <p:nvPr/>
        </p:nvPicPr>
        <p:blipFill>
          <a:blip r:embed="rId3"/>
          <a:stretch>
            <a:fillRect/>
          </a:stretch>
        </p:blipFill>
        <p:spPr>
          <a:xfrm>
            <a:off x="387545" y="2260461"/>
            <a:ext cx="6635836" cy="3791243"/>
          </a:xfrm>
          <a:prstGeom prst="rect">
            <a:avLst/>
          </a:prstGeom>
          <a:ln>
            <a:solidFill>
              <a:schemeClr val="tx1"/>
            </a:solidFill>
          </a:ln>
        </p:spPr>
      </p:pic>
      <p:sp>
        <p:nvSpPr>
          <p:cNvPr id="2" name="Bulle rectangulaire à coins arrondis 1">
            <a:extLst>
              <a:ext uri="{FF2B5EF4-FFF2-40B4-BE49-F238E27FC236}">
                <a16:creationId xmlns:a16="http://schemas.microsoft.com/office/drawing/2014/main" id="{8793AA71-D91F-F8D3-A496-E70D6C9AEE13}"/>
              </a:ext>
            </a:extLst>
          </p:cNvPr>
          <p:cNvSpPr/>
          <p:nvPr/>
        </p:nvSpPr>
        <p:spPr>
          <a:xfrm>
            <a:off x="5907942" y="815546"/>
            <a:ext cx="6060951" cy="5770350"/>
          </a:xfrm>
          <a:prstGeom prst="wedgeRoundRectCallout">
            <a:avLst>
              <a:gd name="adj1" fmla="val -65862"/>
              <a:gd name="adj2" fmla="val 8465"/>
              <a:gd name="adj3" fmla="val 16667"/>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H" sz="2800" b="1" dirty="0" err="1">
                <a:solidFill>
                  <a:schemeClr val="tx1"/>
                </a:solidFill>
                <a:latin typeface="Arial Rounded MT Bold" panose="020F0704030504030204" pitchFamily="34" charset="77"/>
              </a:rPr>
              <a:t>Jérome</a:t>
            </a:r>
            <a:r>
              <a:rPr lang="fr-CH" sz="2800" b="1" dirty="0">
                <a:solidFill>
                  <a:schemeClr val="tx1"/>
                </a:solidFill>
                <a:latin typeface="Arial Rounded MT Bold" panose="020F0704030504030204" pitchFamily="34" charset="77"/>
              </a:rPr>
              <a:t> H. Powell :</a:t>
            </a:r>
            <a:br>
              <a:rPr lang="fr-CH" sz="2800" b="1" dirty="0">
                <a:solidFill>
                  <a:schemeClr val="tx1"/>
                </a:solidFill>
                <a:latin typeface="Arial Rounded MT Bold" panose="020F0704030504030204" pitchFamily="34" charset="77"/>
              </a:rPr>
            </a:br>
            <a:r>
              <a:rPr lang="fr-CH" sz="2200" b="1" dirty="0">
                <a:solidFill>
                  <a:schemeClr val="tx1"/>
                </a:solidFill>
                <a:latin typeface="Arial Rounded MT Bold" panose="020F0704030504030204" pitchFamily="34" charset="77"/>
              </a:rPr>
              <a:t>Directeur de la </a:t>
            </a:r>
            <a:r>
              <a:rPr lang="fr-CH" sz="2200" b="1" dirty="0" err="1">
                <a:solidFill>
                  <a:srgbClr val="FF0000"/>
                </a:solidFill>
                <a:latin typeface="Arial Rounded MT Bold" panose="020F0704030504030204" pitchFamily="34" charset="77"/>
              </a:rPr>
              <a:t>Federal</a:t>
            </a:r>
            <a:r>
              <a:rPr lang="fr-CH" sz="2200" b="1" dirty="0">
                <a:solidFill>
                  <a:srgbClr val="FF0000"/>
                </a:solidFill>
                <a:latin typeface="Arial Rounded MT Bold" panose="020F0704030504030204" pitchFamily="34" charset="77"/>
              </a:rPr>
              <a:t> Reserve</a:t>
            </a:r>
            <a:endParaRPr lang="fr-CH" sz="2200" b="1" dirty="0">
              <a:solidFill>
                <a:schemeClr val="tx1"/>
              </a:solidFill>
              <a:latin typeface="Arial Rounded MT Bold" panose="020F0704030504030204" pitchFamily="34" charset="77"/>
            </a:endParaRPr>
          </a:p>
          <a:p>
            <a:r>
              <a:rPr lang="fr-CH" sz="1000" b="1" dirty="0">
                <a:solidFill>
                  <a:schemeClr val="tx1"/>
                </a:solidFill>
              </a:rPr>
              <a:t> </a:t>
            </a:r>
            <a:br>
              <a:rPr lang="fr-CH" sz="3200" b="1" dirty="0">
                <a:solidFill>
                  <a:schemeClr val="tx1"/>
                </a:solidFill>
              </a:rPr>
            </a:br>
            <a:r>
              <a:rPr lang="fr-CH" dirty="0">
                <a:solidFill>
                  <a:schemeClr val="tx1"/>
                </a:solidFill>
              </a:rPr>
              <a:t>« Les avancées techniques offrent de nouvelles possibilités aux banques centrales, dont la Fed. </a:t>
            </a:r>
          </a:p>
          <a:p>
            <a:r>
              <a:rPr lang="fr-CH" b="1" dirty="0">
                <a:solidFill>
                  <a:schemeClr val="tx1"/>
                </a:solidFill>
                <a:highlight>
                  <a:srgbClr val="FFFF00"/>
                </a:highlight>
              </a:rPr>
              <a:t>En particulier, </a:t>
            </a:r>
            <a:r>
              <a:rPr lang="fr-CH" b="1" dirty="0">
                <a:solidFill>
                  <a:srgbClr val="FF0000"/>
                </a:solidFill>
                <a:highlight>
                  <a:srgbClr val="FFFF00"/>
                </a:highlight>
              </a:rPr>
              <a:t>la technologie permet désormais de développer et d'assurer les monnaies numériques des banques centrales ou CBDC</a:t>
            </a:r>
            <a:r>
              <a:rPr lang="fr-CH" b="1" dirty="0">
                <a:solidFill>
                  <a:schemeClr val="tx1"/>
                </a:solidFill>
                <a:highlight>
                  <a:srgbClr val="FFFF00"/>
                </a:highlight>
              </a:rPr>
              <a:t>.</a:t>
            </a:r>
          </a:p>
          <a:p>
            <a:endParaRPr lang="fr-CH" sz="900" b="1" dirty="0">
              <a:solidFill>
                <a:schemeClr val="tx1"/>
              </a:solidFill>
            </a:endParaRPr>
          </a:p>
          <a:p>
            <a:r>
              <a:rPr lang="fr-CH" b="1" dirty="0">
                <a:solidFill>
                  <a:schemeClr val="tx1"/>
                </a:solidFill>
                <a:highlight>
                  <a:srgbClr val="FFFF00"/>
                </a:highlight>
              </a:rPr>
              <a:t>Une CBDC est un nouveau type de passif de la banque centrale émis sous forme numérique.</a:t>
            </a:r>
            <a:r>
              <a:rPr lang="fr-CH" b="1" dirty="0">
                <a:solidFill>
                  <a:schemeClr val="tx1"/>
                </a:solidFill>
              </a:rPr>
              <a:t> </a:t>
            </a:r>
            <a:r>
              <a:rPr lang="fr-CH" dirty="0">
                <a:solidFill>
                  <a:schemeClr val="tx1"/>
                </a:solidFill>
              </a:rPr>
              <a:t>Bien que diverses structures et technologies puissent être utilisées,</a:t>
            </a:r>
            <a:br>
              <a:rPr lang="fr-CH" dirty="0">
                <a:solidFill>
                  <a:schemeClr val="tx1"/>
                </a:solidFill>
              </a:rPr>
            </a:br>
            <a:r>
              <a:rPr lang="fr-CH" b="1" dirty="0">
                <a:solidFill>
                  <a:schemeClr val="tx1"/>
                </a:solidFill>
                <a:highlight>
                  <a:srgbClr val="FFFF00"/>
                </a:highlight>
              </a:rPr>
              <a:t>une CBDC pourrait être conçue pour être utilisée par le grand public. </a:t>
            </a:r>
            <a:r>
              <a:rPr lang="fr-CH" dirty="0">
                <a:solidFill>
                  <a:schemeClr val="tx1"/>
                </a:solidFill>
              </a:rPr>
              <a:t>»</a:t>
            </a:r>
          </a:p>
          <a:p>
            <a:endParaRPr lang="fr-CH" sz="900" dirty="0">
              <a:solidFill>
                <a:schemeClr val="tx1"/>
              </a:solidFill>
            </a:endParaRPr>
          </a:p>
          <a:p>
            <a:r>
              <a:rPr lang="fr-CH" dirty="0">
                <a:solidFill>
                  <a:schemeClr val="tx1"/>
                </a:solidFill>
              </a:rPr>
              <a:t>« Nous pensons qu'il est important que </a:t>
            </a:r>
            <a:r>
              <a:rPr lang="fr-CH" b="1" dirty="0">
                <a:solidFill>
                  <a:schemeClr val="tx1"/>
                </a:solidFill>
                <a:highlight>
                  <a:srgbClr val="FFFF00"/>
                </a:highlight>
              </a:rPr>
              <a:t>toute CBDC potentielle serve de </a:t>
            </a:r>
            <a:r>
              <a:rPr lang="fr-CH" b="1" u="sng" dirty="0">
                <a:solidFill>
                  <a:schemeClr val="tx1"/>
                </a:solidFill>
                <a:highlight>
                  <a:srgbClr val="FFFF00"/>
                </a:highlight>
              </a:rPr>
              <a:t>complément</a:t>
            </a:r>
            <a:r>
              <a:rPr lang="fr-CH" b="1" dirty="0">
                <a:solidFill>
                  <a:schemeClr val="tx1"/>
                </a:solidFill>
                <a:highlight>
                  <a:srgbClr val="FFFF00"/>
                </a:highlight>
              </a:rPr>
              <a:t> et </a:t>
            </a:r>
            <a:r>
              <a:rPr lang="fr-CH" b="1" u="sng" dirty="0">
                <a:solidFill>
                  <a:schemeClr val="tx1"/>
                </a:solidFill>
                <a:highlight>
                  <a:srgbClr val="FFFF00"/>
                </a:highlight>
              </a:rPr>
              <a:t>non de remplacement aux espèces</a:t>
            </a:r>
            <a:r>
              <a:rPr lang="fr-CH" dirty="0">
                <a:solidFill>
                  <a:schemeClr val="tx1"/>
                </a:solidFill>
              </a:rPr>
              <a:t> et aux formes numériques actuelles du secteur privé de dollars, telles que les dépôts dans les banques commerciales. »</a:t>
            </a:r>
          </a:p>
        </p:txBody>
      </p:sp>
      <p:pic>
        <p:nvPicPr>
          <p:cNvPr id="4" name="Image 3">
            <a:extLst>
              <a:ext uri="{FF2B5EF4-FFF2-40B4-BE49-F238E27FC236}">
                <a16:creationId xmlns:a16="http://schemas.microsoft.com/office/drawing/2014/main" id="{D2959DA7-B490-C3CE-8789-817B61E0685C}"/>
              </a:ext>
            </a:extLst>
          </p:cNvPr>
          <p:cNvPicPr>
            <a:picLocks noChangeAspect="1"/>
          </p:cNvPicPr>
          <p:nvPr/>
        </p:nvPicPr>
        <p:blipFill>
          <a:blip r:embed="rId4"/>
          <a:stretch>
            <a:fillRect/>
          </a:stretch>
        </p:blipFill>
        <p:spPr>
          <a:xfrm>
            <a:off x="223107" y="4574629"/>
            <a:ext cx="1813893" cy="2283371"/>
          </a:xfrm>
          <a:prstGeom prst="rect">
            <a:avLst/>
          </a:prstGeom>
        </p:spPr>
      </p:pic>
      <p:sp>
        <p:nvSpPr>
          <p:cNvPr id="7" name="ZoneTexte 6">
            <a:extLst>
              <a:ext uri="{FF2B5EF4-FFF2-40B4-BE49-F238E27FC236}">
                <a16:creationId xmlns:a16="http://schemas.microsoft.com/office/drawing/2014/main" id="{81AABC75-00CC-694F-0E98-702638BC96EA}"/>
              </a:ext>
            </a:extLst>
          </p:cNvPr>
          <p:cNvSpPr txBox="1"/>
          <p:nvPr/>
        </p:nvSpPr>
        <p:spPr>
          <a:xfrm>
            <a:off x="59806" y="105199"/>
            <a:ext cx="10609968" cy="1754326"/>
          </a:xfrm>
          <a:prstGeom prst="rect">
            <a:avLst/>
          </a:prstGeom>
          <a:noFill/>
        </p:spPr>
        <p:txBody>
          <a:bodyPr wrap="square">
            <a:spAutoFit/>
          </a:bodyPr>
          <a:lstStyle/>
          <a:p>
            <a:r>
              <a:rPr lang="fr-CH" sz="3600" b="1" dirty="0">
                <a:solidFill>
                  <a:schemeClr val="tx1"/>
                </a:solidFill>
                <a:latin typeface="Gill Sans Ultra Bold" panose="020B0A02020104020203" pitchFamily="34" charset="77"/>
              </a:rPr>
              <a:t>« La </a:t>
            </a:r>
            <a:r>
              <a:rPr lang="fr-CH" sz="3600" b="1" dirty="0">
                <a:solidFill>
                  <a:srgbClr val="FF0000"/>
                </a:solidFill>
                <a:latin typeface="Gill Sans Ultra Bold" panose="020B0A02020104020203" pitchFamily="34" charset="77"/>
              </a:rPr>
              <a:t>technologie </a:t>
            </a:r>
            <a:r>
              <a:rPr lang="fr-CH" sz="3600" b="1" dirty="0">
                <a:solidFill>
                  <a:schemeClr val="tx1"/>
                </a:solidFill>
                <a:latin typeface="Gill Sans Ultra Bold" panose="020B0A02020104020203" pitchFamily="34" charset="77"/>
              </a:rPr>
              <a:t>permet désormais </a:t>
            </a:r>
          </a:p>
          <a:p>
            <a:r>
              <a:rPr lang="fr-CH" sz="3600" b="1" dirty="0">
                <a:solidFill>
                  <a:schemeClr val="tx1"/>
                </a:solidFill>
                <a:latin typeface="Gill Sans Ultra Bold" panose="020B0A02020104020203" pitchFamily="34" charset="77"/>
              </a:rPr>
              <a:t>de développer </a:t>
            </a:r>
          </a:p>
          <a:p>
            <a:r>
              <a:rPr lang="fr-CH" sz="3600" b="1" dirty="0">
                <a:solidFill>
                  <a:schemeClr val="tx1"/>
                </a:solidFill>
                <a:latin typeface="Gill Sans Ultra Bold" panose="020B0A02020104020203" pitchFamily="34" charset="77"/>
              </a:rPr>
              <a:t>les </a:t>
            </a:r>
            <a:r>
              <a:rPr lang="fr-CH" sz="3600" b="1" dirty="0">
                <a:solidFill>
                  <a:srgbClr val="FF0000"/>
                </a:solidFill>
                <a:latin typeface="Gill Sans Ultra Bold" panose="020B0A02020104020203" pitchFamily="34" charset="77"/>
              </a:rPr>
              <a:t>CBDC</a:t>
            </a:r>
            <a:endParaRPr lang="fr-FR" sz="3600" b="1" dirty="0">
              <a:ln w="12700">
                <a:solidFill>
                  <a:schemeClr val="accent3">
                    <a:lumMod val="50000"/>
                  </a:schemeClr>
                </a:solidFill>
                <a:prstDash val="solid"/>
              </a:ln>
              <a:solidFill>
                <a:srgbClr val="FF0000"/>
              </a:solidFill>
              <a:effectLst>
                <a:innerShdw blurRad="177800">
                  <a:schemeClr val="accent3">
                    <a:lumMod val="50000"/>
                  </a:schemeClr>
                </a:innerShdw>
              </a:effectLst>
              <a:latin typeface="Gill Sans Ultra Bold" panose="020B0A02020104020203" pitchFamily="34" charset="77"/>
            </a:endParaRPr>
          </a:p>
        </p:txBody>
      </p:sp>
    </p:spTree>
    <p:extLst>
      <p:ext uri="{BB962C8B-B14F-4D97-AF65-F5344CB8AC3E}">
        <p14:creationId xmlns:p14="http://schemas.microsoft.com/office/powerpoint/2010/main" val="390540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DBF5BBE4-8CD7-A27C-9C16-63AF4AB23D9C}"/>
              </a:ext>
            </a:extLst>
          </p:cNvPr>
          <p:cNvSpPr txBox="1"/>
          <p:nvPr/>
        </p:nvSpPr>
        <p:spPr>
          <a:xfrm>
            <a:off x="527624" y="168281"/>
            <a:ext cx="11315066" cy="1938992"/>
          </a:xfrm>
          <a:prstGeom prst="rect">
            <a:avLst/>
          </a:prstGeom>
          <a:noFill/>
        </p:spPr>
        <p:txBody>
          <a:bodyPr wrap="square">
            <a:spAutoFit/>
          </a:bodyPr>
          <a:lstStyle/>
          <a:p>
            <a:pPr algn="ctr" fontAlgn="base"/>
            <a:r>
              <a:rPr lang="fr-CH" sz="4000" b="1" dirty="0">
                <a:solidFill>
                  <a:srgbClr val="232323"/>
                </a:solidFill>
                <a:latin typeface="Gill Sans Ultra Bold" panose="020B0A02020104020203" pitchFamily="34" charset="77"/>
              </a:rPr>
              <a:t>Lancement potentiel </a:t>
            </a:r>
          </a:p>
          <a:p>
            <a:pPr algn="ctr" fontAlgn="base"/>
            <a:r>
              <a:rPr lang="fr-CH" sz="4000" b="1" dirty="0">
                <a:solidFill>
                  <a:srgbClr val="232323"/>
                </a:solidFill>
                <a:latin typeface="Gill Sans Ultra Bold" panose="020B0A02020104020203" pitchFamily="34" charset="77"/>
              </a:rPr>
              <a:t>De l’euro numérique</a:t>
            </a:r>
          </a:p>
          <a:p>
            <a:pPr algn="ctr" fontAlgn="base"/>
            <a:r>
              <a:rPr lang="fr-CH" sz="4000" b="1" dirty="0">
                <a:solidFill>
                  <a:srgbClr val="232323"/>
                </a:solidFill>
                <a:latin typeface="Gill Sans Ultra Bold" panose="020B0A02020104020203" pitchFamily="34" charset="77"/>
              </a:rPr>
              <a:t>en </a:t>
            </a:r>
            <a:r>
              <a:rPr lang="fr-CH" sz="4000" b="1" dirty="0">
                <a:solidFill>
                  <a:srgbClr val="FF0000"/>
                </a:solidFill>
                <a:latin typeface="Gill Sans Ultra Bold" panose="020B0A02020104020203" pitchFamily="34" charset="77"/>
              </a:rPr>
              <a:t>2026</a:t>
            </a:r>
            <a:r>
              <a:rPr lang="fr-CH" sz="4000" b="1" dirty="0">
                <a:solidFill>
                  <a:srgbClr val="232323"/>
                </a:solidFill>
                <a:latin typeface="Gill Sans Ultra Bold" panose="020B0A02020104020203" pitchFamily="34" charset="77"/>
              </a:rPr>
              <a:t> ou </a:t>
            </a:r>
            <a:r>
              <a:rPr lang="fr-CH" sz="4000" b="1" dirty="0">
                <a:solidFill>
                  <a:srgbClr val="FF0000"/>
                </a:solidFill>
                <a:latin typeface="Gill Sans Ultra Bold" panose="020B0A02020104020203" pitchFamily="34" charset="77"/>
              </a:rPr>
              <a:t>2027</a:t>
            </a:r>
          </a:p>
        </p:txBody>
      </p:sp>
      <p:sp>
        <p:nvSpPr>
          <p:cNvPr id="18" name="ZoneTexte 17">
            <a:extLst>
              <a:ext uri="{FF2B5EF4-FFF2-40B4-BE49-F238E27FC236}">
                <a16:creationId xmlns:a16="http://schemas.microsoft.com/office/drawing/2014/main" id="{B18836ED-A979-0B82-842B-4578D3BD90D9}"/>
              </a:ext>
            </a:extLst>
          </p:cNvPr>
          <p:cNvSpPr txBox="1"/>
          <p:nvPr/>
        </p:nvSpPr>
        <p:spPr>
          <a:xfrm>
            <a:off x="2849387" y="2034915"/>
            <a:ext cx="6671540" cy="646331"/>
          </a:xfrm>
          <a:prstGeom prst="rect">
            <a:avLst/>
          </a:prstGeom>
          <a:noFill/>
        </p:spPr>
        <p:txBody>
          <a:bodyPr wrap="square">
            <a:spAutoFit/>
          </a:bodyPr>
          <a:lstStyle/>
          <a:p>
            <a:pPr algn="ctr" fontAlgn="base"/>
            <a:r>
              <a:rPr lang="fr-CH" sz="3600" b="1" i="0" dirty="0">
                <a:solidFill>
                  <a:srgbClr val="232323"/>
                </a:solidFill>
                <a:effectLst/>
                <a:latin typeface="☞ABADI MT PRO COND" panose="020B0806020104020203" pitchFamily="34" charset="0"/>
              </a:rPr>
              <a:t>Selon la Banque de France</a:t>
            </a:r>
          </a:p>
        </p:txBody>
      </p:sp>
      <p:pic>
        <p:nvPicPr>
          <p:cNvPr id="19" name="Image 18">
            <a:extLst>
              <a:ext uri="{FF2B5EF4-FFF2-40B4-BE49-F238E27FC236}">
                <a16:creationId xmlns:a16="http://schemas.microsoft.com/office/drawing/2014/main" id="{ACFECA0B-6D8C-1C5E-D438-96C450F77DA2}"/>
              </a:ext>
            </a:extLst>
          </p:cNvPr>
          <p:cNvPicPr>
            <a:picLocks noChangeAspect="1"/>
          </p:cNvPicPr>
          <p:nvPr/>
        </p:nvPicPr>
        <p:blipFill>
          <a:blip r:embed="rId2"/>
          <a:stretch>
            <a:fillRect/>
          </a:stretch>
        </p:blipFill>
        <p:spPr>
          <a:xfrm>
            <a:off x="10039159" y="1367074"/>
            <a:ext cx="1745674" cy="1171865"/>
          </a:xfrm>
          <a:prstGeom prst="rect">
            <a:avLst/>
          </a:prstGeom>
          <a:ln>
            <a:solidFill>
              <a:schemeClr val="tx1"/>
            </a:solidFill>
          </a:ln>
        </p:spPr>
      </p:pic>
      <p:pic>
        <p:nvPicPr>
          <p:cNvPr id="1026" name="Picture 2" descr="La France devrait probablement échapper à la récession», estime François  Villeroy de Galhau - l'Opinion">
            <a:extLst>
              <a:ext uri="{FF2B5EF4-FFF2-40B4-BE49-F238E27FC236}">
                <a16:creationId xmlns:a16="http://schemas.microsoft.com/office/drawing/2014/main" id="{0BA2CD33-8D2D-AE7B-5447-3C1B2DB767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641" y="2715713"/>
            <a:ext cx="5494950" cy="286232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DBB9B4F2-5770-8C52-C134-64B7BDBEC534}"/>
              </a:ext>
            </a:extLst>
          </p:cNvPr>
          <p:cNvSpPr txBox="1"/>
          <p:nvPr/>
        </p:nvSpPr>
        <p:spPr>
          <a:xfrm>
            <a:off x="5579052" y="3581176"/>
            <a:ext cx="6100331" cy="3108543"/>
          </a:xfrm>
          <a:prstGeom prst="rect">
            <a:avLst/>
          </a:prstGeom>
          <a:solidFill>
            <a:schemeClr val="bg1"/>
          </a:solidFill>
          <a:ln w="28575">
            <a:solidFill>
              <a:schemeClr val="tx1"/>
            </a:solidFill>
          </a:ln>
        </p:spPr>
        <p:txBody>
          <a:bodyPr wrap="square">
            <a:spAutoFit/>
          </a:bodyPr>
          <a:lstStyle/>
          <a:p>
            <a:pPr fontAlgn="base"/>
            <a:r>
              <a:rPr lang="fr-CH" sz="2800" b="1" dirty="0">
                <a:solidFill>
                  <a:schemeClr val="tx1"/>
                </a:solidFill>
                <a:highlight>
                  <a:srgbClr val="FFFF00"/>
                </a:highlight>
                <a:ea typeface="Helvetica Neue" panose="02000503000000020004" pitchFamily="2" charset="0"/>
                <a:cs typeface="Helvetica Neue" panose="02000503000000020004" pitchFamily="2" charset="0"/>
              </a:rPr>
              <a:t>Les travaux sur l’euro numérique</a:t>
            </a:r>
            <a:r>
              <a:rPr lang="fr-CH" sz="2800" b="1" dirty="0">
                <a:solidFill>
                  <a:schemeClr val="tx1"/>
                </a:solidFill>
                <a:ea typeface="Helvetica Neue" panose="02000503000000020004" pitchFamily="2" charset="0"/>
                <a:cs typeface="Helvetica Neue" panose="02000503000000020004" pitchFamily="2" charset="0"/>
              </a:rPr>
              <a:t> </a:t>
            </a:r>
            <a:r>
              <a:rPr lang="fr-CH" sz="2800" dirty="0">
                <a:solidFill>
                  <a:schemeClr val="tx1"/>
                </a:solidFill>
                <a:ea typeface="Helvetica Neue" panose="02000503000000020004" pitchFamily="2" charset="0"/>
                <a:cs typeface="Helvetica Neue" panose="02000503000000020004" pitchFamily="2" charset="0"/>
              </a:rPr>
              <a:t>sont actuellement en phase de prototypage et </a:t>
            </a:r>
            <a:r>
              <a:rPr lang="fr-CH" sz="2800" b="1" dirty="0">
                <a:solidFill>
                  <a:schemeClr val="tx1"/>
                </a:solidFill>
                <a:highlight>
                  <a:srgbClr val="FFFF00"/>
                </a:highlight>
                <a:ea typeface="Helvetica Neue" panose="02000503000000020004" pitchFamily="2" charset="0"/>
                <a:cs typeface="Helvetica Neue" panose="02000503000000020004" pitchFamily="2" charset="0"/>
              </a:rPr>
              <a:t>le gouverneur de la Banque de France François Villeroy de </a:t>
            </a:r>
            <a:r>
              <a:rPr lang="fr-CH" sz="2800" b="1" dirty="0" err="1">
                <a:solidFill>
                  <a:schemeClr val="tx1"/>
                </a:solidFill>
                <a:highlight>
                  <a:srgbClr val="FFFF00"/>
                </a:highlight>
                <a:ea typeface="Helvetica Neue" panose="02000503000000020004" pitchFamily="2" charset="0"/>
                <a:cs typeface="Helvetica Neue" panose="02000503000000020004" pitchFamily="2" charset="0"/>
              </a:rPr>
              <a:t>Galhau</a:t>
            </a:r>
            <a:r>
              <a:rPr lang="fr-CH" sz="2800" b="1" dirty="0">
                <a:solidFill>
                  <a:schemeClr val="tx1"/>
                </a:solidFill>
                <a:highlight>
                  <a:srgbClr val="FFFF00"/>
                </a:highlight>
                <a:ea typeface="Helvetica Neue" panose="02000503000000020004" pitchFamily="2" charset="0"/>
                <a:cs typeface="Helvetica Neue" panose="02000503000000020004" pitchFamily="2" charset="0"/>
              </a:rPr>
              <a:t> a confirmé </a:t>
            </a:r>
            <a:r>
              <a:rPr lang="fr-CH" sz="2800" b="1" u="sng" dirty="0">
                <a:solidFill>
                  <a:schemeClr val="tx1"/>
                </a:solidFill>
                <a:highlight>
                  <a:srgbClr val="FFFF00"/>
                </a:highlight>
                <a:ea typeface="Helvetica Neue" panose="02000503000000020004" pitchFamily="2" charset="0"/>
                <a:cs typeface="Helvetica Neue" panose="02000503000000020004" pitchFamily="2" charset="0"/>
              </a:rPr>
              <a:t>qu'une décision de procéder serait prise fin 2023</a:t>
            </a:r>
            <a:r>
              <a:rPr lang="fr-CH" sz="2800" b="1" dirty="0">
                <a:solidFill>
                  <a:schemeClr val="tx1"/>
                </a:solidFill>
                <a:highlight>
                  <a:srgbClr val="FFFF00"/>
                </a:highlight>
                <a:ea typeface="Helvetica Neue" panose="02000503000000020004" pitchFamily="2" charset="0"/>
                <a:cs typeface="Helvetica Neue" panose="02000503000000020004" pitchFamily="2" charset="0"/>
              </a:rPr>
              <a:t>, avec un </a:t>
            </a:r>
            <a:r>
              <a:rPr lang="fr-CH" sz="2800" b="1" u="sng" dirty="0">
                <a:solidFill>
                  <a:schemeClr val="tx1"/>
                </a:solidFill>
                <a:highlight>
                  <a:srgbClr val="FFFF00"/>
                </a:highlight>
                <a:ea typeface="Helvetica Neue" panose="02000503000000020004" pitchFamily="2" charset="0"/>
                <a:cs typeface="Helvetica Neue" panose="02000503000000020004" pitchFamily="2" charset="0"/>
              </a:rPr>
              <a:t>lancement potentiel en 2026 ou 2027</a:t>
            </a:r>
            <a:r>
              <a:rPr lang="fr-CH" sz="2800" b="1" dirty="0">
                <a:solidFill>
                  <a:schemeClr val="tx1"/>
                </a:solidFill>
                <a:highlight>
                  <a:srgbClr val="FFFF00"/>
                </a:highlight>
                <a:ea typeface="Helvetica Neue" panose="02000503000000020004" pitchFamily="2" charset="0"/>
                <a:cs typeface="Helvetica Neue" panose="02000503000000020004" pitchFamily="2" charset="0"/>
              </a:rPr>
              <a:t>.</a:t>
            </a:r>
          </a:p>
        </p:txBody>
      </p:sp>
      <p:sp>
        <p:nvSpPr>
          <p:cNvPr id="2" name="ZoneTexte 1">
            <a:extLst>
              <a:ext uri="{FF2B5EF4-FFF2-40B4-BE49-F238E27FC236}">
                <a16:creationId xmlns:a16="http://schemas.microsoft.com/office/drawing/2014/main" id="{E0725B6B-4832-1FDA-B8F7-F3AEF13FBA1F}"/>
              </a:ext>
            </a:extLst>
          </p:cNvPr>
          <p:cNvSpPr txBox="1"/>
          <p:nvPr/>
        </p:nvSpPr>
        <p:spPr>
          <a:xfrm>
            <a:off x="1030344" y="5338191"/>
            <a:ext cx="3944006" cy="1323439"/>
          </a:xfrm>
          <a:prstGeom prst="rect">
            <a:avLst/>
          </a:prstGeom>
          <a:solidFill>
            <a:schemeClr val="bg1"/>
          </a:solidFill>
          <a:ln w="28575">
            <a:solidFill>
              <a:schemeClr val="tx1"/>
            </a:solidFill>
          </a:ln>
        </p:spPr>
        <p:txBody>
          <a:bodyPr wrap="square">
            <a:spAutoFit/>
          </a:bodyPr>
          <a:lstStyle/>
          <a:p>
            <a:pPr algn="ctr"/>
            <a:r>
              <a:rPr lang="fr-CH" sz="2400" b="0" i="0" dirty="0">
                <a:effectLst/>
                <a:latin typeface="Arial Rounded MT Bold" panose="020F0704030504030204" pitchFamily="34" charset="77"/>
              </a:rPr>
              <a:t>François Villeroy </a:t>
            </a:r>
          </a:p>
          <a:p>
            <a:pPr algn="ctr"/>
            <a:r>
              <a:rPr lang="fr-CH" sz="2400" b="0" i="0" dirty="0">
                <a:effectLst/>
                <a:latin typeface="Arial Rounded MT Bold" panose="020F0704030504030204" pitchFamily="34" charset="77"/>
              </a:rPr>
              <a:t>de </a:t>
            </a:r>
            <a:r>
              <a:rPr lang="fr-CH" sz="2400" b="0" i="0" dirty="0" err="1">
                <a:effectLst/>
                <a:latin typeface="Arial Rounded MT Bold" panose="020F0704030504030204" pitchFamily="34" charset="77"/>
              </a:rPr>
              <a:t>Galhau</a:t>
            </a:r>
            <a:br>
              <a:rPr lang="fr-CH" sz="2000" dirty="0">
                <a:latin typeface="Arial Rounded MT Bold" panose="020F0704030504030204" pitchFamily="34" charset="77"/>
              </a:rPr>
            </a:br>
            <a:r>
              <a:rPr lang="fr-CH" sz="1600" b="1" dirty="0">
                <a:solidFill>
                  <a:srgbClr val="000000"/>
                </a:solidFill>
                <a:latin typeface="Helvetica Neue" panose="02000503000000020004" pitchFamily="2" charset="0"/>
              </a:rPr>
              <a:t>Gouverneur de la Banque de France </a:t>
            </a:r>
            <a:br>
              <a:rPr lang="fr-CH" sz="1600" b="1" dirty="0">
                <a:solidFill>
                  <a:srgbClr val="000000"/>
                </a:solidFill>
                <a:latin typeface="Helvetica Neue" panose="02000503000000020004" pitchFamily="2" charset="0"/>
              </a:rPr>
            </a:br>
            <a:r>
              <a:rPr lang="fr-CH" sz="1600" b="1" dirty="0">
                <a:solidFill>
                  <a:srgbClr val="000000"/>
                </a:solidFill>
                <a:latin typeface="Helvetica Neue" panose="02000503000000020004" pitchFamily="2" charset="0"/>
              </a:rPr>
              <a:t>jusqu’au 2 juin 2026 …</a:t>
            </a:r>
          </a:p>
        </p:txBody>
      </p:sp>
      <p:sp>
        <p:nvSpPr>
          <p:cNvPr id="3" name="ZoneTexte 2">
            <a:extLst>
              <a:ext uri="{FF2B5EF4-FFF2-40B4-BE49-F238E27FC236}">
                <a16:creationId xmlns:a16="http://schemas.microsoft.com/office/drawing/2014/main" id="{296D4DB2-2F4A-9D8E-A515-EAA6679308A1}"/>
              </a:ext>
            </a:extLst>
          </p:cNvPr>
          <p:cNvSpPr txBox="1"/>
          <p:nvPr/>
        </p:nvSpPr>
        <p:spPr>
          <a:xfrm>
            <a:off x="6096000" y="2931156"/>
            <a:ext cx="2974027" cy="400110"/>
          </a:xfrm>
          <a:prstGeom prst="rect">
            <a:avLst/>
          </a:prstGeom>
          <a:noFill/>
          <a:ln w="28575">
            <a:solidFill>
              <a:schemeClr val="tx1"/>
            </a:solidFill>
          </a:ln>
        </p:spPr>
        <p:txBody>
          <a:bodyPr wrap="square">
            <a:spAutoFit/>
          </a:bodyPr>
          <a:lstStyle/>
          <a:p>
            <a:pPr algn="ctr"/>
            <a:r>
              <a:rPr lang="fr-FR" sz="2000" dirty="0">
                <a:ln w="12700">
                  <a:solidFill>
                    <a:schemeClr val="accent3">
                      <a:lumMod val="50000"/>
                    </a:schemeClr>
                  </a:solidFill>
                  <a:prstDash val="solid"/>
                </a:ln>
                <a:effectLst>
                  <a:innerShdw blurRad="177800">
                    <a:schemeClr val="accent3">
                      <a:lumMod val="50000"/>
                    </a:schemeClr>
                  </a:innerShdw>
                </a:effectLst>
                <a:latin typeface="Arial Rounded MT Bold" panose="020F0704030504030204" pitchFamily="34" charset="77"/>
                <a:ea typeface="Helvetica Neue" panose="02000503000000020004" pitchFamily="2" charset="0"/>
                <a:cs typeface="Helvetica Neue" panose="02000503000000020004" pitchFamily="2" charset="0"/>
              </a:rPr>
              <a:t>27 septembre 2022</a:t>
            </a:r>
          </a:p>
        </p:txBody>
      </p:sp>
    </p:spTree>
    <p:extLst>
      <p:ext uri="{BB962C8B-B14F-4D97-AF65-F5344CB8AC3E}">
        <p14:creationId xmlns:p14="http://schemas.microsoft.com/office/powerpoint/2010/main" val="386429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ppt_x</p:attrName>
                                        </p:attrNameLst>
                                      </p:cBhvr>
                                      <p:tavLst>
                                        <p:tav tm="0">
                                          <p:val>
                                            <p:strVal val="#ppt_x-#ppt_w*1.125000"/>
                                          </p:val>
                                        </p:tav>
                                        <p:tav tm="100000">
                                          <p:val>
                                            <p:strVal val="#ppt_x"/>
                                          </p:val>
                                        </p:tav>
                                      </p:tavLst>
                                    </p:anim>
                                    <p:animEffect transition="in" filter="wipe(right)">
                                      <p:cBhvr>
                                        <p:cTn id="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DBF5BBE4-8CD7-A27C-9C16-63AF4AB23D9C}"/>
              </a:ext>
            </a:extLst>
          </p:cNvPr>
          <p:cNvSpPr txBox="1"/>
          <p:nvPr/>
        </p:nvSpPr>
        <p:spPr>
          <a:xfrm>
            <a:off x="446985" y="284509"/>
            <a:ext cx="10970657" cy="1323439"/>
          </a:xfrm>
          <a:prstGeom prst="rect">
            <a:avLst/>
          </a:prstGeom>
          <a:noFill/>
        </p:spPr>
        <p:txBody>
          <a:bodyPr wrap="square">
            <a:spAutoFit/>
          </a:bodyPr>
          <a:lstStyle/>
          <a:p>
            <a:r>
              <a:rPr lang="fr-FR" sz="4000" b="1" dirty="0">
                <a:ln w="12700">
                  <a:noFill/>
                  <a:prstDash val="solid"/>
                </a:ln>
                <a:solidFill>
                  <a:sysClr val="windowText" lastClr="000000"/>
                </a:solidFill>
                <a:latin typeface="Gill Sans Ultra Bold" panose="020B0A02020104020203" pitchFamily="34" charset="77"/>
              </a:rPr>
              <a:t>« Cela se </a:t>
            </a:r>
            <a:r>
              <a:rPr lang="fr-FR" sz="4000" b="1" dirty="0">
                <a:ln w="12700">
                  <a:noFill/>
                  <a:prstDash val="solid"/>
                </a:ln>
                <a:solidFill>
                  <a:srgbClr val="FF0000"/>
                </a:solidFill>
                <a:latin typeface="Gill Sans Ultra Bold" panose="020B0A02020104020203" pitchFamily="34" charset="77"/>
              </a:rPr>
              <a:t>décidera</a:t>
            </a:r>
            <a:r>
              <a:rPr lang="fr-FR" sz="4000" b="1" dirty="0">
                <a:ln w="12700">
                  <a:noFill/>
                  <a:prstDash val="solid"/>
                </a:ln>
                <a:solidFill>
                  <a:sysClr val="windowText" lastClr="000000"/>
                </a:solidFill>
                <a:latin typeface="Gill Sans Ultra Bold" panose="020B0A02020104020203" pitchFamily="34" charset="77"/>
              </a:rPr>
              <a:t> en octobre » [2023] </a:t>
            </a:r>
          </a:p>
        </p:txBody>
      </p:sp>
      <p:pic>
        <p:nvPicPr>
          <p:cNvPr id="3" name="Image 2">
            <a:extLst>
              <a:ext uri="{FF2B5EF4-FFF2-40B4-BE49-F238E27FC236}">
                <a16:creationId xmlns:a16="http://schemas.microsoft.com/office/drawing/2014/main" id="{77886E65-1CA4-1EF9-F763-CA54BAB2F87B}"/>
              </a:ext>
            </a:extLst>
          </p:cNvPr>
          <p:cNvPicPr>
            <a:picLocks noChangeAspect="1"/>
          </p:cNvPicPr>
          <p:nvPr/>
        </p:nvPicPr>
        <p:blipFill>
          <a:blip r:embed="rId3"/>
          <a:stretch>
            <a:fillRect/>
          </a:stretch>
        </p:blipFill>
        <p:spPr>
          <a:xfrm>
            <a:off x="275688" y="2251432"/>
            <a:ext cx="6791960" cy="3843960"/>
          </a:xfrm>
          <a:prstGeom prst="rect">
            <a:avLst/>
          </a:prstGeom>
          <a:ln>
            <a:solidFill>
              <a:schemeClr val="tx1"/>
            </a:solidFill>
          </a:ln>
        </p:spPr>
      </p:pic>
      <p:pic>
        <p:nvPicPr>
          <p:cNvPr id="4" name="Image 3">
            <a:extLst>
              <a:ext uri="{FF2B5EF4-FFF2-40B4-BE49-F238E27FC236}">
                <a16:creationId xmlns:a16="http://schemas.microsoft.com/office/drawing/2014/main" id="{722BF8BC-D69C-610F-5721-32B2CB3E4038}"/>
              </a:ext>
            </a:extLst>
          </p:cNvPr>
          <p:cNvPicPr>
            <a:picLocks noChangeAspect="1"/>
          </p:cNvPicPr>
          <p:nvPr/>
        </p:nvPicPr>
        <p:blipFill>
          <a:blip r:embed="rId4"/>
          <a:stretch>
            <a:fillRect/>
          </a:stretch>
        </p:blipFill>
        <p:spPr>
          <a:xfrm>
            <a:off x="-897315" y="4543926"/>
            <a:ext cx="3560113" cy="2314074"/>
          </a:xfrm>
          <a:prstGeom prst="rect">
            <a:avLst/>
          </a:prstGeom>
        </p:spPr>
      </p:pic>
      <p:sp>
        <p:nvSpPr>
          <p:cNvPr id="13" name="ZoneTexte 12">
            <a:extLst>
              <a:ext uri="{FF2B5EF4-FFF2-40B4-BE49-F238E27FC236}">
                <a16:creationId xmlns:a16="http://schemas.microsoft.com/office/drawing/2014/main" id="{0FF4DDD4-5B59-E63A-296B-37714D37FBDA}"/>
              </a:ext>
            </a:extLst>
          </p:cNvPr>
          <p:cNvSpPr txBox="1"/>
          <p:nvPr/>
        </p:nvSpPr>
        <p:spPr>
          <a:xfrm>
            <a:off x="345342" y="2696274"/>
            <a:ext cx="3326326" cy="369332"/>
          </a:xfrm>
          <a:prstGeom prst="rect">
            <a:avLst/>
          </a:prstGeom>
          <a:noFill/>
        </p:spPr>
        <p:txBody>
          <a:bodyPr wrap="square">
            <a:spAutoFit/>
          </a:bodyPr>
          <a:lstStyle/>
          <a:p>
            <a:r>
              <a:rPr lang="fr-FR" b="1" dirty="0">
                <a:ln w="12700">
                  <a:solidFill>
                    <a:schemeClr val="accent3">
                      <a:lumMod val="50000"/>
                    </a:schemeClr>
                  </a:solidFill>
                  <a:prstDash val="solid"/>
                </a:ln>
                <a:solidFill>
                  <a:schemeClr val="bg1"/>
                </a:solidFill>
                <a:effectLst>
                  <a:innerShdw blurRad="177800">
                    <a:schemeClr val="accent3">
                      <a:lumMod val="50000"/>
                    </a:schemeClr>
                  </a:innerShdw>
                </a:effectLst>
                <a:latin typeface="Arial Rounded MT Bold" panose="020F0704030504030204" pitchFamily="34" charset="77"/>
                <a:ea typeface="Helvetica Neue" panose="02000503000000020004" pitchFamily="2" charset="0"/>
                <a:cs typeface="Helvetica Neue" panose="02000503000000020004" pitchFamily="2" charset="0"/>
              </a:rPr>
              <a:t>Vidéo publiée en mars 2023</a:t>
            </a:r>
          </a:p>
        </p:txBody>
      </p:sp>
      <p:sp>
        <p:nvSpPr>
          <p:cNvPr id="2" name="Bulle rectangulaire à coins arrondis 1">
            <a:extLst>
              <a:ext uri="{FF2B5EF4-FFF2-40B4-BE49-F238E27FC236}">
                <a16:creationId xmlns:a16="http://schemas.microsoft.com/office/drawing/2014/main" id="{0492C79D-8FB3-E88E-5CCC-5DCC7F6B9C18}"/>
              </a:ext>
            </a:extLst>
          </p:cNvPr>
          <p:cNvSpPr/>
          <p:nvPr/>
        </p:nvSpPr>
        <p:spPr>
          <a:xfrm>
            <a:off x="5969726" y="1990394"/>
            <a:ext cx="6060951" cy="4666084"/>
          </a:xfrm>
          <a:prstGeom prst="wedgeRoundRectCallout">
            <a:avLst>
              <a:gd name="adj1" fmla="val -64027"/>
              <a:gd name="adj2" fmla="val 16655"/>
              <a:gd name="adj3" fmla="val 16667"/>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H" sz="2800" b="1" dirty="0">
                <a:solidFill>
                  <a:schemeClr val="tx1"/>
                </a:solidFill>
                <a:latin typeface="Arial Rounded MT Bold" panose="020F0704030504030204" pitchFamily="34" charset="77"/>
              </a:rPr>
              <a:t>Christine Lagarde : </a:t>
            </a:r>
            <a:br>
              <a:rPr lang="fr-CH" sz="2800" b="1" dirty="0">
                <a:solidFill>
                  <a:schemeClr val="tx1"/>
                </a:solidFill>
                <a:latin typeface="Arial Rounded MT Bold" panose="020F0704030504030204" pitchFamily="34" charset="77"/>
              </a:rPr>
            </a:br>
            <a:r>
              <a:rPr lang="fr-CH" sz="2200" b="1" dirty="0">
                <a:solidFill>
                  <a:schemeClr val="tx1"/>
                </a:solidFill>
                <a:latin typeface="Arial Rounded MT Bold" panose="020F0704030504030204" pitchFamily="34" charset="77"/>
              </a:rPr>
              <a:t>Présidente de la </a:t>
            </a:r>
            <a:r>
              <a:rPr lang="fr-CH" sz="2200" b="1" dirty="0">
                <a:solidFill>
                  <a:srgbClr val="FF0000"/>
                </a:solidFill>
                <a:latin typeface="Arial Rounded MT Bold" panose="020F0704030504030204" pitchFamily="34" charset="77"/>
              </a:rPr>
              <a:t>BCE</a:t>
            </a:r>
            <a:endParaRPr lang="fr-CH" sz="2200" b="1" dirty="0">
              <a:solidFill>
                <a:schemeClr val="tx1"/>
              </a:solidFill>
              <a:latin typeface="Arial Rounded MT Bold" panose="020F0704030504030204" pitchFamily="34" charset="77"/>
            </a:endParaRPr>
          </a:p>
          <a:p>
            <a:r>
              <a:rPr lang="fr-CH" sz="900" b="1" dirty="0">
                <a:solidFill>
                  <a:schemeClr val="tx1"/>
                </a:solidFill>
              </a:rPr>
              <a:t> </a:t>
            </a:r>
            <a:br>
              <a:rPr lang="fr-CH" sz="2800" b="1" dirty="0">
                <a:solidFill>
                  <a:schemeClr val="tx1"/>
                </a:solidFill>
              </a:rPr>
            </a:br>
            <a:r>
              <a:rPr lang="fr-CH" sz="2000" dirty="0">
                <a:solidFill>
                  <a:schemeClr val="tx1"/>
                </a:solidFill>
                <a:latin typeface="Helvetica Neue" panose="02000503000000020004" pitchFamily="2" charset="0"/>
              </a:rPr>
              <a:t>« </a:t>
            </a:r>
            <a:r>
              <a:rPr lang="fr-FR" sz="2000" dirty="0">
                <a:solidFill>
                  <a:schemeClr val="tx1"/>
                </a:solidFill>
              </a:rPr>
              <a:t>Deux choses : Premièrement, </a:t>
            </a:r>
            <a:r>
              <a:rPr lang="fr-FR" sz="2000" b="1" dirty="0">
                <a:solidFill>
                  <a:schemeClr val="tx1"/>
                </a:solidFill>
                <a:highlight>
                  <a:srgbClr val="FFFF00"/>
                </a:highlight>
              </a:rPr>
              <a:t>cela se décidera en octobre.</a:t>
            </a:r>
            <a:r>
              <a:rPr lang="fr-FR" sz="2000" dirty="0">
                <a:solidFill>
                  <a:schemeClr val="tx1"/>
                </a:solidFill>
              </a:rPr>
              <a:t> Nous préparons donc le terrain. On veut être prêt, on veut être entrainés mais </a:t>
            </a:r>
            <a:r>
              <a:rPr lang="fr-FR" sz="2000" b="1" dirty="0">
                <a:solidFill>
                  <a:srgbClr val="FF0000"/>
                </a:solidFill>
                <a:highlight>
                  <a:srgbClr val="FFFF00"/>
                </a:highlight>
              </a:rPr>
              <a:t>ce ne sera décidé qu'en octobre 2023</a:t>
            </a:r>
            <a:r>
              <a:rPr lang="fr-FR" sz="2000" dirty="0">
                <a:solidFill>
                  <a:schemeClr val="tx1"/>
                </a:solidFill>
              </a:rPr>
              <a:t> […] </a:t>
            </a:r>
            <a:r>
              <a:rPr lang="fr-CH" sz="2000" dirty="0">
                <a:solidFill>
                  <a:schemeClr val="tx1"/>
                </a:solidFill>
              </a:rPr>
              <a:t>» </a:t>
            </a:r>
          </a:p>
          <a:p>
            <a:r>
              <a:rPr lang="fr-CH" sz="2000" dirty="0">
                <a:solidFill>
                  <a:schemeClr val="tx1"/>
                </a:solidFill>
              </a:rPr>
              <a:t>« La raison pour laquelle je suis personnellement convaincue que nous devons aller de l'avant est la situation dans laquelle nous nous trouvons actuellement. </a:t>
            </a:r>
            <a:r>
              <a:rPr lang="fr-CH" sz="2000" b="1" dirty="0">
                <a:solidFill>
                  <a:schemeClr val="tx1"/>
                </a:solidFill>
                <a:highlight>
                  <a:srgbClr val="FFFF00"/>
                </a:highlight>
              </a:rPr>
              <a:t>Nous dépendons de l'approvisionnement en gaz d'un pays très hostile. Je ne veux pas que l'euro dépende de la monnaie d'un pays hostile</a:t>
            </a:r>
            <a:r>
              <a:rPr lang="fr-CH" sz="2000" dirty="0">
                <a:solidFill>
                  <a:schemeClr val="tx1"/>
                </a:solidFill>
              </a:rPr>
              <a:t>.»</a:t>
            </a:r>
          </a:p>
        </p:txBody>
      </p:sp>
    </p:spTree>
    <p:extLst>
      <p:ext uri="{BB962C8B-B14F-4D97-AF65-F5344CB8AC3E}">
        <p14:creationId xmlns:p14="http://schemas.microsoft.com/office/powerpoint/2010/main" val="4249945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DE616-6D53-7DB4-E886-912945E0DDDD}"/>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7042FA28-4B91-0F92-75C0-45BC9F1D019F}"/>
              </a:ext>
            </a:extLst>
          </p:cNvPr>
          <p:cNvSpPr>
            <a:spLocks noGrp="1"/>
          </p:cNvSpPr>
          <p:nvPr>
            <p:ph type="title"/>
          </p:nvPr>
        </p:nvSpPr>
        <p:spPr>
          <a:xfrm>
            <a:off x="252790" y="149972"/>
            <a:ext cx="10515600" cy="1325563"/>
          </a:xfrm>
        </p:spPr>
        <p:txBody>
          <a:bodyPr>
            <a:normAutofit fontScale="90000"/>
          </a:bodyPr>
          <a:lstStyle/>
          <a:p>
            <a:r>
              <a:rPr lang="fr-CH" sz="5400" dirty="0">
                <a:latin typeface="Gill Sans Ultra Bold" panose="020B0A02020104020203" pitchFamily="34" charset="77"/>
              </a:rPr>
              <a:t>Le </a:t>
            </a:r>
            <a:r>
              <a:rPr lang="fr-CH" sz="5400" dirty="0">
                <a:solidFill>
                  <a:srgbClr val="FF0000"/>
                </a:solidFill>
                <a:latin typeface="Gill Sans Ultra Bold" panose="020B0A02020104020203" pitchFamily="34" charset="77"/>
              </a:rPr>
              <a:t>contrôle</a:t>
            </a:r>
            <a:r>
              <a:rPr lang="fr-CH" sz="5400" dirty="0">
                <a:latin typeface="Gill Sans Ultra Bold" panose="020B0A02020104020203" pitchFamily="34" charset="77"/>
              </a:rPr>
              <a:t> mondial </a:t>
            </a:r>
            <a:br>
              <a:rPr lang="fr-CH" sz="5400" dirty="0">
                <a:latin typeface="Gill Sans Ultra Bold" panose="020B0A02020104020203" pitchFamily="34" charset="77"/>
              </a:rPr>
            </a:br>
            <a:r>
              <a:rPr lang="fr-CH" sz="4000" dirty="0">
                <a:latin typeface="Gill Sans Ultra Bold" panose="020B0A02020104020203" pitchFamily="34" charset="77"/>
              </a:rPr>
              <a:t>selon Jacques Attali    </a:t>
            </a:r>
          </a:p>
        </p:txBody>
      </p:sp>
      <p:pic>
        <p:nvPicPr>
          <p:cNvPr id="2" name="Picture 2" descr="48,285 Union Européenne Vectores, Ilustraciones y Gráficos - 123RF">
            <a:extLst>
              <a:ext uri="{FF2B5EF4-FFF2-40B4-BE49-F238E27FC236}">
                <a16:creationId xmlns:a16="http://schemas.microsoft.com/office/drawing/2014/main" id="{902C510F-2518-A3F2-A3EC-E54215F8B2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7012" y="149972"/>
            <a:ext cx="1450727" cy="1450727"/>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33705070-B386-F896-A4C2-9462AF3A296E}"/>
              </a:ext>
            </a:extLst>
          </p:cNvPr>
          <p:cNvPicPr>
            <a:picLocks noChangeAspect="1"/>
          </p:cNvPicPr>
          <p:nvPr/>
        </p:nvPicPr>
        <p:blipFill>
          <a:blip r:embed="rId3"/>
          <a:stretch>
            <a:fillRect/>
          </a:stretch>
        </p:blipFill>
        <p:spPr>
          <a:xfrm>
            <a:off x="9224732" y="3126161"/>
            <a:ext cx="2390917" cy="3251200"/>
          </a:xfrm>
          <a:prstGeom prst="rect">
            <a:avLst/>
          </a:prstGeom>
        </p:spPr>
      </p:pic>
      <p:sp>
        <p:nvSpPr>
          <p:cNvPr id="17" name="Bulle rectangulaire à coins arrondis 16">
            <a:extLst>
              <a:ext uri="{FF2B5EF4-FFF2-40B4-BE49-F238E27FC236}">
                <a16:creationId xmlns:a16="http://schemas.microsoft.com/office/drawing/2014/main" id="{8ABBB1A8-E7C7-340B-C349-8E46D159CB1B}"/>
              </a:ext>
            </a:extLst>
          </p:cNvPr>
          <p:cNvSpPr/>
          <p:nvPr/>
        </p:nvSpPr>
        <p:spPr>
          <a:xfrm>
            <a:off x="9449808" y="1512197"/>
            <a:ext cx="2662256" cy="1745301"/>
          </a:xfrm>
          <a:prstGeom prst="wedgeRoundRectCallout">
            <a:avLst>
              <a:gd name="adj1" fmla="val 11106"/>
              <a:gd name="adj2" fmla="val 65956"/>
              <a:gd name="adj3" fmla="val 16667"/>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H" sz="2000" dirty="0">
                <a:solidFill>
                  <a:srgbClr val="000000"/>
                </a:solidFill>
                <a:latin typeface="Helvetica Neue" panose="02000503000000020004" pitchFamily="2" charset="0"/>
              </a:rPr>
              <a:t>« La pandémie qui commence pourrait déclencher une de ces </a:t>
            </a:r>
            <a:r>
              <a:rPr lang="fr-CH" sz="2000" u="sng" dirty="0">
                <a:solidFill>
                  <a:srgbClr val="000000"/>
                </a:solidFill>
                <a:latin typeface="Helvetica Neue" panose="02000503000000020004" pitchFamily="2" charset="0"/>
              </a:rPr>
              <a:t>peurs</a:t>
            </a:r>
            <a:r>
              <a:rPr lang="fr-CH" sz="2000" dirty="0">
                <a:solidFill>
                  <a:srgbClr val="000000"/>
                </a:solidFill>
                <a:latin typeface="Helvetica Neue" panose="02000503000000020004" pitchFamily="2" charset="0"/>
              </a:rPr>
              <a:t> structurantes. »</a:t>
            </a:r>
          </a:p>
        </p:txBody>
      </p:sp>
      <p:sp>
        <p:nvSpPr>
          <p:cNvPr id="18" name="Bulle rectangulaire à coins arrondis 17">
            <a:extLst>
              <a:ext uri="{FF2B5EF4-FFF2-40B4-BE49-F238E27FC236}">
                <a16:creationId xmlns:a16="http://schemas.microsoft.com/office/drawing/2014/main" id="{48685BD1-F2AD-6ABB-745E-C3969EC2A1ED}"/>
              </a:ext>
            </a:extLst>
          </p:cNvPr>
          <p:cNvSpPr/>
          <p:nvPr/>
        </p:nvSpPr>
        <p:spPr>
          <a:xfrm>
            <a:off x="252790" y="1430199"/>
            <a:ext cx="5706006" cy="3103779"/>
          </a:xfrm>
          <a:prstGeom prst="wedgeRoundRectCallout">
            <a:avLst>
              <a:gd name="adj1" fmla="val 109285"/>
              <a:gd name="adj2" fmla="val 54782"/>
              <a:gd name="adj3" fmla="val 16667"/>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H" sz="2000" dirty="0">
                <a:solidFill>
                  <a:srgbClr val="000000"/>
                </a:solidFill>
                <a:latin typeface="Helvetica Neue" panose="02000503000000020004" pitchFamily="2" charset="0"/>
              </a:rPr>
              <a:t>« Et, même si, comme il faut évidemment l’espérer, cette crise n’est très grave, il ne </a:t>
            </a:r>
          </a:p>
          <a:p>
            <a:r>
              <a:rPr lang="fr-CH" sz="2000" dirty="0">
                <a:solidFill>
                  <a:srgbClr val="000000"/>
                </a:solidFill>
                <a:latin typeface="Helvetica Neue" panose="02000503000000020004" pitchFamily="2" charset="0"/>
              </a:rPr>
              <a:t>faudra pas oublier, comme pour la crise économique, d’en tirer les leçons, pour </a:t>
            </a:r>
          </a:p>
          <a:p>
            <a:r>
              <a:rPr lang="fr-CH" sz="2000" dirty="0">
                <a:solidFill>
                  <a:srgbClr val="000000"/>
                </a:solidFill>
                <a:latin typeface="Helvetica Neue" panose="02000503000000020004" pitchFamily="2" charset="0"/>
              </a:rPr>
              <a:t>qu’avant la prochaine, inévitable, on mette en place des mécanismes de prévention et de </a:t>
            </a:r>
            <a:r>
              <a:rPr lang="fr-CH" sz="2000" u="sng" dirty="0">
                <a:solidFill>
                  <a:srgbClr val="000000"/>
                </a:solidFill>
                <a:latin typeface="Helvetica Neue" panose="02000503000000020004" pitchFamily="2" charset="0"/>
              </a:rPr>
              <a:t>contrôle</a:t>
            </a:r>
            <a:r>
              <a:rPr lang="fr-CH" sz="2000" dirty="0">
                <a:solidFill>
                  <a:srgbClr val="000000"/>
                </a:solidFill>
                <a:latin typeface="Helvetica Neue" panose="02000503000000020004" pitchFamily="2" charset="0"/>
              </a:rPr>
              <a:t> et des processus logistiques de </a:t>
            </a:r>
            <a:r>
              <a:rPr lang="fr-CH" sz="2000" u="sng" dirty="0">
                <a:solidFill>
                  <a:srgbClr val="000000"/>
                </a:solidFill>
                <a:latin typeface="Helvetica Neue" panose="02000503000000020004" pitchFamily="2" charset="0"/>
              </a:rPr>
              <a:t>distribution</a:t>
            </a:r>
            <a:r>
              <a:rPr lang="fr-CH" sz="2000" dirty="0">
                <a:solidFill>
                  <a:srgbClr val="000000"/>
                </a:solidFill>
                <a:latin typeface="Helvetica Neue" panose="02000503000000020004" pitchFamily="2" charset="0"/>
              </a:rPr>
              <a:t> équitable des médicaments et de </a:t>
            </a:r>
            <a:r>
              <a:rPr lang="fr-CH" sz="2000" u="sng" dirty="0">
                <a:solidFill>
                  <a:srgbClr val="000000"/>
                </a:solidFill>
                <a:latin typeface="Helvetica Neue" panose="02000503000000020004" pitchFamily="2" charset="0"/>
              </a:rPr>
              <a:t>vaccins</a:t>
            </a:r>
            <a:r>
              <a:rPr lang="fr-CH" sz="2000" dirty="0">
                <a:solidFill>
                  <a:srgbClr val="000000"/>
                </a:solidFill>
                <a:latin typeface="Helvetica Neue" panose="02000503000000020004" pitchFamily="2" charset="0"/>
              </a:rPr>
              <a:t>. </a:t>
            </a:r>
          </a:p>
        </p:txBody>
      </p:sp>
      <p:sp>
        <p:nvSpPr>
          <p:cNvPr id="22" name="Bulle rectangulaire à coins arrondis 21">
            <a:extLst>
              <a:ext uri="{FF2B5EF4-FFF2-40B4-BE49-F238E27FC236}">
                <a16:creationId xmlns:a16="http://schemas.microsoft.com/office/drawing/2014/main" id="{790D0F8E-BF54-71AA-2AB9-42D514600199}"/>
              </a:ext>
            </a:extLst>
          </p:cNvPr>
          <p:cNvSpPr/>
          <p:nvPr/>
        </p:nvSpPr>
        <p:spPr>
          <a:xfrm>
            <a:off x="288394" y="4482914"/>
            <a:ext cx="8500006" cy="2243012"/>
          </a:xfrm>
          <a:prstGeom prst="wedgeRoundRectCallout">
            <a:avLst>
              <a:gd name="adj1" fmla="val 59502"/>
              <a:gd name="adj2" fmla="val 1477"/>
              <a:gd name="adj3" fmla="val 16667"/>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H" sz="2000" b="1" dirty="0">
                <a:solidFill>
                  <a:srgbClr val="000000"/>
                </a:solidFill>
                <a:highlight>
                  <a:srgbClr val="FFFF00"/>
                </a:highlight>
                <a:latin typeface="Helvetica Neue" panose="02000503000000020004" pitchFamily="2" charset="0"/>
              </a:rPr>
              <a:t>« On devra  pour cela mettre en place une </a:t>
            </a:r>
            <a:r>
              <a:rPr lang="fr-CH" sz="2000" b="1" dirty="0">
                <a:solidFill>
                  <a:srgbClr val="FF0000"/>
                </a:solidFill>
                <a:highlight>
                  <a:srgbClr val="FFFF00"/>
                </a:highlight>
                <a:latin typeface="Helvetica Neue" panose="02000503000000020004" pitchFamily="2" charset="0"/>
              </a:rPr>
              <a:t>police mondiale</a:t>
            </a:r>
            <a:r>
              <a:rPr lang="fr-CH" sz="2000" b="1" dirty="0">
                <a:solidFill>
                  <a:srgbClr val="000000"/>
                </a:solidFill>
                <a:highlight>
                  <a:srgbClr val="FFFF00"/>
                </a:highlight>
                <a:latin typeface="Helvetica Neue" panose="02000503000000020004" pitchFamily="2" charset="0"/>
              </a:rPr>
              <a:t>, un </a:t>
            </a:r>
            <a:r>
              <a:rPr lang="fr-CH" sz="2000" b="1" dirty="0">
                <a:solidFill>
                  <a:srgbClr val="FF0000"/>
                </a:solidFill>
                <a:highlight>
                  <a:srgbClr val="FFFF00"/>
                </a:highlight>
                <a:latin typeface="Helvetica Neue" panose="02000503000000020004" pitchFamily="2" charset="0"/>
              </a:rPr>
              <a:t>stockage mondial </a:t>
            </a:r>
            <a:r>
              <a:rPr lang="fr-CH" sz="2000" b="1" dirty="0">
                <a:solidFill>
                  <a:srgbClr val="000000"/>
                </a:solidFill>
                <a:highlight>
                  <a:srgbClr val="FFFF00"/>
                </a:highlight>
                <a:latin typeface="Helvetica Neue" panose="02000503000000020004" pitchFamily="2" charset="0"/>
              </a:rPr>
              <a:t>et donc une </a:t>
            </a:r>
            <a:r>
              <a:rPr lang="fr-CH" sz="2000" b="1" dirty="0">
                <a:solidFill>
                  <a:srgbClr val="FF0000"/>
                </a:solidFill>
                <a:highlight>
                  <a:srgbClr val="FFFF00"/>
                </a:highlight>
                <a:latin typeface="Helvetica Neue" panose="02000503000000020004" pitchFamily="2" charset="0"/>
              </a:rPr>
              <a:t>fiscalité mondiale</a:t>
            </a:r>
            <a:r>
              <a:rPr lang="fr-CH" sz="2000" b="1" dirty="0">
                <a:solidFill>
                  <a:srgbClr val="000000"/>
                </a:solidFill>
                <a:highlight>
                  <a:srgbClr val="FFFF00"/>
                </a:highlight>
                <a:latin typeface="Helvetica Neue" panose="02000503000000020004" pitchFamily="2" charset="0"/>
              </a:rPr>
              <a:t>. On en viendra alors, beaucoup plus vite que ne l’aurait permis la  seule raison économique, à mettre en place les bases d’un </a:t>
            </a:r>
            <a:r>
              <a:rPr lang="fr-CH" sz="2000" b="1" dirty="0">
                <a:solidFill>
                  <a:srgbClr val="FF0000"/>
                </a:solidFill>
                <a:highlight>
                  <a:srgbClr val="FFFF00"/>
                </a:highlight>
                <a:latin typeface="Helvetica Neue" panose="02000503000000020004" pitchFamily="2" charset="0"/>
              </a:rPr>
              <a:t>véritable gouvernement mondial</a:t>
            </a:r>
            <a:r>
              <a:rPr lang="fr-CH" sz="2000" b="1" dirty="0">
                <a:solidFill>
                  <a:srgbClr val="000000"/>
                </a:solidFill>
                <a:highlight>
                  <a:srgbClr val="FFFF00"/>
                </a:highlight>
                <a:latin typeface="Helvetica Neue" panose="02000503000000020004" pitchFamily="2" charset="0"/>
              </a:rPr>
              <a:t>. C’est d’ailleurs par l’hôpital qu’à commencé en France au 17ème siècle la mise en place d’un véritable Etat. »</a:t>
            </a:r>
            <a:endParaRPr lang="fr-FR" sz="2000" b="1" dirty="0">
              <a:highlight>
                <a:srgbClr val="FFFF00"/>
              </a:highlight>
            </a:endParaRPr>
          </a:p>
        </p:txBody>
      </p:sp>
      <p:sp>
        <p:nvSpPr>
          <p:cNvPr id="16" name="Bulle rectangulaire à coins arrondis 15">
            <a:extLst>
              <a:ext uri="{FF2B5EF4-FFF2-40B4-BE49-F238E27FC236}">
                <a16:creationId xmlns:a16="http://schemas.microsoft.com/office/drawing/2014/main" id="{6638568B-933B-6601-2815-DE89B4FE9D99}"/>
              </a:ext>
            </a:extLst>
          </p:cNvPr>
          <p:cNvSpPr/>
          <p:nvPr/>
        </p:nvSpPr>
        <p:spPr>
          <a:xfrm>
            <a:off x="5826904" y="1379135"/>
            <a:ext cx="3397828" cy="1878363"/>
          </a:xfrm>
          <a:prstGeom prst="wedgeRoundRectCallout">
            <a:avLst>
              <a:gd name="adj1" fmla="val 54936"/>
              <a:gd name="adj2" fmla="val 104696"/>
              <a:gd name="adj3" fmla="val 16667"/>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H" sz="2000" b="1" dirty="0">
                <a:solidFill>
                  <a:srgbClr val="000000"/>
                </a:solidFill>
                <a:highlight>
                  <a:srgbClr val="FFFF00"/>
                </a:highlight>
                <a:latin typeface="Helvetica Neue" panose="02000503000000020004" pitchFamily="2" charset="0"/>
              </a:rPr>
              <a:t>« L’Histoire nous apprend que l’humanité n’évolue significativement que quand elle a vraiment peur. »</a:t>
            </a:r>
          </a:p>
        </p:txBody>
      </p:sp>
      <p:sp>
        <p:nvSpPr>
          <p:cNvPr id="24" name="ZoneTexte 23">
            <a:extLst>
              <a:ext uri="{FF2B5EF4-FFF2-40B4-BE49-F238E27FC236}">
                <a16:creationId xmlns:a16="http://schemas.microsoft.com/office/drawing/2014/main" id="{0B7D814D-2854-EF96-DE2E-EB079ADBBEB6}"/>
              </a:ext>
            </a:extLst>
          </p:cNvPr>
          <p:cNvSpPr txBox="1"/>
          <p:nvPr/>
        </p:nvSpPr>
        <p:spPr>
          <a:xfrm>
            <a:off x="8867615" y="6252197"/>
            <a:ext cx="3105150" cy="677108"/>
          </a:xfrm>
          <a:prstGeom prst="rect">
            <a:avLst/>
          </a:prstGeom>
          <a:noFill/>
        </p:spPr>
        <p:txBody>
          <a:bodyPr wrap="square">
            <a:spAutoFit/>
          </a:bodyPr>
          <a:lstStyle/>
          <a:p>
            <a:pPr algn="ctr"/>
            <a:r>
              <a:rPr lang="fr-CH" sz="2000" b="1" dirty="0">
                <a:solidFill>
                  <a:srgbClr val="000000"/>
                </a:solidFill>
                <a:latin typeface="Helvetica Neue" panose="02000503000000020004" pitchFamily="2" charset="0"/>
              </a:rPr>
              <a:t>Jacques Attali</a:t>
            </a:r>
            <a:br>
              <a:rPr lang="fr-CH" sz="1800" b="1" dirty="0">
                <a:solidFill>
                  <a:srgbClr val="000000"/>
                </a:solidFill>
                <a:latin typeface="Helvetica Neue" panose="02000503000000020004" pitchFamily="2" charset="0"/>
              </a:rPr>
            </a:br>
            <a:r>
              <a:rPr lang="fr-CH" sz="1800" b="1" dirty="0">
                <a:solidFill>
                  <a:srgbClr val="000000"/>
                </a:solidFill>
                <a:latin typeface="Helvetica Neue" panose="02000503000000020004" pitchFamily="2" charset="0"/>
              </a:rPr>
              <a:t>3.05.2009</a:t>
            </a:r>
            <a:endParaRPr lang="fr-FR" dirty="0"/>
          </a:p>
        </p:txBody>
      </p:sp>
      <p:sp>
        <p:nvSpPr>
          <p:cNvPr id="3" name="ZoneTexte 2">
            <a:extLst>
              <a:ext uri="{FF2B5EF4-FFF2-40B4-BE49-F238E27FC236}">
                <a16:creationId xmlns:a16="http://schemas.microsoft.com/office/drawing/2014/main" id="{F6ABF669-9FE2-142D-C682-1402FFB43C78}"/>
              </a:ext>
            </a:extLst>
          </p:cNvPr>
          <p:cNvSpPr txBox="1"/>
          <p:nvPr/>
        </p:nvSpPr>
        <p:spPr>
          <a:xfrm>
            <a:off x="11220061" y="21985"/>
            <a:ext cx="1240845" cy="461665"/>
          </a:xfrm>
          <a:prstGeom prst="rect">
            <a:avLst/>
          </a:prstGeom>
          <a:noFill/>
        </p:spPr>
        <p:txBody>
          <a:bodyPr wrap="square">
            <a:spAutoFit/>
          </a:bodyPr>
          <a:lstStyle/>
          <a:p>
            <a:r>
              <a:rPr lang="fr-CH" sz="2400" b="1" dirty="0">
                <a:latin typeface="☞ABADI MT PRO COND" panose="020B0806020104020203" pitchFamily="34" charset="0"/>
                <a:ea typeface="Helvetica Neue" panose="02000503000000020004" pitchFamily="2" charset="0"/>
                <a:cs typeface="Helvetica Neue" panose="02000503000000020004" pitchFamily="2" charset="0"/>
              </a:rPr>
              <a:t>2009</a:t>
            </a:r>
            <a:r>
              <a:rPr lang="fr-CH" sz="2400" dirty="0">
                <a:latin typeface="☞ABADI MT PRO COND" panose="020B0806020104020203" pitchFamily="34" charset="0"/>
                <a:ea typeface="Helvetica Neue" panose="02000503000000020004" pitchFamily="2" charset="0"/>
                <a:cs typeface="Helvetica Neue" panose="02000503000000020004" pitchFamily="2" charset="0"/>
              </a:rPr>
              <a:t> </a:t>
            </a:r>
            <a:endParaRPr lang="fr-FR" sz="2400" dirty="0">
              <a:latin typeface="☞ABADI MT PRO COND" panose="020B0806020104020203" pitchFamily="34" charset="0"/>
            </a:endParaRPr>
          </a:p>
        </p:txBody>
      </p:sp>
    </p:spTree>
    <p:extLst>
      <p:ext uri="{BB962C8B-B14F-4D97-AF65-F5344CB8AC3E}">
        <p14:creationId xmlns:p14="http://schemas.microsoft.com/office/powerpoint/2010/main" val="1379052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1000" fill="hold"/>
                                        <p:tgtEl>
                                          <p:spTgt spid="16"/>
                                        </p:tgtEl>
                                        <p:attrNameLst>
                                          <p:attrName>ppt_w</p:attrName>
                                        </p:attrNameLst>
                                      </p:cBhvr>
                                      <p:tavLst>
                                        <p:tav tm="0">
                                          <p:val>
                                            <p:strVal val="#ppt_w*0.70"/>
                                          </p:val>
                                        </p:tav>
                                        <p:tav tm="100000">
                                          <p:val>
                                            <p:strVal val="#ppt_w"/>
                                          </p:val>
                                        </p:tav>
                                      </p:tavLst>
                                    </p:anim>
                                    <p:anim calcmode="lin" valueType="num">
                                      <p:cBhvr>
                                        <p:cTn id="13" dur="1000" fill="hold"/>
                                        <p:tgtEl>
                                          <p:spTgt spid="16"/>
                                        </p:tgtEl>
                                        <p:attrNameLst>
                                          <p:attrName>ppt_h</p:attrName>
                                        </p:attrNameLst>
                                      </p:cBhvr>
                                      <p:tavLst>
                                        <p:tav tm="0">
                                          <p:val>
                                            <p:strVal val="#ppt_h"/>
                                          </p:val>
                                        </p:tav>
                                        <p:tav tm="100000">
                                          <p:val>
                                            <p:strVal val="#ppt_h"/>
                                          </p:val>
                                        </p:tav>
                                      </p:tavLst>
                                    </p:anim>
                                    <p:animEffect transition="in" filter="fade">
                                      <p:cBhvr>
                                        <p:cTn id="14" dur="10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1000" fill="hold"/>
                                        <p:tgtEl>
                                          <p:spTgt spid="17"/>
                                        </p:tgtEl>
                                        <p:attrNameLst>
                                          <p:attrName>ppt_w</p:attrName>
                                        </p:attrNameLst>
                                      </p:cBhvr>
                                      <p:tavLst>
                                        <p:tav tm="0">
                                          <p:val>
                                            <p:strVal val="#ppt_w*0.70"/>
                                          </p:val>
                                        </p:tav>
                                        <p:tav tm="100000">
                                          <p:val>
                                            <p:strVal val="#ppt_w"/>
                                          </p:val>
                                        </p:tav>
                                      </p:tavLst>
                                    </p:anim>
                                    <p:anim calcmode="lin" valueType="num">
                                      <p:cBhvr>
                                        <p:cTn id="20" dur="1000" fill="hold"/>
                                        <p:tgtEl>
                                          <p:spTgt spid="17"/>
                                        </p:tgtEl>
                                        <p:attrNameLst>
                                          <p:attrName>ppt_h</p:attrName>
                                        </p:attrNameLst>
                                      </p:cBhvr>
                                      <p:tavLst>
                                        <p:tav tm="0">
                                          <p:val>
                                            <p:strVal val="#ppt_h"/>
                                          </p:val>
                                        </p:tav>
                                        <p:tav tm="100000">
                                          <p:val>
                                            <p:strVal val="#ppt_h"/>
                                          </p:val>
                                        </p:tav>
                                      </p:tavLst>
                                    </p:anim>
                                    <p:animEffect transition="in" filter="fade">
                                      <p:cBhvr>
                                        <p:cTn id="21" dur="10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p:cTn id="26" dur="1000" fill="hold"/>
                                        <p:tgtEl>
                                          <p:spTgt spid="18"/>
                                        </p:tgtEl>
                                        <p:attrNameLst>
                                          <p:attrName>ppt_w</p:attrName>
                                        </p:attrNameLst>
                                      </p:cBhvr>
                                      <p:tavLst>
                                        <p:tav tm="0">
                                          <p:val>
                                            <p:strVal val="#ppt_w*0.70"/>
                                          </p:val>
                                        </p:tav>
                                        <p:tav tm="100000">
                                          <p:val>
                                            <p:strVal val="#ppt_w"/>
                                          </p:val>
                                        </p:tav>
                                      </p:tavLst>
                                    </p:anim>
                                    <p:anim calcmode="lin" valueType="num">
                                      <p:cBhvr>
                                        <p:cTn id="27" dur="1000" fill="hold"/>
                                        <p:tgtEl>
                                          <p:spTgt spid="18"/>
                                        </p:tgtEl>
                                        <p:attrNameLst>
                                          <p:attrName>ppt_h</p:attrName>
                                        </p:attrNameLst>
                                      </p:cBhvr>
                                      <p:tavLst>
                                        <p:tav tm="0">
                                          <p:val>
                                            <p:strVal val="#ppt_h"/>
                                          </p:val>
                                        </p:tav>
                                        <p:tav tm="100000">
                                          <p:val>
                                            <p:strVal val="#ppt_h"/>
                                          </p:val>
                                        </p:tav>
                                      </p:tavLst>
                                    </p:anim>
                                    <p:animEffect transition="in" filter="fade">
                                      <p:cBhvr>
                                        <p:cTn id="28" dur="10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 calcmode="lin" valueType="num">
                                      <p:cBhvr>
                                        <p:cTn id="33" dur="1000" fill="hold"/>
                                        <p:tgtEl>
                                          <p:spTgt spid="22"/>
                                        </p:tgtEl>
                                        <p:attrNameLst>
                                          <p:attrName>ppt_w</p:attrName>
                                        </p:attrNameLst>
                                      </p:cBhvr>
                                      <p:tavLst>
                                        <p:tav tm="0">
                                          <p:val>
                                            <p:strVal val="#ppt_w*0.70"/>
                                          </p:val>
                                        </p:tav>
                                        <p:tav tm="100000">
                                          <p:val>
                                            <p:strVal val="#ppt_w"/>
                                          </p:val>
                                        </p:tav>
                                      </p:tavLst>
                                    </p:anim>
                                    <p:anim calcmode="lin" valueType="num">
                                      <p:cBhvr>
                                        <p:cTn id="34" dur="1000" fill="hold"/>
                                        <p:tgtEl>
                                          <p:spTgt spid="22"/>
                                        </p:tgtEl>
                                        <p:attrNameLst>
                                          <p:attrName>ppt_h</p:attrName>
                                        </p:attrNameLst>
                                      </p:cBhvr>
                                      <p:tavLst>
                                        <p:tav tm="0">
                                          <p:val>
                                            <p:strVal val="#ppt_h"/>
                                          </p:val>
                                        </p:tav>
                                        <p:tav tm="100000">
                                          <p:val>
                                            <p:strVal val="#ppt_h"/>
                                          </p:val>
                                        </p:tav>
                                      </p:tavLst>
                                    </p:anim>
                                    <p:animEffect transition="in" filter="fade">
                                      <p:cBhvr>
                                        <p:cTn id="35"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2" grpId="0" animBg="1"/>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CEA1E46-62DD-1776-0114-8F837C6E7CEE}"/>
              </a:ext>
            </a:extLst>
          </p:cNvPr>
          <p:cNvPicPr>
            <a:picLocks noChangeAspect="1"/>
          </p:cNvPicPr>
          <p:nvPr/>
        </p:nvPicPr>
        <p:blipFill>
          <a:blip r:embed="rId3"/>
          <a:stretch>
            <a:fillRect/>
          </a:stretch>
        </p:blipFill>
        <p:spPr>
          <a:xfrm>
            <a:off x="216131" y="2715491"/>
            <a:ext cx="5690642" cy="3699162"/>
          </a:xfrm>
          <a:prstGeom prst="rect">
            <a:avLst/>
          </a:prstGeom>
          <a:ln>
            <a:solidFill>
              <a:schemeClr val="tx1"/>
            </a:solidFill>
          </a:ln>
        </p:spPr>
      </p:pic>
      <p:sp>
        <p:nvSpPr>
          <p:cNvPr id="5" name="ZoneTexte 4">
            <a:extLst>
              <a:ext uri="{FF2B5EF4-FFF2-40B4-BE49-F238E27FC236}">
                <a16:creationId xmlns:a16="http://schemas.microsoft.com/office/drawing/2014/main" id="{DBF5BBE4-8CD7-A27C-9C16-63AF4AB23D9C}"/>
              </a:ext>
            </a:extLst>
          </p:cNvPr>
          <p:cNvSpPr txBox="1"/>
          <p:nvPr/>
        </p:nvSpPr>
        <p:spPr>
          <a:xfrm>
            <a:off x="848163" y="0"/>
            <a:ext cx="10111693" cy="1323439"/>
          </a:xfrm>
          <a:prstGeom prst="rect">
            <a:avLst/>
          </a:prstGeom>
          <a:noFill/>
        </p:spPr>
        <p:txBody>
          <a:bodyPr wrap="square">
            <a:spAutoFit/>
          </a:bodyPr>
          <a:lstStyle/>
          <a:p>
            <a:r>
              <a:rPr lang="fr-FR" sz="4000" b="1" dirty="0">
                <a:ln w="12700">
                  <a:noFill/>
                  <a:prstDash val="solid"/>
                </a:ln>
                <a:solidFill>
                  <a:sysClr val="windowText" lastClr="000000"/>
                </a:solidFill>
                <a:latin typeface="Gill Sans Ultra Bold" panose="020B0A02020104020203" pitchFamily="34" charset="77"/>
              </a:rPr>
              <a:t>Pas programmable …</a:t>
            </a:r>
          </a:p>
          <a:p>
            <a:r>
              <a:rPr lang="fr-FR" sz="4000" b="1" dirty="0">
                <a:ln w="12700">
                  <a:noFill/>
                  <a:prstDash val="solid"/>
                </a:ln>
                <a:solidFill>
                  <a:sysClr val="windowText" lastClr="000000"/>
                </a:solidFill>
                <a:latin typeface="Gill Sans Ultra Bold" panose="020B0A02020104020203" pitchFamily="34" charset="77"/>
              </a:rPr>
              <a:t>mais avec </a:t>
            </a:r>
            <a:r>
              <a:rPr lang="fr-FR" sz="4000" b="1" dirty="0">
                <a:ln w="12700">
                  <a:noFill/>
                  <a:prstDash val="solid"/>
                </a:ln>
                <a:solidFill>
                  <a:srgbClr val="FF0000"/>
                </a:solidFill>
                <a:latin typeface="Gill Sans Ultra Bold" panose="020B0A02020104020203" pitchFamily="34" charset="77"/>
              </a:rPr>
              <a:t>conditionnalités</a:t>
            </a:r>
            <a:r>
              <a:rPr lang="fr-FR" sz="4000" b="1" dirty="0">
                <a:ln w="12700">
                  <a:noFill/>
                  <a:prstDash val="solid"/>
                </a:ln>
                <a:solidFill>
                  <a:sysClr val="windowText" lastClr="000000"/>
                </a:solidFill>
                <a:latin typeface="Gill Sans Ultra Bold" panose="020B0A02020104020203" pitchFamily="34" charset="77"/>
              </a:rPr>
              <a:t>  </a:t>
            </a:r>
          </a:p>
        </p:txBody>
      </p:sp>
      <p:sp>
        <p:nvSpPr>
          <p:cNvPr id="12" name="ZoneTexte 11">
            <a:extLst>
              <a:ext uri="{FF2B5EF4-FFF2-40B4-BE49-F238E27FC236}">
                <a16:creationId xmlns:a16="http://schemas.microsoft.com/office/drawing/2014/main" id="{C1B16874-24A9-F2F9-77AF-9A03300881DD}"/>
              </a:ext>
            </a:extLst>
          </p:cNvPr>
          <p:cNvSpPr txBox="1"/>
          <p:nvPr/>
        </p:nvSpPr>
        <p:spPr>
          <a:xfrm>
            <a:off x="216131" y="1609566"/>
            <a:ext cx="6069098" cy="923330"/>
          </a:xfrm>
          <a:prstGeom prst="rect">
            <a:avLst/>
          </a:prstGeom>
          <a:solidFill>
            <a:schemeClr val="bg1"/>
          </a:solidFill>
          <a:ln w="19050">
            <a:solidFill>
              <a:schemeClr val="tx1"/>
            </a:solidFill>
          </a:ln>
        </p:spPr>
        <p:txBody>
          <a:bodyPr wrap="square">
            <a:spAutoFit/>
          </a:bodyPr>
          <a:lstStyle/>
          <a:p>
            <a:r>
              <a:rPr lang="fr-CH" sz="1800" b="1" dirty="0">
                <a:solidFill>
                  <a:schemeClr val="tx1"/>
                </a:solidFill>
                <a:latin typeface="Helvetica Neue" panose="02000503000000020004" pitchFamily="2" charset="0"/>
              </a:rPr>
              <a:t>Christine Lagarde affirme que les banques centrales ne veulent pas programmer les CBDC. </a:t>
            </a:r>
          </a:p>
          <a:p>
            <a:r>
              <a:rPr lang="fr-CH" sz="1800" b="1" dirty="0">
                <a:solidFill>
                  <a:schemeClr val="tx1"/>
                </a:solidFill>
                <a:latin typeface="Helvetica Neue" panose="02000503000000020004" pitchFamily="2" charset="0"/>
              </a:rPr>
              <a:t>Elles laisseront les banques privées s’en charger…</a:t>
            </a:r>
            <a:endParaRPr lang="fr-FR" b="1" dirty="0"/>
          </a:p>
        </p:txBody>
      </p:sp>
      <p:sp>
        <p:nvSpPr>
          <p:cNvPr id="8" name="ZoneTexte 7">
            <a:extLst>
              <a:ext uri="{FF2B5EF4-FFF2-40B4-BE49-F238E27FC236}">
                <a16:creationId xmlns:a16="http://schemas.microsoft.com/office/drawing/2014/main" id="{CAB9EB64-C079-C0AE-D4EC-151B2BE1E5C5}"/>
              </a:ext>
            </a:extLst>
          </p:cNvPr>
          <p:cNvSpPr txBox="1"/>
          <p:nvPr/>
        </p:nvSpPr>
        <p:spPr>
          <a:xfrm>
            <a:off x="4171950" y="2819023"/>
            <a:ext cx="1600200" cy="400110"/>
          </a:xfrm>
          <a:prstGeom prst="rect">
            <a:avLst/>
          </a:prstGeom>
          <a:solidFill>
            <a:schemeClr val="bg1"/>
          </a:solidFill>
          <a:ln>
            <a:solidFill>
              <a:schemeClr val="tx1"/>
            </a:solidFill>
          </a:ln>
        </p:spPr>
        <p:txBody>
          <a:bodyPr wrap="square">
            <a:spAutoFit/>
          </a:bodyPr>
          <a:lstStyle/>
          <a:p>
            <a:pPr algn="ctr"/>
            <a:r>
              <a:rPr lang="fr-CH" sz="2000" b="1" dirty="0">
                <a:solidFill>
                  <a:schemeClr val="tx1"/>
                </a:solidFill>
                <a:latin typeface="Arial Rounded MT Bold" panose="020F0704030504030204" pitchFamily="34" charset="77"/>
              </a:rPr>
              <a:t>mars 2023</a:t>
            </a:r>
            <a:endParaRPr lang="fr-FR" sz="2000" dirty="0"/>
          </a:p>
        </p:txBody>
      </p:sp>
      <p:sp>
        <p:nvSpPr>
          <p:cNvPr id="3" name="Bulle rectangulaire à coins arrondis 2">
            <a:extLst>
              <a:ext uri="{FF2B5EF4-FFF2-40B4-BE49-F238E27FC236}">
                <a16:creationId xmlns:a16="http://schemas.microsoft.com/office/drawing/2014/main" id="{34297C1E-76AF-A402-E7D5-861DB430B1D6}"/>
              </a:ext>
            </a:extLst>
          </p:cNvPr>
          <p:cNvSpPr/>
          <p:nvPr/>
        </p:nvSpPr>
        <p:spPr>
          <a:xfrm>
            <a:off x="6096000" y="1711569"/>
            <a:ext cx="5386159" cy="4703084"/>
          </a:xfrm>
          <a:prstGeom prst="wedgeRoundRectCallout">
            <a:avLst>
              <a:gd name="adj1" fmla="val -74438"/>
              <a:gd name="adj2" fmla="val 29775"/>
              <a:gd name="adj3" fmla="val 16667"/>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H" sz="2800" b="1" dirty="0">
                <a:solidFill>
                  <a:schemeClr val="tx1"/>
                </a:solidFill>
                <a:latin typeface="Arial Rounded MT Bold" panose="020F0704030504030204" pitchFamily="34" charset="77"/>
              </a:rPr>
              <a:t>Christine Lagarde</a:t>
            </a:r>
            <a:br>
              <a:rPr lang="fr-CH" sz="2800" b="1" dirty="0">
                <a:solidFill>
                  <a:schemeClr val="tx1"/>
                </a:solidFill>
                <a:latin typeface="Arial Rounded MT Bold" panose="020F0704030504030204" pitchFamily="34" charset="77"/>
              </a:rPr>
            </a:br>
            <a:r>
              <a:rPr lang="fr-CH" sz="2400" b="1" dirty="0">
                <a:solidFill>
                  <a:schemeClr val="tx1"/>
                </a:solidFill>
                <a:latin typeface="Arial Rounded MT Bold" panose="020F0704030504030204" pitchFamily="34" charset="77"/>
              </a:rPr>
              <a:t>Au Sommet de l’innovation de la BRI (BIS) :</a:t>
            </a:r>
          </a:p>
          <a:p>
            <a:r>
              <a:rPr lang="fr-CH" sz="900" b="1" dirty="0">
                <a:solidFill>
                  <a:schemeClr val="tx1"/>
                </a:solidFill>
              </a:rPr>
              <a:t> </a:t>
            </a:r>
            <a:r>
              <a:rPr lang="fr-CH" sz="1400" b="1" dirty="0">
                <a:solidFill>
                  <a:schemeClr val="tx1"/>
                </a:solidFill>
              </a:rPr>
              <a:t> </a:t>
            </a:r>
            <a:br>
              <a:rPr lang="fr-CH" sz="2000" dirty="0">
                <a:solidFill>
                  <a:schemeClr val="tx1"/>
                </a:solidFill>
              </a:rPr>
            </a:br>
            <a:r>
              <a:rPr lang="fr-CH" sz="2000" dirty="0">
                <a:solidFill>
                  <a:schemeClr val="tx1"/>
                </a:solidFill>
              </a:rPr>
              <a:t>« </a:t>
            </a:r>
            <a:r>
              <a:rPr lang="fr-CH" sz="2000" b="1" dirty="0">
                <a:solidFill>
                  <a:schemeClr val="tx1"/>
                </a:solidFill>
                <a:highlight>
                  <a:srgbClr val="FFFF00"/>
                </a:highlight>
              </a:rPr>
              <a:t>L’émission d’une monnaie numérique qui serait la monnaie de la </a:t>
            </a:r>
            <a:r>
              <a:rPr lang="fr-CH" sz="2000" b="1" u="sng" dirty="0">
                <a:solidFill>
                  <a:schemeClr val="tx1"/>
                </a:solidFill>
                <a:highlight>
                  <a:srgbClr val="FFFF00"/>
                </a:highlight>
              </a:rPr>
              <a:t>banque centrale</a:t>
            </a:r>
            <a:r>
              <a:rPr lang="fr-CH" sz="2000" b="1" dirty="0">
                <a:solidFill>
                  <a:schemeClr val="tx1"/>
                </a:solidFill>
                <a:highlight>
                  <a:srgbClr val="FFFF00"/>
                </a:highlight>
              </a:rPr>
              <a:t> ne serait </a:t>
            </a:r>
            <a:r>
              <a:rPr lang="fr-CH" sz="2000" b="1" dirty="0">
                <a:solidFill>
                  <a:srgbClr val="FF0000"/>
                </a:solidFill>
                <a:highlight>
                  <a:srgbClr val="FFFF00"/>
                </a:highlight>
              </a:rPr>
              <a:t>pas programmable </a:t>
            </a:r>
            <a:r>
              <a:rPr lang="fr-CH" sz="2000" dirty="0">
                <a:solidFill>
                  <a:schemeClr val="tx1"/>
                </a:solidFill>
              </a:rPr>
              <a:t>[…] Ceux qui peuvent associer l’utilisation de la monnaie numérique à </a:t>
            </a:r>
            <a:r>
              <a:rPr lang="fr-CH" sz="2000" b="1" dirty="0">
                <a:solidFill>
                  <a:schemeClr val="tx1"/>
                </a:solidFill>
                <a:highlight>
                  <a:srgbClr val="FFFF00"/>
                </a:highlight>
              </a:rPr>
              <a:t>la </a:t>
            </a:r>
            <a:r>
              <a:rPr lang="fr-CH" sz="2000" b="1" dirty="0" err="1">
                <a:solidFill>
                  <a:srgbClr val="FF0000"/>
                </a:solidFill>
                <a:highlight>
                  <a:srgbClr val="FFFF00"/>
                </a:highlight>
              </a:rPr>
              <a:t>programmabilité</a:t>
            </a:r>
            <a:r>
              <a:rPr lang="fr-CH" sz="2000" b="1" dirty="0">
                <a:solidFill>
                  <a:schemeClr val="tx1"/>
                </a:solidFill>
                <a:highlight>
                  <a:srgbClr val="FFFF00"/>
                </a:highlight>
              </a:rPr>
              <a:t> seraient les </a:t>
            </a:r>
            <a:r>
              <a:rPr lang="fr-CH" sz="2000" b="1" u="sng" dirty="0">
                <a:solidFill>
                  <a:schemeClr val="tx1"/>
                </a:solidFill>
                <a:highlight>
                  <a:srgbClr val="FFFF00"/>
                </a:highlight>
              </a:rPr>
              <a:t>banques privées</a:t>
            </a:r>
            <a:r>
              <a:rPr lang="fr-CH" sz="2000" b="1" dirty="0">
                <a:solidFill>
                  <a:schemeClr val="tx1"/>
                </a:solidFill>
              </a:rPr>
              <a:t> </a:t>
            </a:r>
            <a:r>
              <a:rPr lang="fr-CH" sz="2000" dirty="0">
                <a:solidFill>
                  <a:schemeClr val="tx1"/>
                </a:solidFill>
              </a:rPr>
              <a:t>»</a:t>
            </a:r>
            <a:br>
              <a:rPr lang="fr-CH" sz="2000" dirty="0">
                <a:solidFill>
                  <a:schemeClr val="tx1"/>
                </a:solidFill>
              </a:rPr>
            </a:br>
            <a:br>
              <a:rPr lang="fr-CH" sz="2000" dirty="0">
                <a:solidFill>
                  <a:schemeClr val="tx1"/>
                </a:solidFill>
              </a:rPr>
            </a:br>
            <a:r>
              <a:rPr lang="fr-CH" sz="2000" dirty="0">
                <a:solidFill>
                  <a:schemeClr val="tx1"/>
                </a:solidFill>
              </a:rPr>
              <a:t>« </a:t>
            </a:r>
            <a:r>
              <a:rPr lang="fr-FR" sz="2000" b="1" dirty="0">
                <a:solidFill>
                  <a:schemeClr val="tx1"/>
                </a:solidFill>
                <a:highlight>
                  <a:srgbClr val="FFFF00"/>
                </a:highlight>
              </a:rPr>
              <a:t>Elle peut être associée à des </a:t>
            </a:r>
            <a:r>
              <a:rPr lang="fr-FR" sz="2000" b="1" dirty="0">
                <a:solidFill>
                  <a:srgbClr val="FF0000"/>
                </a:solidFill>
                <a:highlight>
                  <a:srgbClr val="FFFF00"/>
                </a:highlight>
              </a:rPr>
              <a:t>conditionnalités</a:t>
            </a:r>
            <a:r>
              <a:rPr lang="fr-FR" sz="2000" dirty="0">
                <a:solidFill>
                  <a:schemeClr val="tx1"/>
                </a:solidFill>
              </a:rPr>
              <a:t>, ce qui est différent…</a:t>
            </a:r>
            <a:r>
              <a:rPr lang="fr-CH" sz="2000" dirty="0">
                <a:solidFill>
                  <a:schemeClr val="tx1"/>
                </a:solidFill>
              </a:rPr>
              <a:t>» </a:t>
            </a:r>
          </a:p>
        </p:txBody>
      </p:sp>
    </p:spTree>
    <p:extLst>
      <p:ext uri="{BB962C8B-B14F-4D97-AF65-F5344CB8AC3E}">
        <p14:creationId xmlns:p14="http://schemas.microsoft.com/office/powerpoint/2010/main" val="283841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ppt_x</p:attrName>
                                        </p:attrNameLst>
                                      </p:cBhvr>
                                      <p:tavLst>
                                        <p:tav tm="0">
                                          <p:val>
                                            <p:strVal val="#ppt_x-#ppt_w*1.125000"/>
                                          </p:val>
                                        </p:tav>
                                        <p:tav tm="100000">
                                          <p:val>
                                            <p:strVal val="#ppt_x"/>
                                          </p:val>
                                        </p:tav>
                                      </p:tavLst>
                                    </p:anim>
                                    <p:animEffect transition="in" filter="wipe(right)">
                                      <p:cBhvr>
                                        <p:cTn id="8" dur="500"/>
                                        <p:tgtEl>
                                          <p:spTgt spid="12"/>
                                        </p:tgtEl>
                                      </p:cBhvr>
                                    </p:animEffect>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strVal val="#ppt_w*0.70"/>
                                          </p:val>
                                        </p:tav>
                                        <p:tav tm="100000">
                                          <p:val>
                                            <p:strVal val="#ppt_w"/>
                                          </p:val>
                                        </p:tav>
                                      </p:tavLst>
                                    </p:anim>
                                    <p:anim calcmode="lin" valueType="num">
                                      <p:cBhvr>
                                        <p:cTn id="14" dur="1000" fill="hold"/>
                                        <p:tgtEl>
                                          <p:spTgt spid="3"/>
                                        </p:tgtEl>
                                        <p:attrNameLst>
                                          <p:attrName>ppt_h</p:attrName>
                                        </p:attrNameLst>
                                      </p:cBhvr>
                                      <p:tavLst>
                                        <p:tav tm="0">
                                          <p:val>
                                            <p:strVal val="#ppt_h"/>
                                          </p:val>
                                        </p:tav>
                                        <p:tav tm="100000">
                                          <p:val>
                                            <p:strVal val="#ppt_h"/>
                                          </p:val>
                                        </p:tav>
                                      </p:tavLst>
                                    </p:anim>
                                    <p:animEffect transition="in" filter="fade">
                                      <p:cBhvr>
                                        <p:cTn id="1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6CDB9E9F-A438-64C0-477C-5EA04F3DAA3F}"/>
              </a:ext>
            </a:extLst>
          </p:cNvPr>
          <p:cNvPicPr>
            <a:picLocks noChangeAspect="1"/>
          </p:cNvPicPr>
          <p:nvPr/>
        </p:nvPicPr>
        <p:blipFill>
          <a:blip r:embed="rId2"/>
          <a:stretch>
            <a:fillRect/>
          </a:stretch>
        </p:blipFill>
        <p:spPr>
          <a:xfrm>
            <a:off x="3358954" y="1744245"/>
            <a:ext cx="1589203" cy="1589203"/>
          </a:xfrm>
          <a:prstGeom prst="rect">
            <a:avLst/>
          </a:prstGeom>
        </p:spPr>
      </p:pic>
      <p:pic>
        <p:nvPicPr>
          <p:cNvPr id="2050" name="Picture 2" descr="Le patron de la Banque de France attaqué au marteau à Bâle">
            <a:extLst>
              <a:ext uri="{FF2B5EF4-FFF2-40B4-BE49-F238E27FC236}">
                <a16:creationId xmlns:a16="http://schemas.microsoft.com/office/drawing/2014/main" id="{B62B21ED-5CAD-C36D-1EA3-511EF96E0B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6747" y="1061748"/>
            <a:ext cx="3944006" cy="295419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DBF5BBE4-8CD7-A27C-9C16-63AF4AB23D9C}"/>
              </a:ext>
            </a:extLst>
          </p:cNvPr>
          <p:cNvSpPr txBox="1"/>
          <p:nvPr/>
        </p:nvSpPr>
        <p:spPr>
          <a:xfrm>
            <a:off x="271849" y="84299"/>
            <a:ext cx="11315066" cy="1323439"/>
          </a:xfrm>
          <a:prstGeom prst="rect">
            <a:avLst/>
          </a:prstGeom>
          <a:noFill/>
        </p:spPr>
        <p:txBody>
          <a:bodyPr wrap="square">
            <a:spAutoFit/>
          </a:bodyPr>
          <a:lstStyle/>
          <a:p>
            <a:r>
              <a:rPr lang="fr-FR" sz="4000" b="1" dirty="0">
                <a:ln w="12700">
                  <a:noFill/>
                  <a:prstDash val="solid"/>
                </a:ln>
                <a:solidFill>
                  <a:sysClr val="windowText" lastClr="000000"/>
                </a:solidFill>
                <a:latin typeface="Gill Sans Ultra Bold" panose="020B0A02020104020203" pitchFamily="34" charset="77"/>
              </a:rPr>
              <a:t>La </a:t>
            </a:r>
            <a:r>
              <a:rPr lang="fr-FR" sz="4000" b="1" dirty="0">
                <a:ln w="12700">
                  <a:noFill/>
                  <a:prstDash val="solid"/>
                </a:ln>
                <a:solidFill>
                  <a:srgbClr val="FF0000"/>
                </a:solidFill>
                <a:latin typeface="Gill Sans Ultra Bold" panose="020B0A02020104020203" pitchFamily="34" charset="77"/>
              </a:rPr>
              <a:t>France</a:t>
            </a:r>
            <a:r>
              <a:rPr lang="fr-FR" sz="4000" b="1" dirty="0">
                <a:ln w="12700">
                  <a:noFill/>
                  <a:prstDash val="solid"/>
                </a:ln>
                <a:solidFill>
                  <a:sysClr val="windowText" lastClr="000000"/>
                </a:solidFill>
                <a:latin typeface="Gill Sans Ultra Bold" panose="020B0A02020104020203" pitchFamily="34" charset="77"/>
              </a:rPr>
              <a:t>, moteur de la CBDC européenne</a:t>
            </a:r>
          </a:p>
        </p:txBody>
      </p:sp>
      <p:pic>
        <p:nvPicPr>
          <p:cNvPr id="19" name="Image 18">
            <a:extLst>
              <a:ext uri="{FF2B5EF4-FFF2-40B4-BE49-F238E27FC236}">
                <a16:creationId xmlns:a16="http://schemas.microsoft.com/office/drawing/2014/main" id="{ACFECA0B-6D8C-1C5E-D438-96C450F77DA2}"/>
              </a:ext>
            </a:extLst>
          </p:cNvPr>
          <p:cNvPicPr>
            <a:picLocks noChangeAspect="1"/>
          </p:cNvPicPr>
          <p:nvPr/>
        </p:nvPicPr>
        <p:blipFill>
          <a:blip r:embed="rId4"/>
          <a:stretch>
            <a:fillRect/>
          </a:stretch>
        </p:blipFill>
        <p:spPr>
          <a:xfrm>
            <a:off x="382275" y="2538847"/>
            <a:ext cx="1745674" cy="1171865"/>
          </a:xfrm>
          <a:prstGeom prst="rect">
            <a:avLst/>
          </a:prstGeom>
          <a:ln>
            <a:solidFill>
              <a:schemeClr val="tx1"/>
            </a:solidFill>
          </a:ln>
        </p:spPr>
      </p:pic>
      <p:sp>
        <p:nvSpPr>
          <p:cNvPr id="14" name="ZoneTexte 13">
            <a:extLst>
              <a:ext uri="{FF2B5EF4-FFF2-40B4-BE49-F238E27FC236}">
                <a16:creationId xmlns:a16="http://schemas.microsoft.com/office/drawing/2014/main" id="{7922F573-091B-83DD-B6A8-31F718126C54}"/>
              </a:ext>
            </a:extLst>
          </p:cNvPr>
          <p:cNvSpPr txBox="1"/>
          <p:nvPr/>
        </p:nvSpPr>
        <p:spPr>
          <a:xfrm>
            <a:off x="382275" y="3877257"/>
            <a:ext cx="9515487" cy="2677656"/>
          </a:xfrm>
          <a:prstGeom prst="rect">
            <a:avLst/>
          </a:prstGeom>
          <a:solidFill>
            <a:schemeClr val="bg1"/>
          </a:solidFill>
          <a:ln w="28575">
            <a:solidFill>
              <a:schemeClr val="tx1"/>
            </a:solidFill>
          </a:ln>
        </p:spPr>
        <p:txBody>
          <a:bodyPr wrap="square">
            <a:spAutoFit/>
          </a:bodyPr>
          <a:lstStyle/>
          <a:p>
            <a:r>
              <a:rPr lang="fr-CH" sz="2000" b="1" dirty="0">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L</a:t>
            </a:r>
            <a:r>
              <a:rPr lang="fr-CH" sz="2000" b="1" i="0" dirty="0">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a </a:t>
            </a:r>
            <a:r>
              <a:rPr lang="fr-CH" sz="2000" b="1" i="0" dirty="0">
                <a:solidFill>
                  <a:srgbClr val="FF0000"/>
                </a:solidFill>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France</a:t>
            </a:r>
            <a:r>
              <a:rPr lang="fr-CH" sz="2000" b="1" i="0" dirty="0">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 a été un </a:t>
            </a:r>
            <a:r>
              <a:rPr lang="fr-CH" sz="2000" b="1" i="0" dirty="0">
                <a:solidFill>
                  <a:srgbClr val="FF0000"/>
                </a:solidFill>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moteur</a:t>
            </a:r>
            <a:r>
              <a:rPr lang="fr-CH" sz="2000" b="1" i="0" dirty="0">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 clé du travail de l'UE sur une </a:t>
            </a:r>
            <a:r>
              <a:rPr lang="fr-CH" sz="2000" b="1" i="0" strike="noStrike" dirty="0">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CBDC </a:t>
            </a:r>
            <a:r>
              <a:rPr lang="fr-CH" sz="2000" b="1" dirty="0">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de</a:t>
            </a:r>
            <a:r>
              <a:rPr lang="fr-CH" sz="2000" b="1" i="0" strike="noStrike" dirty="0">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 gros</a:t>
            </a:r>
            <a:r>
              <a:rPr lang="fr-CH" sz="2000" b="1" i="0" dirty="0">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 pour l'usage bancaire. </a:t>
            </a:r>
          </a:p>
          <a:p>
            <a:r>
              <a:rPr lang="fr-CH" sz="2000" b="1" dirty="0">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Elle</a:t>
            </a:r>
            <a:r>
              <a:rPr lang="fr-CH" sz="2000" b="1" i="0" dirty="0">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 a mené des expériences en </a:t>
            </a:r>
            <a:r>
              <a:rPr lang="fr-CH" sz="2000" b="1" i="0" dirty="0">
                <a:solidFill>
                  <a:srgbClr val="FF0000"/>
                </a:solidFill>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2020</a:t>
            </a:r>
            <a:r>
              <a:rPr lang="fr-CH" sz="2000" b="1" i="0" dirty="0">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 et </a:t>
            </a:r>
            <a:r>
              <a:rPr lang="fr-CH" sz="2000" b="1" i="0" dirty="0">
                <a:solidFill>
                  <a:srgbClr val="FF0000"/>
                </a:solidFill>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2021</a:t>
            </a:r>
            <a:r>
              <a:rPr lang="fr-CH" sz="2000" b="1" i="0" dirty="0">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 avec </a:t>
            </a:r>
            <a:r>
              <a:rPr lang="fr-CH" sz="2000" b="1" i="0" strike="noStrike" dirty="0">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8 consortiums</a:t>
            </a:r>
            <a:r>
              <a:rPr lang="fr-CH" sz="2000" b="1" i="0" dirty="0">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 </a:t>
            </a:r>
          </a:p>
          <a:p>
            <a:endParaRPr lang="fr-CH" sz="800" b="1" dirty="0">
              <a:highlight>
                <a:srgbClr val="FFFF00"/>
              </a:highlight>
              <a:latin typeface="Helvetica Neue" panose="02000503000000020004" pitchFamily="2" charset="0"/>
              <a:ea typeface="Helvetica Neue" panose="02000503000000020004" pitchFamily="2" charset="0"/>
              <a:cs typeface="Helvetica Neue" panose="02000503000000020004" pitchFamily="2" charset="0"/>
            </a:endParaRPr>
          </a:p>
          <a:p>
            <a:r>
              <a:rPr lang="fr-CH" sz="2000" b="0" i="0" dirty="0">
                <a:effectLst/>
                <a:latin typeface="Helvetica Neue" panose="02000503000000020004" pitchFamily="2" charset="0"/>
                <a:ea typeface="Helvetica Neue" panose="02000503000000020004" pitchFamily="2" charset="0"/>
                <a:cs typeface="Helvetica Neue" panose="02000503000000020004" pitchFamily="2" charset="0"/>
              </a:rPr>
              <a:t>Une douzaine d'essais ont été menés plus récemment avec la banque centrale en raison des résultats de publication en été. </a:t>
            </a:r>
            <a:r>
              <a:rPr lang="fr-CH" sz="2000" dirty="0">
                <a:latin typeface="Helvetica Neue" panose="02000503000000020004" pitchFamily="2" charset="0"/>
                <a:ea typeface="Helvetica Neue" panose="02000503000000020004" pitchFamily="2" charset="0"/>
                <a:cs typeface="Helvetica Neue" panose="02000503000000020004" pitchFamily="2" charset="0"/>
              </a:rPr>
              <a:t>Elle</a:t>
            </a:r>
            <a:r>
              <a:rPr lang="fr-CH" sz="2000" b="0" i="0" dirty="0">
                <a:effectLst/>
                <a:latin typeface="Helvetica Neue" panose="02000503000000020004" pitchFamily="2" charset="0"/>
                <a:ea typeface="Helvetica Neue" panose="02000503000000020004" pitchFamily="2" charset="0"/>
                <a:cs typeface="Helvetica Neue" panose="02000503000000020004" pitchFamily="2" charset="0"/>
              </a:rPr>
              <a:t> a également été impliquée dans un exemple à plus petite échelle d'un grand registre unifié </a:t>
            </a:r>
            <a:r>
              <a:rPr lang="fr-CH" sz="2000" b="1" i="0" dirty="0">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en 2021 à travers des </a:t>
            </a:r>
            <a:r>
              <a:rPr lang="fr-CH" sz="2000" b="1" i="0" dirty="0">
                <a:solidFill>
                  <a:srgbClr val="FF0000"/>
                </a:solidFill>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tests</a:t>
            </a:r>
            <a:r>
              <a:rPr lang="fr-CH" sz="2000" b="1" i="0" dirty="0">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 effectués avec la </a:t>
            </a:r>
            <a:r>
              <a:rPr lang="fr-CH" sz="2000" b="1" i="0" dirty="0">
                <a:solidFill>
                  <a:srgbClr val="FF0000"/>
                </a:solidFill>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BNS</a:t>
            </a:r>
            <a:r>
              <a:rPr lang="fr-CH" sz="2000" b="1" i="0" dirty="0">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 (</a:t>
            </a:r>
            <a:r>
              <a:rPr lang="fr-CH" sz="2000" b="1" i="0" strike="noStrike" dirty="0">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Banque nationale suisse)</a:t>
            </a:r>
            <a:r>
              <a:rPr lang="fr-CH" sz="2000" b="1" i="0" dirty="0">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 et </a:t>
            </a:r>
            <a:r>
              <a:rPr lang="fr-CH" sz="2000" b="1" i="0" dirty="0">
                <a:solidFill>
                  <a:srgbClr val="FF0000"/>
                </a:solidFill>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SIX Digital Exchange</a:t>
            </a:r>
            <a:r>
              <a:rPr lang="fr-CH" sz="2000" b="1" i="0" dirty="0">
                <a:effectLst/>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a:t>
            </a:r>
            <a:endParaRPr lang="fr-FR" sz="2000" b="1" dirty="0">
              <a:highlight>
                <a:srgbClr val="FFFF00"/>
              </a:highligh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 name="ZoneTexte 2">
            <a:extLst>
              <a:ext uri="{FF2B5EF4-FFF2-40B4-BE49-F238E27FC236}">
                <a16:creationId xmlns:a16="http://schemas.microsoft.com/office/drawing/2014/main" id="{961C2815-D725-3318-AC58-196E518C771B}"/>
              </a:ext>
            </a:extLst>
          </p:cNvPr>
          <p:cNvSpPr txBox="1"/>
          <p:nvPr/>
        </p:nvSpPr>
        <p:spPr>
          <a:xfrm>
            <a:off x="5023102" y="1338290"/>
            <a:ext cx="3944006" cy="1323439"/>
          </a:xfrm>
          <a:prstGeom prst="rect">
            <a:avLst/>
          </a:prstGeom>
          <a:solidFill>
            <a:schemeClr val="bg1"/>
          </a:solidFill>
          <a:ln w="28575">
            <a:solidFill>
              <a:schemeClr val="tx1"/>
            </a:solidFill>
          </a:ln>
        </p:spPr>
        <p:txBody>
          <a:bodyPr wrap="square">
            <a:spAutoFit/>
          </a:bodyPr>
          <a:lstStyle/>
          <a:p>
            <a:pPr algn="ctr"/>
            <a:r>
              <a:rPr lang="fr-CH" sz="2400" b="0" i="0" dirty="0">
                <a:effectLst/>
                <a:latin typeface="Arial Rounded MT Bold" panose="020F0704030504030204" pitchFamily="34" charset="77"/>
              </a:rPr>
              <a:t>François Villeroy </a:t>
            </a:r>
          </a:p>
          <a:p>
            <a:pPr algn="ctr"/>
            <a:r>
              <a:rPr lang="fr-CH" sz="2400" b="0" i="0" dirty="0">
                <a:effectLst/>
                <a:latin typeface="Arial Rounded MT Bold" panose="020F0704030504030204" pitchFamily="34" charset="77"/>
              </a:rPr>
              <a:t>de </a:t>
            </a:r>
            <a:r>
              <a:rPr lang="fr-CH" sz="2400" b="0" i="0" dirty="0" err="1">
                <a:effectLst/>
                <a:latin typeface="Arial Rounded MT Bold" panose="020F0704030504030204" pitchFamily="34" charset="77"/>
              </a:rPr>
              <a:t>Galhau</a:t>
            </a:r>
            <a:br>
              <a:rPr lang="fr-CH" sz="2000" dirty="0">
                <a:latin typeface="Arial Rounded MT Bold" panose="020F0704030504030204" pitchFamily="34" charset="77"/>
              </a:rPr>
            </a:br>
            <a:r>
              <a:rPr lang="fr-CH" sz="1600" b="1" dirty="0">
                <a:solidFill>
                  <a:srgbClr val="000000"/>
                </a:solidFill>
                <a:latin typeface="Helvetica Neue" panose="02000503000000020004" pitchFamily="2" charset="0"/>
              </a:rPr>
              <a:t>ex-Gouverneur de la Banque </a:t>
            </a:r>
            <a:br>
              <a:rPr lang="fr-CH" sz="1600" b="1" dirty="0">
                <a:solidFill>
                  <a:srgbClr val="000000"/>
                </a:solidFill>
                <a:latin typeface="Helvetica Neue" panose="02000503000000020004" pitchFamily="2" charset="0"/>
              </a:rPr>
            </a:br>
            <a:r>
              <a:rPr lang="fr-CH" sz="1600" b="1" dirty="0">
                <a:solidFill>
                  <a:srgbClr val="000000"/>
                </a:solidFill>
                <a:latin typeface="Helvetica Neue" panose="02000503000000020004" pitchFamily="2" charset="0"/>
              </a:rPr>
              <a:t>de France</a:t>
            </a:r>
          </a:p>
        </p:txBody>
      </p:sp>
      <p:sp>
        <p:nvSpPr>
          <p:cNvPr id="4" name="ZoneTexte 3">
            <a:extLst>
              <a:ext uri="{FF2B5EF4-FFF2-40B4-BE49-F238E27FC236}">
                <a16:creationId xmlns:a16="http://schemas.microsoft.com/office/drawing/2014/main" id="{3D454AF2-DD6A-9D03-4F64-ED83F2A396FC}"/>
              </a:ext>
            </a:extLst>
          </p:cNvPr>
          <p:cNvSpPr txBox="1"/>
          <p:nvPr/>
        </p:nvSpPr>
        <p:spPr>
          <a:xfrm>
            <a:off x="2289996" y="3341380"/>
            <a:ext cx="2109010" cy="400110"/>
          </a:xfrm>
          <a:prstGeom prst="rect">
            <a:avLst/>
          </a:prstGeom>
          <a:solidFill>
            <a:schemeClr val="bg1"/>
          </a:solidFill>
          <a:ln w="28575">
            <a:solidFill>
              <a:schemeClr val="tx1"/>
            </a:solidFill>
          </a:ln>
        </p:spPr>
        <p:txBody>
          <a:bodyPr wrap="square">
            <a:spAutoFit/>
          </a:bodyPr>
          <a:lstStyle/>
          <a:p>
            <a:pPr algn="ctr"/>
            <a:r>
              <a:rPr lang="fr-CH" sz="2000" b="1" dirty="0">
                <a:solidFill>
                  <a:srgbClr val="000000"/>
                </a:solidFill>
                <a:latin typeface="Arial Rounded MT Bold" panose="020F0704030504030204" pitchFamily="34" charset="77"/>
              </a:rPr>
              <a:t>7 </a:t>
            </a:r>
            <a:r>
              <a:rPr lang="fr-CH" sz="2000" b="1" dirty="0">
                <a:solidFill>
                  <a:srgbClr val="000000"/>
                </a:solidFill>
                <a:effectLst/>
                <a:latin typeface="Arial Rounded MT Bold" panose="020F0704030504030204" pitchFamily="34" charset="77"/>
              </a:rPr>
              <a:t>juillet </a:t>
            </a:r>
            <a:r>
              <a:rPr lang="fr-CH" sz="2000" b="1" dirty="0">
                <a:solidFill>
                  <a:srgbClr val="000000"/>
                </a:solidFill>
                <a:latin typeface="Arial Rounded MT Bold" panose="020F0704030504030204" pitchFamily="34" charset="77"/>
              </a:rPr>
              <a:t>2023</a:t>
            </a:r>
            <a:endParaRPr lang="fr-CH" sz="2000" dirty="0">
              <a:solidFill>
                <a:srgbClr val="000000"/>
              </a:solidFill>
              <a:effectLst/>
              <a:latin typeface="Arial Rounded MT Bold" panose="020F0704030504030204" pitchFamily="34" charset="77"/>
            </a:endParaRPr>
          </a:p>
        </p:txBody>
      </p:sp>
      <p:pic>
        <p:nvPicPr>
          <p:cNvPr id="2" name="Image 1">
            <a:extLst>
              <a:ext uri="{FF2B5EF4-FFF2-40B4-BE49-F238E27FC236}">
                <a16:creationId xmlns:a16="http://schemas.microsoft.com/office/drawing/2014/main" id="{5C3F16FE-50BA-C827-6293-AA13666A29AE}"/>
              </a:ext>
            </a:extLst>
          </p:cNvPr>
          <p:cNvPicPr>
            <a:picLocks noChangeAspect="1"/>
          </p:cNvPicPr>
          <p:nvPr/>
        </p:nvPicPr>
        <p:blipFill>
          <a:blip r:embed="rId5"/>
          <a:stretch>
            <a:fillRect/>
          </a:stretch>
        </p:blipFill>
        <p:spPr>
          <a:xfrm>
            <a:off x="1579098" y="1248038"/>
            <a:ext cx="2646582" cy="2093342"/>
          </a:xfrm>
          <a:prstGeom prst="rect">
            <a:avLst/>
          </a:prstGeom>
        </p:spPr>
      </p:pic>
    </p:spTree>
    <p:extLst>
      <p:ext uri="{BB962C8B-B14F-4D97-AF65-F5344CB8AC3E}">
        <p14:creationId xmlns:p14="http://schemas.microsoft.com/office/powerpoint/2010/main" val="2425296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p:tgtEl>
                                          <p:spTgt spid="4"/>
                                        </p:tgtEl>
                                        <p:attrNameLst>
                                          <p:attrName>ppt_x</p:attrName>
                                        </p:attrNameLst>
                                      </p:cBhvr>
                                      <p:tavLst>
                                        <p:tav tm="0">
                                          <p:val>
                                            <p:strVal val="#ppt_x-#ppt_w*1.125000"/>
                                          </p:val>
                                        </p:tav>
                                        <p:tav tm="100000">
                                          <p:val>
                                            <p:strVal val="#ppt_x"/>
                                          </p:val>
                                        </p:tav>
                                      </p:tavLst>
                                    </p:anim>
                                    <p:animEffect transition="in" filter="wipe(right)">
                                      <p:cBhvr>
                                        <p:cTn id="8" dur="1000"/>
                                        <p:tgtEl>
                                          <p:spTgt spid="4"/>
                                        </p:tgtEl>
                                      </p:cBhvr>
                                    </p:animEffect>
                                  </p:childTnLst>
                                </p:cTn>
                              </p:par>
                              <p:par>
                                <p:cTn id="9" presetID="12" presetClass="entr" presetSubtype="8"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p:tgtEl>
                                          <p:spTgt spid="14"/>
                                        </p:tgtEl>
                                        <p:attrNameLst>
                                          <p:attrName>ppt_x</p:attrName>
                                        </p:attrNameLst>
                                      </p:cBhvr>
                                      <p:tavLst>
                                        <p:tav tm="0">
                                          <p:val>
                                            <p:strVal val="#ppt_x-#ppt_w*1.125000"/>
                                          </p:val>
                                        </p:tav>
                                        <p:tav tm="100000">
                                          <p:val>
                                            <p:strVal val="#ppt_x"/>
                                          </p:val>
                                        </p:tav>
                                      </p:tavLst>
                                    </p:anim>
                                    <p:animEffect transition="in" filter="wipe(right)">
                                      <p:cBhvr>
                                        <p:cTn id="12"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2AF402E0-BB0F-8D5E-1B47-831749F02543}"/>
              </a:ext>
            </a:extLst>
          </p:cNvPr>
          <p:cNvPicPr>
            <a:picLocks noChangeAspect="1"/>
          </p:cNvPicPr>
          <p:nvPr/>
        </p:nvPicPr>
        <p:blipFill>
          <a:blip r:embed="rId2"/>
          <a:stretch>
            <a:fillRect/>
          </a:stretch>
        </p:blipFill>
        <p:spPr>
          <a:xfrm>
            <a:off x="454660" y="1709420"/>
            <a:ext cx="2260600" cy="635000"/>
          </a:xfrm>
          <a:prstGeom prst="rect">
            <a:avLst/>
          </a:prstGeom>
        </p:spPr>
      </p:pic>
      <p:pic>
        <p:nvPicPr>
          <p:cNvPr id="3" name="Image 2">
            <a:extLst>
              <a:ext uri="{FF2B5EF4-FFF2-40B4-BE49-F238E27FC236}">
                <a16:creationId xmlns:a16="http://schemas.microsoft.com/office/drawing/2014/main" id="{037FF656-827A-5514-1229-883C005214FE}"/>
              </a:ext>
            </a:extLst>
          </p:cNvPr>
          <p:cNvPicPr>
            <a:picLocks noChangeAspect="1"/>
          </p:cNvPicPr>
          <p:nvPr/>
        </p:nvPicPr>
        <p:blipFill>
          <a:blip r:embed="rId3"/>
          <a:stretch>
            <a:fillRect/>
          </a:stretch>
        </p:blipFill>
        <p:spPr>
          <a:xfrm>
            <a:off x="336550" y="2488426"/>
            <a:ext cx="11518900" cy="3784600"/>
          </a:xfrm>
          <a:prstGeom prst="rect">
            <a:avLst/>
          </a:prstGeom>
          <a:ln w="28575">
            <a:solidFill>
              <a:schemeClr val="tx1"/>
            </a:solidFill>
          </a:ln>
        </p:spPr>
      </p:pic>
      <p:sp>
        <p:nvSpPr>
          <p:cNvPr id="7" name="ZoneTexte 6">
            <a:extLst>
              <a:ext uri="{FF2B5EF4-FFF2-40B4-BE49-F238E27FC236}">
                <a16:creationId xmlns:a16="http://schemas.microsoft.com/office/drawing/2014/main" id="{2301F561-72AA-8355-EA80-CBEBCF069AFD}"/>
              </a:ext>
            </a:extLst>
          </p:cNvPr>
          <p:cNvSpPr txBox="1"/>
          <p:nvPr/>
        </p:nvSpPr>
        <p:spPr>
          <a:xfrm>
            <a:off x="-135925" y="584974"/>
            <a:ext cx="8785654" cy="830997"/>
          </a:xfrm>
          <a:prstGeom prst="rect">
            <a:avLst/>
          </a:prstGeom>
          <a:noFill/>
        </p:spPr>
        <p:txBody>
          <a:bodyPr wrap="square">
            <a:spAutoFit/>
          </a:bodyPr>
          <a:lstStyle/>
          <a:p>
            <a:pPr algn="ctr"/>
            <a:r>
              <a:rPr lang="fr-FR" sz="4800" b="1" dirty="0">
                <a:ln w="12700">
                  <a:noFill/>
                  <a:prstDash val="solid"/>
                </a:ln>
                <a:solidFill>
                  <a:sysClr val="windowText" lastClr="000000"/>
                </a:solidFill>
                <a:latin typeface="Gill Sans Ultra Bold" panose="020B0A02020104020203" pitchFamily="34" charset="77"/>
              </a:rPr>
              <a:t>La MNBC en </a:t>
            </a:r>
            <a:r>
              <a:rPr lang="fr-FR" sz="4800" b="1" dirty="0">
                <a:ln w="12700">
                  <a:noFill/>
                  <a:prstDash val="solid"/>
                </a:ln>
                <a:solidFill>
                  <a:srgbClr val="FF0000"/>
                </a:solidFill>
                <a:latin typeface="Gill Sans Ultra Bold" panose="020B0A02020104020203" pitchFamily="34" charset="77"/>
              </a:rPr>
              <a:t>Russie</a:t>
            </a:r>
            <a:r>
              <a:rPr lang="fr-FR" sz="4800" b="1" dirty="0">
                <a:ln w="12700">
                  <a:noFill/>
                  <a:prstDash val="solid"/>
                </a:ln>
                <a:solidFill>
                  <a:sysClr val="windowText" lastClr="000000"/>
                </a:solidFill>
                <a:latin typeface="Gill Sans Ultra Bold" panose="020B0A02020104020203" pitchFamily="34" charset="77"/>
              </a:rPr>
              <a:t> ? </a:t>
            </a:r>
          </a:p>
        </p:txBody>
      </p:sp>
      <p:sp>
        <p:nvSpPr>
          <p:cNvPr id="4" name="ZoneTexte 3">
            <a:extLst>
              <a:ext uri="{FF2B5EF4-FFF2-40B4-BE49-F238E27FC236}">
                <a16:creationId xmlns:a16="http://schemas.microsoft.com/office/drawing/2014/main" id="{9E12CF12-5171-6E90-F092-B9E9AE6DB72D}"/>
              </a:ext>
            </a:extLst>
          </p:cNvPr>
          <p:cNvSpPr txBox="1"/>
          <p:nvPr/>
        </p:nvSpPr>
        <p:spPr>
          <a:xfrm>
            <a:off x="9746440" y="1975088"/>
            <a:ext cx="2109010" cy="400110"/>
          </a:xfrm>
          <a:prstGeom prst="rect">
            <a:avLst/>
          </a:prstGeom>
          <a:solidFill>
            <a:schemeClr val="bg1"/>
          </a:solidFill>
          <a:ln w="28575">
            <a:solidFill>
              <a:schemeClr val="tx1"/>
            </a:solidFill>
          </a:ln>
        </p:spPr>
        <p:txBody>
          <a:bodyPr wrap="square">
            <a:spAutoFit/>
          </a:bodyPr>
          <a:lstStyle/>
          <a:p>
            <a:pPr algn="ctr"/>
            <a:r>
              <a:rPr lang="fr-CH" sz="2000" b="1" dirty="0">
                <a:solidFill>
                  <a:srgbClr val="000000"/>
                </a:solidFill>
                <a:latin typeface="Arial Rounded MT Bold" panose="020F0704030504030204" pitchFamily="34" charset="77"/>
              </a:rPr>
              <a:t>23 </a:t>
            </a:r>
            <a:r>
              <a:rPr lang="fr-CH" sz="2000" b="1" dirty="0">
                <a:solidFill>
                  <a:srgbClr val="000000"/>
                </a:solidFill>
                <a:effectLst/>
                <a:latin typeface="Arial Rounded MT Bold" panose="020F0704030504030204" pitchFamily="34" charset="77"/>
              </a:rPr>
              <a:t>février </a:t>
            </a:r>
            <a:r>
              <a:rPr lang="fr-CH" sz="2000" b="1" dirty="0">
                <a:solidFill>
                  <a:srgbClr val="000000"/>
                </a:solidFill>
                <a:latin typeface="Arial Rounded MT Bold" panose="020F0704030504030204" pitchFamily="34" charset="77"/>
              </a:rPr>
              <a:t>2021</a:t>
            </a:r>
            <a:endParaRPr lang="fr-CH" sz="2000" dirty="0">
              <a:solidFill>
                <a:srgbClr val="000000"/>
              </a:solidFill>
              <a:effectLst/>
              <a:latin typeface="Arial Rounded MT Bold" panose="020F0704030504030204" pitchFamily="34" charset="77"/>
            </a:endParaRPr>
          </a:p>
        </p:txBody>
      </p:sp>
    </p:spTree>
    <p:extLst>
      <p:ext uri="{BB962C8B-B14F-4D97-AF65-F5344CB8AC3E}">
        <p14:creationId xmlns:p14="http://schemas.microsoft.com/office/powerpoint/2010/main" val="185628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ppt_x</p:attrName>
                                        </p:attrNameLst>
                                      </p:cBhvr>
                                      <p:tavLst>
                                        <p:tav tm="0">
                                          <p:val>
                                            <p:strVal val="#ppt_x-#ppt_w*1.125000"/>
                                          </p:val>
                                        </p:tav>
                                        <p:tav tm="100000">
                                          <p:val>
                                            <p:strVal val="#ppt_x"/>
                                          </p:val>
                                        </p:tav>
                                      </p:tavLst>
                                    </p:anim>
                                    <p:animEffect transition="in" filter="wipe(right)">
                                      <p:cBhvr>
                                        <p:cTn id="8" dur="500"/>
                                        <p:tgtEl>
                                          <p:spTgt spid="3"/>
                                        </p:tgtEl>
                                      </p:cBhvr>
                                    </p:animEffect>
                                  </p:childTnLst>
                                </p:cTn>
                              </p:par>
                              <p:par>
                                <p:cTn id="9" presetID="55"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strVal val="#ppt_w*0.70"/>
                                          </p:val>
                                        </p:tav>
                                        <p:tav tm="100000">
                                          <p:val>
                                            <p:strVal val="#ppt_w"/>
                                          </p:val>
                                        </p:tav>
                                      </p:tavLst>
                                    </p:anim>
                                    <p:anim calcmode="lin" valueType="num">
                                      <p:cBhvr>
                                        <p:cTn id="12" dur="1000" fill="hold"/>
                                        <p:tgtEl>
                                          <p:spTgt spid="4"/>
                                        </p:tgtEl>
                                        <p:attrNameLst>
                                          <p:attrName>ppt_h</p:attrName>
                                        </p:attrNameLst>
                                      </p:cBhvr>
                                      <p:tavLst>
                                        <p:tav tm="0">
                                          <p:val>
                                            <p:strVal val="#ppt_h"/>
                                          </p:val>
                                        </p:tav>
                                        <p:tav tm="100000">
                                          <p:val>
                                            <p:strVal val="#ppt_h"/>
                                          </p:val>
                                        </p:tav>
                                      </p:tavLst>
                                    </p:anim>
                                    <p:animEffect transition="in" filter="fade">
                                      <p:cBhvr>
                                        <p:cTn id="13"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42AE6827-3E11-B1C8-ADDB-6CE0C63C56F5}"/>
              </a:ext>
            </a:extLst>
          </p:cNvPr>
          <p:cNvPicPr>
            <a:picLocks noChangeAspect="1"/>
          </p:cNvPicPr>
          <p:nvPr/>
        </p:nvPicPr>
        <p:blipFill>
          <a:blip r:embed="rId2"/>
          <a:stretch>
            <a:fillRect/>
          </a:stretch>
        </p:blipFill>
        <p:spPr>
          <a:xfrm>
            <a:off x="556260" y="1881119"/>
            <a:ext cx="1892300" cy="457200"/>
          </a:xfrm>
          <a:prstGeom prst="rect">
            <a:avLst/>
          </a:prstGeom>
        </p:spPr>
      </p:pic>
      <p:sp>
        <p:nvSpPr>
          <p:cNvPr id="7" name="ZoneTexte 6">
            <a:extLst>
              <a:ext uri="{FF2B5EF4-FFF2-40B4-BE49-F238E27FC236}">
                <a16:creationId xmlns:a16="http://schemas.microsoft.com/office/drawing/2014/main" id="{0DDE2B40-9E45-6160-5C17-0480A6EF45C6}"/>
              </a:ext>
            </a:extLst>
          </p:cNvPr>
          <p:cNvSpPr txBox="1"/>
          <p:nvPr/>
        </p:nvSpPr>
        <p:spPr>
          <a:xfrm>
            <a:off x="2376170" y="1972325"/>
            <a:ext cx="1494790" cy="338554"/>
          </a:xfrm>
          <a:prstGeom prst="rect">
            <a:avLst/>
          </a:prstGeom>
          <a:solidFill>
            <a:schemeClr val="bg1"/>
          </a:solidFill>
          <a:ln>
            <a:noFill/>
          </a:ln>
        </p:spPr>
        <p:txBody>
          <a:bodyPr wrap="square">
            <a:spAutoFit/>
          </a:bodyPr>
          <a:lstStyle/>
          <a:p>
            <a:r>
              <a:rPr lang="fr-FR" sz="1600" dirty="0">
                <a:solidFill>
                  <a:schemeClr val="tx1"/>
                </a:solidFill>
                <a:latin typeface="Arial Rounded MT Bold" panose="020F0704030504030204" pitchFamily="34" charset="77"/>
              </a:rPr>
              <a:t>(</a:t>
            </a:r>
            <a:r>
              <a:rPr lang="fr-FR" sz="1600" dirty="0" err="1">
                <a:solidFill>
                  <a:schemeClr val="tx1"/>
                </a:solidFill>
                <a:latin typeface="Arial Rounded MT Bold" panose="020F0704030504030204" pitchFamily="34" charset="77"/>
              </a:rPr>
              <a:t>Vedomosti</a:t>
            </a:r>
            <a:r>
              <a:rPr lang="fr-FR" sz="1600" dirty="0">
                <a:solidFill>
                  <a:schemeClr val="tx1"/>
                </a:solidFill>
                <a:latin typeface="Arial Rounded MT Bold" panose="020F0704030504030204" pitchFamily="34" charset="77"/>
              </a:rPr>
              <a:t>)</a:t>
            </a:r>
            <a:endParaRPr lang="fr-CH" sz="1600" dirty="0">
              <a:latin typeface="Arial Rounded MT Bold" panose="020F0704030504030204" pitchFamily="34" charset="77"/>
            </a:endParaRPr>
          </a:p>
        </p:txBody>
      </p:sp>
      <p:sp>
        <p:nvSpPr>
          <p:cNvPr id="9" name="ZoneTexte 8">
            <a:extLst>
              <a:ext uri="{FF2B5EF4-FFF2-40B4-BE49-F238E27FC236}">
                <a16:creationId xmlns:a16="http://schemas.microsoft.com/office/drawing/2014/main" id="{0BBCE1F4-544C-72E7-B12A-72A16907B763}"/>
              </a:ext>
            </a:extLst>
          </p:cNvPr>
          <p:cNvSpPr txBox="1"/>
          <p:nvPr/>
        </p:nvSpPr>
        <p:spPr>
          <a:xfrm>
            <a:off x="556260" y="2431760"/>
            <a:ext cx="6979920" cy="4339650"/>
          </a:xfrm>
          <a:prstGeom prst="rect">
            <a:avLst/>
          </a:prstGeom>
          <a:noFill/>
          <a:ln w="28575">
            <a:solidFill>
              <a:schemeClr val="tx1"/>
            </a:solidFill>
          </a:ln>
        </p:spPr>
        <p:txBody>
          <a:bodyPr wrap="square">
            <a:spAutoFit/>
          </a:bodyPr>
          <a:lstStyle/>
          <a:p>
            <a:r>
              <a:rPr lang="fr-CH" sz="2000" b="1" dirty="0">
                <a:effectLst/>
                <a:highlight>
                  <a:srgbClr val="FFFF00"/>
                </a:highlight>
                <a:latin typeface="Helvetica Neue" panose="02000503000000020004" pitchFamily="2" charset="0"/>
              </a:rPr>
              <a:t>Le document a été soumis à la Douma d'État le 29.12.22. En première lecture a été adoptée en mars 2023.</a:t>
            </a:r>
            <a:br>
              <a:rPr lang="fr-CH" sz="2000" dirty="0">
                <a:effectLst/>
                <a:highlight>
                  <a:srgbClr val="FFFF00"/>
                </a:highlight>
                <a:latin typeface="Helvetica Neue" panose="02000503000000020004" pitchFamily="2" charset="0"/>
              </a:rPr>
            </a:br>
            <a:r>
              <a:rPr lang="fr-CH" sz="800" dirty="0">
                <a:effectLst/>
                <a:highlight>
                  <a:srgbClr val="FFFF00"/>
                </a:highlight>
                <a:latin typeface="Helvetica Neue" panose="02000503000000020004" pitchFamily="2" charset="0"/>
              </a:rPr>
              <a:t> </a:t>
            </a:r>
            <a:br>
              <a:rPr lang="fr-CH" sz="2000" dirty="0">
                <a:effectLst/>
                <a:latin typeface="Helvetica Neue" panose="02000503000000020004" pitchFamily="2" charset="0"/>
              </a:rPr>
            </a:br>
            <a:r>
              <a:rPr lang="fr-CH" sz="2000" dirty="0">
                <a:effectLst/>
                <a:latin typeface="Helvetica Neue" panose="02000503000000020004" pitchFamily="2" charset="0"/>
              </a:rPr>
              <a:t>D'après la Banque Centrale, les principales dispositions de la loi </a:t>
            </a:r>
            <a:r>
              <a:rPr lang="fr-CH" sz="2000" b="1" dirty="0">
                <a:effectLst/>
                <a:highlight>
                  <a:srgbClr val="FFFF00"/>
                </a:highlight>
                <a:latin typeface="Helvetica Neue" panose="02000503000000020004" pitchFamily="2" charset="0"/>
              </a:rPr>
              <a:t>entreront en vigueur </a:t>
            </a:r>
            <a:r>
              <a:rPr lang="fr-CH" sz="2000" b="1" u="sng" dirty="0">
                <a:effectLst/>
                <a:highlight>
                  <a:srgbClr val="FFFF00"/>
                </a:highlight>
                <a:latin typeface="Helvetica Neue" panose="02000503000000020004" pitchFamily="2" charset="0"/>
              </a:rPr>
              <a:t>le 1er août 2023</a:t>
            </a:r>
            <a:r>
              <a:rPr lang="fr-CH" sz="2000" b="1" u="sng" dirty="0">
                <a:effectLst/>
                <a:latin typeface="Helvetica Neue" panose="02000503000000020004" pitchFamily="2" charset="0"/>
              </a:rPr>
              <a:t>.</a:t>
            </a:r>
            <a:endParaRPr lang="fr-CH" sz="2000" dirty="0">
              <a:effectLst/>
              <a:latin typeface="Helvetica Neue" panose="02000503000000020004" pitchFamily="2" charset="0"/>
            </a:endParaRPr>
          </a:p>
          <a:p>
            <a:endParaRPr lang="fr-CH" sz="800" dirty="0">
              <a:effectLst/>
              <a:latin typeface="Helvetica Neue" panose="02000503000000020004" pitchFamily="2" charset="0"/>
            </a:endParaRPr>
          </a:p>
          <a:p>
            <a:r>
              <a:rPr lang="fr-CH" sz="2000" dirty="0">
                <a:effectLst/>
                <a:latin typeface="Helvetica Neue" panose="02000503000000020004" pitchFamily="2" charset="0"/>
              </a:rPr>
              <a:t>La Vice-présidente de la Banque centrale Olga </a:t>
            </a:r>
            <a:r>
              <a:rPr lang="fr-CH" sz="2000" dirty="0" err="1">
                <a:effectLst/>
                <a:latin typeface="Helvetica Neue" panose="02000503000000020004" pitchFamily="2" charset="0"/>
              </a:rPr>
              <a:t>Skorobogatova</a:t>
            </a:r>
            <a:r>
              <a:rPr lang="fr-CH" sz="2000" dirty="0">
                <a:effectLst/>
                <a:latin typeface="Helvetica Neue" panose="02000503000000020004" pitchFamily="2" charset="0"/>
              </a:rPr>
              <a:t> a annoncé que le rouble numérique serait disponible pour une </a:t>
            </a:r>
            <a:r>
              <a:rPr lang="fr-CH" sz="2000" b="1" dirty="0">
                <a:effectLst/>
                <a:highlight>
                  <a:srgbClr val="FFFF00"/>
                </a:highlight>
                <a:latin typeface="Helvetica Neue" panose="02000503000000020004" pitchFamily="2" charset="0"/>
              </a:rPr>
              <a:t>utilisation à tous les Russes </a:t>
            </a:r>
            <a:r>
              <a:rPr lang="fr-CH" sz="2000" b="1" u="sng" dirty="0">
                <a:effectLst/>
                <a:highlight>
                  <a:srgbClr val="FFFF00"/>
                </a:highlight>
                <a:latin typeface="Helvetica Neue" panose="02000503000000020004" pitchFamily="2" charset="0"/>
              </a:rPr>
              <a:t>d'ici 2025 – 2027</a:t>
            </a:r>
            <a:r>
              <a:rPr lang="fr-CH" sz="2000" dirty="0">
                <a:effectLst/>
                <a:latin typeface="Helvetica Neue" panose="02000503000000020004" pitchFamily="2" charset="0"/>
              </a:rPr>
              <a:t>. Elle a ajouté qu'en 2023 et 2024, le rouble numérique serait utilisé « en mode pilote, avec un nombre très limité de clients et d'opérations ». </a:t>
            </a:r>
          </a:p>
          <a:p>
            <a:r>
              <a:rPr lang="fr-CH" sz="2000" dirty="0">
                <a:effectLst/>
                <a:latin typeface="Helvetica Neue" panose="02000503000000020004" pitchFamily="2" charset="0"/>
              </a:rPr>
              <a:t>Le développement d' « une certaine feuille de route » n'est attendu qu'en 2025.</a:t>
            </a:r>
          </a:p>
        </p:txBody>
      </p:sp>
      <p:sp>
        <p:nvSpPr>
          <p:cNvPr id="11" name="ZoneTexte 10">
            <a:extLst>
              <a:ext uri="{FF2B5EF4-FFF2-40B4-BE49-F238E27FC236}">
                <a16:creationId xmlns:a16="http://schemas.microsoft.com/office/drawing/2014/main" id="{82CA43E5-B8A2-3CB7-47CC-EAAFCE6A8FB0}"/>
              </a:ext>
            </a:extLst>
          </p:cNvPr>
          <p:cNvSpPr txBox="1"/>
          <p:nvPr/>
        </p:nvSpPr>
        <p:spPr>
          <a:xfrm>
            <a:off x="7734300" y="2431760"/>
            <a:ext cx="4099560" cy="3785652"/>
          </a:xfrm>
          <a:prstGeom prst="rect">
            <a:avLst/>
          </a:prstGeom>
          <a:noFill/>
          <a:ln w="28575">
            <a:solidFill>
              <a:schemeClr val="tx1"/>
            </a:solidFill>
          </a:ln>
        </p:spPr>
        <p:txBody>
          <a:bodyPr wrap="square">
            <a:spAutoFit/>
          </a:bodyPr>
          <a:lstStyle/>
          <a:p>
            <a:r>
              <a:rPr lang="fr-CH" sz="2000" dirty="0">
                <a:effectLst/>
                <a:latin typeface="Helvetica Neue" panose="02000503000000020004" pitchFamily="2" charset="0"/>
              </a:rPr>
              <a:t>La Banque centrale explique que </a:t>
            </a:r>
            <a:r>
              <a:rPr lang="fr-CH" sz="2000" b="1" dirty="0">
                <a:effectLst/>
                <a:highlight>
                  <a:srgbClr val="FFFF00"/>
                </a:highlight>
                <a:latin typeface="Helvetica Neue" panose="02000503000000020004" pitchFamily="2" charset="0"/>
              </a:rPr>
              <a:t>le rouble numérique est créé principalement comme </a:t>
            </a:r>
            <a:r>
              <a:rPr lang="fr-CH" sz="2000" b="1" u="sng" dirty="0">
                <a:effectLst/>
                <a:highlight>
                  <a:srgbClr val="FFFF00"/>
                </a:highlight>
                <a:latin typeface="Helvetica Neue" panose="02000503000000020004" pitchFamily="2" charset="0"/>
              </a:rPr>
              <a:t>moyen de paiement et de transfert</a:t>
            </a:r>
            <a:r>
              <a:rPr lang="fr-CH" sz="2000" b="1" dirty="0">
                <a:effectLst/>
                <a:latin typeface="Helvetica Neue" panose="02000503000000020004" pitchFamily="2" charset="0"/>
              </a:rPr>
              <a:t>. </a:t>
            </a:r>
          </a:p>
          <a:p>
            <a:endParaRPr lang="fr-CH" sz="2000" dirty="0">
              <a:latin typeface="Helvetica Neue" panose="02000503000000020004" pitchFamily="2" charset="0"/>
            </a:endParaRPr>
          </a:p>
          <a:p>
            <a:r>
              <a:rPr lang="fr-CH" sz="2000" dirty="0">
                <a:effectLst/>
                <a:latin typeface="Helvetica Neue" panose="02000503000000020004" pitchFamily="2" charset="0"/>
              </a:rPr>
              <a:t>Selon la loi</a:t>
            </a:r>
            <a:r>
              <a:rPr lang="fr-CH" sz="2000" b="1" dirty="0">
                <a:effectLst/>
                <a:latin typeface="Helvetica Neue" panose="02000503000000020004" pitchFamily="2" charset="0"/>
              </a:rPr>
              <a:t>, </a:t>
            </a:r>
            <a:r>
              <a:rPr lang="fr-CH" sz="2000" b="1" dirty="0">
                <a:effectLst/>
                <a:highlight>
                  <a:srgbClr val="FFFF00"/>
                </a:highlight>
                <a:latin typeface="Helvetica Neue" panose="02000503000000020004" pitchFamily="2" charset="0"/>
              </a:rPr>
              <a:t>il ne sera </a:t>
            </a:r>
            <a:r>
              <a:rPr lang="fr-CH" sz="2000" b="1" dirty="0">
                <a:solidFill>
                  <a:srgbClr val="FF0000"/>
                </a:solidFill>
                <a:effectLst/>
                <a:highlight>
                  <a:srgbClr val="FFFF00"/>
                </a:highlight>
                <a:latin typeface="Helvetica Neue" panose="02000503000000020004" pitchFamily="2" charset="0"/>
              </a:rPr>
              <a:t>pas possible d'ouvrir un compte de dépôt et d'obtenir un crédit</a:t>
            </a:r>
            <a:r>
              <a:rPr lang="fr-CH" sz="2000" b="1" dirty="0">
                <a:effectLst/>
                <a:highlight>
                  <a:srgbClr val="FFFF00"/>
                </a:highlight>
                <a:latin typeface="Helvetica Neue" panose="02000503000000020004" pitchFamily="2" charset="0"/>
              </a:rPr>
              <a:t> </a:t>
            </a:r>
          </a:p>
          <a:p>
            <a:r>
              <a:rPr lang="fr-CH" sz="2000" b="1" dirty="0">
                <a:effectLst/>
                <a:highlight>
                  <a:srgbClr val="FFFF00"/>
                </a:highlight>
                <a:latin typeface="Helvetica Neue" panose="02000503000000020004" pitchFamily="2" charset="0"/>
              </a:rPr>
              <a:t>et </a:t>
            </a:r>
            <a:r>
              <a:rPr lang="fr-CH" sz="2000" b="1" u="sng" dirty="0">
                <a:effectLst/>
                <a:highlight>
                  <a:srgbClr val="FFFF00"/>
                </a:highlight>
                <a:latin typeface="Helvetica Neue" panose="02000503000000020004" pitchFamily="2" charset="0"/>
              </a:rPr>
              <a:t>les intérêts </a:t>
            </a:r>
            <a:r>
              <a:rPr lang="fr-CH" sz="2000" b="1" dirty="0">
                <a:effectLst/>
                <a:highlight>
                  <a:srgbClr val="FFFF00"/>
                </a:highlight>
                <a:latin typeface="Helvetica Neue" panose="02000503000000020004" pitchFamily="2" charset="0"/>
              </a:rPr>
              <a:t>sur les soldes des fonds dans les portefeuilles numériques </a:t>
            </a:r>
            <a:r>
              <a:rPr lang="fr-CH" sz="2000" b="1" u="sng" dirty="0">
                <a:effectLst/>
                <a:highlight>
                  <a:srgbClr val="FFFF00"/>
                </a:highlight>
                <a:latin typeface="Helvetica Neue" panose="02000503000000020004" pitchFamily="2" charset="0"/>
              </a:rPr>
              <a:t>ne seront pas accumulés</a:t>
            </a:r>
            <a:r>
              <a:rPr lang="fr-CH" sz="2000" b="1" dirty="0">
                <a:effectLst/>
                <a:highlight>
                  <a:srgbClr val="FFFF00"/>
                </a:highlight>
                <a:latin typeface="Helvetica Neue" panose="02000503000000020004" pitchFamily="2" charset="0"/>
              </a:rPr>
              <a:t>.</a:t>
            </a:r>
          </a:p>
        </p:txBody>
      </p:sp>
      <p:sp>
        <p:nvSpPr>
          <p:cNvPr id="12" name="ZoneTexte 11">
            <a:extLst>
              <a:ext uri="{FF2B5EF4-FFF2-40B4-BE49-F238E27FC236}">
                <a16:creationId xmlns:a16="http://schemas.microsoft.com/office/drawing/2014/main" id="{B36CC843-3647-53AC-87A1-C8326E0E9B96}"/>
              </a:ext>
            </a:extLst>
          </p:cNvPr>
          <p:cNvSpPr txBox="1"/>
          <p:nvPr/>
        </p:nvSpPr>
        <p:spPr>
          <a:xfrm>
            <a:off x="2376170" y="340969"/>
            <a:ext cx="7099300" cy="707886"/>
          </a:xfrm>
          <a:prstGeom prst="rect">
            <a:avLst/>
          </a:prstGeom>
          <a:noFill/>
        </p:spPr>
        <p:txBody>
          <a:bodyPr wrap="square">
            <a:spAutoFit/>
          </a:bodyPr>
          <a:lstStyle/>
          <a:p>
            <a:pPr algn="ctr"/>
            <a:r>
              <a:rPr lang="fr-FR" sz="4000" b="1" dirty="0">
                <a:ln w="12700">
                  <a:noFill/>
                  <a:prstDash val="solid"/>
                </a:ln>
                <a:solidFill>
                  <a:sysClr val="windowText" lastClr="000000"/>
                </a:solidFill>
                <a:latin typeface="Gill Sans Ultra Bold" panose="020B0A02020104020203" pitchFamily="34" charset="77"/>
              </a:rPr>
              <a:t>La MNBC en </a:t>
            </a:r>
            <a:r>
              <a:rPr lang="fr-FR" sz="4000" b="1" dirty="0">
                <a:ln w="12700">
                  <a:noFill/>
                  <a:prstDash val="solid"/>
                </a:ln>
                <a:solidFill>
                  <a:srgbClr val="FF0000"/>
                </a:solidFill>
                <a:latin typeface="Gill Sans Ultra Bold" panose="020B0A02020104020203" pitchFamily="34" charset="77"/>
              </a:rPr>
              <a:t>Russie</a:t>
            </a:r>
            <a:r>
              <a:rPr lang="fr-FR" sz="4000" b="1" dirty="0">
                <a:ln w="12700">
                  <a:noFill/>
                  <a:prstDash val="solid"/>
                </a:ln>
                <a:solidFill>
                  <a:sysClr val="windowText" lastClr="000000"/>
                </a:solidFill>
                <a:latin typeface="Gill Sans Ultra Bold" panose="020B0A02020104020203" pitchFamily="34" charset="77"/>
              </a:rPr>
              <a:t> ? </a:t>
            </a:r>
          </a:p>
        </p:txBody>
      </p:sp>
      <p:pic>
        <p:nvPicPr>
          <p:cNvPr id="4" name="Image 3">
            <a:extLst>
              <a:ext uri="{FF2B5EF4-FFF2-40B4-BE49-F238E27FC236}">
                <a16:creationId xmlns:a16="http://schemas.microsoft.com/office/drawing/2014/main" id="{DEC9E906-8B8E-321F-9882-B09F0399F58F}"/>
              </a:ext>
            </a:extLst>
          </p:cNvPr>
          <p:cNvPicPr>
            <a:picLocks noChangeAspect="1"/>
          </p:cNvPicPr>
          <p:nvPr/>
        </p:nvPicPr>
        <p:blipFill>
          <a:blip r:embed="rId3"/>
          <a:stretch>
            <a:fillRect/>
          </a:stretch>
        </p:blipFill>
        <p:spPr>
          <a:xfrm>
            <a:off x="3733800" y="1169736"/>
            <a:ext cx="6614160" cy="1075141"/>
          </a:xfrm>
          <a:prstGeom prst="rect">
            <a:avLst/>
          </a:prstGeom>
          <a:ln w="28575">
            <a:solidFill>
              <a:schemeClr val="tx1"/>
            </a:solidFill>
          </a:ln>
        </p:spPr>
      </p:pic>
      <p:sp>
        <p:nvSpPr>
          <p:cNvPr id="2" name="ZoneTexte 1">
            <a:extLst>
              <a:ext uri="{FF2B5EF4-FFF2-40B4-BE49-F238E27FC236}">
                <a16:creationId xmlns:a16="http://schemas.microsoft.com/office/drawing/2014/main" id="{B0958545-B655-8772-4BA5-66A626BBD5AA}"/>
              </a:ext>
            </a:extLst>
          </p:cNvPr>
          <p:cNvSpPr txBox="1"/>
          <p:nvPr/>
        </p:nvSpPr>
        <p:spPr>
          <a:xfrm>
            <a:off x="556260" y="1370976"/>
            <a:ext cx="2109010" cy="400110"/>
          </a:xfrm>
          <a:prstGeom prst="rect">
            <a:avLst/>
          </a:prstGeom>
          <a:solidFill>
            <a:schemeClr val="bg1"/>
          </a:solidFill>
          <a:ln w="28575">
            <a:solidFill>
              <a:schemeClr val="tx1"/>
            </a:solidFill>
          </a:ln>
        </p:spPr>
        <p:txBody>
          <a:bodyPr wrap="square">
            <a:spAutoFit/>
          </a:bodyPr>
          <a:lstStyle/>
          <a:p>
            <a:pPr algn="ctr"/>
            <a:r>
              <a:rPr lang="fr-CH" sz="2000" b="1" dirty="0">
                <a:solidFill>
                  <a:srgbClr val="000000"/>
                </a:solidFill>
                <a:latin typeface="Arial Rounded MT Bold" panose="020F0704030504030204" pitchFamily="34" charset="77"/>
              </a:rPr>
              <a:t>11 </a:t>
            </a:r>
            <a:r>
              <a:rPr lang="fr-CH" sz="2000" b="1" dirty="0">
                <a:solidFill>
                  <a:srgbClr val="000000"/>
                </a:solidFill>
                <a:effectLst/>
                <a:latin typeface="Arial Rounded MT Bold" panose="020F0704030504030204" pitchFamily="34" charset="77"/>
              </a:rPr>
              <a:t>juillet </a:t>
            </a:r>
            <a:r>
              <a:rPr lang="fr-CH" sz="2000" b="1" dirty="0">
                <a:solidFill>
                  <a:srgbClr val="000000"/>
                </a:solidFill>
                <a:latin typeface="Arial Rounded MT Bold" panose="020F0704030504030204" pitchFamily="34" charset="77"/>
              </a:rPr>
              <a:t>2023</a:t>
            </a:r>
            <a:endParaRPr lang="fr-CH" sz="2000" dirty="0">
              <a:solidFill>
                <a:srgbClr val="000000"/>
              </a:solidFill>
              <a:effectLst/>
              <a:latin typeface="Arial Rounded MT Bold" panose="020F0704030504030204" pitchFamily="34" charset="77"/>
            </a:endParaRPr>
          </a:p>
        </p:txBody>
      </p:sp>
    </p:spTree>
    <p:extLst>
      <p:ext uri="{BB962C8B-B14F-4D97-AF65-F5344CB8AC3E}">
        <p14:creationId xmlns:p14="http://schemas.microsoft.com/office/powerpoint/2010/main" val="40869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ppt_x</p:attrName>
                                        </p:attrNameLst>
                                      </p:cBhvr>
                                      <p:tavLst>
                                        <p:tav tm="0">
                                          <p:val>
                                            <p:strVal val="#ppt_x-#ppt_w*1.125000"/>
                                          </p:val>
                                        </p:tav>
                                        <p:tav tm="100000">
                                          <p:val>
                                            <p:strVal val="#ppt_x"/>
                                          </p:val>
                                        </p:tav>
                                      </p:tavLst>
                                    </p:anim>
                                    <p:animEffect transition="in" filter="wipe(right)">
                                      <p:cBhvr>
                                        <p:cTn id="8" dur="500"/>
                                        <p:tgtEl>
                                          <p:spTgt spid="6"/>
                                        </p:tgtEl>
                                      </p:cBhvr>
                                    </p:animEffect>
                                  </p:childTnLst>
                                </p:cTn>
                              </p:par>
                              <p:par>
                                <p:cTn id="9" presetID="12" presetClass="entr" presetSubtype="8"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p:tgtEl>
                                          <p:spTgt spid="7"/>
                                        </p:tgtEl>
                                        <p:attrNameLst>
                                          <p:attrName>ppt_x</p:attrName>
                                        </p:attrNameLst>
                                      </p:cBhvr>
                                      <p:tavLst>
                                        <p:tav tm="0">
                                          <p:val>
                                            <p:strVal val="#ppt_x-#ppt_w*1.125000"/>
                                          </p:val>
                                        </p:tav>
                                        <p:tav tm="100000">
                                          <p:val>
                                            <p:strVal val="#ppt_x"/>
                                          </p:val>
                                        </p:tav>
                                      </p:tavLst>
                                    </p:anim>
                                    <p:animEffect transition="in" filter="wipe(right)">
                                      <p:cBhvr>
                                        <p:cTn id="12" dur="500"/>
                                        <p:tgtEl>
                                          <p:spTgt spid="7"/>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strVal val="#ppt_w*0.70"/>
                                          </p:val>
                                        </p:tav>
                                        <p:tav tm="100000">
                                          <p:val>
                                            <p:strVal val="#ppt_w"/>
                                          </p:val>
                                        </p:tav>
                                      </p:tavLst>
                                    </p:anim>
                                    <p:anim calcmode="lin" valueType="num">
                                      <p:cBhvr>
                                        <p:cTn id="16" dur="1000" fill="hold"/>
                                        <p:tgtEl>
                                          <p:spTgt spid="9"/>
                                        </p:tgtEl>
                                        <p:attrNameLst>
                                          <p:attrName>ppt_h</p:attrName>
                                        </p:attrNameLst>
                                      </p:cBhvr>
                                      <p:tavLst>
                                        <p:tav tm="0">
                                          <p:val>
                                            <p:strVal val="#ppt_h"/>
                                          </p:val>
                                        </p:tav>
                                        <p:tav tm="100000">
                                          <p:val>
                                            <p:strVal val="#ppt_h"/>
                                          </p:val>
                                        </p:tav>
                                      </p:tavLst>
                                    </p:anim>
                                    <p:animEffect transition="in" filter="fade">
                                      <p:cBhvr>
                                        <p:cTn id="17" dur="1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55"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1000" fill="hold"/>
                                        <p:tgtEl>
                                          <p:spTgt spid="11"/>
                                        </p:tgtEl>
                                        <p:attrNameLst>
                                          <p:attrName>ppt_w</p:attrName>
                                        </p:attrNameLst>
                                      </p:cBhvr>
                                      <p:tavLst>
                                        <p:tav tm="0">
                                          <p:val>
                                            <p:strVal val="#ppt_w*0.70"/>
                                          </p:val>
                                        </p:tav>
                                        <p:tav tm="100000">
                                          <p:val>
                                            <p:strVal val="#ppt_w"/>
                                          </p:val>
                                        </p:tav>
                                      </p:tavLst>
                                    </p:anim>
                                    <p:anim calcmode="lin" valueType="num">
                                      <p:cBhvr>
                                        <p:cTn id="23" dur="1000" fill="hold"/>
                                        <p:tgtEl>
                                          <p:spTgt spid="11"/>
                                        </p:tgtEl>
                                        <p:attrNameLst>
                                          <p:attrName>ppt_h</p:attrName>
                                        </p:attrNameLst>
                                      </p:cBhvr>
                                      <p:tavLst>
                                        <p:tav tm="0">
                                          <p:val>
                                            <p:strVal val="#ppt_h"/>
                                          </p:val>
                                        </p:tav>
                                        <p:tav tm="100000">
                                          <p:val>
                                            <p:strVal val="#ppt_h"/>
                                          </p:val>
                                        </p:tav>
                                      </p:tavLst>
                                    </p:anim>
                                    <p:animEffect transition="in" filter="fade">
                                      <p:cBhvr>
                                        <p:cTn id="24" dur="1000"/>
                                        <p:tgtEl>
                                          <p:spTgt spid="11"/>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1000" fill="hold"/>
                                        <p:tgtEl>
                                          <p:spTgt spid="2"/>
                                        </p:tgtEl>
                                        <p:attrNameLst>
                                          <p:attrName>ppt_w</p:attrName>
                                        </p:attrNameLst>
                                      </p:cBhvr>
                                      <p:tavLst>
                                        <p:tav tm="0">
                                          <p:val>
                                            <p:strVal val="#ppt_w*0.70"/>
                                          </p:val>
                                        </p:tav>
                                        <p:tav tm="100000">
                                          <p:val>
                                            <p:strVal val="#ppt_w"/>
                                          </p:val>
                                        </p:tav>
                                      </p:tavLst>
                                    </p:anim>
                                    <p:anim calcmode="lin" valueType="num">
                                      <p:cBhvr>
                                        <p:cTn id="28" dur="1000" fill="hold"/>
                                        <p:tgtEl>
                                          <p:spTgt spid="2"/>
                                        </p:tgtEl>
                                        <p:attrNameLst>
                                          <p:attrName>ppt_h</p:attrName>
                                        </p:attrNameLst>
                                      </p:cBhvr>
                                      <p:tavLst>
                                        <p:tav tm="0">
                                          <p:val>
                                            <p:strVal val="#ppt_h"/>
                                          </p:val>
                                        </p:tav>
                                        <p:tav tm="100000">
                                          <p:val>
                                            <p:strVal val="#ppt_h"/>
                                          </p:val>
                                        </p:tav>
                                      </p:tavLst>
                                    </p:anim>
                                    <p:animEffect transition="in" filter="fade">
                                      <p:cBhvr>
                                        <p:cTn id="2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FE4FEF06-9650-92C3-7E99-997D0FA7793C}"/>
              </a:ext>
            </a:extLst>
          </p:cNvPr>
          <p:cNvPicPr>
            <a:picLocks noChangeAspect="1"/>
          </p:cNvPicPr>
          <p:nvPr/>
        </p:nvPicPr>
        <p:blipFill>
          <a:blip r:embed="rId2"/>
          <a:stretch>
            <a:fillRect/>
          </a:stretch>
        </p:blipFill>
        <p:spPr>
          <a:xfrm>
            <a:off x="6248895" y="1764690"/>
            <a:ext cx="5648097" cy="3278324"/>
          </a:xfrm>
          <a:prstGeom prst="rect">
            <a:avLst/>
          </a:prstGeom>
          <a:ln>
            <a:solidFill>
              <a:schemeClr val="tx1"/>
            </a:solidFill>
          </a:ln>
        </p:spPr>
      </p:pic>
      <p:sp>
        <p:nvSpPr>
          <p:cNvPr id="5" name="Bulle rectangulaire à coins arrondis 4">
            <a:extLst>
              <a:ext uri="{FF2B5EF4-FFF2-40B4-BE49-F238E27FC236}">
                <a16:creationId xmlns:a16="http://schemas.microsoft.com/office/drawing/2014/main" id="{D4CDDC1C-D748-47B3-6470-666C180985C4}"/>
              </a:ext>
            </a:extLst>
          </p:cNvPr>
          <p:cNvSpPr/>
          <p:nvPr/>
        </p:nvSpPr>
        <p:spPr>
          <a:xfrm>
            <a:off x="183291" y="1697633"/>
            <a:ext cx="6065604" cy="3336689"/>
          </a:xfrm>
          <a:prstGeom prst="wedgeRoundRectCallout">
            <a:avLst>
              <a:gd name="adj1" fmla="val 70103"/>
              <a:gd name="adj2" fmla="val 7873"/>
              <a:gd name="adj3" fmla="val 16667"/>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H" sz="2800" b="1" dirty="0">
                <a:solidFill>
                  <a:schemeClr val="tx1"/>
                </a:solidFill>
                <a:latin typeface="Arial Rounded MT Bold" panose="020F0704030504030204" pitchFamily="34" charset="77"/>
              </a:rPr>
              <a:t>Donald Trump : </a:t>
            </a:r>
          </a:p>
          <a:p>
            <a:r>
              <a:rPr lang="fr-CH" sz="2200" b="1" dirty="0">
                <a:solidFill>
                  <a:schemeClr val="tx1"/>
                </a:solidFill>
                <a:latin typeface="Arial Rounded MT Bold" panose="020F0704030504030204" pitchFamily="34" charset="77"/>
              </a:rPr>
              <a:t>encore en campagne électorale pour la 2</a:t>
            </a:r>
            <a:r>
              <a:rPr lang="fr-CH" sz="2200" b="1" baseline="30000" dirty="0">
                <a:solidFill>
                  <a:schemeClr val="tx1"/>
                </a:solidFill>
                <a:latin typeface="Arial Rounded MT Bold" panose="020F0704030504030204" pitchFamily="34" charset="77"/>
              </a:rPr>
              <a:t>ème</a:t>
            </a:r>
            <a:r>
              <a:rPr lang="fr-CH" sz="2200" b="1" dirty="0">
                <a:solidFill>
                  <a:schemeClr val="tx1"/>
                </a:solidFill>
                <a:latin typeface="Arial Rounded MT Bold" panose="020F0704030504030204" pitchFamily="34" charset="77"/>
              </a:rPr>
              <a:t> présidence américaine</a:t>
            </a:r>
          </a:p>
          <a:p>
            <a:r>
              <a:rPr lang="fr-CH" sz="900" b="1" dirty="0">
                <a:solidFill>
                  <a:schemeClr val="tx1"/>
                </a:solidFill>
              </a:rPr>
              <a:t> </a:t>
            </a:r>
            <a:br>
              <a:rPr lang="fr-CH" sz="2800" b="1" dirty="0">
                <a:solidFill>
                  <a:schemeClr val="tx1"/>
                </a:solidFill>
              </a:rPr>
            </a:br>
            <a:r>
              <a:rPr lang="fr-CH" sz="2000" b="1" dirty="0">
                <a:solidFill>
                  <a:schemeClr val="tx1"/>
                </a:solidFill>
                <a:highlight>
                  <a:srgbClr val="FFFF00"/>
                </a:highlight>
              </a:rPr>
              <a:t>«</a:t>
            </a:r>
            <a:r>
              <a:rPr lang="fr-CH" sz="2000" b="1" dirty="0">
                <a:solidFill>
                  <a:srgbClr val="000000"/>
                </a:solidFill>
                <a:highlight>
                  <a:srgbClr val="FFFF00"/>
                </a:highlight>
                <a:latin typeface="Helvetica Neue" panose="02000503000000020004" pitchFamily="2" charset="0"/>
              </a:rPr>
              <a:t> </a:t>
            </a:r>
            <a:r>
              <a:rPr lang="fr-CH" sz="2000" b="1" dirty="0">
                <a:solidFill>
                  <a:srgbClr val="000000"/>
                </a:solidFill>
                <a:effectLst/>
                <a:highlight>
                  <a:srgbClr val="FFFF00"/>
                </a:highlight>
                <a:latin typeface="Helvetica Neue" panose="02000503000000020004" pitchFamily="2" charset="0"/>
              </a:rPr>
              <a:t>Je ne permettrai jamais la monnaie numérique de banque centrale (MNBC). »</a:t>
            </a:r>
            <a:br>
              <a:rPr lang="fr-CH" sz="2000" b="1" dirty="0">
                <a:solidFill>
                  <a:srgbClr val="000000"/>
                </a:solidFill>
                <a:effectLst/>
                <a:latin typeface="Helvetica Neue" panose="02000503000000020004" pitchFamily="2" charset="0"/>
              </a:rPr>
            </a:br>
            <a:r>
              <a:rPr lang="fr-CH" sz="1100" b="1" dirty="0">
                <a:solidFill>
                  <a:srgbClr val="000000"/>
                </a:solidFill>
                <a:effectLst/>
                <a:latin typeface="Helvetica Neue" panose="02000503000000020004" pitchFamily="2" charset="0"/>
              </a:rPr>
              <a:t>  </a:t>
            </a:r>
          </a:p>
          <a:p>
            <a:r>
              <a:rPr lang="fr-CH" sz="2000" b="1" dirty="0">
                <a:solidFill>
                  <a:srgbClr val="000000"/>
                </a:solidFill>
                <a:highlight>
                  <a:srgbClr val="FFFF00"/>
                </a:highlight>
                <a:latin typeface="Helvetica Neue" panose="02000503000000020004" pitchFamily="2" charset="0"/>
              </a:rPr>
              <a:t>« </a:t>
            </a:r>
            <a:r>
              <a:rPr lang="fr-CH" sz="2000" b="1" dirty="0">
                <a:solidFill>
                  <a:srgbClr val="000000"/>
                </a:solidFill>
                <a:effectLst/>
                <a:highlight>
                  <a:srgbClr val="FFFF00"/>
                </a:highlight>
                <a:latin typeface="Helvetica Neue" panose="02000503000000020004" pitchFamily="2" charset="0"/>
              </a:rPr>
              <a:t>Une </a:t>
            </a:r>
            <a:r>
              <a:rPr lang="fr-CH" sz="2000" b="1" dirty="0">
                <a:solidFill>
                  <a:srgbClr val="FF0000"/>
                </a:solidFill>
                <a:effectLst/>
                <a:highlight>
                  <a:srgbClr val="FFFF00"/>
                </a:highlight>
                <a:latin typeface="Helvetica Neue" panose="02000503000000020004" pitchFamily="2" charset="0"/>
              </a:rPr>
              <a:t>telle monnaie </a:t>
            </a:r>
            <a:r>
              <a:rPr lang="fr-CH" sz="2000" b="1" dirty="0">
                <a:solidFill>
                  <a:srgbClr val="000000"/>
                </a:solidFill>
                <a:effectLst/>
                <a:highlight>
                  <a:srgbClr val="FFFF00"/>
                </a:highlight>
                <a:latin typeface="Helvetica Neue" panose="02000503000000020004" pitchFamily="2" charset="0"/>
              </a:rPr>
              <a:t>donnerait à notre gouvernement fédéral un </a:t>
            </a:r>
            <a:r>
              <a:rPr lang="fr-CH" sz="2000" b="1" dirty="0">
                <a:solidFill>
                  <a:srgbClr val="FF0000"/>
                </a:solidFill>
                <a:effectLst/>
                <a:highlight>
                  <a:srgbClr val="FFFF00"/>
                </a:highlight>
                <a:latin typeface="Helvetica Neue" panose="02000503000000020004" pitchFamily="2" charset="0"/>
              </a:rPr>
              <a:t>contrôle</a:t>
            </a:r>
            <a:r>
              <a:rPr lang="fr-CH" sz="2000" b="1" dirty="0">
                <a:solidFill>
                  <a:srgbClr val="000000"/>
                </a:solidFill>
                <a:effectLst/>
                <a:highlight>
                  <a:srgbClr val="FFFF00"/>
                </a:highlight>
                <a:latin typeface="Helvetica Neue" panose="02000503000000020004" pitchFamily="2" charset="0"/>
              </a:rPr>
              <a:t> </a:t>
            </a:r>
            <a:r>
              <a:rPr lang="fr-CH" sz="2000" b="1" dirty="0">
                <a:solidFill>
                  <a:srgbClr val="FF0000"/>
                </a:solidFill>
                <a:effectLst/>
                <a:highlight>
                  <a:srgbClr val="FFFF00"/>
                </a:highlight>
                <a:latin typeface="Helvetica Neue" panose="02000503000000020004" pitchFamily="2" charset="0"/>
              </a:rPr>
              <a:t>absolu</a:t>
            </a:r>
            <a:r>
              <a:rPr lang="fr-CH" sz="2000" b="1" dirty="0">
                <a:solidFill>
                  <a:srgbClr val="000000"/>
                </a:solidFill>
                <a:effectLst/>
                <a:highlight>
                  <a:srgbClr val="FFFF00"/>
                </a:highlight>
                <a:latin typeface="Helvetica Neue" panose="02000503000000020004" pitchFamily="2" charset="0"/>
              </a:rPr>
              <a:t> sur votre argent. »</a:t>
            </a:r>
            <a:br>
              <a:rPr lang="fr-CH" b="1" dirty="0">
                <a:solidFill>
                  <a:srgbClr val="000000"/>
                </a:solidFill>
                <a:effectLst/>
                <a:latin typeface="Helvetica Neue" panose="02000503000000020004" pitchFamily="2" charset="0"/>
              </a:rPr>
            </a:br>
            <a:r>
              <a:rPr lang="fr-CH" sz="800" b="1" dirty="0">
                <a:solidFill>
                  <a:srgbClr val="000000"/>
                </a:solidFill>
                <a:effectLst/>
                <a:latin typeface="Helvetica Neue" panose="02000503000000020004" pitchFamily="2" charset="0"/>
              </a:rPr>
              <a:t> </a:t>
            </a:r>
            <a:endParaRPr lang="fr-CH" b="1" dirty="0">
              <a:solidFill>
                <a:srgbClr val="000000"/>
              </a:solidFill>
              <a:effectLst/>
              <a:latin typeface="Helvetica Neue" panose="02000503000000020004" pitchFamily="2" charset="0"/>
            </a:endParaRPr>
          </a:p>
        </p:txBody>
      </p:sp>
      <p:sp>
        <p:nvSpPr>
          <p:cNvPr id="6" name="ZoneTexte 5">
            <a:extLst>
              <a:ext uri="{FF2B5EF4-FFF2-40B4-BE49-F238E27FC236}">
                <a16:creationId xmlns:a16="http://schemas.microsoft.com/office/drawing/2014/main" id="{83325924-91AA-82B0-EF77-A974FE30C0D4}"/>
              </a:ext>
            </a:extLst>
          </p:cNvPr>
          <p:cNvSpPr txBox="1"/>
          <p:nvPr/>
        </p:nvSpPr>
        <p:spPr>
          <a:xfrm>
            <a:off x="3410906" y="4800269"/>
            <a:ext cx="2532200" cy="400110"/>
          </a:xfrm>
          <a:prstGeom prst="rect">
            <a:avLst/>
          </a:prstGeom>
          <a:solidFill>
            <a:schemeClr val="bg1"/>
          </a:solidFill>
          <a:ln w="28575">
            <a:solidFill>
              <a:schemeClr val="tx1"/>
            </a:solidFill>
          </a:ln>
        </p:spPr>
        <p:txBody>
          <a:bodyPr wrap="square">
            <a:spAutoFit/>
          </a:bodyPr>
          <a:lstStyle/>
          <a:p>
            <a:pPr algn="ctr"/>
            <a:r>
              <a:rPr lang="fr-CH" sz="2000" b="1" dirty="0">
                <a:solidFill>
                  <a:srgbClr val="000000"/>
                </a:solidFill>
                <a:latin typeface="Arial Rounded MT Bold" panose="020F0704030504030204" pitchFamily="34" charset="77"/>
              </a:rPr>
              <a:t>17 janvier</a:t>
            </a:r>
            <a:r>
              <a:rPr lang="fr-CH" sz="2000" b="1" dirty="0">
                <a:solidFill>
                  <a:srgbClr val="000000"/>
                </a:solidFill>
                <a:effectLst/>
                <a:latin typeface="Arial Rounded MT Bold" panose="020F0704030504030204" pitchFamily="34" charset="77"/>
              </a:rPr>
              <a:t> </a:t>
            </a:r>
            <a:r>
              <a:rPr lang="fr-CH" sz="2000" b="1" dirty="0">
                <a:solidFill>
                  <a:srgbClr val="000000"/>
                </a:solidFill>
                <a:latin typeface="Arial Rounded MT Bold" panose="020F0704030504030204" pitchFamily="34" charset="77"/>
              </a:rPr>
              <a:t>2024</a:t>
            </a:r>
            <a:endParaRPr lang="fr-CH" sz="2000" dirty="0">
              <a:solidFill>
                <a:srgbClr val="000000"/>
              </a:solidFill>
              <a:effectLst/>
              <a:latin typeface="Arial Rounded MT Bold" panose="020F0704030504030204" pitchFamily="34" charset="77"/>
            </a:endParaRPr>
          </a:p>
        </p:txBody>
      </p:sp>
      <p:sp>
        <p:nvSpPr>
          <p:cNvPr id="7" name="ZoneTexte 6">
            <a:extLst>
              <a:ext uri="{FF2B5EF4-FFF2-40B4-BE49-F238E27FC236}">
                <a16:creationId xmlns:a16="http://schemas.microsoft.com/office/drawing/2014/main" id="{CE632956-70E9-5774-D36E-ACC135F0D42D}"/>
              </a:ext>
            </a:extLst>
          </p:cNvPr>
          <p:cNvSpPr txBox="1"/>
          <p:nvPr/>
        </p:nvSpPr>
        <p:spPr>
          <a:xfrm>
            <a:off x="300826" y="146956"/>
            <a:ext cx="11886210" cy="1446550"/>
          </a:xfrm>
          <a:prstGeom prst="rect">
            <a:avLst/>
          </a:prstGeom>
          <a:noFill/>
        </p:spPr>
        <p:txBody>
          <a:bodyPr wrap="square">
            <a:spAutoFit/>
          </a:bodyPr>
          <a:lstStyle/>
          <a:p>
            <a:r>
              <a:rPr lang="fr-CH" sz="4800" dirty="0">
                <a:latin typeface="Gill Sans Ultra Bold" panose="020B0A02020104020203" pitchFamily="34" charset="77"/>
              </a:rPr>
              <a:t>USA - Trump : </a:t>
            </a:r>
          </a:p>
          <a:p>
            <a:r>
              <a:rPr lang="fr-CH" sz="4000" dirty="0">
                <a:latin typeface="Gill Sans Ultra Bold" panose="020B0A02020104020203" pitchFamily="34" charset="77"/>
              </a:rPr>
              <a:t>« je ne permettrai </a:t>
            </a:r>
            <a:r>
              <a:rPr lang="fr-CH" sz="4000" dirty="0">
                <a:solidFill>
                  <a:srgbClr val="FF0000"/>
                </a:solidFill>
                <a:latin typeface="Gill Sans Ultra Bold" panose="020B0A02020104020203" pitchFamily="34" charset="77"/>
              </a:rPr>
              <a:t>jamais</a:t>
            </a:r>
            <a:r>
              <a:rPr lang="fr-CH" sz="4000" dirty="0">
                <a:latin typeface="Gill Sans Ultra Bold" panose="020B0A02020104020203" pitchFamily="34" charset="77"/>
              </a:rPr>
              <a:t> la MNBC »</a:t>
            </a:r>
            <a:endParaRPr lang="fr-CH" sz="4000" dirty="0">
              <a:solidFill>
                <a:srgbClr val="FF0000"/>
              </a:solidFill>
              <a:latin typeface="Gill Sans Ultra Bold" panose="020B0A02020104020203" pitchFamily="34" charset="77"/>
            </a:endParaRPr>
          </a:p>
        </p:txBody>
      </p:sp>
      <p:pic>
        <p:nvPicPr>
          <p:cNvPr id="3" name="Image 2">
            <a:extLst>
              <a:ext uri="{FF2B5EF4-FFF2-40B4-BE49-F238E27FC236}">
                <a16:creationId xmlns:a16="http://schemas.microsoft.com/office/drawing/2014/main" id="{3ED2A55F-2E0A-D32D-8A95-395E7B4C8FC8}"/>
              </a:ext>
            </a:extLst>
          </p:cNvPr>
          <p:cNvPicPr>
            <a:picLocks noChangeAspect="1"/>
          </p:cNvPicPr>
          <p:nvPr/>
        </p:nvPicPr>
        <p:blipFill>
          <a:blip r:embed="rId3"/>
          <a:stretch>
            <a:fillRect/>
          </a:stretch>
        </p:blipFill>
        <p:spPr>
          <a:xfrm>
            <a:off x="183291" y="5337682"/>
            <a:ext cx="3270473" cy="283441"/>
          </a:xfrm>
          <a:prstGeom prst="rect">
            <a:avLst/>
          </a:prstGeom>
        </p:spPr>
      </p:pic>
      <p:sp>
        <p:nvSpPr>
          <p:cNvPr id="9" name="ZoneTexte 8">
            <a:extLst>
              <a:ext uri="{FF2B5EF4-FFF2-40B4-BE49-F238E27FC236}">
                <a16:creationId xmlns:a16="http://schemas.microsoft.com/office/drawing/2014/main" id="{C2145379-AEAA-AE13-484D-5F870D990C7F}"/>
              </a:ext>
            </a:extLst>
          </p:cNvPr>
          <p:cNvSpPr txBox="1"/>
          <p:nvPr/>
        </p:nvSpPr>
        <p:spPr>
          <a:xfrm>
            <a:off x="3545883" y="5543868"/>
            <a:ext cx="8351109" cy="1200329"/>
          </a:xfrm>
          <a:prstGeom prst="rect">
            <a:avLst/>
          </a:prstGeom>
          <a:noFill/>
          <a:ln w="28575">
            <a:solidFill>
              <a:schemeClr val="tx1"/>
            </a:solidFill>
          </a:ln>
        </p:spPr>
        <p:txBody>
          <a:bodyPr wrap="square">
            <a:spAutoFit/>
          </a:bodyPr>
          <a:lstStyle/>
          <a:p>
            <a:r>
              <a:rPr lang="fr-CH" dirty="0">
                <a:solidFill>
                  <a:srgbClr val="000000"/>
                </a:solidFill>
                <a:effectLst/>
                <a:latin typeface="Helvetica Neue" panose="02000503000000020004" pitchFamily="2" charset="0"/>
              </a:rPr>
              <a:t>« </a:t>
            </a:r>
            <a:r>
              <a:rPr lang="fr-CH" b="1" dirty="0">
                <a:solidFill>
                  <a:srgbClr val="000000"/>
                </a:solidFill>
                <a:effectLst/>
                <a:highlight>
                  <a:srgbClr val="FFFF00"/>
                </a:highlight>
                <a:latin typeface="Helvetica Neue" panose="02000503000000020004" pitchFamily="2" charset="0"/>
              </a:rPr>
              <a:t>Ce projet de loi </a:t>
            </a:r>
            <a:r>
              <a:rPr lang="fr-CH" b="1" dirty="0">
                <a:solidFill>
                  <a:srgbClr val="FF0000"/>
                </a:solidFill>
                <a:effectLst/>
                <a:highlight>
                  <a:srgbClr val="FFFF00"/>
                </a:highlight>
                <a:latin typeface="Helvetica Neue" panose="02000503000000020004" pitchFamily="2" charset="0"/>
              </a:rPr>
              <a:t>interdit</a:t>
            </a:r>
            <a:r>
              <a:rPr lang="fr-CH" b="1" dirty="0">
                <a:solidFill>
                  <a:srgbClr val="000000"/>
                </a:solidFill>
                <a:effectLst/>
                <a:highlight>
                  <a:srgbClr val="FFFF00"/>
                </a:highlight>
                <a:latin typeface="Helvetica Neue" panose="02000503000000020004" pitchFamily="2" charset="0"/>
              </a:rPr>
              <a:t> à une banque de la Réserve fédérale d’offrir des produits ou des services directement à un particulier, de tenir un compte au nom d’un particulier ou </a:t>
            </a:r>
            <a:r>
              <a:rPr lang="fr-CH" b="1" dirty="0">
                <a:solidFill>
                  <a:srgbClr val="FF0000"/>
                </a:solidFill>
                <a:effectLst/>
                <a:highlight>
                  <a:srgbClr val="FFFF00"/>
                </a:highlight>
                <a:latin typeface="Helvetica Neue" panose="02000503000000020004" pitchFamily="2" charset="0"/>
              </a:rPr>
              <a:t>d’émettre une monnaie numérique de banque centrale</a:t>
            </a:r>
            <a:r>
              <a:rPr lang="fr-CH" b="1" dirty="0">
                <a:solidFill>
                  <a:srgbClr val="000000"/>
                </a:solidFill>
                <a:effectLst/>
                <a:highlight>
                  <a:srgbClr val="FFFF00"/>
                </a:highlight>
                <a:latin typeface="Helvetica Neue" panose="02000503000000020004" pitchFamily="2" charset="0"/>
              </a:rPr>
              <a:t> (c’est-à-dire un dollar numérique</a:t>
            </a:r>
            <a:r>
              <a:rPr lang="fr-CH" b="1" dirty="0">
                <a:solidFill>
                  <a:srgbClr val="000000"/>
                </a:solidFill>
                <a:effectLst/>
                <a:latin typeface="Helvetica Neue" panose="02000503000000020004" pitchFamily="2" charset="0"/>
              </a:rPr>
              <a:t>). </a:t>
            </a:r>
            <a:r>
              <a:rPr lang="fr-CH" dirty="0">
                <a:solidFill>
                  <a:srgbClr val="000000"/>
                </a:solidFill>
                <a:effectLst/>
                <a:latin typeface="Helvetica Neue" panose="02000503000000020004" pitchFamily="2" charset="0"/>
              </a:rPr>
              <a:t>»</a:t>
            </a:r>
          </a:p>
        </p:txBody>
      </p:sp>
      <p:sp>
        <p:nvSpPr>
          <p:cNvPr id="11" name="ZoneTexte 10">
            <a:extLst>
              <a:ext uri="{FF2B5EF4-FFF2-40B4-BE49-F238E27FC236}">
                <a16:creationId xmlns:a16="http://schemas.microsoft.com/office/drawing/2014/main" id="{D86FA041-9A2C-9195-30CD-ED76F37F6801}"/>
              </a:ext>
            </a:extLst>
          </p:cNvPr>
          <p:cNvSpPr txBox="1"/>
          <p:nvPr/>
        </p:nvSpPr>
        <p:spPr>
          <a:xfrm>
            <a:off x="152895" y="5628977"/>
            <a:ext cx="3116778" cy="769441"/>
          </a:xfrm>
          <a:prstGeom prst="rect">
            <a:avLst/>
          </a:prstGeom>
          <a:noFill/>
        </p:spPr>
        <p:txBody>
          <a:bodyPr wrap="square">
            <a:spAutoFit/>
          </a:bodyPr>
          <a:lstStyle/>
          <a:p>
            <a:r>
              <a:rPr lang="fr-CH" sz="2200" b="1" dirty="0">
                <a:effectLst/>
                <a:highlight>
                  <a:srgbClr val="FFFF00"/>
                </a:highlight>
                <a:latin typeface="Helvetica Neue" panose="02000503000000020004" pitchFamily="2" charset="0"/>
              </a:rPr>
              <a:t>Loi sur la surveillance </a:t>
            </a:r>
          </a:p>
          <a:p>
            <a:r>
              <a:rPr lang="fr-CH" sz="2200" b="1" dirty="0">
                <a:effectLst/>
                <a:highlight>
                  <a:srgbClr val="FFFF00"/>
                </a:highlight>
                <a:latin typeface="Helvetica Neue" panose="02000503000000020004" pitchFamily="2" charset="0"/>
              </a:rPr>
              <a:t>anti-CBDC</a:t>
            </a:r>
            <a:r>
              <a:rPr lang="fr-CH" sz="2200" dirty="0">
                <a:effectLst/>
                <a:highlight>
                  <a:srgbClr val="FFFF00"/>
                </a:highlight>
                <a:latin typeface="Helvetica Neue" panose="02000503000000020004" pitchFamily="2" charset="0"/>
              </a:rPr>
              <a:t> </a:t>
            </a:r>
          </a:p>
        </p:txBody>
      </p:sp>
      <p:sp>
        <p:nvSpPr>
          <p:cNvPr id="12" name="ZoneTexte 11">
            <a:extLst>
              <a:ext uri="{FF2B5EF4-FFF2-40B4-BE49-F238E27FC236}">
                <a16:creationId xmlns:a16="http://schemas.microsoft.com/office/drawing/2014/main" id="{CF48B030-4DFF-0D79-D3C4-10DE69DDB785}"/>
              </a:ext>
            </a:extLst>
          </p:cNvPr>
          <p:cNvSpPr txBox="1"/>
          <p:nvPr/>
        </p:nvSpPr>
        <p:spPr>
          <a:xfrm>
            <a:off x="205132" y="6406272"/>
            <a:ext cx="2532200" cy="400110"/>
          </a:xfrm>
          <a:prstGeom prst="rect">
            <a:avLst/>
          </a:prstGeom>
          <a:solidFill>
            <a:schemeClr val="bg1"/>
          </a:solidFill>
          <a:ln w="28575">
            <a:solidFill>
              <a:schemeClr val="tx1"/>
            </a:solidFill>
          </a:ln>
        </p:spPr>
        <p:txBody>
          <a:bodyPr wrap="square">
            <a:spAutoFit/>
          </a:bodyPr>
          <a:lstStyle/>
          <a:p>
            <a:pPr algn="ctr"/>
            <a:r>
              <a:rPr lang="fr-CH" sz="2000" b="1" dirty="0">
                <a:solidFill>
                  <a:srgbClr val="000000"/>
                </a:solidFill>
                <a:latin typeface="Arial Rounded MT Bold" panose="020F0704030504030204" pitchFamily="34" charset="77"/>
              </a:rPr>
              <a:t>3 juin</a:t>
            </a:r>
            <a:r>
              <a:rPr lang="fr-CH" sz="2000" b="1" dirty="0">
                <a:solidFill>
                  <a:srgbClr val="000000"/>
                </a:solidFill>
                <a:effectLst/>
                <a:latin typeface="Arial Rounded MT Bold" panose="020F0704030504030204" pitchFamily="34" charset="77"/>
              </a:rPr>
              <a:t> </a:t>
            </a:r>
            <a:r>
              <a:rPr lang="fr-CH" sz="2000" b="1" dirty="0">
                <a:solidFill>
                  <a:srgbClr val="000000"/>
                </a:solidFill>
                <a:latin typeface="Arial Rounded MT Bold" panose="020F0704030504030204" pitchFamily="34" charset="77"/>
              </a:rPr>
              <a:t>2025</a:t>
            </a:r>
            <a:endParaRPr lang="fr-CH" sz="2000" dirty="0">
              <a:solidFill>
                <a:srgbClr val="000000"/>
              </a:solidFill>
              <a:effectLst/>
              <a:latin typeface="Arial Rounded MT Bold" panose="020F0704030504030204" pitchFamily="34" charset="77"/>
            </a:endParaRPr>
          </a:p>
        </p:txBody>
      </p:sp>
    </p:spTree>
    <p:extLst>
      <p:ext uri="{BB962C8B-B14F-4D97-AF65-F5344CB8AC3E}">
        <p14:creationId xmlns:p14="http://schemas.microsoft.com/office/powerpoint/2010/main" val="3329730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8"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p:tgtEl>
                                          <p:spTgt spid="3"/>
                                        </p:tgtEl>
                                        <p:attrNameLst>
                                          <p:attrName>ppt_x</p:attrName>
                                        </p:attrNameLst>
                                      </p:cBhvr>
                                      <p:tavLst>
                                        <p:tav tm="0">
                                          <p:val>
                                            <p:strVal val="#ppt_x-#ppt_w*1.125000"/>
                                          </p:val>
                                        </p:tav>
                                        <p:tav tm="100000">
                                          <p:val>
                                            <p:strVal val="#ppt_x"/>
                                          </p:val>
                                        </p:tav>
                                      </p:tavLst>
                                    </p:anim>
                                    <p:animEffect transition="in" filter="wipe(right)">
                                      <p:cBhvr>
                                        <p:cTn id="22" dur="500"/>
                                        <p:tgtEl>
                                          <p:spTgt spid="3"/>
                                        </p:tgtEl>
                                      </p:cBhvr>
                                    </p:animEffect>
                                  </p:childTnLst>
                                </p:cTn>
                              </p:par>
                              <p:par>
                                <p:cTn id="23" presetID="55"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1000" fill="hold"/>
                                        <p:tgtEl>
                                          <p:spTgt spid="12"/>
                                        </p:tgtEl>
                                        <p:attrNameLst>
                                          <p:attrName>ppt_w</p:attrName>
                                        </p:attrNameLst>
                                      </p:cBhvr>
                                      <p:tavLst>
                                        <p:tav tm="0">
                                          <p:val>
                                            <p:strVal val="#ppt_w*0.70"/>
                                          </p:val>
                                        </p:tav>
                                        <p:tav tm="100000">
                                          <p:val>
                                            <p:strVal val="#ppt_w"/>
                                          </p:val>
                                        </p:tav>
                                      </p:tavLst>
                                    </p:anim>
                                    <p:anim calcmode="lin" valueType="num">
                                      <p:cBhvr>
                                        <p:cTn id="26" dur="1000" fill="hold"/>
                                        <p:tgtEl>
                                          <p:spTgt spid="12"/>
                                        </p:tgtEl>
                                        <p:attrNameLst>
                                          <p:attrName>ppt_h</p:attrName>
                                        </p:attrNameLst>
                                      </p:cBhvr>
                                      <p:tavLst>
                                        <p:tav tm="0">
                                          <p:val>
                                            <p:strVal val="#ppt_h"/>
                                          </p:val>
                                        </p:tav>
                                        <p:tav tm="100000">
                                          <p:val>
                                            <p:strVal val="#ppt_h"/>
                                          </p:val>
                                        </p:tav>
                                      </p:tavLst>
                                    </p:anim>
                                    <p:animEffect transition="in" filter="fade">
                                      <p:cBhvr>
                                        <p:cTn id="27" dur="1000"/>
                                        <p:tgtEl>
                                          <p:spTgt spid="12"/>
                                        </p:tgtEl>
                                      </p:cBhvr>
                                    </p:animEffect>
                                  </p:childTnLst>
                                </p:cTn>
                              </p:par>
                              <p:par>
                                <p:cTn id="28" presetID="12" presetClass="entr" presetSubtype="8"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500"/>
                                        <p:tgtEl>
                                          <p:spTgt spid="11"/>
                                        </p:tgtEl>
                                        <p:attrNameLst>
                                          <p:attrName>ppt_x</p:attrName>
                                        </p:attrNameLst>
                                      </p:cBhvr>
                                      <p:tavLst>
                                        <p:tav tm="0">
                                          <p:val>
                                            <p:strVal val="#ppt_x-#ppt_w*1.125000"/>
                                          </p:val>
                                        </p:tav>
                                        <p:tav tm="100000">
                                          <p:val>
                                            <p:strVal val="#ppt_x"/>
                                          </p:val>
                                        </p:tav>
                                      </p:tavLst>
                                    </p:anim>
                                    <p:animEffect transition="in" filter="wipe(right)">
                                      <p:cBhvr>
                                        <p:cTn id="31" dur="500"/>
                                        <p:tgtEl>
                                          <p:spTgt spid="11"/>
                                        </p:tgtEl>
                                      </p:cBhvr>
                                    </p:animEffect>
                                  </p:childTnLst>
                                </p:cTn>
                              </p:par>
                              <p:par>
                                <p:cTn id="32" presetID="12" presetClass="entr" presetSubtype="8"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p:tgtEl>
                                          <p:spTgt spid="9"/>
                                        </p:tgtEl>
                                        <p:attrNameLst>
                                          <p:attrName>ppt_x</p:attrName>
                                        </p:attrNameLst>
                                      </p:cBhvr>
                                      <p:tavLst>
                                        <p:tav tm="0">
                                          <p:val>
                                            <p:strVal val="#ppt_x-#ppt_w*1.125000"/>
                                          </p:val>
                                        </p:tav>
                                        <p:tav tm="100000">
                                          <p:val>
                                            <p:strVal val="#ppt_x"/>
                                          </p:val>
                                        </p:tav>
                                      </p:tavLst>
                                    </p:anim>
                                    <p:animEffect transition="in" filter="wipe(right)">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1" grpId="0"/>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Connecteur droit 22">
            <a:extLst>
              <a:ext uri="{FF2B5EF4-FFF2-40B4-BE49-F238E27FC236}">
                <a16:creationId xmlns:a16="http://schemas.microsoft.com/office/drawing/2014/main" id="{8733DC46-AFAF-DA14-E2B4-E59588040388}"/>
              </a:ext>
            </a:extLst>
          </p:cNvPr>
          <p:cNvCxnSpPr>
            <a:cxnSpLocks/>
          </p:cNvCxnSpPr>
          <p:nvPr/>
        </p:nvCxnSpPr>
        <p:spPr>
          <a:xfrm flipV="1">
            <a:off x="1357943" y="4330700"/>
            <a:ext cx="153357" cy="122451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9BD3ED88-1B95-368E-208C-57F11F2E2E1D}"/>
              </a:ext>
            </a:extLst>
          </p:cNvPr>
          <p:cNvCxnSpPr>
            <a:cxnSpLocks/>
          </p:cNvCxnSpPr>
          <p:nvPr/>
        </p:nvCxnSpPr>
        <p:spPr>
          <a:xfrm flipH="1" flipV="1">
            <a:off x="2757031" y="4330700"/>
            <a:ext cx="254000" cy="127038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06AEE853-4C99-9C61-6F15-24DD8CD6A9E1}"/>
              </a:ext>
            </a:extLst>
          </p:cNvPr>
          <p:cNvCxnSpPr>
            <a:cxnSpLocks/>
          </p:cNvCxnSpPr>
          <p:nvPr/>
        </p:nvCxnSpPr>
        <p:spPr>
          <a:xfrm flipV="1">
            <a:off x="4295993" y="3746500"/>
            <a:ext cx="594550" cy="109642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7493E76E-C372-1838-EFE0-7F877C3397F5}"/>
              </a:ext>
            </a:extLst>
          </p:cNvPr>
          <p:cNvCxnSpPr>
            <a:cxnSpLocks/>
          </p:cNvCxnSpPr>
          <p:nvPr/>
        </p:nvCxnSpPr>
        <p:spPr>
          <a:xfrm flipH="1" flipV="1">
            <a:off x="5718761" y="4545435"/>
            <a:ext cx="19509" cy="108795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8B72BF8E-080D-11D6-842F-AAD56284A421}"/>
              </a:ext>
            </a:extLst>
          </p:cNvPr>
          <p:cNvCxnSpPr>
            <a:cxnSpLocks/>
          </p:cNvCxnSpPr>
          <p:nvPr/>
        </p:nvCxnSpPr>
        <p:spPr>
          <a:xfrm flipH="1" flipV="1">
            <a:off x="5131431" y="2162873"/>
            <a:ext cx="354969" cy="54222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Connecteur droit 40">
            <a:extLst>
              <a:ext uri="{FF2B5EF4-FFF2-40B4-BE49-F238E27FC236}">
                <a16:creationId xmlns:a16="http://schemas.microsoft.com/office/drawing/2014/main" id="{2FEE3039-2591-1C04-3999-DA0661F345B7}"/>
              </a:ext>
            </a:extLst>
          </p:cNvPr>
          <p:cNvCxnSpPr>
            <a:cxnSpLocks/>
          </p:cNvCxnSpPr>
          <p:nvPr/>
        </p:nvCxnSpPr>
        <p:spPr>
          <a:xfrm flipV="1">
            <a:off x="8283575" y="2476115"/>
            <a:ext cx="722907" cy="18178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Connecteur droit 41">
            <a:extLst>
              <a:ext uri="{FF2B5EF4-FFF2-40B4-BE49-F238E27FC236}">
                <a16:creationId xmlns:a16="http://schemas.microsoft.com/office/drawing/2014/main" id="{0F5920D6-B823-5DC5-F853-FBFC587B466C}"/>
              </a:ext>
            </a:extLst>
          </p:cNvPr>
          <p:cNvCxnSpPr>
            <a:cxnSpLocks/>
          </p:cNvCxnSpPr>
          <p:nvPr/>
        </p:nvCxnSpPr>
        <p:spPr>
          <a:xfrm flipV="1">
            <a:off x="6857332" y="2433986"/>
            <a:ext cx="217615" cy="27111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Connecteur droit 42">
            <a:extLst>
              <a:ext uri="{FF2B5EF4-FFF2-40B4-BE49-F238E27FC236}">
                <a16:creationId xmlns:a16="http://schemas.microsoft.com/office/drawing/2014/main" id="{16DBAA39-FD5A-5938-3EA3-5692F80283F5}"/>
              </a:ext>
            </a:extLst>
          </p:cNvPr>
          <p:cNvCxnSpPr>
            <a:cxnSpLocks/>
          </p:cNvCxnSpPr>
          <p:nvPr/>
        </p:nvCxnSpPr>
        <p:spPr>
          <a:xfrm flipV="1">
            <a:off x="8410575" y="4330700"/>
            <a:ext cx="292666" cy="155504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448B49A8-6038-B21D-BFEA-BCAC45E08D20}"/>
              </a:ext>
            </a:extLst>
          </p:cNvPr>
          <p:cNvCxnSpPr>
            <a:cxnSpLocks/>
          </p:cNvCxnSpPr>
          <p:nvPr/>
        </p:nvCxnSpPr>
        <p:spPr>
          <a:xfrm flipH="1" flipV="1">
            <a:off x="9880513" y="4545435"/>
            <a:ext cx="325627" cy="126149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Image 5">
            <a:extLst>
              <a:ext uri="{FF2B5EF4-FFF2-40B4-BE49-F238E27FC236}">
                <a16:creationId xmlns:a16="http://schemas.microsoft.com/office/drawing/2014/main" id="{A8210EBD-F952-E7D1-182E-0A3A70F0A645}"/>
              </a:ext>
            </a:extLst>
          </p:cNvPr>
          <p:cNvPicPr>
            <a:picLocks noChangeAspect="1"/>
          </p:cNvPicPr>
          <p:nvPr/>
        </p:nvPicPr>
        <p:blipFill>
          <a:blip r:embed="rId2"/>
          <a:stretch>
            <a:fillRect/>
          </a:stretch>
        </p:blipFill>
        <p:spPr>
          <a:xfrm>
            <a:off x="9621674" y="-28665"/>
            <a:ext cx="2184404" cy="1679564"/>
          </a:xfrm>
          <a:prstGeom prst="rect">
            <a:avLst/>
          </a:prstGeom>
        </p:spPr>
      </p:pic>
      <p:sp>
        <p:nvSpPr>
          <p:cNvPr id="5" name="ZoneTexte 4">
            <a:extLst>
              <a:ext uri="{FF2B5EF4-FFF2-40B4-BE49-F238E27FC236}">
                <a16:creationId xmlns:a16="http://schemas.microsoft.com/office/drawing/2014/main" id="{E8A81B9C-1846-F309-7DC9-74A81A8E9E4E}"/>
              </a:ext>
            </a:extLst>
          </p:cNvPr>
          <p:cNvSpPr txBox="1"/>
          <p:nvPr/>
        </p:nvSpPr>
        <p:spPr>
          <a:xfrm>
            <a:off x="1716751" y="358444"/>
            <a:ext cx="8208836" cy="645113"/>
          </a:xfrm>
          <a:prstGeom prst="rect">
            <a:avLst/>
          </a:prstGeom>
          <a:noFill/>
        </p:spPr>
        <p:txBody>
          <a:bodyPr wrap="square">
            <a:spAutoFit/>
          </a:bodyPr>
          <a:lstStyle/>
          <a:p>
            <a:pPr algn="ctr">
              <a:lnSpc>
                <a:spcPts val="4000"/>
              </a:lnSpc>
            </a:pPr>
            <a:r>
              <a:rPr lang="fr-FR" sz="5400" dirty="0">
                <a:ln w="12700">
                  <a:solidFill>
                    <a:schemeClr val="accent3">
                      <a:lumMod val="50000"/>
                    </a:schemeClr>
                  </a:solidFill>
                  <a:prstDash val="solid"/>
                </a:ln>
                <a:solidFill>
                  <a:sysClr val="windowText" lastClr="000000"/>
                </a:solidFill>
                <a:effectLst>
                  <a:innerShdw blurRad="177800">
                    <a:schemeClr val="accent3">
                      <a:lumMod val="50000"/>
                    </a:schemeClr>
                  </a:innerShdw>
                </a:effectLst>
                <a:latin typeface="Gill Sans Ultra Bold" panose="020B0A02020104020203" pitchFamily="34" charset="77"/>
              </a:rPr>
              <a:t>Qu’en dit </a:t>
            </a:r>
            <a:r>
              <a:rPr lang="fr-FR" sz="5400" dirty="0">
                <a:ln w="12700">
                  <a:solidFill>
                    <a:schemeClr val="accent3">
                      <a:lumMod val="50000"/>
                    </a:schemeClr>
                  </a:solidFill>
                  <a:prstDash val="solid"/>
                </a:ln>
                <a:solidFill>
                  <a:srgbClr val="FF0000"/>
                </a:solidFill>
                <a:effectLst>
                  <a:innerShdw blurRad="177800">
                    <a:schemeClr val="accent3">
                      <a:lumMod val="50000"/>
                    </a:schemeClr>
                  </a:innerShdw>
                </a:effectLst>
                <a:latin typeface="Gill Sans Ultra Bold" panose="020B0A02020104020203" pitchFamily="34" charset="77"/>
              </a:rPr>
              <a:t>le WEF </a:t>
            </a:r>
            <a:r>
              <a:rPr lang="fr-FR" sz="5400" dirty="0">
                <a:ln w="12700">
                  <a:solidFill>
                    <a:schemeClr val="accent3">
                      <a:lumMod val="50000"/>
                    </a:schemeClr>
                  </a:solidFill>
                  <a:prstDash val="solid"/>
                </a:ln>
                <a:solidFill>
                  <a:sysClr val="windowText" lastClr="000000"/>
                </a:solidFill>
                <a:effectLst>
                  <a:innerShdw blurRad="177800">
                    <a:schemeClr val="accent3">
                      <a:lumMod val="50000"/>
                    </a:schemeClr>
                  </a:innerShdw>
                </a:effectLst>
                <a:latin typeface="Gill Sans Ultra Bold" panose="020B0A02020104020203" pitchFamily="34" charset="77"/>
              </a:rPr>
              <a:t>?</a:t>
            </a:r>
          </a:p>
        </p:txBody>
      </p:sp>
      <p:pic>
        <p:nvPicPr>
          <p:cNvPr id="15362" name="Picture 2" descr="Les 5 Points Clés de la Lettre Annuelle de Larry Fink, CEO de BlackRock -  AlumnEye">
            <a:extLst>
              <a:ext uri="{FF2B5EF4-FFF2-40B4-BE49-F238E27FC236}">
                <a16:creationId xmlns:a16="http://schemas.microsoft.com/office/drawing/2014/main" id="{30C55CD1-FF8F-ADF2-8DF1-7E79023FE9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064" y="2334602"/>
            <a:ext cx="4667250" cy="3111500"/>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Roche - Wikipedia">
            <a:extLst>
              <a:ext uri="{FF2B5EF4-FFF2-40B4-BE49-F238E27FC236}">
                <a16:creationId xmlns:a16="http://schemas.microsoft.com/office/drawing/2014/main" id="{64B155DB-EAE3-C5E0-FFA0-EFDD6A76D2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3038" y="3191235"/>
            <a:ext cx="5980062" cy="3111501"/>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extLst>
              <a:ext uri="{FF2B5EF4-FFF2-40B4-BE49-F238E27FC236}">
                <a16:creationId xmlns:a16="http://schemas.microsoft.com/office/drawing/2014/main" id="{E6E79BBE-446E-D5C5-619B-395DD71119DC}"/>
              </a:ext>
            </a:extLst>
          </p:cNvPr>
          <p:cNvPicPr>
            <a:picLocks noChangeAspect="1"/>
          </p:cNvPicPr>
          <p:nvPr/>
        </p:nvPicPr>
        <p:blipFill>
          <a:blip r:embed="rId5"/>
          <a:stretch>
            <a:fillRect/>
          </a:stretch>
        </p:blipFill>
        <p:spPr>
          <a:xfrm>
            <a:off x="8377871" y="3429000"/>
            <a:ext cx="4269997" cy="3202498"/>
          </a:xfrm>
          <a:prstGeom prst="rect">
            <a:avLst/>
          </a:prstGeom>
        </p:spPr>
      </p:pic>
      <p:pic>
        <p:nvPicPr>
          <p:cNvPr id="3" name="Image 2">
            <a:extLst>
              <a:ext uri="{FF2B5EF4-FFF2-40B4-BE49-F238E27FC236}">
                <a16:creationId xmlns:a16="http://schemas.microsoft.com/office/drawing/2014/main" id="{C1BF5177-346A-9A0C-80CA-0FBF01D3DA3B}"/>
              </a:ext>
            </a:extLst>
          </p:cNvPr>
          <p:cNvPicPr>
            <a:picLocks noChangeAspect="1"/>
          </p:cNvPicPr>
          <p:nvPr/>
        </p:nvPicPr>
        <p:blipFill>
          <a:blip r:embed="rId6"/>
          <a:stretch>
            <a:fillRect/>
          </a:stretch>
        </p:blipFill>
        <p:spPr>
          <a:xfrm>
            <a:off x="6281023" y="865575"/>
            <a:ext cx="4559300" cy="2197100"/>
          </a:xfrm>
          <a:prstGeom prst="rect">
            <a:avLst/>
          </a:prstGeom>
        </p:spPr>
      </p:pic>
      <p:sp>
        <p:nvSpPr>
          <p:cNvPr id="4" name="ZoneTexte 3">
            <a:extLst>
              <a:ext uri="{FF2B5EF4-FFF2-40B4-BE49-F238E27FC236}">
                <a16:creationId xmlns:a16="http://schemas.microsoft.com/office/drawing/2014/main" id="{8C27FFF1-C11C-38C6-A5A9-152FB2ED88B6}"/>
              </a:ext>
            </a:extLst>
          </p:cNvPr>
          <p:cNvSpPr txBox="1"/>
          <p:nvPr/>
        </p:nvSpPr>
        <p:spPr>
          <a:xfrm>
            <a:off x="9539349" y="2372190"/>
            <a:ext cx="2460231" cy="677108"/>
          </a:xfrm>
          <a:prstGeom prst="rect">
            <a:avLst/>
          </a:prstGeom>
          <a:solidFill>
            <a:schemeClr val="bg1"/>
          </a:solidFill>
          <a:ln w="28575">
            <a:solidFill>
              <a:schemeClr val="tx1"/>
            </a:solidFill>
          </a:ln>
        </p:spPr>
        <p:txBody>
          <a:bodyPr wrap="square">
            <a:spAutoFit/>
          </a:bodyPr>
          <a:lstStyle/>
          <a:p>
            <a:pPr algn="ctr"/>
            <a:r>
              <a:rPr lang="fr-CH" sz="2200" b="1" dirty="0">
                <a:solidFill>
                  <a:srgbClr val="000000"/>
                </a:solidFill>
                <a:effectLst/>
                <a:latin typeface="Arial Rounded MT Bold" panose="020F0704030504030204" pitchFamily="34" charset="77"/>
              </a:rPr>
              <a:t>Klaus Schwab</a:t>
            </a:r>
            <a:br>
              <a:rPr lang="fr-CH" b="1" dirty="0">
                <a:solidFill>
                  <a:srgbClr val="000000"/>
                </a:solidFill>
                <a:effectLst/>
                <a:latin typeface="Arial Rounded MT Bold" panose="020F0704030504030204" pitchFamily="34" charset="77"/>
              </a:rPr>
            </a:br>
            <a:r>
              <a:rPr lang="fr-CH" sz="1600" b="1" dirty="0">
                <a:solidFill>
                  <a:srgbClr val="000000"/>
                </a:solidFill>
                <a:latin typeface="Helvetica Neue" panose="02000503000000020004" pitchFamily="2" charset="0"/>
              </a:rPr>
              <a:t>Fondateur du WEF</a:t>
            </a:r>
            <a:endParaRPr lang="fr-CH" sz="1600" b="1" dirty="0">
              <a:solidFill>
                <a:srgbClr val="000000"/>
              </a:solidFill>
              <a:effectLst/>
              <a:latin typeface="Arial Rounded MT Bold" panose="020F0704030504030204" pitchFamily="34" charset="77"/>
            </a:endParaRPr>
          </a:p>
        </p:txBody>
      </p:sp>
      <p:sp>
        <p:nvSpPr>
          <p:cNvPr id="7" name="ZoneTexte 6">
            <a:extLst>
              <a:ext uri="{FF2B5EF4-FFF2-40B4-BE49-F238E27FC236}">
                <a16:creationId xmlns:a16="http://schemas.microsoft.com/office/drawing/2014/main" id="{6C9297E9-C6F0-3DD6-2ED3-8D6884103D90}"/>
              </a:ext>
            </a:extLst>
          </p:cNvPr>
          <p:cNvSpPr txBox="1"/>
          <p:nvPr/>
        </p:nvSpPr>
        <p:spPr>
          <a:xfrm>
            <a:off x="1093065" y="5555213"/>
            <a:ext cx="3835931" cy="923330"/>
          </a:xfrm>
          <a:prstGeom prst="rect">
            <a:avLst/>
          </a:prstGeom>
          <a:solidFill>
            <a:schemeClr val="bg1"/>
          </a:solidFill>
          <a:ln w="28575">
            <a:solidFill>
              <a:schemeClr val="tx1"/>
            </a:solidFill>
          </a:ln>
        </p:spPr>
        <p:txBody>
          <a:bodyPr wrap="square">
            <a:spAutoFit/>
          </a:bodyPr>
          <a:lstStyle/>
          <a:p>
            <a:pPr algn="ctr"/>
            <a:r>
              <a:rPr lang="fr-CH" sz="2200" b="1" dirty="0">
                <a:solidFill>
                  <a:srgbClr val="000000"/>
                </a:solidFill>
                <a:effectLst/>
                <a:latin typeface="Arial Rounded MT Bold" panose="020F0704030504030204" pitchFamily="34" charset="77"/>
              </a:rPr>
              <a:t>Laurence (Larry) Fink</a:t>
            </a:r>
            <a:br>
              <a:rPr lang="fr-CH" b="1" dirty="0">
                <a:solidFill>
                  <a:srgbClr val="000000"/>
                </a:solidFill>
                <a:effectLst/>
                <a:latin typeface="Arial Rounded MT Bold" panose="020F0704030504030204" pitchFamily="34" charset="77"/>
              </a:rPr>
            </a:br>
            <a:r>
              <a:rPr lang="fr-CH" sz="1600" b="1" dirty="0">
                <a:solidFill>
                  <a:srgbClr val="000000"/>
                </a:solidFill>
                <a:latin typeface="Helvetica Neue" panose="02000503000000020004" pitchFamily="2" charset="0"/>
              </a:rPr>
              <a:t>PDG et co-fondateur de </a:t>
            </a:r>
            <a:r>
              <a:rPr lang="fr-CH" sz="1600" b="1" dirty="0" err="1">
                <a:solidFill>
                  <a:srgbClr val="000000"/>
                </a:solidFill>
                <a:latin typeface="Helvetica Neue" panose="02000503000000020004" pitchFamily="2" charset="0"/>
              </a:rPr>
              <a:t>BlackRock</a:t>
            </a:r>
            <a:br>
              <a:rPr lang="fr-CH" sz="1600" b="1" dirty="0">
                <a:solidFill>
                  <a:srgbClr val="000000"/>
                </a:solidFill>
                <a:latin typeface="Helvetica Neue" panose="02000503000000020004" pitchFamily="2" charset="0"/>
              </a:rPr>
            </a:br>
            <a:r>
              <a:rPr lang="fr-CH" sz="1600" b="1" dirty="0">
                <a:solidFill>
                  <a:srgbClr val="000000"/>
                </a:solidFill>
                <a:latin typeface="Helvetica Neue" panose="02000503000000020004" pitchFamily="2" charset="0"/>
              </a:rPr>
              <a:t>Président du WEF depuis août 2025</a:t>
            </a:r>
            <a:endParaRPr lang="fr-CH" sz="1600" b="1" dirty="0">
              <a:solidFill>
                <a:srgbClr val="000000"/>
              </a:solidFill>
              <a:effectLst/>
              <a:latin typeface="Arial Rounded MT Bold" panose="020F0704030504030204" pitchFamily="34" charset="77"/>
            </a:endParaRPr>
          </a:p>
        </p:txBody>
      </p:sp>
      <p:sp>
        <p:nvSpPr>
          <p:cNvPr id="8" name="ZoneTexte 7">
            <a:extLst>
              <a:ext uri="{FF2B5EF4-FFF2-40B4-BE49-F238E27FC236}">
                <a16:creationId xmlns:a16="http://schemas.microsoft.com/office/drawing/2014/main" id="{B9B83B5D-7C74-D17A-AB82-8BD653D32B1B}"/>
              </a:ext>
            </a:extLst>
          </p:cNvPr>
          <p:cNvSpPr txBox="1"/>
          <p:nvPr/>
        </p:nvSpPr>
        <p:spPr>
          <a:xfrm>
            <a:off x="5393764" y="5763605"/>
            <a:ext cx="3656011" cy="923330"/>
          </a:xfrm>
          <a:prstGeom prst="rect">
            <a:avLst/>
          </a:prstGeom>
          <a:solidFill>
            <a:schemeClr val="bg1"/>
          </a:solidFill>
          <a:ln w="28575">
            <a:solidFill>
              <a:schemeClr val="tx1"/>
            </a:solidFill>
          </a:ln>
        </p:spPr>
        <p:txBody>
          <a:bodyPr wrap="square">
            <a:spAutoFit/>
          </a:bodyPr>
          <a:lstStyle/>
          <a:p>
            <a:pPr algn="ctr"/>
            <a:r>
              <a:rPr lang="fr-CH" sz="2200" b="1" dirty="0">
                <a:solidFill>
                  <a:srgbClr val="000000"/>
                </a:solidFill>
                <a:effectLst/>
                <a:latin typeface="Arial Rounded MT Bold" panose="020F0704030504030204" pitchFamily="34" charset="77"/>
              </a:rPr>
              <a:t>André Hoffmann</a:t>
            </a:r>
            <a:br>
              <a:rPr lang="fr-CH" b="1" dirty="0">
                <a:solidFill>
                  <a:srgbClr val="000000"/>
                </a:solidFill>
                <a:effectLst/>
                <a:latin typeface="Arial Rounded MT Bold" panose="020F0704030504030204" pitchFamily="34" charset="77"/>
              </a:rPr>
            </a:br>
            <a:r>
              <a:rPr lang="fr-CH" sz="1600" b="1" dirty="0">
                <a:solidFill>
                  <a:srgbClr val="000000"/>
                </a:solidFill>
                <a:latin typeface="Helvetica Neue" panose="02000503000000020004" pitchFamily="2" charset="0"/>
              </a:rPr>
              <a:t>Vice-Président de Roche</a:t>
            </a:r>
            <a:br>
              <a:rPr lang="fr-CH" sz="1600" b="1" dirty="0">
                <a:solidFill>
                  <a:srgbClr val="000000"/>
                </a:solidFill>
                <a:latin typeface="Helvetica Neue" panose="02000503000000020004" pitchFamily="2" charset="0"/>
              </a:rPr>
            </a:br>
            <a:r>
              <a:rPr lang="fr-CH" sz="1600" b="1" dirty="0">
                <a:solidFill>
                  <a:srgbClr val="000000"/>
                </a:solidFill>
                <a:latin typeface="Helvetica Neue" panose="02000503000000020004" pitchFamily="2" charset="0"/>
              </a:rPr>
              <a:t>Président du WEF depuis août 2025</a:t>
            </a:r>
            <a:endParaRPr lang="fr-CH" sz="1600" b="1" dirty="0">
              <a:solidFill>
                <a:srgbClr val="000000"/>
              </a:solidFill>
              <a:effectLst/>
              <a:latin typeface="Arial Rounded MT Bold" panose="020F0704030504030204" pitchFamily="34" charset="77"/>
            </a:endParaRPr>
          </a:p>
        </p:txBody>
      </p:sp>
      <p:pic>
        <p:nvPicPr>
          <p:cNvPr id="9" name="Image 8">
            <a:extLst>
              <a:ext uri="{FF2B5EF4-FFF2-40B4-BE49-F238E27FC236}">
                <a16:creationId xmlns:a16="http://schemas.microsoft.com/office/drawing/2014/main" id="{A23BB9D7-0FDB-1CE0-9494-7202CFFD744C}"/>
              </a:ext>
            </a:extLst>
          </p:cNvPr>
          <p:cNvPicPr>
            <a:picLocks noChangeAspect="1"/>
          </p:cNvPicPr>
          <p:nvPr/>
        </p:nvPicPr>
        <p:blipFill>
          <a:blip r:embed="rId7"/>
          <a:stretch>
            <a:fillRect/>
          </a:stretch>
        </p:blipFill>
        <p:spPr>
          <a:xfrm>
            <a:off x="688126" y="432260"/>
            <a:ext cx="1853248" cy="1816477"/>
          </a:xfrm>
          <a:prstGeom prst="rect">
            <a:avLst/>
          </a:prstGeom>
        </p:spPr>
      </p:pic>
      <p:sp>
        <p:nvSpPr>
          <p:cNvPr id="10" name="ZoneTexte 9">
            <a:extLst>
              <a:ext uri="{FF2B5EF4-FFF2-40B4-BE49-F238E27FC236}">
                <a16:creationId xmlns:a16="http://schemas.microsoft.com/office/drawing/2014/main" id="{267D1B5D-6861-1B56-729A-E05EF957ACA7}"/>
              </a:ext>
            </a:extLst>
          </p:cNvPr>
          <p:cNvSpPr txBox="1"/>
          <p:nvPr/>
        </p:nvSpPr>
        <p:spPr>
          <a:xfrm>
            <a:off x="2568268" y="1444996"/>
            <a:ext cx="3150493" cy="707886"/>
          </a:xfrm>
          <a:prstGeom prst="rect">
            <a:avLst/>
          </a:prstGeom>
          <a:solidFill>
            <a:schemeClr val="bg1"/>
          </a:solidFill>
          <a:ln w="28575">
            <a:solidFill>
              <a:schemeClr val="tx1"/>
            </a:solidFill>
          </a:ln>
        </p:spPr>
        <p:txBody>
          <a:bodyPr wrap="square">
            <a:spAutoFit/>
          </a:bodyPr>
          <a:lstStyle/>
          <a:p>
            <a:pPr algn="ctr"/>
            <a:r>
              <a:rPr lang="fr-CH" sz="2200" b="1" dirty="0" err="1">
                <a:solidFill>
                  <a:srgbClr val="000000"/>
                </a:solidFill>
                <a:effectLst/>
                <a:latin typeface="Arial Rounded MT Bold" panose="020F0704030504030204" pitchFamily="34" charset="77"/>
              </a:rPr>
              <a:t>Borge</a:t>
            </a:r>
            <a:r>
              <a:rPr lang="fr-CH" sz="2200" b="1" dirty="0">
                <a:solidFill>
                  <a:srgbClr val="000000"/>
                </a:solidFill>
                <a:effectLst/>
                <a:latin typeface="Arial Rounded MT Bold" panose="020F0704030504030204" pitchFamily="34" charset="77"/>
              </a:rPr>
              <a:t> </a:t>
            </a:r>
            <a:r>
              <a:rPr lang="fr-CH" sz="2200" b="1" dirty="0" err="1">
                <a:solidFill>
                  <a:srgbClr val="000000"/>
                </a:solidFill>
                <a:effectLst/>
                <a:latin typeface="Arial Rounded MT Bold" panose="020F0704030504030204" pitchFamily="34" charset="77"/>
              </a:rPr>
              <a:t>Brende</a:t>
            </a:r>
            <a:br>
              <a:rPr lang="fr-CH" b="1" dirty="0">
                <a:solidFill>
                  <a:srgbClr val="000000"/>
                </a:solidFill>
                <a:effectLst/>
                <a:latin typeface="Arial Rounded MT Bold" panose="020F0704030504030204" pitchFamily="34" charset="77"/>
              </a:rPr>
            </a:br>
            <a:r>
              <a:rPr lang="fr-CH" b="1" dirty="0">
                <a:solidFill>
                  <a:srgbClr val="000000"/>
                </a:solidFill>
                <a:effectLst/>
                <a:latin typeface="Arial Rounded MT Bold" panose="020F0704030504030204" pitchFamily="34" charset="77"/>
              </a:rPr>
              <a:t>ex-</a:t>
            </a:r>
            <a:r>
              <a:rPr lang="fr-CH" sz="1600" b="1" dirty="0">
                <a:solidFill>
                  <a:srgbClr val="000000"/>
                </a:solidFill>
                <a:latin typeface="Helvetica Neue" panose="02000503000000020004" pitchFamily="2" charset="0"/>
              </a:rPr>
              <a:t>Président du CA du WEF</a:t>
            </a:r>
            <a:endParaRPr lang="fr-CH" sz="1600" b="1" dirty="0">
              <a:solidFill>
                <a:srgbClr val="000000"/>
              </a:solidFill>
              <a:effectLst/>
              <a:latin typeface="Arial Rounded MT Bold" panose="020F0704030504030204" pitchFamily="34" charset="77"/>
            </a:endParaRPr>
          </a:p>
        </p:txBody>
      </p:sp>
    </p:spTree>
    <p:extLst>
      <p:ext uri="{BB962C8B-B14F-4D97-AF65-F5344CB8AC3E}">
        <p14:creationId xmlns:p14="http://schemas.microsoft.com/office/powerpoint/2010/main" val="417330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strVal val="#ppt_w*0.70"/>
                                          </p:val>
                                        </p:tav>
                                        <p:tav tm="100000">
                                          <p:val>
                                            <p:strVal val="#ppt_w"/>
                                          </p:val>
                                        </p:tav>
                                      </p:tavLst>
                                    </p:anim>
                                    <p:anim calcmode="lin" valueType="num">
                                      <p:cBhvr>
                                        <p:cTn id="13" dur="1000" fill="hold"/>
                                        <p:tgtEl>
                                          <p:spTgt spid="10"/>
                                        </p:tgtEl>
                                        <p:attrNameLst>
                                          <p:attrName>ppt_h</p:attrName>
                                        </p:attrNameLst>
                                      </p:cBhvr>
                                      <p:tavLst>
                                        <p:tav tm="0">
                                          <p:val>
                                            <p:strVal val="#ppt_h"/>
                                          </p:val>
                                        </p:tav>
                                        <p:tav tm="100000">
                                          <p:val>
                                            <p:strVal val="#ppt_h"/>
                                          </p:val>
                                        </p:tav>
                                      </p:tavLst>
                                    </p:anim>
                                    <p:animEffect transition="in" filter="fade">
                                      <p:cBhvr>
                                        <p:cTn id="14" dur="10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15362"/>
                                        </p:tgtEl>
                                        <p:attrNameLst>
                                          <p:attrName>style.visibility</p:attrName>
                                        </p:attrNameLst>
                                      </p:cBhvr>
                                      <p:to>
                                        <p:strVal val="visible"/>
                                      </p:to>
                                    </p:set>
                                    <p:anim calcmode="lin" valueType="num">
                                      <p:cBhvr>
                                        <p:cTn id="19" dur="1000" fill="hold"/>
                                        <p:tgtEl>
                                          <p:spTgt spid="15362"/>
                                        </p:tgtEl>
                                        <p:attrNameLst>
                                          <p:attrName>ppt_w</p:attrName>
                                        </p:attrNameLst>
                                      </p:cBhvr>
                                      <p:tavLst>
                                        <p:tav tm="0">
                                          <p:val>
                                            <p:strVal val="#ppt_w*0.70"/>
                                          </p:val>
                                        </p:tav>
                                        <p:tav tm="100000">
                                          <p:val>
                                            <p:strVal val="#ppt_w"/>
                                          </p:val>
                                        </p:tav>
                                      </p:tavLst>
                                    </p:anim>
                                    <p:anim calcmode="lin" valueType="num">
                                      <p:cBhvr>
                                        <p:cTn id="20" dur="1000" fill="hold"/>
                                        <p:tgtEl>
                                          <p:spTgt spid="15362"/>
                                        </p:tgtEl>
                                        <p:attrNameLst>
                                          <p:attrName>ppt_h</p:attrName>
                                        </p:attrNameLst>
                                      </p:cBhvr>
                                      <p:tavLst>
                                        <p:tav tm="0">
                                          <p:val>
                                            <p:strVal val="#ppt_h"/>
                                          </p:val>
                                        </p:tav>
                                        <p:tav tm="100000">
                                          <p:val>
                                            <p:strVal val="#ppt_h"/>
                                          </p:val>
                                        </p:tav>
                                      </p:tavLst>
                                    </p:anim>
                                    <p:animEffect transition="in" filter="fade">
                                      <p:cBhvr>
                                        <p:cTn id="21" dur="1000"/>
                                        <p:tgtEl>
                                          <p:spTgt spid="15362"/>
                                        </p:tgtEl>
                                      </p:cBhvr>
                                    </p:animEffect>
                                  </p:childTnLst>
                                </p:cTn>
                              </p:par>
                              <p:par>
                                <p:cTn id="22" presetID="55"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ppt_w</p:attrName>
                                        </p:attrNameLst>
                                      </p:cBhvr>
                                      <p:tavLst>
                                        <p:tav tm="0">
                                          <p:val>
                                            <p:strVal val="#ppt_w*0.70"/>
                                          </p:val>
                                        </p:tav>
                                        <p:tav tm="100000">
                                          <p:val>
                                            <p:strVal val="#ppt_w"/>
                                          </p:val>
                                        </p:tav>
                                      </p:tavLst>
                                    </p:anim>
                                    <p:anim calcmode="lin" valueType="num">
                                      <p:cBhvr>
                                        <p:cTn id="25" dur="1000" fill="hold"/>
                                        <p:tgtEl>
                                          <p:spTgt spid="7"/>
                                        </p:tgtEl>
                                        <p:attrNameLst>
                                          <p:attrName>ppt_h</p:attrName>
                                        </p:attrNameLst>
                                      </p:cBhvr>
                                      <p:tavLst>
                                        <p:tav tm="0">
                                          <p:val>
                                            <p:strVal val="#ppt_h"/>
                                          </p:val>
                                        </p:tav>
                                        <p:tav tm="100000">
                                          <p:val>
                                            <p:strVal val="#ppt_h"/>
                                          </p:val>
                                        </p:tav>
                                      </p:tavLst>
                                    </p:anim>
                                    <p:animEffect transition="in" filter="fade">
                                      <p:cBhvr>
                                        <p:cTn id="26" dur="1000"/>
                                        <p:tgtEl>
                                          <p:spTgt spid="7"/>
                                        </p:tgtEl>
                                      </p:cBhvr>
                                    </p:animEffect>
                                  </p:childTnLst>
                                </p:cTn>
                              </p:par>
                              <p:par>
                                <p:cTn id="27" presetID="55" presetClass="entr" presetSubtype="0" fill="hold" nodeType="withEffect">
                                  <p:stCondLst>
                                    <p:cond delay="0"/>
                                  </p:stCondLst>
                                  <p:childTnLst>
                                    <p:set>
                                      <p:cBhvr>
                                        <p:cTn id="28" dur="1" fill="hold">
                                          <p:stCondLst>
                                            <p:cond delay="0"/>
                                          </p:stCondLst>
                                        </p:cTn>
                                        <p:tgtEl>
                                          <p:spTgt spid="15364"/>
                                        </p:tgtEl>
                                        <p:attrNameLst>
                                          <p:attrName>style.visibility</p:attrName>
                                        </p:attrNameLst>
                                      </p:cBhvr>
                                      <p:to>
                                        <p:strVal val="visible"/>
                                      </p:to>
                                    </p:set>
                                    <p:anim calcmode="lin" valueType="num">
                                      <p:cBhvr>
                                        <p:cTn id="29" dur="1000" fill="hold"/>
                                        <p:tgtEl>
                                          <p:spTgt spid="15364"/>
                                        </p:tgtEl>
                                        <p:attrNameLst>
                                          <p:attrName>ppt_w</p:attrName>
                                        </p:attrNameLst>
                                      </p:cBhvr>
                                      <p:tavLst>
                                        <p:tav tm="0">
                                          <p:val>
                                            <p:strVal val="#ppt_w*0.70"/>
                                          </p:val>
                                        </p:tav>
                                        <p:tav tm="100000">
                                          <p:val>
                                            <p:strVal val="#ppt_w"/>
                                          </p:val>
                                        </p:tav>
                                      </p:tavLst>
                                    </p:anim>
                                    <p:anim calcmode="lin" valueType="num">
                                      <p:cBhvr>
                                        <p:cTn id="30" dur="1000" fill="hold"/>
                                        <p:tgtEl>
                                          <p:spTgt spid="15364"/>
                                        </p:tgtEl>
                                        <p:attrNameLst>
                                          <p:attrName>ppt_h</p:attrName>
                                        </p:attrNameLst>
                                      </p:cBhvr>
                                      <p:tavLst>
                                        <p:tav tm="0">
                                          <p:val>
                                            <p:strVal val="#ppt_h"/>
                                          </p:val>
                                        </p:tav>
                                        <p:tav tm="100000">
                                          <p:val>
                                            <p:strVal val="#ppt_h"/>
                                          </p:val>
                                        </p:tav>
                                      </p:tavLst>
                                    </p:anim>
                                    <p:animEffect transition="in" filter="fade">
                                      <p:cBhvr>
                                        <p:cTn id="31" dur="1000"/>
                                        <p:tgtEl>
                                          <p:spTgt spid="15364"/>
                                        </p:tgtEl>
                                      </p:cBhvr>
                                    </p:animEffect>
                                  </p:childTnLst>
                                </p:cTn>
                              </p:par>
                              <p:par>
                                <p:cTn id="32" presetID="55"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1000" fill="hold"/>
                                        <p:tgtEl>
                                          <p:spTgt spid="8"/>
                                        </p:tgtEl>
                                        <p:attrNameLst>
                                          <p:attrName>ppt_w</p:attrName>
                                        </p:attrNameLst>
                                      </p:cBhvr>
                                      <p:tavLst>
                                        <p:tav tm="0">
                                          <p:val>
                                            <p:strVal val="#ppt_w*0.70"/>
                                          </p:val>
                                        </p:tav>
                                        <p:tav tm="100000">
                                          <p:val>
                                            <p:strVal val="#ppt_w"/>
                                          </p:val>
                                        </p:tav>
                                      </p:tavLst>
                                    </p:anim>
                                    <p:anim calcmode="lin" valueType="num">
                                      <p:cBhvr>
                                        <p:cTn id="35" dur="1000" fill="hold"/>
                                        <p:tgtEl>
                                          <p:spTgt spid="8"/>
                                        </p:tgtEl>
                                        <p:attrNameLst>
                                          <p:attrName>ppt_h</p:attrName>
                                        </p:attrNameLst>
                                      </p:cBhvr>
                                      <p:tavLst>
                                        <p:tav tm="0">
                                          <p:val>
                                            <p:strVal val="#ppt_h"/>
                                          </p:val>
                                        </p:tav>
                                        <p:tav tm="100000">
                                          <p:val>
                                            <p:strVal val="#ppt_h"/>
                                          </p:val>
                                        </p:tav>
                                      </p:tavLst>
                                    </p:anim>
                                    <p:animEffect transition="in" filter="fade">
                                      <p:cBhvr>
                                        <p:cTn id="36" dur="1000"/>
                                        <p:tgtEl>
                                          <p:spTgt spid="8"/>
                                        </p:tgtEl>
                                      </p:cBhvr>
                                    </p:animEffect>
                                  </p:childTnLst>
                                </p:cTn>
                              </p:par>
                              <p:par>
                                <p:cTn id="37" presetID="55" presetClass="entr" presetSubtype="0" fill="hold" nodeType="withEffect">
                                  <p:stCondLst>
                                    <p:cond delay="0"/>
                                  </p:stCondLst>
                                  <p:childTnLst>
                                    <p:set>
                                      <p:cBhvr>
                                        <p:cTn id="38" dur="1" fill="hold">
                                          <p:stCondLst>
                                            <p:cond delay="0"/>
                                          </p:stCondLst>
                                        </p:cTn>
                                        <p:tgtEl>
                                          <p:spTgt spid="2"/>
                                        </p:tgtEl>
                                        <p:attrNameLst>
                                          <p:attrName>style.visibility</p:attrName>
                                        </p:attrNameLst>
                                      </p:cBhvr>
                                      <p:to>
                                        <p:strVal val="visible"/>
                                      </p:to>
                                    </p:set>
                                    <p:anim calcmode="lin" valueType="num">
                                      <p:cBhvr>
                                        <p:cTn id="39" dur="1000" fill="hold"/>
                                        <p:tgtEl>
                                          <p:spTgt spid="2"/>
                                        </p:tgtEl>
                                        <p:attrNameLst>
                                          <p:attrName>ppt_w</p:attrName>
                                        </p:attrNameLst>
                                      </p:cBhvr>
                                      <p:tavLst>
                                        <p:tav tm="0">
                                          <p:val>
                                            <p:strVal val="#ppt_w*0.70"/>
                                          </p:val>
                                        </p:tav>
                                        <p:tav tm="100000">
                                          <p:val>
                                            <p:strVal val="#ppt_w"/>
                                          </p:val>
                                        </p:tav>
                                      </p:tavLst>
                                    </p:anim>
                                    <p:anim calcmode="lin" valueType="num">
                                      <p:cBhvr>
                                        <p:cTn id="40" dur="1000" fill="hold"/>
                                        <p:tgtEl>
                                          <p:spTgt spid="2"/>
                                        </p:tgtEl>
                                        <p:attrNameLst>
                                          <p:attrName>ppt_h</p:attrName>
                                        </p:attrNameLst>
                                      </p:cBhvr>
                                      <p:tavLst>
                                        <p:tav tm="0">
                                          <p:val>
                                            <p:strVal val="#ppt_h"/>
                                          </p:val>
                                        </p:tav>
                                        <p:tav tm="100000">
                                          <p:val>
                                            <p:strVal val="#ppt_h"/>
                                          </p:val>
                                        </p:tav>
                                      </p:tavLst>
                                    </p:anim>
                                    <p:animEffect transition="in" filter="fade">
                                      <p:cBhvr>
                                        <p:cTn id="4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1BFCE5FA-E9F1-20C0-C0AD-01FA05853B75}"/>
              </a:ext>
            </a:extLst>
          </p:cNvPr>
          <p:cNvPicPr>
            <a:picLocks noChangeAspect="1"/>
          </p:cNvPicPr>
          <p:nvPr/>
        </p:nvPicPr>
        <p:blipFill>
          <a:blip r:embed="rId2"/>
          <a:stretch>
            <a:fillRect/>
          </a:stretch>
        </p:blipFill>
        <p:spPr>
          <a:xfrm>
            <a:off x="3675529" y="0"/>
            <a:ext cx="4840941" cy="6858000"/>
          </a:xfrm>
          <a:prstGeom prst="rect">
            <a:avLst/>
          </a:prstGeom>
        </p:spPr>
      </p:pic>
      <p:pic>
        <p:nvPicPr>
          <p:cNvPr id="3" name="Image 2">
            <a:extLst>
              <a:ext uri="{FF2B5EF4-FFF2-40B4-BE49-F238E27FC236}">
                <a16:creationId xmlns:a16="http://schemas.microsoft.com/office/drawing/2014/main" id="{D7F47E53-7135-8143-7495-58C63A169F83}"/>
              </a:ext>
            </a:extLst>
          </p:cNvPr>
          <p:cNvPicPr>
            <a:picLocks noChangeAspect="1"/>
          </p:cNvPicPr>
          <p:nvPr/>
        </p:nvPicPr>
        <p:blipFill>
          <a:blip r:embed="rId3"/>
          <a:stretch>
            <a:fillRect/>
          </a:stretch>
        </p:blipFill>
        <p:spPr>
          <a:xfrm>
            <a:off x="786055" y="322201"/>
            <a:ext cx="2081836" cy="1600701"/>
          </a:xfrm>
          <a:prstGeom prst="rect">
            <a:avLst/>
          </a:prstGeom>
        </p:spPr>
      </p:pic>
      <p:sp>
        <p:nvSpPr>
          <p:cNvPr id="7" name="ZoneTexte 6">
            <a:extLst>
              <a:ext uri="{FF2B5EF4-FFF2-40B4-BE49-F238E27FC236}">
                <a16:creationId xmlns:a16="http://schemas.microsoft.com/office/drawing/2014/main" id="{CAF2390E-3A52-5CEF-580F-0E849085B462}"/>
              </a:ext>
            </a:extLst>
          </p:cNvPr>
          <p:cNvSpPr txBox="1"/>
          <p:nvPr/>
        </p:nvSpPr>
        <p:spPr>
          <a:xfrm>
            <a:off x="8877301" y="4056747"/>
            <a:ext cx="3314699" cy="1908215"/>
          </a:xfrm>
          <a:prstGeom prst="rect">
            <a:avLst/>
          </a:prstGeom>
          <a:noFill/>
        </p:spPr>
        <p:txBody>
          <a:bodyPr wrap="square">
            <a:spAutoFit/>
          </a:bodyPr>
          <a:lstStyle/>
          <a:p>
            <a:r>
              <a:rPr lang="fr-FR" sz="5400" dirty="0">
                <a:solidFill>
                  <a:srgbClr val="FF0000"/>
                </a:solidFill>
                <a:latin typeface="Gill Sans Ultra Bold" panose="020B0A02020104020203" pitchFamily="34" charset="77"/>
              </a:rPr>
              <a:t>Juin</a:t>
            </a:r>
            <a:r>
              <a:rPr lang="fr-FR" sz="4000" dirty="0">
                <a:solidFill>
                  <a:srgbClr val="FF0000"/>
                </a:solidFill>
                <a:latin typeface="Gill Sans Ultra Bold" panose="020B0A02020104020203" pitchFamily="34" charset="77"/>
              </a:rPr>
              <a:t> 2023</a:t>
            </a:r>
          </a:p>
          <a:p>
            <a:r>
              <a:rPr lang="fr-CH" sz="2400" b="1" dirty="0">
                <a:effectLst/>
                <a:latin typeface="Helvetica Neue" panose="02000503000000020004" pitchFamily="2" charset="0"/>
              </a:rPr>
              <a:t>(40 </a:t>
            </a:r>
            <a:r>
              <a:rPr lang="fr-CH" sz="2400" b="1" dirty="0">
                <a:latin typeface="Helvetica Neue" panose="02000503000000020004" pitchFamily="2" charset="0"/>
              </a:rPr>
              <a:t>pages</a:t>
            </a:r>
            <a:r>
              <a:rPr lang="fr-FR" sz="2400" b="1" dirty="0">
                <a:latin typeface="Arial Rounded MT Bold" panose="020F0704030504030204" pitchFamily="34" charset="77"/>
              </a:rPr>
              <a:t>)</a:t>
            </a:r>
            <a:endParaRPr lang="fr-CH" sz="2400" dirty="0">
              <a:latin typeface="Arial Rounded MT Bold" panose="020F0704030504030204" pitchFamily="34" charset="77"/>
            </a:endParaRPr>
          </a:p>
        </p:txBody>
      </p:sp>
      <p:sp>
        <p:nvSpPr>
          <p:cNvPr id="6" name="ZoneTexte 5">
            <a:extLst>
              <a:ext uri="{FF2B5EF4-FFF2-40B4-BE49-F238E27FC236}">
                <a16:creationId xmlns:a16="http://schemas.microsoft.com/office/drawing/2014/main" id="{28470371-776D-1380-D77C-0C80908D586D}"/>
              </a:ext>
            </a:extLst>
          </p:cNvPr>
          <p:cNvSpPr txBox="1"/>
          <p:nvPr/>
        </p:nvSpPr>
        <p:spPr>
          <a:xfrm>
            <a:off x="230331" y="1922902"/>
            <a:ext cx="3926033" cy="4555093"/>
          </a:xfrm>
          <a:prstGeom prst="rect">
            <a:avLst/>
          </a:prstGeom>
          <a:solidFill>
            <a:schemeClr val="bg1"/>
          </a:solidFill>
          <a:ln w="28575">
            <a:solidFill>
              <a:schemeClr val="tx1"/>
            </a:solidFill>
          </a:ln>
        </p:spPr>
        <p:txBody>
          <a:bodyPr wrap="square">
            <a:spAutoFit/>
          </a:bodyPr>
          <a:lstStyle/>
          <a:p>
            <a:r>
              <a:rPr lang="fr-FR" sz="3600" dirty="0">
                <a:solidFill>
                  <a:schemeClr val="tx1"/>
                </a:solidFill>
                <a:latin typeface="Gill Sans Ultra Bold" panose="020B0A02020104020203" pitchFamily="34" charset="77"/>
              </a:rPr>
              <a:t>Monnaie numérique </a:t>
            </a:r>
          </a:p>
          <a:p>
            <a:r>
              <a:rPr lang="fr-FR" sz="3600" dirty="0">
                <a:latin typeface="Gill Sans Ultra Bold" panose="020B0A02020104020203" pitchFamily="34" charset="77"/>
              </a:rPr>
              <a:t>d</a:t>
            </a:r>
            <a:r>
              <a:rPr lang="fr-FR" sz="3600" dirty="0">
                <a:solidFill>
                  <a:schemeClr val="tx1"/>
                </a:solidFill>
                <a:latin typeface="Gill Sans Ultra Bold" panose="020B0A02020104020203" pitchFamily="34" charset="77"/>
              </a:rPr>
              <a:t>e la banque centrale</a:t>
            </a:r>
            <a:br>
              <a:rPr lang="fr-FR" sz="3600" dirty="0">
                <a:solidFill>
                  <a:schemeClr val="tx1"/>
                </a:solidFill>
                <a:latin typeface="Gill Sans Ultra Bold" panose="020B0A02020104020203" pitchFamily="34" charset="77"/>
              </a:rPr>
            </a:br>
            <a:r>
              <a:rPr lang="fr-FR" sz="3600" dirty="0">
                <a:solidFill>
                  <a:srgbClr val="FF0000"/>
                </a:solidFill>
                <a:latin typeface="Gill Sans Ultra Bold" panose="020B0A02020104020203" pitchFamily="34" charset="77"/>
              </a:rPr>
              <a:t>CBDC</a:t>
            </a:r>
            <a:br>
              <a:rPr lang="fr-FR" sz="3200" b="1" dirty="0">
                <a:solidFill>
                  <a:schemeClr val="tx1"/>
                </a:solidFill>
                <a:latin typeface="Arial Rounded MT Bold" panose="020F0704030504030204" pitchFamily="34" charset="77"/>
              </a:rPr>
            </a:br>
            <a:r>
              <a:rPr lang="fr-FR" sz="1400" b="1" dirty="0">
                <a:solidFill>
                  <a:schemeClr val="tx1"/>
                </a:solidFill>
                <a:highlight>
                  <a:srgbClr val="FFFF00"/>
                </a:highlight>
                <a:latin typeface="Arial Rounded MT Bold" panose="020F0704030504030204" pitchFamily="34" charset="77"/>
              </a:rPr>
              <a:t> </a:t>
            </a:r>
            <a:br>
              <a:rPr lang="fr-FR" sz="3200" b="1" dirty="0">
                <a:solidFill>
                  <a:schemeClr val="tx1"/>
                </a:solidFill>
                <a:latin typeface="Arial Rounded MT Bold" panose="020F0704030504030204" pitchFamily="34" charset="77"/>
              </a:rPr>
            </a:br>
            <a:r>
              <a:rPr lang="fr-FR" sz="3200" b="1" i="1" dirty="0"/>
              <a:t>Principes d'interopérabilité mondiale</a:t>
            </a:r>
          </a:p>
        </p:txBody>
      </p:sp>
      <p:sp>
        <p:nvSpPr>
          <p:cNvPr id="5" name="ZoneTexte 4">
            <a:extLst>
              <a:ext uri="{FF2B5EF4-FFF2-40B4-BE49-F238E27FC236}">
                <a16:creationId xmlns:a16="http://schemas.microsoft.com/office/drawing/2014/main" id="{300C3197-6D68-9391-159F-C09C201660A4}"/>
              </a:ext>
            </a:extLst>
          </p:cNvPr>
          <p:cNvSpPr txBox="1"/>
          <p:nvPr/>
        </p:nvSpPr>
        <p:spPr>
          <a:xfrm>
            <a:off x="7601562" y="1509168"/>
            <a:ext cx="3084367" cy="1292085"/>
          </a:xfrm>
          <a:prstGeom prst="rect">
            <a:avLst/>
          </a:prstGeom>
          <a:solidFill>
            <a:schemeClr val="bg1"/>
          </a:solidFill>
          <a:ln w="28575">
            <a:solidFill>
              <a:schemeClr val="tx1"/>
            </a:solidFill>
          </a:ln>
        </p:spPr>
        <p:txBody>
          <a:bodyPr wrap="square">
            <a:spAutoFit/>
          </a:bodyPr>
          <a:lstStyle/>
          <a:p>
            <a:pPr>
              <a:lnSpc>
                <a:spcPts val="4560"/>
              </a:lnSpc>
            </a:pPr>
            <a:r>
              <a:rPr lang="fr-FR" sz="3600" dirty="0">
                <a:solidFill>
                  <a:schemeClr val="tx1"/>
                </a:solidFill>
                <a:latin typeface="☞ABADI MT PRO COND" panose="020B0806020104020203" pitchFamily="34" charset="0"/>
              </a:rPr>
              <a:t>Rapport du WEF</a:t>
            </a:r>
          </a:p>
          <a:p>
            <a:pPr algn="ctr">
              <a:lnSpc>
                <a:spcPts val="4560"/>
              </a:lnSpc>
            </a:pPr>
            <a:r>
              <a:rPr lang="fr-FR" sz="4800" dirty="0">
                <a:latin typeface="☞ABADI MT PRO COND" panose="020B0806020104020203" pitchFamily="34" charset="0"/>
              </a:rPr>
              <a:t>2023</a:t>
            </a:r>
            <a:r>
              <a:rPr lang="fr-FR" sz="4800" dirty="0">
                <a:solidFill>
                  <a:schemeClr val="tx1"/>
                </a:solidFill>
                <a:latin typeface="☞ABADI MT PRO COND" panose="020B0806020104020203" pitchFamily="34" charset="0"/>
              </a:rPr>
              <a:t> </a:t>
            </a:r>
            <a:endParaRPr lang="fr-FR" sz="4800" dirty="0">
              <a:latin typeface="☞ABADI MT PRO COND" panose="020B0806020104020203" pitchFamily="34" charset="0"/>
            </a:endParaRPr>
          </a:p>
        </p:txBody>
      </p:sp>
    </p:spTree>
    <p:extLst>
      <p:ext uri="{BB962C8B-B14F-4D97-AF65-F5344CB8AC3E}">
        <p14:creationId xmlns:p14="http://schemas.microsoft.com/office/powerpoint/2010/main" val="2390675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ppt_x</p:attrName>
                                        </p:attrNameLst>
                                      </p:cBhvr>
                                      <p:tavLst>
                                        <p:tav tm="0">
                                          <p:val>
                                            <p:strVal val="#ppt_x+#ppt_w*1.125000"/>
                                          </p:val>
                                        </p:tav>
                                        <p:tav tm="100000">
                                          <p:val>
                                            <p:strVal val="#ppt_x"/>
                                          </p:val>
                                        </p:tav>
                                      </p:tavLst>
                                    </p:anim>
                                    <p:animEffect transition="in" filter="wipe(left)">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B40079DE-B75A-844F-A535-19ACA91E816D}"/>
              </a:ext>
            </a:extLst>
          </p:cNvPr>
          <p:cNvPicPr>
            <a:picLocks noChangeAspect="1"/>
          </p:cNvPicPr>
          <p:nvPr/>
        </p:nvPicPr>
        <p:blipFill>
          <a:blip r:embed="rId2"/>
          <a:stretch>
            <a:fillRect/>
          </a:stretch>
        </p:blipFill>
        <p:spPr>
          <a:xfrm>
            <a:off x="1381787" y="1450671"/>
            <a:ext cx="9845040" cy="5282221"/>
          </a:xfrm>
          <a:prstGeom prst="rect">
            <a:avLst/>
          </a:prstGeom>
          <a:ln w="28575">
            <a:solidFill>
              <a:schemeClr val="tx1"/>
            </a:solidFill>
          </a:ln>
        </p:spPr>
      </p:pic>
      <p:sp>
        <p:nvSpPr>
          <p:cNvPr id="7" name="Titre 1">
            <a:extLst>
              <a:ext uri="{FF2B5EF4-FFF2-40B4-BE49-F238E27FC236}">
                <a16:creationId xmlns:a16="http://schemas.microsoft.com/office/drawing/2014/main" id="{6D4E29EA-ADEC-74DB-1A00-8F9A06BB5816}"/>
              </a:ext>
            </a:extLst>
          </p:cNvPr>
          <p:cNvSpPr txBox="1">
            <a:spLocks/>
          </p:cNvSpPr>
          <p:nvPr/>
        </p:nvSpPr>
        <p:spPr>
          <a:xfrm>
            <a:off x="711227" y="125108"/>
            <a:ext cx="10515600" cy="13255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H" sz="4800" b="1" dirty="0">
                <a:latin typeface="Gill Sans Ultra Bold" panose="020B0A02020104020203" pitchFamily="34" charset="77"/>
              </a:rPr>
              <a:t>Les explorations de la </a:t>
            </a:r>
            <a:r>
              <a:rPr lang="fr-CH" sz="4800" b="1" dirty="0">
                <a:solidFill>
                  <a:srgbClr val="FF0000"/>
                </a:solidFill>
                <a:latin typeface="Gill Sans Ultra Bold" panose="020B0A02020104020203" pitchFamily="34" charset="77"/>
              </a:rPr>
              <a:t>CBDC</a:t>
            </a:r>
            <a:r>
              <a:rPr lang="fr-CH" sz="4800" b="1" dirty="0">
                <a:latin typeface="Gill Sans Ultra Bold" panose="020B0A02020104020203" pitchFamily="34" charset="77"/>
              </a:rPr>
              <a:t> </a:t>
            </a:r>
          </a:p>
          <a:p>
            <a:r>
              <a:rPr lang="fr-CH" sz="4800" b="1" dirty="0">
                <a:latin typeface="Gill Sans Ultra Bold" panose="020B0A02020104020203" pitchFamily="34" charset="77"/>
              </a:rPr>
              <a:t>… depuis </a:t>
            </a:r>
            <a:r>
              <a:rPr lang="fr-CH" sz="4800" b="1" dirty="0">
                <a:solidFill>
                  <a:srgbClr val="FF0000"/>
                </a:solidFill>
                <a:latin typeface="Gill Sans Ultra Bold" panose="020B0A02020104020203" pitchFamily="34" charset="77"/>
              </a:rPr>
              <a:t>2016</a:t>
            </a:r>
            <a:endParaRPr lang="fr-CH" sz="4800" dirty="0">
              <a:solidFill>
                <a:srgbClr val="FF0000"/>
              </a:solidFill>
              <a:latin typeface="Gill Sans Ultra Bold" panose="020B0A02020104020203" pitchFamily="34" charset="77"/>
            </a:endParaRPr>
          </a:p>
        </p:txBody>
      </p:sp>
    </p:spTree>
    <p:extLst>
      <p:ext uri="{BB962C8B-B14F-4D97-AF65-F5344CB8AC3E}">
        <p14:creationId xmlns:p14="http://schemas.microsoft.com/office/powerpoint/2010/main" val="3475040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C69B5D85-3B57-CC06-830A-439323EAF53E}"/>
              </a:ext>
            </a:extLst>
          </p:cNvPr>
          <p:cNvPicPr>
            <a:picLocks noChangeAspect="1"/>
          </p:cNvPicPr>
          <p:nvPr/>
        </p:nvPicPr>
        <p:blipFill>
          <a:blip r:embed="rId2"/>
          <a:stretch>
            <a:fillRect/>
          </a:stretch>
        </p:blipFill>
        <p:spPr>
          <a:xfrm>
            <a:off x="1179656" y="1409016"/>
            <a:ext cx="9578741" cy="5448984"/>
          </a:xfrm>
          <a:prstGeom prst="rect">
            <a:avLst/>
          </a:prstGeom>
          <a:ln w="28575">
            <a:solidFill>
              <a:schemeClr val="tx1"/>
            </a:solidFill>
          </a:ln>
        </p:spPr>
      </p:pic>
      <p:pic>
        <p:nvPicPr>
          <p:cNvPr id="3" name="Image 2">
            <a:extLst>
              <a:ext uri="{FF2B5EF4-FFF2-40B4-BE49-F238E27FC236}">
                <a16:creationId xmlns:a16="http://schemas.microsoft.com/office/drawing/2014/main" id="{BC7E89F4-59F1-D3F4-CDFD-6015F48DEFF1}"/>
              </a:ext>
            </a:extLst>
          </p:cNvPr>
          <p:cNvPicPr>
            <a:picLocks noChangeAspect="1"/>
          </p:cNvPicPr>
          <p:nvPr/>
        </p:nvPicPr>
        <p:blipFill>
          <a:blip r:embed="rId3"/>
          <a:stretch>
            <a:fillRect/>
          </a:stretch>
        </p:blipFill>
        <p:spPr>
          <a:xfrm>
            <a:off x="0" y="-290781"/>
            <a:ext cx="2465277" cy="2465277"/>
          </a:xfrm>
          <a:prstGeom prst="rect">
            <a:avLst/>
          </a:prstGeom>
        </p:spPr>
      </p:pic>
      <p:sp>
        <p:nvSpPr>
          <p:cNvPr id="7" name="Titre 1">
            <a:extLst>
              <a:ext uri="{FF2B5EF4-FFF2-40B4-BE49-F238E27FC236}">
                <a16:creationId xmlns:a16="http://schemas.microsoft.com/office/drawing/2014/main" id="{6D4E29EA-ADEC-74DB-1A00-8F9A06BB5816}"/>
              </a:ext>
            </a:extLst>
          </p:cNvPr>
          <p:cNvSpPr txBox="1">
            <a:spLocks/>
          </p:cNvSpPr>
          <p:nvPr/>
        </p:nvSpPr>
        <p:spPr>
          <a:xfrm>
            <a:off x="711227" y="125108"/>
            <a:ext cx="10515600" cy="132556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H" sz="4800" b="1" dirty="0">
                <a:latin typeface="Gill Sans Ultra Bold" panose="020B0A02020104020203" pitchFamily="34" charset="77"/>
              </a:rPr>
              <a:t>Carte de la </a:t>
            </a:r>
            <a:r>
              <a:rPr lang="fr-CH" sz="4800" b="1" dirty="0">
                <a:solidFill>
                  <a:srgbClr val="FF0000"/>
                </a:solidFill>
                <a:latin typeface="Gill Sans Ultra Bold" panose="020B0A02020104020203" pitchFamily="34" charset="77"/>
              </a:rPr>
              <a:t>CBDC</a:t>
            </a:r>
            <a:r>
              <a:rPr lang="fr-CH" sz="4800" b="1" dirty="0">
                <a:latin typeface="Gill Sans Ultra Bold" panose="020B0A02020104020203" pitchFamily="34" charset="77"/>
              </a:rPr>
              <a:t> </a:t>
            </a:r>
          </a:p>
          <a:p>
            <a:pPr algn="ctr"/>
            <a:r>
              <a:rPr lang="fr-CH" sz="4800" b="1" dirty="0">
                <a:latin typeface="Gill Sans Ultra Bold" panose="020B0A02020104020203" pitchFamily="34" charset="77"/>
              </a:rPr>
              <a:t>dans le monde</a:t>
            </a:r>
            <a:endParaRPr lang="fr-CH" sz="4800" dirty="0">
              <a:solidFill>
                <a:srgbClr val="FF0000"/>
              </a:solidFill>
              <a:latin typeface="Gill Sans Ultra Bold" panose="020B0A02020104020203" pitchFamily="34" charset="77"/>
            </a:endParaRPr>
          </a:p>
        </p:txBody>
      </p:sp>
      <p:sp>
        <p:nvSpPr>
          <p:cNvPr id="5" name="ZoneTexte 4">
            <a:extLst>
              <a:ext uri="{FF2B5EF4-FFF2-40B4-BE49-F238E27FC236}">
                <a16:creationId xmlns:a16="http://schemas.microsoft.com/office/drawing/2014/main" id="{A2DF2451-9853-4A40-6A17-C68EBA600055}"/>
              </a:ext>
            </a:extLst>
          </p:cNvPr>
          <p:cNvSpPr txBox="1"/>
          <p:nvPr/>
        </p:nvSpPr>
        <p:spPr>
          <a:xfrm>
            <a:off x="635464" y="680248"/>
            <a:ext cx="1473472" cy="523220"/>
          </a:xfrm>
          <a:prstGeom prst="rect">
            <a:avLst/>
          </a:prstGeom>
          <a:solidFill>
            <a:schemeClr val="bg1"/>
          </a:solidFill>
          <a:ln w="28575">
            <a:noFill/>
          </a:ln>
        </p:spPr>
        <p:txBody>
          <a:bodyPr wrap="square">
            <a:spAutoFit/>
          </a:bodyPr>
          <a:lstStyle/>
          <a:p>
            <a:r>
              <a:rPr lang="fr-CH" sz="2800" b="1" dirty="0">
                <a:latin typeface="Helvetica Neue" panose="02000503000000020004" pitchFamily="2" charset="0"/>
              </a:rPr>
              <a:t>p.</a:t>
            </a:r>
            <a:r>
              <a:rPr lang="fr-CH" sz="2800" b="1" dirty="0">
                <a:effectLst/>
                <a:latin typeface="Helvetica Neue" panose="02000503000000020004" pitchFamily="2" charset="0"/>
              </a:rPr>
              <a:t> </a:t>
            </a:r>
            <a:r>
              <a:rPr lang="fr-CH" sz="2800" b="1" dirty="0">
                <a:latin typeface="Helvetica Neue" panose="02000503000000020004" pitchFamily="2" charset="0"/>
              </a:rPr>
              <a:t>21</a:t>
            </a:r>
          </a:p>
        </p:txBody>
      </p:sp>
      <p:sp>
        <p:nvSpPr>
          <p:cNvPr id="8" name="Ellipse 7">
            <a:extLst>
              <a:ext uri="{FF2B5EF4-FFF2-40B4-BE49-F238E27FC236}">
                <a16:creationId xmlns:a16="http://schemas.microsoft.com/office/drawing/2014/main" id="{286D10E8-16BF-7A1A-016C-882DF9407701}"/>
              </a:ext>
            </a:extLst>
          </p:cNvPr>
          <p:cNvSpPr/>
          <p:nvPr/>
        </p:nvSpPr>
        <p:spPr>
          <a:xfrm>
            <a:off x="5331195" y="4069397"/>
            <a:ext cx="764805" cy="701040"/>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Ellipse 8">
            <a:extLst>
              <a:ext uri="{FF2B5EF4-FFF2-40B4-BE49-F238E27FC236}">
                <a16:creationId xmlns:a16="http://schemas.microsoft.com/office/drawing/2014/main" id="{B82B2660-2D42-4830-766D-2C6BFA582077}"/>
              </a:ext>
            </a:extLst>
          </p:cNvPr>
          <p:cNvSpPr/>
          <p:nvPr/>
        </p:nvSpPr>
        <p:spPr>
          <a:xfrm>
            <a:off x="3304275" y="4297997"/>
            <a:ext cx="764805" cy="701040"/>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ZoneTexte 9">
            <a:extLst>
              <a:ext uri="{FF2B5EF4-FFF2-40B4-BE49-F238E27FC236}">
                <a16:creationId xmlns:a16="http://schemas.microsoft.com/office/drawing/2014/main" id="{DD90630C-9507-0A05-9BDA-E4E0A6074E25}"/>
              </a:ext>
            </a:extLst>
          </p:cNvPr>
          <p:cNvSpPr txBox="1"/>
          <p:nvPr/>
        </p:nvSpPr>
        <p:spPr>
          <a:xfrm>
            <a:off x="643052" y="4283074"/>
            <a:ext cx="1962330" cy="954107"/>
          </a:xfrm>
          <a:prstGeom prst="rect">
            <a:avLst/>
          </a:prstGeom>
          <a:solidFill>
            <a:schemeClr val="bg1"/>
          </a:solidFill>
          <a:ln w="28575">
            <a:solidFill>
              <a:schemeClr val="tx1"/>
            </a:solidFill>
          </a:ln>
        </p:spPr>
        <p:txBody>
          <a:bodyPr wrap="square">
            <a:spAutoFit/>
          </a:bodyPr>
          <a:lstStyle/>
          <a:p>
            <a:r>
              <a:rPr lang="fr-CH" sz="2800" b="1" dirty="0">
                <a:latin typeface="Helvetica Neue" panose="02000503000000020004" pitchFamily="2" charset="0"/>
              </a:rPr>
              <a:t>Annulée : Equateur </a:t>
            </a:r>
            <a:endParaRPr lang="fr-CH" sz="2800" b="1" dirty="0">
              <a:effectLst/>
              <a:highlight>
                <a:srgbClr val="FFFF00"/>
              </a:highlight>
              <a:latin typeface="Helvetica Neue" panose="02000503000000020004" pitchFamily="2" charset="0"/>
            </a:endParaRPr>
          </a:p>
        </p:txBody>
      </p:sp>
      <p:sp>
        <p:nvSpPr>
          <p:cNvPr id="11" name="ZoneTexte 10">
            <a:extLst>
              <a:ext uri="{FF2B5EF4-FFF2-40B4-BE49-F238E27FC236}">
                <a16:creationId xmlns:a16="http://schemas.microsoft.com/office/drawing/2014/main" id="{8E80B29F-5884-36EF-9FE9-1F18CB309528}"/>
              </a:ext>
            </a:extLst>
          </p:cNvPr>
          <p:cNvSpPr txBox="1"/>
          <p:nvPr/>
        </p:nvSpPr>
        <p:spPr>
          <a:xfrm>
            <a:off x="4919714" y="5552608"/>
            <a:ext cx="3309885" cy="523220"/>
          </a:xfrm>
          <a:prstGeom prst="rect">
            <a:avLst/>
          </a:prstGeom>
          <a:solidFill>
            <a:schemeClr val="bg1"/>
          </a:solidFill>
          <a:ln w="28575">
            <a:solidFill>
              <a:schemeClr val="tx1"/>
            </a:solidFill>
          </a:ln>
        </p:spPr>
        <p:txBody>
          <a:bodyPr wrap="square">
            <a:spAutoFit/>
          </a:bodyPr>
          <a:lstStyle/>
          <a:p>
            <a:r>
              <a:rPr lang="fr-CH" sz="2800" b="1" dirty="0">
                <a:latin typeface="Helvetica Neue" panose="02000503000000020004" pitchFamily="2" charset="0"/>
              </a:rPr>
              <a:t>Lancée : Nigeria </a:t>
            </a:r>
            <a:endParaRPr lang="fr-CH" sz="2800" b="1" dirty="0">
              <a:effectLst/>
              <a:highlight>
                <a:srgbClr val="FFFF00"/>
              </a:highlight>
              <a:latin typeface="Helvetica Neue" panose="02000503000000020004" pitchFamily="2" charset="0"/>
            </a:endParaRPr>
          </a:p>
        </p:txBody>
      </p:sp>
      <p:cxnSp>
        <p:nvCxnSpPr>
          <p:cNvPr id="4" name="Connecteur droit avec flèche 3">
            <a:extLst>
              <a:ext uri="{FF2B5EF4-FFF2-40B4-BE49-F238E27FC236}">
                <a16:creationId xmlns:a16="http://schemas.microsoft.com/office/drawing/2014/main" id="{9EE94526-5F32-38B5-4CF1-DFE6188F07DC}"/>
              </a:ext>
            </a:extLst>
          </p:cNvPr>
          <p:cNvCxnSpPr/>
          <p:nvPr/>
        </p:nvCxnSpPr>
        <p:spPr>
          <a:xfrm flipV="1">
            <a:off x="5331195" y="4419917"/>
            <a:ext cx="382402" cy="1132691"/>
          </a:xfrm>
          <a:prstGeom prst="straightConnector1">
            <a:avLst/>
          </a:pr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a:extLst>
              <a:ext uri="{FF2B5EF4-FFF2-40B4-BE49-F238E27FC236}">
                <a16:creationId xmlns:a16="http://schemas.microsoft.com/office/drawing/2014/main" id="{E3E75B0B-74A2-1ABF-5331-F9EDD202DCBA}"/>
              </a:ext>
            </a:extLst>
          </p:cNvPr>
          <p:cNvCxnSpPr>
            <a:cxnSpLocks/>
          </p:cNvCxnSpPr>
          <p:nvPr/>
        </p:nvCxnSpPr>
        <p:spPr>
          <a:xfrm flipV="1">
            <a:off x="2605382" y="4572000"/>
            <a:ext cx="1006498" cy="198437"/>
          </a:xfrm>
          <a:prstGeom prst="straightConnector1">
            <a:avLst/>
          </a:pr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8F78C457-E502-CBD1-2538-868856E74F9D}"/>
              </a:ext>
            </a:extLst>
          </p:cNvPr>
          <p:cNvSpPr txBox="1"/>
          <p:nvPr/>
        </p:nvSpPr>
        <p:spPr>
          <a:xfrm>
            <a:off x="1232638" y="6228255"/>
            <a:ext cx="2292577" cy="584775"/>
          </a:xfrm>
          <a:prstGeom prst="rect">
            <a:avLst/>
          </a:prstGeom>
          <a:noFill/>
        </p:spPr>
        <p:txBody>
          <a:bodyPr wrap="square">
            <a:spAutoFit/>
          </a:bodyPr>
          <a:lstStyle/>
          <a:p>
            <a:r>
              <a:rPr lang="fr-FR" sz="3200" dirty="0">
                <a:solidFill>
                  <a:srgbClr val="FF0000"/>
                </a:solidFill>
                <a:latin typeface="Gill Sans Ultra Bold" panose="020B0A02020104020203" pitchFamily="34" charset="77"/>
              </a:rPr>
              <a:t>2023</a:t>
            </a:r>
          </a:p>
        </p:txBody>
      </p:sp>
    </p:spTree>
    <p:extLst>
      <p:ext uri="{BB962C8B-B14F-4D97-AF65-F5344CB8AC3E}">
        <p14:creationId xmlns:p14="http://schemas.microsoft.com/office/powerpoint/2010/main" val="4024885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0.70"/>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ppt_w</p:attrName>
                                        </p:attrNameLst>
                                      </p:cBhvr>
                                      <p:tavLst>
                                        <p:tav tm="0">
                                          <p:val>
                                            <p:strVal val="#ppt_w*0.70"/>
                                          </p:val>
                                        </p:tav>
                                        <p:tav tm="100000">
                                          <p:val>
                                            <p:strVal val="#ppt_w"/>
                                          </p:val>
                                        </p:tav>
                                      </p:tavLst>
                                    </p:anim>
                                    <p:anim calcmode="lin" valueType="num">
                                      <p:cBhvr>
                                        <p:cTn id="18" dur="1000" fill="hold"/>
                                        <p:tgtEl>
                                          <p:spTgt spid="10"/>
                                        </p:tgtEl>
                                        <p:attrNameLst>
                                          <p:attrName>ppt_h</p:attrName>
                                        </p:attrNameLst>
                                      </p:cBhvr>
                                      <p:tavLst>
                                        <p:tav tm="0">
                                          <p:val>
                                            <p:strVal val="#ppt_h"/>
                                          </p:val>
                                        </p:tav>
                                        <p:tav tm="100000">
                                          <p:val>
                                            <p:strVal val="#ppt_h"/>
                                          </p:val>
                                        </p:tav>
                                      </p:tavLst>
                                    </p:anim>
                                    <p:animEffect transition="in" filter="fade">
                                      <p:cBhvr>
                                        <p:cTn id="19" dur="10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1000" fill="hold"/>
                                        <p:tgtEl>
                                          <p:spTgt spid="8"/>
                                        </p:tgtEl>
                                        <p:attrNameLst>
                                          <p:attrName>ppt_w</p:attrName>
                                        </p:attrNameLst>
                                      </p:cBhvr>
                                      <p:tavLst>
                                        <p:tav tm="0">
                                          <p:val>
                                            <p:strVal val="#ppt_w*0.70"/>
                                          </p:val>
                                        </p:tav>
                                        <p:tav tm="100000">
                                          <p:val>
                                            <p:strVal val="#ppt_w"/>
                                          </p:val>
                                        </p:tav>
                                      </p:tavLst>
                                    </p:anim>
                                    <p:anim calcmode="lin" valueType="num">
                                      <p:cBhvr>
                                        <p:cTn id="25" dur="1000" fill="hold"/>
                                        <p:tgtEl>
                                          <p:spTgt spid="8"/>
                                        </p:tgtEl>
                                        <p:attrNameLst>
                                          <p:attrName>ppt_h</p:attrName>
                                        </p:attrNameLst>
                                      </p:cBhvr>
                                      <p:tavLst>
                                        <p:tav tm="0">
                                          <p:val>
                                            <p:strVal val="#ppt_h"/>
                                          </p:val>
                                        </p:tav>
                                        <p:tav tm="100000">
                                          <p:val>
                                            <p:strVal val="#ppt_h"/>
                                          </p:val>
                                        </p:tav>
                                      </p:tavLst>
                                    </p:anim>
                                    <p:animEffect transition="in" filter="fade">
                                      <p:cBhvr>
                                        <p:cTn id="26" dur="1000"/>
                                        <p:tgtEl>
                                          <p:spTgt spid="8"/>
                                        </p:tgtEl>
                                      </p:cBhvr>
                                    </p:animEffect>
                                  </p:childTnLst>
                                </p:cTn>
                              </p:par>
                              <p:par>
                                <p:cTn id="27" presetID="55"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1000" fill="hold"/>
                                        <p:tgtEl>
                                          <p:spTgt spid="4"/>
                                        </p:tgtEl>
                                        <p:attrNameLst>
                                          <p:attrName>ppt_w</p:attrName>
                                        </p:attrNameLst>
                                      </p:cBhvr>
                                      <p:tavLst>
                                        <p:tav tm="0">
                                          <p:val>
                                            <p:strVal val="#ppt_w*0.70"/>
                                          </p:val>
                                        </p:tav>
                                        <p:tav tm="100000">
                                          <p:val>
                                            <p:strVal val="#ppt_w"/>
                                          </p:val>
                                        </p:tav>
                                      </p:tavLst>
                                    </p:anim>
                                    <p:anim calcmode="lin" valueType="num">
                                      <p:cBhvr>
                                        <p:cTn id="30" dur="1000" fill="hold"/>
                                        <p:tgtEl>
                                          <p:spTgt spid="4"/>
                                        </p:tgtEl>
                                        <p:attrNameLst>
                                          <p:attrName>ppt_h</p:attrName>
                                        </p:attrNameLst>
                                      </p:cBhvr>
                                      <p:tavLst>
                                        <p:tav tm="0">
                                          <p:val>
                                            <p:strVal val="#ppt_h"/>
                                          </p:val>
                                        </p:tav>
                                        <p:tav tm="100000">
                                          <p:val>
                                            <p:strVal val="#ppt_h"/>
                                          </p:val>
                                        </p:tav>
                                      </p:tavLst>
                                    </p:anim>
                                    <p:animEffect transition="in" filter="fade">
                                      <p:cBhvr>
                                        <p:cTn id="31" dur="1000"/>
                                        <p:tgtEl>
                                          <p:spTgt spid="4"/>
                                        </p:tgtEl>
                                      </p:cBhvr>
                                    </p:animEffect>
                                  </p:childTnLst>
                                </p:cTn>
                              </p:par>
                              <p:par>
                                <p:cTn id="32" presetID="55" presetClass="entr" presetSubtype="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p:cTn id="34" dur="1000" fill="hold"/>
                                        <p:tgtEl>
                                          <p:spTgt spid="11"/>
                                        </p:tgtEl>
                                        <p:attrNameLst>
                                          <p:attrName>ppt_w</p:attrName>
                                        </p:attrNameLst>
                                      </p:cBhvr>
                                      <p:tavLst>
                                        <p:tav tm="0">
                                          <p:val>
                                            <p:strVal val="#ppt_w*0.70"/>
                                          </p:val>
                                        </p:tav>
                                        <p:tav tm="100000">
                                          <p:val>
                                            <p:strVal val="#ppt_w"/>
                                          </p:val>
                                        </p:tav>
                                      </p:tavLst>
                                    </p:anim>
                                    <p:anim calcmode="lin" valueType="num">
                                      <p:cBhvr>
                                        <p:cTn id="35" dur="1000" fill="hold"/>
                                        <p:tgtEl>
                                          <p:spTgt spid="11"/>
                                        </p:tgtEl>
                                        <p:attrNameLst>
                                          <p:attrName>ppt_h</p:attrName>
                                        </p:attrNameLst>
                                      </p:cBhvr>
                                      <p:tavLst>
                                        <p:tav tm="0">
                                          <p:val>
                                            <p:strVal val="#ppt_h"/>
                                          </p:val>
                                        </p:tav>
                                        <p:tav tm="100000">
                                          <p:val>
                                            <p:strVal val="#ppt_h"/>
                                          </p:val>
                                        </p:tav>
                                      </p:tavLst>
                                    </p:anim>
                                    <p:animEffect transition="in" filter="fade">
                                      <p:cBhvr>
                                        <p:cTn id="3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48AA9E4A-5D40-94A3-091F-50D0CA55FED0}"/>
              </a:ext>
            </a:extLst>
          </p:cNvPr>
          <p:cNvSpPr txBox="1"/>
          <p:nvPr/>
        </p:nvSpPr>
        <p:spPr>
          <a:xfrm>
            <a:off x="510084" y="2632015"/>
            <a:ext cx="6262084" cy="4031873"/>
          </a:xfrm>
          <a:prstGeom prst="rect">
            <a:avLst/>
          </a:prstGeom>
          <a:noFill/>
          <a:ln w="28575">
            <a:solidFill>
              <a:schemeClr val="tx1"/>
            </a:solidFill>
          </a:ln>
        </p:spPr>
        <p:txBody>
          <a:bodyPr wrap="square">
            <a:spAutoFit/>
          </a:bodyPr>
          <a:lstStyle/>
          <a:p>
            <a:r>
              <a:rPr lang="fr-FR" sz="2200" b="1" dirty="0">
                <a:solidFill>
                  <a:srgbClr val="FF0000"/>
                </a:solidFill>
                <a:highlight>
                  <a:srgbClr val="FFFF00"/>
                </a:highlight>
              </a:rPr>
              <a:t>En 2023</a:t>
            </a:r>
            <a:r>
              <a:rPr lang="fr-FR" sz="2200" b="1" dirty="0">
                <a:highlight>
                  <a:srgbClr val="FFFF00"/>
                </a:highlight>
              </a:rPr>
              <a:t>, l'exploration de la monnaie numérique de la banque centrale (CBDC) a pris un élan important, avec plus de 100 pays […]</a:t>
            </a:r>
            <a:endParaRPr lang="fr-FR" sz="2200" dirty="0"/>
          </a:p>
          <a:p>
            <a:endParaRPr lang="fr-FR" sz="1100" dirty="0"/>
          </a:p>
          <a:p>
            <a:r>
              <a:rPr lang="fr-FR" sz="2000" dirty="0"/>
              <a:t>Cette augmentation exponentielle de l'exploration met en évidence la reconnaissance croissante des </a:t>
            </a:r>
            <a:r>
              <a:rPr lang="fr-FR" sz="2000" b="1" dirty="0">
                <a:highlight>
                  <a:srgbClr val="FFFF00"/>
                </a:highlight>
              </a:rPr>
              <a:t>CBDC en tant qu'outil de </a:t>
            </a:r>
            <a:r>
              <a:rPr lang="fr-FR" sz="2000" b="1" dirty="0">
                <a:solidFill>
                  <a:srgbClr val="FF0000"/>
                </a:solidFill>
                <a:highlight>
                  <a:srgbClr val="FFFF00"/>
                </a:highlight>
              </a:rPr>
              <a:t>transformation</a:t>
            </a:r>
            <a:r>
              <a:rPr lang="fr-FR" sz="2000" b="1" dirty="0">
                <a:highlight>
                  <a:srgbClr val="FFFF00"/>
                </a:highlight>
              </a:rPr>
              <a:t> dans l'avenir des paiements numériques</a:t>
            </a:r>
            <a:r>
              <a:rPr lang="fr-FR" sz="2000" dirty="0"/>
              <a:t>.</a:t>
            </a:r>
          </a:p>
          <a:p>
            <a:endParaRPr lang="fr-FR" sz="1100" dirty="0"/>
          </a:p>
          <a:p>
            <a:r>
              <a:rPr lang="fr-FR" sz="2200" dirty="0"/>
              <a:t>Pour assurer la mise en œuvre réussie des CBDC et promouvoir l'interopérabilité dans les systèmes de paiement nationaux et transfrontaliers,</a:t>
            </a:r>
            <a:br>
              <a:rPr lang="fr-FR" sz="2200" dirty="0"/>
            </a:br>
            <a:r>
              <a:rPr lang="fr-FR" sz="2200" b="1" dirty="0">
                <a:solidFill>
                  <a:srgbClr val="FF0000"/>
                </a:solidFill>
                <a:highlight>
                  <a:srgbClr val="FFFF00"/>
                </a:highlight>
              </a:rPr>
              <a:t>la coordination mondiale </a:t>
            </a:r>
            <a:r>
              <a:rPr lang="fr-FR" sz="2200" b="1" dirty="0">
                <a:highlight>
                  <a:srgbClr val="FFFF00"/>
                </a:highlight>
              </a:rPr>
              <a:t>devient primordiale</a:t>
            </a:r>
            <a:endParaRPr lang="fr-FR" sz="2200" dirty="0"/>
          </a:p>
        </p:txBody>
      </p:sp>
      <p:sp>
        <p:nvSpPr>
          <p:cNvPr id="7" name="ZoneTexte 6">
            <a:extLst>
              <a:ext uri="{FF2B5EF4-FFF2-40B4-BE49-F238E27FC236}">
                <a16:creationId xmlns:a16="http://schemas.microsoft.com/office/drawing/2014/main" id="{F3AD5894-FFAB-FC13-F901-25C216E8D350}"/>
              </a:ext>
            </a:extLst>
          </p:cNvPr>
          <p:cNvSpPr txBox="1"/>
          <p:nvPr/>
        </p:nvSpPr>
        <p:spPr>
          <a:xfrm>
            <a:off x="450935" y="268366"/>
            <a:ext cx="11741065" cy="2246769"/>
          </a:xfrm>
          <a:prstGeom prst="rect">
            <a:avLst/>
          </a:prstGeom>
          <a:solidFill>
            <a:schemeClr val="bg1"/>
          </a:solidFill>
          <a:ln>
            <a:noFill/>
          </a:ln>
        </p:spPr>
        <p:txBody>
          <a:bodyPr wrap="square">
            <a:spAutoFit/>
          </a:bodyPr>
          <a:lstStyle/>
          <a:p>
            <a:r>
              <a:rPr lang="fr-FR" sz="4000" b="1" dirty="0">
                <a:latin typeface="Gill Sans Ultra Bold" panose="020B0A02020104020203" pitchFamily="34" charset="77"/>
              </a:rPr>
              <a:t>Le WEF a organisé des </a:t>
            </a:r>
          </a:p>
          <a:p>
            <a:r>
              <a:rPr lang="fr-FR" sz="4000" b="1" dirty="0">
                <a:latin typeface="Gill Sans Ultra Bold" panose="020B0A02020104020203" pitchFamily="34" charset="77"/>
              </a:rPr>
              <a:t>tables rondes </a:t>
            </a:r>
            <a:r>
              <a:rPr lang="fr-FR" sz="4000" b="1" dirty="0">
                <a:solidFill>
                  <a:srgbClr val="FF0000"/>
                </a:solidFill>
                <a:latin typeface="Gill Sans Ultra Bold" panose="020B0A02020104020203" pitchFamily="34" charset="77"/>
              </a:rPr>
              <a:t>depuis 2022</a:t>
            </a:r>
          </a:p>
          <a:p>
            <a:r>
              <a:rPr lang="fr-FR" sz="4000" b="1" dirty="0">
                <a:latin typeface="☞ABADI MT PRO COND" panose="020B0806020104020203" pitchFamily="34" charset="0"/>
              </a:rPr>
              <a:t>Préface de </a:t>
            </a:r>
            <a:r>
              <a:rPr lang="fr-CH" sz="4000" dirty="0">
                <a:effectLst/>
                <a:latin typeface="☞ABADI MT PRO COND" panose="020B0806020104020203" pitchFamily="34" charset="0"/>
              </a:rPr>
              <a:t>Sandra </a:t>
            </a:r>
            <a:r>
              <a:rPr lang="fr-CH" sz="4000" dirty="0" err="1">
                <a:effectLst/>
                <a:latin typeface="☞ABADI MT PRO COND" panose="020B0806020104020203" pitchFamily="34" charset="0"/>
              </a:rPr>
              <a:t>Waliczek</a:t>
            </a:r>
            <a:r>
              <a:rPr lang="fr-CH" sz="4000" dirty="0">
                <a:effectLst/>
                <a:latin typeface="☞ABADI MT PRO COND" panose="020B0806020104020203" pitchFamily="34" charset="0"/>
              </a:rPr>
              <a:t> </a:t>
            </a:r>
          </a:p>
          <a:p>
            <a:r>
              <a:rPr lang="fr-CH" sz="2000" dirty="0">
                <a:effectLst/>
                <a:latin typeface="Arial Rounded MT Bold" panose="020F0704030504030204" pitchFamily="34" charset="77"/>
              </a:rPr>
              <a:t>(Spécialiste </a:t>
            </a:r>
            <a:r>
              <a:rPr lang="fr-FR" sz="2000" dirty="0">
                <a:latin typeface="Arial Rounded MT Bold" panose="020F0704030504030204" pitchFamily="34" charset="77"/>
              </a:rPr>
              <a:t>Blockchain et actifs numériques du WEF) </a:t>
            </a:r>
            <a:endParaRPr lang="fr-CH" sz="2000" dirty="0">
              <a:latin typeface="Arial Rounded MT Bold" panose="020F0704030504030204" pitchFamily="34" charset="77"/>
            </a:endParaRPr>
          </a:p>
        </p:txBody>
      </p:sp>
      <p:sp>
        <p:nvSpPr>
          <p:cNvPr id="14" name="ZoneTexte 13">
            <a:extLst>
              <a:ext uri="{FF2B5EF4-FFF2-40B4-BE49-F238E27FC236}">
                <a16:creationId xmlns:a16="http://schemas.microsoft.com/office/drawing/2014/main" id="{568E4B75-A5E3-6102-D9C6-296CF3D5A49A}"/>
              </a:ext>
            </a:extLst>
          </p:cNvPr>
          <p:cNvSpPr txBox="1"/>
          <p:nvPr/>
        </p:nvSpPr>
        <p:spPr>
          <a:xfrm>
            <a:off x="7043351" y="3024430"/>
            <a:ext cx="4838593" cy="3639458"/>
          </a:xfrm>
          <a:prstGeom prst="rect">
            <a:avLst/>
          </a:prstGeom>
          <a:noFill/>
          <a:ln w="28575">
            <a:solidFill>
              <a:schemeClr val="tx1"/>
            </a:solidFill>
          </a:ln>
        </p:spPr>
        <p:txBody>
          <a:bodyPr wrap="square">
            <a:spAutoFit/>
          </a:bodyPr>
          <a:lstStyle/>
          <a:p>
            <a:r>
              <a:rPr lang="fr-FR" sz="2000" dirty="0"/>
              <a:t>Il est essentiel de donner la priorité à des </a:t>
            </a:r>
            <a:r>
              <a:rPr lang="fr-FR" sz="2000" b="1" dirty="0">
                <a:highlight>
                  <a:srgbClr val="FFFF00"/>
                </a:highlight>
              </a:rPr>
              <a:t>dialogues ouverts et réguliers entre les </a:t>
            </a:r>
            <a:r>
              <a:rPr lang="fr-FR" sz="2000" b="1" dirty="0">
                <a:solidFill>
                  <a:srgbClr val="FF0000"/>
                </a:solidFill>
                <a:highlight>
                  <a:srgbClr val="FFFF00"/>
                </a:highlight>
              </a:rPr>
              <a:t>banques centrales </a:t>
            </a:r>
            <a:r>
              <a:rPr lang="fr-FR" sz="2000" b="1" dirty="0">
                <a:highlight>
                  <a:srgbClr val="FFFF00"/>
                </a:highlight>
              </a:rPr>
              <a:t>et le </a:t>
            </a:r>
            <a:r>
              <a:rPr lang="fr-FR" sz="2000" b="1" dirty="0">
                <a:solidFill>
                  <a:srgbClr val="FF0000"/>
                </a:solidFill>
                <a:highlight>
                  <a:srgbClr val="FFFF00"/>
                </a:highlight>
              </a:rPr>
              <a:t>secteur</a:t>
            </a:r>
            <a:r>
              <a:rPr lang="fr-FR" sz="2000" b="1" dirty="0">
                <a:highlight>
                  <a:srgbClr val="FFFF00"/>
                </a:highlight>
              </a:rPr>
              <a:t> </a:t>
            </a:r>
            <a:r>
              <a:rPr lang="fr-FR" sz="2000" b="1" dirty="0">
                <a:solidFill>
                  <a:srgbClr val="FF0000"/>
                </a:solidFill>
                <a:highlight>
                  <a:srgbClr val="FFFF00"/>
                </a:highlight>
              </a:rPr>
              <a:t>privé</a:t>
            </a:r>
            <a:r>
              <a:rPr lang="fr-FR" sz="2000" b="1" dirty="0">
                <a:highlight>
                  <a:srgbClr val="FFFF00"/>
                </a:highlight>
              </a:rPr>
              <a:t> </a:t>
            </a:r>
            <a:r>
              <a:rPr lang="fr-FR" sz="2000" dirty="0"/>
              <a:t>sur leur parcours et leurs expériences CBDC. </a:t>
            </a:r>
          </a:p>
          <a:p>
            <a:endParaRPr lang="fr-FR" sz="1050" dirty="0"/>
          </a:p>
          <a:p>
            <a:r>
              <a:rPr lang="fr-FR" sz="2000" b="1" dirty="0">
                <a:highlight>
                  <a:srgbClr val="FFFF00"/>
                </a:highlight>
              </a:rPr>
              <a:t>Le</a:t>
            </a:r>
            <a:r>
              <a:rPr lang="fr-FR" sz="2000" dirty="0">
                <a:highlight>
                  <a:srgbClr val="FFFF00"/>
                </a:highlight>
              </a:rPr>
              <a:t> </a:t>
            </a:r>
            <a:r>
              <a:rPr lang="fr-FR" sz="2000" b="1" dirty="0">
                <a:solidFill>
                  <a:srgbClr val="FF0000"/>
                </a:solidFill>
                <a:highlight>
                  <a:srgbClr val="FFFF00"/>
                </a:highlight>
              </a:rPr>
              <a:t>Forum économique mondial</a:t>
            </a:r>
            <a:r>
              <a:rPr lang="fr-FR" sz="2000" b="1" dirty="0">
                <a:highlight>
                  <a:srgbClr val="FFFF00"/>
                </a:highlight>
              </a:rPr>
              <a:t> a organisé la série de tables rondes des CBDC à partir du </a:t>
            </a:r>
            <a:r>
              <a:rPr lang="fr-FR" sz="2000" b="1" dirty="0">
                <a:solidFill>
                  <a:srgbClr val="FF0000"/>
                </a:solidFill>
                <a:highlight>
                  <a:srgbClr val="FFFF00"/>
                </a:highlight>
              </a:rPr>
              <a:t>printemps 2022 </a:t>
            </a:r>
            <a:r>
              <a:rPr lang="fr-FR" sz="2000" b="1" dirty="0">
                <a:highlight>
                  <a:srgbClr val="FFFF00"/>
                </a:highlight>
              </a:rPr>
              <a:t>en </a:t>
            </a:r>
            <a:r>
              <a:rPr lang="fr-FR" sz="2000" b="1" u="sng" dirty="0">
                <a:highlight>
                  <a:srgbClr val="FFFF00"/>
                </a:highlight>
              </a:rPr>
              <a:t>Amérique latine</a:t>
            </a:r>
            <a:r>
              <a:rPr lang="fr-FR" sz="2000" b="1" dirty="0">
                <a:highlight>
                  <a:srgbClr val="FFFF00"/>
                </a:highlight>
              </a:rPr>
              <a:t> et dans les </a:t>
            </a:r>
            <a:r>
              <a:rPr lang="fr-FR" sz="2000" b="1" u="sng" dirty="0">
                <a:highlight>
                  <a:srgbClr val="FFFF00"/>
                </a:highlight>
              </a:rPr>
              <a:t>Caraïbes</a:t>
            </a:r>
            <a:r>
              <a:rPr lang="fr-FR" sz="2000" b="1" dirty="0">
                <a:highlight>
                  <a:srgbClr val="FFFF00"/>
                </a:highlight>
              </a:rPr>
              <a:t>, en </a:t>
            </a:r>
            <a:r>
              <a:rPr lang="fr-FR" sz="2000" b="1" u="sng" dirty="0">
                <a:highlight>
                  <a:srgbClr val="FFFF00"/>
                </a:highlight>
              </a:rPr>
              <a:t>Afrique</a:t>
            </a:r>
            <a:r>
              <a:rPr lang="fr-FR" sz="2000" b="1" dirty="0">
                <a:highlight>
                  <a:srgbClr val="FFFF00"/>
                </a:highlight>
              </a:rPr>
              <a:t> </a:t>
            </a:r>
            <a:r>
              <a:rPr lang="fr-FR" sz="2000" b="1" u="sng" dirty="0">
                <a:highlight>
                  <a:srgbClr val="FFFF00"/>
                </a:highlight>
              </a:rPr>
              <a:t>subsaharienne</a:t>
            </a:r>
            <a:r>
              <a:rPr lang="fr-FR" sz="2000" b="1" dirty="0">
                <a:highlight>
                  <a:srgbClr val="FFFF00"/>
                </a:highlight>
              </a:rPr>
              <a:t>, au </a:t>
            </a:r>
            <a:r>
              <a:rPr lang="fr-FR" sz="2000" b="1" u="sng" dirty="0">
                <a:highlight>
                  <a:srgbClr val="FFFF00"/>
                </a:highlight>
              </a:rPr>
              <a:t>Moyen-Orient</a:t>
            </a:r>
            <a:r>
              <a:rPr lang="fr-FR" sz="2000" b="1" dirty="0">
                <a:highlight>
                  <a:srgbClr val="FFFF00"/>
                </a:highlight>
              </a:rPr>
              <a:t> &amp; en </a:t>
            </a:r>
            <a:r>
              <a:rPr lang="fr-FR" sz="2000" b="1" u="sng" dirty="0">
                <a:highlight>
                  <a:srgbClr val="FFFF00"/>
                </a:highlight>
              </a:rPr>
              <a:t>Afrique du Nord</a:t>
            </a:r>
            <a:r>
              <a:rPr lang="fr-FR" sz="2000" b="1" dirty="0">
                <a:highlight>
                  <a:srgbClr val="FFFF00"/>
                </a:highlight>
              </a:rPr>
              <a:t>, en </a:t>
            </a:r>
            <a:r>
              <a:rPr lang="fr-FR" sz="2000" b="1" u="sng" dirty="0">
                <a:highlight>
                  <a:srgbClr val="FFFF00"/>
                </a:highlight>
              </a:rPr>
              <a:t>Asie-Pacifiqu</a:t>
            </a:r>
            <a:r>
              <a:rPr lang="fr-FR" sz="2000" b="1" dirty="0">
                <a:highlight>
                  <a:srgbClr val="FFFF00"/>
                </a:highlight>
              </a:rPr>
              <a:t>e, en </a:t>
            </a:r>
            <a:r>
              <a:rPr lang="fr-FR" sz="2000" b="1" u="sng" dirty="0">
                <a:highlight>
                  <a:srgbClr val="FFFF00"/>
                </a:highlight>
              </a:rPr>
              <a:t>Europe</a:t>
            </a:r>
            <a:r>
              <a:rPr lang="fr-FR" sz="2000" b="1" dirty="0">
                <a:highlight>
                  <a:srgbClr val="FFFF00"/>
                </a:highlight>
              </a:rPr>
              <a:t> &amp; en </a:t>
            </a:r>
            <a:r>
              <a:rPr lang="fr-FR" sz="2000" b="1" u="sng" dirty="0">
                <a:highlight>
                  <a:srgbClr val="FFFF00"/>
                </a:highlight>
              </a:rPr>
              <a:t>Amérique du Nord</a:t>
            </a:r>
            <a:r>
              <a:rPr lang="fr-FR" sz="2000" b="1" dirty="0">
                <a:highlight>
                  <a:srgbClr val="FFFF00"/>
                </a:highlight>
              </a:rPr>
              <a:t>.  </a:t>
            </a:r>
          </a:p>
        </p:txBody>
      </p:sp>
      <p:pic>
        <p:nvPicPr>
          <p:cNvPr id="23554" name="Picture 2" descr="The CBDC Broadcast Session #26 - FNA">
            <a:extLst>
              <a:ext uri="{FF2B5EF4-FFF2-40B4-BE49-F238E27FC236}">
                <a16:creationId xmlns:a16="http://schemas.microsoft.com/office/drawing/2014/main" id="{EA870E27-3F62-1A0D-A01A-CA1CE68DDE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18837" y="94290"/>
            <a:ext cx="2594920" cy="2594920"/>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extLst>
              <a:ext uri="{FF2B5EF4-FFF2-40B4-BE49-F238E27FC236}">
                <a16:creationId xmlns:a16="http://schemas.microsoft.com/office/drawing/2014/main" id="{A1E76540-CF13-98E3-BED9-83FBC79FDBEC}"/>
              </a:ext>
            </a:extLst>
          </p:cNvPr>
          <p:cNvPicPr>
            <a:picLocks noChangeAspect="1"/>
          </p:cNvPicPr>
          <p:nvPr/>
        </p:nvPicPr>
        <p:blipFill>
          <a:blip r:embed="rId3"/>
          <a:stretch>
            <a:fillRect/>
          </a:stretch>
        </p:blipFill>
        <p:spPr>
          <a:xfrm>
            <a:off x="8740320" y="1692363"/>
            <a:ext cx="1444653" cy="1110778"/>
          </a:xfrm>
          <a:prstGeom prst="rect">
            <a:avLst/>
          </a:prstGeom>
          <a:ln>
            <a:solidFill>
              <a:schemeClr val="tx1"/>
            </a:solidFill>
          </a:ln>
        </p:spPr>
      </p:pic>
    </p:spTree>
    <p:extLst>
      <p:ext uri="{BB962C8B-B14F-4D97-AF65-F5344CB8AC3E}">
        <p14:creationId xmlns:p14="http://schemas.microsoft.com/office/powerpoint/2010/main" val="1135155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strVal val="#ppt_w*0.70"/>
                                          </p:val>
                                        </p:tav>
                                        <p:tav tm="100000">
                                          <p:val>
                                            <p:strVal val="#ppt_w"/>
                                          </p:val>
                                        </p:tav>
                                      </p:tavLst>
                                    </p:anim>
                                    <p:anim calcmode="lin" valueType="num">
                                      <p:cBhvr>
                                        <p:cTn id="8" dur="1000" fill="hold"/>
                                        <p:tgtEl>
                                          <p:spTgt spid="14"/>
                                        </p:tgtEl>
                                        <p:attrNameLst>
                                          <p:attrName>ppt_h</p:attrName>
                                        </p:attrNameLst>
                                      </p:cBhvr>
                                      <p:tavLst>
                                        <p:tav tm="0">
                                          <p:val>
                                            <p:strVal val="#ppt_h"/>
                                          </p:val>
                                        </p:tav>
                                        <p:tav tm="100000">
                                          <p:val>
                                            <p:strVal val="#ppt_h"/>
                                          </p:val>
                                        </p:tav>
                                      </p:tavLst>
                                    </p:anim>
                                    <p:animEffect transition="in" filter="fade">
                                      <p:cBhvr>
                                        <p:cTn id="9"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2D69E-0281-CD91-724D-1C5D6DB4AB2F}"/>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C2F29B50-EEFA-AC03-2B9A-582DE73B62BE}"/>
              </a:ext>
            </a:extLst>
          </p:cNvPr>
          <p:cNvSpPr txBox="1"/>
          <p:nvPr/>
        </p:nvSpPr>
        <p:spPr>
          <a:xfrm>
            <a:off x="4331691" y="129989"/>
            <a:ext cx="5688610" cy="2308324"/>
          </a:xfrm>
          <a:prstGeom prst="rect">
            <a:avLst/>
          </a:prstGeom>
          <a:noFill/>
        </p:spPr>
        <p:txBody>
          <a:bodyPr wrap="square">
            <a:spAutoFit/>
          </a:bodyPr>
          <a:lstStyle/>
          <a:p>
            <a:r>
              <a:rPr lang="fr-CH" sz="4800" dirty="0">
                <a:solidFill>
                  <a:srgbClr val="FF0000"/>
                </a:solidFill>
                <a:latin typeface="Gill Sans Ultra Bold" panose="020B0A02020104020203" pitchFamily="34" charset="77"/>
              </a:rPr>
              <a:t>Les poubelles </a:t>
            </a:r>
          </a:p>
          <a:p>
            <a:r>
              <a:rPr lang="fr-CH" sz="4800" dirty="0">
                <a:solidFill>
                  <a:srgbClr val="FF0000"/>
                </a:solidFill>
                <a:latin typeface="Gill Sans Ultra Bold" panose="020B0A02020104020203" pitchFamily="34" charset="77"/>
              </a:rPr>
              <a:t>NUMÉRIQUES</a:t>
            </a:r>
            <a:endParaRPr lang="fr-CH" sz="4800" dirty="0">
              <a:latin typeface="Gill Sans Ultra Bold" panose="020B0A02020104020203" pitchFamily="34" charset="77"/>
            </a:endParaRPr>
          </a:p>
          <a:p>
            <a:r>
              <a:rPr lang="fr-CH" sz="4800" dirty="0">
                <a:latin typeface="Gill Sans Ultra Bold" panose="020B0A02020104020203" pitchFamily="34" charset="77"/>
              </a:rPr>
              <a:t>À Genève </a:t>
            </a:r>
          </a:p>
        </p:txBody>
      </p:sp>
      <p:pic>
        <p:nvPicPr>
          <p:cNvPr id="7" name="Image 6">
            <a:extLst>
              <a:ext uri="{FF2B5EF4-FFF2-40B4-BE49-F238E27FC236}">
                <a16:creationId xmlns:a16="http://schemas.microsoft.com/office/drawing/2014/main" id="{9481BCEE-8452-D475-032C-0FFA19E4503B}"/>
              </a:ext>
            </a:extLst>
          </p:cNvPr>
          <p:cNvPicPr>
            <a:picLocks noChangeAspect="1"/>
          </p:cNvPicPr>
          <p:nvPr/>
        </p:nvPicPr>
        <p:blipFill>
          <a:blip r:embed="rId2"/>
          <a:stretch>
            <a:fillRect/>
          </a:stretch>
        </p:blipFill>
        <p:spPr>
          <a:xfrm>
            <a:off x="431800" y="299648"/>
            <a:ext cx="3530600" cy="6324600"/>
          </a:xfrm>
          <a:prstGeom prst="rect">
            <a:avLst/>
          </a:prstGeom>
          <a:ln>
            <a:solidFill>
              <a:schemeClr val="tx1"/>
            </a:solidFill>
          </a:ln>
        </p:spPr>
      </p:pic>
      <p:sp>
        <p:nvSpPr>
          <p:cNvPr id="18" name="ZoneTexte 17">
            <a:extLst>
              <a:ext uri="{FF2B5EF4-FFF2-40B4-BE49-F238E27FC236}">
                <a16:creationId xmlns:a16="http://schemas.microsoft.com/office/drawing/2014/main" id="{32466AEA-5058-2BAC-957C-D4A162BEB162}"/>
              </a:ext>
            </a:extLst>
          </p:cNvPr>
          <p:cNvSpPr txBox="1"/>
          <p:nvPr/>
        </p:nvSpPr>
        <p:spPr>
          <a:xfrm>
            <a:off x="2806583" y="6327901"/>
            <a:ext cx="2311634" cy="400110"/>
          </a:xfrm>
          <a:prstGeom prst="rect">
            <a:avLst/>
          </a:prstGeom>
          <a:solidFill>
            <a:schemeClr val="bg1"/>
          </a:solidFill>
          <a:ln w="28575">
            <a:solidFill>
              <a:schemeClr val="tx1"/>
            </a:solidFill>
          </a:ln>
        </p:spPr>
        <p:txBody>
          <a:bodyPr wrap="square">
            <a:spAutoFit/>
          </a:bodyPr>
          <a:lstStyle/>
          <a:p>
            <a:pPr algn="ctr"/>
            <a:r>
              <a:rPr lang="fr-CH" sz="2000" b="1" dirty="0">
                <a:solidFill>
                  <a:srgbClr val="000000"/>
                </a:solidFill>
                <a:latin typeface="Arial Rounded MT Bold" panose="020F0704030504030204" pitchFamily="34" charset="77"/>
              </a:rPr>
              <a:t>5 juin</a:t>
            </a:r>
            <a:r>
              <a:rPr lang="fr-CH" sz="2000" b="1" dirty="0">
                <a:solidFill>
                  <a:srgbClr val="000000"/>
                </a:solidFill>
                <a:effectLst/>
                <a:latin typeface="Arial Rounded MT Bold" panose="020F0704030504030204" pitchFamily="34" charset="77"/>
              </a:rPr>
              <a:t> </a:t>
            </a:r>
            <a:r>
              <a:rPr lang="fr-CH" sz="2000" b="1" dirty="0">
                <a:solidFill>
                  <a:srgbClr val="000000"/>
                </a:solidFill>
                <a:latin typeface="Arial Rounded MT Bold" panose="020F0704030504030204" pitchFamily="34" charset="77"/>
              </a:rPr>
              <a:t>2026</a:t>
            </a:r>
            <a:endParaRPr lang="fr-CH" sz="2000" dirty="0">
              <a:solidFill>
                <a:srgbClr val="000000"/>
              </a:solidFill>
              <a:effectLst/>
              <a:latin typeface="Arial Rounded MT Bold" panose="020F0704030504030204" pitchFamily="34" charset="77"/>
            </a:endParaRPr>
          </a:p>
        </p:txBody>
      </p:sp>
      <p:pic>
        <p:nvPicPr>
          <p:cNvPr id="8" name="Image 7">
            <a:extLst>
              <a:ext uri="{FF2B5EF4-FFF2-40B4-BE49-F238E27FC236}">
                <a16:creationId xmlns:a16="http://schemas.microsoft.com/office/drawing/2014/main" id="{32199B2F-2F97-3BF6-E7AB-18EF6D1DCE47}"/>
              </a:ext>
            </a:extLst>
          </p:cNvPr>
          <p:cNvPicPr>
            <a:picLocks noChangeAspect="1"/>
          </p:cNvPicPr>
          <p:nvPr/>
        </p:nvPicPr>
        <p:blipFill>
          <a:blip r:embed="rId3"/>
          <a:stretch>
            <a:fillRect/>
          </a:stretch>
        </p:blipFill>
        <p:spPr>
          <a:xfrm>
            <a:off x="4432300" y="2438313"/>
            <a:ext cx="6362700" cy="3579019"/>
          </a:xfrm>
          <a:prstGeom prst="rect">
            <a:avLst/>
          </a:prstGeom>
          <a:ln>
            <a:solidFill>
              <a:schemeClr val="tx1"/>
            </a:solidFill>
          </a:ln>
        </p:spPr>
      </p:pic>
      <p:pic>
        <p:nvPicPr>
          <p:cNvPr id="9" name="Image 8">
            <a:extLst>
              <a:ext uri="{FF2B5EF4-FFF2-40B4-BE49-F238E27FC236}">
                <a16:creationId xmlns:a16="http://schemas.microsoft.com/office/drawing/2014/main" id="{8DEF1FCA-22FE-6059-FFDF-B19C776C2A22}"/>
              </a:ext>
            </a:extLst>
          </p:cNvPr>
          <p:cNvPicPr>
            <a:picLocks noChangeAspect="1"/>
          </p:cNvPicPr>
          <p:nvPr/>
        </p:nvPicPr>
        <p:blipFill>
          <a:blip r:embed="rId4"/>
          <a:stretch>
            <a:fillRect/>
          </a:stretch>
        </p:blipFill>
        <p:spPr>
          <a:xfrm>
            <a:off x="7988019" y="1362333"/>
            <a:ext cx="1139480" cy="1139480"/>
          </a:xfrm>
          <a:prstGeom prst="rect">
            <a:avLst/>
          </a:prstGeom>
        </p:spPr>
      </p:pic>
    </p:spTree>
    <p:extLst>
      <p:ext uri="{BB962C8B-B14F-4D97-AF65-F5344CB8AC3E}">
        <p14:creationId xmlns:p14="http://schemas.microsoft.com/office/powerpoint/2010/main" val="606666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par>
                                <p:cTn id="10" presetID="12" presetClass="entr" presetSubtype="2"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p:tgtEl>
                                          <p:spTgt spid="18"/>
                                        </p:tgtEl>
                                        <p:attrNameLst>
                                          <p:attrName>ppt_x</p:attrName>
                                        </p:attrNameLst>
                                      </p:cBhvr>
                                      <p:tavLst>
                                        <p:tav tm="0">
                                          <p:val>
                                            <p:strVal val="#ppt_x+#ppt_w*1.125000"/>
                                          </p:val>
                                        </p:tav>
                                        <p:tav tm="100000">
                                          <p:val>
                                            <p:strVal val="#ppt_x"/>
                                          </p:val>
                                        </p:tav>
                                      </p:tavLst>
                                    </p:anim>
                                    <p:animEffect transition="in" filter="wipe(left)">
                                      <p:cBhvr>
                                        <p:cTn id="1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8168" y="262497"/>
            <a:ext cx="10515600" cy="1325563"/>
          </a:xfrm>
        </p:spPr>
        <p:txBody>
          <a:bodyPr>
            <a:normAutofit/>
          </a:bodyPr>
          <a:lstStyle/>
          <a:p>
            <a:r>
              <a:rPr lang="fr-CH" sz="4800" b="1" dirty="0">
                <a:latin typeface="Gill Sans Ultra Bold" panose="020B0A02020104020203" pitchFamily="34" charset="77"/>
              </a:rPr>
              <a:t>En </a:t>
            </a:r>
            <a:r>
              <a:rPr lang="fr-CH" sz="4800" b="1" dirty="0">
                <a:solidFill>
                  <a:srgbClr val="FF0000"/>
                </a:solidFill>
                <a:latin typeface="Gill Sans Ultra Bold" panose="020B0A02020104020203" pitchFamily="34" charset="77"/>
              </a:rPr>
              <a:t>Chine</a:t>
            </a:r>
            <a:r>
              <a:rPr lang="fr-CH" sz="4800" b="1" dirty="0">
                <a:latin typeface="Gill Sans Ultra Bold" panose="020B0A02020104020203" pitchFamily="34" charset="77"/>
              </a:rPr>
              <a:t> : e-CNY</a:t>
            </a:r>
            <a:endParaRPr lang="fr-CH" sz="4800" dirty="0">
              <a:effectLst/>
              <a:latin typeface="Gill Sans Ultra Bold" panose="020B0A02020104020203" pitchFamily="34" charset="77"/>
            </a:endParaRPr>
          </a:p>
        </p:txBody>
      </p:sp>
      <p:sp>
        <p:nvSpPr>
          <p:cNvPr id="11" name="ZoneTexte 10">
            <a:extLst>
              <a:ext uri="{FF2B5EF4-FFF2-40B4-BE49-F238E27FC236}">
                <a16:creationId xmlns:a16="http://schemas.microsoft.com/office/drawing/2014/main" id="{9EB111B0-F4ED-A3F9-A8C3-F288709A2E22}"/>
              </a:ext>
            </a:extLst>
          </p:cNvPr>
          <p:cNvSpPr txBox="1"/>
          <p:nvPr/>
        </p:nvSpPr>
        <p:spPr>
          <a:xfrm>
            <a:off x="7996466" y="1085173"/>
            <a:ext cx="1068146" cy="523220"/>
          </a:xfrm>
          <a:prstGeom prst="rect">
            <a:avLst/>
          </a:prstGeom>
          <a:solidFill>
            <a:schemeClr val="bg1"/>
          </a:solidFill>
          <a:ln w="28575">
            <a:noFill/>
          </a:ln>
        </p:spPr>
        <p:txBody>
          <a:bodyPr wrap="square">
            <a:spAutoFit/>
          </a:bodyPr>
          <a:lstStyle/>
          <a:p>
            <a:r>
              <a:rPr lang="fr-CH" sz="2800" b="1" dirty="0">
                <a:latin typeface="Helvetica Neue" panose="02000503000000020004" pitchFamily="2" charset="0"/>
              </a:rPr>
              <a:t>p.</a:t>
            </a:r>
            <a:r>
              <a:rPr lang="fr-CH" sz="2800" b="1" dirty="0">
                <a:effectLst/>
                <a:latin typeface="Helvetica Neue" panose="02000503000000020004" pitchFamily="2" charset="0"/>
              </a:rPr>
              <a:t> 16 </a:t>
            </a:r>
            <a:endParaRPr lang="fr-CH" sz="2800" b="1" dirty="0">
              <a:effectLst/>
              <a:highlight>
                <a:srgbClr val="FFFF00"/>
              </a:highlight>
              <a:latin typeface="Helvetica Neue" panose="02000503000000020004" pitchFamily="2" charset="0"/>
            </a:endParaRPr>
          </a:p>
        </p:txBody>
      </p:sp>
      <p:sp>
        <p:nvSpPr>
          <p:cNvPr id="7" name="ZoneTexte 6">
            <a:extLst>
              <a:ext uri="{FF2B5EF4-FFF2-40B4-BE49-F238E27FC236}">
                <a16:creationId xmlns:a16="http://schemas.microsoft.com/office/drawing/2014/main" id="{2709E4CA-0147-2597-20CD-4F385C49B585}"/>
              </a:ext>
            </a:extLst>
          </p:cNvPr>
          <p:cNvSpPr txBox="1"/>
          <p:nvPr/>
        </p:nvSpPr>
        <p:spPr>
          <a:xfrm>
            <a:off x="432095" y="3773341"/>
            <a:ext cx="4846319" cy="2400657"/>
          </a:xfrm>
          <a:prstGeom prst="rect">
            <a:avLst/>
          </a:prstGeom>
          <a:noFill/>
          <a:ln w="28575">
            <a:solidFill>
              <a:schemeClr val="tx1"/>
            </a:solidFill>
          </a:ln>
        </p:spPr>
        <p:txBody>
          <a:bodyPr wrap="square">
            <a:spAutoFit/>
          </a:bodyPr>
          <a:lstStyle/>
          <a:p>
            <a:r>
              <a:rPr lang="fr-FR" sz="2400" dirty="0">
                <a:latin typeface="Arial Rounded MT Bold" panose="020F0704030504030204" pitchFamily="34" charset="77"/>
                <a:ea typeface="Helvetica Neue" panose="02000503000000020004" pitchFamily="2" charset="0"/>
                <a:cs typeface="Helvetica Neue" panose="02000503000000020004" pitchFamily="2" charset="0"/>
              </a:rPr>
              <a:t>Utilisation au détail et en gros : </a:t>
            </a:r>
          </a:p>
          <a:p>
            <a:r>
              <a:rPr lang="fr-FR" b="1" dirty="0">
                <a:highlight>
                  <a:srgbClr val="FFFF00"/>
                </a:highlight>
              </a:rPr>
              <a:t>Le projet pilote a été mené dans des scénarios</a:t>
            </a:r>
          </a:p>
          <a:p>
            <a:r>
              <a:rPr lang="fr-FR" b="1" dirty="0">
                <a:highlight>
                  <a:srgbClr val="FFFF00"/>
                </a:highlight>
              </a:rPr>
              <a:t>de vente au détail et en gros.</a:t>
            </a:r>
            <a:r>
              <a:rPr lang="fr-FR" b="1" dirty="0"/>
              <a:t> </a:t>
            </a:r>
            <a:r>
              <a:rPr lang="fr-FR" dirty="0"/>
              <a:t>L'utilisation au détail implique des transactions à petite échelle, telles que les achats quotidiens, tandis que l'utilisation en gros se concentre sur les transactions plus importantes, telles que les paiements interentreprises.</a:t>
            </a:r>
          </a:p>
        </p:txBody>
      </p:sp>
      <p:pic>
        <p:nvPicPr>
          <p:cNvPr id="4" name="Image 3">
            <a:extLst>
              <a:ext uri="{FF2B5EF4-FFF2-40B4-BE49-F238E27FC236}">
                <a16:creationId xmlns:a16="http://schemas.microsoft.com/office/drawing/2014/main" id="{7BBE9482-1B4B-5CB7-2CAD-2E735B4FD11C}"/>
              </a:ext>
            </a:extLst>
          </p:cNvPr>
          <p:cNvPicPr>
            <a:picLocks noChangeAspect="1"/>
          </p:cNvPicPr>
          <p:nvPr/>
        </p:nvPicPr>
        <p:blipFill>
          <a:blip r:embed="rId2"/>
          <a:stretch>
            <a:fillRect/>
          </a:stretch>
        </p:blipFill>
        <p:spPr>
          <a:xfrm>
            <a:off x="463031" y="1753827"/>
            <a:ext cx="4169320" cy="1675173"/>
          </a:xfrm>
          <a:prstGeom prst="rect">
            <a:avLst/>
          </a:prstGeom>
          <a:ln>
            <a:solidFill>
              <a:schemeClr val="tx1"/>
            </a:solidFill>
          </a:ln>
        </p:spPr>
      </p:pic>
      <p:sp>
        <p:nvSpPr>
          <p:cNvPr id="10" name="ZoneTexte 9">
            <a:extLst>
              <a:ext uri="{FF2B5EF4-FFF2-40B4-BE49-F238E27FC236}">
                <a16:creationId xmlns:a16="http://schemas.microsoft.com/office/drawing/2014/main" id="{EF168835-BEB6-56DA-4820-CB10B9DACF91}"/>
              </a:ext>
            </a:extLst>
          </p:cNvPr>
          <p:cNvSpPr txBox="1"/>
          <p:nvPr/>
        </p:nvSpPr>
        <p:spPr>
          <a:xfrm>
            <a:off x="5195668" y="4190362"/>
            <a:ext cx="6669744" cy="2616101"/>
          </a:xfrm>
          <a:prstGeom prst="rect">
            <a:avLst/>
          </a:prstGeom>
          <a:solidFill>
            <a:schemeClr val="bg1"/>
          </a:solidFill>
          <a:ln w="28575">
            <a:solidFill>
              <a:schemeClr val="tx1"/>
            </a:solidFill>
          </a:ln>
        </p:spPr>
        <p:txBody>
          <a:bodyPr wrap="square">
            <a:spAutoFit/>
          </a:bodyPr>
          <a:lstStyle/>
          <a:p>
            <a:r>
              <a:rPr lang="fr-FR" sz="2400" dirty="0">
                <a:latin typeface="Arial Rounded MT Bold" panose="020F0704030504030204" pitchFamily="34" charset="77"/>
                <a:ea typeface="Helvetica Neue" panose="02000503000000020004" pitchFamily="2" charset="0"/>
                <a:cs typeface="Helvetica Neue" panose="02000503000000020004" pitchFamily="2" charset="0"/>
              </a:rPr>
              <a:t>Confidentialité et sécurité : </a:t>
            </a:r>
          </a:p>
          <a:p>
            <a:r>
              <a:rPr lang="fr-FR" sz="2000" dirty="0"/>
              <a:t>Le projet pilote e-CNY met l'accent sur l'importance de la confidentialité et de la sécurité. </a:t>
            </a:r>
            <a:r>
              <a:rPr lang="fr-FR" sz="2000" b="1" dirty="0">
                <a:highlight>
                  <a:srgbClr val="FFFF00"/>
                </a:highlight>
              </a:rPr>
              <a:t>Les données de transaction sont cryptées et stockées en toute sécurité, garantissant la </a:t>
            </a:r>
            <a:r>
              <a:rPr lang="fr-FR" sz="2000" b="1" u="sng" dirty="0">
                <a:highlight>
                  <a:srgbClr val="FFFF00"/>
                </a:highlight>
              </a:rPr>
              <a:t>protection</a:t>
            </a:r>
            <a:r>
              <a:rPr lang="fr-FR" sz="2000" b="1" dirty="0">
                <a:highlight>
                  <a:srgbClr val="FFFF00"/>
                </a:highlight>
              </a:rPr>
              <a:t> des informations de l'utilisateur. </a:t>
            </a:r>
          </a:p>
          <a:p>
            <a:r>
              <a:rPr lang="fr-FR" sz="2000" b="1" dirty="0">
                <a:highlight>
                  <a:srgbClr val="FFFF00"/>
                </a:highlight>
              </a:rPr>
              <a:t>Cependant, </a:t>
            </a:r>
            <a:r>
              <a:rPr lang="fr-FR" sz="2000" b="1" dirty="0">
                <a:solidFill>
                  <a:srgbClr val="FF0000"/>
                </a:solidFill>
                <a:highlight>
                  <a:srgbClr val="FFFF00"/>
                </a:highlight>
              </a:rPr>
              <a:t>la banque centrale conserve la capacité de </a:t>
            </a:r>
            <a:r>
              <a:rPr lang="fr-FR" sz="2000" b="1" u="sng" dirty="0">
                <a:solidFill>
                  <a:srgbClr val="FF0000"/>
                </a:solidFill>
                <a:highlight>
                  <a:srgbClr val="FFFF00"/>
                </a:highlight>
              </a:rPr>
              <a:t>surveiller</a:t>
            </a:r>
            <a:r>
              <a:rPr lang="fr-FR" sz="2000" b="1" dirty="0">
                <a:solidFill>
                  <a:srgbClr val="FF0000"/>
                </a:solidFill>
                <a:highlight>
                  <a:srgbClr val="FFFF00"/>
                </a:highlight>
              </a:rPr>
              <a:t> et de </a:t>
            </a:r>
            <a:r>
              <a:rPr lang="fr-FR" sz="2000" b="1" u="sng" dirty="0">
                <a:solidFill>
                  <a:srgbClr val="FF0000"/>
                </a:solidFill>
                <a:highlight>
                  <a:srgbClr val="FFFF00"/>
                </a:highlight>
              </a:rPr>
              <a:t>retracer</a:t>
            </a:r>
            <a:r>
              <a:rPr lang="fr-FR" sz="2000" b="1" dirty="0">
                <a:solidFill>
                  <a:srgbClr val="FF0000"/>
                </a:solidFill>
                <a:highlight>
                  <a:srgbClr val="FFFF00"/>
                </a:highlight>
              </a:rPr>
              <a:t> les transactions pour empêcher les activités illégales</a:t>
            </a:r>
            <a:r>
              <a:rPr lang="fr-FR" sz="2000" b="1" dirty="0">
                <a:highlight>
                  <a:srgbClr val="FFFF00"/>
                </a:highlight>
              </a:rPr>
              <a:t>.</a:t>
            </a:r>
          </a:p>
        </p:txBody>
      </p:sp>
      <p:sp>
        <p:nvSpPr>
          <p:cNvPr id="13" name="ZoneTexte 12">
            <a:extLst>
              <a:ext uri="{FF2B5EF4-FFF2-40B4-BE49-F238E27FC236}">
                <a16:creationId xmlns:a16="http://schemas.microsoft.com/office/drawing/2014/main" id="{A29717D0-97B9-B4CF-A582-B42E1F3EA503}"/>
              </a:ext>
            </a:extLst>
          </p:cNvPr>
          <p:cNvSpPr txBox="1"/>
          <p:nvPr/>
        </p:nvSpPr>
        <p:spPr>
          <a:xfrm>
            <a:off x="6096000" y="2169028"/>
            <a:ext cx="5594141" cy="2123658"/>
          </a:xfrm>
          <a:prstGeom prst="rect">
            <a:avLst/>
          </a:prstGeom>
          <a:solidFill>
            <a:schemeClr val="bg1"/>
          </a:solidFill>
          <a:ln w="28575">
            <a:solidFill>
              <a:schemeClr val="tx1"/>
            </a:solidFill>
          </a:ln>
        </p:spPr>
        <p:txBody>
          <a:bodyPr wrap="square">
            <a:spAutoFit/>
          </a:bodyPr>
          <a:lstStyle/>
          <a:p>
            <a:r>
              <a:rPr lang="fr-FR" sz="2400" dirty="0">
                <a:latin typeface="Arial Rounded MT Bold" panose="020F0704030504030204" pitchFamily="34" charset="77"/>
                <a:ea typeface="Helvetica Neue" panose="02000503000000020004" pitchFamily="2" charset="0"/>
                <a:cs typeface="Helvetica Neue" panose="02000503000000020004" pitchFamily="2" charset="0"/>
              </a:rPr>
              <a:t>Acceptation des commerçants : </a:t>
            </a:r>
          </a:p>
          <a:p>
            <a:r>
              <a:rPr lang="fr-FR" b="1" dirty="0">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Pe</a:t>
            </a:r>
            <a:r>
              <a:rPr lang="fr-FR" b="1" dirty="0">
                <a:highlight>
                  <a:srgbClr val="FFFF00"/>
                </a:highlight>
              </a:rPr>
              <a:t>ndant le projet pilote, divers commerçants, notamment des restaurants, des supermarchés et des plateformes en ligne, </a:t>
            </a:r>
            <a:r>
              <a:rPr lang="fr-FR" b="1" u="sng" dirty="0">
                <a:highlight>
                  <a:srgbClr val="FFFF00"/>
                </a:highlight>
              </a:rPr>
              <a:t>ont été encouragés à accepter les paiements en e-CNY</a:t>
            </a:r>
            <a:r>
              <a:rPr lang="fr-FR" b="1" dirty="0">
                <a:highlight>
                  <a:srgbClr val="FFFF00"/>
                </a:highlight>
              </a:rPr>
              <a:t>.</a:t>
            </a:r>
            <a:r>
              <a:rPr lang="fr-FR" dirty="0"/>
              <a:t> Cela permet d'établir un vaste réseau de points d'acceptation et augmente la commodité pour les utilisateurs.</a:t>
            </a:r>
          </a:p>
        </p:txBody>
      </p:sp>
      <p:pic>
        <p:nvPicPr>
          <p:cNvPr id="3" name="Image 2">
            <a:extLst>
              <a:ext uri="{FF2B5EF4-FFF2-40B4-BE49-F238E27FC236}">
                <a16:creationId xmlns:a16="http://schemas.microsoft.com/office/drawing/2014/main" id="{47F5EFE8-840F-5DDE-4949-0AD27A9FEDCF}"/>
              </a:ext>
            </a:extLst>
          </p:cNvPr>
          <p:cNvPicPr>
            <a:picLocks noChangeAspect="1"/>
          </p:cNvPicPr>
          <p:nvPr/>
        </p:nvPicPr>
        <p:blipFill>
          <a:blip r:embed="rId3"/>
          <a:stretch>
            <a:fillRect/>
          </a:stretch>
        </p:blipFill>
        <p:spPr>
          <a:xfrm>
            <a:off x="9761838" y="336983"/>
            <a:ext cx="1444653" cy="1110778"/>
          </a:xfrm>
          <a:prstGeom prst="rect">
            <a:avLst/>
          </a:prstGeom>
        </p:spPr>
      </p:pic>
      <p:pic>
        <p:nvPicPr>
          <p:cNvPr id="5" name="Image 4">
            <a:extLst>
              <a:ext uri="{FF2B5EF4-FFF2-40B4-BE49-F238E27FC236}">
                <a16:creationId xmlns:a16="http://schemas.microsoft.com/office/drawing/2014/main" id="{00BF2321-8F8F-6DF6-5C3C-8792D8716A7D}"/>
              </a:ext>
            </a:extLst>
          </p:cNvPr>
          <p:cNvPicPr>
            <a:picLocks noChangeAspect="1"/>
          </p:cNvPicPr>
          <p:nvPr/>
        </p:nvPicPr>
        <p:blipFill>
          <a:blip r:embed="rId4"/>
          <a:stretch>
            <a:fillRect/>
          </a:stretch>
        </p:blipFill>
        <p:spPr>
          <a:xfrm>
            <a:off x="7297901" y="0"/>
            <a:ext cx="2465277" cy="2465277"/>
          </a:xfrm>
          <a:prstGeom prst="rect">
            <a:avLst/>
          </a:prstGeom>
        </p:spPr>
      </p:pic>
    </p:spTree>
    <p:extLst>
      <p:ext uri="{BB962C8B-B14F-4D97-AF65-F5344CB8AC3E}">
        <p14:creationId xmlns:p14="http://schemas.microsoft.com/office/powerpoint/2010/main" val="3085369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right)">
                                      <p:cBhvr>
                                        <p:cTn id="8" dur="500"/>
                                        <p:tgtEl>
                                          <p:spTgt spid="7"/>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p:tgtEl>
                                          <p:spTgt spid="10"/>
                                        </p:tgtEl>
                                        <p:attrNameLst>
                                          <p:attrName>ppt_x</p:attrName>
                                        </p:attrNameLst>
                                      </p:cBhvr>
                                      <p:tavLst>
                                        <p:tav tm="0">
                                          <p:val>
                                            <p:strVal val="#ppt_x-#ppt_w*1.125000"/>
                                          </p:val>
                                        </p:tav>
                                        <p:tav tm="100000">
                                          <p:val>
                                            <p:strVal val="#ppt_x"/>
                                          </p:val>
                                        </p:tav>
                                      </p:tavLst>
                                    </p:anim>
                                    <p:animEffect transition="in" filter="wipe(right)">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p:tgtEl>
                                          <p:spTgt spid="13"/>
                                        </p:tgtEl>
                                        <p:attrNameLst>
                                          <p:attrName>ppt_x</p:attrName>
                                        </p:attrNameLst>
                                      </p:cBhvr>
                                      <p:tavLst>
                                        <p:tav tm="0">
                                          <p:val>
                                            <p:strVal val="#ppt_x-#ppt_w*1.125000"/>
                                          </p:val>
                                        </p:tav>
                                        <p:tav tm="100000">
                                          <p:val>
                                            <p:strVal val="#ppt_x"/>
                                          </p:val>
                                        </p:tav>
                                      </p:tavLst>
                                    </p:anim>
                                    <p:animEffect transition="in" filter="wipe(right)">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1227" y="684002"/>
            <a:ext cx="9050611" cy="1325563"/>
          </a:xfrm>
        </p:spPr>
        <p:txBody>
          <a:bodyPr>
            <a:normAutofit fontScale="90000"/>
          </a:bodyPr>
          <a:lstStyle/>
          <a:p>
            <a:r>
              <a:rPr lang="fr-CH" sz="4800" b="1" dirty="0">
                <a:latin typeface="Gill Sans Ultra Bold" panose="020B0A02020104020203" pitchFamily="34" charset="77"/>
              </a:rPr>
              <a:t>Le </a:t>
            </a:r>
            <a:r>
              <a:rPr lang="fr-CH" sz="4800" b="1" dirty="0">
                <a:solidFill>
                  <a:srgbClr val="FF0000"/>
                </a:solidFill>
                <a:latin typeface="Gill Sans Ultra Bold" panose="020B0A02020104020203" pitchFamily="34" charset="77"/>
              </a:rPr>
              <a:t>Covid</a:t>
            </a:r>
            <a:r>
              <a:rPr lang="fr-CH" sz="4800" b="1" dirty="0">
                <a:latin typeface="Gill Sans Ultra Bold" panose="020B0A02020104020203" pitchFamily="34" charset="77"/>
              </a:rPr>
              <a:t> a accéléré les paiements numériques …</a:t>
            </a:r>
            <a:br>
              <a:rPr lang="fr-CH" sz="4800" b="1" dirty="0">
                <a:latin typeface="Gill Sans Ultra Bold" panose="020B0A02020104020203" pitchFamily="34" charset="77"/>
              </a:rPr>
            </a:br>
            <a:r>
              <a:rPr lang="fr-CH" sz="4800" b="1" dirty="0">
                <a:latin typeface="Gill Sans Ultra Bold" panose="020B0A02020104020203" pitchFamily="34" charset="77"/>
              </a:rPr>
              <a:t>en </a:t>
            </a:r>
            <a:r>
              <a:rPr lang="fr-CH" sz="4800" b="1" dirty="0">
                <a:solidFill>
                  <a:srgbClr val="FF0000"/>
                </a:solidFill>
                <a:latin typeface="Gill Sans Ultra Bold" panose="020B0A02020104020203" pitchFamily="34" charset="77"/>
              </a:rPr>
              <a:t>Europe</a:t>
            </a:r>
            <a:endParaRPr lang="fr-CH" sz="4800" dirty="0">
              <a:solidFill>
                <a:srgbClr val="FF0000"/>
              </a:solidFill>
              <a:effectLst/>
              <a:latin typeface="Gill Sans Ultra Bold" panose="020B0A02020104020203" pitchFamily="34" charset="77"/>
            </a:endParaRPr>
          </a:p>
        </p:txBody>
      </p:sp>
      <p:sp>
        <p:nvSpPr>
          <p:cNvPr id="11" name="ZoneTexte 10">
            <a:extLst>
              <a:ext uri="{FF2B5EF4-FFF2-40B4-BE49-F238E27FC236}">
                <a16:creationId xmlns:a16="http://schemas.microsoft.com/office/drawing/2014/main" id="{9EB111B0-F4ED-A3F9-A8C3-F288709A2E22}"/>
              </a:ext>
            </a:extLst>
          </p:cNvPr>
          <p:cNvSpPr txBox="1"/>
          <p:nvPr/>
        </p:nvSpPr>
        <p:spPr>
          <a:xfrm>
            <a:off x="10312426" y="5597266"/>
            <a:ext cx="1031076" cy="523220"/>
          </a:xfrm>
          <a:prstGeom prst="rect">
            <a:avLst/>
          </a:prstGeom>
          <a:solidFill>
            <a:schemeClr val="bg1"/>
          </a:solidFill>
          <a:ln w="28575">
            <a:noFill/>
          </a:ln>
        </p:spPr>
        <p:txBody>
          <a:bodyPr wrap="square">
            <a:spAutoFit/>
          </a:bodyPr>
          <a:lstStyle/>
          <a:p>
            <a:r>
              <a:rPr lang="fr-CH" sz="2800" b="1" dirty="0">
                <a:latin typeface="Helvetica Neue" panose="02000503000000020004" pitchFamily="2" charset="0"/>
              </a:rPr>
              <a:t>p.</a:t>
            </a:r>
            <a:r>
              <a:rPr lang="fr-CH" sz="2800" b="1" dirty="0">
                <a:effectLst/>
                <a:latin typeface="Helvetica Neue" panose="02000503000000020004" pitchFamily="2" charset="0"/>
              </a:rPr>
              <a:t> 19 </a:t>
            </a:r>
            <a:endParaRPr lang="fr-CH" sz="2800" b="1" dirty="0">
              <a:effectLst/>
              <a:highlight>
                <a:srgbClr val="FFFF00"/>
              </a:highlight>
              <a:latin typeface="Helvetica Neue" panose="02000503000000020004" pitchFamily="2" charset="0"/>
            </a:endParaRPr>
          </a:p>
        </p:txBody>
      </p:sp>
      <p:sp>
        <p:nvSpPr>
          <p:cNvPr id="10" name="ZoneTexte 9">
            <a:extLst>
              <a:ext uri="{FF2B5EF4-FFF2-40B4-BE49-F238E27FC236}">
                <a16:creationId xmlns:a16="http://schemas.microsoft.com/office/drawing/2014/main" id="{EF168835-BEB6-56DA-4820-CB10B9DACF91}"/>
              </a:ext>
            </a:extLst>
          </p:cNvPr>
          <p:cNvSpPr txBox="1"/>
          <p:nvPr/>
        </p:nvSpPr>
        <p:spPr>
          <a:xfrm>
            <a:off x="6559477" y="2427167"/>
            <a:ext cx="4439252" cy="3170099"/>
          </a:xfrm>
          <a:prstGeom prst="rect">
            <a:avLst/>
          </a:prstGeom>
          <a:solidFill>
            <a:schemeClr val="bg1"/>
          </a:solidFill>
          <a:ln w="28575">
            <a:solidFill>
              <a:schemeClr val="tx1"/>
            </a:solidFill>
          </a:ln>
        </p:spPr>
        <p:txBody>
          <a:bodyPr wrap="square">
            <a:spAutoFit/>
          </a:bodyPr>
          <a:lstStyle/>
          <a:p>
            <a:r>
              <a:rPr lang="fr-FR" sz="2800" dirty="0">
                <a:latin typeface="Arial Rounded MT Bold" panose="020F0704030504030204" pitchFamily="34" charset="77"/>
                <a:ea typeface="Helvetica Neue" panose="02000503000000020004" pitchFamily="2" charset="0"/>
                <a:cs typeface="Helvetica Neue" panose="02000503000000020004" pitchFamily="2" charset="0"/>
              </a:rPr>
              <a:t>Confidentialité et protection des données</a:t>
            </a:r>
          </a:p>
          <a:p>
            <a:r>
              <a:rPr lang="fr-FR" b="1" dirty="0">
                <a:highlight>
                  <a:srgbClr val="FFFF00"/>
                </a:highlight>
              </a:rPr>
              <a:t>L'Europe a des </a:t>
            </a:r>
            <a:r>
              <a:rPr lang="fr-FR" b="1" dirty="0">
                <a:solidFill>
                  <a:srgbClr val="FF0000"/>
                </a:solidFill>
                <a:highlight>
                  <a:srgbClr val="FFFF00"/>
                </a:highlight>
              </a:rPr>
              <a:t>réglementations strictes</a:t>
            </a:r>
            <a:r>
              <a:rPr lang="fr-FR" b="1" dirty="0">
                <a:highlight>
                  <a:srgbClr val="FFFF00"/>
                </a:highlight>
              </a:rPr>
              <a:t> en matière de protection des données</a:t>
            </a:r>
            <a:r>
              <a:rPr lang="fr-FR" dirty="0"/>
              <a:t>, y compris le règlement général sur la protection des données (RGPD). Toute conception de CBDC en Europe devrait répondre aux préoccupations en matière de confidentialité et garantir le respect de ces réglementations.</a:t>
            </a:r>
          </a:p>
        </p:txBody>
      </p:sp>
      <p:sp>
        <p:nvSpPr>
          <p:cNvPr id="13" name="ZoneTexte 12">
            <a:extLst>
              <a:ext uri="{FF2B5EF4-FFF2-40B4-BE49-F238E27FC236}">
                <a16:creationId xmlns:a16="http://schemas.microsoft.com/office/drawing/2014/main" id="{A29717D0-97B9-B4CF-A582-B42E1F3EA503}"/>
              </a:ext>
            </a:extLst>
          </p:cNvPr>
          <p:cNvSpPr txBox="1"/>
          <p:nvPr/>
        </p:nvSpPr>
        <p:spPr>
          <a:xfrm>
            <a:off x="711227" y="2427167"/>
            <a:ext cx="5594141" cy="3485570"/>
          </a:xfrm>
          <a:prstGeom prst="rect">
            <a:avLst/>
          </a:prstGeom>
          <a:solidFill>
            <a:schemeClr val="bg1"/>
          </a:solidFill>
          <a:ln w="28575">
            <a:solidFill>
              <a:schemeClr val="tx1"/>
            </a:solidFill>
          </a:ln>
        </p:spPr>
        <p:txBody>
          <a:bodyPr wrap="square">
            <a:spAutoFit/>
          </a:bodyPr>
          <a:lstStyle/>
          <a:p>
            <a:r>
              <a:rPr lang="fr-FR" sz="2800" dirty="0">
                <a:latin typeface="Arial Rounded MT Bold" panose="020F0704030504030204" pitchFamily="34" charset="77"/>
                <a:ea typeface="Helvetica Neue" panose="02000503000000020004" pitchFamily="2" charset="0"/>
                <a:cs typeface="Helvetica Neue" panose="02000503000000020004" pitchFamily="2" charset="0"/>
              </a:rPr>
              <a:t>Accélérer les paiements numériques</a:t>
            </a:r>
          </a:p>
          <a:p>
            <a:r>
              <a:rPr lang="fr-FR" b="1" dirty="0">
                <a:highlight>
                  <a:srgbClr val="FFFF00"/>
                </a:highlight>
              </a:rPr>
              <a:t>L'utilisation des espèces diminue rapidement dans toute l'Europe, </a:t>
            </a:r>
            <a:r>
              <a:rPr lang="fr-FR" b="1" dirty="0">
                <a:solidFill>
                  <a:srgbClr val="FF0000"/>
                </a:solidFill>
                <a:highlight>
                  <a:srgbClr val="FFFF00"/>
                </a:highlight>
              </a:rPr>
              <a:t>la COVID-19 accélérant l'innovation dans les paiements numériques</a:t>
            </a:r>
            <a:r>
              <a:rPr lang="fr-FR" b="1" dirty="0">
                <a:highlight>
                  <a:srgbClr val="FFFF00"/>
                </a:highlight>
              </a:rPr>
              <a:t>.</a:t>
            </a:r>
            <a:r>
              <a:rPr lang="fr-FR" dirty="0"/>
              <a:t> </a:t>
            </a:r>
          </a:p>
          <a:p>
            <a:endParaRPr lang="fr-FR" sz="1000" dirty="0"/>
          </a:p>
          <a:p>
            <a:r>
              <a:rPr lang="fr-FR" b="1" dirty="0">
                <a:highlight>
                  <a:srgbClr val="FFFF00"/>
                </a:highlight>
              </a:rPr>
              <a:t>La Suède</a:t>
            </a:r>
            <a:r>
              <a:rPr lang="fr-FR" dirty="0"/>
              <a:t> est l'une des économies où l'utilisation de trésorerie est la plus faible. </a:t>
            </a:r>
          </a:p>
          <a:p>
            <a:endParaRPr lang="fr-FR" sz="1050" dirty="0"/>
          </a:p>
          <a:p>
            <a:r>
              <a:rPr lang="fr-FR" b="1" dirty="0">
                <a:highlight>
                  <a:srgbClr val="FFFF00"/>
                </a:highlight>
              </a:rPr>
              <a:t>D'autres économies d'Europe ont également diminué leur utilisation des liquidités au cours des dernières années.</a:t>
            </a:r>
          </a:p>
        </p:txBody>
      </p:sp>
      <p:pic>
        <p:nvPicPr>
          <p:cNvPr id="3" name="Image 2">
            <a:extLst>
              <a:ext uri="{FF2B5EF4-FFF2-40B4-BE49-F238E27FC236}">
                <a16:creationId xmlns:a16="http://schemas.microsoft.com/office/drawing/2014/main" id="{12540545-4580-0EE4-A082-DBEE905A242D}"/>
              </a:ext>
            </a:extLst>
          </p:cNvPr>
          <p:cNvPicPr>
            <a:picLocks noChangeAspect="1"/>
          </p:cNvPicPr>
          <p:nvPr/>
        </p:nvPicPr>
        <p:blipFill>
          <a:blip r:embed="rId2"/>
          <a:stretch>
            <a:fillRect/>
          </a:stretch>
        </p:blipFill>
        <p:spPr>
          <a:xfrm>
            <a:off x="9761838" y="336983"/>
            <a:ext cx="1444653" cy="1110778"/>
          </a:xfrm>
          <a:prstGeom prst="rect">
            <a:avLst/>
          </a:prstGeom>
        </p:spPr>
      </p:pic>
      <p:pic>
        <p:nvPicPr>
          <p:cNvPr id="4" name="Image 3">
            <a:extLst>
              <a:ext uri="{FF2B5EF4-FFF2-40B4-BE49-F238E27FC236}">
                <a16:creationId xmlns:a16="http://schemas.microsoft.com/office/drawing/2014/main" id="{7EBDC0D7-BE17-F2A0-72DA-30361C0557FB}"/>
              </a:ext>
            </a:extLst>
          </p:cNvPr>
          <p:cNvPicPr>
            <a:picLocks noChangeAspect="1"/>
          </p:cNvPicPr>
          <p:nvPr/>
        </p:nvPicPr>
        <p:blipFill>
          <a:blip r:embed="rId3"/>
          <a:stretch>
            <a:fillRect/>
          </a:stretch>
        </p:blipFill>
        <p:spPr>
          <a:xfrm>
            <a:off x="9761838" y="4718095"/>
            <a:ext cx="2281562" cy="2281562"/>
          </a:xfrm>
          <a:prstGeom prst="rect">
            <a:avLst/>
          </a:prstGeom>
        </p:spPr>
      </p:pic>
    </p:spTree>
    <p:extLst>
      <p:ext uri="{BB962C8B-B14F-4D97-AF65-F5344CB8AC3E}">
        <p14:creationId xmlns:p14="http://schemas.microsoft.com/office/powerpoint/2010/main" val="1268745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0.70"/>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strVal val="#ppt_w*0.70"/>
                                          </p:val>
                                        </p:tav>
                                        <p:tav tm="100000">
                                          <p:val>
                                            <p:strVal val="#ppt_w"/>
                                          </p:val>
                                        </p:tav>
                                      </p:tavLst>
                                    </p:anim>
                                    <p:anim calcmode="lin" valueType="num">
                                      <p:cBhvr>
                                        <p:cTn id="15" dur="1000" fill="hold"/>
                                        <p:tgtEl>
                                          <p:spTgt spid="10"/>
                                        </p:tgtEl>
                                        <p:attrNameLst>
                                          <p:attrName>ppt_h</p:attrName>
                                        </p:attrNameLst>
                                      </p:cBhvr>
                                      <p:tavLst>
                                        <p:tav tm="0">
                                          <p:val>
                                            <p:strVal val="#ppt_h"/>
                                          </p:val>
                                        </p:tav>
                                        <p:tav tm="100000">
                                          <p:val>
                                            <p:strVal val="#ppt_h"/>
                                          </p:val>
                                        </p:tav>
                                      </p:tavLst>
                                    </p:anim>
                                    <p:animEffect transition="in" filter="fade">
                                      <p:cBhvr>
                                        <p:cTn id="1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2909" y="287574"/>
            <a:ext cx="10515600" cy="1325563"/>
          </a:xfrm>
        </p:spPr>
        <p:txBody>
          <a:bodyPr>
            <a:normAutofit fontScale="90000"/>
          </a:bodyPr>
          <a:lstStyle/>
          <a:p>
            <a:r>
              <a:rPr lang="fr-CH" sz="4800" b="1" dirty="0">
                <a:latin typeface="Gill Sans Ultra Bold" panose="020B0A02020104020203" pitchFamily="34" charset="77"/>
              </a:rPr>
              <a:t>CBDC : Identité numérique</a:t>
            </a:r>
            <a:br>
              <a:rPr lang="fr-CH" sz="4800" b="1" dirty="0">
                <a:latin typeface="Gill Sans Ultra Bold" panose="020B0A02020104020203" pitchFamily="34" charset="77"/>
              </a:rPr>
            </a:br>
            <a:r>
              <a:rPr lang="fr-CH" sz="3400" b="1" dirty="0">
                <a:latin typeface="Gill Sans Ultra Bold" panose="020B0A02020104020203" pitchFamily="34" charset="77"/>
              </a:rPr>
              <a:t>&amp; vérification </a:t>
            </a:r>
            <a:r>
              <a:rPr lang="fr-CH" sz="3400" b="1" dirty="0">
                <a:solidFill>
                  <a:srgbClr val="FF0000"/>
                </a:solidFill>
                <a:latin typeface="Gill Sans Ultra Bold" panose="020B0A02020104020203" pitchFamily="34" charset="77"/>
              </a:rPr>
              <a:t>biométrique</a:t>
            </a:r>
            <a:endParaRPr lang="fr-CH" sz="3400" dirty="0">
              <a:solidFill>
                <a:srgbClr val="FF0000"/>
              </a:solidFill>
              <a:effectLst/>
              <a:latin typeface="Gill Sans Ultra Bold" panose="020B0A02020104020203" pitchFamily="34" charset="77"/>
            </a:endParaRPr>
          </a:p>
        </p:txBody>
      </p:sp>
      <p:pic>
        <p:nvPicPr>
          <p:cNvPr id="6" name="Image 5">
            <a:extLst>
              <a:ext uri="{FF2B5EF4-FFF2-40B4-BE49-F238E27FC236}">
                <a16:creationId xmlns:a16="http://schemas.microsoft.com/office/drawing/2014/main" id="{0A453274-431B-24C4-973A-34036CD65ED7}"/>
              </a:ext>
            </a:extLst>
          </p:cNvPr>
          <p:cNvPicPr>
            <a:picLocks noChangeAspect="1"/>
          </p:cNvPicPr>
          <p:nvPr/>
        </p:nvPicPr>
        <p:blipFill>
          <a:blip r:embed="rId2"/>
          <a:stretch>
            <a:fillRect/>
          </a:stretch>
        </p:blipFill>
        <p:spPr>
          <a:xfrm>
            <a:off x="10169610" y="392741"/>
            <a:ext cx="1629481" cy="1252890"/>
          </a:xfrm>
          <a:prstGeom prst="rect">
            <a:avLst/>
          </a:prstGeom>
        </p:spPr>
      </p:pic>
      <p:sp>
        <p:nvSpPr>
          <p:cNvPr id="13" name="ZoneTexte 12">
            <a:extLst>
              <a:ext uri="{FF2B5EF4-FFF2-40B4-BE49-F238E27FC236}">
                <a16:creationId xmlns:a16="http://schemas.microsoft.com/office/drawing/2014/main" id="{A29717D0-97B9-B4CF-A582-B42E1F3EA503}"/>
              </a:ext>
            </a:extLst>
          </p:cNvPr>
          <p:cNvSpPr txBox="1"/>
          <p:nvPr/>
        </p:nvSpPr>
        <p:spPr>
          <a:xfrm>
            <a:off x="290802" y="2035599"/>
            <a:ext cx="3276792" cy="4832092"/>
          </a:xfrm>
          <a:prstGeom prst="rect">
            <a:avLst/>
          </a:prstGeom>
          <a:solidFill>
            <a:schemeClr val="bg1"/>
          </a:solidFill>
          <a:ln w="28575">
            <a:solidFill>
              <a:schemeClr val="tx1"/>
            </a:solidFill>
          </a:ln>
        </p:spPr>
        <p:txBody>
          <a:bodyPr wrap="square">
            <a:spAutoFit/>
          </a:bodyPr>
          <a:lstStyle/>
          <a:p>
            <a:r>
              <a:rPr lang="fr-FR" sz="2400" b="1" dirty="0">
                <a:latin typeface="Arial Rounded MT Bold" panose="020F0704030504030204" pitchFamily="34" charset="77"/>
              </a:rPr>
              <a:t>Moyens </a:t>
            </a:r>
            <a:r>
              <a:rPr lang="fr-FR" sz="2400" b="1" dirty="0">
                <a:solidFill>
                  <a:srgbClr val="FF0000"/>
                </a:solidFill>
                <a:latin typeface="Arial Rounded MT Bold" panose="020F0704030504030204" pitchFamily="34" charset="77"/>
              </a:rPr>
              <a:t>universels</a:t>
            </a:r>
            <a:r>
              <a:rPr lang="fr-FR" sz="2400" b="1" dirty="0">
                <a:latin typeface="Arial Rounded MT Bold" panose="020F0704030504030204" pitchFamily="34" charset="77"/>
              </a:rPr>
              <a:t> d'identification : </a:t>
            </a:r>
          </a:p>
          <a:p>
            <a:r>
              <a:rPr lang="fr-FR" sz="2000" b="1" dirty="0">
                <a:highlight>
                  <a:srgbClr val="FFFF00"/>
                </a:highlight>
              </a:rPr>
              <a:t>Les systèmes de </a:t>
            </a:r>
            <a:r>
              <a:rPr lang="fr-FR" sz="2000" b="1" dirty="0">
                <a:solidFill>
                  <a:srgbClr val="FF0000"/>
                </a:solidFill>
                <a:highlight>
                  <a:srgbClr val="FFFF00"/>
                </a:highlight>
              </a:rPr>
              <a:t>CBDC</a:t>
            </a:r>
            <a:r>
              <a:rPr lang="fr-FR" sz="2000" b="1" dirty="0">
                <a:highlight>
                  <a:srgbClr val="FFFF00"/>
                </a:highlight>
              </a:rPr>
              <a:t> doivent prendre en charge un cadre d'identification universel et normalisé</a:t>
            </a:r>
            <a:r>
              <a:rPr lang="fr-FR" sz="2000" b="1" dirty="0"/>
              <a:t> </a:t>
            </a:r>
            <a:r>
              <a:rPr lang="fr-FR" sz="2000" dirty="0"/>
              <a:t>qui permet aux individus et aux entités d'établir leur identité dans différents systèmes de CBDC. </a:t>
            </a:r>
            <a:r>
              <a:rPr lang="fr-FR" sz="2000" b="1" dirty="0">
                <a:highlight>
                  <a:srgbClr val="FFFF00"/>
                </a:highlight>
              </a:rPr>
              <a:t>Cela peut impliquer l'utilisation d'identifiants uniques ou </a:t>
            </a:r>
            <a:r>
              <a:rPr lang="fr-FR" sz="2000" b="1" dirty="0">
                <a:solidFill>
                  <a:srgbClr val="FF0000"/>
                </a:solidFill>
                <a:highlight>
                  <a:srgbClr val="FFFF00"/>
                </a:highlight>
              </a:rPr>
              <a:t>d'identités numériques</a:t>
            </a:r>
            <a:r>
              <a:rPr lang="fr-FR" sz="2000" b="1" dirty="0">
                <a:highlight>
                  <a:srgbClr val="FFFF00"/>
                </a:highlight>
              </a:rPr>
              <a:t> qui peuvent être reconnus et acceptés par</a:t>
            </a:r>
          </a:p>
          <a:p>
            <a:r>
              <a:rPr lang="fr-FR" sz="2000" b="1" dirty="0">
                <a:highlight>
                  <a:srgbClr val="FFFF00"/>
                </a:highlight>
              </a:rPr>
              <a:t>plusieurs plateformes CBDC</a:t>
            </a:r>
            <a:r>
              <a:rPr lang="fr-FR" sz="2000" dirty="0"/>
              <a:t>. </a:t>
            </a:r>
          </a:p>
        </p:txBody>
      </p:sp>
      <p:sp>
        <p:nvSpPr>
          <p:cNvPr id="8" name="ZoneTexte 7">
            <a:extLst>
              <a:ext uri="{FF2B5EF4-FFF2-40B4-BE49-F238E27FC236}">
                <a16:creationId xmlns:a16="http://schemas.microsoft.com/office/drawing/2014/main" id="{A63E7E5C-C330-E9E4-5D57-9A2BB156D8B0}"/>
              </a:ext>
            </a:extLst>
          </p:cNvPr>
          <p:cNvSpPr txBox="1"/>
          <p:nvPr/>
        </p:nvSpPr>
        <p:spPr>
          <a:xfrm>
            <a:off x="8624407" y="1442923"/>
            <a:ext cx="3430629" cy="4832092"/>
          </a:xfrm>
          <a:prstGeom prst="rect">
            <a:avLst/>
          </a:prstGeom>
          <a:solidFill>
            <a:schemeClr val="bg1"/>
          </a:solidFill>
          <a:ln w="28575">
            <a:solidFill>
              <a:schemeClr val="tx1"/>
            </a:solidFill>
          </a:ln>
        </p:spPr>
        <p:txBody>
          <a:bodyPr wrap="square">
            <a:spAutoFit/>
          </a:bodyPr>
          <a:lstStyle/>
          <a:p>
            <a:r>
              <a:rPr lang="fr-FR" sz="2400" b="1" dirty="0">
                <a:latin typeface="Arial Rounded MT Bold" panose="020F0704030504030204" pitchFamily="34" charset="77"/>
              </a:rPr>
              <a:t>Authentification </a:t>
            </a:r>
            <a:r>
              <a:rPr lang="fr-FR" sz="2400" b="1" dirty="0">
                <a:solidFill>
                  <a:srgbClr val="FF0000"/>
                </a:solidFill>
                <a:latin typeface="Arial Rounded MT Bold" panose="020F0704030504030204" pitchFamily="34" charset="77"/>
              </a:rPr>
              <a:t>forte</a:t>
            </a:r>
            <a:r>
              <a:rPr lang="fr-FR" sz="2400" b="1" dirty="0">
                <a:latin typeface="Arial Rounded MT Bold" panose="020F0704030504030204" pitchFamily="34" charset="77"/>
              </a:rPr>
              <a:t> :</a:t>
            </a:r>
          </a:p>
          <a:p>
            <a:r>
              <a:rPr lang="fr-FR" sz="2000" b="1" dirty="0">
                <a:highlight>
                  <a:srgbClr val="FFFF00"/>
                </a:highlight>
              </a:rPr>
              <a:t>Les systèmes CBDC doivent utiliser des mécanismes d'authentification robustes</a:t>
            </a:r>
            <a:r>
              <a:rPr lang="fr-FR" sz="2000" dirty="0"/>
              <a:t> pour garantir l'accès et l'utilisation sécurisés des monnaies numériques. Cela peut inclure </a:t>
            </a:r>
            <a:r>
              <a:rPr lang="fr-FR" sz="2000" b="1" dirty="0">
                <a:highlight>
                  <a:srgbClr val="FFFF00"/>
                </a:highlight>
              </a:rPr>
              <a:t>l'authentification </a:t>
            </a:r>
            <a:r>
              <a:rPr lang="fr-FR" sz="2000" b="1" dirty="0" err="1">
                <a:highlight>
                  <a:srgbClr val="FFFF00"/>
                </a:highlight>
              </a:rPr>
              <a:t>multifacteur</a:t>
            </a:r>
            <a:r>
              <a:rPr lang="fr-FR" sz="2000" b="1" dirty="0">
                <a:highlight>
                  <a:srgbClr val="FFFF00"/>
                </a:highlight>
              </a:rPr>
              <a:t>, la vérification </a:t>
            </a:r>
            <a:r>
              <a:rPr lang="fr-FR" sz="2000" b="1" dirty="0">
                <a:solidFill>
                  <a:srgbClr val="FF0000"/>
                </a:solidFill>
                <a:highlight>
                  <a:srgbClr val="FFFF00"/>
                </a:highlight>
              </a:rPr>
              <a:t>biométrique</a:t>
            </a:r>
            <a:r>
              <a:rPr lang="fr-FR" sz="2000" b="1" dirty="0">
                <a:highlight>
                  <a:srgbClr val="FFFF00"/>
                </a:highlight>
              </a:rPr>
              <a:t> ou d'autres méthodes</a:t>
            </a:r>
            <a:r>
              <a:rPr lang="fr-FR" sz="2000" b="1" dirty="0"/>
              <a:t> </a:t>
            </a:r>
            <a:r>
              <a:rPr lang="fr-FR" sz="2000" dirty="0"/>
              <a:t>d'authentification avancées pour empêcher l'accès non autorisé et la fraude.</a:t>
            </a:r>
            <a:endParaRPr lang="fr-FR" sz="2000" b="1" dirty="0">
              <a:highlight>
                <a:srgbClr val="FFFF00"/>
              </a:highlight>
            </a:endParaRPr>
          </a:p>
        </p:txBody>
      </p:sp>
      <p:pic>
        <p:nvPicPr>
          <p:cNvPr id="3074" name="Picture 2" descr="Digital identities: o2 Telefónica, Telekom and Vodafone in EU field-test |  Deutsche Telekom">
            <a:extLst>
              <a:ext uri="{FF2B5EF4-FFF2-40B4-BE49-F238E27FC236}">
                <a16:creationId xmlns:a16="http://schemas.microsoft.com/office/drawing/2014/main" id="{EF00E5DF-EC46-6110-E284-C9E01CE343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3527" y="2035599"/>
            <a:ext cx="4862320" cy="364674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092C98F7-0050-931A-0060-7BE68BD1C039}"/>
              </a:ext>
            </a:extLst>
          </p:cNvPr>
          <p:cNvPicPr>
            <a:picLocks noChangeAspect="1"/>
          </p:cNvPicPr>
          <p:nvPr/>
        </p:nvPicPr>
        <p:blipFill>
          <a:blip r:embed="rId4"/>
          <a:stretch>
            <a:fillRect/>
          </a:stretch>
        </p:blipFill>
        <p:spPr>
          <a:xfrm>
            <a:off x="6099850" y="4639794"/>
            <a:ext cx="2465277" cy="2465277"/>
          </a:xfrm>
          <a:prstGeom prst="rect">
            <a:avLst/>
          </a:prstGeom>
        </p:spPr>
      </p:pic>
      <p:sp>
        <p:nvSpPr>
          <p:cNvPr id="4" name="ZoneTexte 3">
            <a:extLst>
              <a:ext uri="{FF2B5EF4-FFF2-40B4-BE49-F238E27FC236}">
                <a16:creationId xmlns:a16="http://schemas.microsoft.com/office/drawing/2014/main" id="{7137DBD7-313E-7A2C-B81C-EDEF5F71D1FA}"/>
              </a:ext>
            </a:extLst>
          </p:cNvPr>
          <p:cNvSpPr txBox="1"/>
          <p:nvPr/>
        </p:nvSpPr>
        <p:spPr>
          <a:xfrm>
            <a:off x="6810771" y="5650329"/>
            <a:ext cx="1245833" cy="523220"/>
          </a:xfrm>
          <a:prstGeom prst="rect">
            <a:avLst/>
          </a:prstGeom>
          <a:solidFill>
            <a:schemeClr val="bg1"/>
          </a:solidFill>
          <a:ln w="28575">
            <a:noFill/>
          </a:ln>
        </p:spPr>
        <p:txBody>
          <a:bodyPr wrap="square">
            <a:spAutoFit/>
          </a:bodyPr>
          <a:lstStyle/>
          <a:p>
            <a:r>
              <a:rPr lang="fr-CH" sz="2800" b="1" dirty="0">
                <a:latin typeface="Helvetica Neue" panose="02000503000000020004" pitchFamily="2" charset="0"/>
              </a:rPr>
              <a:t>p.</a:t>
            </a:r>
            <a:r>
              <a:rPr lang="fr-CH" sz="2800" b="1" dirty="0">
                <a:effectLst/>
                <a:latin typeface="Helvetica Neue" panose="02000503000000020004" pitchFamily="2" charset="0"/>
              </a:rPr>
              <a:t> </a:t>
            </a:r>
            <a:r>
              <a:rPr lang="fr-CH" sz="2800" b="1" dirty="0">
                <a:latin typeface="Helvetica Neue" panose="02000503000000020004" pitchFamily="2" charset="0"/>
              </a:rPr>
              <a:t>29.  </a:t>
            </a:r>
            <a:r>
              <a:rPr lang="fr-CH" sz="2800" b="1" dirty="0">
                <a:effectLst/>
                <a:latin typeface="Helvetica Neue" panose="02000503000000020004" pitchFamily="2" charset="0"/>
              </a:rPr>
              <a:t> </a:t>
            </a:r>
            <a:endParaRPr lang="fr-CH" sz="2800" b="1" dirty="0">
              <a:effectLst/>
              <a:highlight>
                <a:srgbClr val="FFFF00"/>
              </a:highlight>
              <a:latin typeface="Helvetica Neue" panose="02000503000000020004" pitchFamily="2" charset="0"/>
            </a:endParaRPr>
          </a:p>
        </p:txBody>
      </p:sp>
    </p:spTree>
    <p:extLst>
      <p:ext uri="{BB962C8B-B14F-4D97-AF65-F5344CB8AC3E}">
        <p14:creationId xmlns:p14="http://schemas.microsoft.com/office/powerpoint/2010/main" val="1016800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p:tgtEl>
                                          <p:spTgt spid="13"/>
                                        </p:tgtEl>
                                        <p:attrNameLst>
                                          <p:attrName>ppt_x</p:attrName>
                                        </p:attrNameLst>
                                      </p:cBhvr>
                                      <p:tavLst>
                                        <p:tav tm="0">
                                          <p:val>
                                            <p:strVal val="#ppt_x-#ppt_w*1.125000"/>
                                          </p:val>
                                        </p:tav>
                                        <p:tav tm="100000">
                                          <p:val>
                                            <p:strVal val="#ppt_x"/>
                                          </p:val>
                                        </p:tav>
                                      </p:tavLst>
                                    </p:anim>
                                    <p:animEffect transition="in" filter="wipe(right)">
                                      <p:cBhvr>
                                        <p:cTn id="8" dur="500"/>
                                        <p:tgtEl>
                                          <p:spTgt spid="13"/>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000"/>
                                        <p:tgtEl>
                                          <p:spTgt spid="8"/>
                                        </p:tgtEl>
                                        <p:attrNameLst>
                                          <p:attrName>ppt_x</p:attrName>
                                        </p:attrNameLst>
                                      </p:cBhvr>
                                      <p:tavLst>
                                        <p:tav tm="0">
                                          <p:val>
                                            <p:strVal val="#ppt_x-#ppt_w*1.125000"/>
                                          </p:val>
                                        </p:tav>
                                        <p:tav tm="100000">
                                          <p:val>
                                            <p:strVal val="#ppt_x"/>
                                          </p:val>
                                        </p:tav>
                                      </p:tavLst>
                                    </p:anim>
                                    <p:animEffect transition="in" filter="wipe(right)">
                                      <p:cBhvr>
                                        <p:cTn id="1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5692" y="684002"/>
            <a:ext cx="5777470" cy="1325563"/>
          </a:xfrm>
        </p:spPr>
        <p:txBody>
          <a:bodyPr>
            <a:normAutofit fontScale="90000"/>
          </a:bodyPr>
          <a:lstStyle/>
          <a:p>
            <a:r>
              <a:rPr lang="fr-CH" sz="4800" b="1" dirty="0">
                <a:latin typeface="Gill Sans Ultra Bold" panose="020B0A02020104020203" pitchFamily="34" charset="77"/>
              </a:rPr>
              <a:t>CBDC &amp; </a:t>
            </a:r>
            <a:br>
              <a:rPr lang="fr-CH" sz="4800" b="1" dirty="0">
                <a:latin typeface="Gill Sans Ultra Bold" panose="020B0A02020104020203" pitchFamily="34" charset="77"/>
              </a:rPr>
            </a:br>
            <a:r>
              <a:rPr lang="fr-CH" sz="4800" b="1" dirty="0">
                <a:solidFill>
                  <a:srgbClr val="FF0000"/>
                </a:solidFill>
                <a:latin typeface="Gill Sans Ultra Bold" panose="020B0A02020104020203" pitchFamily="34" charset="77"/>
              </a:rPr>
              <a:t>Digital </a:t>
            </a:r>
            <a:br>
              <a:rPr lang="fr-CH" sz="4800" b="1" dirty="0">
                <a:solidFill>
                  <a:srgbClr val="FF0000"/>
                </a:solidFill>
                <a:latin typeface="Gill Sans Ultra Bold" panose="020B0A02020104020203" pitchFamily="34" charset="77"/>
              </a:rPr>
            </a:br>
            <a:r>
              <a:rPr lang="fr-CH" sz="7300" b="1" dirty="0" err="1">
                <a:solidFill>
                  <a:srgbClr val="FF0000"/>
                </a:solidFill>
                <a:latin typeface="Gill Sans Ultra Bold" panose="020B0A02020104020203" pitchFamily="34" charset="77"/>
              </a:rPr>
              <a:t>Wallet</a:t>
            </a:r>
            <a:endParaRPr lang="fr-CH" sz="7300" dirty="0">
              <a:solidFill>
                <a:srgbClr val="FF0000"/>
              </a:solidFill>
              <a:effectLst/>
              <a:latin typeface="Gill Sans Ultra Bold" panose="020B0A02020104020203" pitchFamily="34" charset="77"/>
            </a:endParaRPr>
          </a:p>
        </p:txBody>
      </p:sp>
      <p:pic>
        <p:nvPicPr>
          <p:cNvPr id="6" name="Image 5">
            <a:extLst>
              <a:ext uri="{FF2B5EF4-FFF2-40B4-BE49-F238E27FC236}">
                <a16:creationId xmlns:a16="http://schemas.microsoft.com/office/drawing/2014/main" id="{0A453274-431B-24C4-973A-34036CD65ED7}"/>
              </a:ext>
            </a:extLst>
          </p:cNvPr>
          <p:cNvPicPr>
            <a:picLocks noChangeAspect="1"/>
          </p:cNvPicPr>
          <p:nvPr/>
        </p:nvPicPr>
        <p:blipFill>
          <a:blip r:embed="rId2"/>
          <a:stretch>
            <a:fillRect/>
          </a:stretch>
        </p:blipFill>
        <p:spPr>
          <a:xfrm>
            <a:off x="435692" y="4983498"/>
            <a:ext cx="1548339" cy="1190500"/>
          </a:xfrm>
          <a:prstGeom prst="rect">
            <a:avLst/>
          </a:prstGeom>
        </p:spPr>
      </p:pic>
      <p:sp>
        <p:nvSpPr>
          <p:cNvPr id="13" name="ZoneTexte 12">
            <a:extLst>
              <a:ext uri="{FF2B5EF4-FFF2-40B4-BE49-F238E27FC236}">
                <a16:creationId xmlns:a16="http://schemas.microsoft.com/office/drawing/2014/main" id="{A29717D0-97B9-B4CF-A582-B42E1F3EA503}"/>
              </a:ext>
            </a:extLst>
          </p:cNvPr>
          <p:cNvSpPr txBox="1"/>
          <p:nvPr/>
        </p:nvSpPr>
        <p:spPr>
          <a:xfrm>
            <a:off x="2253294" y="4387058"/>
            <a:ext cx="9132653" cy="2308324"/>
          </a:xfrm>
          <a:prstGeom prst="rect">
            <a:avLst/>
          </a:prstGeom>
          <a:solidFill>
            <a:schemeClr val="bg1"/>
          </a:solidFill>
          <a:ln w="28575">
            <a:solidFill>
              <a:schemeClr val="tx1"/>
            </a:solidFill>
          </a:ln>
        </p:spPr>
        <p:txBody>
          <a:bodyPr wrap="square">
            <a:spAutoFit/>
          </a:bodyPr>
          <a:lstStyle/>
          <a:p>
            <a:r>
              <a:rPr lang="fr-FR" sz="2400" dirty="0">
                <a:latin typeface="Arial Rounded MT Bold" panose="020F0704030504030204" pitchFamily="34" charset="77"/>
              </a:rPr>
              <a:t>Compatibilité avec les portefeuilles numériques et les applications mobiles : </a:t>
            </a:r>
          </a:p>
          <a:p>
            <a:r>
              <a:rPr lang="fr-FR" sz="2400" b="1" dirty="0">
                <a:highlight>
                  <a:srgbClr val="FFFF00"/>
                </a:highlight>
              </a:rPr>
              <a:t>La </a:t>
            </a:r>
            <a:r>
              <a:rPr lang="fr-FR" sz="2400" b="1" dirty="0">
                <a:solidFill>
                  <a:srgbClr val="FF0000"/>
                </a:solidFill>
                <a:highlight>
                  <a:srgbClr val="FFFF00"/>
                </a:highlight>
              </a:rPr>
              <a:t>CBDC</a:t>
            </a:r>
            <a:r>
              <a:rPr lang="fr-FR" sz="2400" b="1" dirty="0">
                <a:highlight>
                  <a:srgbClr val="FFFF00"/>
                </a:highlight>
              </a:rPr>
              <a:t> devrait être </a:t>
            </a:r>
            <a:r>
              <a:rPr lang="fr-FR" sz="2400" b="1" dirty="0">
                <a:solidFill>
                  <a:srgbClr val="FF0000"/>
                </a:solidFill>
                <a:highlight>
                  <a:srgbClr val="FFFF00"/>
                </a:highlight>
              </a:rPr>
              <a:t>compatible</a:t>
            </a:r>
            <a:r>
              <a:rPr lang="fr-FR" sz="2400" b="1" dirty="0">
                <a:highlight>
                  <a:srgbClr val="FFFF00"/>
                </a:highlight>
              </a:rPr>
              <a:t> avec une gamme de </a:t>
            </a:r>
            <a:r>
              <a:rPr lang="fr-FR" sz="2400" b="1" dirty="0">
                <a:solidFill>
                  <a:srgbClr val="FF0000"/>
                </a:solidFill>
                <a:highlight>
                  <a:srgbClr val="FFFF00"/>
                </a:highlight>
              </a:rPr>
              <a:t>Digital </a:t>
            </a:r>
            <a:r>
              <a:rPr lang="fr-FR" sz="2400" b="1" dirty="0" err="1">
                <a:solidFill>
                  <a:srgbClr val="FF0000"/>
                </a:solidFill>
                <a:highlight>
                  <a:srgbClr val="FFFF00"/>
                </a:highlight>
              </a:rPr>
              <a:t>Wallets</a:t>
            </a:r>
            <a:r>
              <a:rPr lang="fr-FR" sz="2400" b="1" dirty="0">
                <a:solidFill>
                  <a:srgbClr val="FF0000"/>
                </a:solidFill>
                <a:highlight>
                  <a:srgbClr val="FFFF00"/>
                </a:highlight>
              </a:rPr>
              <a:t> </a:t>
            </a:r>
            <a:r>
              <a:rPr lang="fr-FR" sz="2400" b="1" dirty="0">
                <a:highlight>
                  <a:srgbClr val="FFFF00"/>
                </a:highlight>
              </a:rPr>
              <a:t>(portefeuilles numériques) et d'applications mobiles</a:t>
            </a:r>
            <a:r>
              <a:rPr lang="fr-FR" sz="2400" dirty="0"/>
              <a:t>, permettant aux utilisateurs de stocker, transférer et effectuer des transactions avec la CBDC.</a:t>
            </a:r>
            <a:endParaRPr lang="fr-FR" sz="2200" dirty="0"/>
          </a:p>
        </p:txBody>
      </p:sp>
      <p:pic>
        <p:nvPicPr>
          <p:cNvPr id="3" name="Image 2">
            <a:extLst>
              <a:ext uri="{FF2B5EF4-FFF2-40B4-BE49-F238E27FC236}">
                <a16:creationId xmlns:a16="http://schemas.microsoft.com/office/drawing/2014/main" id="{FE5B6E76-5FF2-FAEB-990F-0362D98E9E5C}"/>
              </a:ext>
            </a:extLst>
          </p:cNvPr>
          <p:cNvPicPr>
            <a:picLocks noChangeAspect="1"/>
          </p:cNvPicPr>
          <p:nvPr/>
        </p:nvPicPr>
        <p:blipFill>
          <a:blip r:embed="rId3"/>
          <a:stretch>
            <a:fillRect/>
          </a:stretch>
        </p:blipFill>
        <p:spPr>
          <a:xfrm>
            <a:off x="506690" y="2449923"/>
            <a:ext cx="2465277" cy="2465277"/>
          </a:xfrm>
          <a:prstGeom prst="rect">
            <a:avLst/>
          </a:prstGeom>
        </p:spPr>
      </p:pic>
      <p:sp>
        <p:nvSpPr>
          <p:cNvPr id="11" name="ZoneTexte 10">
            <a:extLst>
              <a:ext uri="{FF2B5EF4-FFF2-40B4-BE49-F238E27FC236}">
                <a16:creationId xmlns:a16="http://schemas.microsoft.com/office/drawing/2014/main" id="{9EB111B0-F4ED-A3F9-A8C3-F288709A2E22}"/>
              </a:ext>
            </a:extLst>
          </p:cNvPr>
          <p:cNvSpPr txBox="1"/>
          <p:nvPr/>
        </p:nvSpPr>
        <p:spPr>
          <a:xfrm>
            <a:off x="1217612" y="3560101"/>
            <a:ext cx="1043432" cy="523220"/>
          </a:xfrm>
          <a:prstGeom prst="rect">
            <a:avLst/>
          </a:prstGeom>
          <a:solidFill>
            <a:schemeClr val="bg1"/>
          </a:solidFill>
          <a:ln w="28575">
            <a:noFill/>
          </a:ln>
        </p:spPr>
        <p:txBody>
          <a:bodyPr wrap="square">
            <a:spAutoFit/>
          </a:bodyPr>
          <a:lstStyle/>
          <a:p>
            <a:r>
              <a:rPr lang="fr-CH" sz="2800" b="1" dirty="0">
                <a:latin typeface="Helvetica Neue" panose="02000503000000020004" pitchFamily="2" charset="0"/>
              </a:rPr>
              <a:t>p.</a:t>
            </a:r>
            <a:r>
              <a:rPr lang="fr-CH" sz="2800" b="1" dirty="0">
                <a:effectLst/>
                <a:latin typeface="Helvetica Neue" panose="02000503000000020004" pitchFamily="2" charset="0"/>
              </a:rPr>
              <a:t> </a:t>
            </a:r>
            <a:r>
              <a:rPr lang="fr-CH" sz="2800" b="1" dirty="0">
                <a:latin typeface="Helvetica Neue" panose="02000503000000020004" pitchFamily="2" charset="0"/>
              </a:rPr>
              <a:t>29</a:t>
            </a:r>
            <a:r>
              <a:rPr lang="fr-CH" sz="2800" b="1" dirty="0">
                <a:effectLst/>
                <a:latin typeface="Helvetica Neue" panose="02000503000000020004" pitchFamily="2" charset="0"/>
              </a:rPr>
              <a:t> </a:t>
            </a:r>
            <a:endParaRPr lang="fr-CH" sz="2800" b="1" dirty="0">
              <a:effectLst/>
              <a:highlight>
                <a:srgbClr val="FFFF00"/>
              </a:highlight>
              <a:latin typeface="Helvetica Neue" panose="02000503000000020004" pitchFamily="2" charset="0"/>
            </a:endParaRPr>
          </a:p>
        </p:txBody>
      </p:sp>
      <p:pic>
        <p:nvPicPr>
          <p:cNvPr id="2052" name="Picture 4" descr="Digital Wallet — Explained, Definition and Examples | Metaverse Post">
            <a:extLst>
              <a:ext uri="{FF2B5EF4-FFF2-40B4-BE49-F238E27FC236}">
                <a16:creationId xmlns:a16="http://schemas.microsoft.com/office/drawing/2014/main" id="{2DD05CA5-DFD2-0F67-3BEA-63C8F9D15D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7503" y="946715"/>
            <a:ext cx="5777470" cy="324982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6466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p:tgtEl>
                                          <p:spTgt spid="13"/>
                                        </p:tgtEl>
                                        <p:attrNameLst>
                                          <p:attrName>ppt_x</p:attrName>
                                        </p:attrNameLst>
                                      </p:cBhvr>
                                      <p:tavLst>
                                        <p:tav tm="0">
                                          <p:val>
                                            <p:strVal val="#ppt_x-#ppt_w*1.125000"/>
                                          </p:val>
                                        </p:tav>
                                        <p:tav tm="100000">
                                          <p:val>
                                            <p:strVal val="#ppt_x"/>
                                          </p:val>
                                        </p:tav>
                                      </p:tavLst>
                                    </p:anim>
                                    <p:animEffect transition="in" filter="wipe(right)">
                                      <p:cBhvr>
                                        <p:cTn id="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48AA9E4A-5D40-94A3-091F-50D0CA55FED0}"/>
              </a:ext>
            </a:extLst>
          </p:cNvPr>
          <p:cNvSpPr txBox="1"/>
          <p:nvPr/>
        </p:nvSpPr>
        <p:spPr>
          <a:xfrm>
            <a:off x="701040" y="2448834"/>
            <a:ext cx="9406787" cy="4201150"/>
          </a:xfrm>
          <a:prstGeom prst="rect">
            <a:avLst/>
          </a:prstGeom>
          <a:noFill/>
          <a:ln w="28575">
            <a:solidFill>
              <a:schemeClr val="tx1"/>
            </a:solidFill>
          </a:ln>
        </p:spPr>
        <p:txBody>
          <a:bodyPr wrap="square">
            <a:spAutoFit/>
          </a:bodyPr>
          <a:lstStyle/>
          <a:p>
            <a:r>
              <a:rPr lang="fr-FR" sz="4000" b="1" dirty="0">
                <a:latin typeface="☞ABADI MT PRO COND" panose="020B0806020104020203" pitchFamily="34" charset="0"/>
                <a:ea typeface="Helvetica Neue" panose="02000503000000020004" pitchFamily="2" charset="0"/>
                <a:cs typeface="Helvetica Neue" panose="02000503000000020004" pitchFamily="2" charset="0"/>
              </a:rPr>
              <a:t>Conclusion</a:t>
            </a:r>
          </a:p>
          <a:p>
            <a:r>
              <a:rPr lang="fr-FR" sz="2300" b="1" dirty="0">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Pour faciliter la </a:t>
            </a:r>
            <a:r>
              <a:rPr lang="fr-FR" sz="2300" b="1" dirty="0">
                <a:solidFill>
                  <a:srgbClr val="FF0000"/>
                </a:solidFill>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coordination mondiale </a:t>
            </a:r>
            <a:r>
              <a:rPr lang="fr-FR" sz="2300" b="1" dirty="0">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et assurer une mise </a:t>
            </a:r>
          </a:p>
          <a:p>
            <a:r>
              <a:rPr lang="fr-FR" sz="2300" b="1" dirty="0">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en œuvre </a:t>
            </a:r>
            <a:r>
              <a:rPr lang="fr-FR" sz="2300" b="1" dirty="0">
                <a:solidFill>
                  <a:srgbClr val="FF0000"/>
                </a:solidFill>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harmonieuse</a:t>
            </a:r>
            <a:r>
              <a:rPr lang="fr-FR" sz="2300" b="1" dirty="0">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 des </a:t>
            </a:r>
            <a:r>
              <a:rPr lang="fr-FR" sz="2300" b="1" dirty="0">
                <a:solidFill>
                  <a:srgbClr val="FF0000"/>
                </a:solidFill>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CBDC</a:t>
            </a:r>
            <a:r>
              <a:rPr lang="fr-FR" sz="2300" b="1" dirty="0">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 l'élaboration d'un </a:t>
            </a:r>
            <a:r>
              <a:rPr lang="fr-FR" sz="2300" b="1" u="sng" dirty="0">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ensemble complet de principes et de normes</a:t>
            </a:r>
            <a:r>
              <a:rPr lang="fr-FR" sz="2300" b="1" dirty="0">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 devient </a:t>
            </a:r>
            <a:r>
              <a:rPr lang="fr-FR" sz="2300" b="1" dirty="0">
                <a:solidFill>
                  <a:srgbClr val="FF0000"/>
                </a:solidFill>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impérative</a:t>
            </a:r>
            <a:r>
              <a:rPr lang="fr-FR" sz="2300" b="1" dirty="0">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 </a:t>
            </a:r>
          </a:p>
          <a:p>
            <a:endParaRPr lang="fr-FR" sz="1000" dirty="0">
              <a:latin typeface="Helvetica Neue" panose="02000503000000020004" pitchFamily="2" charset="0"/>
              <a:ea typeface="Helvetica Neue" panose="02000503000000020004" pitchFamily="2" charset="0"/>
              <a:cs typeface="Helvetica Neue" panose="02000503000000020004" pitchFamily="2" charset="0"/>
            </a:endParaRPr>
          </a:p>
          <a:p>
            <a:r>
              <a:rPr lang="fr-FR" sz="2300" dirty="0">
                <a:latin typeface="Helvetica Neue" panose="02000503000000020004" pitchFamily="2" charset="0"/>
                <a:ea typeface="Helvetica Neue" panose="02000503000000020004" pitchFamily="2" charset="0"/>
                <a:cs typeface="Helvetica Neue" panose="02000503000000020004" pitchFamily="2" charset="0"/>
              </a:rPr>
              <a:t>Pour l'avenir, les prochaines étapes cruciales consistent à poursuivre le dialogue entre les banques centrales, les décideurs et les parties prenantes pour affiner et établir un ensemble de normes universellement applicables. </a:t>
            </a:r>
          </a:p>
          <a:p>
            <a:endParaRPr lang="fr-FR" sz="1000" dirty="0">
              <a:latin typeface="Helvetica Neue" panose="02000503000000020004" pitchFamily="2" charset="0"/>
              <a:ea typeface="Helvetica Neue" panose="02000503000000020004" pitchFamily="2" charset="0"/>
              <a:cs typeface="Helvetica Neue" panose="02000503000000020004" pitchFamily="2" charset="0"/>
            </a:endParaRPr>
          </a:p>
          <a:p>
            <a:r>
              <a:rPr lang="fr-FR" sz="2300" b="1" dirty="0">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En outre, il est essentiel de parvenir à un </a:t>
            </a:r>
            <a:r>
              <a:rPr lang="fr-FR" sz="2300" b="1" dirty="0">
                <a:solidFill>
                  <a:srgbClr val="FF0000"/>
                </a:solidFill>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consensus</a:t>
            </a:r>
            <a:r>
              <a:rPr lang="fr-FR" sz="2300" b="1" dirty="0">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 sur </a:t>
            </a:r>
            <a:r>
              <a:rPr lang="fr-FR" sz="2300" b="1" u="sng" dirty="0">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l'entité responsable de la supervision et de l'application de ces normes</a:t>
            </a:r>
            <a:r>
              <a:rPr lang="fr-FR" sz="2300" b="1" dirty="0">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a:t>
            </a:r>
          </a:p>
        </p:txBody>
      </p:sp>
      <p:sp>
        <p:nvSpPr>
          <p:cNvPr id="7" name="ZoneTexte 6">
            <a:extLst>
              <a:ext uri="{FF2B5EF4-FFF2-40B4-BE49-F238E27FC236}">
                <a16:creationId xmlns:a16="http://schemas.microsoft.com/office/drawing/2014/main" id="{F3AD5894-FFAB-FC13-F901-25C216E8D350}"/>
              </a:ext>
            </a:extLst>
          </p:cNvPr>
          <p:cNvSpPr txBox="1"/>
          <p:nvPr/>
        </p:nvSpPr>
        <p:spPr>
          <a:xfrm>
            <a:off x="676203" y="309645"/>
            <a:ext cx="8010597" cy="1446550"/>
          </a:xfrm>
          <a:prstGeom prst="rect">
            <a:avLst/>
          </a:prstGeom>
          <a:solidFill>
            <a:schemeClr val="bg1"/>
          </a:solidFill>
          <a:ln>
            <a:noFill/>
          </a:ln>
        </p:spPr>
        <p:txBody>
          <a:bodyPr wrap="square">
            <a:spAutoFit/>
          </a:bodyPr>
          <a:lstStyle/>
          <a:p>
            <a:r>
              <a:rPr lang="fr-CH" sz="4400" b="1" dirty="0">
                <a:latin typeface="Gill Sans Ultra Bold" panose="020B0A02020104020203" pitchFamily="34" charset="77"/>
              </a:rPr>
              <a:t>Des règles </a:t>
            </a:r>
            <a:r>
              <a:rPr lang="fr-CH" sz="4400" b="1" dirty="0">
                <a:solidFill>
                  <a:srgbClr val="FF0000"/>
                </a:solidFill>
                <a:latin typeface="Gill Sans Ultra Bold" panose="020B0A02020104020203" pitchFamily="34" charset="77"/>
              </a:rPr>
              <a:t>mondiales</a:t>
            </a:r>
            <a:r>
              <a:rPr lang="fr-CH" sz="4400" b="1" dirty="0">
                <a:latin typeface="Gill Sans Ultra Bold" panose="020B0A02020104020203" pitchFamily="34" charset="77"/>
              </a:rPr>
              <a:t> </a:t>
            </a:r>
          </a:p>
          <a:p>
            <a:r>
              <a:rPr lang="fr-CH" sz="4400" b="1" dirty="0">
                <a:latin typeface="Gill Sans Ultra Bold" panose="020B0A02020104020203" pitchFamily="34" charset="77"/>
              </a:rPr>
              <a:t>sur la </a:t>
            </a:r>
            <a:r>
              <a:rPr lang="fr-CH" sz="4400" b="1" dirty="0">
                <a:solidFill>
                  <a:srgbClr val="FF0000"/>
                </a:solidFill>
                <a:latin typeface="Gill Sans Ultra Bold" panose="020B0A02020104020203" pitchFamily="34" charset="77"/>
              </a:rPr>
              <a:t>CBDC</a:t>
            </a:r>
            <a:r>
              <a:rPr lang="fr-CH" sz="4400" b="1" dirty="0">
                <a:latin typeface="Gill Sans Ultra Bold" panose="020B0A02020104020203" pitchFamily="34" charset="77"/>
              </a:rPr>
              <a:t> </a:t>
            </a:r>
            <a:endParaRPr lang="fr-CH" sz="4400" dirty="0">
              <a:latin typeface="Gill Sans Ultra Bold" panose="020B0A02020104020203" pitchFamily="34" charset="77"/>
            </a:endParaRPr>
          </a:p>
        </p:txBody>
      </p:sp>
      <p:pic>
        <p:nvPicPr>
          <p:cNvPr id="3" name="Image 2">
            <a:extLst>
              <a:ext uri="{FF2B5EF4-FFF2-40B4-BE49-F238E27FC236}">
                <a16:creationId xmlns:a16="http://schemas.microsoft.com/office/drawing/2014/main" id="{1C4A6C16-8855-1F3B-EEA8-A554A844B4C3}"/>
              </a:ext>
            </a:extLst>
          </p:cNvPr>
          <p:cNvPicPr>
            <a:picLocks noChangeAspect="1"/>
          </p:cNvPicPr>
          <p:nvPr/>
        </p:nvPicPr>
        <p:blipFill>
          <a:blip r:embed="rId2"/>
          <a:stretch>
            <a:fillRect/>
          </a:stretch>
        </p:blipFill>
        <p:spPr>
          <a:xfrm>
            <a:off x="9387093" y="309645"/>
            <a:ext cx="1718316" cy="2434281"/>
          </a:xfrm>
          <a:prstGeom prst="rect">
            <a:avLst/>
          </a:prstGeom>
        </p:spPr>
      </p:pic>
      <p:pic>
        <p:nvPicPr>
          <p:cNvPr id="4" name="Image 3">
            <a:extLst>
              <a:ext uri="{FF2B5EF4-FFF2-40B4-BE49-F238E27FC236}">
                <a16:creationId xmlns:a16="http://schemas.microsoft.com/office/drawing/2014/main" id="{B4DA4066-AB32-C744-9012-FBD43F5DFA62}"/>
              </a:ext>
            </a:extLst>
          </p:cNvPr>
          <p:cNvPicPr>
            <a:picLocks noChangeAspect="1"/>
          </p:cNvPicPr>
          <p:nvPr/>
        </p:nvPicPr>
        <p:blipFill>
          <a:blip r:embed="rId3"/>
          <a:stretch>
            <a:fillRect/>
          </a:stretch>
        </p:blipFill>
        <p:spPr>
          <a:xfrm>
            <a:off x="7384473" y="914631"/>
            <a:ext cx="1879763" cy="1445329"/>
          </a:xfrm>
          <a:prstGeom prst="rect">
            <a:avLst/>
          </a:prstGeom>
        </p:spPr>
      </p:pic>
      <p:sp>
        <p:nvSpPr>
          <p:cNvPr id="5" name="ZoneTexte 4">
            <a:extLst>
              <a:ext uri="{FF2B5EF4-FFF2-40B4-BE49-F238E27FC236}">
                <a16:creationId xmlns:a16="http://schemas.microsoft.com/office/drawing/2014/main" id="{3D5C8977-8EC1-05F9-AB1C-AA4C13547E97}"/>
              </a:ext>
            </a:extLst>
          </p:cNvPr>
          <p:cNvSpPr txBox="1"/>
          <p:nvPr/>
        </p:nvSpPr>
        <p:spPr>
          <a:xfrm>
            <a:off x="9859148" y="3003908"/>
            <a:ext cx="2077480" cy="1538883"/>
          </a:xfrm>
          <a:prstGeom prst="rect">
            <a:avLst/>
          </a:prstGeom>
          <a:solidFill>
            <a:schemeClr val="bg1"/>
          </a:solidFill>
        </p:spPr>
        <p:txBody>
          <a:bodyPr wrap="square">
            <a:spAutoFit/>
          </a:bodyPr>
          <a:lstStyle/>
          <a:p>
            <a:r>
              <a:rPr lang="fr-FR" sz="5400" dirty="0">
                <a:solidFill>
                  <a:srgbClr val="FF0000"/>
                </a:solidFill>
                <a:latin typeface="Gill Sans Ultra Bold" panose="020B0A02020104020203" pitchFamily="34" charset="77"/>
              </a:rPr>
              <a:t>Juin</a:t>
            </a:r>
            <a:r>
              <a:rPr lang="fr-FR" sz="4000" dirty="0">
                <a:solidFill>
                  <a:srgbClr val="FF0000"/>
                </a:solidFill>
                <a:latin typeface="Gill Sans Ultra Bold" panose="020B0A02020104020203" pitchFamily="34" charset="77"/>
              </a:rPr>
              <a:t> 2023</a:t>
            </a:r>
          </a:p>
        </p:txBody>
      </p:sp>
    </p:spTree>
    <p:extLst>
      <p:ext uri="{BB962C8B-B14F-4D97-AF65-F5344CB8AC3E}">
        <p14:creationId xmlns:p14="http://schemas.microsoft.com/office/powerpoint/2010/main" val="48929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B6608-4D4C-2AA7-BABE-489077F200E0}"/>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6769A9CA-D91C-530F-13C0-2B2503485799}"/>
              </a:ext>
            </a:extLst>
          </p:cNvPr>
          <p:cNvPicPr>
            <a:picLocks noChangeAspect="1"/>
          </p:cNvPicPr>
          <p:nvPr/>
        </p:nvPicPr>
        <p:blipFill>
          <a:blip r:embed="rId2"/>
          <a:stretch>
            <a:fillRect/>
          </a:stretch>
        </p:blipFill>
        <p:spPr>
          <a:xfrm>
            <a:off x="374450" y="1396231"/>
            <a:ext cx="7917480" cy="4839668"/>
          </a:xfrm>
          <a:prstGeom prst="rect">
            <a:avLst/>
          </a:prstGeom>
        </p:spPr>
      </p:pic>
      <p:sp>
        <p:nvSpPr>
          <p:cNvPr id="5" name="Titre 1">
            <a:extLst>
              <a:ext uri="{FF2B5EF4-FFF2-40B4-BE49-F238E27FC236}">
                <a16:creationId xmlns:a16="http://schemas.microsoft.com/office/drawing/2014/main" id="{618D9342-A498-E9FD-1FA7-B06247AE0A6F}"/>
              </a:ext>
            </a:extLst>
          </p:cNvPr>
          <p:cNvSpPr txBox="1">
            <a:spLocks/>
          </p:cNvSpPr>
          <p:nvPr/>
        </p:nvSpPr>
        <p:spPr>
          <a:xfrm>
            <a:off x="354939" y="1972187"/>
            <a:ext cx="1181337" cy="77499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H" sz="2400" b="1" dirty="0">
                <a:latin typeface="Arial Rounded MT Bold" panose="020F0704030504030204" pitchFamily="34" charset="77"/>
              </a:rPr>
              <a:t>p.10</a:t>
            </a:r>
          </a:p>
        </p:txBody>
      </p:sp>
      <p:sp>
        <p:nvSpPr>
          <p:cNvPr id="6" name="Pensées 5">
            <a:extLst>
              <a:ext uri="{FF2B5EF4-FFF2-40B4-BE49-F238E27FC236}">
                <a16:creationId xmlns:a16="http://schemas.microsoft.com/office/drawing/2014/main" id="{E1F1FBD4-446B-7CB3-2BF8-29D235DF47E8}"/>
              </a:ext>
            </a:extLst>
          </p:cNvPr>
          <p:cNvSpPr/>
          <p:nvPr/>
        </p:nvSpPr>
        <p:spPr>
          <a:xfrm>
            <a:off x="334927" y="1972187"/>
            <a:ext cx="1201349" cy="908568"/>
          </a:xfrm>
          <a:prstGeom prst="cloudCallout">
            <a:avLst>
              <a:gd name="adj1" fmla="val -26502"/>
              <a:gd name="adj2" fmla="val 80642"/>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890C7E8D-D6B5-E1BD-A940-EB961FFB7DB9}"/>
              </a:ext>
            </a:extLst>
          </p:cNvPr>
          <p:cNvPicPr>
            <a:picLocks noChangeAspect="1"/>
          </p:cNvPicPr>
          <p:nvPr/>
        </p:nvPicPr>
        <p:blipFill>
          <a:blip r:embed="rId3"/>
          <a:stretch>
            <a:fillRect/>
          </a:stretch>
        </p:blipFill>
        <p:spPr>
          <a:xfrm>
            <a:off x="8252407" y="1248159"/>
            <a:ext cx="3625279" cy="5135812"/>
          </a:xfrm>
          <a:prstGeom prst="rect">
            <a:avLst/>
          </a:prstGeom>
          <a:ln>
            <a:solidFill>
              <a:schemeClr val="tx1"/>
            </a:solidFill>
          </a:ln>
        </p:spPr>
      </p:pic>
      <p:sp>
        <p:nvSpPr>
          <p:cNvPr id="9" name="ZoneTexte 8">
            <a:extLst>
              <a:ext uri="{FF2B5EF4-FFF2-40B4-BE49-F238E27FC236}">
                <a16:creationId xmlns:a16="http://schemas.microsoft.com/office/drawing/2014/main" id="{B185D5ED-2A3B-3743-3EF0-05B44FA676D8}"/>
              </a:ext>
            </a:extLst>
          </p:cNvPr>
          <p:cNvSpPr txBox="1"/>
          <p:nvPr/>
        </p:nvSpPr>
        <p:spPr>
          <a:xfrm>
            <a:off x="6539344" y="6056107"/>
            <a:ext cx="1926775" cy="400110"/>
          </a:xfrm>
          <a:prstGeom prst="rect">
            <a:avLst/>
          </a:prstGeom>
          <a:solidFill>
            <a:schemeClr val="bg1"/>
          </a:solidFill>
          <a:ln w="28575">
            <a:solidFill>
              <a:schemeClr val="tx1"/>
            </a:solidFill>
          </a:ln>
        </p:spPr>
        <p:txBody>
          <a:bodyPr wrap="square">
            <a:spAutoFit/>
          </a:bodyPr>
          <a:lstStyle/>
          <a:p>
            <a:pPr algn="ctr"/>
            <a:r>
              <a:rPr lang="fr-CH" sz="2000" b="1" dirty="0">
                <a:latin typeface="Helvetica Neue" panose="02000503000000020004" pitchFamily="2" charset="0"/>
                <a:ea typeface="Helvetica Neue" panose="02000503000000020004" pitchFamily="2" charset="0"/>
                <a:cs typeface="Helvetica Neue" panose="02000503000000020004" pitchFamily="2" charset="0"/>
              </a:rPr>
              <a:t>Sept. 2018</a:t>
            </a:r>
            <a:endParaRPr lang="fr-FR" sz="2000" b="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Titre 1">
            <a:extLst>
              <a:ext uri="{FF2B5EF4-FFF2-40B4-BE49-F238E27FC236}">
                <a16:creationId xmlns:a16="http://schemas.microsoft.com/office/drawing/2014/main" id="{9E152DAA-755F-10E3-E1F4-CA4195F47784}"/>
              </a:ext>
            </a:extLst>
          </p:cNvPr>
          <p:cNvSpPr>
            <a:spLocks noGrp="1"/>
          </p:cNvSpPr>
          <p:nvPr>
            <p:ph type="title"/>
          </p:nvPr>
        </p:nvSpPr>
        <p:spPr>
          <a:xfrm>
            <a:off x="838200" y="365125"/>
            <a:ext cx="10515600" cy="1325563"/>
          </a:xfrm>
        </p:spPr>
        <p:txBody>
          <a:bodyPr>
            <a:normAutofit fontScale="90000"/>
          </a:bodyPr>
          <a:lstStyle/>
          <a:p>
            <a:r>
              <a:rPr lang="fr-CH" sz="5400" dirty="0">
                <a:latin typeface="Gill Sans Ultra Bold" panose="020B0A02020104020203" pitchFamily="34" charset="77"/>
              </a:rPr>
              <a:t>L’</a:t>
            </a:r>
            <a:r>
              <a:rPr lang="fr-CH" sz="5400" dirty="0">
                <a:solidFill>
                  <a:srgbClr val="FF0000"/>
                </a:solidFill>
                <a:latin typeface="Gill Sans Ultra Bold" panose="020B0A02020104020203" pitchFamily="34" charset="77"/>
              </a:rPr>
              <a:t>identité numérique </a:t>
            </a:r>
            <a:r>
              <a:rPr lang="fr-CH" sz="5400" dirty="0">
                <a:latin typeface="Gill Sans Ultra Bold" panose="020B0A02020104020203" pitchFamily="34" charset="77"/>
              </a:rPr>
              <a:t>selon le WEF</a:t>
            </a:r>
            <a:br>
              <a:rPr lang="fr-CH" sz="4800" b="1" dirty="0">
                <a:latin typeface="+mn-lt"/>
              </a:rPr>
            </a:br>
            <a:endParaRPr lang="fr-CH" sz="3600" b="1" dirty="0">
              <a:latin typeface="+mn-lt"/>
            </a:endParaRPr>
          </a:p>
        </p:txBody>
      </p:sp>
    </p:spTree>
    <p:extLst>
      <p:ext uri="{BB962C8B-B14F-4D97-AF65-F5344CB8AC3E}">
        <p14:creationId xmlns:p14="http://schemas.microsoft.com/office/powerpoint/2010/main" val="777769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strVal val="#ppt_w*0.70"/>
                                          </p:val>
                                        </p:tav>
                                        <p:tav tm="100000">
                                          <p:val>
                                            <p:strVal val="#ppt_w"/>
                                          </p:val>
                                        </p:tav>
                                      </p:tavLst>
                                    </p:anim>
                                    <p:anim calcmode="lin" valueType="num">
                                      <p:cBhvr>
                                        <p:cTn id="15" dur="1000" fill="hold"/>
                                        <p:tgtEl>
                                          <p:spTgt spid="3"/>
                                        </p:tgtEl>
                                        <p:attrNameLst>
                                          <p:attrName>ppt_h</p:attrName>
                                        </p:attrNameLst>
                                      </p:cBhvr>
                                      <p:tavLst>
                                        <p:tav tm="0">
                                          <p:val>
                                            <p:strVal val="#ppt_h"/>
                                          </p:val>
                                        </p:tav>
                                        <p:tav tm="100000">
                                          <p:val>
                                            <p:strVal val="#ppt_h"/>
                                          </p:val>
                                        </p:tav>
                                      </p:tavLst>
                                    </p:anim>
                                    <p:animEffect transition="in" filter="fade">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DA9B0-E48A-9869-2726-D2E680773C16}"/>
            </a:ext>
          </a:extLst>
        </p:cNvPr>
        <p:cNvGrpSpPr/>
        <p:nvPr/>
      </p:nvGrpSpPr>
      <p:grpSpPr>
        <a:xfrm>
          <a:off x="0" y="0"/>
          <a:ext cx="0" cy="0"/>
          <a:chOff x="0" y="0"/>
          <a:chExt cx="0" cy="0"/>
        </a:xfrm>
      </p:grpSpPr>
      <p:sp>
        <p:nvSpPr>
          <p:cNvPr id="6" name="Titre 1">
            <a:extLst>
              <a:ext uri="{FF2B5EF4-FFF2-40B4-BE49-F238E27FC236}">
                <a16:creationId xmlns:a16="http://schemas.microsoft.com/office/drawing/2014/main" id="{48295F7A-ECEE-365C-A452-436FF7804083}"/>
              </a:ext>
            </a:extLst>
          </p:cNvPr>
          <p:cNvSpPr txBox="1">
            <a:spLocks/>
          </p:cNvSpPr>
          <p:nvPr/>
        </p:nvSpPr>
        <p:spPr>
          <a:xfrm>
            <a:off x="-420130" y="2592438"/>
            <a:ext cx="11825416"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4800" dirty="0">
                <a:latin typeface="Gill Sans Ultra Bold" panose="020B0A02020104020203" pitchFamily="34" charset="77"/>
              </a:rPr>
              <a:t>Le contrôle </a:t>
            </a:r>
            <a:r>
              <a:rPr lang="fr-FR" sz="4800" dirty="0">
                <a:solidFill>
                  <a:srgbClr val="FF0000"/>
                </a:solidFill>
                <a:latin typeface="Gill Sans Ultra Bold" panose="020B0A02020104020203" pitchFamily="34" charset="77"/>
              </a:rPr>
              <a:t>numérique</a:t>
            </a:r>
            <a:br>
              <a:rPr lang="fr-FR" sz="4800" dirty="0">
                <a:latin typeface="Gill Sans Ultra Bold" panose="020B0A02020104020203" pitchFamily="34" charset="77"/>
              </a:rPr>
            </a:br>
            <a:r>
              <a:rPr lang="fr-FR" sz="6000" dirty="0">
                <a:latin typeface="Gill Sans Ultra Bold" panose="020B0A02020104020203" pitchFamily="34" charset="77"/>
              </a:rPr>
              <a:t>en Suisse</a:t>
            </a:r>
          </a:p>
        </p:txBody>
      </p:sp>
      <p:pic>
        <p:nvPicPr>
          <p:cNvPr id="2" name="Image 1">
            <a:extLst>
              <a:ext uri="{FF2B5EF4-FFF2-40B4-BE49-F238E27FC236}">
                <a16:creationId xmlns:a16="http://schemas.microsoft.com/office/drawing/2014/main" id="{E2FDB3DF-3A2C-0473-2DB8-A955DA65D364}"/>
              </a:ext>
            </a:extLst>
          </p:cNvPr>
          <p:cNvPicPr>
            <a:picLocks noChangeAspect="1"/>
          </p:cNvPicPr>
          <p:nvPr/>
        </p:nvPicPr>
        <p:blipFill>
          <a:blip r:embed="rId2"/>
          <a:stretch>
            <a:fillRect/>
          </a:stretch>
        </p:blipFill>
        <p:spPr>
          <a:xfrm>
            <a:off x="7677314" y="2637359"/>
            <a:ext cx="1583281" cy="1583281"/>
          </a:xfrm>
          <a:prstGeom prst="rect">
            <a:avLst/>
          </a:prstGeom>
        </p:spPr>
      </p:pic>
    </p:spTree>
    <p:extLst>
      <p:ext uri="{BB962C8B-B14F-4D97-AF65-F5344CB8AC3E}">
        <p14:creationId xmlns:p14="http://schemas.microsoft.com/office/powerpoint/2010/main" val="293616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A87AF-E824-A66E-F77F-31F02FAD4AA7}"/>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CDC59937-DF8C-2FBB-18A5-5A90867A9D8A}"/>
              </a:ext>
            </a:extLst>
          </p:cNvPr>
          <p:cNvPicPr>
            <a:picLocks noChangeAspect="1"/>
          </p:cNvPicPr>
          <p:nvPr/>
        </p:nvPicPr>
        <p:blipFill>
          <a:blip r:embed="rId2"/>
          <a:stretch>
            <a:fillRect/>
          </a:stretch>
        </p:blipFill>
        <p:spPr>
          <a:xfrm>
            <a:off x="8964786" y="868476"/>
            <a:ext cx="3082944" cy="4102099"/>
          </a:xfrm>
          <a:prstGeom prst="rect">
            <a:avLst/>
          </a:prstGeom>
        </p:spPr>
      </p:pic>
      <p:sp>
        <p:nvSpPr>
          <p:cNvPr id="5" name="ZoneTexte 4">
            <a:extLst>
              <a:ext uri="{FF2B5EF4-FFF2-40B4-BE49-F238E27FC236}">
                <a16:creationId xmlns:a16="http://schemas.microsoft.com/office/drawing/2014/main" id="{6D6421E7-12B5-4DAB-394C-3D2329BE0BC6}"/>
              </a:ext>
            </a:extLst>
          </p:cNvPr>
          <p:cNvSpPr txBox="1"/>
          <p:nvPr/>
        </p:nvSpPr>
        <p:spPr>
          <a:xfrm>
            <a:off x="402771" y="1587675"/>
            <a:ext cx="6503476" cy="2862322"/>
          </a:xfrm>
          <a:prstGeom prst="rect">
            <a:avLst/>
          </a:prstGeom>
          <a:noFill/>
          <a:ln w="28575">
            <a:solidFill>
              <a:schemeClr val="tx1"/>
            </a:solidFill>
          </a:ln>
        </p:spPr>
        <p:txBody>
          <a:bodyPr wrap="square">
            <a:spAutoFit/>
          </a:bodyPr>
          <a:lstStyle/>
          <a:p>
            <a:r>
              <a:rPr lang="fr-CH" sz="2000" b="1" dirty="0">
                <a:solidFill>
                  <a:srgbClr val="000000"/>
                </a:solidFill>
                <a:highlight>
                  <a:srgbClr val="FFFF00"/>
                </a:highlight>
                <a:latin typeface="Helvetica Neue" panose="02000503000000020004" pitchFamily="2" charset="0"/>
              </a:rPr>
              <a:t>« </a:t>
            </a:r>
            <a:r>
              <a:rPr lang="fr-CH" sz="2000" b="1" dirty="0">
                <a:solidFill>
                  <a:srgbClr val="000000"/>
                </a:solidFill>
                <a:effectLst/>
                <a:highlight>
                  <a:srgbClr val="FFFF00"/>
                </a:highlight>
                <a:latin typeface="Helvetica Neue" panose="02000503000000020004" pitchFamily="2" charset="0"/>
              </a:rPr>
              <a:t>La </a:t>
            </a:r>
            <a:r>
              <a:rPr lang="fr-CH" sz="2000" b="1" dirty="0">
                <a:solidFill>
                  <a:srgbClr val="FF0000"/>
                </a:solidFill>
                <a:effectLst/>
                <a:highlight>
                  <a:srgbClr val="FFFF00"/>
                </a:highlight>
                <a:latin typeface="Helvetica Neue" panose="02000503000000020004" pitchFamily="2" charset="0"/>
              </a:rPr>
              <a:t>Banque mondiale </a:t>
            </a:r>
            <a:r>
              <a:rPr lang="fr-CH" sz="2000" b="1" dirty="0">
                <a:solidFill>
                  <a:srgbClr val="000000"/>
                </a:solidFill>
                <a:effectLst/>
                <a:highlight>
                  <a:srgbClr val="FFFF00"/>
                </a:highlight>
                <a:latin typeface="Helvetica Neue" panose="02000503000000020004" pitchFamily="2" charset="0"/>
              </a:rPr>
              <a:t>propose de relier l’identité numérique aux </a:t>
            </a:r>
            <a:r>
              <a:rPr lang="fr-CH" sz="2000" b="1" u="sng" dirty="0">
                <a:solidFill>
                  <a:srgbClr val="000000"/>
                </a:solidFill>
                <a:effectLst/>
                <a:highlight>
                  <a:srgbClr val="FFFF00"/>
                </a:highlight>
                <a:latin typeface="Helvetica Neue" panose="02000503000000020004" pitchFamily="2" charset="0"/>
              </a:rPr>
              <a:t>systèmes de paiement instantané</a:t>
            </a:r>
            <a:r>
              <a:rPr lang="fr-CH" sz="2000" b="1" dirty="0">
                <a:solidFill>
                  <a:srgbClr val="000000"/>
                </a:solidFill>
                <a:effectLst/>
                <a:highlight>
                  <a:srgbClr val="FFFF00"/>
                </a:highlight>
                <a:latin typeface="Helvetica Neue" panose="02000503000000020004" pitchFamily="2" charset="0"/>
              </a:rPr>
              <a:t>. »</a:t>
            </a:r>
          </a:p>
          <a:p>
            <a:r>
              <a:rPr lang="fr-CH" sz="2000" dirty="0">
                <a:solidFill>
                  <a:srgbClr val="000000"/>
                </a:solidFill>
                <a:latin typeface="Helvetica Neue" panose="02000503000000020004" pitchFamily="2" charset="0"/>
              </a:rPr>
              <a:t>« </a:t>
            </a:r>
            <a:r>
              <a:rPr lang="fr-CH" sz="2000" dirty="0">
                <a:solidFill>
                  <a:srgbClr val="000000"/>
                </a:solidFill>
                <a:effectLst/>
                <a:latin typeface="Helvetica Neue" panose="02000503000000020004" pitchFamily="2" charset="0"/>
              </a:rPr>
              <a:t>À Genève, la Confédération suisse n’a pas seulement présenté un projet national. Elle a mis en avant une méthode: co-développement , transparence, interopérabilité. </a:t>
            </a:r>
            <a:r>
              <a:rPr lang="fr-CH" sz="2000" b="1" dirty="0">
                <a:solidFill>
                  <a:srgbClr val="000000"/>
                </a:solidFill>
                <a:effectLst/>
                <a:highlight>
                  <a:srgbClr val="FFFF00"/>
                </a:highlight>
                <a:latin typeface="Helvetica Neue" panose="02000503000000020004" pitchFamily="2" charset="0"/>
              </a:rPr>
              <a:t>Une approche que plusieurs acteurs perçoivent déjà comme un </a:t>
            </a:r>
            <a:r>
              <a:rPr lang="fr-CH" sz="2000" b="1" dirty="0">
                <a:solidFill>
                  <a:srgbClr val="FF0000"/>
                </a:solidFill>
                <a:effectLst/>
                <a:highlight>
                  <a:srgbClr val="FFFF00"/>
                </a:highlight>
                <a:latin typeface="Helvetica Neue" panose="02000503000000020004" pitchFamily="2" charset="0"/>
              </a:rPr>
              <a:t>modèle à suivre</a:t>
            </a:r>
            <a:r>
              <a:rPr lang="fr-CH" sz="2000" b="1" dirty="0">
                <a:solidFill>
                  <a:srgbClr val="000000"/>
                </a:solidFill>
                <a:effectLst/>
                <a:highlight>
                  <a:srgbClr val="FFFF00"/>
                </a:highlight>
                <a:latin typeface="Helvetica Neue" panose="02000503000000020004" pitchFamily="2" charset="0"/>
              </a:rPr>
              <a:t>, dans un paysage numérique mondial toujours plus fragmenté</a:t>
            </a:r>
            <a:r>
              <a:rPr lang="fr-CH" sz="2000" dirty="0">
                <a:solidFill>
                  <a:srgbClr val="000000"/>
                </a:solidFill>
                <a:effectLst/>
                <a:latin typeface="Helvetica Neue" panose="02000503000000020004" pitchFamily="2" charset="0"/>
              </a:rPr>
              <a:t>. »</a:t>
            </a:r>
          </a:p>
        </p:txBody>
      </p:sp>
      <p:sp>
        <p:nvSpPr>
          <p:cNvPr id="10" name="ZoneTexte 9">
            <a:extLst>
              <a:ext uri="{FF2B5EF4-FFF2-40B4-BE49-F238E27FC236}">
                <a16:creationId xmlns:a16="http://schemas.microsoft.com/office/drawing/2014/main" id="{EA5B6A13-3D5D-344A-88CC-D5109F837262}"/>
              </a:ext>
            </a:extLst>
          </p:cNvPr>
          <p:cNvSpPr txBox="1"/>
          <p:nvPr/>
        </p:nvSpPr>
        <p:spPr>
          <a:xfrm>
            <a:off x="272881" y="4514847"/>
            <a:ext cx="6096000" cy="2246769"/>
          </a:xfrm>
          <a:prstGeom prst="rect">
            <a:avLst/>
          </a:prstGeom>
          <a:noFill/>
        </p:spPr>
        <p:txBody>
          <a:bodyPr wrap="square">
            <a:spAutoFit/>
          </a:bodyPr>
          <a:lstStyle/>
          <a:p>
            <a:r>
              <a:rPr lang="fr-CH" sz="2000" b="1" dirty="0">
                <a:solidFill>
                  <a:srgbClr val="000000"/>
                </a:solidFill>
                <a:effectLst/>
                <a:latin typeface="Helvetica Neue" panose="02000503000000020004" pitchFamily="2" charset="0"/>
              </a:rPr>
              <a:t>L'identité numérique est prévue pour :</a:t>
            </a:r>
            <a:endParaRPr lang="fr-CH" sz="2000" dirty="0">
              <a:solidFill>
                <a:srgbClr val="000000"/>
              </a:solidFill>
              <a:effectLst/>
              <a:latin typeface="Helvetica Neue" panose="02000503000000020004" pitchFamily="2" charset="0"/>
            </a:endParaRPr>
          </a:p>
          <a:p>
            <a:r>
              <a:rPr lang="fr-CH" sz="2000" dirty="0">
                <a:solidFill>
                  <a:srgbClr val="000000"/>
                </a:solidFill>
                <a:effectLst/>
                <a:latin typeface="Helvetica Neue" panose="02000503000000020004" pitchFamily="2" charset="0"/>
              </a:rPr>
              <a:t>• les voyages</a:t>
            </a:r>
          </a:p>
          <a:p>
            <a:r>
              <a:rPr lang="fr-CH" sz="2000" dirty="0">
                <a:solidFill>
                  <a:srgbClr val="000000"/>
                </a:solidFill>
                <a:effectLst/>
                <a:latin typeface="Helvetica Neue" panose="02000503000000020004" pitchFamily="2" charset="0"/>
              </a:rPr>
              <a:t>• la "Santé"</a:t>
            </a:r>
          </a:p>
          <a:p>
            <a:r>
              <a:rPr lang="fr-CH" sz="2000" dirty="0">
                <a:solidFill>
                  <a:srgbClr val="000000"/>
                </a:solidFill>
                <a:effectLst/>
                <a:latin typeface="Helvetica Neue" panose="02000503000000020004" pitchFamily="2" charset="0"/>
              </a:rPr>
              <a:t>• payer</a:t>
            </a:r>
          </a:p>
          <a:p>
            <a:r>
              <a:rPr lang="fr-CH" sz="2000" dirty="0">
                <a:solidFill>
                  <a:srgbClr val="000000"/>
                </a:solidFill>
                <a:effectLst/>
                <a:latin typeface="Helvetica Neue" panose="02000503000000020004" pitchFamily="2" charset="0"/>
              </a:rPr>
              <a:t>• signer des documents en ligne</a:t>
            </a:r>
          </a:p>
          <a:p>
            <a:r>
              <a:rPr lang="fr-CH" sz="2000" dirty="0">
                <a:solidFill>
                  <a:srgbClr val="000000"/>
                </a:solidFill>
                <a:effectLst/>
                <a:latin typeface="Helvetica Neue" panose="02000503000000020004" pitchFamily="2" charset="0"/>
              </a:rPr>
              <a:t>• "gouverner"</a:t>
            </a:r>
          </a:p>
          <a:p>
            <a:r>
              <a:rPr lang="fr-CH" sz="2000" dirty="0">
                <a:solidFill>
                  <a:srgbClr val="000000"/>
                </a:solidFill>
                <a:effectLst/>
                <a:latin typeface="Helvetica Neue" panose="02000503000000020004" pitchFamily="2" charset="0"/>
              </a:rPr>
              <a:t>• </a:t>
            </a:r>
            <a:r>
              <a:rPr lang="fr-CH" sz="2000" dirty="0">
                <a:solidFill>
                  <a:srgbClr val="000000"/>
                </a:solidFill>
                <a:latin typeface="Helvetica Neue" panose="02000503000000020004" pitchFamily="2" charset="0"/>
              </a:rPr>
              <a:t>pouvoir refuser d’être prélevé de ses organes</a:t>
            </a:r>
            <a:endParaRPr lang="fr-CH" sz="2000" dirty="0">
              <a:solidFill>
                <a:srgbClr val="000000"/>
              </a:solidFill>
              <a:effectLst/>
              <a:latin typeface="Helvetica Neue" panose="02000503000000020004" pitchFamily="2" charset="0"/>
            </a:endParaRPr>
          </a:p>
        </p:txBody>
      </p:sp>
      <p:sp>
        <p:nvSpPr>
          <p:cNvPr id="12" name="ZoneTexte 11">
            <a:extLst>
              <a:ext uri="{FF2B5EF4-FFF2-40B4-BE49-F238E27FC236}">
                <a16:creationId xmlns:a16="http://schemas.microsoft.com/office/drawing/2014/main" id="{B71CA65A-F4F7-E33D-BEF7-B6885895ADE7}"/>
              </a:ext>
            </a:extLst>
          </p:cNvPr>
          <p:cNvSpPr txBox="1"/>
          <p:nvPr/>
        </p:nvSpPr>
        <p:spPr>
          <a:xfrm>
            <a:off x="6301364" y="5365739"/>
            <a:ext cx="5746366" cy="1323439"/>
          </a:xfrm>
          <a:prstGeom prst="rect">
            <a:avLst/>
          </a:prstGeom>
          <a:noFill/>
          <a:ln w="28575">
            <a:solidFill>
              <a:schemeClr val="tx1"/>
            </a:solidFill>
          </a:ln>
        </p:spPr>
        <p:txBody>
          <a:bodyPr wrap="square">
            <a:spAutoFit/>
          </a:bodyPr>
          <a:lstStyle/>
          <a:p>
            <a:r>
              <a:rPr lang="fr-CH" sz="2000" b="1" dirty="0">
                <a:solidFill>
                  <a:srgbClr val="000000"/>
                </a:solidFill>
                <a:effectLst/>
                <a:latin typeface="Helvetica Neue" panose="02000503000000020004" pitchFamily="2" charset="0"/>
              </a:rPr>
              <a:t>« </a:t>
            </a:r>
            <a:r>
              <a:rPr lang="fr-CH" sz="2000" b="1" dirty="0">
                <a:solidFill>
                  <a:srgbClr val="000000"/>
                </a:solidFill>
                <a:effectLst/>
                <a:highlight>
                  <a:srgbClr val="FFFF00"/>
                </a:highlight>
                <a:latin typeface="Helvetica Neue" panose="02000503000000020004" pitchFamily="2" charset="0"/>
              </a:rPr>
              <a:t>L’identité électronique (e-ID), qui devrait être </a:t>
            </a:r>
            <a:r>
              <a:rPr lang="fr-CH" sz="2000" b="1" dirty="0">
                <a:solidFill>
                  <a:srgbClr val="FF0000"/>
                </a:solidFill>
                <a:effectLst/>
                <a:highlight>
                  <a:srgbClr val="FFFF00"/>
                </a:highlight>
                <a:latin typeface="Helvetica Neue" panose="02000503000000020004" pitchFamily="2" charset="0"/>
              </a:rPr>
              <a:t>disponible en 2026</a:t>
            </a:r>
            <a:r>
              <a:rPr lang="fr-CH" sz="2000" b="1" dirty="0">
                <a:solidFill>
                  <a:srgbClr val="000000"/>
                </a:solidFill>
                <a:effectLst/>
                <a:highlight>
                  <a:srgbClr val="FFFF00"/>
                </a:highlight>
                <a:latin typeface="Helvetica Neue" panose="02000503000000020004" pitchFamily="2" charset="0"/>
              </a:rPr>
              <a:t>, sera utilisée pour l’identification dans le registre [pour refuser le prélèvement d’organes</a:t>
            </a:r>
            <a:r>
              <a:rPr lang="fr-CH" sz="2000" dirty="0">
                <a:solidFill>
                  <a:srgbClr val="000000"/>
                </a:solidFill>
                <a:effectLst/>
                <a:latin typeface="Helvetica Neue" panose="02000503000000020004" pitchFamily="2" charset="0"/>
              </a:rPr>
              <a:t>. »</a:t>
            </a:r>
          </a:p>
        </p:txBody>
      </p:sp>
      <p:pic>
        <p:nvPicPr>
          <p:cNvPr id="16" name="Image 15">
            <a:extLst>
              <a:ext uri="{FF2B5EF4-FFF2-40B4-BE49-F238E27FC236}">
                <a16:creationId xmlns:a16="http://schemas.microsoft.com/office/drawing/2014/main" id="{08CEAD83-1899-1118-C235-8BEBDD582906}"/>
              </a:ext>
            </a:extLst>
          </p:cNvPr>
          <p:cNvPicPr>
            <a:picLocks noChangeAspect="1"/>
          </p:cNvPicPr>
          <p:nvPr/>
        </p:nvPicPr>
        <p:blipFill>
          <a:blip r:embed="rId3"/>
          <a:stretch>
            <a:fillRect/>
          </a:stretch>
        </p:blipFill>
        <p:spPr>
          <a:xfrm>
            <a:off x="5714579" y="4571645"/>
            <a:ext cx="654302" cy="721656"/>
          </a:xfrm>
          <a:prstGeom prst="rect">
            <a:avLst/>
          </a:prstGeom>
        </p:spPr>
      </p:pic>
      <p:pic>
        <p:nvPicPr>
          <p:cNvPr id="18" name="Image 17">
            <a:extLst>
              <a:ext uri="{FF2B5EF4-FFF2-40B4-BE49-F238E27FC236}">
                <a16:creationId xmlns:a16="http://schemas.microsoft.com/office/drawing/2014/main" id="{DBF61FD0-F0CB-369C-2026-7C5B95C593A7}"/>
              </a:ext>
            </a:extLst>
          </p:cNvPr>
          <p:cNvPicPr>
            <a:picLocks noChangeAspect="1"/>
          </p:cNvPicPr>
          <p:nvPr/>
        </p:nvPicPr>
        <p:blipFill>
          <a:blip r:embed="rId4"/>
          <a:stretch>
            <a:fillRect/>
          </a:stretch>
        </p:blipFill>
        <p:spPr>
          <a:xfrm>
            <a:off x="6368881" y="4571645"/>
            <a:ext cx="2343955" cy="672446"/>
          </a:xfrm>
          <a:prstGeom prst="rect">
            <a:avLst/>
          </a:prstGeom>
        </p:spPr>
      </p:pic>
      <p:sp>
        <p:nvSpPr>
          <p:cNvPr id="8" name="Titre 1">
            <a:extLst>
              <a:ext uri="{FF2B5EF4-FFF2-40B4-BE49-F238E27FC236}">
                <a16:creationId xmlns:a16="http://schemas.microsoft.com/office/drawing/2014/main" id="{0A27467A-0D00-5305-A42E-A3D60AB4755C}"/>
              </a:ext>
            </a:extLst>
          </p:cNvPr>
          <p:cNvSpPr txBox="1">
            <a:spLocks/>
          </p:cNvSpPr>
          <p:nvPr/>
        </p:nvSpPr>
        <p:spPr>
          <a:xfrm>
            <a:off x="402771" y="205695"/>
            <a:ext cx="10515600" cy="132556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H" sz="5400" dirty="0">
                <a:latin typeface="Gill Sans Ultra Bold" panose="020B0A02020104020203" pitchFamily="34" charset="77"/>
              </a:rPr>
              <a:t>L’identité numérique</a:t>
            </a:r>
            <a:br>
              <a:rPr lang="fr-CH" sz="4800" dirty="0">
                <a:latin typeface="Gill Sans Ultra Bold" panose="020B0A02020104020203" pitchFamily="34" charset="77"/>
              </a:rPr>
            </a:br>
            <a:r>
              <a:rPr lang="fr-CH" sz="4100" dirty="0">
                <a:latin typeface="Gill Sans Ultra Bold" panose="020B0A02020104020203" pitchFamily="34" charset="77"/>
              </a:rPr>
              <a:t>prévue en 2026</a:t>
            </a:r>
          </a:p>
        </p:txBody>
      </p:sp>
      <p:pic>
        <p:nvPicPr>
          <p:cNvPr id="9" name="Image 8">
            <a:extLst>
              <a:ext uri="{FF2B5EF4-FFF2-40B4-BE49-F238E27FC236}">
                <a16:creationId xmlns:a16="http://schemas.microsoft.com/office/drawing/2014/main" id="{3A11F16E-9BAC-8137-6C9A-0DD7F28D0CD3}"/>
              </a:ext>
            </a:extLst>
          </p:cNvPr>
          <p:cNvPicPr>
            <a:picLocks noChangeAspect="1"/>
          </p:cNvPicPr>
          <p:nvPr/>
        </p:nvPicPr>
        <p:blipFill>
          <a:blip r:embed="rId5"/>
          <a:stretch>
            <a:fillRect/>
          </a:stretch>
        </p:blipFill>
        <p:spPr>
          <a:xfrm>
            <a:off x="7253397" y="604433"/>
            <a:ext cx="1583281" cy="1583281"/>
          </a:xfrm>
          <a:prstGeom prst="rect">
            <a:avLst/>
          </a:prstGeom>
        </p:spPr>
      </p:pic>
    </p:spTree>
    <p:extLst>
      <p:ext uri="{BB962C8B-B14F-4D97-AF65-F5344CB8AC3E}">
        <p14:creationId xmlns:p14="http://schemas.microsoft.com/office/powerpoint/2010/main" val="874078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AC2AE-DE65-1B00-D4F3-BFFE7477908B}"/>
            </a:ext>
          </a:extLst>
        </p:cNvPr>
        <p:cNvGrpSpPr/>
        <p:nvPr/>
      </p:nvGrpSpPr>
      <p:grpSpPr>
        <a:xfrm>
          <a:off x="0" y="0"/>
          <a:ext cx="0" cy="0"/>
          <a:chOff x="0" y="0"/>
          <a:chExt cx="0" cy="0"/>
        </a:xfrm>
      </p:grpSpPr>
      <p:sp>
        <p:nvSpPr>
          <p:cNvPr id="8" name="Titre 1">
            <a:extLst>
              <a:ext uri="{FF2B5EF4-FFF2-40B4-BE49-F238E27FC236}">
                <a16:creationId xmlns:a16="http://schemas.microsoft.com/office/drawing/2014/main" id="{D4663A29-3934-9941-A7AE-03FA41083767}"/>
              </a:ext>
            </a:extLst>
          </p:cNvPr>
          <p:cNvSpPr txBox="1">
            <a:spLocks/>
          </p:cNvSpPr>
          <p:nvPr/>
        </p:nvSpPr>
        <p:spPr>
          <a:xfrm>
            <a:off x="382759" y="-48381"/>
            <a:ext cx="11615058" cy="19137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5560"/>
              </a:lnSpc>
            </a:pPr>
            <a:r>
              <a:rPr lang="fr-CH" sz="4800" dirty="0">
                <a:latin typeface="Gill Sans Ultra Bold" panose="020B0A02020104020203" pitchFamily="34" charset="77"/>
              </a:rPr>
              <a:t>L’identité numérique est prévue pour 2026 </a:t>
            </a:r>
          </a:p>
        </p:txBody>
      </p:sp>
      <p:sp>
        <p:nvSpPr>
          <p:cNvPr id="13" name="ZoneTexte 12">
            <a:extLst>
              <a:ext uri="{FF2B5EF4-FFF2-40B4-BE49-F238E27FC236}">
                <a16:creationId xmlns:a16="http://schemas.microsoft.com/office/drawing/2014/main" id="{559242C1-BFD7-B558-F4E4-233DF4D3CB66}"/>
              </a:ext>
            </a:extLst>
          </p:cNvPr>
          <p:cNvSpPr txBox="1"/>
          <p:nvPr/>
        </p:nvSpPr>
        <p:spPr>
          <a:xfrm>
            <a:off x="684515" y="3106152"/>
            <a:ext cx="2874807" cy="400110"/>
          </a:xfrm>
          <a:prstGeom prst="rect">
            <a:avLst/>
          </a:prstGeom>
          <a:solidFill>
            <a:schemeClr val="bg1"/>
          </a:solidFill>
          <a:ln w="28575">
            <a:solidFill>
              <a:schemeClr val="tx1"/>
            </a:solidFill>
          </a:ln>
        </p:spPr>
        <p:txBody>
          <a:bodyPr wrap="square">
            <a:spAutoFit/>
          </a:bodyPr>
          <a:lstStyle/>
          <a:p>
            <a:pPr algn="ctr"/>
            <a:r>
              <a:rPr lang="fr-FR" sz="2000" b="1" dirty="0">
                <a:latin typeface="Helvetica Neue" panose="02000503000000020004" pitchFamily="2" charset="0"/>
                <a:ea typeface="Helvetica Neue" panose="02000503000000020004" pitchFamily="2" charset="0"/>
                <a:cs typeface="Helvetica Neue" panose="02000503000000020004" pitchFamily="2" charset="0"/>
              </a:rPr>
              <a:t>Le </a:t>
            </a:r>
            <a:r>
              <a:rPr lang="fr-FR" sz="2000" b="1" dirty="0">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18 juin 2025</a:t>
            </a:r>
          </a:p>
        </p:txBody>
      </p:sp>
      <p:pic>
        <p:nvPicPr>
          <p:cNvPr id="19" name="Image 18">
            <a:extLst>
              <a:ext uri="{FF2B5EF4-FFF2-40B4-BE49-F238E27FC236}">
                <a16:creationId xmlns:a16="http://schemas.microsoft.com/office/drawing/2014/main" id="{736BD61A-4106-A0A1-E4E1-A16F125C51BF}"/>
              </a:ext>
            </a:extLst>
          </p:cNvPr>
          <p:cNvPicPr>
            <a:picLocks noChangeAspect="1"/>
          </p:cNvPicPr>
          <p:nvPr/>
        </p:nvPicPr>
        <p:blipFill>
          <a:blip r:embed="rId2"/>
          <a:stretch>
            <a:fillRect/>
          </a:stretch>
        </p:blipFill>
        <p:spPr>
          <a:xfrm>
            <a:off x="684515" y="3680647"/>
            <a:ext cx="4544705" cy="2914015"/>
          </a:xfrm>
          <a:prstGeom prst="rect">
            <a:avLst/>
          </a:prstGeom>
        </p:spPr>
      </p:pic>
      <p:pic>
        <p:nvPicPr>
          <p:cNvPr id="17" name="Image 16">
            <a:extLst>
              <a:ext uri="{FF2B5EF4-FFF2-40B4-BE49-F238E27FC236}">
                <a16:creationId xmlns:a16="http://schemas.microsoft.com/office/drawing/2014/main" id="{0F6BCAC1-EAD0-4908-7DAF-6280D05E2F74}"/>
              </a:ext>
            </a:extLst>
          </p:cNvPr>
          <p:cNvPicPr>
            <a:picLocks noChangeAspect="1"/>
          </p:cNvPicPr>
          <p:nvPr/>
        </p:nvPicPr>
        <p:blipFill>
          <a:blip r:embed="rId3"/>
          <a:stretch>
            <a:fillRect/>
          </a:stretch>
        </p:blipFill>
        <p:spPr>
          <a:xfrm>
            <a:off x="5472119" y="2892752"/>
            <a:ext cx="6525698" cy="3674132"/>
          </a:xfrm>
          <a:prstGeom prst="rect">
            <a:avLst/>
          </a:prstGeom>
          <a:ln>
            <a:solidFill>
              <a:schemeClr val="tx1"/>
            </a:solidFill>
          </a:ln>
        </p:spPr>
      </p:pic>
      <p:sp>
        <p:nvSpPr>
          <p:cNvPr id="4" name="Pensées 3">
            <a:extLst>
              <a:ext uri="{FF2B5EF4-FFF2-40B4-BE49-F238E27FC236}">
                <a16:creationId xmlns:a16="http://schemas.microsoft.com/office/drawing/2014/main" id="{7B39BB37-460C-1F6B-3B7B-10684DFBF6F5}"/>
              </a:ext>
            </a:extLst>
          </p:cNvPr>
          <p:cNvSpPr/>
          <p:nvPr/>
        </p:nvSpPr>
        <p:spPr>
          <a:xfrm>
            <a:off x="10836492" y="956770"/>
            <a:ext cx="1201349" cy="908568"/>
          </a:xfrm>
          <a:prstGeom prst="cloudCallout">
            <a:avLst>
              <a:gd name="adj1" fmla="val 30584"/>
              <a:gd name="adj2" fmla="val 6985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C0937871-4126-1CA6-DEC1-47DA6853E055}"/>
              </a:ext>
            </a:extLst>
          </p:cNvPr>
          <p:cNvSpPr txBox="1">
            <a:spLocks/>
          </p:cNvSpPr>
          <p:nvPr/>
        </p:nvSpPr>
        <p:spPr>
          <a:xfrm>
            <a:off x="10836492" y="1009517"/>
            <a:ext cx="1181337" cy="77499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H" sz="2400" b="1" dirty="0">
                <a:latin typeface="Arial Rounded MT Bold" panose="020F0704030504030204" pitchFamily="34" charset="77"/>
              </a:rPr>
              <a:t>p.19</a:t>
            </a:r>
          </a:p>
        </p:txBody>
      </p:sp>
      <p:pic>
        <p:nvPicPr>
          <p:cNvPr id="5" name="Image 4">
            <a:extLst>
              <a:ext uri="{FF2B5EF4-FFF2-40B4-BE49-F238E27FC236}">
                <a16:creationId xmlns:a16="http://schemas.microsoft.com/office/drawing/2014/main" id="{AEBC571A-2DAA-D6CC-C11E-8AEFA5E88A5F}"/>
              </a:ext>
            </a:extLst>
          </p:cNvPr>
          <p:cNvPicPr>
            <a:picLocks noChangeAspect="1"/>
          </p:cNvPicPr>
          <p:nvPr/>
        </p:nvPicPr>
        <p:blipFill>
          <a:blip r:embed="rId4"/>
          <a:stretch>
            <a:fillRect/>
          </a:stretch>
        </p:blipFill>
        <p:spPr>
          <a:xfrm>
            <a:off x="7706202" y="383760"/>
            <a:ext cx="1583281" cy="1583281"/>
          </a:xfrm>
          <a:prstGeom prst="rect">
            <a:avLst/>
          </a:prstGeom>
        </p:spPr>
      </p:pic>
      <p:pic>
        <p:nvPicPr>
          <p:cNvPr id="3" name="Image 2">
            <a:extLst>
              <a:ext uri="{FF2B5EF4-FFF2-40B4-BE49-F238E27FC236}">
                <a16:creationId xmlns:a16="http://schemas.microsoft.com/office/drawing/2014/main" id="{219D52C5-7E89-D8AC-5586-15A49EADB14E}"/>
              </a:ext>
            </a:extLst>
          </p:cNvPr>
          <p:cNvPicPr>
            <a:picLocks noChangeAspect="1"/>
          </p:cNvPicPr>
          <p:nvPr/>
        </p:nvPicPr>
        <p:blipFill>
          <a:blip r:embed="rId5"/>
          <a:stretch>
            <a:fillRect/>
          </a:stretch>
        </p:blipFill>
        <p:spPr>
          <a:xfrm>
            <a:off x="9048548" y="1565633"/>
            <a:ext cx="1742097" cy="1718555"/>
          </a:xfrm>
          <a:prstGeom prst="rect">
            <a:avLst/>
          </a:prstGeom>
        </p:spPr>
      </p:pic>
      <p:sp>
        <p:nvSpPr>
          <p:cNvPr id="7" name="ZoneTexte 6">
            <a:extLst>
              <a:ext uri="{FF2B5EF4-FFF2-40B4-BE49-F238E27FC236}">
                <a16:creationId xmlns:a16="http://schemas.microsoft.com/office/drawing/2014/main" id="{BD61D04D-297F-926A-64C4-7B7F95319993}"/>
              </a:ext>
            </a:extLst>
          </p:cNvPr>
          <p:cNvSpPr txBox="1"/>
          <p:nvPr/>
        </p:nvSpPr>
        <p:spPr>
          <a:xfrm>
            <a:off x="470133" y="1865338"/>
            <a:ext cx="8578415" cy="922047"/>
          </a:xfrm>
          <a:prstGeom prst="rect">
            <a:avLst/>
          </a:prstGeom>
          <a:noFill/>
        </p:spPr>
        <p:txBody>
          <a:bodyPr wrap="square">
            <a:spAutoFit/>
          </a:bodyPr>
          <a:lstStyle/>
          <a:p>
            <a:pPr>
              <a:lnSpc>
                <a:spcPts val="3240"/>
              </a:lnSpc>
            </a:pPr>
            <a:r>
              <a:rPr lang="fr-CH" sz="3200" b="1" dirty="0">
                <a:latin typeface="☞ABADI MT PRO COND" panose="020B0806020104020203" pitchFamily="34" charset="0"/>
              </a:rPr>
              <a:t>par la société qui gère la </a:t>
            </a:r>
            <a:r>
              <a:rPr lang="fr-CH" sz="3200" b="1" dirty="0">
                <a:solidFill>
                  <a:srgbClr val="FF0000"/>
                </a:solidFill>
                <a:latin typeface="☞ABADI MT PRO COND" panose="020B0806020104020203" pitchFamily="34" charset="0"/>
              </a:rPr>
              <a:t>bourse</a:t>
            </a:r>
            <a:r>
              <a:rPr lang="fr-CH" sz="3200" b="1" dirty="0">
                <a:latin typeface="☞ABADI MT PRO COND" panose="020B0806020104020203" pitchFamily="34" charset="0"/>
              </a:rPr>
              <a:t> Suisse</a:t>
            </a:r>
          </a:p>
          <a:p>
            <a:pPr>
              <a:lnSpc>
                <a:spcPts val="3240"/>
              </a:lnSpc>
            </a:pPr>
            <a:r>
              <a:rPr lang="fr-CH" sz="3200" b="1" dirty="0">
                <a:latin typeface="☞ABADI MT PRO COND" panose="020B0806020104020203" pitchFamily="34" charset="0"/>
              </a:rPr>
              <a:t>… 3 mois </a:t>
            </a:r>
            <a:r>
              <a:rPr lang="fr-CH" sz="3200" b="1" u="sng" dirty="0">
                <a:solidFill>
                  <a:srgbClr val="FF0000"/>
                </a:solidFill>
                <a:latin typeface="☞ABADI MT PRO COND" panose="020B0806020104020203" pitchFamily="34" charset="0"/>
              </a:rPr>
              <a:t>avant</a:t>
            </a:r>
            <a:r>
              <a:rPr lang="fr-CH" sz="3200" b="1" dirty="0">
                <a:latin typeface="☞ABADI MT PRO COND" panose="020B0806020104020203" pitchFamily="34" charset="0"/>
              </a:rPr>
              <a:t> la votation</a:t>
            </a:r>
            <a:endParaRPr lang="fr-FR" sz="3200" dirty="0">
              <a:latin typeface="☞ABADI MT PRO COND" panose="020B0806020104020203" pitchFamily="34" charset="0"/>
            </a:endParaRPr>
          </a:p>
        </p:txBody>
      </p:sp>
    </p:spTree>
    <p:extLst>
      <p:ext uri="{BB962C8B-B14F-4D97-AF65-F5344CB8AC3E}">
        <p14:creationId xmlns:p14="http://schemas.microsoft.com/office/powerpoint/2010/main" val="2926975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0.70"/>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1000" fill="hold"/>
                                        <p:tgtEl>
                                          <p:spTgt spid="3"/>
                                        </p:tgtEl>
                                        <p:attrNameLst>
                                          <p:attrName>ppt_w</p:attrName>
                                        </p:attrNameLst>
                                      </p:cBhvr>
                                      <p:tavLst>
                                        <p:tav tm="0">
                                          <p:val>
                                            <p:strVal val="#ppt_w*0.70"/>
                                          </p:val>
                                        </p:tav>
                                        <p:tav tm="100000">
                                          <p:val>
                                            <p:strVal val="#ppt_w"/>
                                          </p:val>
                                        </p:tav>
                                      </p:tavLst>
                                    </p:anim>
                                    <p:anim calcmode="lin" valueType="num">
                                      <p:cBhvr>
                                        <p:cTn id="20" dur="1000" fill="hold"/>
                                        <p:tgtEl>
                                          <p:spTgt spid="3"/>
                                        </p:tgtEl>
                                        <p:attrNameLst>
                                          <p:attrName>ppt_h</p:attrName>
                                        </p:attrNameLst>
                                      </p:cBhvr>
                                      <p:tavLst>
                                        <p:tav tm="0">
                                          <p:val>
                                            <p:strVal val="#ppt_h"/>
                                          </p:val>
                                        </p:tav>
                                        <p:tav tm="100000">
                                          <p:val>
                                            <p:strVal val="#ppt_h"/>
                                          </p:val>
                                        </p:tav>
                                      </p:tavLst>
                                    </p:anim>
                                    <p:animEffect transition="in" filter="fade">
                                      <p:cBhvr>
                                        <p:cTn id="2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B9B80-ADCB-5E24-78C2-7097D53E601A}"/>
            </a:ext>
          </a:extLst>
        </p:cNvPr>
        <p:cNvGrpSpPr/>
        <p:nvPr/>
      </p:nvGrpSpPr>
      <p:grpSpPr>
        <a:xfrm>
          <a:off x="0" y="0"/>
          <a:ext cx="0" cy="0"/>
          <a:chOff x="0" y="0"/>
          <a:chExt cx="0" cy="0"/>
        </a:xfrm>
      </p:grpSpPr>
      <p:sp>
        <p:nvSpPr>
          <p:cNvPr id="8" name="Titre 1">
            <a:extLst>
              <a:ext uri="{FF2B5EF4-FFF2-40B4-BE49-F238E27FC236}">
                <a16:creationId xmlns:a16="http://schemas.microsoft.com/office/drawing/2014/main" id="{2066FEEF-6489-19DA-5767-DE425AF0F2CC}"/>
              </a:ext>
            </a:extLst>
          </p:cNvPr>
          <p:cNvSpPr txBox="1">
            <a:spLocks/>
          </p:cNvSpPr>
          <p:nvPr/>
        </p:nvSpPr>
        <p:spPr>
          <a:xfrm>
            <a:off x="401401" y="86529"/>
            <a:ext cx="10515600" cy="168101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H" sz="5400" dirty="0">
                <a:latin typeface="Gill Sans Ultra Bold" panose="020B0A02020104020203" pitchFamily="34" charset="77"/>
              </a:rPr>
              <a:t>L’identité numérique est attribuée à ELCA</a:t>
            </a:r>
            <a:endParaRPr lang="fr-CH" sz="4100" b="1" dirty="0">
              <a:latin typeface="Arial Rounded MT Bold" panose="020F0704030504030204" pitchFamily="34" charset="77"/>
            </a:endParaRPr>
          </a:p>
        </p:txBody>
      </p:sp>
      <p:pic>
        <p:nvPicPr>
          <p:cNvPr id="7" name="Image 6">
            <a:extLst>
              <a:ext uri="{FF2B5EF4-FFF2-40B4-BE49-F238E27FC236}">
                <a16:creationId xmlns:a16="http://schemas.microsoft.com/office/drawing/2014/main" id="{6EDB0454-245E-6167-F5EE-D705EE7C65F9}"/>
              </a:ext>
            </a:extLst>
          </p:cNvPr>
          <p:cNvPicPr>
            <a:picLocks noChangeAspect="1"/>
          </p:cNvPicPr>
          <p:nvPr/>
        </p:nvPicPr>
        <p:blipFill>
          <a:blip r:embed="rId2"/>
          <a:stretch>
            <a:fillRect/>
          </a:stretch>
        </p:blipFill>
        <p:spPr>
          <a:xfrm>
            <a:off x="647445" y="2532116"/>
            <a:ext cx="654302" cy="721656"/>
          </a:xfrm>
          <a:prstGeom prst="rect">
            <a:avLst/>
          </a:prstGeom>
        </p:spPr>
      </p:pic>
      <p:pic>
        <p:nvPicPr>
          <p:cNvPr id="11" name="Image 10">
            <a:extLst>
              <a:ext uri="{FF2B5EF4-FFF2-40B4-BE49-F238E27FC236}">
                <a16:creationId xmlns:a16="http://schemas.microsoft.com/office/drawing/2014/main" id="{DD613D0E-EA64-DE3F-7D84-0D403408FD8D}"/>
              </a:ext>
            </a:extLst>
          </p:cNvPr>
          <p:cNvPicPr>
            <a:picLocks noChangeAspect="1"/>
          </p:cNvPicPr>
          <p:nvPr/>
        </p:nvPicPr>
        <p:blipFill>
          <a:blip r:embed="rId3"/>
          <a:stretch>
            <a:fillRect/>
          </a:stretch>
        </p:blipFill>
        <p:spPr>
          <a:xfrm>
            <a:off x="1374546" y="2497079"/>
            <a:ext cx="2343955" cy="672446"/>
          </a:xfrm>
          <a:prstGeom prst="rect">
            <a:avLst/>
          </a:prstGeom>
        </p:spPr>
      </p:pic>
      <p:pic>
        <p:nvPicPr>
          <p:cNvPr id="19458" name="Picture 2">
            <a:extLst>
              <a:ext uri="{FF2B5EF4-FFF2-40B4-BE49-F238E27FC236}">
                <a16:creationId xmlns:a16="http://schemas.microsoft.com/office/drawing/2014/main" id="{65C9E31C-F9E9-F586-3657-6485843921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1864" y="2382815"/>
            <a:ext cx="5256430" cy="295674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E6F11A11-DCD0-EDE0-DBCB-EBC71F905D0F}"/>
              </a:ext>
            </a:extLst>
          </p:cNvPr>
          <p:cNvSpPr txBox="1"/>
          <p:nvPr/>
        </p:nvSpPr>
        <p:spPr>
          <a:xfrm>
            <a:off x="647445" y="4431616"/>
            <a:ext cx="6304114" cy="1815882"/>
          </a:xfrm>
          <a:prstGeom prst="rect">
            <a:avLst/>
          </a:prstGeom>
          <a:solidFill>
            <a:schemeClr val="bg1"/>
          </a:solidFill>
          <a:ln w="28575">
            <a:solidFill>
              <a:schemeClr val="tx1"/>
            </a:solidFill>
          </a:ln>
        </p:spPr>
        <p:txBody>
          <a:bodyPr wrap="square">
            <a:spAutoFit/>
          </a:bodyPr>
          <a:lstStyle/>
          <a:p>
            <a:pPr algn="l"/>
            <a:r>
              <a:rPr lang="fr-CH" sz="2800" b="1" i="0" dirty="0">
                <a:solidFill>
                  <a:srgbClr val="1F2937"/>
                </a:solidFill>
                <a:effectLst/>
                <a:latin typeface="Font-Bold"/>
              </a:rPr>
              <a:t>Attribution définitive du marché à l’entreprise ELCA pour le système de vérification en ligne de l’e-ID : Accès aux documents</a:t>
            </a:r>
          </a:p>
        </p:txBody>
      </p:sp>
      <p:sp>
        <p:nvSpPr>
          <p:cNvPr id="13" name="ZoneTexte 12">
            <a:extLst>
              <a:ext uri="{FF2B5EF4-FFF2-40B4-BE49-F238E27FC236}">
                <a16:creationId xmlns:a16="http://schemas.microsoft.com/office/drawing/2014/main" id="{C9D126FA-60F2-A29B-7A35-CFF65E257E9E}"/>
              </a:ext>
            </a:extLst>
          </p:cNvPr>
          <p:cNvSpPr txBox="1"/>
          <p:nvPr/>
        </p:nvSpPr>
        <p:spPr>
          <a:xfrm>
            <a:off x="647445" y="3619887"/>
            <a:ext cx="3367928" cy="461665"/>
          </a:xfrm>
          <a:prstGeom prst="rect">
            <a:avLst/>
          </a:prstGeom>
          <a:solidFill>
            <a:schemeClr val="bg1"/>
          </a:solidFill>
          <a:ln w="28575">
            <a:solidFill>
              <a:schemeClr val="tx1"/>
            </a:solidFill>
          </a:ln>
        </p:spPr>
        <p:txBody>
          <a:bodyPr wrap="square">
            <a:spAutoFit/>
          </a:bodyPr>
          <a:lstStyle/>
          <a:p>
            <a:pPr algn="ctr"/>
            <a:r>
              <a:rPr lang="fr-FR" sz="2400" b="1" dirty="0">
                <a:latin typeface="Helvetica Neue" panose="02000503000000020004" pitchFamily="2" charset="0"/>
                <a:ea typeface="Helvetica Neue" panose="02000503000000020004" pitchFamily="2" charset="0"/>
                <a:cs typeface="Helvetica Neue" panose="02000503000000020004" pitchFamily="2" charset="0"/>
              </a:rPr>
              <a:t>Le </a:t>
            </a:r>
            <a:r>
              <a:rPr lang="fr-FR" sz="2400" b="1" dirty="0">
                <a:highlight>
                  <a:srgbClr val="FFFF00"/>
                </a:highlight>
                <a:latin typeface="Helvetica Neue" panose="02000503000000020004" pitchFamily="2" charset="0"/>
                <a:ea typeface="Helvetica Neue" panose="02000503000000020004" pitchFamily="2" charset="0"/>
                <a:cs typeface="Helvetica Neue" panose="02000503000000020004" pitchFamily="2" charset="0"/>
              </a:rPr>
              <a:t>15 janvier 2025</a:t>
            </a:r>
          </a:p>
        </p:txBody>
      </p:sp>
      <p:pic>
        <p:nvPicPr>
          <p:cNvPr id="2" name="Image 1">
            <a:extLst>
              <a:ext uri="{FF2B5EF4-FFF2-40B4-BE49-F238E27FC236}">
                <a16:creationId xmlns:a16="http://schemas.microsoft.com/office/drawing/2014/main" id="{BE30CE3B-7705-F63D-10CB-25D2DE6EC173}"/>
              </a:ext>
            </a:extLst>
          </p:cNvPr>
          <p:cNvPicPr>
            <a:picLocks noChangeAspect="1"/>
          </p:cNvPicPr>
          <p:nvPr/>
        </p:nvPicPr>
        <p:blipFill>
          <a:blip r:embed="rId5"/>
          <a:stretch>
            <a:fillRect/>
          </a:stretch>
        </p:blipFill>
        <p:spPr>
          <a:xfrm>
            <a:off x="9834400" y="4835536"/>
            <a:ext cx="1879600" cy="1854200"/>
          </a:xfrm>
          <a:prstGeom prst="rect">
            <a:avLst/>
          </a:prstGeom>
        </p:spPr>
      </p:pic>
      <p:sp>
        <p:nvSpPr>
          <p:cNvPr id="5" name="ZoneTexte 4">
            <a:extLst>
              <a:ext uri="{FF2B5EF4-FFF2-40B4-BE49-F238E27FC236}">
                <a16:creationId xmlns:a16="http://schemas.microsoft.com/office/drawing/2014/main" id="{37CF627A-231A-61BC-1F27-B3215890852E}"/>
              </a:ext>
            </a:extLst>
          </p:cNvPr>
          <p:cNvSpPr txBox="1"/>
          <p:nvPr/>
        </p:nvSpPr>
        <p:spPr>
          <a:xfrm>
            <a:off x="647445" y="1744057"/>
            <a:ext cx="6096000" cy="584775"/>
          </a:xfrm>
          <a:prstGeom prst="rect">
            <a:avLst/>
          </a:prstGeom>
          <a:noFill/>
        </p:spPr>
        <p:txBody>
          <a:bodyPr wrap="square">
            <a:spAutoFit/>
          </a:bodyPr>
          <a:lstStyle/>
          <a:p>
            <a:r>
              <a:rPr lang="fr-CH" sz="3200" b="1" dirty="0">
                <a:latin typeface="☞ABADI MT PRO COND" panose="020B0806020104020203" pitchFamily="34" charset="0"/>
              </a:rPr>
              <a:t>… 8 mois </a:t>
            </a:r>
            <a:r>
              <a:rPr lang="fr-CH" sz="3200" b="1" u="sng" dirty="0">
                <a:solidFill>
                  <a:srgbClr val="FF0000"/>
                </a:solidFill>
                <a:latin typeface="☞ABADI MT PRO COND" panose="020B0806020104020203" pitchFamily="34" charset="0"/>
              </a:rPr>
              <a:t>avant</a:t>
            </a:r>
            <a:r>
              <a:rPr lang="fr-CH" sz="3200" b="1" dirty="0">
                <a:latin typeface="☞ABADI MT PRO COND" panose="020B0806020104020203" pitchFamily="34" charset="0"/>
              </a:rPr>
              <a:t> la votation</a:t>
            </a:r>
            <a:endParaRPr lang="fr-FR" sz="3200" dirty="0">
              <a:latin typeface="☞ABADI MT PRO COND" panose="020B0806020104020203" pitchFamily="34" charset="0"/>
            </a:endParaRPr>
          </a:p>
        </p:txBody>
      </p:sp>
    </p:spTree>
    <p:extLst>
      <p:ext uri="{BB962C8B-B14F-4D97-AF65-F5344CB8AC3E}">
        <p14:creationId xmlns:p14="http://schemas.microsoft.com/office/powerpoint/2010/main" val="1621045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right)">
                                      <p:cBhvr>
                                        <p:cTn id="8" dur="500"/>
                                        <p:tgtEl>
                                          <p:spTgt spid="7"/>
                                        </p:tgtEl>
                                      </p:cBhvr>
                                    </p:animEffect>
                                  </p:childTnLst>
                                </p:cTn>
                              </p:par>
                              <p:par>
                                <p:cTn id="9" presetID="12" presetClass="entr" presetSubtype="8"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p:tgtEl>
                                          <p:spTgt spid="11"/>
                                        </p:tgtEl>
                                        <p:attrNameLst>
                                          <p:attrName>ppt_x</p:attrName>
                                        </p:attrNameLst>
                                      </p:cBhvr>
                                      <p:tavLst>
                                        <p:tav tm="0">
                                          <p:val>
                                            <p:strVal val="#ppt_x-#ppt_w*1.125000"/>
                                          </p:val>
                                        </p:tav>
                                        <p:tav tm="100000">
                                          <p:val>
                                            <p:strVal val="#ppt_x"/>
                                          </p:val>
                                        </p:tav>
                                      </p:tavLst>
                                    </p:anim>
                                    <p:animEffect transition="in" filter="wipe(right)">
                                      <p:cBhvr>
                                        <p:cTn id="12" dur="500"/>
                                        <p:tgtEl>
                                          <p:spTgt spid="11"/>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1000" fill="hold"/>
                                        <p:tgtEl>
                                          <p:spTgt spid="13"/>
                                        </p:tgtEl>
                                        <p:attrNameLst>
                                          <p:attrName>ppt_w</p:attrName>
                                        </p:attrNameLst>
                                      </p:cBhvr>
                                      <p:tavLst>
                                        <p:tav tm="0">
                                          <p:val>
                                            <p:strVal val="#ppt_w*0.70"/>
                                          </p:val>
                                        </p:tav>
                                        <p:tav tm="100000">
                                          <p:val>
                                            <p:strVal val="#ppt_w"/>
                                          </p:val>
                                        </p:tav>
                                      </p:tavLst>
                                    </p:anim>
                                    <p:anim calcmode="lin" valueType="num">
                                      <p:cBhvr>
                                        <p:cTn id="16" dur="1000" fill="hold"/>
                                        <p:tgtEl>
                                          <p:spTgt spid="13"/>
                                        </p:tgtEl>
                                        <p:attrNameLst>
                                          <p:attrName>ppt_h</p:attrName>
                                        </p:attrNameLst>
                                      </p:cBhvr>
                                      <p:tavLst>
                                        <p:tav tm="0">
                                          <p:val>
                                            <p:strVal val="#ppt_h"/>
                                          </p:val>
                                        </p:tav>
                                        <p:tav tm="100000">
                                          <p:val>
                                            <p:strVal val="#ppt_h"/>
                                          </p:val>
                                        </p:tav>
                                      </p:tavLst>
                                    </p:anim>
                                    <p:animEffect transition="in" filter="fade">
                                      <p:cBhvr>
                                        <p:cTn id="17" dur="1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55"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1000" fill="hold"/>
                                        <p:tgtEl>
                                          <p:spTgt spid="2"/>
                                        </p:tgtEl>
                                        <p:attrNameLst>
                                          <p:attrName>ppt_w</p:attrName>
                                        </p:attrNameLst>
                                      </p:cBhvr>
                                      <p:tavLst>
                                        <p:tav tm="0">
                                          <p:val>
                                            <p:strVal val="#ppt_w*0.70"/>
                                          </p:val>
                                        </p:tav>
                                        <p:tav tm="100000">
                                          <p:val>
                                            <p:strVal val="#ppt_w"/>
                                          </p:val>
                                        </p:tav>
                                      </p:tavLst>
                                    </p:anim>
                                    <p:anim calcmode="lin" valueType="num">
                                      <p:cBhvr>
                                        <p:cTn id="23" dur="1000" fill="hold"/>
                                        <p:tgtEl>
                                          <p:spTgt spid="2"/>
                                        </p:tgtEl>
                                        <p:attrNameLst>
                                          <p:attrName>ppt_h</p:attrName>
                                        </p:attrNameLst>
                                      </p:cBhvr>
                                      <p:tavLst>
                                        <p:tav tm="0">
                                          <p:val>
                                            <p:strVal val="#ppt_h"/>
                                          </p:val>
                                        </p:tav>
                                        <p:tav tm="100000">
                                          <p:val>
                                            <p:strVal val="#ppt_h"/>
                                          </p:val>
                                        </p:tav>
                                      </p:tavLst>
                                    </p:anim>
                                    <p:animEffect transition="in" filter="fade">
                                      <p:cBhvr>
                                        <p:cTn id="2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D9206-9E12-8DC1-4C3E-93E353317D6E}"/>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42EF5259-ECED-37E5-7A8E-41CED67B9253}"/>
              </a:ext>
            </a:extLst>
          </p:cNvPr>
          <p:cNvSpPr txBox="1"/>
          <p:nvPr/>
        </p:nvSpPr>
        <p:spPr>
          <a:xfrm>
            <a:off x="203812" y="0"/>
            <a:ext cx="5688610" cy="2154436"/>
          </a:xfrm>
          <a:prstGeom prst="rect">
            <a:avLst/>
          </a:prstGeom>
          <a:noFill/>
        </p:spPr>
        <p:txBody>
          <a:bodyPr wrap="square">
            <a:spAutoFit/>
          </a:bodyPr>
          <a:lstStyle/>
          <a:p>
            <a:r>
              <a:rPr lang="fr-CH" sz="5400" dirty="0">
                <a:solidFill>
                  <a:srgbClr val="FF0000"/>
                </a:solidFill>
                <a:latin typeface="Gill Sans Ultra Bold" panose="020B0A02020104020203" pitchFamily="34" charset="77"/>
              </a:rPr>
              <a:t>Les caméras</a:t>
            </a:r>
            <a:endParaRPr lang="fr-CH" sz="5400" dirty="0">
              <a:latin typeface="Gill Sans Ultra Bold" panose="020B0A02020104020203" pitchFamily="34" charset="77"/>
            </a:endParaRPr>
          </a:p>
          <a:p>
            <a:r>
              <a:rPr lang="fr-CH" sz="4000" dirty="0">
                <a:latin typeface="Gill Sans Ultra Bold" panose="020B0A02020104020203" pitchFamily="34" charset="77"/>
              </a:rPr>
              <a:t>pour reconnaître les visages</a:t>
            </a:r>
          </a:p>
        </p:txBody>
      </p:sp>
      <p:pic>
        <p:nvPicPr>
          <p:cNvPr id="3" name="Image 2">
            <a:extLst>
              <a:ext uri="{FF2B5EF4-FFF2-40B4-BE49-F238E27FC236}">
                <a16:creationId xmlns:a16="http://schemas.microsoft.com/office/drawing/2014/main" id="{BDD06E4E-A086-A7DA-2C57-F9183022A2F0}"/>
              </a:ext>
            </a:extLst>
          </p:cNvPr>
          <p:cNvPicPr>
            <a:picLocks noChangeAspect="1"/>
          </p:cNvPicPr>
          <p:nvPr/>
        </p:nvPicPr>
        <p:blipFill>
          <a:blip r:embed="rId2"/>
          <a:stretch>
            <a:fillRect/>
          </a:stretch>
        </p:blipFill>
        <p:spPr>
          <a:xfrm>
            <a:off x="6913105" y="960499"/>
            <a:ext cx="4558688" cy="5698360"/>
          </a:xfrm>
          <a:prstGeom prst="rect">
            <a:avLst/>
          </a:prstGeom>
        </p:spPr>
      </p:pic>
      <p:sp>
        <p:nvSpPr>
          <p:cNvPr id="9" name="ZoneTexte 8">
            <a:extLst>
              <a:ext uri="{FF2B5EF4-FFF2-40B4-BE49-F238E27FC236}">
                <a16:creationId xmlns:a16="http://schemas.microsoft.com/office/drawing/2014/main" id="{82CA0D3B-104C-6782-5472-9073D5AC6B93}"/>
              </a:ext>
            </a:extLst>
          </p:cNvPr>
          <p:cNvSpPr txBox="1"/>
          <p:nvPr/>
        </p:nvSpPr>
        <p:spPr>
          <a:xfrm>
            <a:off x="236220" y="2178624"/>
            <a:ext cx="6629399" cy="1138773"/>
          </a:xfrm>
          <a:prstGeom prst="rect">
            <a:avLst/>
          </a:prstGeom>
          <a:noFill/>
        </p:spPr>
        <p:txBody>
          <a:bodyPr wrap="square">
            <a:spAutoFit/>
          </a:bodyPr>
          <a:lstStyle/>
          <a:p>
            <a:r>
              <a:rPr lang="fr-CH" sz="2400" b="1" i="0" dirty="0">
                <a:solidFill>
                  <a:srgbClr val="080809"/>
                </a:solidFill>
                <a:effectLst/>
                <a:latin typeface="system-ui"/>
              </a:rPr>
              <a:t>Axel Ronde, </a:t>
            </a:r>
            <a:r>
              <a:rPr lang="fr-CH" sz="2400" b="1" dirty="0"/>
              <a:t>président et porte-parole du syndicat CFTC Police </a:t>
            </a:r>
            <a:r>
              <a:rPr lang="fr-CH" sz="2400" b="1" dirty="0">
                <a:solidFill>
                  <a:srgbClr val="080809"/>
                </a:solidFill>
                <a:latin typeface="system-ui"/>
              </a:rPr>
              <a:t>: </a:t>
            </a:r>
            <a:r>
              <a:rPr lang="fr-CH" sz="2400" b="1" dirty="0">
                <a:solidFill>
                  <a:srgbClr val="080809"/>
                </a:solidFill>
                <a:highlight>
                  <a:srgbClr val="FFFF00"/>
                </a:highlight>
                <a:latin typeface="system-ui"/>
              </a:rPr>
              <a:t>« On en a besoin »</a:t>
            </a:r>
            <a:br>
              <a:rPr lang="fr-CH" sz="2000" b="0" i="0" dirty="0">
                <a:solidFill>
                  <a:srgbClr val="080809"/>
                </a:solidFill>
                <a:effectLst/>
                <a:latin typeface="system-ui"/>
              </a:rPr>
            </a:br>
            <a:r>
              <a:rPr lang="fr-CH" sz="2000" b="0" i="0" dirty="0">
                <a:solidFill>
                  <a:srgbClr val="080809"/>
                </a:solidFill>
                <a:effectLst/>
                <a:latin typeface="system-ui"/>
              </a:rPr>
              <a:t>(sur l'utilisation de la reconnaissance faciale pour la police) : </a:t>
            </a:r>
            <a:endParaRPr lang="fr-FR" sz="2800" b="1" dirty="0"/>
          </a:p>
        </p:txBody>
      </p:sp>
      <p:sp>
        <p:nvSpPr>
          <p:cNvPr id="18" name="ZoneTexte 17">
            <a:extLst>
              <a:ext uri="{FF2B5EF4-FFF2-40B4-BE49-F238E27FC236}">
                <a16:creationId xmlns:a16="http://schemas.microsoft.com/office/drawing/2014/main" id="{3D3482BC-4AE4-2602-E82D-A75768F787EB}"/>
              </a:ext>
            </a:extLst>
          </p:cNvPr>
          <p:cNvSpPr txBox="1"/>
          <p:nvPr/>
        </p:nvSpPr>
        <p:spPr>
          <a:xfrm>
            <a:off x="9969500" y="6248291"/>
            <a:ext cx="2018688" cy="400110"/>
          </a:xfrm>
          <a:prstGeom prst="rect">
            <a:avLst/>
          </a:prstGeom>
          <a:solidFill>
            <a:schemeClr val="bg1"/>
          </a:solidFill>
          <a:ln w="28575">
            <a:solidFill>
              <a:schemeClr val="tx1"/>
            </a:solidFill>
          </a:ln>
        </p:spPr>
        <p:txBody>
          <a:bodyPr wrap="square">
            <a:spAutoFit/>
          </a:bodyPr>
          <a:lstStyle/>
          <a:p>
            <a:pPr algn="ctr"/>
            <a:r>
              <a:rPr lang="fr-CH" sz="2000" b="1" dirty="0">
                <a:solidFill>
                  <a:srgbClr val="000000"/>
                </a:solidFill>
                <a:latin typeface="Arial Rounded MT Bold" panose="020F0704030504030204" pitchFamily="34" charset="77"/>
              </a:rPr>
              <a:t>4 juin</a:t>
            </a:r>
            <a:r>
              <a:rPr lang="fr-CH" sz="2000" b="1" dirty="0">
                <a:solidFill>
                  <a:srgbClr val="000000"/>
                </a:solidFill>
                <a:effectLst/>
                <a:latin typeface="Arial Rounded MT Bold" panose="020F0704030504030204" pitchFamily="34" charset="77"/>
              </a:rPr>
              <a:t> </a:t>
            </a:r>
            <a:r>
              <a:rPr lang="fr-CH" sz="2000" b="1" dirty="0">
                <a:solidFill>
                  <a:srgbClr val="000000"/>
                </a:solidFill>
                <a:latin typeface="Arial Rounded MT Bold" panose="020F0704030504030204" pitchFamily="34" charset="77"/>
              </a:rPr>
              <a:t>2026</a:t>
            </a:r>
            <a:endParaRPr lang="fr-CH" sz="2000" dirty="0">
              <a:solidFill>
                <a:srgbClr val="000000"/>
              </a:solidFill>
              <a:effectLst/>
              <a:latin typeface="Arial Rounded MT Bold" panose="020F0704030504030204" pitchFamily="34" charset="77"/>
            </a:endParaRPr>
          </a:p>
        </p:txBody>
      </p:sp>
      <p:pic>
        <p:nvPicPr>
          <p:cNvPr id="10" name="Image 9">
            <a:extLst>
              <a:ext uri="{FF2B5EF4-FFF2-40B4-BE49-F238E27FC236}">
                <a16:creationId xmlns:a16="http://schemas.microsoft.com/office/drawing/2014/main" id="{C102A795-77D8-7C8A-02E8-D8E6E4782430}"/>
              </a:ext>
            </a:extLst>
          </p:cNvPr>
          <p:cNvPicPr>
            <a:picLocks noChangeAspect="1"/>
          </p:cNvPicPr>
          <p:nvPr/>
        </p:nvPicPr>
        <p:blipFill>
          <a:blip r:embed="rId3"/>
          <a:stretch>
            <a:fillRect/>
          </a:stretch>
        </p:blipFill>
        <p:spPr>
          <a:xfrm>
            <a:off x="236220" y="3341585"/>
            <a:ext cx="6477000" cy="3317274"/>
          </a:xfrm>
          <a:prstGeom prst="rect">
            <a:avLst/>
          </a:prstGeom>
        </p:spPr>
      </p:pic>
      <p:pic>
        <p:nvPicPr>
          <p:cNvPr id="4" name="Image 3">
            <a:extLst>
              <a:ext uri="{FF2B5EF4-FFF2-40B4-BE49-F238E27FC236}">
                <a16:creationId xmlns:a16="http://schemas.microsoft.com/office/drawing/2014/main" id="{D5E70570-A58C-0CE9-F43E-D546E0E7D2AE}"/>
              </a:ext>
            </a:extLst>
          </p:cNvPr>
          <p:cNvPicPr>
            <a:picLocks noChangeAspect="1"/>
          </p:cNvPicPr>
          <p:nvPr/>
        </p:nvPicPr>
        <p:blipFill>
          <a:blip r:embed="rId4"/>
          <a:stretch>
            <a:fillRect/>
          </a:stretch>
        </p:blipFill>
        <p:spPr>
          <a:xfrm>
            <a:off x="5482708" y="70969"/>
            <a:ext cx="2247900" cy="1778000"/>
          </a:xfrm>
          <a:prstGeom prst="rect">
            <a:avLst/>
          </a:prstGeom>
        </p:spPr>
      </p:pic>
      <p:pic>
        <p:nvPicPr>
          <p:cNvPr id="14" name="Image 13">
            <a:extLst>
              <a:ext uri="{FF2B5EF4-FFF2-40B4-BE49-F238E27FC236}">
                <a16:creationId xmlns:a16="http://schemas.microsoft.com/office/drawing/2014/main" id="{31243F55-B338-891A-1E13-E7895C140AB1}"/>
              </a:ext>
            </a:extLst>
          </p:cNvPr>
          <p:cNvPicPr>
            <a:picLocks noChangeAspect="1"/>
          </p:cNvPicPr>
          <p:nvPr/>
        </p:nvPicPr>
        <p:blipFill>
          <a:blip r:embed="rId5"/>
          <a:stretch>
            <a:fillRect/>
          </a:stretch>
        </p:blipFill>
        <p:spPr>
          <a:xfrm>
            <a:off x="9244988" y="134469"/>
            <a:ext cx="2743200" cy="3429000"/>
          </a:xfrm>
          <a:prstGeom prst="rect">
            <a:avLst/>
          </a:prstGeom>
        </p:spPr>
      </p:pic>
    </p:spTree>
    <p:extLst>
      <p:ext uri="{BB962C8B-B14F-4D97-AF65-F5344CB8AC3E}">
        <p14:creationId xmlns:p14="http://schemas.microsoft.com/office/powerpoint/2010/main" val="2931782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strVal val="#ppt_w*0.70"/>
                                          </p:val>
                                        </p:tav>
                                        <p:tav tm="100000">
                                          <p:val>
                                            <p:strVal val="#ppt_w"/>
                                          </p:val>
                                        </p:tav>
                                      </p:tavLst>
                                    </p:anim>
                                    <p:anim calcmode="lin" valueType="num">
                                      <p:cBhvr>
                                        <p:cTn id="8" dur="1000" fill="hold"/>
                                        <p:tgtEl>
                                          <p:spTgt spid="14"/>
                                        </p:tgtEl>
                                        <p:attrNameLst>
                                          <p:attrName>ppt_h</p:attrName>
                                        </p:attrNameLst>
                                      </p:cBhvr>
                                      <p:tavLst>
                                        <p:tav tm="0">
                                          <p:val>
                                            <p:strVal val="#ppt_h"/>
                                          </p:val>
                                        </p:tav>
                                        <p:tav tm="100000">
                                          <p:val>
                                            <p:strVal val="#ppt_h"/>
                                          </p:val>
                                        </p:tav>
                                      </p:tavLst>
                                    </p:anim>
                                    <p:animEffect transition="in" filter="fade">
                                      <p:cBhvr>
                                        <p:cTn id="9" dur="10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strVal val="#ppt_w*0.70"/>
                                          </p:val>
                                        </p:tav>
                                        <p:tav tm="100000">
                                          <p:val>
                                            <p:strVal val="#ppt_w"/>
                                          </p:val>
                                        </p:tav>
                                      </p:tavLst>
                                    </p:anim>
                                    <p:anim calcmode="lin" valueType="num">
                                      <p:cBhvr>
                                        <p:cTn id="15" dur="1000" fill="hold"/>
                                        <p:tgtEl>
                                          <p:spTgt spid="10"/>
                                        </p:tgtEl>
                                        <p:attrNameLst>
                                          <p:attrName>ppt_h</p:attrName>
                                        </p:attrNameLst>
                                      </p:cBhvr>
                                      <p:tavLst>
                                        <p:tav tm="0">
                                          <p:val>
                                            <p:strVal val="#ppt_h"/>
                                          </p:val>
                                        </p:tav>
                                        <p:tav tm="100000">
                                          <p:val>
                                            <p:strVal val="#ppt_h"/>
                                          </p:val>
                                        </p:tav>
                                      </p:tavLst>
                                    </p:anim>
                                    <p:animEffect transition="in" filter="fade">
                                      <p:cBhvr>
                                        <p:cTn id="16" dur="1000"/>
                                        <p:tgtEl>
                                          <p:spTgt spid="10"/>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1000" fill="hold"/>
                                        <p:tgtEl>
                                          <p:spTgt spid="9"/>
                                        </p:tgtEl>
                                        <p:attrNameLst>
                                          <p:attrName>ppt_w</p:attrName>
                                        </p:attrNameLst>
                                      </p:cBhvr>
                                      <p:tavLst>
                                        <p:tav tm="0">
                                          <p:val>
                                            <p:strVal val="#ppt_w*0.70"/>
                                          </p:val>
                                        </p:tav>
                                        <p:tav tm="100000">
                                          <p:val>
                                            <p:strVal val="#ppt_w"/>
                                          </p:val>
                                        </p:tav>
                                      </p:tavLst>
                                    </p:anim>
                                    <p:anim calcmode="lin" valueType="num">
                                      <p:cBhvr>
                                        <p:cTn id="20" dur="1000" fill="hold"/>
                                        <p:tgtEl>
                                          <p:spTgt spid="9"/>
                                        </p:tgtEl>
                                        <p:attrNameLst>
                                          <p:attrName>ppt_h</p:attrName>
                                        </p:attrNameLst>
                                      </p:cBhvr>
                                      <p:tavLst>
                                        <p:tav tm="0">
                                          <p:val>
                                            <p:strVal val="#ppt_h"/>
                                          </p:val>
                                        </p:tav>
                                        <p:tav tm="100000">
                                          <p:val>
                                            <p:strVal val="#ppt_h"/>
                                          </p:val>
                                        </p:tav>
                                      </p:tavLst>
                                    </p:anim>
                                    <p:animEffect transition="in" filter="fade">
                                      <p:cBhvr>
                                        <p:cTn id="2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5D1BB-0A3C-9F6F-0C35-E206ED148B1B}"/>
            </a:ext>
          </a:extLst>
        </p:cNvPr>
        <p:cNvGrpSpPr/>
        <p:nvPr/>
      </p:nvGrpSpPr>
      <p:grpSpPr>
        <a:xfrm>
          <a:off x="0" y="0"/>
          <a:ext cx="0" cy="0"/>
          <a:chOff x="0" y="0"/>
          <a:chExt cx="0" cy="0"/>
        </a:xfrm>
      </p:grpSpPr>
      <p:sp>
        <p:nvSpPr>
          <p:cNvPr id="8" name="Titre 1">
            <a:extLst>
              <a:ext uri="{FF2B5EF4-FFF2-40B4-BE49-F238E27FC236}">
                <a16:creationId xmlns:a16="http://schemas.microsoft.com/office/drawing/2014/main" id="{A93A9F8F-8E25-9A4A-5398-0373DC7E6699}"/>
              </a:ext>
            </a:extLst>
          </p:cNvPr>
          <p:cNvSpPr txBox="1">
            <a:spLocks/>
          </p:cNvSpPr>
          <p:nvPr/>
        </p:nvSpPr>
        <p:spPr>
          <a:xfrm>
            <a:off x="402771" y="205695"/>
            <a:ext cx="10515600" cy="1325563"/>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H" sz="5400" dirty="0">
                <a:latin typeface="Gill Sans Ultra Bold" panose="020B0A02020104020203" pitchFamily="34" charset="77"/>
              </a:rPr>
              <a:t>L’identité numérique est soutenue </a:t>
            </a:r>
          </a:p>
          <a:p>
            <a:r>
              <a:rPr lang="fr-CH" sz="6500" dirty="0">
                <a:latin typeface="Gill Sans Ultra Bold" panose="020B0A02020104020203" pitchFamily="34" charset="77"/>
              </a:rPr>
              <a:t>par </a:t>
            </a:r>
            <a:r>
              <a:rPr lang="fr-CH" sz="6500" dirty="0">
                <a:solidFill>
                  <a:srgbClr val="FF0000"/>
                </a:solidFill>
                <a:latin typeface="Gill Sans Ultra Bold" panose="020B0A02020104020203" pitchFamily="34" charset="77"/>
              </a:rPr>
              <a:t>Swisscom </a:t>
            </a:r>
          </a:p>
          <a:p>
            <a:r>
              <a:rPr lang="fr-CH" sz="6500" dirty="0">
                <a:latin typeface="Gill Sans Ultra Bold" panose="020B0A02020104020203" pitchFamily="34" charset="77"/>
              </a:rPr>
              <a:t>et</a:t>
            </a:r>
            <a:r>
              <a:rPr lang="fr-CH" sz="6500" dirty="0">
                <a:solidFill>
                  <a:srgbClr val="FF0000"/>
                </a:solidFill>
                <a:latin typeface="Gill Sans Ultra Bold" panose="020B0A02020104020203" pitchFamily="34" charset="77"/>
              </a:rPr>
              <a:t> les principaux médias !</a:t>
            </a:r>
          </a:p>
        </p:txBody>
      </p:sp>
      <p:pic>
        <p:nvPicPr>
          <p:cNvPr id="20" name="Image 19">
            <a:extLst>
              <a:ext uri="{FF2B5EF4-FFF2-40B4-BE49-F238E27FC236}">
                <a16:creationId xmlns:a16="http://schemas.microsoft.com/office/drawing/2014/main" id="{CA7239F8-41BD-3B81-6EA0-C239F06A7853}"/>
              </a:ext>
            </a:extLst>
          </p:cNvPr>
          <p:cNvPicPr>
            <a:picLocks noChangeAspect="1"/>
          </p:cNvPicPr>
          <p:nvPr/>
        </p:nvPicPr>
        <p:blipFill>
          <a:blip r:embed="rId2"/>
          <a:stretch>
            <a:fillRect/>
          </a:stretch>
        </p:blipFill>
        <p:spPr>
          <a:xfrm>
            <a:off x="2775857" y="1690325"/>
            <a:ext cx="7467600" cy="1354741"/>
          </a:xfrm>
          <a:prstGeom prst="rect">
            <a:avLst/>
          </a:prstGeom>
          <a:ln w="28575">
            <a:solidFill>
              <a:schemeClr val="tx1"/>
            </a:solidFill>
          </a:ln>
        </p:spPr>
      </p:pic>
      <p:pic>
        <p:nvPicPr>
          <p:cNvPr id="21" name="Image 20">
            <a:extLst>
              <a:ext uri="{FF2B5EF4-FFF2-40B4-BE49-F238E27FC236}">
                <a16:creationId xmlns:a16="http://schemas.microsoft.com/office/drawing/2014/main" id="{24201487-92DD-A21D-9E64-738F348D2300}"/>
              </a:ext>
            </a:extLst>
          </p:cNvPr>
          <p:cNvPicPr>
            <a:picLocks noChangeAspect="1"/>
          </p:cNvPicPr>
          <p:nvPr/>
        </p:nvPicPr>
        <p:blipFill>
          <a:blip r:embed="rId3"/>
          <a:stretch>
            <a:fillRect/>
          </a:stretch>
        </p:blipFill>
        <p:spPr>
          <a:xfrm>
            <a:off x="548985" y="1662676"/>
            <a:ext cx="2068053" cy="1410037"/>
          </a:xfrm>
          <a:prstGeom prst="rect">
            <a:avLst/>
          </a:prstGeom>
        </p:spPr>
      </p:pic>
      <p:pic>
        <p:nvPicPr>
          <p:cNvPr id="22" name="Image 21">
            <a:extLst>
              <a:ext uri="{FF2B5EF4-FFF2-40B4-BE49-F238E27FC236}">
                <a16:creationId xmlns:a16="http://schemas.microsoft.com/office/drawing/2014/main" id="{06C53119-B11A-D1B0-598B-0012E796ED51}"/>
              </a:ext>
            </a:extLst>
          </p:cNvPr>
          <p:cNvPicPr>
            <a:picLocks noChangeAspect="1"/>
          </p:cNvPicPr>
          <p:nvPr/>
        </p:nvPicPr>
        <p:blipFill>
          <a:blip r:embed="rId4"/>
          <a:stretch>
            <a:fillRect/>
          </a:stretch>
        </p:blipFill>
        <p:spPr>
          <a:xfrm>
            <a:off x="592527" y="3111500"/>
            <a:ext cx="1968500" cy="317500"/>
          </a:xfrm>
          <a:prstGeom prst="rect">
            <a:avLst/>
          </a:prstGeom>
        </p:spPr>
      </p:pic>
      <p:pic>
        <p:nvPicPr>
          <p:cNvPr id="23" name="Image 22">
            <a:extLst>
              <a:ext uri="{FF2B5EF4-FFF2-40B4-BE49-F238E27FC236}">
                <a16:creationId xmlns:a16="http://schemas.microsoft.com/office/drawing/2014/main" id="{BC45C2BD-5796-11A8-46D2-17594417A831}"/>
              </a:ext>
            </a:extLst>
          </p:cNvPr>
          <p:cNvPicPr>
            <a:picLocks noChangeAspect="1"/>
          </p:cNvPicPr>
          <p:nvPr/>
        </p:nvPicPr>
        <p:blipFill>
          <a:blip r:embed="rId5"/>
          <a:stretch>
            <a:fillRect/>
          </a:stretch>
        </p:blipFill>
        <p:spPr>
          <a:xfrm>
            <a:off x="592527" y="3496089"/>
            <a:ext cx="9906744" cy="1502523"/>
          </a:xfrm>
          <a:prstGeom prst="rect">
            <a:avLst/>
          </a:prstGeom>
          <a:ln>
            <a:solidFill>
              <a:schemeClr val="tx1"/>
            </a:solidFill>
          </a:ln>
        </p:spPr>
      </p:pic>
      <p:pic>
        <p:nvPicPr>
          <p:cNvPr id="24" name="Image 23">
            <a:extLst>
              <a:ext uri="{FF2B5EF4-FFF2-40B4-BE49-F238E27FC236}">
                <a16:creationId xmlns:a16="http://schemas.microsoft.com/office/drawing/2014/main" id="{0A3DD34D-188B-A77B-0152-675774A1433C}"/>
              </a:ext>
            </a:extLst>
          </p:cNvPr>
          <p:cNvPicPr>
            <a:picLocks noChangeAspect="1"/>
          </p:cNvPicPr>
          <p:nvPr/>
        </p:nvPicPr>
        <p:blipFill>
          <a:blip r:embed="rId6"/>
          <a:stretch>
            <a:fillRect/>
          </a:stretch>
        </p:blipFill>
        <p:spPr>
          <a:xfrm>
            <a:off x="592524" y="5167675"/>
            <a:ext cx="9906747" cy="1411373"/>
          </a:xfrm>
          <a:prstGeom prst="rect">
            <a:avLst/>
          </a:prstGeom>
          <a:ln>
            <a:solidFill>
              <a:schemeClr val="tx1"/>
            </a:solidFill>
          </a:ln>
        </p:spPr>
      </p:pic>
      <p:sp>
        <p:nvSpPr>
          <p:cNvPr id="27" name="Rectangle 26">
            <a:extLst>
              <a:ext uri="{FF2B5EF4-FFF2-40B4-BE49-F238E27FC236}">
                <a16:creationId xmlns:a16="http://schemas.microsoft.com/office/drawing/2014/main" id="{1120C006-6310-E03E-8F6D-51C6A78F8750}"/>
              </a:ext>
            </a:extLst>
          </p:cNvPr>
          <p:cNvSpPr/>
          <p:nvPr/>
        </p:nvSpPr>
        <p:spPr>
          <a:xfrm>
            <a:off x="592527" y="4593396"/>
            <a:ext cx="9906744" cy="405216"/>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a:extLst>
              <a:ext uri="{FF2B5EF4-FFF2-40B4-BE49-F238E27FC236}">
                <a16:creationId xmlns:a16="http://schemas.microsoft.com/office/drawing/2014/main" id="{E1F84034-2798-6CF9-6F03-48C329A86796}"/>
              </a:ext>
            </a:extLst>
          </p:cNvPr>
          <p:cNvSpPr/>
          <p:nvPr/>
        </p:nvSpPr>
        <p:spPr>
          <a:xfrm>
            <a:off x="592524" y="5763986"/>
            <a:ext cx="9906747" cy="522514"/>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9" name="Image 28">
            <a:extLst>
              <a:ext uri="{FF2B5EF4-FFF2-40B4-BE49-F238E27FC236}">
                <a16:creationId xmlns:a16="http://schemas.microsoft.com/office/drawing/2014/main" id="{76C435D1-4E4D-468B-EBA7-654F4FB8312C}"/>
              </a:ext>
            </a:extLst>
          </p:cNvPr>
          <p:cNvPicPr>
            <a:picLocks noChangeAspect="1"/>
          </p:cNvPicPr>
          <p:nvPr/>
        </p:nvPicPr>
        <p:blipFill>
          <a:blip r:embed="rId7"/>
          <a:stretch>
            <a:fillRect/>
          </a:stretch>
        </p:blipFill>
        <p:spPr>
          <a:xfrm>
            <a:off x="10402276" y="1268204"/>
            <a:ext cx="1583281" cy="1583281"/>
          </a:xfrm>
          <a:prstGeom prst="rect">
            <a:avLst/>
          </a:prstGeom>
        </p:spPr>
      </p:pic>
      <p:pic>
        <p:nvPicPr>
          <p:cNvPr id="2" name="Image 1">
            <a:extLst>
              <a:ext uri="{FF2B5EF4-FFF2-40B4-BE49-F238E27FC236}">
                <a16:creationId xmlns:a16="http://schemas.microsoft.com/office/drawing/2014/main" id="{45FD1AE3-617B-060C-C22B-5AD2B6ECC459}"/>
              </a:ext>
            </a:extLst>
          </p:cNvPr>
          <p:cNvPicPr>
            <a:picLocks noChangeAspect="1"/>
          </p:cNvPicPr>
          <p:nvPr/>
        </p:nvPicPr>
        <p:blipFill>
          <a:blip r:embed="rId8"/>
          <a:stretch>
            <a:fillRect/>
          </a:stretch>
        </p:blipFill>
        <p:spPr>
          <a:xfrm>
            <a:off x="10499271" y="4191779"/>
            <a:ext cx="1635770" cy="1613665"/>
          </a:xfrm>
          <a:prstGeom prst="rect">
            <a:avLst/>
          </a:prstGeom>
        </p:spPr>
      </p:pic>
    </p:spTree>
    <p:extLst>
      <p:ext uri="{BB962C8B-B14F-4D97-AF65-F5344CB8AC3E}">
        <p14:creationId xmlns:p14="http://schemas.microsoft.com/office/powerpoint/2010/main" val="2003512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1000"/>
                                        <p:tgtEl>
                                          <p:spTgt spid="21"/>
                                        </p:tgtEl>
                                        <p:attrNameLst>
                                          <p:attrName>ppt_x</p:attrName>
                                        </p:attrNameLst>
                                      </p:cBhvr>
                                      <p:tavLst>
                                        <p:tav tm="0">
                                          <p:val>
                                            <p:strVal val="#ppt_x-#ppt_w*1.125000"/>
                                          </p:val>
                                        </p:tav>
                                        <p:tav tm="100000">
                                          <p:val>
                                            <p:strVal val="#ppt_x"/>
                                          </p:val>
                                        </p:tav>
                                      </p:tavLst>
                                    </p:anim>
                                    <p:animEffect transition="in" filter="wipe(right)">
                                      <p:cBhvr>
                                        <p:cTn id="8" dur="1000"/>
                                        <p:tgtEl>
                                          <p:spTgt spid="21"/>
                                        </p:tgtEl>
                                      </p:cBhvr>
                                    </p:animEffect>
                                  </p:childTnLst>
                                </p:cTn>
                              </p:par>
                              <p:par>
                                <p:cTn id="9" presetID="12" presetClass="entr" presetSubtype="8"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1000"/>
                                        <p:tgtEl>
                                          <p:spTgt spid="20"/>
                                        </p:tgtEl>
                                        <p:attrNameLst>
                                          <p:attrName>ppt_x</p:attrName>
                                        </p:attrNameLst>
                                      </p:cBhvr>
                                      <p:tavLst>
                                        <p:tav tm="0">
                                          <p:val>
                                            <p:strVal val="#ppt_x-#ppt_w*1.125000"/>
                                          </p:val>
                                        </p:tav>
                                        <p:tav tm="100000">
                                          <p:val>
                                            <p:strVal val="#ppt_x"/>
                                          </p:val>
                                        </p:tav>
                                      </p:tavLst>
                                    </p:anim>
                                    <p:animEffect transition="in" filter="wipe(right)">
                                      <p:cBhvr>
                                        <p:cTn id="12" dur="1000"/>
                                        <p:tgtEl>
                                          <p:spTgt spid="20"/>
                                        </p:tgtEl>
                                      </p:cBhvr>
                                    </p:animEffect>
                                  </p:childTnLst>
                                </p:cTn>
                              </p:par>
                              <p:par>
                                <p:cTn id="13" presetID="12" presetClass="entr" presetSubtype="8"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1000"/>
                                        <p:tgtEl>
                                          <p:spTgt spid="22"/>
                                        </p:tgtEl>
                                        <p:attrNameLst>
                                          <p:attrName>ppt_x</p:attrName>
                                        </p:attrNameLst>
                                      </p:cBhvr>
                                      <p:tavLst>
                                        <p:tav tm="0">
                                          <p:val>
                                            <p:strVal val="#ppt_x-#ppt_w*1.125000"/>
                                          </p:val>
                                        </p:tav>
                                        <p:tav tm="100000">
                                          <p:val>
                                            <p:strVal val="#ppt_x"/>
                                          </p:val>
                                        </p:tav>
                                      </p:tavLst>
                                    </p:anim>
                                    <p:animEffect transition="in" filter="wipe(right)">
                                      <p:cBhvr>
                                        <p:cTn id="16" dur="10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p:cTn id="21" dur="1000" fill="hold"/>
                                        <p:tgtEl>
                                          <p:spTgt spid="27"/>
                                        </p:tgtEl>
                                        <p:attrNameLst>
                                          <p:attrName>ppt_w</p:attrName>
                                        </p:attrNameLst>
                                      </p:cBhvr>
                                      <p:tavLst>
                                        <p:tav tm="0">
                                          <p:val>
                                            <p:strVal val="#ppt_w*0.70"/>
                                          </p:val>
                                        </p:tav>
                                        <p:tav tm="100000">
                                          <p:val>
                                            <p:strVal val="#ppt_w"/>
                                          </p:val>
                                        </p:tav>
                                      </p:tavLst>
                                    </p:anim>
                                    <p:anim calcmode="lin" valueType="num">
                                      <p:cBhvr>
                                        <p:cTn id="22" dur="1000" fill="hold"/>
                                        <p:tgtEl>
                                          <p:spTgt spid="27"/>
                                        </p:tgtEl>
                                        <p:attrNameLst>
                                          <p:attrName>ppt_h</p:attrName>
                                        </p:attrNameLst>
                                      </p:cBhvr>
                                      <p:tavLst>
                                        <p:tav tm="0">
                                          <p:val>
                                            <p:strVal val="#ppt_h"/>
                                          </p:val>
                                        </p:tav>
                                        <p:tav tm="100000">
                                          <p:val>
                                            <p:strVal val="#ppt_h"/>
                                          </p:val>
                                        </p:tav>
                                      </p:tavLst>
                                    </p:anim>
                                    <p:animEffect transition="in" filter="fade">
                                      <p:cBhvr>
                                        <p:cTn id="23" dur="1000"/>
                                        <p:tgtEl>
                                          <p:spTgt spid="27"/>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1000" fill="hold"/>
                                        <p:tgtEl>
                                          <p:spTgt spid="28"/>
                                        </p:tgtEl>
                                        <p:attrNameLst>
                                          <p:attrName>ppt_w</p:attrName>
                                        </p:attrNameLst>
                                      </p:cBhvr>
                                      <p:tavLst>
                                        <p:tav tm="0">
                                          <p:val>
                                            <p:strVal val="#ppt_w*0.70"/>
                                          </p:val>
                                        </p:tav>
                                        <p:tav tm="100000">
                                          <p:val>
                                            <p:strVal val="#ppt_w"/>
                                          </p:val>
                                        </p:tav>
                                      </p:tavLst>
                                    </p:anim>
                                    <p:anim calcmode="lin" valueType="num">
                                      <p:cBhvr>
                                        <p:cTn id="29" dur="1000" fill="hold"/>
                                        <p:tgtEl>
                                          <p:spTgt spid="28"/>
                                        </p:tgtEl>
                                        <p:attrNameLst>
                                          <p:attrName>ppt_h</p:attrName>
                                        </p:attrNameLst>
                                      </p:cBhvr>
                                      <p:tavLst>
                                        <p:tav tm="0">
                                          <p:val>
                                            <p:strVal val="#ppt_h"/>
                                          </p:val>
                                        </p:tav>
                                        <p:tav tm="100000">
                                          <p:val>
                                            <p:strVal val="#ppt_h"/>
                                          </p:val>
                                        </p:tav>
                                      </p:tavLst>
                                    </p:anim>
                                    <p:animEffect transition="in" filter="fade">
                                      <p:cBhvr>
                                        <p:cTn id="30" dur="10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p:cTn id="35" dur="1000" fill="hold"/>
                                        <p:tgtEl>
                                          <p:spTgt spid="2"/>
                                        </p:tgtEl>
                                        <p:attrNameLst>
                                          <p:attrName>ppt_w</p:attrName>
                                        </p:attrNameLst>
                                      </p:cBhvr>
                                      <p:tavLst>
                                        <p:tav tm="0">
                                          <p:val>
                                            <p:strVal val="#ppt_w*0.70"/>
                                          </p:val>
                                        </p:tav>
                                        <p:tav tm="100000">
                                          <p:val>
                                            <p:strVal val="#ppt_w"/>
                                          </p:val>
                                        </p:tav>
                                      </p:tavLst>
                                    </p:anim>
                                    <p:anim calcmode="lin" valueType="num">
                                      <p:cBhvr>
                                        <p:cTn id="36" dur="1000" fill="hold"/>
                                        <p:tgtEl>
                                          <p:spTgt spid="2"/>
                                        </p:tgtEl>
                                        <p:attrNameLst>
                                          <p:attrName>ppt_h</p:attrName>
                                        </p:attrNameLst>
                                      </p:cBhvr>
                                      <p:tavLst>
                                        <p:tav tm="0">
                                          <p:val>
                                            <p:strVal val="#ppt_h"/>
                                          </p:val>
                                        </p:tav>
                                        <p:tav tm="100000">
                                          <p:val>
                                            <p:strVal val="#ppt_h"/>
                                          </p:val>
                                        </p:tav>
                                      </p:tavLst>
                                    </p:anim>
                                    <p:animEffect transition="in" filter="fade">
                                      <p:cBhvr>
                                        <p:cTn id="3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5BBE9-DE4D-BE69-3CCF-6D562D5CD401}"/>
            </a:ext>
          </a:extLst>
        </p:cNvPr>
        <p:cNvGrpSpPr/>
        <p:nvPr/>
      </p:nvGrpSpPr>
      <p:grpSpPr>
        <a:xfrm>
          <a:off x="0" y="0"/>
          <a:ext cx="0" cy="0"/>
          <a:chOff x="0" y="0"/>
          <a:chExt cx="0" cy="0"/>
        </a:xfrm>
      </p:grpSpPr>
      <p:pic>
        <p:nvPicPr>
          <p:cNvPr id="16" name="Image 15">
            <a:extLst>
              <a:ext uri="{FF2B5EF4-FFF2-40B4-BE49-F238E27FC236}">
                <a16:creationId xmlns:a16="http://schemas.microsoft.com/office/drawing/2014/main" id="{B6AB6AAE-EB8D-E963-ACBA-9CF74F094203}"/>
              </a:ext>
            </a:extLst>
          </p:cNvPr>
          <p:cNvPicPr>
            <a:picLocks noChangeAspect="1"/>
          </p:cNvPicPr>
          <p:nvPr/>
        </p:nvPicPr>
        <p:blipFill>
          <a:blip r:embed="rId2"/>
          <a:stretch>
            <a:fillRect/>
          </a:stretch>
        </p:blipFill>
        <p:spPr>
          <a:xfrm>
            <a:off x="619326" y="1613264"/>
            <a:ext cx="654302" cy="721656"/>
          </a:xfrm>
          <a:prstGeom prst="rect">
            <a:avLst/>
          </a:prstGeom>
        </p:spPr>
      </p:pic>
      <p:pic>
        <p:nvPicPr>
          <p:cNvPr id="18" name="Image 17">
            <a:extLst>
              <a:ext uri="{FF2B5EF4-FFF2-40B4-BE49-F238E27FC236}">
                <a16:creationId xmlns:a16="http://schemas.microsoft.com/office/drawing/2014/main" id="{3BD090B8-1252-58CC-E5A6-72D2C7DE2341}"/>
              </a:ext>
            </a:extLst>
          </p:cNvPr>
          <p:cNvPicPr>
            <a:picLocks noChangeAspect="1"/>
          </p:cNvPicPr>
          <p:nvPr/>
        </p:nvPicPr>
        <p:blipFill>
          <a:blip r:embed="rId3"/>
          <a:stretch>
            <a:fillRect/>
          </a:stretch>
        </p:blipFill>
        <p:spPr>
          <a:xfrm>
            <a:off x="1273628" y="1613264"/>
            <a:ext cx="2343955" cy="672446"/>
          </a:xfrm>
          <a:prstGeom prst="rect">
            <a:avLst/>
          </a:prstGeom>
        </p:spPr>
      </p:pic>
      <p:sp>
        <p:nvSpPr>
          <p:cNvPr id="8" name="Titre 1">
            <a:extLst>
              <a:ext uri="{FF2B5EF4-FFF2-40B4-BE49-F238E27FC236}">
                <a16:creationId xmlns:a16="http://schemas.microsoft.com/office/drawing/2014/main" id="{95D200DF-414A-4005-9FB1-69CFB272AEC5}"/>
              </a:ext>
            </a:extLst>
          </p:cNvPr>
          <p:cNvSpPr txBox="1">
            <a:spLocks/>
          </p:cNvSpPr>
          <p:nvPr/>
        </p:nvSpPr>
        <p:spPr>
          <a:xfrm>
            <a:off x="402771" y="205695"/>
            <a:ext cx="11410288" cy="1325563"/>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H" dirty="0">
                <a:latin typeface="Gill Sans Ultra Bold" panose="020B0A02020104020203" pitchFamily="34" charset="77"/>
              </a:rPr>
              <a:t>Le 28 septembre 2025, l’identité numérique est </a:t>
            </a:r>
            <a:r>
              <a:rPr lang="fr-CH" dirty="0">
                <a:solidFill>
                  <a:srgbClr val="FF0000"/>
                </a:solidFill>
                <a:latin typeface="Gill Sans Ultra Bold" panose="020B0A02020104020203" pitchFamily="34" charset="77"/>
              </a:rPr>
              <a:t>« acceptée »</a:t>
            </a:r>
            <a:r>
              <a:rPr lang="fr-CH" dirty="0">
                <a:latin typeface="Gill Sans Ultra Bold" panose="020B0A02020104020203" pitchFamily="34" charset="77"/>
              </a:rPr>
              <a:t> en Suisse</a:t>
            </a:r>
            <a:endParaRPr lang="fr-CH" b="1" dirty="0">
              <a:latin typeface="+mn-lt"/>
            </a:endParaRPr>
          </a:p>
        </p:txBody>
      </p:sp>
      <p:pic>
        <p:nvPicPr>
          <p:cNvPr id="3" name="Image 2">
            <a:extLst>
              <a:ext uri="{FF2B5EF4-FFF2-40B4-BE49-F238E27FC236}">
                <a16:creationId xmlns:a16="http://schemas.microsoft.com/office/drawing/2014/main" id="{F6065528-69D4-54DA-D7A2-80BD0C80981A}"/>
              </a:ext>
            </a:extLst>
          </p:cNvPr>
          <p:cNvPicPr>
            <a:picLocks noChangeAspect="1"/>
          </p:cNvPicPr>
          <p:nvPr/>
        </p:nvPicPr>
        <p:blipFill>
          <a:blip r:embed="rId4"/>
          <a:stretch>
            <a:fillRect/>
          </a:stretch>
        </p:blipFill>
        <p:spPr>
          <a:xfrm>
            <a:off x="5343101" y="1477761"/>
            <a:ext cx="4517791" cy="5174544"/>
          </a:xfrm>
          <a:prstGeom prst="rect">
            <a:avLst/>
          </a:prstGeom>
        </p:spPr>
      </p:pic>
      <p:sp>
        <p:nvSpPr>
          <p:cNvPr id="4" name="Rectangle 3">
            <a:extLst>
              <a:ext uri="{FF2B5EF4-FFF2-40B4-BE49-F238E27FC236}">
                <a16:creationId xmlns:a16="http://schemas.microsoft.com/office/drawing/2014/main" id="{28FE4024-7EE6-0218-7E9F-8490B9339978}"/>
              </a:ext>
            </a:extLst>
          </p:cNvPr>
          <p:cNvSpPr/>
          <p:nvPr/>
        </p:nvSpPr>
        <p:spPr>
          <a:xfrm>
            <a:off x="5761850" y="2232452"/>
            <a:ext cx="3486124" cy="5696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4B4C349C-6E7C-54E8-D25E-83B59E4C4863}"/>
              </a:ext>
            </a:extLst>
          </p:cNvPr>
          <p:cNvSpPr txBox="1"/>
          <p:nvPr/>
        </p:nvSpPr>
        <p:spPr>
          <a:xfrm>
            <a:off x="7854573" y="1732878"/>
            <a:ext cx="5162686" cy="769441"/>
          </a:xfrm>
          <a:prstGeom prst="rect">
            <a:avLst/>
          </a:prstGeom>
          <a:noFill/>
        </p:spPr>
        <p:txBody>
          <a:bodyPr wrap="square">
            <a:spAutoFit/>
          </a:bodyPr>
          <a:lstStyle/>
          <a:p>
            <a:r>
              <a:rPr lang="fr-CH" sz="2200" dirty="0">
                <a:solidFill>
                  <a:srgbClr val="000000"/>
                </a:solidFill>
                <a:effectLst/>
                <a:latin typeface="Helvetica Neue" panose="02000503000000020004" pitchFamily="2" charset="0"/>
              </a:rPr>
              <a:t>●  En rouge : </a:t>
            </a:r>
            <a:r>
              <a:rPr lang="fr-CH" sz="2200" b="1" dirty="0">
                <a:solidFill>
                  <a:srgbClr val="FF0000"/>
                </a:solidFill>
                <a:effectLst/>
                <a:latin typeface="Helvetica Neue" panose="02000503000000020004" pitchFamily="2" charset="0"/>
              </a:rPr>
              <a:t>NON</a:t>
            </a:r>
            <a:r>
              <a:rPr lang="fr-CH" sz="2200" dirty="0">
                <a:solidFill>
                  <a:srgbClr val="000000"/>
                </a:solidFill>
                <a:effectLst/>
                <a:latin typeface="Helvetica Neue" panose="02000503000000020004" pitchFamily="2" charset="0"/>
              </a:rPr>
              <a:t> à l’e-ID </a:t>
            </a:r>
          </a:p>
          <a:p>
            <a:r>
              <a:rPr lang="fr-CH" sz="2200" dirty="0">
                <a:solidFill>
                  <a:srgbClr val="000000"/>
                </a:solidFill>
                <a:effectLst/>
                <a:latin typeface="Helvetica Neue" panose="02000503000000020004" pitchFamily="2" charset="0"/>
              </a:rPr>
              <a:t>●  En vert : </a:t>
            </a:r>
            <a:r>
              <a:rPr lang="fr-CH" sz="2200" b="1" dirty="0">
                <a:solidFill>
                  <a:srgbClr val="17B199"/>
                </a:solidFill>
                <a:effectLst/>
                <a:latin typeface="Helvetica Neue" panose="02000503000000020004" pitchFamily="2" charset="0"/>
              </a:rPr>
              <a:t>OUI</a:t>
            </a:r>
            <a:r>
              <a:rPr lang="fr-CH" sz="2200" dirty="0">
                <a:solidFill>
                  <a:srgbClr val="91D3F0"/>
                </a:solidFill>
                <a:effectLst/>
                <a:latin typeface="Helvetica Neue" panose="02000503000000020004" pitchFamily="2" charset="0"/>
              </a:rPr>
              <a:t> </a:t>
            </a:r>
            <a:r>
              <a:rPr lang="fr-CH" sz="2200" dirty="0">
                <a:solidFill>
                  <a:srgbClr val="000000"/>
                </a:solidFill>
                <a:effectLst/>
                <a:latin typeface="Helvetica Neue" panose="02000503000000020004" pitchFamily="2" charset="0"/>
              </a:rPr>
              <a:t>à l’e-ID</a:t>
            </a:r>
          </a:p>
        </p:txBody>
      </p:sp>
      <p:sp>
        <p:nvSpPr>
          <p:cNvPr id="14" name="ZoneTexte 13">
            <a:extLst>
              <a:ext uri="{FF2B5EF4-FFF2-40B4-BE49-F238E27FC236}">
                <a16:creationId xmlns:a16="http://schemas.microsoft.com/office/drawing/2014/main" id="{3A37A448-6C54-5F0D-F994-FB82410D3918}"/>
              </a:ext>
            </a:extLst>
          </p:cNvPr>
          <p:cNvSpPr txBox="1"/>
          <p:nvPr/>
        </p:nvSpPr>
        <p:spPr>
          <a:xfrm>
            <a:off x="402771" y="2703939"/>
            <a:ext cx="6098720" cy="1569660"/>
          </a:xfrm>
          <a:prstGeom prst="rect">
            <a:avLst/>
          </a:prstGeom>
          <a:noFill/>
        </p:spPr>
        <p:txBody>
          <a:bodyPr wrap="square">
            <a:spAutoFit/>
          </a:bodyPr>
          <a:lstStyle/>
          <a:p>
            <a:r>
              <a:rPr lang="fr-CH" sz="2400" b="1" dirty="0">
                <a:solidFill>
                  <a:srgbClr val="000000"/>
                </a:solidFill>
                <a:latin typeface="Helvetica Neue" panose="02000503000000020004" pitchFamily="2" charset="0"/>
              </a:rPr>
              <a:t>À </a:t>
            </a:r>
            <a:r>
              <a:rPr lang="fr-CH" sz="2400" b="1" dirty="0">
                <a:solidFill>
                  <a:srgbClr val="000000"/>
                </a:solidFill>
                <a:effectLst/>
                <a:latin typeface="Helvetica Neue" panose="02000503000000020004" pitchFamily="2" charset="0"/>
              </a:rPr>
              <a:t>15h36 :</a:t>
            </a:r>
            <a:br>
              <a:rPr lang="fr-CH" sz="2400" dirty="0">
                <a:solidFill>
                  <a:srgbClr val="000000"/>
                </a:solidFill>
                <a:effectLst/>
                <a:latin typeface="Helvetica Neue" panose="02000503000000020004" pitchFamily="2" charset="0"/>
              </a:rPr>
            </a:br>
            <a:r>
              <a:rPr lang="fr-CH" sz="2400" dirty="0">
                <a:solidFill>
                  <a:srgbClr val="000000"/>
                </a:solidFill>
                <a:effectLst/>
                <a:latin typeface="Helvetica Neue" panose="02000503000000020004" pitchFamily="2" charset="0"/>
              </a:rPr>
              <a:t>Taux de participation = 49,74%</a:t>
            </a:r>
          </a:p>
          <a:p>
            <a:r>
              <a:rPr lang="fr-CH" sz="2400" b="1" dirty="0">
                <a:solidFill>
                  <a:srgbClr val="000000"/>
                </a:solidFill>
                <a:latin typeface="Helvetica Neue" panose="02000503000000020004" pitchFamily="2" charset="0"/>
              </a:rPr>
              <a:t>À </a:t>
            </a:r>
            <a:r>
              <a:rPr lang="fr-CH" sz="2400" b="1" dirty="0">
                <a:solidFill>
                  <a:srgbClr val="000000"/>
                </a:solidFill>
                <a:effectLst/>
                <a:latin typeface="Helvetica Neue" panose="02000503000000020004" pitchFamily="2" charset="0"/>
              </a:rPr>
              <a:t>16h16 : </a:t>
            </a:r>
            <a:br>
              <a:rPr lang="fr-CH" sz="2400" dirty="0">
                <a:solidFill>
                  <a:srgbClr val="000000"/>
                </a:solidFill>
                <a:effectLst/>
                <a:latin typeface="Helvetica Neue" panose="02000503000000020004" pitchFamily="2" charset="0"/>
              </a:rPr>
            </a:br>
            <a:r>
              <a:rPr lang="fr-CH" sz="2400" dirty="0">
                <a:solidFill>
                  <a:srgbClr val="000000"/>
                </a:solidFill>
                <a:effectLst/>
                <a:latin typeface="Helvetica Neue" panose="02000503000000020004" pitchFamily="2" charset="0"/>
              </a:rPr>
              <a:t>Taux de participation = 49,55% </a:t>
            </a:r>
          </a:p>
        </p:txBody>
      </p:sp>
      <p:sp>
        <p:nvSpPr>
          <p:cNvPr id="17" name="ZoneTexte 16">
            <a:extLst>
              <a:ext uri="{FF2B5EF4-FFF2-40B4-BE49-F238E27FC236}">
                <a16:creationId xmlns:a16="http://schemas.microsoft.com/office/drawing/2014/main" id="{4D46CEDE-E029-4B25-3C42-AAABF16E40C9}"/>
              </a:ext>
            </a:extLst>
          </p:cNvPr>
          <p:cNvSpPr txBox="1"/>
          <p:nvPr/>
        </p:nvSpPr>
        <p:spPr>
          <a:xfrm>
            <a:off x="395239" y="4691828"/>
            <a:ext cx="2803595" cy="1569660"/>
          </a:xfrm>
          <a:prstGeom prst="rect">
            <a:avLst/>
          </a:prstGeom>
          <a:noFill/>
        </p:spPr>
        <p:txBody>
          <a:bodyPr wrap="square">
            <a:spAutoFit/>
          </a:bodyPr>
          <a:lstStyle/>
          <a:p>
            <a:r>
              <a:rPr lang="fr-CH" sz="2400" b="1" dirty="0">
                <a:solidFill>
                  <a:srgbClr val="000000"/>
                </a:solidFill>
                <a:effectLst/>
                <a:latin typeface="Helvetica Neue" panose="02000503000000020004" pitchFamily="2" charset="0"/>
              </a:rPr>
              <a:t>Résultats finaux : </a:t>
            </a:r>
          </a:p>
          <a:p>
            <a:r>
              <a:rPr lang="fr-CH" sz="2400" b="1" dirty="0">
                <a:solidFill>
                  <a:srgbClr val="FF0000"/>
                </a:solidFill>
                <a:effectLst/>
                <a:latin typeface="Helvetica Neue" panose="02000503000000020004" pitchFamily="2" charset="0"/>
              </a:rPr>
              <a:t>NON à 49,61%</a:t>
            </a:r>
            <a:br>
              <a:rPr lang="fr-CH" sz="2400" dirty="0">
                <a:solidFill>
                  <a:srgbClr val="000000"/>
                </a:solidFill>
                <a:effectLst/>
                <a:latin typeface="Helvetica Neue" panose="02000503000000020004" pitchFamily="2" charset="0"/>
              </a:rPr>
            </a:br>
            <a:r>
              <a:rPr lang="fr-CH" sz="2400" b="1" u="sng" dirty="0">
                <a:solidFill>
                  <a:srgbClr val="17B199"/>
                </a:solidFill>
                <a:effectLst/>
                <a:latin typeface="Helvetica Neue" panose="02000503000000020004" pitchFamily="2" charset="0"/>
              </a:rPr>
              <a:t>OUI</a:t>
            </a:r>
            <a:r>
              <a:rPr lang="fr-CH" sz="2400" b="1" dirty="0">
                <a:solidFill>
                  <a:srgbClr val="17B199"/>
                </a:solidFill>
                <a:effectLst/>
                <a:latin typeface="Helvetica Neue" panose="02000503000000020004" pitchFamily="2" charset="0"/>
              </a:rPr>
              <a:t> à 50,39%</a:t>
            </a:r>
          </a:p>
          <a:p>
            <a:r>
              <a:rPr lang="fr-CH" sz="2400" dirty="0">
                <a:solidFill>
                  <a:srgbClr val="000000"/>
                </a:solidFill>
                <a:effectLst/>
                <a:latin typeface="Helvetica Neue" panose="02000503000000020004" pitchFamily="2" charset="0"/>
              </a:rPr>
              <a:t> </a:t>
            </a:r>
            <a:endParaRPr lang="fr-FR" sz="2400" dirty="0"/>
          </a:p>
        </p:txBody>
      </p:sp>
      <p:sp>
        <p:nvSpPr>
          <p:cNvPr id="19" name="Rectangle 18">
            <a:extLst>
              <a:ext uri="{FF2B5EF4-FFF2-40B4-BE49-F238E27FC236}">
                <a16:creationId xmlns:a16="http://schemas.microsoft.com/office/drawing/2014/main" id="{6648F07D-88C9-1B12-FBE5-54C67544BE56}"/>
              </a:ext>
            </a:extLst>
          </p:cNvPr>
          <p:cNvSpPr/>
          <p:nvPr/>
        </p:nvSpPr>
        <p:spPr>
          <a:xfrm>
            <a:off x="277918" y="4583364"/>
            <a:ext cx="3454297" cy="1401145"/>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4578" name="Picture 2" descr="Flèche vers le bas - Images vectorielles gratuites sur creazilla.com">
            <a:extLst>
              <a:ext uri="{FF2B5EF4-FFF2-40B4-BE49-F238E27FC236}">
                <a16:creationId xmlns:a16="http://schemas.microsoft.com/office/drawing/2014/main" id="{2DF24C60-EB87-EADB-E410-6715962FF4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9885218">
            <a:off x="4643414" y="3120197"/>
            <a:ext cx="817489" cy="1042987"/>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extLst>
              <a:ext uri="{FF2B5EF4-FFF2-40B4-BE49-F238E27FC236}">
                <a16:creationId xmlns:a16="http://schemas.microsoft.com/office/drawing/2014/main" id="{0948FDA9-EAB5-25F1-77BE-2B5FFCC7BF21}"/>
              </a:ext>
            </a:extLst>
          </p:cNvPr>
          <p:cNvPicPr>
            <a:picLocks noChangeAspect="1"/>
          </p:cNvPicPr>
          <p:nvPr/>
        </p:nvPicPr>
        <p:blipFill>
          <a:blip r:embed="rId6"/>
          <a:stretch>
            <a:fillRect/>
          </a:stretch>
        </p:blipFill>
        <p:spPr>
          <a:xfrm>
            <a:off x="9500237" y="4149863"/>
            <a:ext cx="2536722" cy="2502442"/>
          </a:xfrm>
          <a:prstGeom prst="rect">
            <a:avLst/>
          </a:prstGeom>
        </p:spPr>
      </p:pic>
    </p:spTree>
    <p:extLst>
      <p:ext uri="{BB962C8B-B14F-4D97-AF65-F5344CB8AC3E}">
        <p14:creationId xmlns:p14="http://schemas.microsoft.com/office/powerpoint/2010/main" val="2785049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1000" fill="hold"/>
                                        <p:tgtEl>
                                          <p:spTgt spid="14"/>
                                        </p:tgtEl>
                                        <p:attrNameLst>
                                          <p:attrName>ppt_w</p:attrName>
                                        </p:attrNameLst>
                                      </p:cBhvr>
                                      <p:tavLst>
                                        <p:tav tm="0">
                                          <p:val>
                                            <p:strVal val="#ppt_w*0.70"/>
                                          </p:val>
                                        </p:tav>
                                        <p:tav tm="100000">
                                          <p:val>
                                            <p:strVal val="#ppt_w"/>
                                          </p:val>
                                        </p:tav>
                                      </p:tavLst>
                                    </p:anim>
                                    <p:anim calcmode="lin" valueType="num">
                                      <p:cBhvr>
                                        <p:cTn id="15" dur="1000" fill="hold"/>
                                        <p:tgtEl>
                                          <p:spTgt spid="14"/>
                                        </p:tgtEl>
                                        <p:attrNameLst>
                                          <p:attrName>ppt_h</p:attrName>
                                        </p:attrNameLst>
                                      </p:cBhvr>
                                      <p:tavLst>
                                        <p:tav tm="0">
                                          <p:val>
                                            <p:strVal val="#ppt_h"/>
                                          </p:val>
                                        </p:tav>
                                        <p:tav tm="100000">
                                          <p:val>
                                            <p:strVal val="#ppt_h"/>
                                          </p:val>
                                        </p:tav>
                                      </p:tavLst>
                                    </p:anim>
                                    <p:animEffect transition="in" filter="fade">
                                      <p:cBhvr>
                                        <p:cTn id="16" dur="10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1" fill="hold" nodeType="clickEffect">
                                  <p:stCondLst>
                                    <p:cond delay="0"/>
                                  </p:stCondLst>
                                  <p:childTnLst>
                                    <p:set>
                                      <p:cBhvr>
                                        <p:cTn id="20" dur="1" fill="hold">
                                          <p:stCondLst>
                                            <p:cond delay="0"/>
                                          </p:stCondLst>
                                        </p:cTn>
                                        <p:tgtEl>
                                          <p:spTgt spid="24578"/>
                                        </p:tgtEl>
                                        <p:attrNameLst>
                                          <p:attrName>style.visibility</p:attrName>
                                        </p:attrNameLst>
                                      </p:cBhvr>
                                      <p:to>
                                        <p:strVal val="visible"/>
                                      </p:to>
                                    </p:set>
                                    <p:anim calcmode="lin" valueType="num">
                                      <p:cBhvr additive="base">
                                        <p:cTn id="21" dur="500"/>
                                        <p:tgtEl>
                                          <p:spTgt spid="24578"/>
                                        </p:tgtEl>
                                        <p:attrNameLst>
                                          <p:attrName>ppt_y</p:attrName>
                                        </p:attrNameLst>
                                      </p:cBhvr>
                                      <p:tavLst>
                                        <p:tav tm="0">
                                          <p:val>
                                            <p:strVal val="#ppt_y-#ppt_h*1.125000"/>
                                          </p:val>
                                        </p:tav>
                                        <p:tav tm="100000">
                                          <p:val>
                                            <p:strVal val="#ppt_y"/>
                                          </p:val>
                                        </p:tav>
                                      </p:tavLst>
                                    </p:anim>
                                    <p:animEffect transition="in" filter="wipe(down)">
                                      <p:cBhvr>
                                        <p:cTn id="22" dur="500"/>
                                        <p:tgtEl>
                                          <p:spTgt spid="24578"/>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1000" fill="hold"/>
                                        <p:tgtEl>
                                          <p:spTgt spid="19"/>
                                        </p:tgtEl>
                                        <p:attrNameLst>
                                          <p:attrName>ppt_w</p:attrName>
                                        </p:attrNameLst>
                                      </p:cBhvr>
                                      <p:tavLst>
                                        <p:tav tm="0">
                                          <p:val>
                                            <p:strVal val="#ppt_w*0.70"/>
                                          </p:val>
                                        </p:tav>
                                        <p:tav tm="100000">
                                          <p:val>
                                            <p:strVal val="#ppt_w"/>
                                          </p:val>
                                        </p:tav>
                                      </p:tavLst>
                                    </p:anim>
                                    <p:anim calcmode="lin" valueType="num">
                                      <p:cBhvr>
                                        <p:cTn id="28" dur="1000" fill="hold"/>
                                        <p:tgtEl>
                                          <p:spTgt spid="19"/>
                                        </p:tgtEl>
                                        <p:attrNameLst>
                                          <p:attrName>ppt_h</p:attrName>
                                        </p:attrNameLst>
                                      </p:cBhvr>
                                      <p:tavLst>
                                        <p:tav tm="0">
                                          <p:val>
                                            <p:strVal val="#ppt_h"/>
                                          </p:val>
                                        </p:tav>
                                        <p:tav tm="100000">
                                          <p:val>
                                            <p:strVal val="#ppt_h"/>
                                          </p:val>
                                        </p:tav>
                                      </p:tavLst>
                                    </p:anim>
                                    <p:animEffect transition="in" filter="fade">
                                      <p:cBhvr>
                                        <p:cTn id="29" dur="1000"/>
                                        <p:tgtEl>
                                          <p:spTgt spid="19"/>
                                        </p:tgtEl>
                                      </p:cBhvr>
                                    </p:animEffect>
                                  </p:childTnLst>
                                </p:cTn>
                              </p:par>
                              <p:par>
                                <p:cTn id="30" presetID="55"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1000" fill="hold"/>
                                        <p:tgtEl>
                                          <p:spTgt spid="17"/>
                                        </p:tgtEl>
                                        <p:attrNameLst>
                                          <p:attrName>ppt_w</p:attrName>
                                        </p:attrNameLst>
                                      </p:cBhvr>
                                      <p:tavLst>
                                        <p:tav tm="0">
                                          <p:val>
                                            <p:strVal val="#ppt_w*0.70"/>
                                          </p:val>
                                        </p:tav>
                                        <p:tav tm="100000">
                                          <p:val>
                                            <p:strVal val="#ppt_w"/>
                                          </p:val>
                                        </p:tav>
                                      </p:tavLst>
                                    </p:anim>
                                    <p:anim calcmode="lin" valueType="num">
                                      <p:cBhvr>
                                        <p:cTn id="33" dur="1000" fill="hold"/>
                                        <p:tgtEl>
                                          <p:spTgt spid="17"/>
                                        </p:tgtEl>
                                        <p:attrNameLst>
                                          <p:attrName>ppt_h</p:attrName>
                                        </p:attrNameLst>
                                      </p:cBhvr>
                                      <p:tavLst>
                                        <p:tav tm="0">
                                          <p:val>
                                            <p:strVal val="#ppt_h"/>
                                          </p:val>
                                        </p:tav>
                                        <p:tav tm="100000">
                                          <p:val>
                                            <p:strVal val="#ppt_h"/>
                                          </p:val>
                                        </p:tav>
                                      </p:tavLst>
                                    </p:anim>
                                    <p:animEffect transition="in" filter="fade">
                                      <p:cBhvr>
                                        <p:cTn id="34" dur="10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2"/>
                                        </p:tgtEl>
                                        <p:attrNameLst>
                                          <p:attrName>style.visibility</p:attrName>
                                        </p:attrNameLst>
                                      </p:cBhvr>
                                      <p:to>
                                        <p:strVal val="visible"/>
                                      </p:to>
                                    </p:set>
                                    <p:anim calcmode="lin" valueType="num">
                                      <p:cBhvr>
                                        <p:cTn id="39" dur="1000" fill="hold"/>
                                        <p:tgtEl>
                                          <p:spTgt spid="2"/>
                                        </p:tgtEl>
                                        <p:attrNameLst>
                                          <p:attrName>ppt_w</p:attrName>
                                        </p:attrNameLst>
                                      </p:cBhvr>
                                      <p:tavLst>
                                        <p:tav tm="0">
                                          <p:val>
                                            <p:strVal val="#ppt_w*0.70"/>
                                          </p:val>
                                        </p:tav>
                                        <p:tav tm="100000">
                                          <p:val>
                                            <p:strVal val="#ppt_w"/>
                                          </p:val>
                                        </p:tav>
                                      </p:tavLst>
                                    </p:anim>
                                    <p:anim calcmode="lin" valueType="num">
                                      <p:cBhvr>
                                        <p:cTn id="40" dur="1000" fill="hold"/>
                                        <p:tgtEl>
                                          <p:spTgt spid="2"/>
                                        </p:tgtEl>
                                        <p:attrNameLst>
                                          <p:attrName>ppt_h</p:attrName>
                                        </p:attrNameLst>
                                      </p:cBhvr>
                                      <p:tavLst>
                                        <p:tav tm="0">
                                          <p:val>
                                            <p:strVal val="#ppt_h"/>
                                          </p:val>
                                        </p:tav>
                                        <p:tav tm="100000">
                                          <p:val>
                                            <p:strVal val="#ppt_h"/>
                                          </p:val>
                                        </p:tav>
                                      </p:tavLst>
                                    </p:anim>
                                    <p:animEffect transition="in" filter="fade">
                                      <p:cBhvr>
                                        <p:cTn id="4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17" grpId="0"/>
      <p:bldP spid="1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EA132-3CFB-BE54-144D-2943810930B3}"/>
            </a:ext>
          </a:extLst>
        </p:cNvPr>
        <p:cNvGrpSpPr/>
        <p:nvPr/>
      </p:nvGrpSpPr>
      <p:grpSpPr>
        <a:xfrm>
          <a:off x="0" y="0"/>
          <a:ext cx="0" cy="0"/>
          <a:chOff x="0" y="0"/>
          <a:chExt cx="0" cy="0"/>
        </a:xfrm>
      </p:grpSpPr>
      <p:sp>
        <p:nvSpPr>
          <p:cNvPr id="7" name="ZoneTexte 6">
            <a:extLst>
              <a:ext uri="{FF2B5EF4-FFF2-40B4-BE49-F238E27FC236}">
                <a16:creationId xmlns:a16="http://schemas.microsoft.com/office/drawing/2014/main" id="{BB987D03-4A86-9844-6136-47217C0D7FB8}"/>
              </a:ext>
            </a:extLst>
          </p:cNvPr>
          <p:cNvSpPr txBox="1"/>
          <p:nvPr/>
        </p:nvSpPr>
        <p:spPr>
          <a:xfrm>
            <a:off x="304800" y="1396361"/>
            <a:ext cx="8087158" cy="2769989"/>
          </a:xfrm>
          <a:prstGeom prst="rect">
            <a:avLst/>
          </a:prstGeom>
          <a:noFill/>
          <a:ln w="28575">
            <a:solidFill>
              <a:schemeClr val="tx1"/>
            </a:solidFill>
          </a:ln>
        </p:spPr>
        <p:txBody>
          <a:bodyPr wrap="square">
            <a:spAutoFit/>
          </a:bodyPr>
          <a:lstStyle/>
          <a:p>
            <a:r>
              <a:rPr lang="fr-CH" sz="2400" b="1" dirty="0">
                <a:solidFill>
                  <a:srgbClr val="000000"/>
                </a:solidFill>
                <a:effectLst/>
                <a:latin typeface="☞ABADI MT PRO COND" panose="020B0806020104020203" pitchFamily="34" charset="0"/>
              </a:rPr>
              <a:t>Le texte de l’initiative « l’argent liquide, c’est la liberté » (qui a été refusé) disait :</a:t>
            </a:r>
            <a:br>
              <a:rPr lang="fr-CH" b="1" dirty="0">
                <a:solidFill>
                  <a:srgbClr val="000000"/>
                </a:solidFill>
                <a:effectLst/>
                <a:latin typeface="Helvetica Neue" panose="02000503000000020004" pitchFamily="2" charset="0"/>
              </a:rPr>
            </a:br>
            <a:endParaRPr lang="fr-CH" b="1" dirty="0">
              <a:solidFill>
                <a:srgbClr val="000000"/>
              </a:solidFill>
              <a:effectLst/>
              <a:latin typeface="Helvetica Neue" panose="02000503000000020004" pitchFamily="2" charset="0"/>
            </a:endParaRPr>
          </a:p>
          <a:p>
            <a:r>
              <a:rPr lang="fr-CH" dirty="0">
                <a:solidFill>
                  <a:srgbClr val="000000"/>
                </a:solidFill>
                <a:effectLst/>
                <a:latin typeface="Helvetica Neue" panose="02000503000000020004" pitchFamily="2" charset="0"/>
              </a:rPr>
              <a:t>La Constitution est modifiée comme suit : </a:t>
            </a:r>
          </a:p>
          <a:p>
            <a:r>
              <a:rPr lang="fr-CH" dirty="0">
                <a:solidFill>
                  <a:srgbClr val="000000"/>
                </a:solidFill>
                <a:effectLst/>
                <a:latin typeface="Helvetica Neue" panose="02000503000000020004" pitchFamily="2" charset="0"/>
              </a:rPr>
              <a:t>Art. 99, al. 1bis et 5 </a:t>
            </a:r>
          </a:p>
          <a:p>
            <a:pPr marL="285750" indent="-285750">
              <a:buFont typeface="Police système Courant"/>
              <a:buChar char="■"/>
            </a:pPr>
            <a:r>
              <a:rPr lang="fr-CH" b="1" dirty="0">
                <a:solidFill>
                  <a:srgbClr val="000000"/>
                </a:solidFill>
                <a:effectLst/>
                <a:highlight>
                  <a:srgbClr val="FFFF00"/>
                </a:highlight>
                <a:latin typeface="Helvetica Neue" panose="02000503000000020004" pitchFamily="2" charset="0"/>
              </a:rPr>
              <a:t>1bis La Confédération veille à ce que pièces de monnaie ou billets de banque soient toujours disponibles en quantité suffisante.</a:t>
            </a:r>
          </a:p>
          <a:p>
            <a:pPr marL="285750" indent="-285750">
              <a:buFont typeface="Police système Courant"/>
              <a:buChar char="■"/>
            </a:pPr>
            <a:r>
              <a:rPr lang="fr-CH" dirty="0">
                <a:solidFill>
                  <a:srgbClr val="000000"/>
                </a:solidFill>
                <a:effectLst/>
                <a:latin typeface="Helvetica Neue" panose="02000503000000020004" pitchFamily="2" charset="0"/>
              </a:rPr>
              <a:t>5 Le remplacement du franc suisse par une autre monnaie est soumis au vote du peuple et des cantons.</a:t>
            </a:r>
          </a:p>
        </p:txBody>
      </p:sp>
      <p:sp>
        <p:nvSpPr>
          <p:cNvPr id="9" name="ZoneTexte 8">
            <a:extLst>
              <a:ext uri="{FF2B5EF4-FFF2-40B4-BE49-F238E27FC236}">
                <a16:creationId xmlns:a16="http://schemas.microsoft.com/office/drawing/2014/main" id="{AE9B254E-8508-7317-1E48-9BA1F3C4F572}"/>
              </a:ext>
            </a:extLst>
          </p:cNvPr>
          <p:cNvSpPr txBox="1"/>
          <p:nvPr/>
        </p:nvSpPr>
        <p:spPr>
          <a:xfrm>
            <a:off x="304800" y="4296702"/>
            <a:ext cx="8087157" cy="2123658"/>
          </a:xfrm>
          <a:prstGeom prst="rect">
            <a:avLst/>
          </a:prstGeom>
          <a:noFill/>
          <a:ln w="28575">
            <a:solidFill>
              <a:schemeClr val="tx1"/>
            </a:solidFill>
          </a:ln>
        </p:spPr>
        <p:txBody>
          <a:bodyPr wrap="square">
            <a:spAutoFit/>
          </a:bodyPr>
          <a:lstStyle/>
          <a:p>
            <a:r>
              <a:rPr lang="fr-CH" sz="2400" b="1" dirty="0">
                <a:solidFill>
                  <a:srgbClr val="000000"/>
                </a:solidFill>
                <a:latin typeface="☞ABADI MT PRO COND" panose="020B0806020104020203" pitchFamily="34" charset="0"/>
              </a:rPr>
              <a:t>T</a:t>
            </a:r>
            <a:r>
              <a:rPr lang="fr-CH" sz="2400" b="1" dirty="0">
                <a:solidFill>
                  <a:srgbClr val="000000"/>
                </a:solidFill>
                <a:effectLst/>
                <a:latin typeface="☞ABADI MT PRO COND" panose="020B0806020104020203" pitchFamily="34" charset="0"/>
              </a:rPr>
              <a:t>exte du contre-projet du Conseil fédéral (adopté) :</a:t>
            </a:r>
            <a:br>
              <a:rPr lang="fr-CH" b="1" dirty="0">
                <a:solidFill>
                  <a:srgbClr val="000000"/>
                </a:solidFill>
                <a:effectLst/>
                <a:latin typeface="Helvetica Neue" panose="02000503000000020004" pitchFamily="2" charset="0"/>
              </a:rPr>
            </a:br>
            <a:endParaRPr lang="fr-CH" b="1" dirty="0">
              <a:solidFill>
                <a:srgbClr val="000000"/>
              </a:solidFill>
              <a:effectLst/>
              <a:latin typeface="Helvetica Neue" panose="02000503000000020004" pitchFamily="2" charset="0"/>
            </a:endParaRPr>
          </a:p>
          <a:p>
            <a:r>
              <a:rPr lang="fr-CH" dirty="0">
                <a:solidFill>
                  <a:srgbClr val="000000"/>
                </a:solidFill>
                <a:effectLst/>
                <a:latin typeface="Helvetica Neue" panose="02000503000000020004" pitchFamily="2" charset="0"/>
              </a:rPr>
              <a:t>La Constitution est modifiée comme suit : </a:t>
            </a:r>
          </a:p>
          <a:p>
            <a:r>
              <a:rPr lang="fr-CH" dirty="0">
                <a:solidFill>
                  <a:srgbClr val="000000"/>
                </a:solidFill>
                <a:effectLst/>
                <a:latin typeface="Helvetica Neue" panose="02000503000000020004" pitchFamily="2" charset="0"/>
              </a:rPr>
              <a:t>Art. 99</a:t>
            </a:r>
          </a:p>
          <a:p>
            <a:pPr marL="285750" indent="-285750">
              <a:buFont typeface="Police système Courant"/>
              <a:buChar char="■"/>
            </a:pPr>
            <a:r>
              <a:rPr lang="fr-CH" dirty="0">
                <a:solidFill>
                  <a:srgbClr val="000000"/>
                </a:solidFill>
                <a:effectLst/>
                <a:latin typeface="Helvetica Neue" panose="02000503000000020004" pitchFamily="2" charset="0"/>
              </a:rPr>
              <a:t>1bis La monnaie suisse est le franc.</a:t>
            </a:r>
          </a:p>
          <a:p>
            <a:pPr marL="285750" indent="-285750">
              <a:buFont typeface="Police système Courant"/>
              <a:buChar char="■"/>
            </a:pPr>
            <a:r>
              <a:rPr lang="fr-CH" b="1" dirty="0">
                <a:solidFill>
                  <a:srgbClr val="000000"/>
                </a:solidFill>
                <a:effectLst/>
                <a:highlight>
                  <a:srgbClr val="FFFF00"/>
                </a:highlight>
                <a:latin typeface="Helvetica Neue" panose="02000503000000020004" pitchFamily="2" charset="0"/>
              </a:rPr>
              <a:t>2bis La Banque nationale suisse garantit l’approvisionnement en numéraire. » [Le numéraire peut inclure la MNBC ou CBDC]</a:t>
            </a:r>
          </a:p>
        </p:txBody>
      </p:sp>
      <p:sp>
        <p:nvSpPr>
          <p:cNvPr id="11" name="ZoneTexte 10">
            <a:extLst>
              <a:ext uri="{FF2B5EF4-FFF2-40B4-BE49-F238E27FC236}">
                <a16:creationId xmlns:a16="http://schemas.microsoft.com/office/drawing/2014/main" id="{A1846B98-89C6-BDA1-9AC2-AA9E13CCA3E7}"/>
              </a:ext>
            </a:extLst>
          </p:cNvPr>
          <p:cNvSpPr txBox="1"/>
          <p:nvPr/>
        </p:nvSpPr>
        <p:spPr>
          <a:xfrm>
            <a:off x="221672" y="74521"/>
            <a:ext cx="11748655" cy="830997"/>
          </a:xfrm>
          <a:prstGeom prst="rect">
            <a:avLst/>
          </a:prstGeom>
          <a:noFill/>
        </p:spPr>
        <p:txBody>
          <a:bodyPr wrap="square">
            <a:spAutoFit/>
          </a:bodyPr>
          <a:lstStyle/>
          <a:p>
            <a:r>
              <a:rPr lang="fr-CH" sz="4800" b="1" dirty="0">
                <a:solidFill>
                  <a:srgbClr val="000000"/>
                </a:solidFill>
                <a:effectLst/>
                <a:latin typeface="Gill Sans Ultra Bold" panose="020B0A02020104020203" pitchFamily="34" charset="77"/>
              </a:rPr>
              <a:t>Votation sur l’argent liquide</a:t>
            </a:r>
            <a:endParaRPr lang="fr-CH" sz="4800" dirty="0">
              <a:solidFill>
                <a:srgbClr val="000000"/>
              </a:solidFill>
              <a:effectLst/>
              <a:latin typeface="Gill Sans Ultra Bold" panose="020B0A02020104020203" pitchFamily="34" charset="77"/>
            </a:endParaRPr>
          </a:p>
        </p:txBody>
      </p:sp>
      <p:pic>
        <p:nvPicPr>
          <p:cNvPr id="14" name="Image 13">
            <a:extLst>
              <a:ext uri="{FF2B5EF4-FFF2-40B4-BE49-F238E27FC236}">
                <a16:creationId xmlns:a16="http://schemas.microsoft.com/office/drawing/2014/main" id="{45E56364-24CD-5B11-BC97-7B64443978B1}"/>
              </a:ext>
            </a:extLst>
          </p:cNvPr>
          <p:cNvPicPr>
            <a:picLocks noChangeAspect="1"/>
          </p:cNvPicPr>
          <p:nvPr/>
        </p:nvPicPr>
        <p:blipFill>
          <a:blip r:embed="rId2"/>
          <a:stretch>
            <a:fillRect/>
          </a:stretch>
        </p:blipFill>
        <p:spPr>
          <a:xfrm>
            <a:off x="8391958" y="1364789"/>
            <a:ext cx="3744623" cy="4987635"/>
          </a:xfrm>
          <a:prstGeom prst="rect">
            <a:avLst/>
          </a:prstGeom>
        </p:spPr>
      </p:pic>
      <p:pic>
        <p:nvPicPr>
          <p:cNvPr id="12" name="Image 11">
            <a:extLst>
              <a:ext uri="{FF2B5EF4-FFF2-40B4-BE49-F238E27FC236}">
                <a16:creationId xmlns:a16="http://schemas.microsoft.com/office/drawing/2014/main" id="{B9016A7C-10B4-1EBF-1190-C855880ECFE4}"/>
              </a:ext>
            </a:extLst>
          </p:cNvPr>
          <p:cNvPicPr>
            <a:picLocks noChangeAspect="1"/>
          </p:cNvPicPr>
          <p:nvPr/>
        </p:nvPicPr>
        <p:blipFill>
          <a:blip r:embed="rId3"/>
          <a:stretch>
            <a:fillRect/>
          </a:stretch>
        </p:blipFill>
        <p:spPr>
          <a:xfrm>
            <a:off x="10608719" y="253940"/>
            <a:ext cx="1583281" cy="1583281"/>
          </a:xfrm>
          <a:prstGeom prst="rect">
            <a:avLst/>
          </a:prstGeom>
        </p:spPr>
      </p:pic>
      <p:sp>
        <p:nvSpPr>
          <p:cNvPr id="15" name="ZoneTexte 14">
            <a:extLst>
              <a:ext uri="{FF2B5EF4-FFF2-40B4-BE49-F238E27FC236}">
                <a16:creationId xmlns:a16="http://schemas.microsoft.com/office/drawing/2014/main" id="{622D5BFB-69B6-E0FF-A60B-77EDDB8EB11B}"/>
              </a:ext>
            </a:extLst>
          </p:cNvPr>
          <p:cNvSpPr txBox="1"/>
          <p:nvPr/>
        </p:nvSpPr>
        <p:spPr>
          <a:xfrm>
            <a:off x="7733912" y="834327"/>
            <a:ext cx="2874807" cy="400110"/>
          </a:xfrm>
          <a:prstGeom prst="rect">
            <a:avLst/>
          </a:prstGeom>
          <a:solidFill>
            <a:schemeClr val="bg1"/>
          </a:solidFill>
          <a:ln w="28575">
            <a:solidFill>
              <a:schemeClr val="tx1"/>
            </a:solidFill>
          </a:ln>
        </p:spPr>
        <p:txBody>
          <a:bodyPr wrap="square">
            <a:spAutoFit/>
          </a:bodyPr>
          <a:lstStyle/>
          <a:p>
            <a:pPr algn="ctr"/>
            <a:r>
              <a:rPr lang="fr-FR" sz="2000" b="1" dirty="0">
                <a:latin typeface="Helvetica Neue" panose="02000503000000020004" pitchFamily="2" charset="0"/>
                <a:ea typeface="Helvetica Neue" panose="02000503000000020004" pitchFamily="2" charset="0"/>
                <a:cs typeface="Helvetica Neue" panose="02000503000000020004" pitchFamily="2" charset="0"/>
              </a:rPr>
              <a:t>Le 8 mars 2026</a:t>
            </a:r>
          </a:p>
        </p:txBody>
      </p:sp>
      <p:pic>
        <p:nvPicPr>
          <p:cNvPr id="16" name="Image 15">
            <a:extLst>
              <a:ext uri="{FF2B5EF4-FFF2-40B4-BE49-F238E27FC236}">
                <a16:creationId xmlns:a16="http://schemas.microsoft.com/office/drawing/2014/main" id="{26A9C733-AAEA-C57E-BF89-673E16B81700}"/>
              </a:ext>
            </a:extLst>
          </p:cNvPr>
          <p:cNvPicPr>
            <a:picLocks noChangeAspect="1"/>
          </p:cNvPicPr>
          <p:nvPr/>
        </p:nvPicPr>
        <p:blipFill>
          <a:blip r:embed="rId4"/>
          <a:stretch>
            <a:fillRect/>
          </a:stretch>
        </p:blipFill>
        <p:spPr>
          <a:xfrm>
            <a:off x="8075606" y="4683164"/>
            <a:ext cx="3894721" cy="1831184"/>
          </a:xfrm>
          <a:prstGeom prst="rect">
            <a:avLst/>
          </a:prstGeom>
        </p:spPr>
      </p:pic>
      <p:pic>
        <p:nvPicPr>
          <p:cNvPr id="17" name="Image 16">
            <a:extLst>
              <a:ext uri="{FF2B5EF4-FFF2-40B4-BE49-F238E27FC236}">
                <a16:creationId xmlns:a16="http://schemas.microsoft.com/office/drawing/2014/main" id="{311AA8C3-90FD-8E78-DC5B-5DFACADCADAA}"/>
              </a:ext>
            </a:extLst>
          </p:cNvPr>
          <p:cNvPicPr>
            <a:picLocks noChangeAspect="1"/>
          </p:cNvPicPr>
          <p:nvPr/>
        </p:nvPicPr>
        <p:blipFill>
          <a:blip r:embed="rId4"/>
          <a:stretch>
            <a:fillRect/>
          </a:stretch>
        </p:blipFill>
        <p:spPr>
          <a:xfrm>
            <a:off x="9695333" y="2803584"/>
            <a:ext cx="2898450" cy="1362766"/>
          </a:xfrm>
          <a:prstGeom prst="rect">
            <a:avLst/>
          </a:prstGeom>
        </p:spPr>
      </p:pic>
    </p:spTree>
    <p:extLst>
      <p:ext uri="{BB962C8B-B14F-4D97-AF65-F5344CB8AC3E}">
        <p14:creationId xmlns:p14="http://schemas.microsoft.com/office/powerpoint/2010/main" val="1353382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strVal val="#ppt_w*0.70"/>
                                          </p:val>
                                        </p:tav>
                                        <p:tav tm="100000">
                                          <p:val>
                                            <p:strVal val="#ppt_w"/>
                                          </p:val>
                                        </p:tav>
                                      </p:tavLst>
                                    </p:anim>
                                    <p:anim calcmode="lin" valueType="num">
                                      <p:cBhvr>
                                        <p:cTn id="8" dur="1000" fill="hold"/>
                                        <p:tgtEl>
                                          <p:spTgt spid="15"/>
                                        </p:tgtEl>
                                        <p:attrNameLst>
                                          <p:attrName>ppt_h</p:attrName>
                                        </p:attrNameLst>
                                      </p:cBhvr>
                                      <p:tavLst>
                                        <p:tav tm="0">
                                          <p:val>
                                            <p:strVal val="#ppt_h"/>
                                          </p:val>
                                        </p:tav>
                                        <p:tav tm="100000">
                                          <p:val>
                                            <p:strVal val="#ppt_h"/>
                                          </p:val>
                                        </p:tav>
                                      </p:tavLst>
                                    </p:anim>
                                    <p:animEffect transition="in" filter="fade">
                                      <p:cBhvr>
                                        <p:cTn id="9" dur="10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strVal val="#ppt_w*0.70"/>
                                          </p:val>
                                        </p:tav>
                                        <p:tav tm="100000">
                                          <p:val>
                                            <p:strVal val="#ppt_w"/>
                                          </p:val>
                                        </p:tav>
                                      </p:tavLst>
                                    </p:anim>
                                    <p:anim calcmode="lin" valueType="num">
                                      <p:cBhvr>
                                        <p:cTn id="15" dur="1000" fill="hold"/>
                                        <p:tgtEl>
                                          <p:spTgt spid="7"/>
                                        </p:tgtEl>
                                        <p:attrNameLst>
                                          <p:attrName>ppt_h</p:attrName>
                                        </p:attrNameLst>
                                      </p:cBhvr>
                                      <p:tavLst>
                                        <p:tav tm="0">
                                          <p:val>
                                            <p:strVal val="#ppt_h"/>
                                          </p:val>
                                        </p:tav>
                                        <p:tav tm="100000">
                                          <p:val>
                                            <p:strVal val="#ppt_h"/>
                                          </p:val>
                                        </p:tav>
                                      </p:tavLst>
                                    </p:anim>
                                    <p:animEffect transition="in" filter="fade">
                                      <p:cBhvr>
                                        <p:cTn id="16" dur="1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1000" fill="hold"/>
                                        <p:tgtEl>
                                          <p:spTgt spid="9"/>
                                        </p:tgtEl>
                                        <p:attrNameLst>
                                          <p:attrName>ppt_w</p:attrName>
                                        </p:attrNameLst>
                                      </p:cBhvr>
                                      <p:tavLst>
                                        <p:tav tm="0">
                                          <p:val>
                                            <p:strVal val="#ppt_w*0.70"/>
                                          </p:val>
                                        </p:tav>
                                        <p:tav tm="100000">
                                          <p:val>
                                            <p:strVal val="#ppt_w"/>
                                          </p:val>
                                        </p:tav>
                                      </p:tavLst>
                                    </p:anim>
                                    <p:anim calcmode="lin" valueType="num">
                                      <p:cBhvr>
                                        <p:cTn id="22" dur="1000" fill="hold"/>
                                        <p:tgtEl>
                                          <p:spTgt spid="9"/>
                                        </p:tgtEl>
                                        <p:attrNameLst>
                                          <p:attrName>ppt_h</p:attrName>
                                        </p:attrNameLst>
                                      </p:cBhvr>
                                      <p:tavLst>
                                        <p:tav tm="0">
                                          <p:val>
                                            <p:strVal val="#ppt_h"/>
                                          </p:val>
                                        </p:tav>
                                        <p:tav tm="100000">
                                          <p:val>
                                            <p:strVal val="#ppt_h"/>
                                          </p:val>
                                        </p:tav>
                                      </p:tavLst>
                                    </p:anim>
                                    <p:animEffect transition="in" filter="fade">
                                      <p:cBhvr>
                                        <p:cTn id="23" dur="10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p:cTn id="28" dur="1000" fill="hold"/>
                                        <p:tgtEl>
                                          <p:spTgt spid="17"/>
                                        </p:tgtEl>
                                        <p:attrNameLst>
                                          <p:attrName>ppt_w</p:attrName>
                                        </p:attrNameLst>
                                      </p:cBhvr>
                                      <p:tavLst>
                                        <p:tav tm="0">
                                          <p:val>
                                            <p:strVal val="#ppt_w*0.70"/>
                                          </p:val>
                                        </p:tav>
                                        <p:tav tm="100000">
                                          <p:val>
                                            <p:strVal val="#ppt_w"/>
                                          </p:val>
                                        </p:tav>
                                      </p:tavLst>
                                    </p:anim>
                                    <p:anim calcmode="lin" valueType="num">
                                      <p:cBhvr>
                                        <p:cTn id="29" dur="1000" fill="hold"/>
                                        <p:tgtEl>
                                          <p:spTgt spid="17"/>
                                        </p:tgtEl>
                                        <p:attrNameLst>
                                          <p:attrName>ppt_h</p:attrName>
                                        </p:attrNameLst>
                                      </p:cBhvr>
                                      <p:tavLst>
                                        <p:tav tm="0">
                                          <p:val>
                                            <p:strVal val="#ppt_h"/>
                                          </p:val>
                                        </p:tav>
                                        <p:tav tm="100000">
                                          <p:val>
                                            <p:strVal val="#ppt_h"/>
                                          </p:val>
                                        </p:tav>
                                      </p:tavLst>
                                    </p:anim>
                                    <p:animEffect transition="in" filter="fade">
                                      <p:cBhvr>
                                        <p:cTn id="30" dur="10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1000" fill="hold"/>
                                        <p:tgtEl>
                                          <p:spTgt spid="16"/>
                                        </p:tgtEl>
                                        <p:attrNameLst>
                                          <p:attrName>ppt_w</p:attrName>
                                        </p:attrNameLst>
                                      </p:cBhvr>
                                      <p:tavLst>
                                        <p:tav tm="0">
                                          <p:val>
                                            <p:strVal val="#ppt_w*0.70"/>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Effect transition="in" filter="fade">
                                      <p:cBhvr>
                                        <p:cTn id="3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F70D4-F6FA-0E46-E6F7-F4F52F2BCF3B}"/>
            </a:ext>
          </a:extLst>
        </p:cNvPr>
        <p:cNvGrpSpPr/>
        <p:nvPr/>
      </p:nvGrpSpPr>
      <p:grpSpPr>
        <a:xfrm>
          <a:off x="0" y="0"/>
          <a:ext cx="0" cy="0"/>
          <a:chOff x="0" y="0"/>
          <a:chExt cx="0" cy="0"/>
        </a:xfrm>
      </p:grpSpPr>
      <p:sp>
        <p:nvSpPr>
          <p:cNvPr id="6" name="Titre 1">
            <a:extLst>
              <a:ext uri="{FF2B5EF4-FFF2-40B4-BE49-F238E27FC236}">
                <a16:creationId xmlns:a16="http://schemas.microsoft.com/office/drawing/2014/main" id="{DC2D4C86-BE0E-E70A-00C6-B586097E9DAD}"/>
              </a:ext>
            </a:extLst>
          </p:cNvPr>
          <p:cNvSpPr txBox="1">
            <a:spLocks/>
          </p:cNvSpPr>
          <p:nvPr/>
        </p:nvSpPr>
        <p:spPr>
          <a:xfrm>
            <a:off x="-356630" y="2592437"/>
            <a:ext cx="11825416"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4800" dirty="0">
                <a:latin typeface="Gill Sans Ultra Bold" panose="020B0A02020104020203" pitchFamily="34" charset="77"/>
              </a:rPr>
              <a:t>Le contrôle </a:t>
            </a:r>
            <a:r>
              <a:rPr lang="fr-FR" sz="4800" dirty="0">
                <a:solidFill>
                  <a:srgbClr val="FF0000"/>
                </a:solidFill>
                <a:latin typeface="Gill Sans Ultra Bold" panose="020B0A02020104020203" pitchFamily="34" charset="77"/>
              </a:rPr>
              <a:t>numérique</a:t>
            </a:r>
            <a:br>
              <a:rPr lang="fr-FR" sz="4800" dirty="0">
                <a:latin typeface="Gill Sans Ultra Bold" panose="020B0A02020104020203" pitchFamily="34" charset="77"/>
              </a:rPr>
            </a:br>
            <a:r>
              <a:rPr lang="fr-FR" sz="6000" dirty="0">
                <a:latin typeface="Gill Sans Ultra Bold" panose="020B0A02020104020203" pitchFamily="34" charset="77"/>
              </a:rPr>
              <a:t>dans l’Union européenne</a:t>
            </a:r>
          </a:p>
        </p:txBody>
      </p:sp>
      <p:pic>
        <p:nvPicPr>
          <p:cNvPr id="4" name="Image 3">
            <a:extLst>
              <a:ext uri="{FF2B5EF4-FFF2-40B4-BE49-F238E27FC236}">
                <a16:creationId xmlns:a16="http://schemas.microsoft.com/office/drawing/2014/main" id="{BC26F4A4-9397-9CA6-472B-64D4D81CFE35}"/>
              </a:ext>
            </a:extLst>
          </p:cNvPr>
          <p:cNvPicPr>
            <a:picLocks noChangeAspect="1"/>
          </p:cNvPicPr>
          <p:nvPr/>
        </p:nvPicPr>
        <p:blipFill>
          <a:blip r:embed="rId2"/>
          <a:stretch>
            <a:fillRect/>
          </a:stretch>
        </p:blipFill>
        <p:spPr>
          <a:xfrm>
            <a:off x="8779841" y="2592437"/>
            <a:ext cx="2045823" cy="2045823"/>
          </a:xfrm>
          <a:prstGeom prst="rect">
            <a:avLst/>
          </a:prstGeom>
        </p:spPr>
      </p:pic>
    </p:spTree>
    <p:extLst>
      <p:ext uri="{BB962C8B-B14F-4D97-AF65-F5344CB8AC3E}">
        <p14:creationId xmlns:p14="http://schemas.microsoft.com/office/powerpoint/2010/main" val="7120510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9A5C7-4604-5E8C-0ABD-E37E2E6098F0}"/>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ADD3E1AF-F02F-ACCC-1E10-12EF9B8FD283}"/>
              </a:ext>
            </a:extLst>
          </p:cNvPr>
          <p:cNvSpPr>
            <a:spLocks noGrp="1"/>
          </p:cNvSpPr>
          <p:nvPr>
            <p:ph type="title"/>
          </p:nvPr>
        </p:nvSpPr>
        <p:spPr>
          <a:xfrm>
            <a:off x="197458" y="275136"/>
            <a:ext cx="10515600" cy="1325563"/>
          </a:xfrm>
        </p:spPr>
        <p:txBody>
          <a:bodyPr>
            <a:normAutofit/>
          </a:bodyPr>
          <a:lstStyle/>
          <a:p>
            <a:r>
              <a:rPr lang="fr-CH" sz="5400" dirty="0">
                <a:latin typeface="Gill Sans Ultra Bold" panose="020B0A02020104020203" pitchFamily="34" charset="77"/>
              </a:rPr>
              <a:t>La </a:t>
            </a:r>
            <a:r>
              <a:rPr lang="fr-CH" sz="5400" dirty="0">
                <a:solidFill>
                  <a:srgbClr val="FF0000"/>
                </a:solidFill>
                <a:latin typeface="Gill Sans Ultra Bold" panose="020B0A02020104020203" pitchFamily="34" charset="77"/>
              </a:rPr>
              <a:t>facture</a:t>
            </a:r>
            <a:r>
              <a:rPr lang="fr-CH" sz="5400" dirty="0">
                <a:latin typeface="Gill Sans Ultra Bold" panose="020B0A02020104020203" pitchFamily="34" charset="77"/>
              </a:rPr>
              <a:t> numérique </a:t>
            </a:r>
            <a:r>
              <a:rPr lang="fr-CH" dirty="0">
                <a:latin typeface="Gill Sans Ultra Bold" panose="020B0A02020104020203" pitchFamily="34" charset="77"/>
              </a:rPr>
              <a:t>   </a:t>
            </a:r>
          </a:p>
        </p:txBody>
      </p:sp>
      <p:pic>
        <p:nvPicPr>
          <p:cNvPr id="3" name="Image 2">
            <a:extLst>
              <a:ext uri="{FF2B5EF4-FFF2-40B4-BE49-F238E27FC236}">
                <a16:creationId xmlns:a16="http://schemas.microsoft.com/office/drawing/2014/main" id="{03B2F413-5077-5C9F-103E-107FF925C38F}"/>
              </a:ext>
            </a:extLst>
          </p:cNvPr>
          <p:cNvPicPr>
            <a:picLocks noChangeAspect="1"/>
          </p:cNvPicPr>
          <p:nvPr/>
        </p:nvPicPr>
        <p:blipFill>
          <a:blip r:embed="rId2"/>
          <a:stretch>
            <a:fillRect/>
          </a:stretch>
        </p:blipFill>
        <p:spPr>
          <a:xfrm>
            <a:off x="197458" y="1423344"/>
            <a:ext cx="4894495" cy="1140887"/>
          </a:xfrm>
          <a:prstGeom prst="rect">
            <a:avLst/>
          </a:prstGeom>
        </p:spPr>
      </p:pic>
      <p:sp>
        <p:nvSpPr>
          <p:cNvPr id="6" name="ZoneTexte 5">
            <a:extLst>
              <a:ext uri="{FF2B5EF4-FFF2-40B4-BE49-F238E27FC236}">
                <a16:creationId xmlns:a16="http://schemas.microsoft.com/office/drawing/2014/main" id="{3DC014FE-80F6-0573-8611-301EC8076286}"/>
              </a:ext>
            </a:extLst>
          </p:cNvPr>
          <p:cNvSpPr txBox="1"/>
          <p:nvPr/>
        </p:nvSpPr>
        <p:spPr>
          <a:xfrm>
            <a:off x="339642" y="2933701"/>
            <a:ext cx="6563182" cy="2462213"/>
          </a:xfrm>
          <a:prstGeom prst="rect">
            <a:avLst/>
          </a:prstGeom>
          <a:noFill/>
        </p:spPr>
        <p:txBody>
          <a:bodyPr wrap="square">
            <a:spAutoFit/>
          </a:bodyPr>
          <a:lstStyle/>
          <a:p>
            <a:pPr algn="l"/>
            <a:r>
              <a:rPr lang="fr-CH" sz="2000" b="1" i="0" dirty="0">
                <a:effectLst/>
                <a:latin typeface="Inter"/>
              </a:rPr>
              <a:t>« </a:t>
            </a:r>
            <a:r>
              <a:rPr lang="fr-CH" sz="2000" b="1" i="0" dirty="0">
                <a:effectLst/>
                <a:highlight>
                  <a:srgbClr val="FFFF00"/>
                </a:highlight>
                <a:latin typeface="Inter"/>
              </a:rPr>
              <a:t>Le paquet TVA à l’ère numérique (</a:t>
            </a:r>
            <a:r>
              <a:rPr lang="fr-CH" sz="2000" b="1" i="0" dirty="0" err="1">
                <a:effectLst/>
                <a:highlight>
                  <a:srgbClr val="FFFF00"/>
                </a:highlight>
                <a:latin typeface="Inter"/>
              </a:rPr>
              <a:t>ViDA</a:t>
            </a:r>
            <a:r>
              <a:rPr lang="fr-CH" sz="2000" b="1" i="0" dirty="0">
                <a:effectLst/>
                <a:highlight>
                  <a:srgbClr val="FFFF00"/>
                </a:highlight>
                <a:latin typeface="Inter"/>
              </a:rPr>
              <a:t> : </a:t>
            </a:r>
            <a:r>
              <a:rPr lang="fr-CH" sz="2000" b="1" i="0" dirty="0">
                <a:solidFill>
                  <a:srgbClr val="00002E"/>
                </a:solidFill>
                <a:effectLst/>
                <a:highlight>
                  <a:srgbClr val="FFFF00"/>
                </a:highlight>
                <a:latin typeface="Inter"/>
              </a:rPr>
              <a:t>VAT in the Digital Age</a:t>
            </a:r>
            <a:r>
              <a:rPr lang="fr-CH" sz="2000" b="1" i="0" dirty="0">
                <a:effectLst/>
                <a:highlight>
                  <a:srgbClr val="FFFF00"/>
                </a:highlight>
                <a:latin typeface="Inter"/>
              </a:rPr>
              <a:t>) a été </a:t>
            </a:r>
            <a:r>
              <a:rPr lang="fr-CH" sz="2000" b="1" i="0" dirty="0">
                <a:solidFill>
                  <a:srgbClr val="FF0000"/>
                </a:solidFill>
                <a:effectLst/>
                <a:highlight>
                  <a:srgbClr val="FFFF00"/>
                </a:highlight>
                <a:latin typeface="Inter"/>
              </a:rPr>
              <a:t>adopté le 11 mars 2025</a:t>
            </a:r>
            <a:r>
              <a:rPr lang="fr-CH" sz="2000" b="1" i="0" dirty="0">
                <a:solidFill>
                  <a:srgbClr val="FF0000"/>
                </a:solidFill>
                <a:effectLst/>
                <a:latin typeface="Inter"/>
              </a:rPr>
              <a:t> </a:t>
            </a:r>
            <a:r>
              <a:rPr lang="fr-CH" sz="2000" b="1" i="0" dirty="0">
                <a:effectLst/>
                <a:latin typeface="Inter"/>
              </a:rPr>
              <a:t>à la suite d’une nouvelle consultation du Parlement européen </a:t>
            </a:r>
            <a:r>
              <a:rPr lang="fr-CH" sz="2000" b="1" i="0" dirty="0">
                <a:effectLst/>
                <a:highlight>
                  <a:srgbClr val="FFFF00"/>
                </a:highlight>
                <a:latin typeface="Inter"/>
              </a:rPr>
              <a:t>et sera déployé </a:t>
            </a:r>
            <a:r>
              <a:rPr lang="fr-CH" sz="2000" b="1" i="0" dirty="0">
                <a:solidFill>
                  <a:srgbClr val="FF0000"/>
                </a:solidFill>
                <a:effectLst/>
                <a:highlight>
                  <a:srgbClr val="FFFF00"/>
                </a:highlight>
                <a:latin typeface="Inter"/>
              </a:rPr>
              <a:t>progressivement jusqu’en janvier 2035</a:t>
            </a:r>
            <a:r>
              <a:rPr lang="fr-CH" sz="2000" b="1" i="0" dirty="0">
                <a:effectLst/>
                <a:highlight>
                  <a:srgbClr val="FFFF00"/>
                </a:highlight>
                <a:latin typeface="Inter"/>
              </a:rPr>
              <a:t>. </a:t>
            </a:r>
            <a:r>
              <a:rPr lang="fr-CH" sz="2000" b="1" i="0" dirty="0">
                <a:effectLst/>
                <a:latin typeface="Inter"/>
              </a:rPr>
              <a:t>»</a:t>
            </a:r>
            <a:br>
              <a:rPr lang="fr-CH" sz="2000" b="1" i="0" dirty="0">
                <a:effectLst/>
                <a:latin typeface="Inter"/>
              </a:rPr>
            </a:br>
            <a:r>
              <a:rPr lang="fr-CH" sz="900" i="0" dirty="0">
                <a:effectLst/>
                <a:latin typeface="Inter"/>
              </a:rPr>
              <a:t> </a:t>
            </a:r>
            <a:r>
              <a:rPr lang="fr-CH" sz="1400" i="0" dirty="0">
                <a:effectLst/>
                <a:latin typeface="Inter"/>
              </a:rPr>
              <a:t> </a:t>
            </a:r>
            <a:endParaRPr lang="fr-CH" sz="2000" i="0" dirty="0">
              <a:effectLst/>
              <a:latin typeface="Inter"/>
            </a:endParaRPr>
          </a:p>
          <a:p>
            <a:pPr algn="l"/>
            <a:r>
              <a:rPr lang="fr-CH" sz="2000" b="1" i="0" dirty="0">
                <a:effectLst/>
                <a:latin typeface="Inter"/>
              </a:rPr>
              <a:t>« </a:t>
            </a:r>
            <a:r>
              <a:rPr lang="fr-CH" sz="2000" b="1" i="0" dirty="0">
                <a:effectLst/>
                <a:highlight>
                  <a:srgbClr val="FFFF00"/>
                </a:highlight>
                <a:latin typeface="Inter"/>
              </a:rPr>
              <a:t>Dès l’entrée en vigueur (14 avril 2025), les États membres sont en mesure d’introduire la facturation électronique </a:t>
            </a:r>
            <a:r>
              <a:rPr lang="fr-CH" sz="2000" b="1" i="0" dirty="0">
                <a:solidFill>
                  <a:srgbClr val="FF0000"/>
                </a:solidFill>
                <a:effectLst/>
                <a:highlight>
                  <a:srgbClr val="FFFF00"/>
                </a:highlight>
                <a:latin typeface="Inter"/>
              </a:rPr>
              <a:t>obligatoire</a:t>
            </a:r>
            <a:r>
              <a:rPr lang="fr-CH" sz="2000" b="1" i="0" dirty="0">
                <a:effectLst/>
                <a:latin typeface="Inter"/>
              </a:rPr>
              <a:t> dans des conditions spécifiques</a:t>
            </a:r>
            <a:r>
              <a:rPr lang="fr-CH" sz="2000" b="1" dirty="0">
                <a:latin typeface="Inter"/>
              </a:rPr>
              <a:t>. »</a:t>
            </a:r>
            <a:endParaRPr lang="fr-CH" sz="2000" b="1" i="0" dirty="0">
              <a:effectLst/>
              <a:latin typeface="Inter"/>
            </a:endParaRPr>
          </a:p>
        </p:txBody>
      </p:sp>
      <p:sp>
        <p:nvSpPr>
          <p:cNvPr id="8" name="Rectangle : coins arrondis 7">
            <a:extLst>
              <a:ext uri="{FF2B5EF4-FFF2-40B4-BE49-F238E27FC236}">
                <a16:creationId xmlns:a16="http://schemas.microsoft.com/office/drawing/2014/main" id="{975CDAEC-8B92-D311-4C7D-5A61C48682A7}"/>
              </a:ext>
            </a:extLst>
          </p:cNvPr>
          <p:cNvSpPr/>
          <p:nvPr/>
        </p:nvSpPr>
        <p:spPr>
          <a:xfrm>
            <a:off x="139490" y="2748906"/>
            <a:ext cx="6763334" cy="2954783"/>
          </a:xfrm>
          <a:prstGeom prst="round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1130CC6C-474B-38EE-BBD0-F85E2F6F29AD}"/>
              </a:ext>
            </a:extLst>
          </p:cNvPr>
          <p:cNvSpPr txBox="1"/>
          <p:nvPr/>
        </p:nvSpPr>
        <p:spPr>
          <a:xfrm>
            <a:off x="5558957" y="1600699"/>
            <a:ext cx="6435586" cy="1323439"/>
          </a:xfrm>
          <a:prstGeom prst="rect">
            <a:avLst/>
          </a:prstGeom>
          <a:solidFill>
            <a:schemeClr val="bg1"/>
          </a:solidFill>
          <a:ln w="19050">
            <a:solidFill>
              <a:schemeClr val="tx1"/>
            </a:solidFill>
          </a:ln>
        </p:spPr>
        <p:txBody>
          <a:bodyPr wrap="square">
            <a:spAutoFit/>
          </a:bodyPr>
          <a:lstStyle/>
          <a:p>
            <a:r>
              <a:rPr lang="fr-CH" sz="2000" i="0" dirty="0">
                <a:effectLst/>
                <a:highlight>
                  <a:srgbClr val="FFFF00"/>
                </a:highlight>
                <a:latin typeface="Inter"/>
              </a:rPr>
              <a:t>« </a:t>
            </a:r>
            <a:r>
              <a:rPr lang="fr-CH" sz="2000" b="1" i="0" dirty="0">
                <a:solidFill>
                  <a:srgbClr val="FF0000"/>
                </a:solidFill>
                <a:effectLst/>
                <a:highlight>
                  <a:srgbClr val="FFFF00"/>
                </a:highlight>
                <a:latin typeface="Inter"/>
              </a:rPr>
              <a:t>À compter du 1er janvier 2027</a:t>
            </a:r>
            <a:r>
              <a:rPr lang="fr-CH" sz="2000" i="0" dirty="0">
                <a:effectLst/>
                <a:highlight>
                  <a:srgbClr val="FFFF00"/>
                </a:highlight>
                <a:latin typeface="Inter"/>
              </a:rPr>
              <a:t>, des clarifications législatives </a:t>
            </a:r>
            <a:r>
              <a:rPr lang="fr-CH" sz="2000" i="1" dirty="0">
                <a:effectLst/>
                <a:highlight>
                  <a:srgbClr val="FFFF00"/>
                </a:highlight>
                <a:latin typeface="Inter"/>
              </a:rPr>
              <a:t>mineures</a:t>
            </a:r>
            <a:r>
              <a:rPr lang="fr-CH" sz="2000" i="0" dirty="0">
                <a:effectLst/>
                <a:highlight>
                  <a:srgbClr val="FFFF00"/>
                </a:highlight>
                <a:latin typeface="Inter"/>
              </a:rPr>
              <a:t> auront un impact sur les utilisateurs du </a:t>
            </a:r>
            <a:r>
              <a:rPr lang="fr-CH" sz="2000" b="1" i="0" dirty="0">
                <a:effectLst/>
                <a:highlight>
                  <a:srgbClr val="FFFF00"/>
                </a:highlight>
                <a:latin typeface="Inter"/>
              </a:rPr>
              <a:t>Guichet unique</a:t>
            </a:r>
            <a:r>
              <a:rPr lang="fr-CH" sz="2000" i="0" dirty="0">
                <a:effectLst/>
                <a:highlight>
                  <a:srgbClr val="FFFF00"/>
                </a:highlight>
                <a:latin typeface="Inter"/>
              </a:rPr>
              <a:t>* OSS</a:t>
            </a:r>
            <a:r>
              <a:rPr lang="fr-CH" sz="2000" dirty="0">
                <a:highlight>
                  <a:srgbClr val="FFFF00"/>
                </a:highlight>
                <a:latin typeface="Inter"/>
              </a:rPr>
              <a:t> (One Stop Shop)</a:t>
            </a:r>
            <a:r>
              <a:rPr lang="fr-CH" sz="2000" i="0" dirty="0">
                <a:effectLst/>
                <a:highlight>
                  <a:srgbClr val="FFFF00"/>
                </a:highlight>
                <a:latin typeface="Inter"/>
              </a:rPr>
              <a:t> et IOSS (Import One Stop Shop). » </a:t>
            </a:r>
          </a:p>
        </p:txBody>
      </p:sp>
      <p:pic>
        <p:nvPicPr>
          <p:cNvPr id="9" name="Image 8">
            <a:extLst>
              <a:ext uri="{FF2B5EF4-FFF2-40B4-BE49-F238E27FC236}">
                <a16:creationId xmlns:a16="http://schemas.microsoft.com/office/drawing/2014/main" id="{2FF026D0-30A9-15DF-EF39-99C9B5951EE5}"/>
              </a:ext>
            </a:extLst>
          </p:cNvPr>
          <p:cNvPicPr>
            <a:picLocks noChangeAspect="1"/>
          </p:cNvPicPr>
          <p:nvPr/>
        </p:nvPicPr>
        <p:blipFill>
          <a:blip r:embed="rId3"/>
          <a:stretch>
            <a:fillRect/>
          </a:stretch>
        </p:blipFill>
        <p:spPr>
          <a:xfrm>
            <a:off x="7423555" y="3228107"/>
            <a:ext cx="4257220" cy="3406990"/>
          </a:xfrm>
          <a:prstGeom prst="rect">
            <a:avLst/>
          </a:prstGeom>
        </p:spPr>
      </p:pic>
      <p:sp>
        <p:nvSpPr>
          <p:cNvPr id="11" name="ZoneTexte 10">
            <a:extLst>
              <a:ext uri="{FF2B5EF4-FFF2-40B4-BE49-F238E27FC236}">
                <a16:creationId xmlns:a16="http://schemas.microsoft.com/office/drawing/2014/main" id="{66E0063E-5630-E120-6EB6-06430C05AC1F}"/>
              </a:ext>
            </a:extLst>
          </p:cNvPr>
          <p:cNvSpPr txBox="1"/>
          <p:nvPr/>
        </p:nvSpPr>
        <p:spPr>
          <a:xfrm>
            <a:off x="2116450" y="5437538"/>
            <a:ext cx="5046740" cy="1200329"/>
          </a:xfrm>
          <a:prstGeom prst="rect">
            <a:avLst/>
          </a:prstGeom>
          <a:solidFill>
            <a:schemeClr val="bg1"/>
          </a:solidFill>
          <a:ln>
            <a:solidFill>
              <a:schemeClr val="tx1"/>
            </a:solidFill>
          </a:ln>
        </p:spPr>
        <p:txBody>
          <a:bodyPr wrap="square">
            <a:spAutoFit/>
          </a:bodyPr>
          <a:lstStyle/>
          <a:p>
            <a:r>
              <a:rPr lang="fr-CH" b="1" i="1" dirty="0"/>
              <a:t>un système de TVA de l'Union européenne qui permet à une entreprise de déclarer et payer la TVA due dans plusieurs pays de l'UE via</a:t>
            </a:r>
            <a:r>
              <a:rPr lang="fr-CH" sz="900" i="0" dirty="0">
                <a:effectLst/>
                <a:latin typeface="Inter"/>
              </a:rPr>
              <a:t>  </a:t>
            </a:r>
            <a:r>
              <a:rPr lang="fr-CH" b="1" i="1" dirty="0">
                <a:solidFill>
                  <a:srgbClr val="FF0000"/>
                </a:solidFill>
              </a:rPr>
              <a:t>une seule administration fiscale</a:t>
            </a:r>
            <a:r>
              <a:rPr lang="fr-CH" b="1" i="1" dirty="0"/>
              <a:t>.</a:t>
            </a:r>
            <a:endParaRPr lang="fr-FR" dirty="0"/>
          </a:p>
        </p:txBody>
      </p:sp>
      <p:pic>
        <p:nvPicPr>
          <p:cNvPr id="5" name="Picture 2">
            <a:extLst>
              <a:ext uri="{FF2B5EF4-FFF2-40B4-BE49-F238E27FC236}">
                <a16:creationId xmlns:a16="http://schemas.microsoft.com/office/drawing/2014/main" id="{F9775126-7D31-339A-4F72-C3EE2ED159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83215" y="125275"/>
            <a:ext cx="1911327" cy="1323439"/>
          </a:xfrm>
          <a:prstGeom prst="rect">
            <a:avLst/>
          </a:prstGeom>
          <a:solidFill>
            <a:schemeClr val="bg1"/>
          </a:solidFill>
          <a:ln>
            <a:noFill/>
          </a:ln>
        </p:spPr>
      </p:pic>
    </p:spTree>
    <p:extLst>
      <p:ext uri="{BB962C8B-B14F-4D97-AF65-F5344CB8AC3E}">
        <p14:creationId xmlns:p14="http://schemas.microsoft.com/office/powerpoint/2010/main" val="2683419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left)">
                                      <p:cBhvr>
                                        <p:cTn id="8" dur="500"/>
                                        <p:tgtEl>
                                          <p:spTgt spid="7"/>
                                        </p:tgtEl>
                                      </p:cBhvr>
                                    </p:animEffect>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strVal val="#ppt_w*0.70"/>
                                          </p:val>
                                        </p:tav>
                                        <p:tav tm="100000">
                                          <p:val>
                                            <p:strVal val="#ppt_w"/>
                                          </p:val>
                                        </p:tav>
                                      </p:tavLst>
                                    </p:anim>
                                    <p:anim calcmode="lin" valueType="num">
                                      <p:cBhvr>
                                        <p:cTn id="14" dur="1000" fill="hold"/>
                                        <p:tgtEl>
                                          <p:spTgt spid="11"/>
                                        </p:tgtEl>
                                        <p:attrNameLst>
                                          <p:attrName>ppt_h</p:attrName>
                                        </p:attrNameLst>
                                      </p:cBhvr>
                                      <p:tavLst>
                                        <p:tav tm="0">
                                          <p:val>
                                            <p:strVal val="#ppt_h"/>
                                          </p:val>
                                        </p:tav>
                                        <p:tav tm="100000">
                                          <p:val>
                                            <p:strVal val="#ppt_h"/>
                                          </p:val>
                                        </p:tav>
                                      </p:tavLst>
                                    </p:anim>
                                    <p:animEffect transition="in" filter="fade">
                                      <p:cBhvr>
                                        <p:cTn id="15"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089FE-D5DA-E28C-12C9-52393CE6F73A}"/>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2B33638E-81F5-A988-9FBB-9166042C3E3E}"/>
              </a:ext>
            </a:extLst>
          </p:cNvPr>
          <p:cNvSpPr>
            <a:spLocks noGrp="1"/>
          </p:cNvSpPr>
          <p:nvPr>
            <p:ph type="title"/>
          </p:nvPr>
        </p:nvSpPr>
        <p:spPr>
          <a:xfrm>
            <a:off x="197458" y="275136"/>
            <a:ext cx="10515600" cy="1325563"/>
          </a:xfrm>
        </p:spPr>
        <p:txBody>
          <a:bodyPr>
            <a:normAutofit fontScale="90000"/>
          </a:bodyPr>
          <a:lstStyle/>
          <a:p>
            <a:r>
              <a:rPr lang="fr-CH" sz="5400" dirty="0">
                <a:latin typeface="Gill Sans Ultra Bold" panose="020B0A02020104020203" pitchFamily="34" charset="77"/>
              </a:rPr>
              <a:t>L’</a:t>
            </a:r>
            <a:r>
              <a:rPr lang="fr-CH" sz="5400" dirty="0">
                <a:solidFill>
                  <a:srgbClr val="FF0000"/>
                </a:solidFill>
                <a:latin typeface="Gill Sans Ultra Bold" panose="020B0A02020104020203" pitchFamily="34" charset="77"/>
              </a:rPr>
              <a:t>identité</a:t>
            </a:r>
            <a:r>
              <a:rPr lang="fr-CH" sz="5400" dirty="0">
                <a:latin typeface="Gill Sans Ultra Bold" panose="020B0A02020104020203" pitchFamily="34" charset="77"/>
              </a:rPr>
              <a:t> </a:t>
            </a:r>
            <a:r>
              <a:rPr lang="fr-CH" sz="5400" dirty="0">
                <a:solidFill>
                  <a:srgbClr val="FF0000"/>
                </a:solidFill>
                <a:latin typeface="Gill Sans Ultra Bold" panose="020B0A02020104020203" pitchFamily="34" charset="77"/>
              </a:rPr>
              <a:t>numérique</a:t>
            </a:r>
            <a:r>
              <a:rPr lang="fr-CH" sz="5400" dirty="0">
                <a:latin typeface="Gill Sans Ultra Bold" panose="020B0A02020104020203" pitchFamily="34" charset="77"/>
              </a:rPr>
              <a:t> </a:t>
            </a:r>
            <a:br>
              <a:rPr lang="fr-CH" sz="5400" dirty="0">
                <a:latin typeface="Gill Sans Ultra Bold" panose="020B0A02020104020203" pitchFamily="34" charset="77"/>
              </a:rPr>
            </a:br>
            <a:r>
              <a:rPr lang="fr-CH" sz="5400" dirty="0">
                <a:latin typeface="Gill Sans Ultra Bold" panose="020B0A02020104020203" pitchFamily="34" charset="77"/>
              </a:rPr>
              <a:t>des </a:t>
            </a:r>
            <a:r>
              <a:rPr lang="fr-CH" sz="5400" u="sng" dirty="0">
                <a:latin typeface="Gill Sans Ultra Bold" panose="020B0A02020104020203" pitchFamily="34" charset="77"/>
              </a:rPr>
              <a:t>objets</a:t>
            </a:r>
            <a:r>
              <a:rPr lang="fr-CH" sz="5400" dirty="0">
                <a:latin typeface="Gill Sans Ultra Bold" panose="020B0A02020104020203" pitchFamily="34" charset="77"/>
              </a:rPr>
              <a:t> (DPP) </a:t>
            </a:r>
            <a:r>
              <a:rPr lang="fr-CH" dirty="0">
                <a:latin typeface="Gill Sans Ultra Bold" panose="020B0A02020104020203" pitchFamily="34" charset="77"/>
              </a:rPr>
              <a:t>   </a:t>
            </a:r>
          </a:p>
        </p:txBody>
      </p:sp>
      <p:pic>
        <p:nvPicPr>
          <p:cNvPr id="5" name="Image 4">
            <a:extLst>
              <a:ext uri="{FF2B5EF4-FFF2-40B4-BE49-F238E27FC236}">
                <a16:creationId xmlns:a16="http://schemas.microsoft.com/office/drawing/2014/main" id="{B7E6411E-CE08-85B8-EAA0-9CCE94C6EA9F}"/>
              </a:ext>
            </a:extLst>
          </p:cNvPr>
          <p:cNvPicPr>
            <a:picLocks noChangeAspect="1"/>
          </p:cNvPicPr>
          <p:nvPr/>
        </p:nvPicPr>
        <p:blipFill>
          <a:blip r:embed="rId2"/>
          <a:stretch>
            <a:fillRect/>
          </a:stretch>
        </p:blipFill>
        <p:spPr>
          <a:xfrm>
            <a:off x="10096500" y="1685131"/>
            <a:ext cx="1778000" cy="1104900"/>
          </a:xfrm>
          <a:prstGeom prst="rect">
            <a:avLst/>
          </a:prstGeom>
        </p:spPr>
      </p:pic>
      <p:pic>
        <p:nvPicPr>
          <p:cNvPr id="9" name="Image 8">
            <a:extLst>
              <a:ext uri="{FF2B5EF4-FFF2-40B4-BE49-F238E27FC236}">
                <a16:creationId xmlns:a16="http://schemas.microsoft.com/office/drawing/2014/main" id="{8BD1BCCE-2666-68D3-4EB1-2090CB189CA4}"/>
              </a:ext>
            </a:extLst>
          </p:cNvPr>
          <p:cNvPicPr>
            <a:picLocks noChangeAspect="1"/>
          </p:cNvPicPr>
          <p:nvPr/>
        </p:nvPicPr>
        <p:blipFill>
          <a:blip r:embed="rId3"/>
          <a:stretch>
            <a:fillRect/>
          </a:stretch>
        </p:blipFill>
        <p:spPr>
          <a:xfrm>
            <a:off x="5759450" y="2874464"/>
            <a:ext cx="6108700" cy="3708400"/>
          </a:xfrm>
          <a:prstGeom prst="rect">
            <a:avLst/>
          </a:prstGeom>
        </p:spPr>
      </p:pic>
      <p:pic>
        <p:nvPicPr>
          <p:cNvPr id="10" name="Image 9">
            <a:extLst>
              <a:ext uri="{FF2B5EF4-FFF2-40B4-BE49-F238E27FC236}">
                <a16:creationId xmlns:a16="http://schemas.microsoft.com/office/drawing/2014/main" id="{B127AD85-5220-7421-25C1-C6AE6A222BFA}"/>
              </a:ext>
            </a:extLst>
          </p:cNvPr>
          <p:cNvPicPr>
            <a:picLocks noChangeAspect="1"/>
          </p:cNvPicPr>
          <p:nvPr/>
        </p:nvPicPr>
        <p:blipFill>
          <a:blip r:embed="rId4"/>
          <a:stretch>
            <a:fillRect/>
          </a:stretch>
        </p:blipFill>
        <p:spPr>
          <a:xfrm>
            <a:off x="2085615" y="1885566"/>
            <a:ext cx="7772400" cy="1463349"/>
          </a:xfrm>
          <a:prstGeom prst="rect">
            <a:avLst/>
          </a:prstGeom>
          <a:ln>
            <a:solidFill>
              <a:schemeClr val="tx1"/>
            </a:solidFill>
          </a:ln>
        </p:spPr>
      </p:pic>
      <p:pic>
        <p:nvPicPr>
          <p:cNvPr id="12" name="Picture 2" descr="48,285 Union Européenne Vectores, Ilustraciones y Gráficos - 123RF">
            <a:extLst>
              <a:ext uri="{FF2B5EF4-FFF2-40B4-BE49-F238E27FC236}">
                <a16:creationId xmlns:a16="http://schemas.microsoft.com/office/drawing/2014/main" id="{6B32CC60-98CC-E673-E61E-5AC9CB3BAA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6173" y="1600699"/>
            <a:ext cx="1450727" cy="1450727"/>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4C07DCA9-0F2A-E194-F3C8-EF15FE08A425}"/>
              </a:ext>
            </a:extLst>
          </p:cNvPr>
          <p:cNvSpPr txBox="1"/>
          <p:nvPr/>
        </p:nvSpPr>
        <p:spPr>
          <a:xfrm>
            <a:off x="276473" y="3455278"/>
            <a:ext cx="5653272" cy="3139321"/>
          </a:xfrm>
          <a:prstGeom prst="rect">
            <a:avLst/>
          </a:prstGeom>
          <a:solidFill>
            <a:schemeClr val="bg1"/>
          </a:solidFill>
        </p:spPr>
        <p:txBody>
          <a:bodyPr wrap="square">
            <a:spAutoFit/>
          </a:bodyPr>
          <a:lstStyle/>
          <a:p>
            <a:pPr algn="l"/>
            <a:r>
              <a:rPr lang="fr-CH" sz="2000" b="1" i="0" dirty="0">
                <a:solidFill>
                  <a:srgbClr val="262626"/>
                </a:solidFill>
                <a:effectLst/>
                <a:latin typeface="Gotham SSm A"/>
              </a:rPr>
              <a:t>« </a:t>
            </a:r>
            <a:r>
              <a:rPr lang="fr-CH" sz="2000" b="1" i="0" dirty="0">
                <a:solidFill>
                  <a:srgbClr val="262626"/>
                </a:solidFill>
                <a:effectLst/>
                <a:highlight>
                  <a:srgbClr val="FFFF00"/>
                </a:highlight>
                <a:latin typeface="Gotham SSm A"/>
              </a:rPr>
              <a:t>Le DPP s’inscrit dans le </a:t>
            </a:r>
            <a:r>
              <a:rPr lang="fr-CH" sz="2000" b="1" i="0" dirty="0">
                <a:solidFill>
                  <a:srgbClr val="FF0000"/>
                </a:solidFill>
                <a:effectLst/>
                <a:highlight>
                  <a:srgbClr val="FFFF00"/>
                </a:highlight>
                <a:latin typeface="Gotham SSm A"/>
              </a:rPr>
              <a:t>pacte vert Européen</a:t>
            </a:r>
            <a:r>
              <a:rPr lang="fr-CH" sz="2000" b="1" i="0" dirty="0">
                <a:solidFill>
                  <a:srgbClr val="262626"/>
                </a:solidFill>
                <a:effectLst/>
                <a:latin typeface="Gotham SSm A"/>
              </a:rPr>
              <a:t>, dont l’objectif majeur est d’atteindre la neutralité carbone d’ici 2050. »</a:t>
            </a:r>
          </a:p>
          <a:p>
            <a:pPr algn="l"/>
            <a:endParaRPr lang="fr-CH" sz="900" i="0" dirty="0">
              <a:effectLst/>
              <a:latin typeface="Gotham SSm A"/>
            </a:endParaRPr>
          </a:p>
          <a:p>
            <a:pPr algn="l"/>
            <a:r>
              <a:rPr lang="fr-CH" sz="2000" b="1" i="0" dirty="0">
                <a:effectLst/>
                <a:highlight>
                  <a:srgbClr val="FFFF00"/>
                </a:highlight>
                <a:latin typeface="Gotham SSm A"/>
              </a:rPr>
              <a:t>« À partir de </a:t>
            </a:r>
            <a:r>
              <a:rPr lang="fr-CH" sz="2000" b="1" i="0" dirty="0">
                <a:solidFill>
                  <a:srgbClr val="FF0000"/>
                </a:solidFill>
                <a:effectLst/>
                <a:highlight>
                  <a:srgbClr val="FFFF00"/>
                </a:highlight>
                <a:latin typeface="Gotham SSm A"/>
              </a:rPr>
              <a:t>2027</a:t>
            </a:r>
            <a:r>
              <a:rPr lang="fr-CH" sz="2000" b="1" i="0" dirty="0">
                <a:effectLst/>
                <a:highlight>
                  <a:srgbClr val="FFFF00"/>
                </a:highlight>
                <a:latin typeface="Gotham SSm A"/>
              </a:rPr>
              <a:t>, la mise en place du DPP est obligatoire pour certains secteurs prioritaires : </a:t>
            </a:r>
            <a:r>
              <a:rPr lang="fr-CH" sz="2000" b="1" i="0" u="sng" dirty="0">
                <a:effectLst/>
                <a:highlight>
                  <a:srgbClr val="FFFF00"/>
                </a:highlight>
                <a:latin typeface="Gotham SSm A"/>
              </a:rPr>
              <a:t>textile</a:t>
            </a:r>
            <a:r>
              <a:rPr lang="fr-CH" sz="2000" b="1" i="0" dirty="0">
                <a:effectLst/>
                <a:highlight>
                  <a:srgbClr val="FFFF00"/>
                </a:highlight>
                <a:latin typeface="Gotham SSm A"/>
              </a:rPr>
              <a:t>, </a:t>
            </a:r>
            <a:r>
              <a:rPr lang="fr-CH" sz="2000" b="1" i="0" u="sng" dirty="0">
                <a:effectLst/>
                <a:highlight>
                  <a:srgbClr val="FFFF00"/>
                </a:highlight>
                <a:latin typeface="Gotham SSm A"/>
              </a:rPr>
              <a:t>électronique</a:t>
            </a:r>
            <a:r>
              <a:rPr lang="fr-CH" sz="2000" b="1" i="0" dirty="0">
                <a:effectLst/>
                <a:highlight>
                  <a:srgbClr val="FFFF00"/>
                </a:highlight>
                <a:latin typeface="Gotham SSm A"/>
              </a:rPr>
              <a:t>, </a:t>
            </a:r>
            <a:r>
              <a:rPr lang="fr-CH" sz="2000" b="1" i="0" u="sng" dirty="0">
                <a:effectLst/>
                <a:highlight>
                  <a:srgbClr val="FFFF00"/>
                </a:highlight>
                <a:latin typeface="Gotham SSm A"/>
              </a:rPr>
              <a:t>batteries</a:t>
            </a:r>
            <a:r>
              <a:rPr lang="fr-CH" sz="2000" b="1" i="0" dirty="0">
                <a:effectLst/>
                <a:highlight>
                  <a:srgbClr val="FFFF00"/>
                </a:highlight>
                <a:latin typeface="Gotham SSm A"/>
              </a:rPr>
              <a:t>, </a:t>
            </a:r>
            <a:r>
              <a:rPr lang="fr-CH" sz="2000" b="1" i="0" u="sng" dirty="0">
                <a:effectLst/>
                <a:highlight>
                  <a:srgbClr val="FFFF00"/>
                </a:highlight>
                <a:latin typeface="Gotham SSm A"/>
              </a:rPr>
              <a:t>construction</a:t>
            </a:r>
            <a:r>
              <a:rPr lang="fr-CH" sz="2000" b="1" i="0" dirty="0">
                <a:effectLst/>
                <a:highlight>
                  <a:srgbClr val="FFFF00"/>
                </a:highlight>
                <a:latin typeface="Gotham SSm A"/>
              </a:rPr>
              <a:t>, etc. »</a:t>
            </a:r>
            <a:br>
              <a:rPr lang="fr-CH" sz="2000" b="1" i="0" dirty="0">
                <a:effectLst/>
                <a:highlight>
                  <a:srgbClr val="FFFF00"/>
                </a:highlight>
                <a:latin typeface="Gotham SSm A"/>
              </a:rPr>
            </a:br>
            <a:r>
              <a:rPr lang="fr-CH" sz="900" b="1" i="0" dirty="0">
                <a:effectLst/>
                <a:latin typeface="Gotham SSm A"/>
              </a:rPr>
              <a:t> </a:t>
            </a:r>
            <a:endParaRPr lang="fr-CH" sz="2000" b="1" i="0" dirty="0">
              <a:effectLst/>
              <a:latin typeface="Gotham SSm A"/>
            </a:endParaRPr>
          </a:p>
          <a:p>
            <a:pPr algn="l"/>
            <a:r>
              <a:rPr lang="fr-CH" sz="2000" b="1" i="0" dirty="0">
                <a:effectLst/>
                <a:latin typeface="Gotham SSm A"/>
              </a:rPr>
              <a:t>« Il imposera aux opérateurs économiques de partager des données précises et vérifiées </a:t>
            </a:r>
            <a:r>
              <a:rPr lang="fr-CH" sz="2000" b="1" i="0" dirty="0">
                <a:effectLst/>
                <a:highlight>
                  <a:srgbClr val="FFFF00"/>
                </a:highlight>
                <a:latin typeface="Gotham SSm A"/>
              </a:rPr>
              <a:t>tout au long du cycle de vie des produits</a:t>
            </a:r>
            <a:r>
              <a:rPr lang="fr-CH" sz="2000" b="1" i="0" dirty="0">
                <a:effectLst/>
                <a:latin typeface="Gotham SSm A"/>
              </a:rPr>
              <a:t>. »</a:t>
            </a:r>
          </a:p>
        </p:txBody>
      </p:sp>
      <p:sp>
        <p:nvSpPr>
          <p:cNvPr id="3" name="ZoneTexte 2">
            <a:extLst>
              <a:ext uri="{FF2B5EF4-FFF2-40B4-BE49-F238E27FC236}">
                <a16:creationId xmlns:a16="http://schemas.microsoft.com/office/drawing/2014/main" id="{9E4D143A-7929-F750-8C99-AD4481A8441E}"/>
              </a:ext>
            </a:extLst>
          </p:cNvPr>
          <p:cNvSpPr txBox="1"/>
          <p:nvPr/>
        </p:nvSpPr>
        <p:spPr>
          <a:xfrm>
            <a:off x="5759450" y="6300852"/>
            <a:ext cx="2815935" cy="400110"/>
          </a:xfrm>
          <a:prstGeom prst="rect">
            <a:avLst/>
          </a:prstGeom>
          <a:solidFill>
            <a:schemeClr val="bg1"/>
          </a:solidFill>
          <a:ln w="28575">
            <a:solidFill>
              <a:schemeClr val="tx1"/>
            </a:solidFill>
          </a:ln>
        </p:spPr>
        <p:txBody>
          <a:bodyPr wrap="square">
            <a:spAutoFit/>
          </a:bodyPr>
          <a:lstStyle/>
          <a:p>
            <a:pPr algn="ctr"/>
            <a:r>
              <a:rPr lang="fr-CH" sz="2000" b="1" dirty="0">
                <a:latin typeface="Arial Rounded MT Bold" panose="020F0704030504030204" pitchFamily="34" charset="77"/>
              </a:rPr>
              <a:t>2 février 2024</a:t>
            </a:r>
            <a:endParaRPr lang="fr-FR" sz="2000" b="1" dirty="0">
              <a:latin typeface="Arial Rounded MT Bold" panose="020F0704030504030204" pitchFamily="34" charset="77"/>
            </a:endParaRPr>
          </a:p>
        </p:txBody>
      </p:sp>
    </p:spTree>
    <p:extLst>
      <p:ext uri="{BB962C8B-B14F-4D97-AF65-F5344CB8AC3E}">
        <p14:creationId xmlns:p14="http://schemas.microsoft.com/office/powerpoint/2010/main" val="610230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1000" fill="hold"/>
                                        <p:tgtEl>
                                          <p:spTgt spid="14"/>
                                        </p:tgtEl>
                                        <p:attrNameLst>
                                          <p:attrName>ppt_w</p:attrName>
                                        </p:attrNameLst>
                                      </p:cBhvr>
                                      <p:tavLst>
                                        <p:tav tm="0">
                                          <p:val>
                                            <p:strVal val="#ppt_w*0.70"/>
                                          </p:val>
                                        </p:tav>
                                        <p:tav tm="100000">
                                          <p:val>
                                            <p:strVal val="#ppt_w"/>
                                          </p:val>
                                        </p:tav>
                                      </p:tavLst>
                                    </p:anim>
                                    <p:anim calcmode="lin" valueType="num">
                                      <p:cBhvr>
                                        <p:cTn id="13" dur="1000" fill="hold"/>
                                        <p:tgtEl>
                                          <p:spTgt spid="14"/>
                                        </p:tgtEl>
                                        <p:attrNameLst>
                                          <p:attrName>ppt_h</p:attrName>
                                        </p:attrNameLst>
                                      </p:cBhvr>
                                      <p:tavLst>
                                        <p:tav tm="0">
                                          <p:val>
                                            <p:strVal val="#ppt_h"/>
                                          </p:val>
                                        </p:tav>
                                        <p:tav tm="100000">
                                          <p:val>
                                            <p:strVal val="#ppt_h"/>
                                          </p:val>
                                        </p:tav>
                                      </p:tavLst>
                                    </p:anim>
                                    <p:animEffect transition="in" filter="fade">
                                      <p:cBhvr>
                                        <p:cTn id="14" dur="1000"/>
                                        <p:tgtEl>
                                          <p:spTgt spid="14"/>
                                        </p:tgtEl>
                                      </p:cBhvr>
                                    </p:animEffect>
                                  </p:childTnLst>
                                </p:cTn>
                              </p:par>
                              <p:par>
                                <p:cTn id="15" presetID="55"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1000" fill="hold"/>
                                        <p:tgtEl>
                                          <p:spTgt spid="9"/>
                                        </p:tgtEl>
                                        <p:attrNameLst>
                                          <p:attrName>ppt_w</p:attrName>
                                        </p:attrNameLst>
                                      </p:cBhvr>
                                      <p:tavLst>
                                        <p:tav tm="0">
                                          <p:val>
                                            <p:strVal val="#ppt_w*0.70"/>
                                          </p:val>
                                        </p:tav>
                                        <p:tav tm="100000">
                                          <p:val>
                                            <p:strVal val="#ppt_w"/>
                                          </p:val>
                                        </p:tav>
                                      </p:tavLst>
                                    </p:anim>
                                    <p:anim calcmode="lin" valueType="num">
                                      <p:cBhvr>
                                        <p:cTn id="18" dur="1000" fill="hold"/>
                                        <p:tgtEl>
                                          <p:spTgt spid="9"/>
                                        </p:tgtEl>
                                        <p:attrNameLst>
                                          <p:attrName>ppt_h</p:attrName>
                                        </p:attrNameLst>
                                      </p:cBhvr>
                                      <p:tavLst>
                                        <p:tav tm="0">
                                          <p:val>
                                            <p:strVal val="#ppt_h"/>
                                          </p:val>
                                        </p:tav>
                                        <p:tav tm="100000">
                                          <p:val>
                                            <p:strVal val="#ppt_h"/>
                                          </p:val>
                                        </p:tav>
                                      </p:tavLst>
                                    </p:anim>
                                    <p:animEffect transition="in" filter="fade">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EB749-418C-1954-4CD3-A704B7885C8D}"/>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05B5565A-CEB1-5AB7-AFF6-14F0A23276AC}"/>
              </a:ext>
            </a:extLst>
          </p:cNvPr>
          <p:cNvSpPr>
            <a:spLocks noGrp="1"/>
          </p:cNvSpPr>
          <p:nvPr>
            <p:ph type="title"/>
          </p:nvPr>
        </p:nvSpPr>
        <p:spPr>
          <a:xfrm>
            <a:off x="616527" y="275136"/>
            <a:ext cx="10515600" cy="1325563"/>
          </a:xfrm>
        </p:spPr>
        <p:txBody>
          <a:bodyPr>
            <a:normAutofit fontScale="90000"/>
          </a:bodyPr>
          <a:lstStyle/>
          <a:p>
            <a:r>
              <a:rPr lang="fr-CH" sz="5400" dirty="0">
                <a:latin typeface="Gill Sans Ultra Bold" panose="020B0A02020104020203" pitchFamily="34" charset="77"/>
              </a:rPr>
              <a:t>L’identité numérique</a:t>
            </a:r>
            <a:br>
              <a:rPr lang="fr-CH" sz="4800" b="1" dirty="0">
                <a:latin typeface="+mn-lt"/>
              </a:rPr>
            </a:br>
            <a:r>
              <a:rPr lang="fr-CH" sz="4800" b="1" dirty="0">
                <a:latin typeface="+mn-lt"/>
              </a:rPr>
              <a:t>… </a:t>
            </a:r>
            <a:r>
              <a:rPr lang="fr-CH" dirty="0">
                <a:latin typeface="Gill Sans Ultra Bold" panose="020B0A02020104020203" pitchFamily="34" charset="77"/>
              </a:rPr>
              <a:t>d’ici </a:t>
            </a:r>
            <a:r>
              <a:rPr lang="fr-CH" dirty="0">
                <a:solidFill>
                  <a:srgbClr val="FF0000"/>
                </a:solidFill>
                <a:latin typeface="Gill Sans Ultra Bold" panose="020B0A02020104020203" pitchFamily="34" charset="77"/>
              </a:rPr>
              <a:t>2030</a:t>
            </a:r>
            <a:r>
              <a:rPr lang="fr-CH" dirty="0">
                <a:latin typeface="Gill Sans Ultra Bold" panose="020B0A02020104020203" pitchFamily="34" charset="77"/>
              </a:rPr>
              <a:t>   </a:t>
            </a:r>
          </a:p>
        </p:txBody>
      </p:sp>
      <p:pic>
        <p:nvPicPr>
          <p:cNvPr id="8" name="Image 7">
            <a:extLst>
              <a:ext uri="{FF2B5EF4-FFF2-40B4-BE49-F238E27FC236}">
                <a16:creationId xmlns:a16="http://schemas.microsoft.com/office/drawing/2014/main" id="{D773B817-FEFB-35AB-5118-703661B4AED2}"/>
              </a:ext>
            </a:extLst>
          </p:cNvPr>
          <p:cNvPicPr>
            <a:picLocks noChangeAspect="1"/>
          </p:cNvPicPr>
          <p:nvPr/>
        </p:nvPicPr>
        <p:blipFill>
          <a:blip r:embed="rId2"/>
          <a:stretch>
            <a:fillRect/>
          </a:stretch>
        </p:blipFill>
        <p:spPr>
          <a:xfrm>
            <a:off x="976736" y="1737859"/>
            <a:ext cx="3456859" cy="4524315"/>
          </a:xfrm>
          <a:prstGeom prst="rect">
            <a:avLst/>
          </a:prstGeom>
          <a:ln w="28575">
            <a:solidFill>
              <a:schemeClr val="tx1"/>
            </a:solidFill>
          </a:ln>
        </p:spPr>
      </p:pic>
      <p:sp>
        <p:nvSpPr>
          <p:cNvPr id="10" name="ZoneTexte 9">
            <a:extLst>
              <a:ext uri="{FF2B5EF4-FFF2-40B4-BE49-F238E27FC236}">
                <a16:creationId xmlns:a16="http://schemas.microsoft.com/office/drawing/2014/main" id="{7BE63BE6-D8C8-4674-46FF-AE5623557874}"/>
              </a:ext>
            </a:extLst>
          </p:cNvPr>
          <p:cNvSpPr txBox="1"/>
          <p:nvPr/>
        </p:nvSpPr>
        <p:spPr>
          <a:xfrm>
            <a:off x="4242320" y="2183713"/>
            <a:ext cx="7032173" cy="4524315"/>
          </a:xfrm>
          <a:prstGeom prst="rect">
            <a:avLst/>
          </a:prstGeom>
          <a:solidFill>
            <a:schemeClr val="bg1"/>
          </a:solidFill>
          <a:ln w="28575">
            <a:solidFill>
              <a:schemeClr val="tx1"/>
            </a:solidFill>
          </a:ln>
        </p:spPr>
        <p:txBody>
          <a:bodyPr wrap="square">
            <a:spAutoFit/>
          </a:bodyPr>
          <a:lstStyle/>
          <a:p>
            <a:r>
              <a:rPr lang="fr-CH" sz="2000" b="1" dirty="0">
                <a:solidFill>
                  <a:srgbClr val="000000"/>
                </a:solidFill>
                <a:effectLst/>
                <a:highlight>
                  <a:srgbClr val="FFFF00"/>
                </a:highlight>
              </a:rPr>
              <a:t>« D’ici </a:t>
            </a:r>
            <a:r>
              <a:rPr lang="fr-CH" sz="2000" b="1" dirty="0">
                <a:solidFill>
                  <a:srgbClr val="FF0000"/>
                </a:solidFill>
                <a:effectLst/>
                <a:highlight>
                  <a:srgbClr val="FFFF00"/>
                </a:highlight>
              </a:rPr>
              <a:t>2030</a:t>
            </a:r>
            <a:r>
              <a:rPr lang="fr-CH" sz="2000" b="1" dirty="0">
                <a:solidFill>
                  <a:srgbClr val="000000"/>
                </a:solidFill>
                <a:effectLst/>
                <a:highlight>
                  <a:srgbClr val="FFFF00"/>
                </a:highlight>
              </a:rPr>
              <a:t>, l’union européenne vise à ce que </a:t>
            </a:r>
            <a:r>
              <a:rPr lang="fr-CH" sz="2000" b="1" dirty="0">
                <a:solidFill>
                  <a:srgbClr val="FF0000"/>
                </a:solidFill>
                <a:effectLst/>
                <a:highlight>
                  <a:srgbClr val="FFFF00"/>
                </a:highlight>
              </a:rPr>
              <a:t>80 % des citoyens </a:t>
            </a:r>
            <a:r>
              <a:rPr lang="fr-CH" sz="2000" b="1" dirty="0">
                <a:solidFill>
                  <a:srgbClr val="000000"/>
                </a:solidFill>
                <a:effectLst/>
                <a:highlight>
                  <a:srgbClr val="FFFF00"/>
                </a:highlight>
              </a:rPr>
              <a:t>disposent d’un </a:t>
            </a:r>
            <a:r>
              <a:rPr lang="fr-CH" sz="2000" b="1" dirty="0">
                <a:solidFill>
                  <a:srgbClr val="FF0000"/>
                </a:solidFill>
                <a:effectLst/>
                <a:highlight>
                  <a:srgbClr val="FFFF00"/>
                </a:highlight>
              </a:rPr>
              <a:t>portefeuille d’identité numérique</a:t>
            </a:r>
            <a:r>
              <a:rPr lang="fr-CH" sz="2000" b="1" dirty="0">
                <a:solidFill>
                  <a:srgbClr val="000000"/>
                </a:solidFill>
                <a:effectLst/>
                <a:highlight>
                  <a:srgbClr val="FFFF00"/>
                </a:highlight>
              </a:rPr>
              <a:t>, soit environ 360 millions de personnes. »</a:t>
            </a:r>
            <a:br>
              <a:rPr lang="fr-CH" sz="2000" dirty="0">
                <a:solidFill>
                  <a:srgbClr val="000000"/>
                </a:solidFill>
                <a:effectLst/>
              </a:rPr>
            </a:br>
            <a:endParaRPr lang="fr-CH" sz="2000" dirty="0">
              <a:solidFill>
                <a:srgbClr val="000000"/>
              </a:solidFill>
              <a:effectLst/>
            </a:endParaRPr>
          </a:p>
          <a:p>
            <a:r>
              <a:rPr lang="fr-CH" sz="2800" b="1" dirty="0">
                <a:solidFill>
                  <a:srgbClr val="000000"/>
                </a:solidFill>
                <a:effectLst/>
              </a:rPr>
              <a:t>Échéances données par Deloitte : </a:t>
            </a:r>
            <a:endParaRPr lang="fr-CH" sz="2800" dirty="0">
              <a:solidFill>
                <a:srgbClr val="000000"/>
              </a:solidFill>
              <a:effectLst/>
            </a:endParaRPr>
          </a:p>
          <a:p>
            <a:pPr marL="285750" indent="-285750">
              <a:buFont typeface="Arial" panose="020B0604020202020204" pitchFamily="34" charset="0"/>
              <a:buChar char="•"/>
            </a:pPr>
            <a:r>
              <a:rPr lang="fr-CH" sz="2000" b="1" dirty="0">
                <a:solidFill>
                  <a:srgbClr val="000000"/>
                </a:solidFill>
                <a:effectLst/>
              </a:rPr>
              <a:t>Novembre 2026</a:t>
            </a:r>
            <a:br>
              <a:rPr lang="fr-CH" sz="2000" b="1" dirty="0">
                <a:solidFill>
                  <a:srgbClr val="000000"/>
                </a:solidFill>
              </a:rPr>
            </a:br>
            <a:r>
              <a:rPr lang="fr-CH" sz="2000" b="1" dirty="0">
                <a:solidFill>
                  <a:srgbClr val="000000"/>
                </a:solidFill>
                <a:effectLst/>
                <a:highlight>
                  <a:srgbClr val="FFFF00"/>
                </a:highlight>
              </a:rPr>
              <a:t>Obligation pour chaque </a:t>
            </a:r>
            <a:r>
              <a:rPr lang="fr-CH" sz="2000" b="1" dirty="0">
                <a:solidFill>
                  <a:srgbClr val="FF0000"/>
                </a:solidFill>
                <a:effectLst/>
                <a:highlight>
                  <a:srgbClr val="FFFF00"/>
                </a:highlight>
              </a:rPr>
              <a:t>Etat membre </a:t>
            </a:r>
            <a:br>
              <a:rPr lang="fr-CH" sz="2000" b="1" dirty="0">
                <a:solidFill>
                  <a:srgbClr val="000000"/>
                </a:solidFill>
                <a:effectLst/>
                <a:highlight>
                  <a:srgbClr val="FFFF00"/>
                </a:highlight>
              </a:rPr>
            </a:br>
            <a:r>
              <a:rPr lang="fr-CH" sz="2000" b="1" dirty="0">
                <a:solidFill>
                  <a:srgbClr val="000000"/>
                </a:solidFill>
                <a:effectLst/>
                <a:highlight>
                  <a:srgbClr val="FFFF00"/>
                </a:highlight>
              </a:rPr>
              <a:t>de déployer au moins un EUDI </a:t>
            </a:r>
            <a:r>
              <a:rPr lang="fr-CH" sz="2000" b="1" dirty="0" err="1">
                <a:solidFill>
                  <a:srgbClr val="000000"/>
                </a:solidFill>
                <a:effectLst/>
                <a:highlight>
                  <a:srgbClr val="FFFF00"/>
                </a:highlight>
              </a:rPr>
              <a:t>wallet</a:t>
            </a:r>
            <a:r>
              <a:rPr lang="fr-CH" sz="2000" b="1" dirty="0">
                <a:solidFill>
                  <a:srgbClr val="000000"/>
                </a:solidFill>
                <a:effectLst/>
                <a:highlight>
                  <a:srgbClr val="FFFF00"/>
                </a:highlight>
              </a:rPr>
              <a:t> auprès de leurs citoyens </a:t>
            </a:r>
          </a:p>
          <a:p>
            <a:pPr marL="285750" indent="-285750">
              <a:buFont typeface="Arial" panose="020B0604020202020204" pitchFamily="34" charset="0"/>
              <a:buChar char="•"/>
            </a:pPr>
            <a:endParaRPr lang="fr-CH" sz="1000" dirty="0">
              <a:solidFill>
                <a:srgbClr val="000000"/>
              </a:solidFill>
              <a:effectLst/>
            </a:endParaRPr>
          </a:p>
          <a:p>
            <a:pPr marL="285750" indent="-285750">
              <a:buFont typeface="Arial" panose="020B0604020202020204" pitchFamily="34" charset="0"/>
              <a:buChar char="•"/>
            </a:pPr>
            <a:r>
              <a:rPr lang="fr-CH" sz="2000" b="1" dirty="0">
                <a:solidFill>
                  <a:srgbClr val="000000"/>
                </a:solidFill>
                <a:effectLst/>
              </a:rPr>
              <a:t>Novembre 2027</a:t>
            </a:r>
            <a:br>
              <a:rPr lang="fr-CH" sz="2000" b="1" dirty="0">
                <a:solidFill>
                  <a:srgbClr val="000000"/>
                </a:solidFill>
              </a:rPr>
            </a:br>
            <a:r>
              <a:rPr lang="fr-CH" sz="2000" b="1" dirty="0">
                <a:solidFill>
                  <a:srgbClr val="000000"/>
                </a:solidFill>
                <a:effectLst/>
                <a:highlight>
                  <a:srgbClr val="FFFF00"/>
                </a:highlight>
              </a:rPr>
              <a:t>Obligation pour les </a:t>
            </a:r>
            <a:r>
              <a:rPr lang="fr-CH" sz="2000" b="1" dirty="0">
                <a:solidFill>
                  <a:srgbClr val="FF0000"/>
                </a:solidFill>
                <a:effectLst/>
                <a:highlight>
                  <a:srgbClr val="FFFF00"/>
                </a:highlight>
              </a:rPr>
              <a:t>entreprises</a:t>
            </a:r>
            <a:r>
              <a:rPr lang="fr-CH" sz="2000" b="1" dirty="0">
                <a:solidFill>
                  <a:srgbClr val="000000"/>
                </a:solidFill>
                <a:effectLst/>
                <a:highlight>
                  <a:srgbClr val="FFFF00"/>
                </a:highlight>
              </a:rPr>
              <a:t> des secteurs réglementés et pour les très grandes </a:t>
            </a:r>
            <a:r>
              <a:rPr lang="fr-CH" sz="2000" b="1" dirty="0">
                <a:solidFill>
                  <a:srgbClr val="FF0000"/>
                </a:solidFill>
                <a:effectLst/>
                <a:highlight>
                  <a:srgbClr val="FFFF00"/>
                </a:highlight>
              </a:rPr>
              <a:t>plateformes</a:t>
            </a:r>
            <a:r>
              <a:rPr lang="fr-CH" sz="2000" b="1" dirty="0">
                <a:solidFill>
                  <a:srgbClr val="000000"/>
                </a:solidFill>
                <a:effectLst/>
                <a:highlight>
                  <a:srgbClr val="FFFF00"/>
                </a:highlight>
              </a:rPr>
              <a:t> désignées dans le cadre du </a:t>
            </a:r>
            <a:r>
              <a:rPr lang="fr-CH" sz="2000" b="1" u="sng" dirty="0">
                <a:solidFill>
                  <a:srgbClr val="000000"/>
                </a:solidFill>
                <a:effectLst/>
                <a:highlight>
                  <a:srgbClr val="FFFF00"/>
                </a:highlight>
              </a:rPr>
              <a:t>Digital Services </a:t>
            </a:r>
            <a:r>
              <a:rPr lang="fr-CH" sz="2000" b="1" u="sng" dirty="0" err="1">
                <a:solidFill>
                  <a:srgbClr val="000000"/>
                </a:solidFill>
                <a:effectLst/>
                <a:highlight>
                  <a:srgbClr val="FFFF00"/>
                </a:highlight>
              </a:rPr>
              <a:t>Act</a:t>
            </a:r>
            <a:r>
              <a:rPr lang="fr-CH" sz="2000" b="1" dirty="0">
                <a:solidFill>
                  <a:srgbClr val="000000"/>
                </a:solidFill>
                <a:effectLst/>
                <a:highlight>
                  <a:srgbClr val="FFFF00"/>
                </a:highlight>
              </a:rPr>
              <a:t> (DSA) d'accepter les portefeuilles EUDI comme méthode valide de vérification d'identité</a:t>
            </a:r>
          </a:p>
        </p:txBody>
      </p:sp>
      <p:pic>
        <p:nvPicPr>
          <p:cNvPr id="2" name="Picture 2" descr="48,285 Union Européenne Vectores, Ilustraciones y Gráficos - 123RF">
            <a:extLst>
              <a:ext uri="{FF2B5EF4-FFF2-40B4-BE49-F238E27FC236}">
                <a16:creationId xmlns:a16="http://schemas.microsoft.com/office/drawing/2014/main" id="{13BDAF36-27B6-42CB-5957-D6F78B863C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05212" y="149972"/>
            <a:ext cx="1450727" cy="1450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4292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strVal val="#ppt_w*0.70"/>
                                          </p:val>
                                        </p:tav>
                                        <p:tav tm="100000">
                                          <p:val>
                                            <p:strVal val="#ppt_w"/>
                                          </p:val>
                                        </p:tav>
                                      </p:tavLst>
                                    </p:anim>
                                    <p:anim calcmode="lin" valueType="num">
                                      <p:cBhvr>
                                        <p:cTn id="13" dur="1000" fill="hold"/>
                                        <p:tgtEl>
                                          <p:spTgt spid="10"/>
                                        </p:tgtEl>
                                        <p:attrNameLst>
                                          <p:attrName>ppt_h</p:attrName>
                                        </p:attrNameLst>
                                      </p:cBhvr>
                                      <p:tavLst>
                                        <p:tav tm="0">
                                          <p:val>
                                            <p:strVal val="#ppt_h"/>
                                          </p:val>
                                        </p:tav>
                                        <p:tav tm="100000">
                                          <p:val>
                                            <p:strVal val="#ppt_h"/>
                                          </p:val>
                                        </p:tav>
                                      </p:tavLst>
                                    </p:anim>
                                    <p:animEffect transition="in" filter="fade">
                                      <p:cBhvr>
                                        <p:cTn id="1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06FDD75D-3E93-594A-9995-C6ADA66CA1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8843" y="2288086"/>
            <a:ext cx="2987147" cy="410158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B1DCD4B-225D-4348-B366-8C8ABCC0669A}"/>
              </a:ext>
            </a:extLst>
          </p:cNvPr>
          <p:cNvSpPr txBox="1"/>
          <p:nvPr/>
        </p:nvSpPr>
        <p:spPr>
          <a:xfrm>
            <a:off x="686010" y="2340424"/>
            <a:ext cx="7350097" cy="3754874"/>
          </a:xfrm>
          <a:prstGeom prst="rect">
            <a:avLst/>
          </a:prstGeom>
          <a:noFill/>
        </p:spPr>
        <p:txBody>
          <a:bodyPr wrap="square">
            <a:spAutoFit/>
          </a:bodyPr>
          <a:lstStyle/>
          <a:p>
            <a:r>
              <a:rPr lang="fr-CH" sz="2400" b="1" dirty="0">
                <a:effectLst/>
                <a:latin typeface="Helvetica Neue" panose="02000503000000020004" pitchFamily="2" charset="0"/>
              </a:rPr>
              <a:t>16 juillet 2019 – Orientations politiques de la Commission </a:t>
            </a:r>
            <a:r>
              <a:rPr lang="fr-CH" sz="2400" b="1" dirty="0">
                <a:latin typeface="Helvetica Neue" panose="02000503000000020004" pitchFamily="2" charset="0"/>
              </a:rPr>
              <a:t>pour 2019-2024</a:t>
            </a:r>
            <a:br>
              <a:rPr lang="fr-CH" sz="2000" b="1" dirty="0">
                <a:latin typeface="Helvetica Neue" panose="02000503000000020004" pitchFamily="2" charset="0"/>
              </a:rPr>
            </a:br>
            <a:r>
              <a:rPr lang="fr-CH" sz="1200" b="1" dirty="0">
                <a:latin typeface="Helvetica Neue" panose="02000503000000020004" pitchFamily="2" charset="0"/>
              </a:rPr>
              <a:t> </a:t>
            </a:r>
            <a:br>
              <a:rPr lang="fr-CH" dirty="0">
                <a:effectLst/>
                <a:latin typeface="Helvetica Neue" panose="02000503000000020004" pitchFamily="2" charset="0"/>
              </a:rPr>
            </a:br>
            <a:r>
              <a:rPr lang="fr-CH" sz="2000" b="1" dirty="0">
                <a:ea typeface="Helvetica Neue" panose="02000503000000020004" pitchFamily="2" charset="0"/>
                <a:cs typeface="Helvetica Neue" panose="02000503000000020004" pitchFamily="2" charset="0"/>
              </a:rPr>
              <a:t>p. 5 : </a:t>
            </a:r>
            <a:r>
              <a:rPr lang="fr-CH" sz="2000" dirty="0">
                <a:ea typeface="Helvetica Neue" panose="02000503000000020004" pitchFamily="2" charset="0"/>
                <a:cs typeface="Helvetica Neue" panose="02000503000000020004" pitchFamily="2" charset="0"/>
              </a:rPr>
              <a:t>« </a:t>
            </a:r>
            <a:r>
              <a:rPr lang="fr-CH" sz="2000" b="1" dirty="0">
                <a:highlight>
                  <a:srgbClr val="FFFF00"/>
                </a:highlight>
                <a:ea typeface="Helvetica Neue" panose="02000503000000020004" pitchFamily="2" charset="0"/>
                <a:cs typeface="Helvetica Neue" panose="02000503000000020004" pitchFamily="2" charset="0"/>
              </a:rPr>
              <a:t>Je proposerai un </a:t>
            </a:r>
            <a:r>
              <a:rPr lang="fr-CH" sz="2000" b="1" dirty="0">
                <a:solidFill>
                  <a:srgbClr val="FF0000"/>
                </a:solidFill>
                <a:highlight>
                  <a:srgbClr val="FFFF00"/>
                </a:highlight>
                <a:ea typeface="Helvetica Neue" panose="02000503000000020004" pitchFamily="2" charset="0"/>
                <a:cs typeface="Helvetica Neue" panose="02000503000000020004" pitchFamily="2" charset="0"/>
              </a:rPr>
              <a:t>pacte vert </a:t>
            </a:r>
            <a:r>
              <a:rPr lang="fr-CH" sz="2000" b="1" dirty="0">
                <a:highlight>
                  <a:srgbClr val="FFFF00"/>
                </a:highlight>
                <a:ea typeface="Helvetica Neue" panose="02000503000000020004" pitchFamily="2" charset="0"/>
                <a:cs typeface="Helvetica Neue" panose="02000503000000020004" pitchFamily="2" charset="0"/>
              </a:rPr>
              <a:t>pour l’Europe dans les 100 premiers jours de mon manda</a:t>
            </a:r>
            <a:r>
              <a:rPr lang="fr-CH" sz="2000" dirty="0">
                <a:highlight>
                  <a:srgbClr val="FFFF00"/>
                </a:highlight>
                <a:ea typeface="Helvetica Neue" panose="02000503000000020004" pitchFamily="2" charset="0"/>
                <a:cs typeface="Helvetica Neue" panose="02000503000000020004" pitchFamily="2" charset="0"/>
              </a:rPr>
              <a:t>t</a:t>
            </a:r>
            <a:r>
              <a:rPr lang="fr-CH" sz="2000" b="1" dirty="0">
                <a:highlight>
                  <a:srgbClr val="FFFF00"/>
                </a:highlight>
                <a:ea typeface="Helvetica Neue" panose="02000503000000020004" pitchFamily="2" charset="0"/>
                <a:cs typeface="Helvetica Neue" panose="02000503000000020004" pitchFamily="2" charset="0"/>
              </a:rPr>
              <a:t>. </a:t>
            </a:r>
            <a:r>
              <a:rPr lang="fr-CH" sz="2000" dirty="0">
                <a:ea typeface="Helvetica Neue" panose="02000503000000020004" pitchFamily="2" charset="0"/>
                <a:cs typeface="Helvetica Neue" panose="02000503000000020004" pitchFamily="2" charset="0"/>
              </a:rPr>
              <a:t>Ce pacte vert pour l’Europe inclura la première législation européenne sur le climat, afin d’ancrer l’objectif de </a:t>
            </a:r>
            <a:r>
              <a:rPr lang="fr-CH" sz="2000" b="1" dirty="0">
                <a:highlight>
                  <a:srgbClr val="FFFF00"/>
                </a:highlight>
                <a:ea typeface="Helvetica Neue" panose="02000503000000020004" pitchFamily="2" charset="0"/>
                <a:cs typeface="Helvetica Neue" panose="02000503000000020004" pitchFamily="2" charset="0"/>
              </a:rPr>
              <a:t>la </a:t>
            </a:r>
            <a:r>
              <a:rPr lang="fr-CH" sz="2000" b="1" dirty="0">
                <a:solidFill>
                  <a:srgbClr val="FF0000"/>
                </a:solidFill>
                <a:highlight>
                  <a:srgbClr val="FFFF00"/>
                </a:highlight>
                <a:ea typeface="Helvetica Neue" panose="02000503000000020004" pitchFamily="2" charset="0"/>
                <a:cs typeface="Helvetica Neue" panose="02000503000000020004" pitchFamily="2" charset="0"/>
              </a:rPr>
              <a:t>neutralité climatique </a:t>
            </a:r>
            <a:r>
              <a:rPr lang="fr-CH" sz="2000" b="1" dirty="0">
                <a:highlight>
                  <a:srgbClr val="FFFF00"/>
                </a:highlight>
                <a:ea typeface="Helvetica Neue" panose="02000503000000020004" pitchFamily="2" charset="0"/>
                <a:cs typeface="Helvetica Neue" panose="02000503000000020004" pitchFamily="2" charset="0"/>
              </a:rPr>
              <a:t>à l’horizon 2050</a:t>
            </a:r>
            <a:r>
              <a:rPr lang="fr-CH" sz="2000" b="1" dirty="0">
                <a:ea typeface="Helvetica Neue" panose="02000503000000020004" pitchFamily="2" charset="0"/>
                <a:cs typeface="Helvetica Neue" panose="02000503000000020004" pitchFamily="2" charset="0"/>
              </a:rPr>
              <a:t> </a:t>
            </a:r>
            <a:r>
              <a:rPr lang="fr-CH" sz="2000" dirty="0">
                <a:ea typeface="Helvetica Neue" panose="02000503000000020004" pitchFamily="2" charset="0"/>
                <a:cs typeface="Helvetica Neue" panose="02000503000000020004" pitchFamily="2" charset="0"/>
              </a:rPr>
              <a:t>dans la loi. »</a:t>
            </a:r>
          </a:p>
          <a:p>
            <a:endParaRPr lang="fr-CH" sz="1200" b="1" dirty="0">
              <a:effectLst/>
            </a:endParaRPr>
          </a:p>
          <a:p>
            <a:r>
              <a:rPr lang="fr-CH" sz="2000" b="1" dirty="0">
                <a:effectLst/>
              </a:rPr>
              <a:t>p.15 : </a:t>
            </a:r>
            <a:r>
              <a:rPr lang="fr-CH" sz="2000" dirty="0"/>
              <a:t>« </a:t>
            </a:r>
            <a:r>
              <a:rPr lang="fr-CH" sz="2000" b="1" dirty="0">
                <a:effectLst/>
                <a:highlight>
                  <a:srgbClr val="FFFF00"/>
                </a:highlight>
              </a:rPr>
              <a:t>Les données et </a:t>
            </a:r>
            <a:r>
              <a:rPr lang="fr-CH" sz="2000" b="1" dirty="0">
                <a:solidFill>
                  <a:srgbClr val="FF0000"/>
                </a:solidFill>
                <a:effectLst/>
                <a:highlight>
                  <a:srgbClr val="FFFF00"/>
                </a:highlight>
              </a:rPr>
              <a:t>l’intelligence artificielle </a:t>
            </a:r>
            <a:r>
              <a:rPr lang="fr-CH" sz="2000" b="1" dirty="0">
                <a:effectLst/>
                <a:highlight>
                  <a:srgbClr val="FFFF00"/>
                </a:highlight>
              </a:rPr>
              <a:t>sont les ingrédients de l’innovation qui peuvent nous aider à trouver des solutions aux enjeux sociétaux actuels, que ce soit dans le domaine de la </a:t>
            </a:r>
            <a:r>
              <a:rPr lang="fr-CH" sz="2000" b="1" u="sng" dirty="0">
                <a:effectLst/>
                <a:highlight>
                  <a:srgbClr val="FFFF00"/>
                </a:highlight>
              </a:rPr>
              <a:t>santé</a:t>
            </a:r>
            <a:r>
              <a:rPr lang="fr-CH" sz="2000" b="1" dirty="0">
                <a:effectLst/>
                <a:highlight>
                  <a:srgbClr val="FFFF00"/>
                </a:highlight>
              </a:rPr>
              <a:t> ou de </a:t>
            </a:r>
            <a:r>
              <a:rPr lang="fr-CH" sz="2000" b="1" u="sng" dirty="0">
                <a:effectLst/>
                <a:highlight>
                  <a:srgbClr val="FFFF00"/>
                </a:highlight>
              </a:rPr>
              <a:t>l’agriculture</a:t>
            </a:r>
            <a:r>
              <a:rPr lang="fr-CH" sz="2000" b="1" dirty="0">
                <a:effectLst/>
                <a:highlight>
                  <a:srgbClr val="FFFF00"/>
                </a:highlight>
              </a:rPr>
              <a:t>, de la </a:t>
            </a:r>
            <a:r>
              <a:rPr lang="fr-CH" sz="2000" b="1" u="sng" dirty="0">
                <a:effectLst/>
                <a:highlight>
                  <a:srgbClr val="FFFF00"/>
                </a:highlight>
              </a:rPr>
              <a:t>sécurité</a:t>
            </a:r>
            <a:r>
              <a:rPr lang="fr-CH" sz="2000" b="1" dirty="0">
                <a:effectLst/>
                <a:highlight>
                  <a:srgbClr val="FFFF00"/>
                </a:highlight>
              </a:rPr>
              <a:t> ou de </a:t>
            </a:r>
            <a:r>
              <a:rPr lang="fr-CH" sz="2000" b="1" u="sng" dirty="0">
                <a:effectLst/>
                <a:highlight>
                  <a:srgbClr val="FFFF00"/>
                </a:highlight>
              </a:rPr>
              <a:t>l’industrie manufacturière</a:t>
            </a:r>
            <a:r>
              <a:rPr lang="fr-CH" sz="2000" dirty="0">
                <a:effectLst/>
              </a:rPr>
              <a:t>. »</a:t>
            </a:r>
          </a:p>
          <a:p>
            <a:endParaRPr lang="fr-CH" sz="800" dirty="0">
              <a:effectLst/>
              <a:latin typeface="Helvetica Neue" panose="02000503000000020004" pitchFamily="2" charset="0"/>
            </a:endParaRPr>
          </a:p>
        </p:txBody>
      </p:sp>
      <p:sp>
        <p:nvSpPr>
          <p:cNvPr id="5" name="Titre 1">
            <a:extLst>
              <a:ext uri="{FF2B5EF4-FFF2-40B4-BE49-F238E27FC236}">
                <a16:creationId xmlns:a16="http://schemas.microsoft.com/office/drawing/2014/main" id="{82A62A58-461C-E065-0EC7-0A151213BDD1}"/>
              </a:ext>
            </a:extLst>
          </p:cNvPr>
          <p:cNvSpPr txBox="1">
            <a:spLocks/>
          </p:cNvSpPr>
          <p:nvPr/>
        </p:nvSpPr>
        <p:spPr>
          <a:xfrm>
            <a:off x="529256" y="543646"/>
            <a:ext cx="10515600" cy="1325563"/>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H" sz="4800" dirty="0">
                <a:latin typeface="Gill Sans Ultra Bold" panose="020B0A02020104020203" pitchFamily="34" charset="77"/>
              </a:rPr>
              <a:t>Retour 7 ans en arrière …</a:t>
            </a:r>
            <a:br>
              <a:rPr lang="fr-CH" sz="4800" b="1" dirty="0">
                <a:latin typeface="Abadi MT Condensed Extra Bold" panose="020B0306030101010103" pitchFamily="34" charset="77"/>
              </a:rPr>
            </a:br>
            <a:r>
              <a:rPr lang="fr-CH" b="1" dirty="0">
                <a:solidFill>
                  <a:srgbClr val="FF0000"/>
                </a:solidFill>
                <a:latin typeface="Abadi MT Condensed" panose="020B0506030101010103" pitchFamily="34" charset="0"/>
              </a:rPr>
              <a:t>Pacte Vert </a:t>
            </a:r>
            <a:r>
              <a:rPr lang="fr-CH" b="1" dirty="0">
                <a:latin typeface="Abadi MT Condensed" panose="020B0506030101010103" pitchFamily="34" charset="0"/>
              </a:rPr>
              <a:t>(Green Deal), IA et Net </a:t>
            </a:r>
            <a:r>
              <a:rPr lang="fr-CH" b="1" dirty="0" err="1">
                <a:latin typeface="Abadi MT Condensed" panose="020B0506030101010103" pitchFamily="34" charset="0"/>
              </a:rPr>
              <a:t>Zero</a:t>
            </a:r>
            <a:endParaRPr lang="fr-CH" b="1" dirty="0">
              <a:latin typeface="Abadi MT Condensed" panose="020B0506030101010103" pitchFamily="34" charset="0"/>
            </a:endParaRPr>
          </a:p>
        </p:txBody>
      </p:sp>
      <p:sp>
        <p:nvSpPr>
          <p:cNvPr id="6" name="Rectangle : coins arrondis 5">
            <a:extLst>
              <a:ext uri="{FF2B5EF4-FFF2-40B4-BE49-F238E27FC236}">
                <a16:creationId xmlns:a16="http://schemas.microsoft.com/office/drawing/2014/main" id="{30ECEB21-0E74-D11A-068A-0F7DB8D0AE96}"/>
              </a:ext>
            </a:extLst>
          </p:cNvPr>
          <p:cNvSpPr/>
          <p:nvPr/>
        </p:nvSpPr>
        <p:spPr>
          <a:xfrm>
            <a:off x="529256" y="2106386"/>
            <a:ext cx="7653564" cy="4541093"/>
          </a:xfrm>
          <a:prstGeom prst="roundRect">
            <a:avLst/>
          </a:pr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EEF24234-BEAE-72A7-3AEE-70086B809A29}"/>
              </a:ext>
            </a:extLst>
          </p:cNvPr>
          <p:cNvPicPr>
            <a:picLocks noChangeAspect="1"/>
          </p:cNvPicPr>
          <p:nvPr/>
        </p:nvPicPr>
        <p:blipFill>
          <a:blip r:embed="rId3"/>
          <a:stretch>
            <a:fillRect/>
          </a:stretch>
        </p:blipFill>
        <p:spPr>
          <a:xfrm>
            <a:off x="9628806" y="442716"/>
            <a:ext cx="2832100" cy="2743200"/>
          </a:xfrm>
          <a:prstGeom prst="rect">
            <a:avLst/>
          </a:prstGeom>
        </p:spPr>
      </p:pic>
      <p:pic>
        <p:nvPicPr>
          <p:cNvPr id="2" name="Image 1">
            <a:extLst>
              <a:ext uri="{FF2B5EF4-FFF2-40B4-BE49-F238E27FC236}">
                <a16:creationId xmlns:a16="http://schemas.microsoft.com/office/drawing/2014/main" id="{9CB82027-E4B8-4BF0-A101-CA83F235671A}"/>
              </a:ext>
            </a:extLst>
          </p:cNvPr>
          <p:cNvPicPr>
            <a:picLocks noChangeAspect="1"/>
          </p:cNvPicPr>
          <p:nvPr/>
        </p:nvPicPr>
        <p:blipFill>
          <a:blip r:embed="rId4"/>
          <a:stretch>
            <a:fillRect/>
          </a:stretch>
        </p:blipFill>
        <p:spPr>
          <a:xfrm>
            <a:off x="10141948" y="5174548"/>
            <a:ext cx="1841500" cy="1841500"/>
          </a:xfrm>
          <a:prstGeom prst="rect">
            <a:avLst/>
          </a:prstGeom>
        </p:spPr>
      </p:pic>
      <p:sp>
        <p:nvSpPr>
          <p:cNvPr id="3" name="ZoneTexte 2">
            <a:extLst>
              <a:ext uri="{FF2B5EF4-FFF2-40B4-BE49-F238E27FC236}">
                <a16:creationId xmlns:a16="http://schemas.microsoft.com/office/drawing/2014/main" id="{FB96C337-5432-4E90-6960-204E8414EB4C}"/>
              </a:ext>
            </a:extLst>
          </p:cNvPr>
          <p:cNvSpPr txBox="1"/>
          <p:nvPr/>
        </p:nvSpPr>
        <p:spPr>
          <a:xfrm>
            <a:off x="5765928" y="6095298"/>
            <a:ext cx="4376020" cy="677108"/>
          </a:xfrm>
          <a:prstGeom prst="rect">
            <a:avLst/>
          </a:prstGeom>
          <a:solidFill>
            <a:schemeClr val="bg1"/>
          </a:solidFill>
          <a:ln w="28575">
            <a:solidFill>
              <a:schemeClr val="tx1"/>
            </a:solidFill>
          </a:ln>
        </p:spPr>
        <p:txBody>
          <a:bodyPr wrap="square">
            <a:spAutoFit/>
          </a:bodyPr>
          <a:lstStyle/>
          <a:p>
            <a:pPr algn="ctr"/>
            <a:r>
              <a:rPr lang="fr-CH" sz="2200" b="1" dirty="0">
                <a:solidFill>
                  <a:srgbClr val="000000"/>
                </a:solidFill>
                <a:latin typeface="Helvetica Neue" panose="02000503000000020004" pitchFamily="2" charset="0"/>
              </a:rPr>
              <a:t>Ursula von der </a:t>
            </a:r>
            <a:r>
              <a:rPr lang="fr-CH" sz="2200" b="1" dirty="0" err="1">
                <a:solidFill>
                  <a:srgbClr val="000000"/>
                </a:solidFill>
                <a:latin typeface="Helvetica Neue" panose="02000503000000020004" pitchFamily="2" charset="0"/>
              </a:rPr>
              <a:t>Leyen</a:t>
            </a:r>
            <a:endParaRPr lang="fr-CH" sz="2200" b="1" dirty="0">
              <a:solidFill>
                <a:srgbClr val="000000"/>
              </a:solidFill>
              <a:latin typeface="Helvetica Neue" panose="02000503000000020004" pitchFamily="2" charset="0"/>
            </a:endParaRPr>
          </a:p>
          <a:p>
            <a:pPr algn="ctr"/>
            <a:r>
              <a:rPr lang="fr-CH" sz="1600" b="1" dirty="0">
                <a:solidFill>
                  <a:srgbClr val="000000"/>
                </a:solidFill>
                <a:latin typeface="Helvetica Neue" panose="02000503000000020004" pitchFamily="2" charset="0"/>
              </a:rPr>
              <a:t>Présidente de la Commission européenne</a:t>
            </a:r>
            <a:endParaRPr lang="fr-FR" sz="1600" b="1" dirty="0">
              <a:solidFill>
                <a:srgbClr val="000000"/>
              </a:solidFill>
              <a:latin typeface="Helvetica Neue" panose="02000503000000020004" pitchFamily="2" charset="0"/>
            </a:endParaRPr>
          </a:p>
        </p:txBody>
      </p:sp>
      <p:sp>
        <p:nvSpPr>
          <p:cNvPr id="4" name="ZoneTexte 3">
            <a:extLst>
              <a:ext uri="{FF2B5EF4-FFF2-40B4-BE49-F238E27FC236}">
                <a16:creationId xmlns:a16="http://schemas.microsoft.com/office/drawing/2014/main" id="{D086C368-AD5A-5FC9-25B4-5251719C8C0E}"/>
              </a:ext>
            </a:extLst>
          </p:cNvPr>
          <p:cNvSpPr txBox="1"/>
          <p:nvPr/>
        </p:nvSpPr>
        <p:spPr>
          <a:xfrm>
            <a:off x="11220061" y="21985"/>
            <a:ext cx="1240845" cy="461665"/>
          </a:xfrm>
          <a:prstGeom prst="rect">
            <a:avLst/>
          </a:prstGeom>
          <a:noFill/>
        </p:spPr>
        <p:txBody>
          <a:bodyPr wrap="square">
            <a:spAutoFit/>
          </a:bodyPr>
          <a:lstStyle/>
          <a:p>
            <a:r>
              <a:rPr lang="fr-CH" sz="2400" b="1" dirty="0">
                <a:latin typeface="☞ABADI MT PRO COND" panose="020B0806020104020203" pitchFamily="34" charset="0"/>
                <a:ea typeface="Helvetica Neue" panose="02000503000000020004" pitchFamily="2" charset="0"/>
                <a:cs typeface="Helvetica Neue" panose="02000503000000020004" pitchFamily="2" charset="0"/>
              </a:rPr>
              <a:t>2019</a:t>
            </a:r>
            <a:r>
              <a:rPr lang="fr-CH" sz="2400" dirty="0">
                <a:latin typeface="☞ABADI MT PRO COND" panose="020B0806020104020203" pitchFamily="34" charset="0"/>
                <a:ea typeface="Helvetica Neue" panose="02000503000000020004" pitchFamily="2" charset="0"/>
                <a:cs typeface="Helvetica Neue" panose="02000503000000020004" pitchFamily="2" charset="0"/>
              </a:rPr>
              <a:t> </a:t>
            </a:r>
            <a:endParaRPr lang="fr-FR" sz="2400" dirty="0">
              <a:latin typeface="☞ABADI MT PRO COND" panose="020B0806020104020203" pitchFamily="34" charset="0"/>
            </a:endParaRPr>
          </a:p>
        </p:txBody>
      </p:sp>
    </p:spTree>
    <p:extLst>
      <p:ext uri="{BB962C8B-B14F-4D97-AF65-F5344CB8AC3E}">
        <p14:creationId xmlns:p14="http://schemas.microsoft.com/office/powerpoint/2010/main" val="2793238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0.70"/>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6" name="Picture 6" descr="Signature du Mémorandum d'accord entre l'Organisation des Nations Unies et le Forum Economique Mondial sur le Cadre de Partenariat Stratégique pour l'Agenda 2030  ">
            <a:extLst>
              <a:ext uri="{FF2B5EF4-FFF2-40B4-BE49-F238E27FC236}">
                <a16:creationId xmlns:a16="http://schemas.microsoft.com/office/drawing/2014/main" id="{E920D4A2-9C5B-BA84-4F16-D504E84C36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7880" y="3127201"/>
            <a:ext cx="5357346" cy="3571564"/>
          </a:xfrm>
          <a:prstGeom prst="rect">
            <a:avLst/>
          </a:prstGeom>
          <a:noFill/>
          <a:extLst>
            <a:ext uri="{909E8E84-426E-40DD-AFC4-6F175D3DCCD1}">
              <a14:hiddenFill xmlns:a14="http://schemas.microsoft.com/office/drawing/2010/main">
                <a:solidFill>
                  <a:srgbClr val="FFFFFF"/>
                </a:solidFill>
              </a14:hiddenFill>
            </a:ext>
          </a:extLst>
        </p:spPr>
      </p:pic>
      <p:sp>
        <p:nvSpPr>
          <p:cNvPr id="19" name="Pensées 18">
            <a:extLst>
              <a:ext uri="{FF2B5EF4-FFF2-40B4-BE49-F238E27FC236}">
                <a16:creationId xmlns:a16="http://schemas.microsoft.com/office/drawing/2014/main" id="{5A5CFB7C-0663-AFC4-CD6D-68C23F919B4A}"/>
              </a:ext>
            </a:extLst>
          </p:cNvPr>
          <p:cNvSpPr/>
          <p:nvPr/>
        </p:nvSpPr>
        <p:spPr>
          <a:xfrm flipH="1">
            <a:off x="6755524" y="3363953"/>
            <a:ext cx="5011934" cy="2791899"/>
          </a:xfrm>
          <a:prstGeom prst="cloudCallout">
            <a:avLst>
              <a:gd name="adj1" fmla="val 42622"/>
              <a:gd name="adj2" fmla="val 45664"/>
            </a:avLst>
          </a:prstGeom>
          <a:solidFill>
            <a:schemeClr val="bg1"/>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ZoneTexte 16">
            <a:extLst>
              <a:ext uri="{FF2B5EF4-FFF2-40B4-BE49-F238E27FC236}">
                <a16:creationId xmlns:a16="http://schemas.microsoft.com/office/drawing/2014/main" id="{9ABC48B2-9344-44C2-DAFF-DEDFCFD3F2B5}"/>
              </a:ext>
            </a:extLst>
          </p:cNvPr>
          <p:cNvSpPr txBox="1"/>
          <p:nvPr/>
        </p:nvSpPr>
        <p:spPr>
          <a:xfrm>
            <a:off x="7071639" y="4053271"/>
            <a:ext cx="4695819" cy="1107996"/>
          </a:xfrm>
          <a:prstGeom prst="rect">
            <a:avLst/>
          </a:prstGeom>
          <a:noFill/>
        </p:spPr>
        <p:txBody>
          <a:bodyPr wrap="square">
            <a:spAutoFit/>
          </a:bodyPr>
          <a:lstStyle/>
          <a:p>
            <a:r>
              <a:rPr lang="fr-FR" sz="2200" dirty="0">
                <a:highlight>
                  <a:srgbClr val="FFFF00"/>
                </a:highlight>
                <a:latin typeface="Arial Rounded MT Bold" panose="020F0704030504030204" pitchFamily="34" charset="77"/>
              </a:rPr>
              <a:t>Pour accélérer l’Agenda 2030 </a:t>
            </a:r>
            <a:br>
              <a:rPr lang="fr-FR" sz="2200" dirty="0">
                <a:highlight>
                  <a:srgbClr val="FFFF00"/>
                </a:highlight>
                <a:latin typeface="Arial Rounded MT Bold" panose="020F0704030504030204" pitchFamily="34" charset="77"/>
              </a:rPr>
            </a:br>
            <a:r>
              <a:rPr lang="fr-FR" sz="2200" dirty="0">
                <a:highlight>
                  <a:srgbClr val="FFFF00"/>
                </a:highlight>
                <a:latin typeface="Arial Rounded MT Bold" panose="020F0704030504030204" pitchFamily="34" charset="77"/>
              </a:rPr>
              <a:t>(17 objectifs du développement durable)</a:t>
            </a:r>
          </a:p>
        </p:txBody>
      </p:sp>
      <p:sp>
        <p:nvSpPr>
          <p:cNvPr id="21" name="ZoneTexte 20">
            <a:extLst>
              <a:ext uri="{FF2B5EF4-FFF2-40B4-BE49-F238E27FC236}">
                <a16:creationId xmlns:a16="http://schemas.microsoft.com/office/drawing/2014/main" id="{D16F1560-C780-E391-275C-03EE0B90C8B0}"/>
              </a:ext>
            </a:extLst>
          </p:cNvPr>
          <p:cNvSpPr txBox="1"/>
          <p:nvPr/>
        </p:nvSpPr>
        <p:spPr>
          <a:xfrm>
            <a:off x="1263039" y="5961615"/>
            <a:ext cx="1706488" cy="523220"/>
          </a:xfrm>
          <a:prstGeom prst="rect">
            <a:avLst/>
          </a:prstGeom>
          <a:solidFill>
            <a:schemeClr val="bg1"/>
          </a:solidFill>
          <a:ln>
            <a:solidFill>
              <a:schemeClr val="tx1"/>
            </a:solidFill>
          </a:ln>
        </p:spPr>
        <p:txBody>
          <a:bodyPr wrap="square">
            <a:spAutoFit/>
          </a:bodyPr>
          <a:lstStyle/>
          <a:p>
            <a:pPr algn="ctr"/>
            <a:r>
              <a:rPr lang="fr-FR" sz="1400" dirty="0" err="1">
                <a:latin typeface="Arial Rounded MT Bold" panose="020F0704030504030204" pitchFamily="34" charset="77"/>
              </a:rPr>
              <a:t>Borge</a:t>
            </a:r>
            <a:r>
              <a:rPr lang="fr-FR" sz="1400" dirty="0">
                <a:latin typeface="Arial Rounded MT Bold" panose="020F0704030504030204" pitchFamily="34" charset="77"/>
              </a:rPr>
              <a:t> </a:t>
            </a:r>
            <a:r>
              <a:rPr lang="fr-FR" sz="1400" dirty="0" err="1">
                <a:latin typeface="Arial Rounded MT Bold" panose="020F0704030504030204" pitchFamily="34" charset="77"/>
              </a:rPr>
              <a:t>Brende</a:t>
            </a:r>
            <a:br>
              <a:rPr lang="fr-FR" sz="1400" dirty="0">
                <a:latin typeface="Arial Rounded MT Bold" panose="020F0704030504030204" pitchFamily="34" charset="77"/>
              </a:rPr>
            </a:br>
            <a:r>
              <a:rPr lang="fr-FR" sz="1400" dirty="0">
                <a:latin typeface="Arial" panose="020B0604020202020204" pitchFamily="34" charset="0"/>
                <a:cs typeface="Arial" panose="020B0604020202020204" pitchFamily="34" charset="0"/>
              </a:rPr>
              <a:t>Directeur WEF</a:t>
            </a:r>
          </a:p>
        </p:txBody>
      </p:sp>
      <p:sp>
        <p:nvSpPr>
          <p:cNvPr id="22" name="ZoneTexte 21">
            <a:extLst>
              <a:ext uri="{FF2B5EF4-FFF2-40B4-BE49-F238E27FC236}">
                <a16:creationId xmlns:a16="http://schemas.microsoft.com/office/drawing/2014/main" id="{721BEB1B-83AE-9BE6-2659-4AB285956901}"/>
              </a:ext>
            </a:extLst>
          </p:cNvPr>
          <p:cNvSpPr txBox="1"/>
          <p:nvPr/>
        </p:nvSpPr>
        <p:spPr>
          <a:xfrm>
            <a:off x="2449217" y="4980494"/>
            <a:ext cx="1706488" cy="523220"/>
          </a:xfrm>
          <a:prstGeom prst="rect">
            <a:avLst/>
          </a:prstGeom>
          <a:solidFill>
            <a:schemeClr val="bg1"/>
          </a:solidFill>
          <a:ln>
            <a:solidFill>
              <a:schemeClr val="tx1"/>
            </a:solidFill>
          </a:ln>
        </p:spPr>
        <p:txBody>
          <a:bodyPr wrap="square">
            <a:spAutoFit/>
          </a:bodyPr>
          <a:lstStyle/>
          <a:p>
            <a:pPr algn="ctr"/>
            <a:r>
              <a:rPr lang="fr-FR" sz="1400" dirty="0">
                <a:latin typeface="Arial Rounded MT Bold" panose="020F0704030504030204" pitchFamily="34" charset="77"/>
              </a:rPr>
              <a:t>Klaus Schwab</a:t>
            </a:r>
            <a:br>
              <a:rPr lang="fr-FR" sz="1400" dirty="0">
                <a:latin typeface="Arial Rounded MT Bold" panose="020F0704030504030204" pitchFamily="34" charset="77"/>
              </a:rPr>
            </a:br>
            <a:r>
              <a:rPr lang="fr-FR" sz="1400" dirty="0">
                <a:latin typeface="Arial" panose="020B0604020202020204" pitchFamily="34" charset="0"/>
                <a:cs typeface="Arial" panose="020B0604020202020204" pitchFamily="34" charset="0"/>
              </a:rPr>
              <a:t>Président WEF</a:t>
            </a:r>
          </a:p>
        </p:txBody>
      </p:sp>
      <p:sp>
        <p:nvSpPr>
          <p:cNvPr id="23" name="ZoneTexte 22">
            <a:extLst>
              <a:ext uri="{FF2B5EF4-FFF2-40B4-BE49-F238E27FC236}">
                <a16:creationId xmlns:a16="http://schemas.microsoft.com/office/drawing/2014/main" id="{968AA1E6-9641-092A-76E1-E76D3EF5DA34}"/>
              </a:ext>
            </a:extLst>
          </p:cNvPr>
          <p:cNvSpPr txBox="1"/>
          <p:nvPr/>
        </p:nvSpPr>
        <p:spPr>
          <a:xfrm>
            <a:off x="3594368" y="5862814"/>
            <a:ext cx="2261859" cy="523220"/>
          </a:xfrm>
          <a:prstGeom prst="rect">
            <a:avLst/>
          </a:prstGeom>
          <a:solidFill>
            <a:schemeClr val="bg1"/>
          </a:solidFill>
          <a:ln>
            <a:solidFill>
              <a:schemeClr val="tx1"/>
            </a:solidFill>
          </a:ln>
        </p:spPr>
        <p:txBody>
          <a:bodyPr wrap="square">
            <a:spAutoFit/>
          </a:bodyPr>
          <a:lstStyle/>
          <a:p>
            <a:pPr algn="ctr"/>
            <a:r>
              <a:rPr lang="fr-FR" sz="1400" dirty="0">
                <a:latin typeface="Arial Rounded MT Bold" panose="020F0704030504030204" pitchFamily="34" charset="77"/>
              </a:rPr>
              <a:t>Antonio Guterres</a:t>
            </a:r>
          </a:p>
          <a:p>
            <a:pPr algn="ctr"/>
            <a:r>
              <a:rPr lang="fr-CH" sz="1400" dirty="0">
                <a:latin typeface="Arial" panose="020B0604020202020204" pitchFamily="34" charset="0"/>
                <a:cs typeface="Arial" panose="020B0604020202020204" pitchFamily="34" charset="0"/>
              </a:rPr>
              <a:t>Secrétaire général ONU</a:t>
            </a:r>
            <a:endParaRPr lang="fr-FR" sz="1400" dirty="0">
              <a:latin typeface="Arial Rounded MT Bold" panose="020F0704030504030204" pitchFamily="34" charset="77"/>
            </a:endParaRPr>
          </a:p>
        </p:txBody>
      </p:sp>
      <p:sp>
        <p:nvSpPr>
          <p:cNvPr id="25" name="ZoneTexte 24">
            <a:extLst>
              <a:ext uri="{FF2B5EF4-FFF2-40B4-BE49-F238E27FC236}">
                <a16:creationId xmlns:a16="http://schemas.microsoft.com/office/drawing/2014/main" id="{B9BC6EDA-6E61-FCE9-5DC1-8997D2D324FE}"/>
              </a:ext>
            </a:extLst>
          </p:cNvPr>
          <p:cNvSpPr txBox="1"/>
          <p:nvPr/>
        </p:nvSpPr>
        <p:spPr>
          <a:xfrm>
            <a:off x="6148134" y="6270905"/>
            <a:ext cx="2866887" cy="523220"/>
          </a:xfrm>
          <a:prstGeom prst="rect">
            <a:avLst/>
          </a:prstGeom>
          <a:solidFill>
            <a:schemeClr val="bg1"/>
          </a:solidFill>
          <a:ln>
            <a:solidFill>
              <a:schemeClr val="tx1"/>
            </a:solidFill>
          </a:ln>
        </p:spPr>
        <p:txBody>
          <a:bodyPr wrap="square">
            <a:spAutoFit/>
          </a:bodyPr>
          <a:lstStyle/>
          <a:p>
            <a:pPr algn="ctr"/>
            <a:r>
              <a:rPr lang="fr-CH" sz="1400" dirty="0">
                <a:latin typeface="Arial Rounded MT Bold" panose="020F0704030504030204" pitchFamily="34" charset="77"/>
              </a:rPr>
              <a:t>Amina J. Mohammed</a:t>
            </a:r>
          </a:p>
          <a:p>
            <a:pPr algn="ctr"/>
            <a:r>
              <a:rPr lang="fr-CH" sz="1400" dirty="0">
                <a:latin typeface="Arial" panose="020B0604020202020204" pitchFamily="34" charset="0"/>
                <a:cs typeface="Arial" panose="020B0604020202020204" pitchFamily="34" charset="0"/>
              </a:rPr>
              <a:t>Secrétaire générale adjointe ONU</a:t>
            </a:r>
          </a:p>
        </p:txBody>
      </p:sp>
      <p:sp>
        <p:nvSpPr>
          <p:cNvPr id="2" name="ZoneTexte 1">
            <a:extLst>
              <a:ext uri="{FF2B5EF4-FFF2-40B4-BE49-F238E27FC236}">
                <a16:creationId xmlns:a16="http://schemas.microsoft.com/office/drawing/2014/main" id="{2C1BCE79-D771-2D7E-9118-395DE08066C9}"/>
              </a:ext>
            </a:extLst>
          </p:cNvPr>
          <p:cNvSpPr txBox="1"/>
          <p:nvPr/>
        </p:nvSpPr>
        <p:spPr>
          <a:xfrm>
            <a:off x="317499" y="81089"/>
            <a:ext cx="11112501" cy="1600438"/>
          </a:xfrm>
          <a:prstGeom prst="rect">
            <a:avLst/>
          </a:prstGeom>
          <a:noFill/>
        </p:spPr>
        <p:txBody>
          <a:bodyPr wrap="square">
            <a:spAutoFit/>
          </a:bodyPr>
          <a:lstStyle/>
          <a:p>
            <a:pPr algn="l"/>
            <a:r>
              <a:rPr lang="fr-CH" sz="5400" b="1" i="0" dirty="0">
                <a:solidFill>
                  <a:srgbClr val="FF0000"/>
                </a:solidFill>
                <a:effectLst/>
                <a:latin typeface="Gill Sans Ultra Bold" panose="020B0A02020104020203" pitchFamily="34" charset="77"/>
              </a:rPr>
              <a:t>Agenda 2030 </a:t>
            </a:r>
            <a:br>
              <a:rPr lang="fr-CH" sz="4400" b="1" i="0" dirty="0">
                <a:solidFill>
                  <a:srgbClr val="FF0000"/>
                </a:solidFill>
                <a:effectLst/>
                <a:latin typeface="Gill Sans Ultra Bold" panose="020B0A02020104020203" pitchFamily="34" charset="77"/>
              </a:rPr>
            </a:br>
            <a:r>
              <a:rPr lang="fr-CH" sz="4400" b="1" i="0" dirty="0">
                <a:effectLst/>
                <a:latin typeface="Gill Sans Ultra Bold" panose="020B0A02020104020203" pitchFamily="34" charset="77"/>
              </a:rPr>
              <a:t>Partenariat WEF-ONU</a:t>
            </a:r>
          </a:p>
        </p:txBody>
      </p:sp>
      <p:pic>
        <p:nvPicPr>
          <p:cNvPr id="4" name="Image 3">
            <a:extLst>
              <a:ext uri="{FF2B5EF4-FFF2-40B4-BE49-F238E27FC236}">
                <a16:creationId xmlns:a16="http://schemas.microsoft.com/office/drawing/2014/main" id="{1D3541F0-F9C2-9614-A0F9-183578F5DB41}"/>
              </a:ext>
            </a:extLst>
          </p:cNvPr>
          <p:cNvPicPr>
            <a:picLocks noChangeAspect="1"/>
          </p:cNvPicPr>
          <p:nvPr/>
        </p:nvPicPr>
        <p:blipFill>
          <a:blip r:embed="rId3"/>
          <a:stretch>
            <a:fillRect/>
          </a:stretch>
        </p:blipFill>
        <p:spPr>
          <a:xfrm>
            <a:off x="5282111" y="1646776"/>
            <a:ext cx="1746349" cy="1342748"/>
          </a:xfrm>
          <a:prstGeom prst="rect">
            <a:avLst/>
          </a:prstGeom>
          <a:solidFill>
            <a:schemeClr val="bg1"/>
          </a:solidFill>
        </p:spPr>
      </p:pic>
      <p:pic>
        <p:nvPicPr>
          <p:cNvPr id="6" name="Image 5">
            <a:extLst>
              <a:ext uri="{FF2B5EF4-FFF2-40B4-BE49-F238E27FC236}">
                <a16:creationId xmlns:a16="http://schemas.microsoft.com/office/drawing/2014/main" id="{822F64B1-30E5-3F19-6B27-FCE0B42D7937}"/>
              </a:ext>
            </a:extLst>
          </p:cNvPr>
          <p:cNvPicPr>
            <a:picLocks noChangeAspect="1"/>
          </p:cNvPicPr>
          <p:nvPr/>
        </p:nvPicPr>
        <p:blipFill>
          <a:blip r:embed="rId4"/>
          <a:stretch>
            <a:fillRect/>
          </a:stretch>
        </p:blipFill>
        <p:spPr>
          <a:xfrm>
            <a:off x="7616016" y="1757065"/>
            <a:ext cx="1100673" cy="1122171"/>
          </a:xfrm>
          <a:prstGeom prst="rect">
            <a:avLst/>
          </a:prstGeom>
        </p:spPr>
      </p:pic>
      <p:sp>
        <p:nvSpPr>
          <p:cNvPr id="7" name="ZoneTexte 6">
            <a:extLst>
              <a:ext uri="{FF2B5EF4-FFF2-40B4-BE49-F238E27FC236}">
                <a16:creationId xmlns:a16="http://schemas.microsoft.com/office/drawing/2014/main" id="{C89E0828-2897-81A7-6C6E-08C8C2D05AE7}"/>
              </a:ext>
            </a:extLst>
          </p:cNvPr>
          <p:cNvSpPr txBox="1"/>
          <p:nvPr/>
        </p:nvSpPr>
        <p:spPr>
          <a:xfrm>
            <a:off x="6961974" y="1965474"/>
            <a:ext cx="420059" cy="707886"/>
          </a:xfrm>
          <a:prstGeom prst="rect">
            <a:avLst/>
          </a:prstGeom>
          <a:noFill/>
        </p:spPr>
        <p:txBody>
          <a:bodyPr wrap="square">
            <a:spAutoFit/>
          </a:bodyPr>
          <a:lstStyle/>
          <a:p>
            <a:r>
              <a:rPr lang="fr-CH" sz="4000" b="1" i="0" dirty="0">
                <a:solidFill>
                  <a:srgbClr val="141414"/>
                </a:solidFill>
                <a:effectLst/>
              </a:rPr>
              <a:t>+</a:t>
            </a:r>
            <a:endParaRPr lang="fr-FR" sz="4000" b="1" dirty="0"/>
          </a:p>
        </p:txBody>
      </p:sp>
      <p:sp>
        <p:nvSpPr>
          <p:cNvPr id="10" name="ZoneTexte 9">
            <a:extLst>
              <a:ext uri="{FF2B5EF4-FFF2-40B4-BE49-F238E27FC236}">
                <a16:creationId xmlns:a16="http://schemas.microsoft.com/office/drawing/2014/main" id="{E04D0C60-73DA-0664-4D87-B43AC28FCA23}"/>
              </a:ext>
            </a:extLst>
          </p:cNvPr>
          <p:cNvSpPr txBox="1"/>
          <p:nvPr/>
        </p:nvSpPr>
        <p:spPr>
          <a:xfrm>
            <a:off x="8758029" y="1903140"/>
            <a:ext cx="420059" cy="707886"/>
          </a:xfrm>
          <a:prstGeom prst="rect">
            <a:avLst/>
          </a:prstGeom>
          <a:noFill/>
        </p:spPr>
        <p:txBody>
          <a:bodyPr wrap="square">
            <a:spAutoFit/>
          </a:bodyPr>
          <a:lstStyle/>
          <a:p>
            <a:r>
              <a:rPr lang="fr-CH" sz="4000" b="1" i="0" dirty="0">
                <a:solidFill>
                  <a:srgbClr val="141414"/>
                </a:solidFill>
                <a:effectLst/>
              </a:rPr>
              <a:t>=</a:t>
            </a:r>
            <a:endParaRPr lang="fr-FR" sz="4000" b="1" dirty="0"/>
          </a:p>
        </p:txBody>
      </p:sp>
      <p:pic>
        <p:nvPicPr>
          <p:cNvPr id="11" name="Image 10">
            <a:extLst>
              <a:ext uri="{FF2B5EF4-FFF2-40B4-BE49-F238E27FC236}">
                <a16:creationId xmlns:a16="http://schemas.microsoft.com/office/drawing/2014/main" id="{4FAEB296-9294-251D-C800-C939015C1CD1}"/>
              </a:ext>
            </a:extLst>
          </p:cNvPr>
          <p:cNvPicPr>
            <a:picLocks noChangeAspect="1"/>
          </p:cNvPicPr>
          <p:nvPr/>
        </p:nvPicPr>
        <p:blipFill>
          <a:blip r:embed="rId5"/>
          <a:stretch>
            <a:fillRect/>
          </a:stretch>
        </p:blipFill>
        <p:spPr>
          <a:xfrm>
            <a:off x="9412071" y="1408235"/>
            <a:ext cx="1784097" cy="1776168"/>
          </a:xfrm>
          <a:prstGeom prst="rect">
            <a:avLst/>
          </a:prstGeom>
        </p:spPr>
      </p:pic>
      <p:sp>
        <p:nvSpPr>
          <p:cNvPr id="13" name="ZoneTexte 12">
            <a:extLst>
              <a:ext uri="{FF2B5EF4-FFF2-40B4-BE49-F238E27FC236}">
                <a16:creationId xmlns:a16="http://schemas.microsoft.com/office/drawing/2014/main" id="{EE07FD63-832F-B66E-7985-11804AF2C8C1}"/>
              </a:ext>
            </a:extLst>
          </p:cNvPr>
          <p:cNvSpPr txBox="1"/>
          <p:nvPr/>
        </p:nvSpPr>
        <p:spPr>
          <a:xfrm rot="20878463">
            <a:off x="597464" y="2084433"/>
            <a:ext cx="2691889" cy="1384995"/>
          </a:xfrm>
          <a:prstGeom prst="rect">
            <a:avLst/>
          </a:prstGeom>
          <a:solidFill>
            <a:schemeClr val="bg1"/>
          </a:solidFill>
          <a:ln>
            <a:solidFill>
              <a:schemeClr val="tx1"/>
            </a:solidFill>
          </a:ln>
        </p:spPr>
        <p:txBody>
          <a:bodyPr wrap="square">
            <a:spAutoFit/>
          </a:bodyPr>
          <a:lstStyle/>
          <a:p>
            <a:r>
              <a:rPr lang="fr-FR" sz="2800" b="1" dirty="0">
                <a:latin typeface="Helvetica Neue" panose="02000503000000020004" pitchFamily="2" charset="0"/>
                <a:ea typeface="Helvetica Neue" panose="02000503000000020004" pitchFamily="2" charset="0"/>
                <a:cs typeface="Helvetica Neue" panose="02000503000000020004" pitchFamily="2" charset="0"/>
              </a:rPr>
              <a:t>Signé </a:t>
            </a:r>
          </a:p>
          <a:p>
            <a:r>
              <a:rPr lang="fr-FR" sz="2800" b="1" dirty="0">
                <a:latin typeface="Helvetica Neue" panose="02000503000000020004" pitchFamily="2" charset="0"/>
                <a:ea typeface="Helvetica Neue" panose="02000503000000020004" pitchFamily="2" charset="0"/>
                <a:cs typeface="Helvetica Neue" panose="02000503000000020004" pitchFamily="2" charset="0"/>
              </a:rPr>
              <a:t>le 13 juin 2019</a:t>
            </a:r>
          </a:p>
          <a:p>
            <a:r>
              <a:rPr lang="fr-FR" sz="2800" b="1" dirty="0">
                <a:latin typeface="Helvetica Neue" panose="02000503000000020004" pitchFamily="2" charset="0"/>
                <a:ea typeface="Helvetica Neue" panose="02000503000000020004" pitchFamily="2" charset="0"/>
                <a:cs typeface="Helvetica Neue" panose="02000503000000020004" pitchFamily="2" charset="0"/>
              </a:rPr>
              <a:t>à New York</a:t>
            </a:r>
          </a:p>
        </p:txBody>
      </p:sp>
      <p:sp>
        <p:nvSpPr>
          <p:cNvPr id="16" name="ZoneTexte 15">
            <a:extLst>
              <a:ext uri="{FF2B5EF4-FFF2-40B4-BE49-F238E27FC236}">
                <a16:creationId xmlns:a16="http://schemas.microsoft.com/office/drawing/2014/main" id="{8F3B1EC8-D431-C2E7-E766-927D3A1DC180}"/>
              </a:ext>
            </a:extLst>
          </p:cNvPr>
          <p:cNvSpPr txBox="1"/>
          <p:nvPr/>
        </p:nvSpPr>
        <p:spPr>
          <a:xfrm>
            <a:off x="11220061" y="21985"/>
            <a:ext cx="1240845" cy="461665"/>
          </a:xfrm>
          <a:prstGeom prst="rect">
            <a:avLst/>
          </a:prstGeom>
          <a:noFill/>
        </p:spPr>
        <p:txBody>
          <a:bodyPr wrap="square">
            <a:spAutoFit/>
          </a:bodyPr>
          <a:lstStyle/>
          <a:p>
            <a:r>
              <a:rPr lang="fr-CH" sz="2400" b="1" dirty="0">
                <a:latin typeface="☞ABADI MT PRO COND" panose="020B0806020104020203" pitchFamily="34" charset="0"/>
                <a:ea typeface="Helvetica Neue" panose="02000503000000020004" pitchFamily="2" charset="0"/>
                <a:cs typeface="Helvetica Neue" panose="02000503000000020004" pitchFamily="2" charset="0"/>
              </a:rPr>
              <a:t>2019</a:t>
            </a:r>
            <a:r>
              <a:rPr lang="fr-CH" sz="2400" dirty="0">
                <a:latin typeface="☞ABADI MT PRO COND" panose="020B0806020104020203" pitchFamily="34" charset="0"/>
                <a:ea typeface="Helvetica Neue" panose="02000503000000020004" pitchFamily="2" charset="0"/>
                <a:cs typeface="Helvetica Neue" panose="02000503000000020004" pitchFamily="2" charset="0"/>
              </a:rPr>
              <a:t> </a:t>
            </a:r>
            <a:endParaRPr lang="fr-FR" sz="2400" dirty="0">
              <a:latin typeface="☞ABADI MT PRO COND" panose="020B0806020104020203" pitchFamily="34" charset="0"/>
            </a:endParaRPr>
          </a:p>
        </p:txBody>
      </p:sp>
    </p:spTree>
    <p:extLst>
      <p:ext uri="{BB962C8B-B14F-4D97-AF65-F5344CB8AC3E}">
        <p14:creationId xmlns:p14="http://schemas.microsoft.com/office/powerpoint/2010/main" val="1475463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5366"/>
                                        </p:tgtEl>
                                        <p:attrNameLst>
                                          <p:attrName>style.visibility</p:attrName>
                                        </p:attrNameLst>
                                      </p:cBhvr>
                                      <p:to>
                                        <p:strVal val="visible"/>
                                      </p:to>
                                    </p:set>
                                    <p:anim calcmode="lin" valueType="num">
                                      <p:cBhvr>
                                        <p:cTn id="7" dur="1000" fill="hold"/>
                                        <p:tgtEl>
                                          <p:spTgt spid="15366"/>
                                        </p:tgtEl>
                                        <p:attrNameLst>
                                          <p:attrName>ppt_w</p:attrName>
                                        </p:attrNameLst>
                                      </p:cBhvr>
                                      <p:tavLst>
                                        <p:tav tm="0">
                                          <p:val>
                                            <p:strVal val="#ppt_w*0.70"/>
                                          </p:val>
                                        </p:tav>
                                        <p:tav tm="100000">
                                          <p:val>
                                            <p:strVal val="#ppt_w"/>
                                          </p:val>
                                        </p:tav>
                                      </p:tavLst>
                                    </p:anim>
                                    <p:anim calcmode="lin" valueType="num">
                                      <p:cBhvr>
                                        <p:cTn id="8" dur="1000" fill="hold"/>
                                        <p:tgtEl>
                                          <p:spTgt spid="15366"/>
                                        </p:tgtEl>
                                        <p:attrNameLst>
                                          <p:attrName>ppt_h</p:attrName>
                                        </p:attrNameLst>
                                      </p:cBhvr>
                                      <p:tavLst>
                                        <p:tav tm="0">
                                          <p:val>
                                            <p:strVal val="#ppt_h"/>
                                          </p:val>
                                        </p:tav>
                                        <p:tav tm="100000">
                                          <p:val>
                                            <p:strVal val="#ppt_h"/>
                                          </p:val>
                                        </p:tav>
                                      </p:tavLst>
                                    </p:anim>
                                    <p:animEffect transition="in" filter="fade">
                                      <p:cBhvr>
                                        <p:cTn id="9" dur="1000"/>
                                        <p:tgtEl>
                                          <p:spTgt spid="15366"/>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1000" fill="hold"/>
                                        <p:tgtEl>
                                          <p:spTgt spid="17"/>
                                        </p:tgtEl>
                                        <p:attrNameLst>
                                          <p:attrName>ppt_w</p:attrName>
                                        </p:attrNameLst>
                                      </p:cBhvr>
                                      <p:tavLst>
                                        <p:tav tm="0">
                                          <p:val>
                                            <p:strVal val="#ppt_w*0.70"/>
                                          </p:val>
                                        </p:tav>
                                        <p:tav tm="100000">
                                          <p:val>
                                            <p:strVal val="#ppt_w"/>
                                          </p:val>
                                        </p:tav>
                                      </p:tavLst>
                                    </p:anim>
                                    <p:anim calcmode="lin" valueType="num">
                                      <p:cBhvr>
                                        <p:cTn id="13" dur="1000" fill="hold"/>
                                        <p:tgtEl>
                                          <p:spTgt spid="17"/>
                                        </p:tgtEl>
                                        <p:attrNameLst>
                                          <p:attrName>ppt_h</p:attrName>
                                        </p:attrNameLst>
                                      </p:cBhvr>
                                      <p:tavLst>
                                        <p:tav tm="0">
                                          <p:val>
                                            <p:strVal val="#ppt_h"/>
                                          </p:val>
                                        </p:tav>
                                        <p:tav tm="100000">
                                          <p:val>
                                            <p:strVal val="#ppt_h"/>
                                          </p:val>
                                        </p:tav>
                                      </p:tavLst>
                                    </p:anim>
                                    <p:animEffect transition="in" filter="fade">
                                      <p:cBhvr>
                                        <p:cTn id="14" dur="1000"/>
                                        <p:tgtEl>
                                          <p:spTgt spid="17"/>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1000" fill="hold"/>
                                        <p:tgtEl>
                                          <p:spTgt spid="19"/>
                                        </p:tgtEl>
                                        <p:attrNameLst>
                                          <p:attrName>ppt_w</p:attrName>
                                        </p:attrNameLst>
                                      </p:cBhvr>
                                      <p:tavLst>
                                        <p:tav tm="0">
                                          <p:val>
                                            <p:strVal val="#ppt_w*0.70"/>
                                          </p:val>
                                        </p:tav>
                                        <p:tav tm="100000">
                                          <p:val>
                                            <p:strVal val="#ppt_w"/>
                                          </p:val>
                                        </p:tav>
                                      </p:tavLst>
                                    </p:anim>
                                    <p:anim calcmode="lin" valueType="num">
                                      <p:cBhvr>
                                        <p:cTn id="18" dur="1000" fill="hold"/>
                                        <p:tgtEl>
                                          <p:spTgt spid="19"/>
                                        </p:tgtEl>
                                        <p:attrNameLst>
                                          <p:attrName>ppt_h</p:attrName>
                                        </p:attrNameLst>
                                      </p:cBhvr>
                                      <p:tavLst>
                                        <p:tav tm="0">
                                          <p:val>
                                            <p:strVal val="#ppt_h"/>
                                          </p:val>
                                        </p:tav>
                                        <p:tav tm="100000">
                                          <p:val>
                                            <p:strVal val="#ppt_h"/>
                                          </p:val>
                                        </p:tav>
                                      </p:tavLst>
                                    </p:anim>
                                    <p:animEffect transition="in" filter="fade">
                                      <p:cBhvr>
                                        <p:cTn id="19" dur="1000"/>
                                        <p:tgtEl>
                                          <p:spTgt spid="19"/>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p:cTn id="22" dur="1000" fill="hold"/>
                                        <p:tgtEl>
                                          <p:spTgt spid="23"/>
                                        </p:tgtEl>
                                        <p:attrNameLst>
                                          <p:attrName>ppt_w</p:attrName>
                                        </p:attrNameLst>
                                      </p:cBhvr>
                                      <p:tavLst>
                                        <p:tav tm="0">
                                          <p:val>
                                            <p:strVal val="#ppt_w*0.70"/>
                                          </p:val>
                                        </p:tav>
                                        <p:tav tm="100000">
                                          <p:val>
                                            <p:strVal val="#ppt_w"/>
                                          </p:val>
                                        </p:tav>
                                      </p:tavLst>
                                    </p:anim>
                                    <p:anim calcmode="lin" valueType="num">
                                      <p:cBhvr>
                                        <p:cTn id="23" dur="1000" fill="hold"/>
                                        <p:tgtEl>
                                          <p:spTgt spid="23"/>
                                        </p:tgtEl>
                                        <p:attrNameLst>
                                          <p:attrName>ppt_h</p:attrName>
                                        </p:attrNameLst>
                                      </p:cBhvr>
                                      <p:tavLst>
                                        <p:tav tm="0">
                                          <p:val>
                                            <p:strVal val="#ppt_h"/>
                                          </p:val>
                                        </p:tav>
                                        <p:tav tm="100000">
                                          <p:val>
                                            <p:strVal val="#ppt_h"/>
                                          </p:val>
                                        </p:tav>
                                      </p:tavLst>
                                    </p:anim>
                                    <p:animEffect transition="in" filter="fade">
                                      <p:cBhvr>
                                        <p:cTn id="24" dur="1000"/>
                                        <p:tgtEl>
                                          <p:spTgt spid="23"/>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p:cTn id="27" dur="1000" fill="hold"/>
                                        <p:tgtEl>
                                          <p:spTgt spid="25"/>
                                        </p:tgtEl>
                                        <p:attrNameLst>
                                          <p:attrName>ppt_w</p:attrName>
                                        </p:attrNameLst>
                                      </p:cBhvr>
                                      <p:tavLst>
                                        <p:tav tm="0">
                                          <p:val>
                                            <p:strVal val="#ppt_w*0.70"/>
                                          </p:val>
                                        </p:tav>
                                        <p:tav tm="100000">
                                          <p:val>
                                            <p:strVal val="#ppt_w"/>
                                          </p:val>
                                        </p:tav>
                                      </p:tavLst>
                                    </p:anim>
                                    <p:anim calcmode="lin" valueType="num">
                                      <p:cBhvr>
                                        <p:cTn id="28" dur="1000" fill="hold"/>
                                        <p:tgtEl>
                                          <p:spTgt spid="25"/>
                                        </p:tgtEl>
                                        <p:attrNameLst>
                                          <p:attrName>ppt_h</p:attrName>
                                        </p:attrNameLst>
                                      </p:cBhvr>
                                      <p:tavLst>
                                        <p:tav tm="0">
                                          <p:val>
                                            <p:strVal val="#ppt_h"/>
                                          </p:val>
                                        </p:tav>
                                        <p:tav tm="100000">
                                          <p:val>
                                            <p:strVal val="#ppt_h"/>
                                          </p:val>
                                        </p:tav>
                                      </p:tavLst>
                                    </p:anim>
                                    <p:animEffect transition="in" filter="fade">
                                      <p:cBhvr>
                                        <p:cTn id="29" dur="1000"/>
                                        <p:tgtEl>
                                          <p:spTgt spid="25"/>
                                        </p:tgtEl>
                                      </p:cBhvr>
                                    </p:animEffect>
                                  </p:childTnLst>
                                </p:cTn>
                              </p:par>
                              <p:par>
                                <p:cTn id="30" presetID="55" presetClass="entr" presetSubtype="0"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1000" fill="hold"/>
                                        <p:tgtEl>
                                          <p:spTgt spid="22"/>
                                        </p:tgtEl>
                                        <p:attrNameLst>
                                          <p:attrName>ppt_w</p:attrName>
                                        </p:attrNameLst>
                                      </p:cBhvr>
                                      <p:tavLst>
                                        <p:tav tm="0">
                                          <p:val>
                                            <p:strVal val="#ppt_w*0.70"/>
                                          </p:val>
                                        </p:tav>
                                        <p:tav tm="100000">
                                          <p:val>
                                            <p:strVal val="#ppt_w"/>
                                          </p:val>
                                        </p:tav>
                                      </p:tavLst>
                                    </p:anim>
                                    <p:anim calcmode="lin" valueType="num">
                                      <p:cBhvr>
                                        <p:cTn id="33" dur="1000" fill="hold"/>
                                        <p:tgtEl>
                                          <p:spTgt spid="22"/>
                                        </p:tgtEl>
                                        <p:attrNameLst>
                                          <p:attrName>ppt_h</p:attrName>
                                        </p:attrNameLst>
                                      </p:cBhvr>
                                      <p:tavLst>
                                        <p:tav tm="0">
                                          <p:val>
                                            <p:strVal val="#ppt_h"/>
                                          </p:val>
                                        </p:tav>
                                        <p:tav tm="100000">
                                          <p:val>
                                            <p:strVal val="#ppt_h"/>
                                          </p:val>
                                        </p:tav>
                                      </p:tavLst>
                                    </p:anim>
                                    <p:animEffect transition="in" filter="fade">
                                      <p:cBhvr>
                                        <p:cTn id="34" dur="1000"/>
                                        <p:tgtEl>
                                          <p:spTgt spid="22"/>
                                        </p:tgtEl>
                                      </p:cBhvr>
                                    </p:animEffect>
                                  </p:childTnLst>
                                </p:cTn>
                              </p:par>
                              <p:par>
                                <p:cTn id="35" presetID="55"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p:cTn id="37" dur="1000" fill="hold"/>
                                        <p:tgtEl>
                                          <p:spTgt spid="21"/>
                                        </p:tgtEl>
                                        <p:attrNameLst>
                                          <p:attrName>ppt_w</p:attrName>
                                        </p:attrNameLst>
                                      </p:cBhvr>
                                      <p:tavLst>
                                        <p:tav tm="0">
                                          <p:val>
                                            <p:strVal val="#ppt_w*0.70"/>
                                          </p:val>
                                        </p:tav>
                                        <p:tav tm="100000">
                                          <p:val>
                                            <p:strVal val="#ppt_w"/>
                                          </p:val>
                                        </p:tav>
                                      </p:tavLst>
                                    </p:anim>
                                    <p:anim calcmode="lin" valueType="num">
                                      <p:cBhvr>
                                        <p:cTn id="38" dur="1000" fill="hold"/>
                                        <p:tgtEl>
                                          <p:spTgt spid="21"/>
                                        </p:tgtEl>
                                        <p:attrNameLst>
                                          <p:attrName>ppt_h</p:attrName>
                                        </p:attrNameLst>
                                      </p:cBhvr>
                                      <p:tavLst>
                                        <p:tav tm="0">
                                          <p:val>
                                            <p:strVal val="#ppt_h"/>
                                          </p:val>
                                        </p:tav>
                                        <p:tav tm="100000">
                                          <p:val>
                                            <p:strVal val="#ppt_h"/>
                                          </p:val>
                                        </p:tav>
                                      </p:tavLst>
                                    </p:anim>
                                    <p:animEffect transition="in" filter="fade">
                                      <p:cBhvr>
                                        <p:cTn id="39" dur="1000"/>
                                        <p:tgtEl>
                                          <p:spTgt spid="21"/>
                                        </p:tgtEl>
                                      </p:cBhvr>
                                    </p:animEffect>
                                  </p:childTnLst>
                                </p:cTn>
                              </p:par>
                            </p:childTnLst>
                          </p:cTn>
                        </p:par>
                      </p:childTnLst>
                    </p:cTn>
                  </p:par>
                  <p:par>
                    <p:cTn id="40" fill="hold">
                      <p:stCondLst>
                        <p:cond delay="indefinite"/>
                      </p:stCondLst>
                      <p:childTnLst>
                        <p:par>
                          <p:cTn id="41" fill="hold">
                            <p:stCondLst>
                              <p:cond delay="0"/>
                            </p:stCondLst>
                            <p:childTnLst>
                              <p:par>
                                <p:cTn id="42" presetID="55" presetClass="entr" presetSubtype="0" fill="hold" nodeType="click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p:cTn id="44" dur="1000" fill="hold"/>
                                        <p:tgtEl>
                                          <p:spTgt spid="4"/>
                                        </p:tgtEl>
                                        <p:attrNameLst>
                                          <p:attrName>ppt_w</p:attrName>
                                        </p:attrNameLst>
                                      </p:cBhvr>
                                      <p:tavLst>
                                        <p:tav tm="0">
                                          <p:val>
                                            <p:strVal val="#ppt_w*0.70"/>
                                          </p:val>
                                        </p:tav>
                                        <p:tav tm="100000">
                                          <p:val>
                                            <p:strVal val="#ppt_w"/>
                                          </p:val>
                                        </p:tav>
                                      </p:tavLst>
                                    </p:anim>
                                    <p:anim calcmode="lin" valueType="num">
                                      <p:cBhvr>
                                        <p:cTn id="45" dur="1000" fill="hold"/>
                                        <p:tgtEl>
                                          <p:spTgt spid="4"/>
                                        </p:tgtEl>
                                        <p:attrNameLst>
                                          <p:attrName>ppt_h</p:attrName>
                                        </p:attrNameLst>
                                      </p:cBhvr>
                                      <p:tavLst>
                                        <p:tav tm="0">
                                          <p:val>
                                            <p:strVal val="#ppt_h"/>
                                          </p:val>
                                        </p:tav>
                                        <p:tav tm="100000">
                                          <p:val>
                                            <p:strVal val="#ppt_h"/>
                                          </p:val>
                                        </p:tav>
                                      </p:tavLst>
                                    </p:anim>
                                    <p:animEffect transition="in" filter="fade">
                                      <p:cBhvr>
                                        <p:cTn id="46" dur="1000"/>
                                        <p:tgtEl>
                                          <p:spTgt spid="4"/>
                                        </p:tgtEl>
                                      </p:cBhvr>
                                    </p:animEffect>
                                  </p:childTnLst>
                                </p:cTn>
                              </p:par>
                              <p:par>
                                <p:cTn id="47" presetID="55" presetClass="entr" presetSubtype="0" fill="hold" grpId="0" nodeType="with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1000" fill="hold"/>
                                        <p:tgtEl>
                                          <p:spTgt spid="7"/>
                                        </p:tgtEl>
                                        <p:attrNameLst>
                                          <p:attrName>ppt_w</p:attrName>
                                        </p:attrNameLst>
                                      </p:cBhvr>
                                      <p:tavLst>
                                        <p:tav tm="0">
                                          <p:val>
                                            <p:strVal val="#ppt_w*0.70"/>
                                          </p:val>
                                        </p:tav>
                                        <p:tav tm="100000">
                                          <p:val>
                                            <p:strVal val="#ppt_w"/>
                                          </p:val>
                                        </p:tav>
                                      </p:tavLst>
                                    </p:anim>
                                    <p:anim calcmode="lin" valueType="num">
                                      <p:cBhvr>
                                        <p:cTn id="50" dur="1000" fill="hold"/>
                                        <p:tgtEl>
                                          <p:spTgt spid="7"/>
                                        </p:tgtEl>
                                        <p:attrNameLst>
                                          <p:attrName>ppt_h</p:attrName>
                                        </p:attrNameLst>
                                      </p:cBhvr>
                                      <p:tavLst>
                                        <p:tav tm="0">
                                          <p:val>
                                            <p:strVal val="#ppt_h"/>
                                          </p:val>
                                        </p:tav>
                                        <p:tav tm="100000">
                                          <p:val>
                                            <p:strVal val="#ppt_h"/>
                                          </p:val>
                                        </p:tav>
                                      </p:tavLst>
                                    </p:anim>
                                    <p:animEffect transition="in" filter="fade">
                                      <p:cBhvr>
                                        <p:cTn id="51" dur="1000"/>
                                        <p:tgtEl>
                                          <p:spTgt spid="7"/>
                                        </p:tgtEl>
                                      </p:cBhvr>
                                    </p:animEffect>
                                  </p:childTnLst>
                                </p:cTn>
                              </p:par>
                              <p:par>
                                <p:cTn id="52" presetID="55" presetClass="entr" presetSubtype="0" fill="hold" nodeType="withEffect">
                                  <p:stCondLst>
                                    <p:cond delay="0"/>
                                  </p:stCondLst>
                                  <p:childTnLst>
                                    <p:set>
                                      <p:cBhvr>
                                        <p:cTn id="53" dur="1" fill="hold">
                                          <p:stCondLst>
                                            <p:cond delay="0"/>
                                          </p:stCondLst>
                                        </p:cTn>
                                        <p:tgtEl>
                                          <p:spTgt spid="6"/>
                                        </p:tgtEl>
                                        <p:attrNameLst>
                                          <p:attrName>style.visibility</p:attrName>
                                        </p:attrNameLst>
                                      </p:cBhvr>
                                      <p:to>
                                        <p:strVal val="visible"/>
                                      </p:to>
                                    </p:set>
                                    <p:anim calcmode="lin" valueType="num">
                                      <p:cBhvr>
                                        <p:cTn id="54" dur="1000" fill="hold"/>
                                        <p:tgtEl>
                                          <p:spTgt spid="6"/>
                                        </p:tgtEl>
                                        <p:attrNameLst>
                                          <p:attrName>ppt_w</p:attrName>
                                        </p:attrNameLst>
                                      </p:cBhvr>
                                      <p:tavLst>
                                        <p:tav tm="0">
                                          <p:val>
                                            <p:strVal val="#ppt_w*0.70"/>
                                          </p:val>
                                        </p:tav>
                                        <p:tav tm="100000">
                                          <p:val>
                                            <p:strVal val="#ppt_w"/>
                                          </p:val>
                                        </p:tav>
                                      </p:tavLst>
                                    </p:anim>
                                    <p:anim calcmode="lin" valueType="num">
                                      <p:cBhvr>
                                        <p:cTn id="55" dur="1000" fill="hold"/>
                                        <p:tgtEl>
                                          <p:spTgt spid="6"/>
                                        </p:tgtEl>
                                        <p:attrNameLst>
                                          <p:attrName>ppt_h</p:attrName>
                                        </p:attrNameLst>
                                      </p:cBhvr>
                                      <p:tavLst>
                                        <p:tav tm="0">
                                          <p:val>
                                            <p:strVal val="#ppt_h"/>
                                          </p:val>
                                        </p:tav>
                                        <p:tav tm="100000">
                                          <p:val>
                                            <p:strVal val="#ppt_h"/>
                                          </p:val>
                                        </p:tav>
                                      </p:tavLst>
                                    </p:anim>
                                    <p:animEffect transition="in" filter="fade">
                                      <p:cBhvr>
                                        <p:cTn id="56" dur="1000"/>
                                        <p:tgtEl>
                                          <p:spTgt spid="6"/>
                                        </p:tgtEl>
                                      </p:cBhvr>
                                    </p:animEffect>
                                  </p:childTnLst>
                                </p:cTn>
                              </p:par>
                              <p:par>
                                <p:cTn id="57" presetID="55" presetClass="entr" presetSubtype="0" fill="hold" grpId="0" nodeType="withEffect">
                                  <p:stCondLst>
                                    <p:cond delay="0"/>
                                  </p:stCondLst>
                                  <p:childTnLst>
                                    <p:set>
                                      <p:cBhvr>
                                        <p:cTn id="58" dur="1" fill="hold">
                                          <p:stCondLst>
                                            <p:cond delay="0"/>
                                          </p:stCondLst>
                                        </p:cTn>
                                        <p:tgtEl>
                                          <p:spTgt spid="10"/>
                                        </p:tgtEl>
                                        <p:attrNameLst>
                                          <p:attrName>style.visibility</p:attrName>
                                        </p:attrNameLst>
                                      </p:cBhvr>
                                      <p:to>
                                        <p:strVal val="visible"/>
                                      </p:to>
                                    </p:set>
                                    <p:anim calcmode="lin" valueType="num">
                                      <p:cBhvr>
                                        <p:cTn id="59" dur="1000" fill="hold"/>
                                        <p:tgtEl>
                                          <p:spTgt spid="10"/>
                                        </p:tgtEl>
                                        <p:attrNameLst>
                                          <p:attrName>ppt_w</p:attrName>
                                        </p:attrNameLst>
                                      </p:cBhvr>
                                      <p:tavLst>
                                        <p:tav tm="0">
                                          <p:val>
                                            <p:strVal val="#ppt_w*0.70"/>
                                          </p:val>
                                        </p:tav>
                                        <p:tav tm="100000">
                                          <p:val>
                                            <p:strVal val="#ppt_w"/>
                                          </p:val>
                                        </p:tav>
                                      </p:tavLst>
                                    </p:anim>
                                    <p:anim calcmode="lin" valueType="num">
                                      <p:cBhvr>
                                        <p:cTn id="60" dur="1000" fill="hold"/>
                                        <p:tgtEl>
                                          <p:spTgt spid="10"/>
                                        </p:tgtEl>
                                        <p:attrNameLst>
                                          <p:attrName>ppt_h</p:attrName>
                                        </p:attrNameLst>
                                      </p:cBhvr>
                                      <p:tavLst>
                                        <p:tav tm="0">
                                          <p:val>
                                            <p:strVal val="#ppt_h"/>
                                          </p:val>
                                        </p:tav>
                                        <p:tav tm="100000">
                                          <p:val>
                                            <p:strVal val="#ppt_h"/>
                                          </p:val>
                                        </p:tav>
                                      </p:tavLst>
                                    </p:anim>
                                    <p:animEffect transition="in" filter="fade">
                                      <p:cBhvr>
                                        <p:cTn id="61" dur="1000"/>
                                        <p:tgtEl>
                                          <p:spTgt spid="10"/>
                                        </p:tgtEl>
                                      </p:cBhvr>
                                    </p:animEffect>
                                  </p:childTnLst>
                                </p:cTn>
                              </p:par>
                              <p:par>
                                <p:cTn id="62" presetID="55" presetClass="entr" presetSubtype="0" fill="hold" nodeType="withEffect">
                                  <p:stCondLst>
                                    <p:cond delay="0"/>
                                  </p:stCondLst>
                                  <p:childTnLst>
                                    <p:set>
                                      <p:cBhvr>
                                        <p:cTn id="63" dur="1" fill="hold">
                                          <p:stCondLst>
                                            <p:cond delay="0"/>
                                          </p:stCondLst>
                                        </p:cTn>
                                        <p:tgtEl>
                                          <p:spTgt spid="11"/>
                                        </p:tgtEl>
                                        <p:attrNameLst>
                                          <p:attrName>style.visibility</p:attrName>
                                        </p:attrNameLst>
                                      </p:cBhvr>
                                      <p:to>
                                        <p:strVal val="visible"/>
                                      </p:to>
                                    </p:set>
                                    <p:anim calcmode="lin" valueType="num">
                                      <p:cBhvr>
                                        <p:cTn id="64" dur="1000" fill="hold"/>
                                        <p:tgtEl>
                                          <p:spTgt spid="11"/>
                                        </p:tgtEl>
                                        <p:attrNameLst>
                                          <p:attrName>ppt_w</p:attrName>
                                        </p:attrNameLst>
                                      </p:cBhvr>
                                      <p:tavLst>
                                        <p:tav tm="0">
                                          <p:val>
                                            <p:strVal val="#ppt_w*0.70"/>
                                          </p:val>
                                        </p:tav>
                                        <p:tav tm="100000">
                                          <p:val>
                                            <p:strVal val="#ppt_w"/>
                                          </p:val>
                                        </p:tav>
                                      </p:tavLst>
                                    </p:anim>
                                    <p:anim calcmode="lin" valueType="num">
                                      <p:cBhvr>
                                        <p:cTn id="65" dur="1000" fill="hold"/>
                                        <p:tgtEl>
                                          <p:spTgt spid="11"/>
                                        </p:tgtEl>
                                        <p:attrNameLst>
                                          <p:attrName>ppt_h</p:attrName>
                                        </p:attrNameLst>
                                      </p:cBhvr>
                                      <p:tavLst>
                                        <p:tav tm="0">
                                          <p:val>
                                            <p:strVal val="#ppt_h"/>
                                          </p:val>
                                        </p:tav>
                                        <p:tav tm="100000">
                                          <p:val>
                                            <p:strVal val="#ppt_h"/>
                                          </p:val>
                                        </p:tav>
                                      </p:tavLst>
                                    </p:anim>
                                    <p:animEffect transition="in" filter="fade">
                                      <p:cBhvr>
                                        <p:cTn id="66" dur="1000"/>
                                        <p:tgtEl>
                                          <p:spTgt spid="11"/>
                                        </p:tgtEl>
                                      </p:cBhvr>
                                    </p:animEffect>
                                  </p:childTnLst>
                                </p:cTn>
                              </p:par>
                            </p:childTnLst>
                          </p:cTn>
                        </p:par>
                      </p:childTnLst>
                    </p:cTn>
                  </p:par>
                  <p:par>
                    <p:cTn id="67" fill="hold">
                      <p:stCondLst>
                        <p:cond delay="indefinite"/>
                      </p:stCondLst>
                      <p:childTnLst>
                        <p:par>
                          <p:cTn id="68" fill="hold">
                            <p:stCondLst>
                              <p:cond delay="0"/>
                            </p:stCondLst>
                            <p:childTnLst>
                              <p:par>
                                <p:cTn id="69" presetID="23" presetClass="entr" presetSubtype="16" fill="hold" grpId="0"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7" grpId="0"/>
      <p:bldP spid="21" grpId="0" animBg="1"/>
      <p:bldP spid="22" grpId="0" animBg="1"/>
      <p:bldP spid="23" grpId="0" animBg="1"/>
      <p:bldP spid="25" grpId="0" animBg="1"/>
      <p:bldP spid="7" grpId="0"/>
      <p:bldP spid="10" grpId="0"/>
      <p:bldP spid="1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 coins arrondis 15">
            <a:extLst>
              <a:ext uri="{FF2B5EF4-FFF2-40B4-BE49-F238E27FC236}">
                <a16:creationId xmlns:a16="http://schemas.microsoft.com/office/drawing/2014/main" id="{0D7962B6-0777-B805-2E5D-4F69CE813E72}"/>
              </a:ext>
            </a:extLst>
          </p:cNvPr>
          <p:cNvSpPr/>
          <p:nvPr/>
        </p:nvSpPr>
        <p:spPr>
          <a:xfrm>
            <a:off x="714201" y="2742990"/>
            <a:ext cx="8637814" cy="3574683"/>
          </a:xfrm>
          <a:prstGeom prst="round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ZoneTexte 10">
            <a:extLst>
              <a:ext uri="{FF2B5EF4-FFF2-40B4-BE49-F238E27FC236}">
                <a16:creationId xmlns:a16="http://schemas.microsoft.com/office/drawing/2014/main" id="{CE26BB50-25C7-2AD9-0F68-C4864E99FDCD}"/>
              </a:ext>
            </a:extLst>
          </p:cNvPr>
          <p:cNvSpPr txBox="1"/>
          <p:nvPr/>
        </p:nvSpPr>
        <p:spPr>
          <a:xfrm>
            <a:off x="1071160" y="2944484"/>
            <a:ext cx="8280855" cy="3308598"/>
          </a:xfrm>
          <a:prstGeom prst="rect">
            <a:avLst/>
          </a:prstGeom>
          <a:noFill/>
        </p:spPr>
        <p:txBody>
          <a:bodyPr wrap="square">
            <a:spAutoFit/>
          </a:bodyPr>
          <a:lstStyle/>
          <a:p>
            <a:r>
              <a:rPr lang="fr-CH" sz="3200" b="1" dirty="0">
                <a:latin typeface="☞ABADI MT PRO COND" panose="020B0806020104020203" pitchFamily="34" charset="0"/>
              </a:rPr>
              <a:t>Le partenariat identifie six domaines d'intérêt :</a:t>
            </a:r>
          </a:p>
          <a:p>
            <a:endParaRPr lang="fr-CH" sz="900" b="1" dirty="0">
              <a:latin typeface="Helvetica Neue" panose="02000503000000020004" pitchFamily="2" charset="0"/>
            </a:endParaRPr>
          </a:p>
          <a:p>
            <a:pPr marL="514350" indent="-514350">
              <a:buFont typeface="+mj-lt"/>
              <a:buAutoNum type="arabicPeriod"/>
            </a:pPr>
            <a:r>
              <a:rPr lang="fr-CH" sz="2800" dirty="0">
                <a:latin typeface="Helvetica Neue" panose="02000503000000020004" pitchFamily="2" charset="0"/>
              </a:rPr>
              <a:t>Financement de l'Agenda 2030</a:t>
            </a:r>
          </a:p>
          <a:p>
            <a:pPr marL="514350" indent="-514350">
              <a:buFont typeface="+mj-lt"/>
              <a:buAutoNum type="arabicPeriod"/>
            </a:pPr>
            <a:r>
              <a:rPr lang="fr-CH" sz="2800" dirty="0">
                <a:latin typeface="Helvetica Neue" panose="02000503000000020004" pitchFamily="2" charset="0"/>
              </a:rPr>
              <a:t>Changement climatique</a:t>
            </a:r>
          </a:p>
          <a:p>
            <a:pPr marL="514350" indent="-514350">
              <a:buFont typeface="+mj-lt"/>
              <a:buAutoNum type="arabicPeriod"/>
            </a:pPr>
            <a:r>
              <a:rPr lang="fr-CH" sz="2800" dirty="0">
                <a:latin typeface="Helvetica Neue" panose="02000503000000020004" pitchFamily="2" charset="0"/>
              </a:rPr>
              <a:t>Santé</a:t>
            </a:r>
          </a:p>
          <a:p>
            <a:pPr marL="514350" indent="-514350">
              <a:buFont typeface="+mj-lt"/>
              <a:buAutoNum type="arabicPeriod"/>
            </a:pPr>
            <a:r>
              <a:rPr lang="fr-CH" sz="2800" b="1" dirty="0">
                <a:highlight>
                  <a:srgbClr val="FFFF00"/>
                </a:highlight>
                <a:latin typeface="Helvetica Neue" panose="02000503000000020004" pitchFamily="2" charset="0"/>
              </a:rPr>
              <a:t>Coopération numérique</a:t>
            </a:r>
          </a:p>
          <a:p>
            <a:pPr marL="514350" indent="-514350">
              <a:buFont typeface="+mj-lt"/>
              <a:buAutoNum type="arabicPeriod"/>
            </a:pPr>
            <a:r>
              <a:rPr lang="fr-CH" sz="2800" dirty="0">
                <a:latin typeface="Helvetica Neue" panose="02000503000000020004" pitchFamily="2" charset="0"/>
              </a:rPr>
              <a:t>Égalité des sexes, autonomisation des femmes</a:t>
            </a:r>
          </a:p>
          <a:p>
            <a:pPr marL="514350" indent="-514350">
              <a:buFont typeface="+mj-lt"/>
              <a:buAutoNum type="arabicPeriod"/>
            </a:pPr>
            <a:r>
              <a:rPr lang="fr-CH" sz="2800" dirty="0">
                <a:latin typeface="Helvetica Neue" panose="02000503000000020004" pitchFamily="2" charset="0"/>
              </a:rPr>
              <a:t>Éducation et compétences</a:t>
            </a:r>
            <a:endParaRPr lang="fr-FR" sz="2800" dirty="0">
              <a:latin typeface="Helvetica Neue" panose="02000503000000020004" pitchFamily="2" charset="0"/>
            </a:endParaRPr>
          </a:p>
        </p:txBody>
      </p:sp>
      <p:sp>
        <p:nvSpPr>
          <p:cNvPr id="2" name="ZoneTexte 1">
            <a:extLst>
              <a:ext uri="{FF2B5EF4-FFF2-40B4-BE49-F238E27FC236}">
                <a16:creationId xmlns:a16="http://schemas.microsoft.com/office/drawing/2014/main" id="{B735FDC6-4484-D82F-3710-F4DA90AD4944}"/>
              </a:ext>
            </a:extLst>
          </p:cNvPr>
          <p:cNvSpPr txBox="1"/>
          <p:nvPr/>
        </p:nvSpPr>
        <p:spPr>
          <a:xfrm>
            <a:off x="317499" y="136509"/>
            <a:ext cx="11112501" cy="2123658"/>
          </a:xfrm>
          <a:prstGeom prst="rect">
            <a:avLst/>
          </a:prstGeom>
          <a:noFill/>
        </p:spPr>
        <p:txBody>
          <a:bodyPr wrap="square">
            <a:spAutoFit/>
          </a:bodyPr>
          <a:lstStyle/>
          <a:p>
            <a:pPr algn="l"/>
            <a:r>
              <a:rPr lang="fr-CH" sz="4400" b="1" i="0" dirty="0">
                <a:effectLst/>
                <a:latin typeface="Gill Sans Ultra Bold" panose="020B0A02020104020203" pitchFamily="34" charset="77"/>
              </a:rPr>
              <a:t>Partenariat</a:t>
            </a:r>
            <a:r>
              <a:rPr lang="fr-CH" sz="4400" b="1" i="0" dirty="0">
                <a:solidFill>
                  <a:srgbClr val="141414"/>
                </a:solidFill>
                <a:effectLst/>
                <a:latin typeface="Gill Sans Ultra Bold" panose="020B0A02020104020203" pitchFamily="34" charset="77"/>
              </a:rPr>
              <a:t> WEF-ONU </a:t>
            </a:r>
            <a:br>
              <a:rPr lang="fr-CH" sz="4400" b="1" i="0" dirty="0">
                <a:solidFill>
                  <a:srgbClr val="141414"/>
                </a:solidFill>
                <a:effectLst/>
                <a:latin typeface="Gill Sans Ultra Bold" panose="020B0A02020104020203" pitchFamily="34" charset="77"/>
              </a:rPr>
            </a:br>
            <a:r>
              <a:rPr lang="fr-CH" sz="4400" b="1" i="0" dirty="0">
                <a:solidFill>
                  <a:srgbClr val="141414"/>
                </a:solidFill>
                <a:effectLst/>
                <a:latin typeface="Gill Sans Ultra Bold" panose="020B0A02020104020203" pitchFamily="34" charset="77"/>
              </a:rPr>
              <a:t>du13 juin 2019 </a:t>
            </a:r>
          </a:p>
          <a:p>
            <a:pPr algn="l"/>
            <a:r>
              <a:rPr lang="fr-CH" sz="4400" b="1" dirty="0">
                <a:solidFill>
                  <a:srgbClr val="141414"/>
                </a:solidFill>
                <a:latin typeface="☞ABADI MT PRO COND" panose="020B0806020104020203" pitchFamily="34" charset="0"/>
              </a:rPr>
              <a:t>pour la </a:t>
            </a:r>
            <a:r>
              <a:rPr lang="fr-CH" sz="4400" b="1" dirty="0">
                <a:solidFill>
                  <a:srgbClr val="FF0000"/>
                </a:solidFill>
                <a:latin typeface="☞ABADI MT PRO COND" panose="020B0806020104020203" pitchFamily="34" charset="0"/>
              </a:rPr>
              <a:t>coopération numérique </a:t>
            </a:r>
            <a:r>
              <a:rPr lang="fr-CH" sz="4400" b="1" dirty="0">
                <a:solidFill>
                  <a:srgbClr val="141414"/>
                </a:solidFill>
                <a:latin typeface="☞ABADI MT PRO COND" panose="020B0806020104020203" pitchFamily="34" charset="0"/>
              </a:rPr>
              <a:t>(entre autres)</a:t>
            </a:r>
            <a:endParaRPr lang="fr-CH" sz="4400" b="1" i="0" dirty="0">
              <a:solidFill>
                <a:srgbClr val="141414"/>
              </a:solidFill>
              <a:effectLst/>
              <a:latin typeface="☞ABADI MT PRO COND" panose="020B0806020104020203" pitchFamily="34" charset="0"/>
            </a:endParaRPr>
          </a:p>
        </p:txBody>
      </p:sp>
      <p:pic>
        <p:nvPicPr>
          <p:cNvPr id="4" name="Picture 4" descr="Objectifs de développement durable (ODD) - c-eau">
            <a:extLst>
              <a:ext uri="{FF2B5EF4-FFF2-40B4-BE49-F238E27FC236}">
                <a16:creationId xmlns:a16="http://schemas.microsoft.com/office/drawing/2014/main" id="{472038E8-C196-BB68-541B-5A732118DF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68818" y="2260167"/>
            <a:ext cx="2318141" cy="2307839"/>
          </a:xfrm>
          <a:prstGeom prst="rect">
            <a:avLst/>
          </a:prstGeom>
          <a:solidFill>
            <a:schemeClr val="bg1"/>
          </a:solidFill>
          <a:ln>
            <a:noFill/>
          </a:ln>
        </p:spPr>
      </p:pic>
      <p:pic>
        <p:nvPicPr>
          <p:cNvPr id="5" name="Image 4">
            <a:extLst>
              <a:ext uri="{FF2B5EF4-FFF2-40B4-BE49-F238E27FC236}">
                <a16:creationId xmlns:a16="http://schemas.microsoft.com/office/drawing/2014/main" id="{080FC073-3A43-1B92-25A0-84EC3F203477}"/>
              </a:ext>
            </a:extLst>
          </p:cNvPr>
          <p:cNvPicPr>
            <a:picLocks noChangeAspect="1"/>
          </p:cNvPicPr>
          <p:nvPr/>
        </p:nvPicPr>
        <p:blipFill>
          <a:blip r:embed="rId3"/>
          <a:stretch>
            <a:fillRect/>
          </a:stretch>
        </p:blipFill>
        <p:spPr>
          <a:xfrm>
            <a:off x="9671683" y="441309"/>
            <a:ext cx="1912410" cy="1193459"/>
          </a:xfrm>
          <a:prstGeom prst="rect">
            <a:avLst/>
          </a:prstGeom>
        </p:spPr>
      </p:pic>
      <p:pic>
        <p:nvPicPr>
          <p:cNvPr id="7" name="Image 6">
            <a:extLst>
              <a:ext uri="{FF2B5EF4-FFF2-40B4-BE49-F238E27FC236}">
                <a16:creationId xmlns:a16="http://schemas.microsoft.com/office/drawing/2014/main" id="{4063ABC7-172B-D0CD-DC39-B4BBAB8D0BA4}"/>
              </a:ext>
            </a:extLst>
          </p:cNvPr>
          <p:cNvPicPr>
            <a:picLocks noChangeAspect="1"/>
          </p:cNvPicPr>
          <p:nvPr/>
        </p:nvPicPr>
        <p:blipFill>
          <a:blip r:embed="rId4"/>
          <a:stretch>
            <a:fillRect/>
          </a:stretch>
        </p:blipFill>
        <p:spPr>
          <a:xfrm>
            <a:off x="10042644" y="4953505"/>
            <a:ext cx="1435155" cy="1463186"/>
          </a:xfrm>
          <a:prstGeom prst="rect">
            <a:avLst/>
          </a:prstGeom>
        </p:spPr>
      </p:pic>
      <p:sp>
        <p:nvSpPr>
          <p:cNvPr id="10" name="ZoneTexte 9">
            <a:extLst>
              <a:ext uri="{FF2B5EF4-FFF2-40B4-BE49-F238E27FC236}">
                <a16:creationId xmlns:a16="http://schemas.microsoft.com/office/drawing/2014/main" id="{D4CCA634-ED80-1887-11FA-C7BE1170235A}"/>
              </a:ext>
            </a:extLst>
          </p:cNvPr>
          <p:cNvSpPr txBox="1"/>
          <p:nvPr/>
        </p:nvSpPr>
        <p:spPr>
          <a:xfrm>
            <a:off x="11220061" y="21985"/>
            <a:ext cx="1240845" cy="461665"/>
          </a:xfrm>
          <a:prstGeom prst="rect">
            <a:avLst/>
          </a:prstGeom>
          <a:noFill/>
        </p:spPr>
        <p:txBody>
          <a:bodyPr wrap="square">
            <a:spAutoFit/>
          </a:bodyPr>
          <a:lstStyle/>
          <a:p>
            <a:r>
              <a:rPr lang="fr-CH" sz="2400" b="1" dirty="0">
                <a:latin typeface="☞ABADI MT PRO COND" panose="020B0806020104020203" pitchFamily="34" charset="0"/>
                <a:ea typeface="Helvetica Neue" panose="02000503000000020004" pitchFamily="2" charset="0"/>
                <a:cs typeface="Helvetica Neue" panose="02000503000000020004" pitchFamily="2" charset="0"/>
              </a:rPr>
              <a:t>2019</a:t>
            </a:r>
            <a:r>
              <a:rPr lang="fr-CH" sz="2400" dirty="0">
                <a:latin typeface="☞ABADI MT PRO COND" panose="020B0806020104020203" pitchFamily="34" charset="0"/>
                <a:ea typeface="Helvetica Neue" panose="02000503000000020004" pitchFamily="2" charset="0"/>
                <a:cs typeface="Helvetica Neue" panose="02000503000000020004" pitchFamily="2" charset="0"/>
              </a:rPr>
              <a:t> </a:t>
            </a:r>
            <a:endParaRPr lang="fr-FR" sz="2400" dirty="0">
              <a:latin typeface="☞ABADI MT PRO COND" panose="020B0806020104020203" pitchFamily="34" charset="0"/>
            </a:endParaRPr>
          </a:p>
        </p:txBody>
      </p:sp>
    </p:spTree>
    <p:extLst>
      <p:ext uri="{BB962C8B-B14F-4D97-AF65-F5344CB8AC3E}">
        <p14:creationId xmlns:p14="http://schemas.microsoft.com/office/powerpoint/2010/main" val="3663076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55"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strVal val="#ppt_w*0.70"/>
                                          </p:val>
                                        </p:tav>
                                        <p:tav tm="100000">
                                          <p:val>
                                            <p:strVal val="#ppt_w"/>
                                          </p:val>
                                        </p:tav>
                                      </p:tavLst>
                                    </p:anim>
                                    <p:anim calcmode="lin" valueType="num">
                                      <p:cBhvr>
                                        <p:cTn id="13" dur="1000" fill="hold"/>
                                        <p:tgtEl>
                                          <p:spTgt spid="7"/>
                                        </p:tgtEl>
                                        <p:attrNameLst>
                                          <p:attrName>ppt_h</p:attrName>
                                        </p:attrNameLst>
                                      </p:cBhvr>
                                      <p:tavLst>
                                        <p:tav tm="0">
                                          <p:val>
                                            <p:strVal val="#ppt_h"/>
                                          </p:val>
                                        </p:tav>
                                        <p:tav tm="100000">
                                          <p:val>
                                            <p:strVal val="#ppt_h"/>
                                          </p:val>
                                        </p:tav>
                                      </p:tavLst>
                                    </p:anim>
                                    <p:animEffect transition="in" filter="fade">
                                      <p:cBhvr>
                                        <p:cTn id="1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A9BF8C5F-863E-557C-6BF7-8BF43ECD5B78}"/>
              </a:ext>
            </a:extLst>
          </p:cNvPr>
          <p:cNvSpPr txBox="1"/>
          <p:nvPr/>
        </p:nvSpPr>
        <p:spPr>
          <a:xfrm>
            <a:off x="305790" y="66489"/>
            <a:ext cx="11082646" cy="2185214"/>
          </a:xfrm>
          <a:prstGeom prst="rect">
            <a:avLst/>
          </a:prstGeom>
          <a:noFill/>
        </p:spPr>
        <p:txBody>
          <a:bodyPr wrap="square">
            <a:spAutoFit/>
          </a:bodyPr>
          <a:lstStyle/>
          <a:p>
            <a:r>
              <a:rPr lang="fr-CH" sz="4000" dirty="0">
                <a:latin typeface="Gill Sans Ultra Bold" panose="020B0A02020104020203" pitchFamily="34" charset="77"/>
              </a:rPr>
              <a:t>Propagande pour le </a:t>
            </a:r>
            <a:r>
              <a:rPr lang="fr-CH" sz="4000" dirty="0">
                <a:solidFill>
                  <a:srgbClr val="FF0000"/>
                </a:solidFill>
                <a:latin typeface="Gill Sans Ultra Bold" panose="020B0A02020104020203" pitchFamily="34" charset="77"/>
              </a:rPr>
              <a:t>télépéage</a:t>
            </a:r>
            <a:r>
              <a:rPr lang="fr-CH" sz="4000" dirty="0">
                <a:latin typeface="Gill Sans Ultra Bold" panose="020B0A02020104020203" pitchFamily="34" charset="77"/>
              </a:rPr>
              <a:t> </a:t>
            </a:r>
          </a:p>
          <a:p>
            <a:r>
              <a:rPr lang="fr-CH" sz="4800" dirty="0">
                <a:solidFill>
                  <a:srgbClr val="FF0000"/>
                </a:solidFill>
                <a:latin typeface="Gill Sans Ultra Bold" panose="020B0A02020104020203" pitchFamily="34" charset="77"/>
              </a:rPr>
              <a:t>Autoroutes</a:t>
            </a:r>
            <a:r>
              <a:rPr lang="fr-CH" sz="4800" dirty="0">
                <a:latin typeface="Gill Sans Ultra Bold" panose="020B0A02020104020203" pitchFamily="34" charset="77"/>
              </a:rPr>
              <a:t> françaises : </a:t>
            </a:r>
          </a:p>
          <a:p>
            <a:r>
              <a:rPr lang="fr-CH" sz="4800" dirty="0">
                <a:latin typeface="Gill Sans Ultra Bold" panose="020B0A02020104020203" pitchFamily="34" charset="77"/>
              </a:rPr>
              <a:t>« Bye bye tickets »</a:t>
            </a:r>
          </a:p>
        </p:txBody>
      </p:sp>
      <p:pic>
        <p:nvPicPr>
          <p:cNvPr id="3" name="Image 2">
            <a:extLst>
              <a:ext uri="{FF2B5EF4-FFF2-40B4-BE49-F238E27FC236}">
                <a16:creationId xmlns:a16="http://schemas.microsoft.com/office/drawing/2014/main" id="{F14F8812-999F-52E9-0518-DF825A2191F9}"/>
              </a:ext>
            </a:extLst>
          </p:cNvPr>
          <p:cNvPicPr>
            <a:picLocks noChangeAspect="1"/>
          </p:cNvPicPr>
          <p:nvPr/>
        </p:nvPicPr>
        <p:blipFill>
          <a:blip r:embed="rId2"/>
          <a:stretch>
            <a:fillRect/>
          </a:stretch>
        </p:blipFill>
        <p:spPr>
          <a:xfrm>
            <a:off x="526040" y="2240988"/>
            <a:ext cx="5398357" cy="4183727"/>
          </a:xfrm>
          <a:prstGeom prst="rect">
            <a:avLst/>
          </a:prstGeom>
        </p:spPr>
      </p:pic>
      <p:pic>
        <p:nvPicPr>
          <p:cNvPr id="12" name="Image 11">
            <a:extLst>
              <a:ext uri="{FF2B5EF4-FFF2-40B4-BE49-F238E27FC236}">
                <a16:creationId xmlns:a16="http://schemas.microsoft.com/office/drawing/2014/main" id="{7DA7CFB9-69E0-9BA1-E070-9B5CD473B1D2}"/>
              </a:ext>
            </a:extLst>
          </p:cNvPr>
          <p:cNvPicPr>
            <a:picLocks noChangeAspect="1"/>
          </p:cNvPicPr>
          <p:nvPr/>
        </p:nvPicPr>
        <p:blipFill>
          <a:blip r:embed="rId3"/>
          <a:stretch>
            <a:fillRect/>
          </a:stretch>
        </p:blipFill>
        <p:spPr>
          <a:xfrm>
            <a:off x="6635338" y="2251703"/>
            <a:ext cx="5250872" cy="3342048"/>
          </a:xfrm>
          <a:prstGeom prst="rect">
            <a:avLst/>
          </a:prstGeom>
        </p:spPr>
      </p:pic>
      <p:sp>
        <p:nvSpPr>
          <p:cNvPr id="13" name="ZoneTexte 12">
            <a:extLst>
              <a:ext uri="{FF2B5EF4-FFF2-40B4-BE49-F238E27FC236}">
                <a16:creationId xmlns:a16="http://schemas.microsoft.com/office/drawing/2014/main" id="{0EB3942F-FDE0-2B2F-693E-B0B35D67787B}"/>
              </a:ext>
            </a:extLst>
          </p:cNvPr>
          <p:cNvSpPr txBox="1"/>
          <p:nvPr/>
        </p:nvSpPr>
        <p:spPr>
          <a:xfrm>
            <a:off x="3895704" y="5930952"/>
            <a:ext cx="7990506" cy="400110"/>
          </a:xfrm>
          <a:prstGeom prst="rect">
            <a:avLst/>
          </a:prstGeom>
          <a:solidFill>
            <a:schemeClr val="bg1"/>
          </a:solidFill>
          <a:ln w="28575">
            <a:solidFill>
              <a:schemeClr val="tx1"/>
            </a:solidFill>
          </a:ln>
        </p:spPr>
        <p:txBody>
          <a:bodyPr wrap="square">
            <a:spAutoFit/>
          </a:bodyPr>
          <a:lstStyle/>
          <a:p>
            <a:pPr algn="ctr"/>
            <a:r>
              <a:rPr lang="fr-CH" sz="2000" b="1" dirty="0">
                <a:solidFill>
                  <a:srgbClr val="000000"/>
                </a:solidFill>
                <a:latin typeface="Arial Rounded MT Bold" panose="020F0704030504030204" pitchFamily="34" charset="77"/>
              </a:rPr>
              <a:t>Les tickets d’autoroute nous disent qu’ils sont obsolètes ...</a:t>
            </a:r>
            <a:endParaRPr lang="fr-CH" sz="2000" dirty="0">
              <a:solidFill>
                <a:srgbClr val="000000"/>
              </a:solidFill>
              <a:effectLst/>
              <a:latin typeface="Arial Rounded MT Bold" panose="020F0704030504030204" pitchFamily="34" charset="77"/>
            </a:endParaRPr>
          </a:p>
        </p:txBody>
      </p:sp>
      <p:sp>
        <p:nvSpPr>
          <p:cNvPr id="9" name="ZoneTexte 8">
            <a:extLst>
              <a:ext uri="{FF2B5EF4-FFF2-40B4-BE49-F238E27FC236}">
                <a16:creationId xmlns:a16="http://schemas.microsoft.com/office/drawing/2014/main" id="{EAA21022-8F95-FC3F-41E2-2629023766A5}"/>
              </a:ext>
            </a:extLst>
          </p:cNvPr>
          <p:cNvSpPr txBox="1"/>
          <p:nvPr/>
        </p:nvSpPr>
        <p:spPr>
          <a:xfrm>
            <a:off x="8450749" y="1941865"/>
            <a:ext cx="2456232" cy="400110"/>
          </a:xfrm>
          <a:prstGeom prst="rect">
            <a:avLst/>
          </a:prstGeom>
          <a:solidFill>
            <a:schemeClr val="bg1"/>
          </a:solidFill>
          <a:ln w="28575">
            <a:solidFill>
              <a:schemeClr val="tx1"/>
            </a:solidFill>
          </a:ln>
        </p:spPr>
        <p:txBody>
          <a:bodyPr wrap="square">
            <a:spAutoFit/>
          </a:bodyPr>
          <a:lstStyle/>
          <a:p>
            <a:pPr algn="ctr"/>
            <a:r>
              <a:rPr lang="fr-CH" sz="2000" b="1" dirty="0">
                <a:solidFill>
                  <a:srgbClr val="000000"/>
                </a:solidFill>
                <a:latin typeface="Arial Rounded MT Bold" panose="020F0704030504030204" pitchFamily="34" charset="77"/>
              </a:rPr>
              <a:t>26 juin 2026</a:t>
            </a:r>
            <a:endParaRPr lang="fr-CH" sz="2000" dirty="0">
              <a:solidFill>
                <a:srgbClr val="000000"/>
              </a:solidFill>
              <a:effectLst/>
              <a:latin typeface="Arial Rounded MT Bold" panose="020F0704030504030204" pitchFamily="34" charset="77"/>
            </a:endParaRPr>
          </a:p>
        </p:txBody>
      </p:sp>
    </p:spTree>
    <p:extLst>
      <p:ext uri="{BB962C8B-B14F-4D97-AF65-F5344CB8AC3E}">
        <p14:creationId xmlns:p14="http://schemas.microsoft.com/office/powerpoint/2010/main" val="1961250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1000" fill="hold"/>
                                        <p:tgtEl>
                                          <p:spTgt spid="13"/>
                                        </p:tgtEl>
                                        <p:attrNameLst>
                                          <p:attrName>ppt_w</p:attrName>
                                        </p:attrNameLst>
                                      </p:cBhvr>
                                      <p:tavLst>
                                        <p:tav tm="0">
                                          <p:val>
                                            <p:strVal val="#ppt_w*0.70"/>
                                          </p:val>
                                        </p:tav>
                                        <p:tav tm="100000">
                                          <p:val>
                                            <p:strVal val="#ppt_w"/>
                                          </p:val>
                                        </p:tav>
                                      </p:tavLst>
                                    </p:anim>
                                    <p:anim calcmode="lin" valueType="num">
                                      <p:cBhvr>
                                        <p:cTn id="15" dur="1000" fill="hold"/>
                                        <p:tgtEl>
                                          <p:spTgt spid="13"/>
                                        </p:tgtEl>
                                        <p:attrNameLst>
                                          <p:attrName>ppt_h</p:attrName>
                                        </p:attrNameLst>
                                      </p:cBhvr>
                                      <p:tavLst>
                                        <p:tav tm="0">
                                          <p:val>
                                            <p:strVal val="#ppt_h"/>
                                          </p:val>
                                        </p:tav>
                                        <p:tav tm="100000">
                                          <p:val>
                                            <p:strVal val="#ppt_h"/>
                                          </p:val>
                                        </p:tav>
                                      </p:tavLst>
                                    </p:anim>
                                    <p:animEffect transition="in" filter="fade">
                                      <p:cBhvr>
                                        <p:cTn id="1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B914348C-3CD5-D70B-1F90-9564F617E805}"/>
              </a:ext>
            </a:extLst>
          </p:cNvPr>
          <p:cNvSpPr txBox="1"/>
          <p:nvPr/>
        </p:nvSpPr>
        <p:spPr>
          <a:xfrm>
            <a:off x="317499" y="136509"/>
            <a:ext cx="11209483" cy="2800767"/>
          </a:xfrm>
          <a:prstGeom prst="rect">
            <a:avLst/>
          </a:prstGeom>
          <a:noFill/>
        </p:spPr>
        <p:txBody>
          <a:bodyPr wrap="square">
            <a:spAutoFit/>
          </a:bodyPr>
          <a:lstStyle/>
          <a:p>
            <a:pPr algn="l"/>
            <a:r>
              <a:rPr lang="fr-CH" sz="4400" b="1" i="0" dirty="0">
                <a:effectLst/>
                <a:latin typeface="Gill Sans Ultra Bold" panose="020B0A02020104020203" pitchFamily="34" charset="77"/>
              </a:rPr>
              <a:t>Partenariat</a:t>
            </a:r>
            <a:r>
              <a:rPr lang="fr-CH" sz="4400" b="1" i="0" dirty="0">
                <a:solidFill>
                  <a:srgbClr val="141414"/>
                </a:solidFill>
                <a:effectLst/>
                <a:latin typeface="Gill Sans Ultra Bold" panose="020B0A02020104020203" pitchFamily="34" charset="77"/>
              </a:rPr>
              <a:t> WEF-ONU </a:t>
            </a:r>
            <a:br>
              <a:rPr lang="fr-CH" sz="4400" b="1" i="0" dirty="0">
                <a:solidFill>
                  <a:srgbClr val="141414"/>
                </a:solidFill>
                <a:effectLst/>
                <a:latin typeface="Gill Sans Ultra Bold" panose="020B0A02020104020203" pitchFamily="34" charset="77"/>
              </a:rPr>
            </a:br>
            <a:r>
              <a:rPr lang="fr-CH" sz="4400" b="1" i="0" dirty="0">
                <a:solidFill>
                  <a:srgbClr val="141414"/>
                </a:solidFill>
                <a:effectLst/>
                <a:latin typeface="Gill Sans Ultra Bold" panose="020B0A02020104020203" pitchFamily="34" charset="77"/>
              </a:rPr>
              <a:t>du13 juin 2019 </a:t>
            </a:r>
          </a:p>
          <a:p>
            <a:pPr algn="l"/>
            <a:r>
              <a:rPr lang="fr-CH" sz="4400" b="1" dirty="0">
                <a:solidFill>
                  <a:srgbClr val="141414"/>
                </a:solidFill>
                <a:latin typeface="☞ABADI MT PRO COND" panose="020B0806020104020203" pitchFamily="34" charset="0"/>
              </a:rPr>
              <a:t>pour la </a:t>
            </a:r>
            <a:r>
              <a:rPr lang="fr-CH" sz="4400" b="1" dirty="0">
                <a:solidFill>
                  <a:srgbClr val="FF0000"/>
                </a:solidFill>
                <a:latin typeface="☞ABADI MT PRO COND" panose="020B0806020104020203" pitchFamily="34" charset="0"/>
              </a:rPr>
              <a:t>gouvernance numérique </a:t>
            </a:r>
            <a:r>
              <a:rPr lang="fr-CH" sz="4400" b="1" dirty="0">
                <a:solidFill>
                  <a:srgbClr val="141414"/>
                </a:solidFill>
                <a:latin typeface="☞ABADI MT PRO COND" panose="020B0806020104020203" pitchFamily="34" charset="0"/>
              </a:rPr>
              <a:t>&amp; </a:t>
            </a:r>
          </a:p>
          <a:p>
            <a:pPr algn="l"/>
            <a:r>
              <a:rPr lang="fr-CH" sz="4400" b="1" dirty="0">
                <a:solidFill>
                  <a:srgbClr val="141414"/>
                </a:solidFill>
                <a:latin typeface="☞ABADI MT PRO COND" panose="020B0806020104020203" pitchFamily="34" charset="0"/>
              </a:rPr>
              <a:t>la </a:t>
            </a:r>
            <a:r>
              <a:rPr lang="fr-CH" sz="4400" b="1" dirty="0">
                <a:solidFill>
                  <a:srgbClr val="FF0000"/>
                </a:solidFill>
                <a:latin typeface="☞ABADI MT PRO COND" panose="020B0806020104020203" pitchFamily="34" charset="0"/>
              </a:rPr>
              <a:t>4</a:t>
            </a:r>
            <a:r>
              <a:rPr lang="fr-CH" sz="4400" b="1" baseline="30000" dirty="0">
                <a:solidFill>
                  <a:srgbClr val="FF0000"/>
                </a:solidFill>
                <a:latin typeface="☞ABADI MT PRO COND" panose="020B0806020104020203" pitchFamily="34" charset="0"/>
              </a:rPr>
              <a:t>ème</a:t>
            </a:r>
            <a:r>
              <a:rPr lang="fr-CH" sz="4400" b="1" dirty="0">
                <a:solidFill>
                  <a:srgbClr val="FF0000"/>
                </a:solidFill>
                <a:latin typeface="☞ABADI MT PRO COND" panose="020B0806020104020203" pitchFamily="34" charset="0"/>
              </a:rPr>
              <a:t> révolution industrielle</a:t>
            </a:r>
            <a:endParaRPr lang="fr-CH" sz="4400" b="1" i="0" dirty="0">
              <a:solidFill>
                <a:srgbClr val="FF0000"/>
              </a:solidFill>
              <a:effectLst/>
              <a:latin typeface="☞ABADI MT PRO COND" panose="020B0806020104020203" pitchFamily="34" charset="0"/>
            </a:endParaRPr>
          </a:p>
        </p:txBody>
      </p:sp>
      <p:sp>
        <p:nvSpPr>
          <p:cNvPr id="16" name="Rectangle : coins arrondis 15">
            <a:extLst>
              <a:ext uri="{FF2B5EF4-FFF2-40B4-BE49-F238E27FC236}">
                <a16:creationId xmlns:a16="http://schemas.microsoft.com/office/drawing/2014/main" id="{0D7962B6-0777-B805-2E5D-4F69CE813E72}"/>
              </a:ext>
            </a:extLst>
          </p:cNvPr>
          <p:cNvSpPr/>
          <p:nvPr/>
        </p:nvSpPr>
        <p:spPr>
          <a:xfrm>
            <a:off x="179614" y="3132028"/>
            <a:ext cx="11859983" cy="3591594"/>
          </a:xfrm>
          <a:prstGeom prst="round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ZoneTexte 10">
            <a:extLst>
              <a:ext uri="{FF2B5EF4-FFF2-40B4-BE49-F238E27FC236}">
                <a16:creationId xmlns:a16="http://schemas.microsoft.com/office/drawing/2014/main" id="{CE26BB50-25C7-2AD9-0F68-C4864E99FDCD}"/>
              </a:ext>
            </a:extLst>
          </p:cNvPr>
          <p:cNvSpPr txBox="1"/>
          <p:nvPr/>
        </p:nvSpPr>
        <p:spPr>
          <a:xfrm>
            <a:off x="344710" y="3285907"/>
            <a:ext cx="11694887" cy="3801041"/>
          </a:xfrm>
          <a:prstGeom prst="rect">
            <a:avLst/>
          </a:prstGeom>
          <a:noFill/>
        </p:spPr>
        <p:txBody>
          <a:bodyPr wrap="square">
            <a:spAutoFit/>
          </a:bodyPr>
          <a:lstStyle/>
          <a:p>
            <a:r>
              <a:rPr lang="fr-CH" sz="3600" b="1" dirty="0">
                <a:effectLst/>
                <a:latin typeface="☞ABADI MT PRO COND" panose="020B0806020104020203" pitchFamily="34" charset="0"/>
              </a:rPr>
              <a:t>Coopération numérique </a:t>
            </a:r>
            <a:br>
              <a:rPr lang="fr-CH" sz="3600" b="1" dirty="0">
                <a:effectLst/>
                <a:latin typeface="☞ABADI MT PRO COND" panose="020B0806020104020203" pitchFamily="34" charset="0"/>
              </a:rPr>
            </a:br>
            <a:r>
              <a:rPr lang="fr-CH" sz="900" b="1" dirty="0">
                <a:effectLst/>
                <a:latin typeface="☞ABADI MT PRO COND" panose="020B0806020104020203" pitchFamily="34" charset="0"/>
              </a:rPr>
              <a:t>   </a:t>
            </a:r>
            <a:br>
              <a:rPr lang="fr-CH" sz="2800" dirty="0">
                <a:effectLst/>
                <a:latin typeface="Helvetica Neue" panose="02000503000000020004" pitchFamily="2" charset="0"/>
              </a:rPr>
            </a:br>
            <a:r>
              <a:rPr lang="fr-CH" sz="2400" dirty="0">
                <a:effectLst/>
                <a:latin typeface="Helvetica Neue" panose="02000503000000020004" pitchFamily="2" charset="0"/>
              </a:rPr>
              <a:t>La collaboration entre les Nations unies et le Forum pour </a:t>
            </a:r>
            <a:r>
              <a:rPr lang="fr-CH" sz="2400" b="1" dirty="0">
                <a:effectLst/>
                <a:highlight>
                  <a:srgbClr val="FFFF00"/>
                </a:highlight>
                <a:latin typeface="Helvetica Neue" panose="02000503000000020004" pitchFamily="2" charset="0"/>
              </a:rPr>
              <a:t>répondre aux besoins de la </a:t>
            </a:r>
            <a:r>
              <a:rPr lang="fr-CH" sz="2400" b="1" u="sng" dirty="0">
                <a:effectLst/>
                <a:highlight>
                  <a:srgbClr val="FFFF00"/>
                </a:highlight>
                <a:latin typeface="Helvetica Neue" panose="02000503000000020004" pitchFamily="2" charset="0"/>
              </a:rPr>
              <a:t>quatrième révolution industrielle</a:t>
            </a:r>
            <a:r>
              <a:rPr lang="fr-CH" sz="2400" dirty="0">
                <a:effectLst/>
                <a:latin typeface="Helvetica Neue" panose="02000503000000020004" pitchFamily="2" charset="0"/>
              </a:rPr>
              <a:t> visera à faire progresser l'analyse, le dialogue et les normes au niveau mondial en matière de </a:t>
            </a:r>
            <a:r>
              <a:rPr lang="fr-CH" sz="2400" b="1" u="sng" dirty="0">
                <a:effectLst/>
                <a:highlight>
                  <a:srgbClr val="FFFF00"/>
                </a:highlight>
                <a:latin typeface="Helvetica Neue" panose="02000503000000020004" pitchFamily="2" charset="0"/>
              </a:rPr>
              <a:t>gouvernance numérique</a:t>
            </a:r>
            <a:r>
              <a:rPr lang="fr-CH" sz="2400" b="1" dirty="0">
                <a:effectLst/>
                <a:highlight>
                  <a:srgbClr val="FFFF00"/>
                </a:highlight>
                <a:latin typeface="Helvetica Neue" panose="02000503000000020004" pitchFamily="2" charset="0"/>
              </a:rPr>
              <a:t> et d'inclusion numérique</a:t>
            </a:r>
            <a:r>
              <a:rPr lang="fr-CH" sz="2400" dirty="0">
                <a:effectLst/>
                <a:latin typeface="Helvetica Neue" panose="02000503000000020004" pitchFamily="2" charset="0"/>
              </a:rPr>
              <a:t>, et à promouvoir les partenariats public-privé pour aborder la question de la </a:t>
            </a:r>
            <a:r>
              <a:rPr lang="fr-CH" sz="2400" b="1" dirty="0">
                <a:effectLst/>
                <a:highlight>
                  <a:srgbClr val="FFFF00"/>
                </a:highlight>
                <a:latin typeface="Helvetica Neue" panose="02000503000000020004" pitchFamily="2" charset="0"/>
              </a:rPr>
              <a:t>requalification mondiale et de l'apprentissage tout au long de la vie pour répondre aux exigences futures en matière de travail et </a:t>
            </a:r>
            <a:r>
              <a:rPr lang="fr-CH" sz="2400" b="1" dirty="0">
                <a:solidFill>
                  <a:srgbClr val="FF0000"/>
                </a:solidFill>
                <a:effectLst/>
                <a:highlight>
                  <a:srgbClr val="FFFF00"/>
                </a:highlight>
                <a:latin typeface="Helvetica Neue" panose="02000503000000020004" pitchFamily="2" charset="0"/>
              </a:rPr>
              <a:t>préparer les 1,8 milliard de jeunes du monde entier à cette transition</a:t>
            </a:r>
            <a:r>
              <a:rPr lang="fr-CH" sz="2400" b="1" dirty="0">
                <a:effectLst/>
                <a:highlight>
                  <a:srgbClr val="FFFF00"/>
                </a:highlight>
                <a:latin typeface="Helvetica Neue" panose="02000503000000020004" pitchFamily="2" charset="0"/>
              </a:rPr>
              <a:t>.</a:t>
            </a:r>
          </a:p>
          <a:p>
            <a:endParaRPr lang="fr-FR" sz="2800" dirty="0">
              <a:latin typeface="Helvetica Neue" panose="02000503000000020004" pitchFamily="2" charset="0"/>
            </a:endParaRPr>
          </a:p>
        </p:txBody>
      </p:sp>
      <p:pic>
        <p:nvPicPr>
          <p:cNvPr id="2" name="Picture 4" descr="Objectifs de développement durable (ODD) - c-eau">
            <a:extLst>
              <a:ext uri="{FF2B5EF4-FFF2-40B4-BE49-F238E27FC236}">
                <a16:creationId xmlns:a16="http://schemas.microsoft.com/office/drawing/2014/main" id="{4F85792F-B6C1-66B5-BFC9-78295F83B1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3055" y="53090"/>
            <a:ext cx="2250367" cy="2240367"/>
          </a:xfrm>
          <a:prstGeom prst="rect">
            <a:avLst/>
          </a:prstGeom>
          <a:solidFill>
            <a:schemeClr val="bg1"/>
          </a:solidFill>
          <a:ln>
            <a:noFill/>
          </a:ln>
        </p:spPr>
      </p:pic>
      <p:pic>
        <p:nvPicPr>
          <p:cNvPr id="4" name="Image 3">
            <a:extLst>
              <a:ext uri="{FF2B5EF4-FFF2-40B4-BE49-F238E27FC236}">
                <a16:creationId xmlns:a16="http://schemas.microsoft.com/office/drawing/2014/main" id="{A4ADD05E-B691-FC78-C229-E4C0EC665DC8}"/>
              </a:ext>
            </a:extLst>
          </p:cNvPr>
          <p:cNvPicPr>
            <a:picLocks noChangeAspect="1"/>
          </p:cNvPicPr>
          <p:nvPr/>
        </p:nvPicPr>
        <p:blipFill>
          <a:blip r:embed="rId3"/>
          <a:stretch>
            <a:fillRect/>
          </a:stretch>
        </p:blipFill>
        <p:spPr>
          <a:xfrm>
            <a:off x="8505341" y="2293087"/>
            <a:ext cx="1920968" cy="1198800"/>
          </a:xfrm>
          <a:prstGeom prst="rect">
            <a:avLst/>
          </a:prstGeom>
        </p:spPr>
      </p:pic>
      <p:pic>
        <p:nvPicPr>
          <p:cNvPr id="6" name="Image 5">
            <a:extLst>
              <a:ext uri="{FF2B5EF4-FFF2-40B4-BE49-F238E27FC236}">
                <a16:creationId xmlns:a16="http://schemas.microsoft.com/office/drawing/2014/main" id="{6D83D926-CF5A-DAA4-66A5-9300482B3D67}"/>
              </a:ext>
            </a:extLst>
          </p:cNvPr>
          <p:cNvPicPr>
            <a:picLocks noChangeAspect="1"/>
          </p:cNvPicPr>
          <p:nvPr/>
        </p:nvPicPr>
        <p:blipFill>
          <a:blip r:embed="rId4"/>
          <a:stretch>
            <a:fillRect/>
          </a:stretch>
        </p:blipFill>
        <p:spPr>
          <a:xfrm>
            <a:off x="10426309" y="2306829"/>
            <a:ext cx="1100673" cy="1122171"/>
          </a:xfrm>
          <a:prstGeom prst="rect">
            <a:avLst/>
          </a:prstGeom>
        </p:spPr>
      </p:pic>
      <p:sp>
        <p:nvSpPr>
          <p:cNvPr id="7" name="ZoneTexte 6">
            <a:extLst>
              <a:ext uri="{FF2B5EF4-FFF2-40B4-BE49-F238E27FC236}">
                <a16:creationId xmlns:a16="http://schemas.microsoft.com/office/drawing/2014/main" id="{73E3B78B-124C-7DE4-EF1A-E3B8526565E7}"/>
              </a:ext>
            </a:extLst>
          </p:cNvPr>
          <p:cNvSpPr txBox="1"/>
          <p:nvPr/>
        </p:nvSpPr>
        <p:spPr>
          <a:xfrm>
            <a:off x="11220061" y="21985"/>
            <a:ext cx="1240845" cy="461665"/>
          </a:xfrm>
          <a:prstGeom prst="rect">
            <a:avLst/>
          </a:prstGeom>
          <a:noFill/>
        </p:spPr>
        <p:txBody>
          <a:bodyPr wrap="square">
            <a:spAutoFit/>
          </a:bodyPr>
          <a:lstStyle/>
          <a:p>
            <a:r>
              <a:rPr lang="fr-CH" sz="2400" b="1" dirty="0">
                <a:latin typeface="☞ABADI MT PRO COND" panose="020B0806020104020203" pitchFamily="34" charset="0"/>
                <a:ea typeface="Helvetica Neue" panose="02000503000000020004" pitchFamily="2" charset="0"/>
                <a:cs typeface="Helvetica Neue" panose="02000503000000020004" pitchFamily="2" charset="0"/>
              </a:rPr>
              <a:t>2019</a:t>
            </a:r>
            <a:r>
              <a:rPr lang="fr-CH" sz="2400" dirty="0">
                <a:latin typeface="☞ABADI MT PRO COND" panose="020B0806020104020203" pitchFamily="34" charset="0"/>
                <a:ea typeface="Helvetica Neue" panose="02000503000000020004" pitchFamily="2" charset="0"/>
                <a:cs typeface="Helvetica Neue" panose="02000503000000020004" pitchFamily="2" charset="0"/>
              </a:rPr>
              <a:t> </a:t>
            </a:r>
            <a:endParaRPr lang="fr-FR" sz="2400" dirty="0">
              <a:latin typeface="☞ABADI MT PRO COND" panose="020B0806020104020203" pitchFamily="34" charset="0"/>
            </a:endParaRPr>
          </a:p>
        </p:txBody>
      </p:sp>
    </p:spTree>
    <p:extLst>
      <p:ext uri="{BB962C8B-B14F-4D97-AF65-F5344CB8AC3E}">
        <p14:creationId xmlns:p14="http://schemas.microsoft.com/office/powerpoint/2010/main" val="442534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5"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strVal val="#ppt_w*0.70"/>
                                          </p:val>
                                        </p:tav>
                                        <p:tav tm="100000">
                                          <p:val>
                                            <p:strVal val="#ppt_w"/>
                                          </p:val>
                                        </p:tav>
                                      </p:tavLst>
                                    </p:anim>
                                    <p:anim calcmode="lin" valueType="num">
                                      <p:cBhvr>
                                        <p:cTn id="13" dur="1000" fill="hold"/>
                                        <p:tgtEl>
                                          <p:spTgt spid="6"/>
                                        </p:tgtEl>
                                        <p:attrNameLst>
                                          <p:attrName>ppt_h</p:attrName>
                                        </p:attrNameLst>
                                      </p:cBhvr>
                                      <p:tavLst>
                                        <p:tav tm="0">
                                          <p:val>
                                            <p:strVal val="#ppt_h"/>
                                          </p:val>
                                        </p:tav>
                                        <p:tav tm="100000">
                                          <p:val>
                                            <p:strVal val="#ppt_h"/>
                                          </p:val>
                                        </p:tav>
                                      </p:tavLst>
                                    </p:anim>
                                    <p:animEffect transition="in" filter="fade">
                                      <p:cBhvr>
                                        <p:cTn id="1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4C4F3F89-26F6-1A41-BB00-9C9F4E05459E}"/>
              </a:ext>
            </a:extLst>
          </p:cNvPr>
          <p:cNvSpPr txBox="1"/>
          <p:nvPr/>
        </p:nvSpPr>
        <p:spPr>
          <a:xfrm>
            <a:off x="588120" y="2495105"/>
            <a:ext cx="7029894" cy="1692771"/>
          </a:xfrm>
          <a:prstGeom prst="rect">
            <a:avLst/>
          </a:prstGeom>
          <a:noFill/>
        </p:spPr>
        <p:txBody>
          <a:bodyPr wrap="square">
            <a:spAutoFit/>
          </a:bodyPr>
          <a:lstStyle/>
          <a:p>
            <a:r>
              <a:rPr lang="fr-CH" sz="2400" b="1" dirty="0">
                <a:effectLst/>
                <a:latin typeface="Helvetica Neue" panose="02000503000000020004" pitchFamily="2" charset="0"/>
              </a:rPr>
              <a:t>1</a:t>
            </a:r>
            <a:r>
              <a:rPr lang="fr-CH" sz="2400" b="1" baseline="30000" dirty="0">
                <a:effectLst/>
                <a:latin typeface="Helvetica Neue" panose="02000503000000020004" pitchFamily="2" charset="0"/>
              </a:rPr>
              <a:t>er</a:t>
            </a:r>
            <a:r>
              <a:rPr lang="fr-CH" sz="2400" b="1" dirty="0">
                <a:effectLst/>
                <a:latin typeface="Helvetica Neue" panose="02000503000000020004" pitchFamily="2" charset="0"/>
              </a:rPr>
              <a:t> mars 2021</a:t>
            </a:r>
          </a:p>
          <a:p>
            <a:r>
              <a:rPr lang="fr-CH" sz="2000" b="1" dirty="0">
                <a:effectLst/>
                <a:highlight>
                  <a:srgbClr val="FFFF00"/>
                </a:highlight>
              </a:rPr>
              <a:t>Par la voix de sa présidente Ursula von der </a:t>
            </a:r>
            <a:r>
              <a:rPr lang="fr-CH" sz="2000" b="1" dirty="0" err="1">
                <a:effectLst/>
                <a:highlight>
                  <a:srgbClr val="FFFF00"/>
                </a:highlight>
              </a:rPr>
              <a:t>Leyen</a:t>
            </a:r>
            <a:r>
              <a:rPr lang="fr-CH" sz="2000" b="1" dirty="0">
                <a:effectLst/>
                <a:highlight>
                  <a:srgbClr val="FFFF00"/>
                </a:highlight>
              </a:rPr>
              <a:t>, la Commission européenne a annoncé pour le 17 mars une proposition de législation visant à créer un « </a:t>
            </a:r>
            <a:r>
              <a:rPr lang="fr-CH" sz="2000" b="1" dirty="0" err="1">
                <a:solidFill>
                  <a:srgbClr val="FF0000"/>
                </a:solidFill>
                <a:effectLst/>
                <a:highlight>
                  <a:srgbClr val="FFFF00"/>
                </a:highlight>
              </a:rPr>
              <a:t>Pass</a:t>
            </a:r>
            <a:r>
              <a:rPr lang="fr-CH" sz="2000" b="1" dirty="0">
                <a:solidFill>
                  <a:srgbClr val="FF0000"/>
                </a:solidFill>
                <a:effectLst/>
                <a:highlight>
                  <a:srgbClr val="FFFF00"/>
                </a:highlight>
              </a:rPr>
              <a:t> numérique vert </a:t>
            </a:r>
            <a:r>
              <a:rPr lang="fr-CH" sz="2000" b="1" dirty="0">
                <a:effectLst/>
                <a:highlight>
                  <a:srgbClr val="FFFF00"/>
                </a:highlight>
              </a:rPr>
              <a:t>» (digital green </a:t>
            </a:r>
            <a:r>
              <a:rPr lang="fr-CH" sz="2000" b="1" dirty="0" err="1">
                <a:effectLst/>
                <a:highlight>
                  <a:srgbClr val="FFFF00"/>
                </a:highlight>
              </a:rPr>
              <a:t>pass</a:t>
            </a:r>
            <a:r>
              <a:rPr lang="fr-CH" sz="2000" b="1" dirty="0">
                <a:highlight>
                  <a:srgbClr val="FFFF00"/>
                </a:highlight>
              </a:rPr>
              <a:t>)</a:t>
            </a:r>
            <a:r>
              <a:rPr lang="fr-CH" sz="2000" b="1" dirty="0">
                <a:effectLst/>
              </a:rPr>
              <a:t>. </a:t>
            </a:r>
          </a:p>
        </p:txBody>
      </p:sp>
      <p:pic>
        <p:nvPicPr>
          <p:cNvPr id="10" name="Picture 2">
            <a:extLst>
              <a:ext uri="{FF2B5EF4-FFF2-40B4-BE49-F238E27FC236}">
                <a16:creationId xmlns:a16="http://schemas.microsoft.com/office/drawing/2014/main" id="{01061555-DA1B-6443-BB4F-71915C31DD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1641" y="793436"/>
            <a:ext cx="2987147" cy="410158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514DA19F-996F-7E4B-90A3-061DE1A55440}"/>
              </a:ext>
            </a:extLst>
          </p:cNvPr>
          <p:cNvSpPr txBox="1"/>
          <p:nvPr/>
        </p:nvSpPr>
        <p:spPr>
          <a:xfrm>
            <a:off x="607917" y="4355336"/>
            <a:ext cx="6485791" cy="2000548"/>
          </a:xfrm>
          <a:prstGeom prst="rect">
            <a:avLst/>
          </a:prstGeom>
          <a:noFill/>
        </p:spPr>
        <p:txBody>
          <a:bodyPr wrap="square">
            <a:spAutoFit/>
          </a:bodyPr>
          <a:lstStyle/>
          <a:p>
            <a:r>
              <a:rPr lang="fr-CH" sz="2400" b="1" dirty="0">
                <a:latin typeface="Helvetica Neue" panose="02000503000000020004" pitchFamily="2" charset="0"/>
              </a:rPr>
              <a:t>20 j</a:t>
            </a:r>
            <a:r>
              <a:rPr lang="fr-CH" sz="2400" b="1" dirty="0">
                <a:effectLst/>
                <a:latin typeface="Helvetica Neue" panose="02000503000000020004" pitchFamily="2" charset="0"/>
              </a:rPr>
              <a:t>anvier 2022 avec Klaus Schwab au WEF</a:t>
            </a:r>
          </a:p>
          <a:p>
            <a:r>
              <a:rPr lang="fr-CH" sz="2000" b="1" dirty="0">
                <a:highlight>
                  <a:srgbClr val="FFFF00"/>
                </a:highlight>
              </a:rPr>
              <a:t>« Il n’y a pas de digital sans puce »</a:t>
            </a:r>
            <a:endParaRPr lang="fr-CH" sz="2000" b="1" dirty="0">
              <a:effectLst/>
              <a:highlight>
                <a:srgbClr val="FFFF00"/>
              </a:highlight>
            </a:endParaRPr>
          </a:p>
          <a:p>
            <a:r>
              <a:rPr lang="fr-CH" sz="2000" b="1" dirty="0">
                <a:effectLst/>
                <a:highlight>
                  <a:srgbClr val="FFFF00"/>
                </a:highlight>
              </a:rPr>
              <a:t>Klaus Schwab félicite Ursula Von Der </a:t>
            </a:r>
            <a:r>
              <a:rPr lang="fr-CH" sz="2000" b="1" dirty="0" err="1">
                <a:effectLst/>
                <a:highlight>
                  <a:srgbClr val="FFFF00"/>
                </a:highlight>
              </a:rPr>
              <a:t>Leyen</a:t>
            </a:r>
            <a:r>
              <a:rPr lang="fr-CH" sz="2000" b="1" dirty="0">
                <a:effectLst/>
                <a:highlight>
                  <a:srgbClr val="FFFF00"/>
                </a:highlight>
              </a:rPr>
              <a:t> pour son annonce relative à une nouvelle loi européenne sur </a:t>
            </a:r>
            <a:br>
              <a:rPr lang="fr-CH" sz="2000" b="1" dirty="0">
                <a:effectLst/>
                <a:highlight>
                  <a:srgbClr val="FFFF00"/>
                </a:highlight>
              </a:rPr>
            </a:br>
            <a:r>
              <a:rPr lang="fr-CH" sz="2000" b="1" dirty="0">
                <a:effectLst/>
                <a:highlight>
                  <a:srgbClr val="FFFF00"/>
                </a:highlight>
              </a:rPr>
              <a:t>les puces visant développer l'expansion de celles-ci </a:t>
            </a:r>
            <a:br>
              <a:rPr lang="fr-CH" sz="2000" b="1" dirty="0">
                <a:effectLst/>
                <a:highlight>
                  <a:srgbClr val="FFFF00"/>
                </a:highlight>
              </a:rPr>
            </a:br>
            <a:r>
              <a:rPr lang="fr-CH" sz="2000" b="1" dirty="0">
                <a:effectLst/>
                <a:highlight>
                  <a:srgbClr val="FFFF00"/>
                </a:highlight>
              </a:rPr>
              <a:t>sur le territoire de l’U.E : </a:t>
            </a:r>
            <a:r>
              <a:rPr lang="fr-CH" sz="2000" b="1" dirty="0" err="1">
                <a:solidFill>
                  <a:srgbClr val="FF0000"/>
                </a:solidFill>
                <a:effectLst/>
                <a:highlight>
                  <a:srgbClr val="FFFF00"/>
                </a:highlight>
              </a:rPr>
              <a:t>European</a:t>
            </a:r>
            <a:r>
              <a:rPr lang="fr-CH" sz="2000" b="1" dirty="0">
                <a:solidFill>
                  <a:srgbClr val="FF0000"/>
                </a:solidFill>
                <a:effectLst/>
                <a:highlight>
                  <a:srgbClr val="FFFF00"/>
                </a:highlight>
              </a:rPr>
              <a:t> Chips </a:t>
            </a:r>
            <a:r>
              <a:rPr lang="fr-CH" sz="2000" b="1" dirty="0" err="1">
                <a:solidFill>
                  <a:srgbClr val="FF0000"/>
                </a:solidFill>
                <a:effectLst/>
                <a:highlight>
                  <a:srgbClr val="FFFF00"/>
                </a:highlight>
              </a:rPr>
              <a:t>Act</a:t>
            </a:r>
            <a:endParaRPr lang="fr-CH" sz="2000" b="1" dirty="0">
              <a:solidFill>
                <a:srgbClr val="FF0000"/>
              </a:solidFill>
              <a:effectLst/>
              <a:highlight>
                <a:srgbClr val="FFFF00"/>
              </a:highlight>
            </a:endParaRPr>
          </a:p>
        </p:txBody>
      </p:sp>
      <p:sp>
        <p:nvSpPr>
          <p:cNvPr id="5" name="Titre 1">
            <a:extLst>
              <a:ext uri="{FF2B5EF4-FFF2-40B4-BE49-F238E27FC236}">
                <a16:creationId xmlns:a16="http://schemas.microsoft.com/office/drawing/2014/main" id="{E3A5CBB9-7060-9795-57A2-98E34A53E578}"/>
              </a:ext>
            </a:extLst>
          </p:cNvPr>
          <p:cNvSpPr>
            <a:spLocks noGrp="1"/>
          </p:cNvSpPr>
          <p:nvPr>
            <p:ph type="title"/>
          </p:nvPr>
        </p:nvSpPr>
        <p:spPr>
          <a:xfrm>
            <a:off x="241852" y="313389"/>
            <a:ext cx="8225663" cy="1912976"/>
          </a:xfrm>
        </p:spPr>
        <p:txBody>
          <a:bodyPr>
            <a:normAutofit fontScale="90000"/>
          </a:bodyPr>
          <a:lstStyle/>
          <a:p>
            <a:r>
              <a:rPr lang="fr-CH" sz="4900" dirty="0">
                <a:latin typeface="Gill Sans Ultra Bold" panose="020B0A02020104020203" pitchFamily="34" charset="77"/>
              </a:rPr>
              <a:t> </a:t>
            </a:r>
            <a:br>
              <a:rPr lang="fr-CH" sz="4000" dirty="0">
                <a:latin typeface="Gill Sans Ultra Bold" panose="020B0A02020104020203" pitchFamily="34" charset="77"/>
              </a:rPr>
            </a:br>
            <a:r>
              <a:rPr lang="fr-CH" sz="6000" dirty="0">
                <a:latin typeface="Gill Sans Ultra Bold" panose="020B0A02020104020203" pitchFamily="34" charset="77"/>
              </a:rPr>
              <a:t>Le </a:t>
            </a:r>
            <a:r>
              <a:rPr lang="fr-CH" sz="6000" dirty="0" err="1">
                <a:solidFill>
                  <a:srgbClr val="FF0000"/>
                </a:solidFill>
                <a:latin typeface="Gill Sans Ultra Bold" panose="020B0A02020104020203" pitchFamily="34" charset="77"/>
              </a:rPr>
              <a:t>Pass</a:t>
            </a:r>
            <a:r>
              <a:rPr lang="fr-CH" sz="6000" dirty="0">
                <a:solidFill>
                  <a:srgbClr val="FF0000"/>
                </a:solidFill>
                <a:latin typeface="Gill Sans Ultra Bold" panose="020B0A02020104020203" pitchFamily="34" charset="77"/>
              </a:rPr>
              <a:t> vert</a:t>
            </a:r>
            <a:r>
              <a:rPr lang="fr-CH" sz="6000" dirty="0">
                <a:latin typeface="Gill Sans Ultra Bold" panose="020B0A02020104020203" pitchFamily="34" charset="77"/>
              </a:rPr>
              <a:t>, les puces &amp; le digital</a:t>
            </a:r>
          </a:p>
        </p:txBody>
      </p:sp>
      <p:sp>
        <p:nvSpPr>
          <p:cNvPr id="6" name="Rectangle : coins arrondis 5">
            <a:extLst>
              <a:ext uri="{FF2B5EF4-FFF2-40B4-BE49-F238E27FC236}">
                <a16:creationId xmlns:a16="http://schemas.microsoft.com/office/drawing/2014/main" id="{9232D333-3DF6-A880-303D-A537F8FF641F}"/>
              </a:ext>
            </a:extLst>
          </p:cNvPr>
          <p:cNvSpPr/>
          <p:nvPr/>
        </p:nvSpPr>
        <p:spPr>
          <a:xfrm>
            <a:off x="316757" y="2470237"/>
            <a:ext cx="7458891" cy="4101583"/>
          </a:xfrm>
          <a:prstGeom prst="roundRect">
            <a:avLst/>
          </a:prstGeom>
          <a:noFill/>
          <a:ln w="254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4BE72F2E-CCED-EE65-F67F-065198588502}"/>
              </a:ext>
            </a:extLst>
          </p:cNvPr>
          <p:cNvPicPr>
            <a:picLocks noChangeAspect="1"/>
          </p:cNvPicPr>
          <p:nvPr/>
        </p:nvPicPr>
        <p:blipFill>
          <a:blip r:embed="rId3"/>
          <a:stretch>
            <a:fillRect/>
          </a:stretch>
        </p:blipFill>
        <p:spPr>
          <a:xfrm>
            <a:off x="4633887" y="2922407"/>
            <a:ext cx="6593557" cy="3702688"/>
          </a:xfrm>
          <a:prstGeom prst="rect">
            <a:avLst/>
          </a:prstGeom>
        </p:spPr>
      </p:pic>
      <p:pic>
        <p:nvPicPr>
          <p:cNvPr id="12" name="Image 11">
            <a:extLst>
              <a:ext uri="{FF2B5EF4-FFF2-40B4-BE49-F238E27FC236}">
                <a16:creationId xmlns:a16="http://schemas.microsoft.com/office/drawing/2014/main" id="{DE2DE814-BBDA-AF74-7C55-A179E8623AB9}"/>
              </a:ext>
            </a:extLst>
          </p:cNvPr>
          <p:cNvPicPr>
            <a:picLocks noChangeAspect="1"/>
          </p:cNvPicPr>
          <p:nvPr/>
        </p:nvPicPr>
        <p:blipFill>
          <a:blip r:embed="rId4"/>
          <a:stretch>
            <a:fillRect/>
          </a:stretch>
        </p:blipFill>
        <p:spPr>
          <a:xfrm>
            <a:off x="5777602" y="5593129"/>
            <a:ext cx="1623863" cy="1222563"/>
          </a:xfrm>
          <a:prstGeom prst="rect">
            <a:avLst/>
          </a:prstGeom>
        </p:spPr>
      </p:pic>
      <p:sp>
        <p:nvSpPr>
          <p:cNvPr id="2" name="ZoneTexte 1">
            <a:extLst>
              <a:ext uri="{FF2B5EF4-FFF2-40B4-BE49-F238E27FC236}">
                <a16:creationId xmlns:a16="http://schemas.microsoft.com/office/drawing/2014/main" id="{832460E4-B832-4509-65E8-F7477866AA4B}"/>
              </a:ext>
            </a:extLst>
          </p:cNvPr>
          <p:cNvSpPr txBox="1"/>
          <p:nvPr/>
        </p:nvSpPr>
        <p:spPr>
          <a:xfrm>
            <a:off x="8722732" y="4616119"/>
            <a:ext cx="3252177" cy="923330"/>
          </a:xfrm>
          <a:prstGeom prst="rect">
            <a:avLst/>
          </a:prstGeom>
          <a:solidFill>
            <a:schemeClr val="bg1"/>
          </a:solidFill>
          <a:ln w="28575">
            <a:solidFill>
              <a:schemeClr val="tx1"/>
            </a:solidFill>
          </a:ln>
        </p:spPr>
        <p:txBody>
          <a:bodyPr wrap="square">
            <a:spAutoFit/>
          </a:bodyPr>
          <a:lstStyle/>
          <a:p>
            <a:pPr algn="ctr"/>
            <a:r>
              <a:rPr lang="fr-CH" sz="2200" b="1" dirty="0">
                <a:solidFill>
                  <a:srgbClr val="000000"/>
                </a:solidFill>
                <a:latin typeface="Helvetica Neue" panose="02000503000000020004" pitchFamily="2" charset="0"/>
              </a:rPr>
              <a:t>Ursula von der </a:t>
            </a:r>
            <a:r>
              <a:rPr lang="fr-CH" sz="2200" b="1" dirty="0" err="1">
                <a:solidFill>
                  <a:srgbClr val="000000"/>
                </a:solidFill>
                <a:latin typeface="Helvetica Neue" panose="02000503000000020004" pitchFamily="2" charset="0"/>
              </a:rPr>
              <a:t>Leyen</a:t>
            </a:r>
            <a:endParaRPr lang="fr-CH" sz="2200" b="1" dirty="0">
              <a:solidFill>
                <a:srgbClr val="000000"/>
              </a:solidFill>
              <a:latin typeface="Helvetica Neue" panose="02000503000000020004" pitchFamily="2" charset="0"/>
            </a:endParaRPr>
          </a:p>
          <a:p>
            <a:pPr algn="ctr"/>
            <a:r>
              <a:rPr lang="fr-CH" sz="1600" b="1" dirty="0">
                <a:solidFill>
                  <a:srgbClr val="000000"/>
                </a:solidFill>
                <a:latin typeface="Helvetica Neue" panose="02000503000000020004" pitchFamily="2" charset="0"/>
              </a:rPr>
              <a:t>Présidente de la Commission européenne</a:t>
            </a:r>
            <a:endParaRPr lang="fr-FR" sz="1600" b="1" dirty="0">
              <a:solidFill>
                <a:srgbClr val="000000"/>
              </a:solidFill>
              <a:latin typeface="Helvetica Neue" panose="02000503000000020004" pitchFamily="2" charset="0"/>
            </a:endParaRPr>
          </a:p>
        </p:txBody>
      </p:sp>
      <p:sp>
        <p:nvSpPr>
          <p:cNvPr id="3" name="ZoneTexte 2">
            <a:extLst>
              <a:ext uri="{FF2B5EF4-FFF2-40B4-BE49-F238E27FC236}">
                <a16:creationId xmlns:a16="http://schemas.microsoft.com/office/drawing/2014/main" id="{B9D78CAF-3CCA-07FC-AC57-E7CDF8490E77}"/>
              </a:ext>
            </a:extLst>
          </p:cNvPr>
          <p:cNvSpPr txBox="1"/>
          <p:nvPr/>
        </p:nvSpPr>
        <p:spPr>
          <a:xfrm>
            <a:off x="14577" y="88259"/>
            <a:ext cx="2635858" cy="461665"/>
          </a:xfrm>
          <a:prstGeom prst="rect">
            <a:avLst/>
          </a:prstGeom>
          <a:noFill/>
        </p:spPr>
        <p:txBody>
          <a:bodyPr wrap="square">
            <a:spAutoFit/>
          </a:bodyPr>
          <a:lstStyle/>
          <a:p>
            <a:r>
              <a:rPr lang="fr-CH" sz="2400" b="1" dirty="0">
                <a:latin typeface="☞ABADI MT PRO COND" panose="020B0806020104020203" pitchFamily="34" charset="0"/>
                <a:ea typeface="Helvetica Neue" panose="02000503000000020004" pitchFamily="2" charset="0"/>
                <a:cs typeface="Helvetica Neue" panose="02000503000000020004" pitchFamily="2" charset="0"/>
              </a:rPr>
              <a:t>2021/2022 </a:t>
            </a:r>
            <a:endParaRPr lang="fr-FR" sz="2400" b="1" dirty="0">
              <a:latin typeface="☞ABADI MT PRO COND" panose="020B0806020104020203" pitchFamily="34" charset="0"/>
            </a:endParaRPr>
          </a:p>
        </p:txBody>
      </p:sp>
      <p:pic>
        <p:nvPicPr>
          <p:cNvPr id="4" name="Image 3">
            <a:extLst>
              <a:ext uri="{FF2B5EF4-FFF2-40B4-BE49-F238E27FC236}">
                <a16:creationId xmlns:a16="http://schemas.microsoft.com/office/drawing/2014/main" id="{82B80536-BE86-F773-2929-99B0ED8673D1}"/>
              </a:ext>
            </a:extLst>
          </p:cNvPr>
          <p:cNvPicPr>
            <a:picLocks noChangeAspect="1"/>
          </p:cNvPicPr>
          <p:nvPr/>
        </p:nvPicPr>
        <p:blipFill>
          <a:blip r:embed="rId5"/>
          <a:stretch>
            <a:fillRect/>
          </a:stretch>
        </p:blipFill>
        <p:spPr>
          <a:xfrm>
            <a:off x="10358795" y="-208492"/>
            <a:ext cx="1841500" cy="1841500"/>
          </a:xfrm>
          <a:prstGeom prst="rect">
            <a:avLst/>
          </a:prstGeom>
        </p:spPr>
      </p:pic>
    </p:spTree>
    <p:extLst>
      <p:ext uri="{BB962C8B-B14F-4D97-AF65-F5344CB8AC3E}">
        <p14:creationId xmlns:p14="http://schemas.microsoft.com/office/powerpoint/2010/main" val="236114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0.70"/>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strVal val="#ppt_w*0.70"/>
                                          </p:val>
                                        </p:tav>
                                        <p:tav tm="100000">
                                          <p:val>
                                            <p:strVal val="#ppt_w"/>
                                          </p:val>
                                        </p:tav>
                                      </p:tavLst>
                                    </p:anim>
                                    <p:anim calcmode="lin" valueType="num">
                                      <p:cBhvr>
                                        <p:cTn id="18" dur="1000" fill="hold"/>
                                        <p:tgtEl>
                                          <p:spTgt spid="6"/>
                                        </p:tgtEl>
                                        <p:attrNameLst>
                                          <p:attrName>ppt_h</p:attrName>
                                        </p:attrNameLst>
                                      </p:cBhvr>
                                      <p:tavLst>
                                        <p:tav tm="0">
                                          <p:val>
                                            <p:strVal val="#ppt_h"/>
                                          </p:val>
                                        </p:tav>
                                        <p:tav tm="100000">
                                          <p:val>
                                            <p:strVal val="#ppt_h"/>
                                          </p:val>
                                        </p:tav>
                                      </p:tavLst>
                                    </p:anim>
                                    <p:animEffect transition="in" filter="fade">
                                      <p:cBhvr>
                                        <p:cTn id="1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P spid="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DA2CB7EB-6620-F92D-B365-C96DC4BF2221}"/>
              </a:ext>
            </a:extLst>
          </p:cNvPr>
          <p:cNvSpPr txBox="1">
            <a:spLocks/>
          </p:cNvSpPr>
          <p:nvPr/>
        </p:nvSpPr>
        <p:spPr>
          <a:xfrm>
            <a:off x="353640" y="190042"/>
            <a:ext cx="736334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fr-FR" sz="5400" b="1" dirty="0">
                <a:latin typeface="Gill Sans Ultra Bold" panose="020B0A02020104020203" pitchFamily="34" charset="77"/>
                <a:ea typeface="HGMaruGothicMPRO" panose="020F0600000000000000" pitchFamily="34" charset="-128"/>
              </a:rPr>
              <a:t>Le </a:t>
            </a:r>
            <a:r>
              <a:rPr lang="fr-FR" sz="5400" b="1" dirty="0" err="1">
                <a:solidFill>
                  <a:srgbClr val="FF0000"/>
                </a:solidFill>
                <a:latin typeface="Gill Sans Ultra Bold" panose="020B0A02020104020203" pitchFamily="34" charset="77"/>
                <a:ea typeface="HGMaruGothicMPRO" panose="020F0600000000000000" pitchFamily="34" charset="-128"/>
              </a:rPr>
              <a:t>Pass</a:t>
            </a:r>
            <a:r>
              <a:rPr lang="fr-FR" sz="5400" b="1" dirty="0">
                <a:solidFill>
                  <a:srgbClr val="FF0000"/>
                </a:solidFill>
                <a:latin typeface="Gill Sans Ultra Bold" panose="020B0A02020104020203" pitchFamily="34" charset="77"/>
                <a:ea typeface="HGMaruGothicMPRO" panose="020F0600000000000000" pitchFamily="34" charset="-128"/>
              </a:rPr>
              <a:t> Carbone</a:t>
            </a:r>
          </a:p>
        </p:txBody>
      </p:sp>
      <p:pic>
        <p:nvPicPr>
          <p:cNvPr id="3" name="Image 2">
            <a:extLst>
              <a:ext uri="{FF2B5EF4-FFF2-40B4-BE49-F238E27FC236}">
                <a16:creationId xmlns:a16="http://schemas.microsoft.com/office/drawing/2014/main" id="{AA76669A-390C-2709-9A07-50C39C532298}"/>
              </a:ext>
            </a:extLst>
          </p:cNvPr>
          <p:cNvPicPr>
            <a:picLocks noChangeAspect="1"/>
          </p:cNvPicPr>
          <p:nvPr/>
        </p:nvPicPr>
        <p:blipFill>
          <a:blip r:embed="rId2"/>
          <a:stretch>
            <a:fillRect/>
          </a:stretch>
        </p:blipFill>
        <p:spPr>
          <a:xfrm>
            <a:off x="2145009" y="2184334"/>
            <a:ext cx="7112001" cy="4000501"/>
          </a:xfrm>
          <a:prstGeom prst="rect">
            <a:avLst/>
          </a:prstGeom>
          <a:ln>
            <a:solidFill>
              <a:schemeClr val="tx1"/>
            </a:solidFill>
          </a:ln>
        </p:spPr>
      </p:pic>
      <p:sp>
        <p:nvSpPr>
          <p:cNvPr id="6" name="ZoneTexte 5">
            <a:extLst>
              <a:ext uri="{FF2B5EF4-FFF2-40B4-BE49-F238E27FC236}">
                <a16:creationId xmlns:a16="http://schemas.microsoft.com/office/drawing/2014/main" id="{3D04B56E-756D-F085-5575-4F752219DD3B}"/>
              </a:ext>
            </a:extLst>
          </p:cNvPr>
          <p:cNvSpPr txBox="1"/>
          <p:nvPr/>
        </p:nvSpPr>
        <p:spPr>
          <a:xfrm>
            <a:off x="2145009" y="1420090"/>
            <a:ext cx="9255620" cy="461665"/>
          </a:xfrm>
          <a:prstGeom prst="rect">
            <a:avLst/>
          </a:prstGeom>
          <a:noFill/>
        </p:spPr>
        <p:txBody>
          <a:bodyPr wrap="square">
            <a:spAutoFit/>
          </a:bodyPr>
          <a:lstStyle/>
          <a:p>
            <a:pPr algn="l" fontAlgn="base"/>
            <a:r>
              <a:rPr lang="fr-CH" sz="2400" b="1" i="0" dirty="0">
                <a:solidFill>
                  <a:srgbClr val="000000"/>
                </a:solidFill>
                <a:effectLst/>
              </a:rPr>
              <a:t>« Le permis carbone, la clé du succès face au changement climatique »</a:t>
            </a:r>
          </a:p>
        </p:txBody>
      </p:sp>
      <p:sp>
        <p:nvSpPr>
          <p:cNvPr id="9" name="ZoneTexte 8">
            <a:extLst>
              <a:ext uri="{FF2B5EF4-FFF2-40B4-BE49-F238E27FC236}">
                <a16:creationId xmlns:a16="http://schemas.microsoft.com/office/drawing/2014/main" id="{08CDDF48-CFC3-668A-5F0F-C703560E9CEE}"/>
              </a:ext>
            </a:extLst>
          </p:cNvPr>
          <p:cNvSpPr txBox="1"/>
          <p:nvPr/>
        </p:nvSpPr>
        <p:spPr>
          <a:xfrm>
            <a:off x="2094425" y="6164282"/>
            <a:ext cx="7213170" cy="646331"/>
          </a:xfrm>
          <a:prstGeom prst="rect">
            <a:avLst/>
          </a:prstGeom>
          <a:noFill/>
        </p:spPr>
        <p:txBody>
          <a:bodyPr wrap="square">
            <a:spAutoFit/>
          </a:bodyPr>
          <a:lstStyle/>
          <a:p>
            <a:pPr algn="ctr" fontAlgn="base"/>
            <a:r>
              <a:rPr lang="fr-CH" b="1" dirty="0"/>
              <a:t>Docu-Fiction de BFM </a:t>
            </a:r>
            <a:r>
              <a:rPr lang="fr-CH" b="1" cap="all" dirty="0"/>
              <a:t>- </a:t>
            </a:r>
            <a:r>
              <a:rPr lang="fr-CH" b="1" i="0" cap="all" dirty="0">
                <a:effectLst/>
              </a:rPr>
              <a:t>"2050, OUVRONS LES YEUX": </a:t>
            </a:r>
          </a:p>
          <a:p>
            <a:pPr algn="ctr" fontAlgn="base"/>
            <a:r>
              <a:rPr lang="fr-CH" b="1" i="0" cap="all" dirty="0">
                <a:effectLst/>
              </a:rPr>
              <a:t>COMMENT LE RÉCHAUFFEMENT CLIMATIQUE VA BOULEVERSER NOS VIES</a:t>
            </a:r>
          </a:p>
        </p:txBody>
      </p:sp>
      <p:pic>
        <p:nvPicPr>
          <p:cNvPr id="5" name="Image 4">
            <a:extLst>
              <a:ext uri="{FF2B5EF4-FFF2-40B4-BE49-F238E27FC236}">
                <a16:creationId xmlns:a16="http://schemas.microsoft.com/office/drawing/2014/main" id="{4B282459-069C-0DFF-58E0-218B1054BEEB}"/>
              </a:ext>
            </a:extLst>
          </p:cNvPr>
          <p:cNvPicPr>
            <a:picLocks noChangeAspect="1"/>
          </p:cNvPicPr>
          <p:nvPr/>
        </p:nvPicPr>
        <p:blipFill>
          <a:blip r:embed="rId3"/>
          <a:stretch>
            <a:fillRect/>
          </a:stretch>
        </p:blipFill>
        <p:spPr>
          <a:xfrm>
            <a:off x="8787042" y="3355810"/>
            <a:ext cx="3202933" cy="1754326"/>
          </a:xfrm>
          <a:prstGeom prst="rect">
            <a:avLst/>
          </a:prstGeom>
          <a:ln w="28575">
            <a:solidFill>
              <a:schemeClr val="tx1"/>
            </a:solidFill>
          </a:ln>
        </p:spPr>
      </p:pic>
      <p:sp>
        <p:nvSpPr>
          <p:cNvPr id="11" name="ZoneTexte 10">
            <a:extLst>
              <a:ext uri="{FF2B5EF4-FFF2-40B4-BE49-F238E27FC236}">
                <a16:creationId xmlns:a16="http://schemas.microsoft.com/office/drawing/2014/main" id="{18E97BD9-7BED-848F-4F1D-E77677FCEA88}"/>
              </a:ext>
            </a:extLst>
          </p:cNvPr>
          <p:cNvSpPr txBox="1"/>
          <p:nvPr/>
        </p:nvSpPr>
        <p:spPr>
          <a:xfrm>
            <a:off x="8787042" y="5097459"/>
            <a:ext cx="3202933" cy="923330"/>
          </a:xfrm>
          <a:prstGeom prst="rect">
            <a:avLst/>
          </a:prstGeom>
          <a:solidFill>
            <a:schemeClr val="bg1"/>
          </a:solidFill>
          <a:ln w="28575">
            <a:solidFill>
              <a:schemeClr val="tx1"/>
            </a:solidFill>
          </a:ln>
        </p:spPr>
        <p:txBody>
          <a:bodyPr wrap="square">
            <a:spAutoFit/>
          </a:bodyPr>
          <a:lstStyle/>
          <a:p>
            <a:pPr fontAlgn="base"/>
            <a:r>
              <a:rPr lang="fr-CH" dirty="0">
                <a:solidFill>
                  <a:srgbClr val="000000"/>
                </a:solidFill>
              </a:rPr>
              <a:t>7.10.22 sur </a:t>
            </a:r>
            <a:r>
              <a:rPr lang="fr-CH" dirty="0" err="1">
                <a:solidFill>
                  <a:srgbClr val="000000"/>
                </a:solidFill>
              </a:rPr>
              <a:t>CNews</a:t>
            </a:r>
            <a:endParaRPr lang="fr-CH" i="0" dirty="0">
              <a:solidFill>
                <a:srgbClr val="000000"/>
              </a:solidFill>
              <a:effectLst/>
            </a:endParaRPr>
          </a:p>
          <a:p>
            <a:pPr algn="l" fontAlgn="base"/>
            <a:r>
              <a:rPr lang="fr-CH" b="1" i="0" dirty="0">
                <a:solidFill>
                  <a:srgbClr val="000000"/>
                </a:solidFill>
                <a:effectLst/>
              </a:rPr>
              <a:t>Laurent Joffrin a </a:t>
            </a:r>
            <a:r>
              <a:rPr lang="fr-CH" b="1" dirty="0">
                <a:solidFill>
                  <a:srgbClr val="000000"/>
                </a:solidFill>
              </a:rPr>
              <a:t>« </a:t>
            </a:r>
            <a:r>
              <a:rPr lang="fr-CH" b="1" i="0" dirty="0">
                <a:solidFill>
                  <a:srgbClr val="000000"/>
                </a:solidFill>
                <a:effectLst/>
              </a:rPr>
              <a:t>la solution »</a:t>
            </a:r>
          </a:p>
          <a:p>
            <a:pPr algn="l" fontAlgn="base"/>
            <a:r>
              <a:rPr lang="fr-CH" b="1" dirty="0">
                <a:solidFill>
                  <a:srgbClr val="000000"/>
                </a:solidFill>
              </a:rPr>
              <a:t>Un </a:t>
            </a:r>
            <a:r>
              <a:rPr lang="fr-CH" b="1" dirty="0" err="1">
                <a:solidFill>
                  <a:srgbClr val="000000"/>
                </a:solidFill>
              </a:rPr>
              <a:t>pass</a:t>
            </a:r>
            <a:r>
              <a:rPr lang="fr-CH" b="1" dirty="0">
                <a:solidFill>
                  <a:srgbClr val="000000"/>
                </a:solidFill>
              </a:rPr>
              <a:t> carbone ! </a:t>
            </a:r>
          </a:p>
        </p:txBody>
      </p:sp>
      <p:pic>
        <p:nvPicPr>
          <p:cNvPr id="12" name="Image 11">
            <a:extLst>
              <a:ext uri="{FF2B5EF4-FFF2-40B4-BE49-F238E27FC236}">
                <a16:creationId xmlns:a16="http://schemas.microsoft.com/office/drawing/2014/main" id="{592434D5-4039-3982-020F-E7B20A1F3A72}"/>
              </a:ext>
            </a:extLst>
          </p:cNvPr>
          <p:cNvPicPr>
            <a:picLocks noChangeAspect="1"/>
          </p:cNvPicPr>
          <p:nvPr/>
        </p:nvPicPr>
        <p:blipFill>
          <a:blip r:embed="rId4"/>
          <a:stretch>
            <a:fillRect/>
          </a:stretch>
        </p:blipFill>
        <p:spPr>
          <a:xfrm>
            <a:off x="409843" y="1569857"/>
            <a:ext cx="1409700" cy="990600"/>
          </a:xfrm>
          <a:prstGeom prst="rect">
            <a:avLst/>
          </a:prstGeom>
        </p:spPr>
      </p:pic>
      <p:sp>
        <p:nvSpPr>
          <p:cNvPr id="2" name="ZoneTexte 1">
            <a:extLst>
              <a:ext uri="{FF2B5EF4-FFF2-40B4-BE49-F238E27FC236}">
                <a16:creationId xmlns:a16="http://schemas.microsoft.com/office/drawing/2014/main" id="{5CAA9192-3F89-06E7-ADF9-D55E50CC6D30}"/>
              </a:ext>
            </a:extLst>
          </p:cNvPr>
          <p:cNvSpPr txBox="1"/>
          <p:nvPr/>
        </p:nvSpPr>
        <p:spPr>
          <a:xfrm>
            <a:off x="10957087" y="74136"/>
            <a:ext cx="1383156" cy="461665"/>
          </a:xfrm>
          <a:prstGeom prst="rect">
            <a:avLst/>
          </a:prstGeom>
          <a:noFill/>
        </p:spPr>
        <p:txBody>
          <a:bodyPr wrap="square">
            <a:spAutoFit/>
          </a:bodyPr>
          <a:lstStyle/>
          <a:p>
            <a:pPr algn="ctr"/>
            <a:r>
              <a:rPr lang="fr-CH" sz="2400" b="1" dirty="0">
                <a:latin typeface="☞ABADI MT PRO COND" panose="020B0806020104020203" pitchFamily="34" charset="0"/>
                <a:ea typeface="Helvetica Neue" panose="02000503000000020004" pitchFamily="2" charset="0"/>
                <a:cs typeface="Helvetica Neue" panose="02000503000000020004" pitchFamily="2" charset="0"/>
              </a:rPr>
              <a:t>2022 </a:t>
            </a:r>
            <a:endParaRPr lang="fr-FR" sz="2400" b="1" dirty="0">
              <a:latin typeface="☞ABADI MT PRO COND" panose="020B0806020104020203" pitchFamily="34" charset="0"/>
            </a:endParaRPr>
          </a:p>
        </p:txBody>
      </p:sp>
      <p:sp>
        <p:nvSpPr>
          <p:cNvPr id="4" name="ZoneTexte 3">
            <a:extLst>
              <a:ext uri="{FF2B5EF4-FFF2-40B4-BE49-F238E27FC236}">
                <a16:creationId xmlns:a16="http://schemas.microsoft.com/office/drawing/2014/main" id="{F9EB0FF0-8F7A-ACFB-2091-FE4037FF3D7A}"/>
              </a:ext>
            </a:extLst>
          </p:cNvPr>
          <p:cNvSpPr txBox="1"/>
          <p:nvPr/>
        </p:nvSpPr>
        <p:spPr>
          <a:xfrm>
            <a:off x="409843" y="2672003"/>
            <a:ext cx="2952010" cy="400110"/>
          </a:xfrm>
          <a:prstGeom prst="rect">
            <a:avLst/>
          </a:prstGeom>
          <a:solidFill>
            <a:schemeClr val="bg1"/>
          </a:solidFill>
          <a:ln w="28575">
            <a:solidFill>
              <a:schemeClr val="tx1"/>
            </a:solidFill>
          </a:ln>
        </p:spPr>
        <p:txBody>
          <a:bodyPr wrap="square">
            <a:spAutoFit/>
          </a:bodyPr>
          <a:lstStyle/>
          <a:p>
            <a:pPr algn="ctr"/>
            <a:r>
              <a:rPr lang="fr-CH" sz="2000" b="1" dirty="0">
                <a:latin typeface="Helvetica Neue" panose="02000503000000020004" pitchFamily="2" charset="0"/>
                <a:ea typeface="Helvetica Neue" panose="02000503000000020004" pitchFamily="2" charset="0"/>
                <a:cs typeface="Helvetica Neue" panose="02000503000000020004" pitchFamily="2" charset="0"/>
              </a:rPr>
              <a:t>14 novembre 2022</a:t>
            </a:r>
            <a:endParaRPr lang="fr-FR" sz="2000" b="1"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2476373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ppt_x</p:attrName>
                                        </p:attrNameLst>
                                      </p:cBhvr>
                                      <p:tavLst>
                                        <p:tav tm="0">
                                          <p:val>
                                            <p:strVal val="#ppt_x-#ppt_w*1.125000"/>
                                          </p:val>
                                        </p:tav>
                                        <p:tav tm="100000">
                                          <p:val>
                                            <p:strVal val="#ppt_x"/>
                                          </p:val>
                                        </p:tav>
                                      </p:tavLst>
                                    </p:anim>
                                    <p:animEffect transition="in" filter="wipe(right)">
                                      <p:cBhvr>
                                        <p:cTn id="8" dur="500"/>
                                        <p:tgtEl>
                                          <p:spTgt spid="12"/>
                                        </p:tgtEl>
                                      </p:cBhvr>
                                    </p:animEffect>
                                  </p:childTnLst>
                                </p:cTn>
                              </p:par>
                              <p:par>
                                <p:cTn id="9" presetID="55"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strVal val="#ppt_w*0.70"/>
                                          </p:val>
                                        </p:tav>
                                        <p:tav tm="100000">
                                          <p:val>
                                            <p:strVal val="#ppt_w"/>
                                          </p:val>
                                        </p:tav>
                                      </p:tavLst>
                                    </p:anim>
                                    <p:anim calcmode="lin" valueType="num">
                                      <p:cBhvr>
                                        <p:cTn id="12" dur="1000" fill="hold"/>
                                        <p:tgtEl>
                                          <p:spTgt spid="6"/>
                                        </p:tgtEl>
                                        <p:attrNameLst>
                                          <p:attrName>ppt_h</p:attrName>
                                        </p:attrNameLst>
                                      </p:cBhvr>
                                      <p:tavLst>
                                        <p:tav tm="0">
                                          <p:val>
                                            <p:strVal val="#ppt_h"/>
                                          </p:val>
                                        </p:tav>
                                        <p:tav tm="100000">
                                          <p:val>
                                            <p:strVal val="#ppt_h"/>
                                          </p:val>
                                        </p:tav>
                                      </p:tavLst>
                                    </p:anim>
                                    <p:animEffect transition="in" filter="fade">
                                      <p:cBhvr>
                                        <p:cTn id="13" dur="1000"/>
                                        <p:tgtEl>
                                          <p:spTgt spid="6"/>
                                        </p:tgtEl>
                                      </p:cBhvr>
                                    </p:animEffect>
                                  </p:childTnLst>
                                </p:cTn>
                              </p:par>
                              <p:par>
                                <p:cTn id="14" presetID="55"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1000" fill="hold"/>
                                        <p:tgtEl>
                                          <p:spTgt spid="9"/>
                                        </p:tgtEl>
                                        <p:attrNameLst>
                                          <p:attrName>ppt_w</p:attrName>
                                        </p:attrNameLst>
                                      </p:cBhvr>
                                      <p:tavLst>
                                        <p:tav tm="0">
                                          <p:val>
                                            <p:strVal val="#ppt_w*0.70"/>
                                          </p:val>
                                        </p:tav>
                                        <p:tav tm="100000">
                                          <p:val>
                                            <p:strVal val="#ppt_w"/>
                                          </p:val>
                                        </p:tav>
                                      </p:tavLst>
                                    </p:anim>
                                    <p:anim calcmode="lin" valueType="num">
                                      <p:cBhvr>
                                        <p:cTn id="17" dur="1000" fill="hold"/>
                                        <p:tgtEl>
                                          <p:spTgt spid="9"/>
                                        </p:tgtEl>
                                        <p:attrNameLst>
                                          <p:attrName>ppt_h</p:attrName>
                                        </p:attrNameLst>
                                      </p:cBhvr>
                                      <p:tavLst>
                                        <p:tav tm="0">
                                          <p:val>
                                            <p:strVal val="#ppt_h"/>
                                          </p:val>
                                        </p:tav>
                                        <p:tav tm="100000">
                                          <p:val>
                                            <p:strVal val="#ppt_h"/>
                                          </p:val>
                                        </p:tav>
                                      </p:tavLst>
                                    </p:anim>
                                    <p:animEffect transition="in" filter="fade">
                                      <p:cBhvr>
                                        <p:cTn id="18" dur="1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strVal val="#ppt_w*0.70"/>
                                          </p:val>
                                        </p:tav>
                                        <p:tav tm="100000">
                                          <p:val>
                                            <p:strVal val="#ppt_w"/>
                                          </p:val>
                                        </p:tav>
                                      </p:tavLst>
                                    </p:anim>
                                    <p:anim calcmode="lin" valueType="num">
                                      <p:cBhvr>
                                        <p:cTn id="24" dur="1000" fill="hold"/>
                                        <p:tgtEl>
                                          <p:spTgt spid="5"/>
                                        </p:tgtEl>
                                        <p:attrNameLst>
                                          <p:attrName>ppt_h</p:attrName>
                                        </p:attrNameLst>
                                      </p:cBhvr>
                                      <p:tavLst>
                                        <p:tav tm="0">
                                          <p:val>
                                            <p:strVal val="#ppt_h"/>
                                          </p:val>
                                        </p:tav>
                                        <p:tav tm="100000">
                                          <p:val>
                                            <p:strVal val="#ppt_h"/>
                                          </p:val>
                                        </p:tav>
                                      </p:tavLst>
                                    </p:anim>
                                    <p:animEffect transition="in" filter="fade">
                                      <p:cBhvr>
                                        <p:cTn id="25" dur="1000"/>
                                        <p:tgtEl>
                                          <p:spTgt spid="5"/>
                                        </p:tgtEl>
                                      </p:cBhvr>
                                    </p:animEffect>
                                  </p:childTnLst>
                                </p:cTn>
                              </p:par>
                              <p:par>
                                <p:cTn id="26" presetID="55"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1000" fill="hold"/>
                                        <p:tgtEl>
                                          <p:spTgt spid="11"/>
                                        </p:tgtEl>
                                        <p:attrNameLst>
                                          <p:attrName>ppt_w</p:attrName>
                                        </p:attrNameLst>
                                      </p:cBhvr>
                                      <p:tavLst>
                                        <p:tav tm="0">
                                          <p:val>
                                            <p:strVal val="#ppt_w*0.70"/>
                                          </p:val>
                                        </p:tav>
                                        <p:tav tm="100000">
                                          <p:val>
                                            <p:strVal val="#ppt_w"/>
                                          </p:val>
                                        </p:tav>
                                      </p:tavLst>
                                    </p:anim>
                                    <p:anim calcmode="lin" valueType="num">
                                      <p:cBhvr>
                                        <p:cTn id="29" dur="1000" fill="hold"/>
                                        <p:tgtEl>
                                          <p:spTgt spid="11"/>
                                        </p:tgtEl>
                                        <p:attrNameLst>
                                          <p:attrName>ppt_h</p:attrName>
                                        </p:attrNameLst>
                                      </p:cBhvr>
                                      <p:tavLst>
                                        <p:tav tm="0">
                                          <p:val>
                                            <p:strVal val="#ppt_h"/>
                                          </p:val>
                                        </p:tav>
                                        <p:tav tm="100000">
                                          <p:val>
                                            <p:strVal val="#ppt_h"/>
                                          </p:val>
                                        </p:tav>
                                      </p:tavLst>
                                    </p:anim>
                                    <p:animEffect transition="in" filter="fade">
                                      <p:cBhvr>
                                        <p:cTn id="3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27E759A6-698B-F24A-A8D2-F66B21B4F172}"/>
              </a:ext>
            </a:extLst>
          </p:cNvPr>
          <p:cNvPicPr>
            <a:picLocks noChangeAspect="1"/>
          </p:cNvPicPr>
          <p:nvPr/>
        </p:nvPicPr>
        <p:blipFill>
          <a:blip r:embed="rId2"/>
          <a:stretch>
            <a:fillRect/>
          </a:stretch>
        </p:blipFill>
        <p:spPr>
          <a:xfrm>
            <a:off x="268637" y="1932994"/>
            <a:ext cx="5130850" cy="4114418"/>
          </a:xfrm>
          <a:prstGeom prst="rect">
            <a:avLst/>
          </a:prstGeom>
          <a:ln>
            <a:solidFill>
              <a:schemeClr val="tx1"/>
            </a:solidFill>
          </a:ln>
        </p:spPr>
      </p:pic>
      <p:sp>
        <p:nvSpPr>
          <p:cNvPr id="10" name="ZoneTexte 9">
            <a:extLst>
              <a:ext uri="{FF2B5EF4-FFF2-40B4-BE49-F238E27FC236}">
                <a16:creationId xmlns:a16="http://schemas.microsoft.com/office/drawing/2014/main" id="{012B2092-291C-D443-AC99-78790BD46BDD}"/>
              </a:ext>
            </a:extLst>
          </p:cNvPr>
          <p:cNvSpPr txBox="1"/>
          <p:nvPr/>
        </p:nvSpPr>
        <p:spPr>
          <a:xfrm>
            <a:off x="5552665" y="2233150"/>
            <a:ext cx="6096000" cy="400110"/>
          </a:xfrm>
          <a:prstGeom prst="rect">
            <a:avLst/>
          </a:prstGeom>
          <a:solidFill>
            <a:schemeClr val="bg1"/>
          </a:solidFill>
          <a:ln>
            <a:noFill/>
          </a:ln>
        </p:spPr>
        <p:txBody>
          <a:bodyPr wrap="square">
            <a:spAutoFit/>
          </a:bodyPr>
          <a:lstStyle/>
          <a:p>
            <a:endParaRPr lang="fr-CH" sz="2000" b="1" dirty="0"/>
          </a:p>
        </p:txBody>
      </p:sp>
      <p:sp>
        <p:nvSpPr>
          <p:cNvPr id="9" name="ZoneTexte 8">
            <a:extLst>
              <a:ext uri="{FF2B5EF4-FFF2-40B4-BE49-F238E27FC236}">
                <a16:creationId xmlns:a16="http://schemas.microsoft.com/office/drawing/2014/main" id="{85893AC3-2116-2F4A-9B3F-28204937E41E}"/>
              </a:ext>
            </a:extLst>
          </p:cNvPr>
          <p:cNvSpPr txBox="1"/>
          <p:nvPr/>
        </p:nvSpPr>
        <p:spPr>
          <a:xfrm>
            <a:off x="511357" y="5843665"/>
            <a:ext cx="2231843" cy="707886"/>
          </a:xfrm>
          <a:prstGeom prst="rect">
            <a:avLst/>
          </a:prstGeom>
          <a:solidFill>
            <a:schemeClr val="bg1"/>
          </a:solidFill>
          <a:ln w="28575">
            <a:solidFill>
              <a:schemeClr val="tx1"/>
            </a:solidFill>
          </a:ln>
        </p:spPr>
        <p:txBody>
          <a:bodyPr wrap="square">
            <a:spAutoFit/>
          </a:bodyPr>
          <a:lstStyle/>
          <a:p>
            <a:r>
              <a:rPr lang="fr-FR" sz="2000" b="1" dirty="0">
                <a:latin typeface="Helvetica Neue" panose="02000503000000020004" pitchFamily="2" charset="0"/>
                <a:ea typeface="Helvetica Neue" panose="02000503000000020004" pitchFamily="2" charset="0"/>
                <a:cs typeface="Helvetica Neue" panose="02000503000000020004" pitchFamily="2" charset="0"/>
              </a:rPr>
              <a:t>Le 24 mai 2022</a:t>
            </a:r>
          </a:p>
          <a:p>
            <a:r>
              <a:rPr lang="fr-FR" sz="2000" b="1" dirty="0">
                <a:latin typeface="Helvetica Neue" panose="02000503000000020004" pitchFamily="2" charset="0"/>
                <a:ea typeface="Helvetica Neue" panose="02000503000000020004" pitchFamily="2" charset="0"/>
                <a:cs typeface="Helvetica Neue" panose="02000503000000020004" pitchFamily="2" charset="0"/>
              </a:rPr>
              <a:t>à Davos</a:t>
            </a:r>
          </a:p>
        </p:txBody>
      </p:sp>
      <p:sp>
        <p:nvSpPr>
          <p:cNvPr id="11" name="Titre 1">
            <a:extLst>
              <a:ext uri="{FF2B5EF4-FFF2-40B4-BE49-F238E27FC236}">
                <a16:creationId xmlns:a16="http://schemas.microsoft.com/office/drawing/2014/main" id="{0F55BB5A-5D9B-E06B-AC39-2C659D29C2DE}"/>
              </a:ext>
            </a:extLst>
          </p:cNvPr>
          <p:cNvSpPr txBox="1">
            <a:spLocks/>
          </p:cNvSpPr>
          <p:nvPr/>
        </p:nvSpPr>
        <p:spPr>
          <a:xfrm>
            <a:off x="268637" y="74136"/>
            <a:ext cx="11923363" cy="19043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fr-CH" sz="5400" b="1" dirty="0">
                <a:latin typeface="Gill Sans Ultra Bold" panose="020B0A02020104020203" pitchFamily="34" charset="77"/>
              </a:rPr>
              <a:t>« Pas de </a:t>
            </a:r>
            <a:r>
              <a:rPr lang="fr-CH" sz="5400" b="1" u="sng" dirty="0">
                <a:latin typeface="Gill Sans Ultra Bold" panose="020B0A02020104020203" pitchFamily="34" charset="77"/>
              </a:rPr>
              <a:t>vert</a:t>
            </a:r>
            <a:r>
              <a:rPr lang="fr-CH" sz="5400" b="1" dirty="0">
                <a:latin typeface="Gill Sans Ultra Bold" panose="020B0A02020104020203" pitchFamily="34" charset="77"/>
              </a:rPr>
              <a:t> sans </a:t>
            </a:r>
            <a:r>
              <a:rPr lang="fr-CH" sz="5400" b="1" u="sng" dirty="0">
                <a:latin typeface="Gill Sans Ultra Bold" panose="020B0A02020104020203" pitchFamily="34" charset="77"/>
              </a:rPr>
              <a:t>digital</a:t>
            </a:r>
            <a:r>
              <a:rPr lang="fr-CH" sz="5400" b="1" dirty="0">
                <a:latin typeface="Gill Sans Ultra Bold" panose="020B0A02020104020203" pitchFamily="34" charset="77"/>
              </a:rPr>
              <a:t> »</a:t>
            </a:r>
            <a:r>
              <a:rPr lang="fr-FR" sz="5400" b="1" dirty="0">
                <a:latin typeface="Gill Sans Ultra Bold" panose="020B0A02020104020203" pitchFamily="34" charset="77"/>
                <a:ea typeface="HGMaruGothicMPRO" panose="020F0600000000000000" pitchFamily="34" charset="-128"/>
              </a:rPr>
              <a:t>  </a:t>
            </a:r>
          </a:p>
        </p:txBody>
      </p:sp>
      <p:sp>
        <p:nvSpPr>
          <p:cNvPr id="2" name="ZoneTexte 1">
            <a:extLst>
              <a:ext uri="{FF2B5EF4-FFF2-40B4-BE49-F238E27FC236}">
                <a16:creationId xmlns:a16="http://schemas.microsoft.com/office/drawing/2014/main" id="{33F6566B-E7BD-19B7-4D1C-BFFDAACFBA8D}"/>
              </a:ext>
            </a:extLst>
          </p:cNvPr>
          <p:cNvSpPr txBox="1"/>
          <p:nvPr/>
        </p:nvSpPr>
        <p:spPr>
          <a:xfrm>
            <a:off x="10957087" y="74136"/>
            <a:ext cx="1383156" cy="461665"/>
          </a:xfrm>
          <a:prstGeom prst="rect">
            <a:avLst/>
          </a:prstGeom>
          <a:noFill/>
        </p:spPr>
        <p:txBody>
          <a:bodyPr wrap="square">
            <a:spAutoFit/>
          </a:bodyPr>
          <a:lstStyle/>
          <a:p>
            <a:pPr algn="ctr"/>
            <a:r>
              <a:rPr lang="fr-CH" sz="2400" b="1" dirty="0">
                <a:latin typeface="☞ABADI MT PRO COND" panose="020B0806020104020203" pitchFamily="34" charset="0"/>
                <a:ea typeface="Helvetica Neue" panose="02000503000000020004" pitchFamily="2" charset="0"/>
                <a:cs typeface="Helvetica Neue" panose="02000503000000020004" pitchFamily="2" charset="0"/>
              </a:rPr>
              <a:t>2022 </a:t>
            </a:r>
            <a:endParaRPr lang="fr-FR" sz="2400" b="1" dirty="0">
              <a:latin typeface="☞ABADI MT PRO COND" panose="020B0806020104020203" pitchFamily="34" charset="0"/>
            </a:endParaRPr>
          </a:p>
        </p:txBody>
      </p:sp>
      <p:sp>
        <p:nvSpPr>
          <p:cNvPr id="5" name="Bulle rectangulaire à coins arrondis 4">
            <a:extLst>
              <a:ext uri="{FF2B5EF4-FFF2-40B4-BE49-F238E27FC236}">
                <a16:creationId xmlns:a16="http://schemas.microsoft.com/office/drawing/2014/main" id="{3217DB2F-F6A4-8F51-1D99-465DDC43D564}"/>
              </a:ext>
            </a:extLst>
          </p:cNvPr>
          <p:cNvSpPr/>
          <p:nvPr/>
        </p:nvSpPr>
        <p:spPr>
          <a:xfrm>
            <a:off x="5074553" y="1932994"/>
            <a:ext cx="6606090" cy="4255494"/>
          </a:xfrm>
          <a:prstGeom prst="wedgeRoundRectCallout">
            <a:avLst>
              <a:gd name="adj1" fmla="val -68876"/>
              <a:gd name="adj2" fmla="val 10174"/>
              <a:gd name="adj3" fmla="val 16667"/>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H" sz="3200" b="1" dirty="0" err="1">
                <a:solidFill>
                  <a:schemeClr val="tx1"/>
                </a:solidFill>
                <a:latin typeface="☞ABADI MT PRO COND" panose="020B0806020104020203" pitchFamily="34" charset="0"/>
                <a:ea typeface="Helvetica Neue" panose="02000503000000020004" pitchFamily="2" charset="0"/>
                <a:cs typeface="Helvetica Neue" panose="02000503000000020004" pitchFamily="2" charset="0"/>
              </a:rPr>
              <a:t>Pekka</a:t>
            </a:r>
            <a:r>
              <a:rPr lang="fr-CH" sz="3200" b="1" dirty="0">
                <a:solidFill>
                  <a:schemeClr val="tx1"/>
                </a:solidFill>
                <a:latin typeface="☞ABADI MT PRO COND" panose="020B0806020104020203" pitchFamily="34" charset="0"/>
                <a:ea typeface="Helvetica Neue" panose="02000503000000020004" pitchFamily="2" charset="0"/>
                <a:cs typeface="Helvetica Neue" panose="02000503000000020004" pitchFamily="2" charset="0"/>
              </a:rPr>
              <a:t> </a:t>
            </a:r>
            <a:r>
              <a:rPr lang="fr-CH" sz="3200" b="1" dirty="0" err="1">
                <a:solidFill>
                  <a:schemeClr val="tx1"/>
                </a:solidFill>
                <a:latin typeface="☞ABADI MT PRO COND" panose="020B0806020104020203" pitchFamily="34" charset="0"/>
                <a:ea typeface="Helvetica Neue" panose="02000503000000020004" pitchFamily="2" charset="0"/>
                <a:cs typeface="Helvetica Neue" panose="02000503000000020004" pitchFamily="2" charset="0"/>
              </a:rPr>
              <a:t>Lundmark</a:t>
            </a:r>
            <a:r>
              <a:rPr lang="fr-CH" sz="3200" b="1" dirty="0">
                <a:solidFill>
                  <a:schemeClr val="tx1"/>
                </a:solidFill>
                <a:latin typeface="☞ABADI MT PRO COND" panose="020B0806020104020203" pitchFamily="34" charset="0"/>
                <a:ea typeface="Helvetica Neue" panose="02000503000000020004" pitchFamily="2" charset="0"/>
                <a:cs typeface="Helvetica Neue" panose="02000503000000020004" pitchFamily="2" charset="0"/>
              </a:rPr>
              <a:t> (PDG de Nokia) :</a:t>
            </a:r>
          </a:p>
          <a:p>
            <a:r>
              <a:rPr lang="fr-CH" sz="2000" b="1" dirty="0">
                <a:solidFill>
                  <a:schemeClr val="tx1"/>
                </a:solidFill>
                <a:highlight>
                  <a:srgbClr val="FFFF00"/>
                </a:highlight>
              </a:rPr>
              <a:t>« Il n'y a </a:t>
            </a:r>
            <a:r>
              <a:rPr lang="fr-CH" sz="2000" b="1" dirty="0">
                <a:solidFill>
                  <a:srgbClr val="FF0000"/>
                </a:solidFill>
                <a:highlight>
                  <a:srgbClr val="FFFF00"/>
                </a:highlight>
              </a:rPr>
              <a:t>pas de « vert » sans digital</a:t>
            </a:r>
            <a:r>
              <a:rPr lang="fr-CH" sz="2000" b="1" dirty="0">
                <a:solidFill>
                  <a:schemeClr val="tx1"/>
                </a:solidFill>
                <a:highlight>
                  <a:srgbClr val="FFFF00"/>
                </a:highlight>
              </a:rPr>
              <a:t>. On a besoin de connecter l'agenda numérique et l'agenda vert »</a:t>
            </a:r>
          </a:p>
          <a:p>
            <a:r>
              <a:rPr lang="fr-CH" sz="2000" b="1" dirty="0">
                <a:solidFill>
                  <a:schemeClr val="tx1"/>
                </a:solidFill>
                <a:highlight>
                  <a:srgbClr val="FFFF00"/>
                </a:highlight>
              </a:rPr>
              <a:t>« Aujourd'hui 30% de l'économie est digitale, </a:t>
            </a:r>
            <a:r>
              <a:rPr lang="fr-CH" sz="2000" b="1" dirty="0">
                <a:solidFill>
                  <a:srgbClr val="FF0000"/>
                </a:solidFill>
                <a:highlight>
                  <a:srgbClr val="FFFF00"/>
                </a:highlight>
              </a:rPr>
              <a:t>nous devons digitaliser les 70% qui restent </a:t>
            </a:r>
            <a:r>
              <a:rPr lang="fr-CH" sz="2000" b="1" dirty="0">
                <a:solidFill>
                  <a:schemeClr val="tx1"/>
                </a:solidFill>
                <a:highlight>
                  <a:srgbClr val="FFFF00"/>
                </a:highlight>
              </a:rPr>
              <a:t>»</a:t>
            </a:r>
          </a:p>
          <a:p>
            <a:endParaRPr lang="fr-CH" sz="900" b="1" dirty="0">
              <a:solidFill>
                <a:schemeClr val="tx1"/>
              </a:solidFill>
            </a:endParaRPr>
          </a:p>
          <a:p>
            <a:r>
              <a:rPr lang="fr-CH" sz="2000" b="1" dirty="0">
                <a:solidFill>
                  <a:schemeClr val="tx1"/>
                </a:solidFill>
              </a:rPr>
              <a:t>« La 6G frappera le marché commercial autour de 2030. On aura un </a:t>
            </a:r>
            <a:r>
              <a:rPr lang="fr-CH" sz="2000" b="1" u="sng" dirty="0">
                <a:solidFill>
                  <a:schemeClr val="tx1"/>
                </a:solidFill>
              </a:rPr>
              <a:t>double numérique </a:t>
            </a:r>
            <a:r>
              <a:rPr lang="fr-CH" sz="2000" b="1" dirty="0">
                <a:solidFill>
                  <a:schemeClr val="tx1"/>
                </a:solidFill>
              </a:rPr>
              <a:t>de tout »</a:t>
            </a:r>
          </a:p>
          <a:p>
            <a:endParaRPr lang="fr-CH" sz="900" b="1" dirty="0">
              <a:solidFill>
                <a:schemeClr val="tx1"/>
              </a:solidFill>
            </a:endParaRPr>
          </a:p>
          <a:p>
            <a:r>
              <a:rPr lang="fr-CH" sz="2000" b="1" dirty="0">
                <a:solidFill>
                  <a:schemeClr val="tx1"/>
                </a:solidFill>
                <a:highlight>
                  <a:srgbClr val="FFFF00"/>
                </a:highlight>
              </a:rPr>
              <a:t>« En 2030, le smartphone ne sera plus tel que nous le connaissons, la plus commune des interfaces, beaucoup de ces choses seront construites directement </a:t>
            </a:r>
            <a:r>
              <a:rPr lang="fr-CH" sz="2000" b="1" u="sng" dirty="0">
                <a:solidFill>
                  <a:schemeClr val="tx1"/>
                </a:solidFill>
                <a:highlight>
                  <a:srgbClr val="FFFF00"/>
                </a:highlight>
              </a:rPr>
              <a:t>à l'intérieur du corps.</a:t>
            </a:r>
            <a:r>
              <a:rPr lang="fr-CH" sz="2000" b="1" dirty="0">
                <a:solidFill>
                  <a:schemeClr val="tx1"/>
                </a:solidFill>
                <a:highlight>
                  <a:srgbClr val="FFFF00"/>
                </a:highlight>
              </a:rPr>
              <a:t> »</a:t>
            </a:r>
          </a:p>
        </p:txBody>
      </p:sp>
    </p:spTree>
    <p:extLst>
      <p:ext uri="{BB962C8B-B14F-4D97-AF65-F5344CB8AC3E}">
        <p14:creationId xmlns:p14="http://schemas.microsoft.com/office/powerpoint/2010/main" val="392198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8"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p:tgtEl>
                                          <p:spTgt spid="10"/>
                                        </p:tgtEl>
                                        <p:attrNameLst>
                                          <p:attrName>ppt_x</p:attrName>
                                        </p:attrNameLst>
                                      </p:cBhvr>
                                      <p:tavLst>
                                        <p:tav tm="0">
                                          <p:val>
                                            <p:strVal val="#ppt_x-#ppt_w*1.125000"/>
                                          </p:val>
                                        </p:tav>
                                        <p:tav tm="100000">
                                          <p:val>
                                            <p:strVal val="#ppt_x"/>
                                          </p:val>
                                        </p:tav>
                                      </p:tavLst>
                                    </p:anim>
                                    <p:animEffect transition="in" filter="wipe(right)">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strVal val="#ppt_w*0.70"/>
                                          </p:val>
                                        </p:tav>
                                        <p:tav tm="100000">
                                          <p:val>
                                            <p:strVal val="#ppt_w"/>
                                          </p:val>
                                        </p:tav>
                                      </p:tavLst>
                                    </p:anim>
                                    <p:anim calcmode="lin" valueType="num">
                                      <p:cBhvr>
                                        <p:cTn id="21" dur="1000" fill="hold"/>
                                        <p:tgtEl>
                                          <p:spTgt spid="5"/>
                                        </p:tgtEl>
                                        <p:attrNameLst>
                                          <p:attrName>ppt_h</p:attrName>
                                        </p:attrNameLst>
                                      </p:cBhvr>
                                      <p:tavLst>
                                        <p:tav tm="0">
                                          <p:val>
                                            <p:strVal val="#ppt_h"/>
                                          </p:val>
                                        </p:tav>
                                        <p:tav tm="100000">
                                          <p:val>
                                            <p:strVal val="#ppt_h"/>
                                          </p:val>
                                        </p:tav>
                                      </p:tavLst>
                                    </p:anim>
                                    <p:animEffect transition="in" filter="fade">
                                      <p:cBhvr>
                                        <p:cTn id="2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2">
            <a:extLst>
              <a:ext uri="{FF2B5EF4-FFF2-40B4-BE49-F238E27FC236}">
                <a16:creationId xmlns:a16="http://schemas.microsoft.com/office/drawing/2014/main" id="{1528A21A-B5E3-BCA5-0EB4-FBA5E795F3E9}"/>
              </a:ext>
            </a:extLst>
          </p:cNvPr>
          <p:cNvSpPr txBox="1"/>
          <p:nvPr/>
        </p:nvSpPr>
        <p:spPr>
          <a:xfrm>
            <a:off x="304869" y="438818"/>
            <a:ext cx="11214100" cy="23083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2400" b="1">
                <a:solidFill>
                  <a:srgbClr val="0B233F"/>
                </a:solidFill>
                <a:latin typeface="Helvetica Neue"/>
                <a:ea typeface="Helvetica Neue"/>
                <a:cs typeface="Helvetica Neue"/>
                <a:sym typeface="Helvetica Neue"/>
              </a:defRPr>
            </a:lvl1pPr>
          </a:lstStyle>
          <a:p>
            <a:r>
              <a:rPr lang="fr-CH" sz="4800" dirty="0">
                <a:solidFill>
                  <a:schemeClr val="tx1"/>
                </a:solidFill>
                <a:latin typeface="Gill Sans Ultra Bold" panose="020B0A02020104020203" pitchFamily="34" charset="77"/>
                <a:ea typeface="Helvetica Neue" panose="02000503000000020004" pitchFamily="2" charset="0"/>
                <a:cs typeface="Helvetica Neue" panose="02000503000000020004" pitchFamily="2" charset="0"/>
              </a:rPr>
              <a:t>Réseau</a:t>
            </a:r>
            <a:r>
              <a:rPr lang="fr-CH" sz="4800" dirty="0">
                <a:latin typeface="Gill Sans Ultra Bold" panose="020B0A02020104020203" pitchFamily="34" charset="77"/>
                <a:ea typeface="Helvetica Neue" panose="02000503000000020004" pitchFamily="2" charset="0"/>
                <a:cs typeface="Helvetica Neue" panose="02000503000000020004" pitchFamily="2" charset="0"/>
              </a:rPr>
              <a:t> </a:t>
            </a:r>
            <a:r>
              <a:rPr lang="fr-CH" sz="4800" dirty="0">
                <a:solidFill>
                  <a:srgbClr val="FF0000"/>
                </a:solidFill>
                <a:latin typeface="Gill Sans Ultra Bold" panose="020B0A02020104020203" pitchFamily="34" charset="77"/>
                <a:ea typeface="Helvetica Neue" panose="02000503000000020004" pitchFamily="2" charset="0"/>
                <a:cs typeface="Helvetica Neue" panose="02000503000000020004" pitchFamily="2" charset="0"/>
              </a:rPr>
              <a:t>mondial</a:t>
            </a:r>
            <a:br>
              <a:rPr lang="fr-CH" sz="4800" dirty="0">
                <a:latin typeface="Gill Sans Ultra Bold" panose="020B0A02020104020203" pitchFamily="34" charset="77"/>
                <a:ea typeface="Helvetica Neue" panose="02000503000000020004" pitchFamily="2" charset="0"/>
                <a:cs typeface="Helvetica Neue" panose="02000503000000020004" pitchFamily="2" charset="0"/>
              </a:rPr>
            </a:br>
            <a:r>
              <a:rPr lang="fr-CH" sz="4800" dirty="0">
                <a:solidFill>
                  <a:schemeClr val="tx1"/>
                </a:solidFill>
                <a:latin typeface="Gill Sans Ultra Bold" panose="020B0A02020104020203" pitchFamily="34" charset="77"/>
                <a:ea typeface="Helvetica Neue" panose="02000503000000020004" pitchFamily="2" charset="0"/>
                <a:cs typeface="Helvetica Neue" panose="02000503000000020004" pitchFamily="2" charset="0"/>
              </a:rPr>
              <a:t>de</a:t>
            </a:r>
            <a:r>
              <a:rPr lang="fr-CH" sz="4800" dirty="0">
                <a:latin typeface="Gill Sans Ultra Bold" panose="020B0A02020104020203" pitchFamily="34" charset="77"/>
                <a:ea typeface="Helvetica Neue" panose="02000503000000020004" pitchFamily="2" charset="0"/>
                <a:cs typeface="Helvetica Neue" panose="02000503000000020004" pitchFamily="2" charset="0"/>
              </a:rPr>
              <a:t> </a:t>
            </a:r>
            <a:r>
              <a:rPr lang="fr-CH" sz="4800" dirty="0">
                <a:solidFill>
                  <a:srgbClr val="FF0000"/>
                </a:solidFill>
                <a:latin typeface="Gill Sans Ultra Bold" panose="020B0A02020104020203" pitchFamily="34" charset="77"/>
                <a:ea typeface="Helvetica Neue" panose="02000503000000020004" pitchFamily="2" charset="0"/>
                <a:cs typeface="Helvetica Neue" panose="02000503000000020004" pitchFamily="2" charset="0"/>
              </a:rPr>
              <a:t>surveillance </a:t>
            </a:r>
          </a:p>
          <a:p>
            <a:r>
              <a:rPr lang="fr-CH" sz="4800" dirty="0">
                <a:solidFill>
                  <a:schemeClr val="tx1"/>
                </a:solidFill>
                <a:latin typeface="Gill Sans Ultra Bold" panose="020B0A02020104020203" pitchFamily="34" charset="77"/>
                <a:ea typeface="Helvetica Neue" panose="02000503000000020004" pitchFamily="2" charset="0"/>
                <a:cs typeface="Helvetica Neue" panose="02000503000000020004" pitchFamily="2" charset="0"/>
              </a:rPr>
              <a:t>« sanitaire »</a:t>
            </a:r>
          </a:p>
        </p:txBody>
      </p:sp>
      <p:sp>
        <p:nvSpPr>
          <p:cNvPr id="5" name="ZoneTexte 4">
            <a:extLst>
              <a:ext uri="{FF2B5EF4-FFF2-40B4-BE49-F238E27FC236}">
                <a16:creationId xmlns:a16="http://schemas.microsoft.com/office/drawing/2014/main" id="{185E362D-58C7-C60D-3C7E-225B783F641C}"/>
              </a:ext>
            </a:extLst>
          </p:cNvPr>
          <p:cNvSpPr txBox="1"/>
          <p:nvPr/>
        </p:nvSpPr>
        <p:spPr>
          <a:xfrm>
            <a:off x="327084" y="2609176"/>
            <a:ext cx="9496534" cy="2554545"/>
          </a:xfrm>
          <a:prstGeom prst="rect">
            <a:avLst/>
          </a:prstGeom>
          <a:solidFill>
            <a:schemeClr val="bg1"/>
          </a:solidFill>
          <a:ln w="28575">
            <a:solidFill>
              <a:schemeClr val="tx1"/>
            </a:solidFill>
          </a:ln>
        </p:spPr>
        <p:txBody>
          <a:bodyPr wrap="square">
            <a:spAutoFit/>
          </a:bodyPr>
          <a:lstStyle/>
          <a:p>
            <a:r>
              <a:rPr lang="fr-CH" sz="2000" dirty="0">
                <a:solidFill>
                  <a:srgbClr val="000000"/>
                </a:solidFill>
                <a:latin typeface="Helvetica Neue" panose="02000503000000020004" pitchFamily="2" charset="0"/>
              </a:rPr>
              <a:t>« </a:t>
            </a:r>
            <a:r>
              <a:rPr lang="fr-CH" sz="2000" dirty="0">
                <a:solidFill>
                  <a:srgbClr val="000000"/>
                </a:solidFill>
                <a:effectLst/>
                <a:latin typeface="Helvetica Neue" panose="02000503000000020004" pitchFamily="2" charset="0"/>
              </a:rPr>
              <a:t>En juin 2023, </a:t>
            </a:r>
            <a:r>
              <a:rPr lang="fr-CH" sz="2000" b="1" dirty="0">
                <a:solidFill>
                  <a:srgbClr val="FF0000"/>
                </a:solidFill>
                <a:effectLst/>
                <a:latin typeface="Helvetica Neue" panose="02000503000000020004" pitchFamily="2" charset="0"/>
              </a:rPr>
              <a:t>L'OMS adoptera le système de certification numérique </a:t>
            </a:r>
          </a:p>
          <a:p>
            <a:r>
              <a:rPr lang="fr-CH" sz="2000" b="1" dirty="0">
                <a:solidFill>
                  <a:srgbClr val="FF0000"/>
                </a:solidFill>
                <a:effectLst/>
                <a:latin typeface="Helvetica Neue" panose="02000503000000020004" pitchFamily="2" charset="0"/>
              </a:rPr>
              <a:t>COVID-19 de l'Union européenne</a:t>
            </a:r>
            <a:r>
              <a:rPr lang="fr-CH" sz="2000" b="1" dirty="0">
                <a:solidFill>
                  <a:srgbClr val="000000"/>
                </a:solidFill>
                <a:effectLst/>
                <a:latin typeface="Helvetica Neue" panose="02000503000000020004" pitchFamily="2" charset="0"/>
              </a:rPr>
              <a:t> </a:t>
            </a:r>
            <a:r>
              <a:rPr lang="fr-CH" sz="2000" dirty="0">
                <a:solidFill>
                  <a:srgbClr val="000000"/>
                </a:solidFill>
                <a:effectLst/>
                <a:latin typeface="Helvetica Neue" panose="02000503000000020004" pitchFamily="2" charset="0"/>
              </a:rPr>
              <a:t>pour établir un système </a:t>
            </a:r>
            <a:r>
              <a:rPr lang="fr-CH" sz="2000" u="sng" dirty="0">
                <a:solidFill>
                  <a:srgbClr val="000000"/>
                </a:solidFill>
                <a:effectLst/>
                <a:latin typeface="Helvetica Neue" panose="02000503000000020004" pitchFamily="2" charset="0"/>
              </a:rPr>
              <a:t>mondial</a:t>
            </a:r>
            <a:r>
              <a:rPr lang="fr-CH" sz="2000" dirty="0">
                <a:solidFill>
                  <a:srgbClr val="000000"/>
                </a:solidFill>
                <a:effectLst/>
                <a:latin typeface="Helvetica Neue" panose="02000503000000020004" pitchFamily="2" charset="0"/>
              </a:rPr>
              <a:t> qui contribuera à faciliter la mobilité mondiale </a:t>
            </a:r>
          </a:p>
          <a:p>
            <a:r>
              <a:rPr lang="fr-CH" sz="2000" dirty="0">
                <a:solidFill>
                  <a:srgbClr val="000000"/>
                </a:solidFill>
                <a:effectLst/>
                <a:latin typeface="Helvetica Neue" panose="02000503000000020004" pitchFamily="2" charset="0"/>
              </a:rPr>
              <a:t>&amp; à protéger les citoyens </a:t>
            </a:r>
          </a:p>
          <a:p>
            <a:r>
              <a:rPr lang="fr-CH" sz="2000" dirty="0">
                <a:solidFill>
                  <a:srgbClr val="000000"/>
                </a:solidFill>
                <a:effectLst/>
                <a:latin typeface="Helvetica Neue" panose="02000503000000020004" pitchFamily="2" charset="0"/>
              </a:rPr>
              <a:t>du monde </a:t>
            </a:r>
            <a:r>
              <a:rPr lang="fr-CH" sz="2000" b="1" dirty="0">
                <a:solidFill>
                  <a:srgbClr val="000000"/>
                </a:solidFill>
                <a:effectLst/>
                <a:highlight>
                  <a:srgbClr val="FFFF00"/>
                </a:highlight>
                <a:latin typeface="Helvetica Neue" panose="02000503000000020004" pitchFamily="2" charset="0"/>
              </a:rPr>
              <a:t>entier </a:t>
            </a:r>
            <a:r>
              <a:rPr lang="fr-CH" sz="2000" b="1" dirty="0">
                <a:solidFill>
                  <a:srgbClr val="000000"/>
                </a:solidFill>
                <a:highlight>
                  <a:srgbClr val="FFFF00"/>
                </a:highlight>
                <a:latin typeface="Helvetica Neue" panose="02000503000000020004" pitchFamily="2" charset="0"/>
              </a:rPr>
              <a:t>contre </a:t>
            </a:r>
          </a:p>
          <a:p>
            <a:r>
              <a:rPr lang="fr-CH" sz="2000" b="1" dirty="0">
                <a:solidFill>
                  <a:srgbClr val="000000"/>
                </a:solidFill>
                <a:highlight>
                  <a:srgbClr val="FFFF00"/>
                </a:highlight>
                <a:latin typeface="Helvetica Neue" panose="02000503000000020004" pitchFamily="2" charset="0"/>
              </a:rPr>
              <a:t>les menaces </a:t>
            </a:r>
            <a:r>
              <a:rPr lang="fr-CH" sz="2000" b="1" dirty="0">
                <a:solidFill>
                  <a:srgbClr val="FF0000"/>
                </a:solidFill>
                <a:highlight>
                  <a:srgbClr val="FFFF00"/>
                </a:highlight>
                <a:latin typeface="Helvetica Neue" panose="02000503000000020004" pitchFamily="2" charset="0"/>
              </a:rPr>
              <a:t>sanitaires</a:t>
            </a:r>
            <a:r>
              <a:rPr lang="fr-CH" sz="2000" b="1" dirty="0">
                <a:solidFill>
                  <a:srgbClr val="000000"/>
                </a:solidFill>
                <a:highlight>
                  <a:srgbClr val="FFFF00"/>
                </a:highlight>
                <a:latin typeface="Helvetica Neue" panose="02000503000000020004" pitchFamily="2" charset="0"/>
              </a:rPr>
              <a:t> </a:t>
            </a:r>
          </a:p>
          <a:p>
            <a:r>
              <a:rPr lang="fr-CH" sz="2000" b="1" dirty="0">
                <a:solidFill>
                  <a:srgbClr val="000000"/>
                </a:solidFill>
                <a:highlight>
                  <a:srgbClr val="FFFF00"/>
                </a:highlight>
                <a:latin typeface="Helvetica Neue" panose="02000503000000020004" pitchFamily="2" charset="0"/>
              </a:rPr>
              <a:t>actuelles et futures</a:t>
            </a:r>
            <a:r>
              <a:rPr lang="fr-CH" sz="2000" b="1" dirty="0">
                <a:solidFill>
                  <a:srgbClr val="000000"/>
                </a:solidFill>
                <a:effectLst/>
                <a:highlight>
                  <a:srgbClr val="FFFF00"/>
                </a:highlight>
                <a:latin typeface="Helvetica Neue" panose="02000503000000020004" pitchFamily="2" charset="0"/>
              </a:rPr>
              <a:t>, </a:t>
            </a:r>
            <a:br>
              <a:rPr lang="fr-CH" sz="2000" b="1" dirty="0">
                <a:solidFill>
                  <a:srgbClr val="000000"/>
                </a:solidFill>
                <a:effectLst/>
                <a:highlight>
                  <a:srgbClr val="FFFF00"/>
                </a:highlight>
                <a:latin typeface="Helvetica Neue" panose="02000503000000020004" pitchFamily="2" charset="0"/>
              </a:rPr>
            </a:br>
            <a:r>
              <a:rPr lang="fr-CH" sz="2000" b="1" dirty="0">
                <a:solidFill>
                  <a:srgbClr val="000000"/>
                </a:solidFill>
                <a:effectLst/>
                <a:highlight>
                  <a:srgbClr val="FFFF00"/>
                </a:highlight>
                <a:latin typeface="Helvetica Neue" panose="02000503000000020004" pitchFamily="2" charset="0"/>
              </a:rPr>
              <a:t>y compris les pandémies</a:t>
            </a:r>
            <a:r>
              <a:rPr lang="fr-CH" sz="2000" dirty="0">
                <a:solidFill>
                  <a:srgbClr val="000000"/>
                </a:solidFill>
                <a:effectLst/>
                <a:latin typeface="Helvetica Neue" panose="02000503000000020004" pitchFamily="2" charset="0"/>
              </a:rPr>
              <a:t>. »</a:t>
            </a:r>
          </a:p>
        </p:txBody>
      </p:sp>
      <p:sp>
        <p:nvSpPr>
          <p:cNvPr id="7" name="ZoneTexte 6">
            <a:extLst>
              <a:ext uri="{FF2B5EF4-FFF2-40B4-BE49-F238E27FC236}">
                <a16:creationId xmlns:a16="http://schemas.microsoft.com/office/drawing/2014/main" id="{BD58180B-CD99-20BB-F1A2-5F57A660FA13}"/>
              </a:ext>
            </a:extLst>
          </p:cNvPr>
          <p:cNvSpPr txBox="1"/>
          <p:nvPr/>
        </p:nvSpPr>
        <p:spPr>
          <a:xfrm>
            <a:off x="4026335" y="3563283"/>
            <a:ext cx="8061216" cy="3200876"/>
          </a:xfrm>
          <a:prstGeom prst="rect">
            <a:avLst/>
          </a:prstGeom>
          <a:solidFill>
            <a:schemeClr val="bg1"/>
          </a:solidFill>
          <a:ln w="28575">
            <a:solidFill>
              <a:schemeClr val="tx1"/>
            </a:solidFill>
          </a:ln>
        </p:spPr>
        <p:txBody>
          <a:bodyPr wrap="square">
            <a:spAutoFit/>
          </a:bodyPr>
          <a:lstStyle/>
          <a:p>
            <a:pPr marL="457200" indent="-457200">
              <a:buAutoNum type="arabicParenBoth"/>
            </a:pPr>
            <a:r>
              <a:rPr lang="fr-CH" sz="2400" dirty="0">
                <a:solidFill>
                  <a:srgbClr val="000000"/>
                </a:solidFill>
                <a:effectLst/>
                <a:latin typeface="Helvetica Neue" panose="02000503000000020004" pitchFamily="2" charset="0"/>
              </a:rPr>
              <a:t>La décision n° 2119/98/CE du Parlement européen </a:t>
            </a:r>
          </a:p>
          <a:p>
            <a:pPr marL="488950"/>
            <a:r>
              <a:rPr lang="fr-CH" sz="2400" dirty="0">
                <a:solidFill>
                  <a:srgbClr val="000000"/>
                </a:solidFill>
                <a:effectLst/>
                <a:latin typeface="Helvetica Neue" panose="02000503000000020004" pitchFamily="2" charset="0"/>
              </a:rPr>
              <a:t>&amp; du Conseil a instauré un </a:t>
            </a:r>
            <a:r>
              <a:rPr lang="fr-CH" sz="2400" b="1" dirty="0">
                <a:solidFill>
                  <a:srgbClr val="000000"/>
                </a:solidFill>
                <a:effectLst/>
                <a:highlight>
                  <a:srgbClr val="FFFF00"/>
                </a:highlight>
                <a:latin typeface="Helvetica Neue" panose="02000503000000020004" pitchFamily="2" charset="0"/>
              </a:rPr>
              <a:t>réseau de </a:t>
            </a:r>
            <a:r>
              <a:rPr lang="fr-CH" sz="2400" b="1" dirty="0">
                <a:solidFill>
                  <a:srgbClr val="FF0000"/>
                </a:solidFill>
                <a:effectLst/>
                <a:highlight>
                  <a:srgbClr val="FFFF00"/>
                </a:highlight>
                <a:latin typeface="Helvetica Neue" panose="02000503000000020004" pitchFamily="2" charset="0"/>
              </a:rPr>
              <a:t>surveillance épidémiologique</a:t>
            </a:r>
            <a:r>
              <a:rPr lang="fr-CH" sz="2400" b="1" dirty="0">
                <a:solidFill>
                  <a:srgbClr val="000000"/>
                </a:solidFill>
                <a:effectLst/>
                <a:highlight>
                  <a:srgbClr val="FFFF00"/>
                </a:highlight>
                <a:latin typeface="Helvetica Neue" panose="02000503000000020004" pitchFamily="2" charset="0"/>
              </a:rPr>
              <a:t> &amp; de contrôle des maladies transmissibles. </a:t>
            </a:r>
          </a:p>
          <a:p>
            <a:pPr marL="488950"/>
            <a:endParaRPr lang="fr-CH" sz="1000" b="1" u="sng" dirty="0">
              <a:solidFill>
                <a:srgbClr val="000000"/>
              </a:solidFill>
              <a:highlight>
                <a:srgbClr val="FFFF00"/>
              </a:highlight>
              <a:latin typeface="Helvetica Neue" panose="02000503000000020004" pitchFamily="2" charset="0"/>
            </a:endParaRPr>
          </a:p>
          <a:p>
            <a:pPr marL="488950"/>
            <a:r>
              <a:rPr lang="fr-CH" sz="2400" b="1" u="sng" dirty="0">
                <a:solidFill>
                  <a:srgbClr val="000000"/>
                </a:solidFill>
                <a:effectLst/>
                <a:highlight>
                  <a:srgbClr val="FFFF00"/>
                </a:highlight>
                <a:latin typeface="Helvetica Neue" panose="02000503000000020004" pitchFamily="2" charset="0"/>
              </a:rPr>
              <a:t>Son champ d’application a été étendu</a:t>
            </a:r>
            <a:r>
              <a:rPr lang="fr-CH" sz="2400" b="1" dirty="0">
                <a:solidFill>
                  <a:srgbClr val="000000"/>
                </a:solidFill>
                <a:effectLst/>
                <a:highlight>
                  <a:srgbClr val="FFFF00"/>
                </a:highlight>
                <a:latin typeface="Helvetica Neue" panose="02000503000000020004" pitchFamily="2" charset="0"/>
              </a:rPr>
              <a:t> pour renforcer et assurer une </a:t>
            </a:r>
            <a:r>
              <a:rPr lang="fr-CH" sz="2400" b="1" dirty="0">
                <a:solidFill>
                  <a:srgbClr val="FF0000"/>
                </a:solidFill>
                <a:effectLst/>
                <a:highlight>
                  <a:srgbClr val="FFFF00"/>
                </a:highlight>
                <a:latin typeface="Helvetica Neue" panose="02000503000000020004" pitchFamily="2" charset="0"/>
              </a:rPr>
              <a:t>approche plus coordonnée</a:t>
            </a:r>
            <a:r>
              <a:rPr lang="fr-CH" sz="2400" b="1" dirty="0">
                <a:solidFill>
                  <a:srgbClr val="000000"/>
                </a:solidFill>
                <a:effectLst/>
                <a:highlight>
                  <a:srgbClr val="FFFF00"/>
                </a:highlight>
                <a:latin typeface="Helvetica Neue" panose="02000503000000020004" pitchFamily="2" charset="0"/>
              </a:rPr>
              <a:t> de la sécurité </a:t>
            </a:r>
            <a:r>
              <a:rPr lang="fr-CH" sz="2400" b="1" dirty="0">
                <a:solidFill>
                  <a:srgbClr val="FF0000"/>
                </a:solidFill>
                <a:effectLst/>
                <a:highlight>
                  <a:srgbClr val="FFFF00"/>
                </a:highlight>
                <a:latin typeface="Helvetica Neue" panose="02000503000000020004" pitchFamily="2" charset="0"/>
              </a:rPr>
              <a:t>sanitaire</a:t>
            </a:r>
            <a:r>
              <a:rPr lang="fr-CH" sz="2400" b="1" dirty="0">
                <a:solidFill>
                  <a:srgbClr val="000000"/>
                </a:solidFill>
                <a:effectLst/>
                <a:highlight>
                  <a:srgbClr val="FFFF00"/>
                </a:highlight>
                <a:latin typeface="Helvetica Neue" panose="02000503000000020004" pitchFamily="2" charset="0"/>
              </a:rPr>
              <a:t> au niveau de l’Union.</a:t>
            </a:r>
            <a:r>
              <a:rPr lang="fr-CH" sz="2400" dirty="0">
                <a:solidFill>
                  <a:srgbClr val="000000"/>
                </a:solidFill>
                <a:effectLst/>
                <a:latin typeface="Helvetica Neue" panose="02000503000000020004" pitchFamily="2" charset="0"/>
              </a:rPr>
              <a:t> [...]</a:t>
            </a:r>
          </a:p>
        </p:txBody>
      </p:sp>
      <p:sp>
        <p:nvSpPr>
          <p:cNvPr id="8" name="ZoneTexte 7">
            <a:extLst>
              <a:ext uri="{FF2B5EF4-FFF2-40B4-BE49-F238E27FC236}">
                <a16:creationId xmlns:a16="http://schemas.microsoft.com/office/drawing/2014/main" id="{3EE041E3-8959-E04C-7A06-6BC1ACF81FCE}"/>
              </a:ext>
            </a:extLst>
          </p:cNvPr>
          <p:cNvSpPr txBox="1"/>
          <p:nvPr/>
        </p:nvSpPr>
        <p:spPr>
          <a:xfrm>
            <a:off x="5911919" y="2259983"/>
            <a:ext cx="4290049" cy="369332"/>
          </a:xfrm>
          <a:prstGeom prst="rect">
            <a:avLst/>
          </a:prstGeom>
          <a:noFill/>
        </p:spPr>
        <p:txBody>
          <a:bodyPr wrap="square">
            <a:spAutoFit/>
          </a:bodyPr>
          <a:lstStyle/>
          <a:p>
            <a:r>
              <a:rPr lang="fr-CH" dirty="0">
                <a:latin typeface="Arial Rounded MT Bold" panose="020F0704030504030204" pitchFamily="34" charset="77"/>
                <a:ea typeface="Helvetica Neue" panose="02000503000000020004" pitchFamily="2" charset="0"/>
                <a:cs typeface="Helvetica Neue" panose="02000503000000020004" pitchFamily="2" charset="0"/>
              </a:rPr>
              <a:t>Règlement européen du 23.11.2022</a:t>
            </a:r>
          </a:p>
        </p:txBody>
      </p:sp>
      <p:pic>
        <p:nvPicPr>
          <p:cNvPr id="9" name="Image 8">
            <a:extLst>
              <a:ext uri="{FF2B5EF4-FFF2-40B4-BE49-F238E27FC236}">
                <a16:creationId xmlns:a16="http://schemas.microsoft.com/office/drawing/2014/main" id="{2970A180-755B-230B-BF2C-D5D9F89342E1}"/>
              </a:ext>
            </a:extLst>
          </p:cNvPr>
          <p:cNvPicPr>
            <a:picLocks noChangeAspect="1"/>
          </p:cNvPicPr>
          <p:nvPr/>
        </p:nvPicPr>
        <p:blipFill>
          <a:blip r:embed="rId2"/>
          <a:stretch>
            <a:fillRect/>
          </a:stretch>
        </p:blipFill>
        <p:spPr>
          <a:xfrm>
            <a:off x="10049653" y="1286653"/>
            <a:ext cx="2142347" cy="2142347"/>
          </a:xfrm>
          <a:prstGeom prst="rect">
            <a:avLst/>
          </a:prstGeom>
          <a:ln>
            <a:noFill/>
          </a:ln>
        </p:spPr>
      </p:pic>
      <p:pic>
        <p:nvPicPr>
          <p:cNvPr id="3" name="Image 2">
            <a:extLst>
              <a:ext uri="{FF2B5EF4-FFF2-40B4-BE49-F238E27FC236}">
                <a16:creationId xmlns:a16="http://schemas.microsoft.com/office/drawing/2014/main" id="{788AD4D2-E29A-FAD2-96CB-DC7AC0C6FA61}"/>
              </a:ext>
            </a:extLst>
          </p:cNvPr>
          <p:cNvPicPr>
            <a:picLocks noChangeAspect="1"/>
          </p:cNvPicPr>
          <p:nvPr/>
        </p:nvPicPr>
        <p:blipFill>
          <a:blip r:embed="rId3"/>
          <a:stretch>
            <a:fillRect/>
          </a:stretch>
        </p:blipFill>
        <p:spPr>
          <a:xfrm>
            <a:off x="8056943" y="545373"/>
            <a:ext cx="1841500" cy="1841500"/>
          </a:xfrm>
          <a:prstGeom prst="rect">
            <a:avLst/>
          </a:prstGeom>
        </p:spPr>
      </p:pic>
      <p:sp>
        <p:nvSpPr>
          <p:cNvPr id="2" name="ZoneTexte 1">
            <a:extLst>
              <a:ext uri="{FF2B5EF4-FFF2-40B4-BE49-F238E27FC236}">
                <a16:creationId xmlns:a16="http://schemas.microsoft.com/office/drawing/2014/main" id="{087D70C0-235B-AAB5-2AB4-6EF2982CC1A4}"/>
              </a:ext>
            </a:extLst>
          </p:cNvPr>
          <p:cNvSpPr txBox="1"/>
          <p:nvPr/>
        </p:nvSpPr>
        <p:spPr>
          <a:xfrm>
            <a:off x="10957087" y="74136"/>
            <a:ext cx="1383156" cy="461665"/>
          </a:xfrm>
          <a:prstGeom prst="rect">
            <a:avLst/>
          </a:prstGeom>
          <a:noFill/>
        </p:spPr>
        <p:txBody>
          <a:bodyPr wrap="square">
            <a:spAutoFit/>
          </a:bodyPr>
          <a:lstStyle/>
          <a:p>
            <a:pPr algn="ctr"/>
            <a:r>
              <a:rPr lang="fr-CH" sz="2400" b="1" dirty="0">
                <a:latin typeface="☞ABADI MT PRO COND" panose="020B0806020104020203" pitchFamily="34" charset="0"/>
                <a:ea typeface="Helvetica Neue" panose="02000503000000020004" pitchFamily="2" charset="0"/>
                <a:cs typeface="Helvetica Neue" panose="02000503000000020004" pitchFamily="2" charset="0"/>
              </a:rPr>
              <a:t>2022 </a:t>
            </a:r>
            <a:endParaRPr lang="fr-FR" sz="2400" b="1" dirty="0">
              <a:latin typeface="☞ABADI MT PRO COND" panose="020B0806020104020203" pitchFamily="34" charset="0"/>
            </a:endParaRPr>
          </a:p>
        </p:txBody>
      </p:sp>
    </p:spTree>
    <p:extLst>
      <p:ext uri="{BB962C8B-B14F-4D97-AF65-F5344CB8AC3E}">
        <p14:creationId xmlns:p14="http://schemas.microsoft.com/office/powerpoint/2010/main" val="3872283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strVal val="#ppt_w*0.70"/>
                                          </p:val>
                                        </p:tav>
                                        <p:tav tm="100000">
                                          <p:val>
                                            <p:strVal val="#ppt_w"/>
                                          </p:val>
                                        </p:tav>
                                      </p:tavLst>
                                    </p:anim>
                                    <p:anim calcmode="lin" valueType="num">
                                      <p:cBhvr>
                                        <p:cTn id="13" dur="1000" fill="hold"/>
                                        <p:tgtEl>
                                          <p:spTgt spid="7"/>
                                        </p:tgtEl>
                                        <p:attrNameLst>
                                          <p:attrName>ppt_h</p:attrName>
                                        </p:attrNameLst>
                                      </p:cBhvr>
                                      <p:tavLst>
                                        <p:tav tm="0">
                                          <p:val>
                                            <p:strVal val="#ppt_h"/>
                                          </p:val>
                                        </p:tav>
                                        <p:tav tm="100000">
                                          <p:val>
                                            <p:strVal val="#ppt_h"/>
                                          </p:val>
                                        </p:tav>
                                      </p:tavLst>
                                    </p:anim>
                                    <p:animEffect transition="in" filter="fade">
                                      <p:cBhvr>
                                        <p:cTn id="1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2">
            <a:extLst>
              <a:ext uri="{FF2B5EF4-FFF2-40B4-BE49-F238E27FC236}">
                <a16:creationId xmlns:a16="http://schemas.microsoft.com/office/drawing/2014/main" id="{1528A21A-B5E3-BCA5-0EB4-FBA5E795F3E9}"/>
              </a:ext>
            </a:extLst>
          </p:cNvPr>
          <p:cNvSpPr txBox="1"/>
          <p:nvPr/>
        </p:nvSpPr>
        <p:spPr>
          <a:xfrm>
            <a:off x="660400" y="525262"/>
            <a:ext cx="11874500" cy="16927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2400" b="1">
                <a:solidFill>
                  <a:srgbClr val="0B233F"/>
                </a:solidFill>
                <a:latin typeface="Helvetica Neue"/>
                <a:ea typeface="Helvetica Neue"/>
                <a:cs typeface="Helvetica Neue"/>
                <a:sym typeface="Helvetica Neue"/>
              </a:defRPr>
            </a:lvl1pPr>
          </a:lstStyle>
          <a:p>
            <a:r>
              <a:rPr lang="fr-CH" sz="6000" dirty="0">
                <a:solidFill>
                  <a:schemeClr val="tx1"/>
                </a:solidFill>
                <a:latin typeface="Gill Sans Ultra Bold" panose="020B0A02020104020203" pitchFamily="34" charset="77"/>
                <a:ea typeface="Helvetica Neue" panose="02000503000000020004" pitchFamily="2" charset="0"/>
                <a:cs typeface="Helvetica Neue" panose="02000503000000020004" pitchFamily="2" charset="0"/>
              </a:rPr>
              <a:t>Le</a:t>
            </a:r>
            <a:r>
              <a:rPr lang="fr-CH" sz="6000" dirty="0">
                <a:latin typeface="Gill Sans Ultra Bold" panose="020B0A02020104020203" pitchFamily="34" charset="77"/>
                <a:ea typeface="Helvetica Neue" panose="02000503000000020004" pitchFamily="2" charset="0"/>
                <a:cs typeface="Helvetica Neue" panose="02000503000000020004" pitchFamily="2" charset="0"/>
              </a:rPr>
              <a:t> </a:t>
            </a:r>
            <a:r>
              <a:rPr lang="fr-CH" sz="6000" dirty="0" err="1">
                <a:solidFill>
                  <a:srgbClr val="FF0000"/>
                </a:solidFill>
                <a:latin typeface="Gill Sans Ultra Bold" panose="020B0A02020104020203" pitchFamily="34" charset="77"/>
                <a:ea typeface="Helvetica Neue" panose="02000503000000020004" pitchFamily="2" charset="0"/>
                <a:cs typeface="Helvetica Neue" panose="02000503000000020004" pitchFamily="2" charset="0"/>
              </a:rPr>
              <a:t>Pass</a:t>
            </a:r>
            <a:r>
              <a:rPr lang="fr-CH" sz="6000" dirty="0">
                <a:solidFill>
                  <a:srgbClr val="FF0000"/>
                </a:solidFill>
                <a:latin typeface="Gill Sans Ultra Bold" panose="020B0A02020104020203" pitchFamily="34" charset="77"/>
                <a:ea typeface="Helvetica Neue" panose="02000503000000020004" pitchFamily="2" charset="0"/>
                <a:cs typeface="Helvetica Neue" panose="02000503000000020004" pitchFamily="2" charset="0"/>
              </a:rPr>
              <a:t> mondial </a:t>
            </a:r>
            <a:endParaRPr lang="fr-CH" sz="6000" dirty="0">
              <a:latin typeface="Gill Sans Ultra Bold" panose="020B0A02020104020203" pitchFamily="34" charset="77"/>
              <a:ea typeface="Helvetica Neue" panose="02000503000000020004" pitchFamily="2" charset="0"/>
              <a:cs typeface="Helvetica Neue" panose="02000503000000020004" pitchFamily="2" charset="0"/>
            </a:endParaRPr>
          </a:p>
          <a:p>
            <a:r>
              <a:rPr lang="fr-CH" sz="4400" dirty="0">
                <a:solidFill>
                  <a:schemeClr val="tx1"/>
                </a:solidFill>
                <a:latin typeface="Gill Sans Ultra Bold" panose="020B0A02020104020203" pitchFamily="34" charset="77"/>
                <a:ea typeface="Helvetica Neue" panose="02000503000000020004" pitchFamily="2" charset="0"/>
                <a:cs typeface="Helvetica Neue" panose="02000503000000020004" pitchFamily="2" charset="0"/>
              </a:rPr>
              <a:t>Signé avec l’UE le 5 juin 2023</a:t>
            </a:r>
          </a:p>
        </p:txBody>
      </p:sp>
      <p:pic>
        <p:nvPicPr>
          <p:cNvPr id="3" name="Image 2">
            <a:extLst>
              <a:ext uri="{FF2B5EF4-FFF2-40B4-BE49-F238E27FC236}">
                <a16:creationId xmlns:a16="http://schemas.microsoft.com/office/drawing/2014/main" id="{1B048142-0D42-6EA2-4996-CF5A11184032}"/>
              </a:ext>
            </a:extLst>
          </p:cNvPr>
          <p:cNvPicPr>
            <a:picLocks noChangeAspect="1"/>
          </p:cNvPicPr>
          <p:nvPr/>
        </p:nvPicPr>
        <p:blipFill>
          <a:blip r:embed="rId2"/>
          <a:stretch>
            <a:fillRect/>
          </a:stretch>
        </p:blipFill>
        <p:spPr>
          <a:xfrm>
            <a:off x="660400" y="3666796"/>
            <a:ext cx="5341812" cy="2963037"/>
          </a:xfrm>
          <a:prstGeom prst="rect">
            <a:avLst/>
          </a:prstGeom>
        </p:spPr>
      </p:pic>
      <p:sp>
        <p:nvSpPr>
          <p:cNvPr id="11" name="ZoneTexte 10">
            <a:extLst>
              <a:ext uri="{FF2B5EF4-FFF2-40B4-BE49-F238E27FC236}">
                <a16:creationId xmlns:a16="http://schemas.microsoft.com/office/drawing/2014/main" id="{ABA65CE0-CE74-48EE-DB08-88CD9E17E72D}"/>
              </a:ext>
            </a:extLst>
          </p:cNvPr>
          <p:cNvSpPr txBox="1"/>
          <p:nvPr/>
        </p:nvSpPr>
        <p:spPr>
          <a:xfrm>
            <a:off x="581574" y="2345292"/>
            <a:ext cx="10823026" cy="1015663"/>
          </a:xfrm>
          <a:prstGeom prst="rect">
            <a:avLst/>
          </a:prstGeom>
          <a:solidFill>
            <a:schemeClr val="bg1"/>
          </a:solidFill>
          <a:ln w="28575">
            <a:solidFill>
              <a:schemeClr val="tx1"/>
            </a:solidFill>
          </a:ln>
        </p:spPr>
        <p:txBody>
          <a:bodyPr wrap="square">
            <a:spAutoFit/>
          </a:bodyPr>
          <a:lstStyle/>
          <a:p>
            <a:r>
              <a:rPr lang="fr-CH" sz="2000" b="1" dirty="0">
                <a:solidFill>
                  <a:srgbClr val="000000"/>
                </a:solidFill>
                <a:effectLst/>
                <a:highlight>
                  <a:srgbClr val="FFFF00"/>
                </a:highlight>
                <a:latin typeface="Helvetica Neue" panose="02000503000000020004" pitchFamily="2" charset="0"/>
              </a:rPr>
              <a:t>« Il s'agit du </a:t>
            </a:r>
            <a:r>
              <a:rPr lang="fr-CH" sz="2000" b="1" u="sng" dirty="0">
                <a:solidFill>
                  <a:srgbClr val="000000"/>
                </a:solidFill>
                <a:effectLst/>
                <a:highlight>
                  <a:srgbClr val="FFFF00"/>
                </a:highlight>
                <a:latin typeface="Helvetica Neue" panose="02000503000000020004" pitchFamily="2" charset="0"/>
              </a:rPr>
              <a:t>1er élément</a:t>
            </a:r>
            <a:r>
              <a:rPr lang="fr-CH" sz="2000" b="1" dirty="0">
                <a:solidFill>
                  <a:srgbClr val="000000"/>
                </a:solidFill>
                <a:effectLst/>
                <a:highlight>
                  <a:srgbClr val="FFFF00"/>
                </a:highlight>
                <a:latin typeface="Helvetica Neue" panose="02000503000000020004" pitchFamily="2" charset="0"/>
              </a:rPr>
              <a:t> constitutif du réseau mondial de certification de la santé numérique de </a:t>
            </a:r>
            <a:r>
              <a:rPr lang="fr-CH" sz="2000" b="1" dirty="0">
                <a:solidFill>
                  <a:srgbClr val="FF0000"/>
                </a:solidFill>
                <a:effectLst/>
                <a:highlight>
                  <a:srgbClr val="FFFF00"/>
                </a:highlight>
                <a:latin typeface="Helvetica Neue" panose="02000503000000020004" pitchFamily="2" charset="0"/>
              </a:rPr>
              <a:t>l'OMS</a:t>
            </a:r>
            <a:r>
              <a:rPr lang="fr-CH" sz="2000" b="1" dirty="0">
                <a:solidFill>
                  <a:srgbClr val="000000"/>
                </a:solidFill>
                <a:effectLst/>
                <a:latin typeface="Helvetica Neue" panose="02000503000000020004" pitchFamily="2" charset="0"/>
              </a:rPr>
              <a:t> </a:t>
            </a:r>
            <a:r>
              <a:rPr lang="fr-CH" sz="2000" dirty="0">
                <a:solidFill>
                  <a:srgbClr val="000000"/>
                </a:solidFill>
                <a:effectLst/>
                <a:latin typeface="Helvetica Neue" panose="02000503000000020004" pitchFamily="2" charset="0"/>
              </a:rPr>
              <a:t>(GDHCN) </a:t>
            </a:r>
            <a:r>
              <a:rPr lang="fr-CH" sz="2000" b="1" dirty="0">
                <a:solidFill>
                  <a:srgbClr val="000000"/>
                </a:solidFill>
                <a:effectLst/>
                <a:highlight>
                  <a:srgbClr val="FFFF00"/>
                </a:highlight>
                <a:latin typeface="Helvetica Neue" panose="02000503000000020004" pitchFamily="2" charset="0"/>
              </a:rPr>
              <a:t>qui développera </a:t>
            </a:r>
            <a:r>
              <a:rPr lang="fr-CH" sz="2000" b="1" u="sng" dirty="0">
                <a:solidFill>
                  <a:srgbClr val="000000"/>
                </a:solidFill>
                <a:effectLst/>
                <a:highlight>
                  <a:srgbClr val="FFFF00"/>
                </a:highlight>
                <a:latin typeface="Helvetica Neue" panose="02000503000000020004" pitchFamily="2" charset="0"/>
              </a:rPr>
              <a:t>une large gamme de produits numériques</a:t>
            </a:r>
            <a:r>
              <a:rPr lang="fr-CH" sz="2000" b="1" dirty="0">
                <a:solidFill>
                  <a:srgbClr val="000000"/>
                </a:solidFill>
                <a:effectLst/>
                <a:highlight>
                  <a:srgbClr val="FFFF00"/>
                </a:highlight>
                <a:latin typeface="Helvetica Neue" panose="02000503000000020004" pitchFamily="2" charset="0"/>
              </a:rPr>
              <a:t> pour offrir une meilleure santé pour tous. »</a:t>
            </a:r>
            <a:endParaRPr lang="fr-FR" sz="2000" b="1" dirty="0">
              <a:highlight>
                <a:srgbClr val="FFFF00"/>
              </a:highlight>
            </a:endParaRPr>
          </a:p>
        </p:txBody>
      </p:sp>
      <p:sp>
        <p:nvSpPr>
          <p:cNvPr id="12" name="ZoneTexte 11">
            <a:extLst>
              <a:ext uri="{FF2B5EF4-FFF2-40B4-BE49-F238E27FC236}">
                <a16:creationId xmlns:a16="http://schemas.microsoft.com/office/drawing/2014/main" id="{16EE5256-4329-6D6C-FB10-95F7898FD8A6}"/>
              </a:ext>
            </a:extLst>
          </p:cNvPr>
          <p:cNvSpPr txBox="1"/>
          <p:nvPr/>
        </p:nvSpPr>
        <p:spPr>
          <a:xfrm>
            <a:off x="5359546" y="3497046"/>
            <a:ext cx="6045054" cy="1200329"/>
          </a:xfrm>
          <a:prstGeom prst="rect">
            <a:avLst/>
          </a:prstGeom>
          <a:solidFill>
            <a:schemeClr val="bg1"/>
          </a:solidFill>
          <a:ln w="28575">
            <a:solidFill>
              <a:schemeClr val="tx1"/>
            </a:solidFill>
          </a:ln>
        </p:spPr>
        <p:txBody>
          <a:bodyPr wrap="square">
            <a:spAutoFit/>
          </a:bodyPr>
          <a:lstStyle/>
          <a:p>
            <a:r>
              <a:rPr lang="fr-CH" sz="2400" dirty="0">
                <a:solidFill>
                  <a:srgbClr val="000000"/>
                </a:solidFill>
                <a:effectLst/>
                <a:latin typeface="Helvetica Neue" panose="02000503000000020004" pitchFamily="2" charset="0"/>
              </a:rPr>
              <a:t>« Cas d'utilisation supplémentaires, </a:t>
            </a:r>
            <a:r>
              <a:rPr lang="fr-CH" sz="2400" b="1" dirty="0">
                <a:solidFill>
                  <a:srgbClr val="000000"/>
                </a:solidFill>
                <a:effectLst/>
                <a:highlight>
                  <a:srgbClr val="FFFF00"/>
                </a:highlight>
                <a:latin typeface="Helvetica Neue" panose="02000503000000020004" pitchFamily="2" charset="0"/>
              </a:rPr>
              <a:t>qui peuvent inclure </a:t>
            </a:r>
            <a:r>
              <a:rPr lang="fr-CH" sz="2400" b="1" u="sng" dirty="0">
                <a:solidFill>
                  <a:srgbClr val="000000"/>
                </a:solidFill>
                <a:effectLst/>
                <a:highlight>
                  <a:srgbClr val="FFFF00"/>
                </a:highlight>
                <a:latin typeface="Helvetica Neue" panose="02000503000000020004" pitchFamily="2" charset="0"/>
              </a:rPr>
              <a:t>la numérisation du certificat international de vaccination</a:t>
            </a:r>
            <a:r>
              <a:rPr lang="fr-CH" sz="2400" b="1" dirty="0">
                <a:solidFill>
                  <a:srgbClr val="000000"/>
                </a:solidFill>
                <a:effectLst/>
                <a:latin typeface="Helvetica Neue" panose="02000503000000020004" pitchFamily="2" charset="0"/>
              </a:rPr>
              <a:t> </a:t>
            </a:r>
            <a:r>
              <a:rPr lang="fr-CH" sz="2400" dirty="0">
                <a:solidFill>
                  <a:srgbClr val="000000"/>
                </a:solidFill>
                <a:effectLst/>
                <a:latin typeface="Helvetica Neue" panose="02000503000000020004" pitchFamily="2" charset="0"/>
              </a:rPr>
              <a:t>»</a:t>
            </a:r>
          </a:p>
        </p:txBody>
      </p:sp>
      <p:pic>
        <p:nvPicPr>
          <p:cNvPr id="2" name="Image 1">
            <a:extLst>
              <a:ext uri="{FF2B5EF4-FFF2-40B4-BE49-F238E27FC236}">
                <a16:creationId xmlns:a16="http://schemas.microsoft.com/office/drawing/2014/main" id="{044BCBC0-E185-B3D5-995E-F7DFC7C3751A}"/>
              </a:ext>
            </a:extLst>
          </p:cNvPr>
          <p:cNvPicPr>
            <a:picLocks noChangeAspect="1"/>
          </p:cNvPicPr>
          <p:nvPr/>
        </p:nvPicPr>
        <p:blipFill>
          <a:blip r:embed="rId3"/>
          <a:stretch>
            <a:fillRect/>
          </a:stretch>
        </p:blipFill>
        <p:spPr>
          <a:xfrm>
            <a:off x="6189790" y="4788333"/>
            <a:ext cx="1841500" cy="1841500"/>
          </a:xfrm>
          <a:prstGeom prst="rect">
            <a:avLst/>
          </a:prstGeom>
        </p:spPr>
      </p:pic>
      <p:sp>
        <p:nvSpPr>
          <p:cNvPr id="4" name="ZoneTexte 3">
            <a:extLst>
              <a:ext uri="{FF2B5EF4-FFF2-40B4-BE49-F238E27FC236}">
                <a16:creationId xmlns:a16="http://schemas.microsoft.com/office/drawing/2014/main" id="{C15ACF77-6D0C-394F-6921-40F40267CD30}"/>
              </a:ext>
            </a:extLst>
          </p:cNvPr>
          <p:cNvSpPr txBox="1"/>
          <p:nvPr/>
        </p:nvSpPr>
        <p:spPr>
          <a:xfrm>
            <a:off x="10957087" y="74136"/>
            <a:ext cx="1383156" cy="461665"/>
          </a:xfrm>
          <a:prstGeom prst="rect">
            <a:avLst/>
          </a:prstGeom>
          <a:noFill/>
        </p:spPr>
        <p:txBody>
          <a:bodyPr wrap="square">
            <a:spAutoFit/>
          </a:bodyPr>
          <a:lstStyle/>
          <a:p>
            <a:pPr algn="ctr"/>
            <a:r>
              <a:rPr lang="fr-CH" sz="2400" b="1" dirty="0">
                <a:latin typeface="☞ABADI MT PRO COND" panose="020B0806020104020203" pitchFamily="34" charset="0"/>
                <a:ea typeface="Helvetica Neue" panose="02000503000000020004" pitchFamily="2" charset="0"/>
                <a:cs typeface="Helvetica Neue" panose="02000503000000020004" pitchFamily="2" charset="0"/>
              </a:rPr>
              <a:t>2023 </a:t>
            </a:r>
            <a:endParaRPr lang="fr-FR" sz="2400" b="1" dirty="0">
              <a:latin typeface="☞ABADI MT PRO COND" panose="020B0806020104020203" pitchFamily="34" charset="0"/>
            </a:endParaRPr>
          </a:p>
        </p:txBody>
      </p:sp>
    </p:spTree>
    <p:extLst>
      <p:ext uri="{BB962C8B-B14F-4D97-AF65-F5344CB8AC3E}">
        <p14:creationId xmlns:p14="http://schemas.microsoft.com/office/powerpoint/2010/main" val="3021516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52FD4C92-8902-48D8-4D50-8AB4150AD8A6}"/>
              </a:ext>
            </a:extLst>
          </p:cNvPr>
          <p:cNvPicPr>
            <a:picLocks noChangeAspect="1"/>
          </p:cNvPicPr>
          <p:nvPr/>
        </p:nvPicPr>
        <p:blipFill>
          <a:blip r:embed="rId2"/>
          <a:stretch>
            <a:fillRect/>
          </a:stretch>
        </p:blipFill>
        <p:spPr>
          <a:xfrm>
            <a:off x="8193961" y="-23597"/>
            <a:ext cx="3247767" cy="2197932"/>
          </a:xfrm>
          <a:prstGeom prst="rect">
            <a:avLst/>
          </a:prstGeom>
        </p:spPr>
      </p:pic>
      <p:sp>
        <p:nvSpPr>
          <p:cNvPr id="5" name="Titre 1">
            <a:extLst>
              <a:ext uri="{FF2B5EF4-FFF2-40B4-BE49-F238E27FC236}">
                <a16:creationId xmlns:a16="http://schemas.microsoft.com/office/drawing/2014/main" id="{799903B0-A526-CC94-74AC-35A767754CEF}"/>
              </a:ext>
            </a:extLst>
          </p:cNvPr>
          <p:cNvSpPr>
            <a:spLocks noGrp="1"/>
          </p:cNvSpPr>
          <p:nvPr>
            <p:ph type="title"/>
          </p:nvPr>
        </p:nvSpPr>
        <p:spPr>
          <a:xfrm>
            <a:off x="362496" y="385515"/>
            <a:ext cx="7599342" cy="2246508"/>
          </a:xfrm>
        </p:spPr>
        <p:txBody>
          <a:bodyPr>
            <a:normAutofit fontScale="90000"/>
          </a:bodyPr>
          <a:lstStyle/>
          <a:p>
            <a:r>
              <a:rPr lang="fr-CH" sz="4800" dirty="0">
                <a:latin typeface="Gill Sans Ultra Bold" panose="020B0A02020104020203" pitchFamily="34" charset="77"/>
              </a:rPr>
              <a:t>Le </a:t>
            </a:r>
            <a:r>
              <a:rPr lang="fr-CH" sz="4800" dirty="0">
                <a:solidFill>
                  <a:srgbClr val="FF0000"/>
                </a:solidFill>
                <a:latin typeface="Gill Sans Ultra Bold" panose="020B0A02020104020203" pitchFamily="34" charset="77"/>
              </a:rPr>
              <a:t>Crédit Social mondial</a:t>
            </a:r>
            <a:r>
              <a:rPr lang="fr-CH" sz="4800" dirty="0">
                <a:latin typeface="Gill Sans Ultra Bold" panose="020B0A02020104020203" pitchFamily="34" charset="77"/>
              </a:rPr>
              <a:t> de l’ONU :  </a:t>
            </a:r>
            <a:br>
              <a:rPr lang="fr-CH" sz="4800" dirty="0">
                <a:latin typeface="Gill Sans Ultra Bold" panose="020B0A02020104020203" pitchFamily="34" charset="77"/>
              </a:rPr>
            </a:br>
            <a:r>
              <a:rPr lang="fr-CH" sz="7300" dirty="0">
                <a:latin typeface="Gill Sans Ultra Bold" panose="020B0A02020104020203" pitchFamily="34" charset="77"/>
              </a:rPr>
              <a:t>Le DPI</a:t>
            </a:r>
            <a:endParaRPr lang="fr-CH" sz="7300" dirty="0">
              <a:effectLst/>
              <a:latin typeface="Gill Sans Ultra Bold" panose="020B0A02020104020203" pitchFamily="34" charset="77"/>
            </a:endParaRPr>
          </a:p>
        </p:txBody>
      </p:sp>
      <p:sp>
        <p:nvSpPr>
          <p:cNvPr id="7" name="ZoneTexte 6">
            <a:extLst>
              <a:ext uri="{FF2B5EF4-FFF2-40B4-BE49-F238E27FC236}">
                <a16:creationId xmlns:a16="http://schemas.microsoft.com/office/drawing/2014/main" id="{44B42370-1616-9285-351C-B32B6084A4B3}"/>
              </a:ext>
            </a:extLst>
          </p:cNvPr>
          <p:cNvSpPr txBox="1"/>
          <p:nvPr/>
        </p:nvSpPr>
        <p:spPr>
          <a:xfrm>
            <a:off x="503538" y="2756817"/>
            <a:ext cx="4614562" cy="400110"/>
          </a:xfrm>
          <a:prstGeom prst="rect">
            <a:avLst/>
          </a:prstGeom>
          <a:noFill/>
        </p:spPr>
        <p:txBody>
          <a:bodyPr wrap="square">
            <a:spAutoFit/>
          </a:bodyPr>
          <a:lstStyle/>
          <a:p>
            <a:r>
              <a:rPr lang="fr-FR" sz="2000" dirty="0">
                <a:highlight>
                  <a:srgbClr val="FFFF00"/>
                </a:highlight>
                <a:latin typeface="Arial Rounded MT Bold" panose="020F0704030504030204" pitchFamily="34" charset="77"/>
              </a:rPr>
              <a:t>DPI = Digital Public Infrastructure</a:t>
            </a:r>
            <a:endParaRPr lang="fr-FR" sz="2000" dirty="0">
              <a:highlight>
                <a:srgbClr val="FFFF00"/>
              </a:highlight>
            </a:endParaRPr>
          </a:p>
        </p:txBody>
      </p:sp>
      <p:pic>
        <p:nvPicPr>
          <p:cNvPr id="8" name="Image 7">
            <a:extLst>
              <a:ext uri="{FF2B5EF4-FFF2-40B4-BE49-F238E27FC236}">
                <a16:creationId xmlns:a16="http://schemas.microsoft.com/office/drawing/2014/main" id="{6FDE0A1A-7FDE-37AE-89B1-0D0DDA42F47B}"/>
              </a:ext>
            </a:extLst>
          </p:cNvPr>
          <p:cNvPicPr>
            <a:picLocks noChangeAspect="1"/>
          </p:cNvPicPr>
          <p:nvPr/>
        </p:nvPicPr>
        <p:blipFill>
          <a:blip r:embed="rId3"/>
          <a:stretch>
            <a:fillRect/>
          </a:stretch>
        </p:blipFill>
        <p:spPr>
          <a:xfrm>
            <a:off x="5902297" y="1765223"/>
            <a:ext cx="5927207" cy="3327554"/>
          </a:xfrm>
          <a:prstGeom prst="rect">
            <a:avLst/>
          </a:prstGeom>
          <a:ln>
            <a:solidFill>
              <a:schemeClr val="tx1"/>
            </a:solidFill>
          </a:ln>
        </p:spPr>
      </p:pic>
      <p:sp>
        <p:nvSpPr>
          <p:cNvPr id="10" name="ZoneTexte 9">
            <a:extLst>
              <a:ext uri="{FF2B5EF4-FFF2-40B4-BE49-F238E27FC236}">
                <a16:creationId xmlns:a16="http://schemas.microsoft.com/office/drawing/2014/main" id="{5BA16ADE-DBB5-E797-E784-440121D4783F}"/>
              </a:ext>
            </a:extLst>
          </p:cNvPr>
          <p:cNvSpPr txBox="1"/>
          <p:nvPr/>
        </p:nvSpPr>
        <p:spPr>
          <a:xfrm>
            <a:off x="503538" y="3467875"/>
            <a:ext cx="5051679" cy="2031325"/>
          </a:xfrm>
          <a:prstGeom prst="rect">
            <a:avLst/>
          </a:prstGeom>
          <a:solidFill>
            <a:schemeClr val="bg1"/>
          </a:solidFill>
          <a:ln w="28575">
            <a:solidFill>
              <a:schemeClr val="tx1"/>
            </a:solidFill>
          </a:ln>
        </p:spPr>
        <p:txBody>
          <a:bodyPr wrap="square">
            <a:spAutoFit/>
          </a:bodyPr>
          <a:lstStyle/>
          <a:p>
            <a:r>
              <a:rPr lang="fr-CH" dirty="0">
                <a:solidFill>
                  <a:srgbClr val="000000"/>
                </a:solidFill>
                <a:effectLst/>
                <a:latin typeface="Helvetica Neue" panose="02000503000000020004" pitchFamily="2" charset="0"/>
              </a:rPr>
              <a:t>« L’infrastructure publique numérique (DPI) est un </a:t>
            </a:r>
            <a:r>
              <a:rPr lang="fr-CH" b="1" dirty="0">
                <a:solidFill>
                  <a:srgbClr val="000000"/>
                </a:solidFill>
                <a:effectLst/>
                <a:highlight>
                  <a:srgbClr val="FFFF00"/>
                </a:highlight>
                <a:latin typeface="Helvetica Neue" panose="02000503000000020004" pitchFamily="2" charset="0"/>
              </a:rPr>
              <a:t>ensemble de systèmes numériques fondamentaux qui constituent l’épine dorsale des sociétés modernes</a:t>
            </a:r>
            <a:r>
              <a:rPr lang="fr-CH" b="1" dirty="0">
                <a:solidFill>
                  <a:srgbClr val="000000"/>
                </a:solidFill>
                <a:effectLst/>
                <a:latin typeface="Helvetica Neue" panose="02000503000000020004" pitchFamily="2" charset="0"/>
              </a:rPr>
              <a:t>. </a:t>
            </a:r>
          </a:p>
          <a:p>
            <a:r>
              <a:rPr lang="fr-CH" dirty="0">
                <a:solidFill>
                  <a:srgbClr val="000000"/>
                </a:solidFill>
                <a:effectLst/>
                <a:latin typeface="Helvetica Neue" panose="02000503000000020004" pitchFamily="2" charset="0"/>
              </a:rPr>
              <a:t>Le DPI permet des interactions sécurisées </a:t>
            </a:r>
          </a:p>
          <a:p>
            <a:r>
              <a:rPr lang="fr-CH" dirty="0">
                <a:solidFill>
                  <a:srgbClr val="000000"/>
                </a:solidFill>
                <a:effectLst/>
                <a:latin typeface="Helvetica Neue" panose="02000503000000020004" pitchFamily="2" charset="0"/>
              </a:rPr>
              <a:t>et transparentes </a:t>
            </a:r>
            <a:r>
              <a:rPr lang="fr-CH" b="1" dirty="0">
                <a:solidFill>
                  <a:srgbClr val="000000"/>
                </a:solidFill>
                <a:effectLst/>
                <a:highlight>
                  <a:srgbClr val="FFFF00"/>
                </a:highlight>
                <a:latin typeface="Helvetica Neue" panose="02000503000000020004" pitchFamily="2" charset="0"/>
              </a:rPr>
              <a:t>entre les personnes, </a:t>
            </a:r>
          </a:p>
          <a:p>
            <a:r>
              <a:rPr lang="fr-CH" b="1" dirty="0">
                <a:solidFill>
                  <a:srgbClr val="000000"/>
                </a:solidFill>
                <a:effectLst/>
                <a:highlight>
                  <a:srgbClr val="FFFF00"/>
                </a:highlight>
                <a:latin typeface="Helvetica Neue" panose="02000503000000020004" pitchFamily="2" charset="0"/>
              </a:rPr>
              <a:t>les entreprises et les gouvernements</a:t>
            </a:r>
            <a:r>
              <a:rPr lang="fr-CH" dirty="0">
                <a:solidFill>
                  <a:srgbClr val="000000"/>
                </a:solidFill>
                <a:effectLst/>
                <a:latin typeface="Helvetica Neue" panose="02000503000000020004" pitchFamily="2" charset="0"/>
              </a:rPr>
              <a:t>.</a:t>
            </a:r>
          </a:p>
        </p:txBody>
      </p:sp>
      <p:sp>
        <p:nvSpPr>
          <p:cNvPr id="12" name="ZoneTexte 11">
            <a:extLst>
              <a:ext uri="{FF2B5EF4-FFF2-40B4-BE49-F238E27FC236}">
                <a16:creationId xmlns:a16="http://schemas.microsoft.com/office/drawing/2014/main" id="{BF7DB6D9-B072-876E-B233-0BDF87EA426C}"/>
              </a:ext>
            </a:extLst>
          </p:cNvPr>
          <p:cNvSpPr txBox="1"/>
          <p:nvPr/>
        </p:nvSpPr>
        <p:spPr>
          <a:xfrm>
            <a:off x="4759329" y="5051466"/>
            <a:ext cx="6869265" cy="1754326"/>
          </a:xfrm>
          <a:prstGeom prst="rect">
            <a:avLst/>
          </a:prstGeom>
          <a:solidFill>
            <a:schemeClr val="bg1"/>
          </a:solidFill>
          <a:ln w="28575">
            <a:solidFill>
              <a:schemeClr val="tx1"/>
            </a:solidFill>
          </a:ln>
        </p:spPr>
        <p:txBody>
          <a:bodyPr wrap="square">
            <a:spAutoFit/>
          </a:bodyPr>
          <a:lstStyle/>
          <a:p>
            <a:r>
              <a:rPr lang="fr-CH" b="1" dirty="0">
                <a:solidFill>
                  <a:srgbClr val="000000"/>
                </a:solidFill>
                <a:effectLst/>
                <a:highlight>
                  <a:srgbClr val="FFFF00"/>
                </a:highlight>
                <a:latin typeface="Helvetica Neue" panose="02000503000000020004" pitchFamily="2" charset="0"/>
              </a:rPr>
              <a:t>De la </a:t>
            </a:r>
            <a:r>
              <a:rPr lang="fr-CH" b="1" u="sng" dirty="0">
                <a:solidFill>
                  <a:srgbClr val="000000"/>
                </a:solidFill>
                <a:effectLst/>
                <a:highlight>
                  <a:srgbClr val="FFFF00"/>
                </a:highlight>
                <a:latin typeface="Helvetica Neue" panose="02000503000000020004" pitchFamily="2" charset="0"/>
              </a:rPr>
              <a:t>vérification des identités</a:t>
            </a:r>
            <a:r>
              <a:rPr lang="fr-CH" b="1" dirty="0">
                <a:solidFill>
                  <a:srgbClr val="000000"/>
                </a:solidFill>
                <a:effectLst/>
                <a:highlight>
                  <a:srgbClr val="FFFF00"/>
                </a:highlight>
                <a:latin typeface="Helvetica Neue" panose="02000503000000020004" pitchFamily="2" charset="0"/>
              </a:rPr>
              <a:t> à l’ouverture de </a:t>
            </a:r>
            <a:r>
              <a:rPr lang="fr-CH" b="1" u="sng" dirty="0">
                <a:solidFill>
                  <a:srgbClr val="000000"/>
                </a:solidFill>
                <a:effectLst/>
                <a:highlight>
                  <a:srgbClr val="FFFF00"/>
                </a:highlight>
                <a:latin typeface="Helvetica Neue" panose="02000503000000020004" pitchFamily="2" charset="0"/>
              </a:rPr>
              <a:t>comptes bancaires</a:t>
            </a:r>
            <a:r>
              <a:rPr lang="fr-CH" b="1" dirty="0">
                <a:solidFill>
                  <a:srgbClr val="000000"/>
                </a:solidFill>
                <a:effectLst/>
                <a:highlight>
                  <a:srgbClr val="FFFF00"/>
                </a:highlight>
                <a:latin typeface="Helvetica Neue" panose="02000503000000020004" pitchFamily="2" charset="0"/>
              </a:rPr>
              <a:t>, en passant par la garantie de </a:t>
            </a:r>
            <a:r>
              <a:rPr lang="fr-CH" b="1" u="sng" dirty="0">
                <a:solidFill>
                  <a:srgbClr val="000000"/>
                </a:solidFill>
                <a:effectLst/>
                <a:highlight>
                  <a:srgbClr val="FFFF00"/>
                </a:highlight>
                <a:latin typeface="Helvetica Neue" panose="02000503000000020004" pitchFamily="2" charset="0"/>
              </a:rPr>
              <a:t>paiements numériques</a:t>
            </a:r>
            <a:r>
              <a:rPr lang="fr-CH" b="1" dirty="0">
                <a:solidFill>
                  <a:srgbClr val="000000"/>
                </a:solidFill>
                <a:effectLst/>
                <a:highlight>
                  <a:srgbClr val="FFFF00"/>
                </a:highlight>
                <a:latin typeface="Helvetica Neue" panose="02000503000000020004" pitchFamily="2" charset="0"/>
              </a:rPr>
              <a:t> rapides et fiables et la possibilité d’un </a:t>
            </a:r>
            <a:r>
              <a:rPr lang="fr-CH" b="1" u="sng" dirty="0">
                <a:solidFill>
                  <a:srgbClr val="000000"/>
                </a:solidFill>
                <a:effectLst/>
                <a:highlight>
                  <a:srgbClr val="FFFF00"/>
                </a:highlight>
                <a:latin typeface="Helvetica Neue" panose="02000503000000020004" pitchFamily="2" charset="0"/>
              </a:rPr>
              <a:t>échange de données</a:t>
            </a:r>
            <a:r>
              <a:rPr lang="fr-CH" b="1" dirty="0">
                <a:solidFill>
                  <a:srgbClr val="000000"/>
                </a:solidFill>
                <a:effectLst/>
                <a:highlight>
                  <a:srgbClr val="FFFF00"/>
                </a:highlight>
                <a:latin typeface="Helvetica Neue" panose="02000503000000020004" pitchFamily="2" charset="0"/>
              </a:rPr>
              <a:t> </a:t>
            </a:r>
            <a:r>
              <a:rPr lang="fr-CH" b="1" dirty="0">
                <a:solidFill>
                  <a:srgbClr val="FF0000"/>
                </a:solidFill>
                <a:effectLst/>
                <a:highlight>
                  <a:srgbClr val="FFFF00"/>
                </a:highlight>
                <a:latin typeface="Helvetica Neue" panose="02000503000000020004" pitchFamily="2" charset="0"/>
              </a:rPr>
              <a:t>sûr et efficace </a:t>
            </a:r>
            <a:r>
              <a:rPr lang="fr-CH" b="1" dirty="0">
                <a:solidFill>
                  <a:srgbClr val="000000"/>
                </a:solidFill>
                <a:effectLst/>
                <a:highlight>
                  <a:srgbClr val="FFFF00"/>
                </a:highlight>
                <a:latin typeface="Helvetica Neue" panose="02000503000000020004" pitchFamily="2" charset="0"/>
              </a:rPr>
              <a:t>entre les </a:t>
            </a:r>
            <a:r>
              <a:rPr lang="fr-CH" b="1" u="sng" dirty="0">
                <a:solidFill>
                  <a:srgbClr val="000000"/>
                </a:solidFill>
                <a:effectLst/>
                <a:highlight>
                  <a:srgbClr val="FFFF00"/>
                </a:highlight>
                <a:latin typeface="Helvetica Neue" panose="02000503000000020004" pitchFamily="2" charset="0"/>
              </a:rPr>
              <a:t>services gouvernementaux</a:t>
            </a:r>
            <a:r>
              <a:rPr lang="fr-CH" b="1" dirty="0">
                <a:solidFill>
                  <a:srgbClr val="000000"/>
                </a:solidFill>
                <a:effectLst/>
                <a:highlight>
                  <a:srgbClr val="FFFF00"/>
                </a:highlight>
                <a:latin typeface="Helvetica Neue" panose="02000503000000020004" pitchFamily="2" charset="0"/>
              </a:rPr>
              <a:t> </a:t>
            </a:r>
            <a:r>
              <a:rPr lang="fr-CH" dirty="0">
                <a:solidFill>
                  <a:srgbClr val="000000"/>
                </a:solidFill>
                <a:effectLst/>
                <a:latin typeface="Helvetica Neue" panose="02000503000000020004" pitchFamily="2" charset="0"/>
              </a:rPr>
              <a:t>— Le DPI peut rendre la vie quotidienne plus connectée et inclusive. »</a:t>
            </a:r>
          </a:p>
        </p:txBody>
      </p:sp>
      <p:sp>
        <p:nvSpPr>
          <p:cNvPr id="3" name="ZoneTexte 2">
            <a:extLst>
              <a:ext uri="{FF2B5EF4-FFF2-40B4-BE49-F238E27FC236}">
                <a16:creationId xmlns:a16="http://schemas.microsoft.com/office/drawing/2014/main" id="{46C0B982-5AFD-C900-0A9E-C9423A4AF69A}"/>
              </a:ext>
            </a:extLst>
          </p:cNvPr>
          <p:cNvSpPr txBox="1"/>
          <p:nvPr/>
        </p:nvSpPr>
        <p:spPr>
          <a:xfrm>
            <a:off x="503538" y="6287819"/>
            <a:ext cx="4195923" cy="369332"/>
          </a:xfrm>
          <a:prstGeom prst="rect">
            <a:avLst/>
          </a:prstGeom>
          <a:noFill/>
        </p:spPr>
        <p:txBody>
          <a:bodyPr wrap="square">
            <a:spAutoFit/>
          </a:bodyPr>
          <a:lstStyle/>
          <a:p>
            <a:r>
              <a:rPr lang="fr-FR" i="1" dirty="0"/>
              <a:t>Consécration au G20 de New Delhi en 2023</a:t>
            </a:r>
          </a:p>
        </p:txBody>
      </p:sp>
      <p:sp>
        <p:nvSpPr>
          <p:cNvPr id="2" name="ZoneTexte 1">
            <a:extLst>
              <a:ext uri="{FF2B5EF4-FFF2-40B4-BE49-F238E27FC236}">
                <a16:creationId xmlns:a16="http://schemas.microsoft.com/office/drawing/2014/main" id="{DC2F6F73-F66F-E2C1-4EF0-11A718455760}"/>
              </a:ext>
            </a:extLst>
          </p:cNvPr>
          <p:cNvSpPr txBox="1"/>
          <p:nvPr/>
        </p:nvSpPr>
        <p:spPr>
          <a:xfrm>
            <a:off x="10937016" y="25297"/>
            <a:ext cx="1383156" cy="461665"/>
          </a:xfrm>
          <a:prstGeom prst="rect">
            <a:avLst/>
          </a:prstGeom>
          <a:noFill/>
        </p:spPr>
        <p:txBody>
          <a:bodyPr wrap="square">
            <a:spAutoFit/>
          </a:bodyPr>
          <a:lstStyle/>
          <a:p>
            <a:pPr algn="ctr"/>
            <a:r>
              <a:rPr lang="fr-CH" sz="2400" b="1" dirty="0">
                <a:latin typeface="☞ABADI MT PRO COND" panose="020B0806020104020203" pitchFamily="34" charset="0"/>
                <a:ea typeface="Helvetica Neue" panose="02000503000000020004" pitchFamily="2" charset="0"/>
                <a:cs typeface="Helvetica Neue" panose="02000503000000020004" pitchFamily="2" charset="0"/>
              </a:rPr>
              <a:t>2023 </a:t>
            </a:r>
            <a:endParaRPr lang="fr-FR" sz="2400" b="1" dirty="0">
              <a:latin typeface="☞ABADI MT PRO COND" panose="020B0806020104020203" pitchFamily="34" charset="0"/>
            </a:endParaRPr>
          </a:p>
        </p:txBody>
      </p:sp>
    </p:spTree>
    <p:extLst>
      <p:ext uri="{BB962C8B-B14F-4D97-AF65-F5344CB8AC3E}">
        <p14:creationId xmlns:p14="http://schemas.microsoft.com/office/powerpoint/2010/main" val="632281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2">
            <a:extLst>
              <a:ext uri="{FF2B5EF4-FFF2-40B4-BE49-F238E27FC236}">
                <a16:creationId xmlns:a16="http://schemas.microsoft.com/office/drawing/2014/main" id="{1528A21A-B5E3-BCA5-0EB4-FBA5E795F3E9}"/>
              </a:ext>
            </a:extLst>
          </p:cNvPr>
          <p:cNvSpPr txBox="1"/>
          <p:nvPr/>
        </p:nvSpPr>
        <p:spPr>
          <a:xfrm>
            <a:off x="257967" y="324919"/>
            <a:ext cx="12330114" cy="15696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2400" b="1">
                <a:solidFill>
                  <a:srgbClr val="0B233F"/>
                </a:solidFill>
                <a:latin typeface="Helvetica Neue"/>
                <a:ea typeface="Helvetica Neue"/>
                <a:cs typeface="Helvetica Neue"/>
                <a:sym typeface="Helvetica Neue"/>
              </a:defRPr>
            </a:lvl1pPr>
          </a:lstStyle>
          <a:p>
            <a:r>
              <a:rPr lang="fr-CH" sz="4800" dirty="0">
                <a:solidFill>
                  <a:schemeClr val="tx1"/>
                </a:solidFill>
                <a:latin typeface="Gill Sans Ultra Bold" panose="020B0A02020104020203" pitchFamily="34" charset="77"/>
                <a:ea typeface="Helvetica Neue" panose="02000503000000020004" pitchFamily="2" charset="0"/>
                <a:cs typeface="Helvetica Neue" panose="02000503000000020004" pitchFamily="2" charset="0"/>
              </a:rPr>
              <a:t>La </a:t>
            </a:r>
            <a:r>
              <a:rPr lang="fr-CH" sz="4800" dirty="0">
                <a:solidFill>
                  <a:srgbClr val="FF0000"/>
                </a:solidFill>
                <a:latin typeface="Gill Sans Ultra Bold" panose="020B0A02020104020203" pitchFamily="34" charset="77"/>
                <a:ea typeface="Helvetica Neue" panose="02000503000000020004" pitchFamily="2" charset="0"/>
                <a:cs typeface="Helvetica Neue" panose="02000503000000020004" pitchFamily="2" charset="0"/>
              </a:rPr>
              <a:t>carte européenne de </a:t>
            </a:r>
            <a:r>
              <a:rPr lang="fr-CH" sz="4800" dirty="0">
                <a:solidFill>
                  <a:schemeClr val="tx1"/>
                </a:solidFill>
                <a:latin typeface="Gill Sans Ultra Bold" panose="020B0A02020104020203" pitchFamily="34" charset="77"/>
                <a:ea typeface="Helvetica Neue" panose="02000503000000020004" pitchFamily="2" charset="0"/>
                <a:cs typeface="Helvetica Neue" panose="02000503000000020004" pitchFamily="2" charset="0"/>
              </a:rPr>
              <a:t>vaccination (CVE)</a:t>
            </a:r>
          </a:p>
        </p:txBody>
      </p:sp>
      <p:sp>
        <p:nvSpPr>
          <p:cNvPr id="7" name="ZoneTexte 6">
            <a:extLst>
              <a:ext uri="{FF2B5EF4-FFF2-40B4-BE49-F238E27FC236}">
                <a16:creationId xmlns:a16="http://schemas.microsoft.com/office/drawing/2014/main" id="{BD58180B-CD99-20BB-F1A2-5F57A660FA13}"/>
              </a:ext>
            </a:extLst>
          </p:cNvPr>
          <p:cNvSpPr txBox="1"/>
          <p:nvPr/>
        </p:nvSpPr>
        <p:spPr>
          <a:xfrm>
            <a:off x="318811" y="2120929"/>
            <a:ext cx="7532416" cy="1200329"/>
          </a:xfrm>
          <a:prstGeom prst="rect">
            <a:avLst/>
          </a:prstGeom>
          <a:solidFill>
            <a:schemeClr val="bg1"/>
          </a:solidFill>
          <a:ln w="28575">
            <a:solidFill>
              <a:schemeClr val="tx1"/>
            </a:solidFill>
          </a:ln>
        </p:spPr>
        <p:txBody>
          <a:bodyPr wrap="square">
            <a:spAutoFit/>
          </a:bodyPr>
          <a:lstStyle/>
          <a:p>
            <a:r>
              <a:rPr lang="fr-CH" sz="2400" b="1" dirty="0">
                <a:solidFill>
                  <a:srgbClr val="000000"/>
                </a:solidFill>
                <a:latin typeface="Gill Sans Ultra Bold" panose="020B0A02020104020203" pitchFamily="34" charset="77"/>
              </a:rPr>
              <a:t>Dès </a:t>
            </a:r>
            <a:r>
              <a:rPr lang="fr-CH" sz="2400" b="1" dirty="0">
                <a:solidFill>
                  <a:srgbClr val="FF0000"/>
                </a:solidFill>
                <a:latin typeface="Gill Sans Ultra Bold" panose="020B0A02020104020203" pitchFamily="34" charset="77"/>
              </a:rPr>
              <a:t>septembre 2024</a:t>
            </a:r>
            <a:r>
              <a:rPr lang="fr-CH" sz="2400" b="1" dirty="0">
                <a:solidFill>
                  <a:srgbClr val="000000"/>
                </a:solidFill>
                <a:latin typeface="Gill Sans Ultra Bold" panose="020B0A02020104020203" pitchFamily="34" charset="77"/>
              </a:rPr>
              <a:t>, les pays pilotes </a:t>
            </a:r>
            <a:br>
              <a:rPr lang="fr-CH" sz="2400" b="1" dirty="0">
                <a:solidFill>
                  <a:srgbClr val="000000"/>
                </a:solidFill>
                <a:latin typeface="Gill Sans Ultra Bold" panose="020B0A02020104020203" pitchFamily="34" charset="77"/>
              </a:rPr>
            </a:br>
            <a:r>
              <a:rPr lang="fr-CH" sz="2400" b="1" dirty="0">
                <a:solidFill>
                  <a:srgbClr val="000000"/>
                </a:solidFill>
                <a:latin typeface="Gill Sans Ultra Bold" panose="020B0A02020104020203" pitchFamily="34" charset="77"/>
              </a:rPr>
              <a:t>sont : </a:t>
            </a:r>
          </a:p>
          <a:p>
            <a:r>
              <a:rPr lang="fr-CH" sz="2400" b="1" dirty="0">
                <a:solidFill>
                  <a:srgbClr val="000000"/>
                </a:solidFill>
                <a:highlight>
                  <a:srgbClr val="FFFF00"/>
                </a:highlight>
                <a:latin typeface="Arial Rounded MT Bold" panose="020F0704030504030204" pitchFamily="34" charset="77"/>
              </a:rPr>
              <a:t>Belgique, Allemagne, Grèce, Lettonie, Portugal</a:t>
            </a:r>
          </a:p>
        </p:txBody>
      </p:sp>
      <p:sp>
        <p:nvSpPr>
          <p:cNvPr id="18" name="ZoneTexte 17">
            <a:extLst>
              <a:ext uri="{FF2B5EF4-FFF2-40B4-BE49-F238E27FC236}">
                <a16:creationId xmlns:a16="http://schemas.microsoft.com/office/drawing/2014/main" id="{56933511-2E10-01CD-9FE9-01A2772B0E06}"/>
              </a:ext>
            </a:extLst>
          </p:cNvPr>
          <p:cNvSpPr txBox="1"/>
          <p:nvPr/>
        </p:nvSpPr>
        <p:spPr>
          <a:xfrm>
            <a:off x="318811" y="3547142"/>
            <a:ext cx="7532416" cy="830997"/>
          </a:xfrm>
          <a:prstGeom prst="rect">
            <a:avLst/>
          </a:prstGeom>
          <a:noFill/>
          <a:ln w="28575">
            <a:solidFill>
              <a:schemeClr val="tx1"/>
            </a:solidFill>
          </a:ln>
        </p:spPr>
        <p:txBody>
          <a:bodyPr wrap="square">
            <a:spAutoFit/>
          </a:bodyPr>
          <a:lstStyle/>
          <a:p>
            <a:r>
              <a:rPr lang="fr-CH" sz="2400" b="1" dirty="0">
                <a:solidFill>
                  <a:srgbClr val="000000"/>
                </a:solidFill>
                <a:effectLst/>
                <a:latin typeface="Helvetica Neue" panose="02000503000000020004" pitchFamily="2" charset="0"/>
              </a:rPr>
              <a:t>Le projet complet « se déroule sur 30 mois, </a:t>
            </a:r>
            <a:br>
              <a:rPr lang="fr-CH" sz="2400" b="1" dirty="0">
                <a:solidFill>
                  <a:srgbClr val="000000"/>
                </a:solidFill>
                <a:effectLst/>
                <a:latin typeface="Helvetica Neue" panose="02000503000000020004" pitchFamily="2" charset="0"/>
              </a:rPr>
            </a:br>
            <a:r>
              <a:rPr lang="fr-CH" sz="2400" b="1" dirty="0">
                <a:solidFill>
                  <a:srgbClr val="000000"/>
                </a:solidFill>
                <a:effectLst/>
                <a:highlight>
                  <a:srgbClr val="FFFF00"/>
                </a:highlight>
                <a:latin typeface="Helvetica Neue" panose="02000503000000020004" pitchFamily="2" charset="0"/>
              </a:rPr>
              <a:t>de janvier 2024 à juin 2026 </a:t>
            </a:r>
            <a:r>
              <a:rPr lang="fr-CH" sz="2400" b="1" dirty="0">
                <a:solidFill>
                  <a:srgbClr val="000000"/>
                </a:solidFill>
                <a:effectLst/>
                <a:latin typeface="Helvetica Neue" panose="02000503000000020004" pitchFamily="2" charset="0"/>
              </a:rPr>
              <a:t>».</a:t>
            </a:r>
          </a:p>
        </p:txBody>
      </p:sp>
      <p:sp>
        <p:nvSpPr>
          <p:cNvPr id="20" name="ZoneTexte 19">
            <a:extLst>
              <a:ext uri="{FF2B5EF4-FFF2-40B4-BE49-F238E27FC236}">
                <a16:creationId xmlns:a16="http://schemas.microsoft.com/office/drawing/2014/main" id="{B0AA6B4E-C0C6-C936-5C97-AC549AC384F6}"/>
              </a:ext>
            </a:extLst>
          </p:cNvPr>
          <p:cNvSpPr txBox="1"/>
          <p:nvPr/>
        </p:nvSpPr>
        <p:spPr>
          <a:xfrm>
            <a:off x="318811" y="4485188"/>
            <a:ext cx="7532415" cy="1938992"/>
          </a:xfrm>
          <a:prstGeom prst="rect">
            <a:avLst/>
          </a:prstGeom>
          <a:noFill/>
        </p:spPr>
        <p:txBody>
          <a:bodyPr wrap="square">
            <a:spAutoFit/>
          </a:bodyPr>
          <a:lstStyle/>
          <a:p>
            <a:r>
              <a:rPr lang="fr-CH" sz="2000" b="1" dirty="0">
                <a:solidFill>
                  <a:srgbClr val="000000"/>
                </a:solidFill>
                <a:effectLst/>
                <a:latin typeface="Helvetica Neue" panose="02000503000000020004" pitchFamily="2" charset="0"/>
              </a:rPr>
              <a:t>Le projet fait partie d’un programme plus vaste nommé </a:t>
            </a:r>
            <a:r>
              <a:rPr lang="fr-CH" sz="2000" b="1" dirty="0">
                <a:solidFill>
                  <a:srgbClr val="000000"/>
                </a:solidFill>
                <a:effectLst/>
                <a:highlight>
                  <a:srgbClr val="FFFF00"/>
                </a:highlight>
                <a:latin typeface="Helvetica Neue" panose="02000503000000020004" pitchFamily="2" charset="0"/>
              </a:rPr>
              <a:t>EUVABECO</a:t>
            </a:r>
            <a:r>
              <a:rPr lang="fr-CH" sz="2000" b="1" dirty="0">
                <a:solidFill>
                  <a:srgbClr val="000000"/>
                </a:solidFill>
                <a:effectLst/>
                <a:latin typeface="Helvetica Neue" panose="02000503000000020004" pitchFamily="2" charset="0"/>
              </a:rPr>
              <a:t> qui vise à </a:t>
            </a:r>
            <a:r>
              <a:rPr lang="fr-CH" sz="2000" b="1" dirty="0">
                <a:solidFill>
                  <a:srgbClr val="000000"/>
                </a:solidFill>
                <a:effectLst/>
                <a:highlight>
                  <a:srgbClr val="FFFF00"/>
                </a:highlight>
                <a:latin typeface="Helvetica Neue" panose="02000503000000020004" pitchFamily="2" charset="0"/>
              </a:rPr>
              <a:t>contrôler et augmenter la vaccination </a:t>
            </a:r>
            <a:r>
              <a:rPr lang="fr-CH" sz="2000" b="1" dirty="0">
                <a:solidFill>
                  <a:srgbClr val="000000"/>
                </a:solidFill>
                <a:effectLst/>
                <a:latin typeface="Helvetica Neue" panose="02000503000000020004" pitchFamily="2" charset="0"/>
              </a:rPr>
              <a:t>au sein de l’Union. Intégrée au système de certification numérique mondiale de l’OMS, </a:t>
            </a:r>
            <a:r>
              <a:rPr lang="fr-CH" sz="2000" b="1" dirty="0">
                <a:solidFill>
                  <a:srgbClr val="000000"/>
                </a:solidFill>
                <a:effectLst/>
                <a:highlight>
                  <a:srgbClr val="FFFF00"/>
                </a:highlight>
                <a:latin typeface="Helvetica Neue" panose="02000503000000020004" pitchFamily="2" charset="0"/>
              </a:rPr>
              <a:t>la CVE avance de pair avec l’introduction de </a:t>
            </a:r>
            <a:r>
              <a:rPr lang="fr-CH" sz="2000" b="1" dirty="0">
                <a:solidFill>
                  <a:srgbClr val="FF0000"/>
                </a:solidFill>
                <a:effectLst/>
                <a:highlight>
                  <a:srgbClr val="FFFF00"/>
                </a:highlight>
                <a:latin typeface="Helvetica Neue" panose="02000503000000020004" pitchFamily="2" charset="0"/>
              </a:rPr>
              <a:t>l’identité numérique européenne </a:t>
            </a:r>
            <a:r>
              <a:rPr lang="fr-CH" sz="2000" b="1" dirty="0">
                <a:solidFill>
                  <a:srgbClr val="000000"/>
                </a:solidFill>
                <a:effectLst/>
                <a:highlight>
                  <a:srgbClr val="FFFF00"/>
                </a:highlight>
                <a:latin typeface="Helvetica Neue" panose="02000503000000020004" pitchFamily="2" charset="0"/>
              </a:rPr>
              <a:t>et de la </a:t>
            </a:r>
            <a:r>
              <a:rPr lang="fr-CH" sz="2000" b="1" dirty="0">
                <a:solidFill>
                  <a:srgbClr val="FF0000"/>
                </a:solidFill>
                <a:effectLst/>
                <a:highlight>
                  <a:srgbClr val="FFFF00"/>
                </a:highlight>
                <a:latin typeface="Helvetica Neue" panose="02000503000000020004" pitchFamily="2" charset="0"/>
              </a:rPr>
              <a:t>monnaie numérique </a:t>
            </a:r>
            <a:r>
              <a:rPr lang="fr-CH" sz="2000" b="1" dirty="0">
                <a:solidFill>
                  <a:srgbClr val="000000"/>
                </a:solidFill>
                <a:effectLst/>
                <a:highlight>
                  <a:srgbClr val="FFFF00"/>
                </a:highlight>
                <a:latin typeface="Helvetica Neue" panose="02000503000000020004" pitchFamily="2" charset="0"/>
              </a:rPr>
              <a:t>en Europe</a:t>
            </a:r>
            <a:r>
              <a:rPr lang="fr-CH" sz="2000" b="1" dirty="0">
                <a:solidFill>
                  <a:srgbClr val="000000"/>
                </a:solidFill>
                <a:effectLst/>
                <a:latin typeface="Helvetica Neue" panose="02000503000000020004" pitchFamily="2" charset="0"/>
              </a:rPr>
              <a:t>.</a:t>
            </a:r>
          </a:p>
        </p:txBody>
      </p:sp>
      <p:pic>
        <p:nvPicPr>
          <p:cNvPr id="21" name="Image 20">
            <a:extLst>
              <a:ext uri="{FF2B5EF4-FFF2-40B4-BE49-F238E27FC236}">
                <a16:creationId xmlns:a16="http://schemas.microsoft.com/office/drawing/2014/main" id="{1DEC43CE-78B9-9950-7ACD-EE8B1E1699EE}"/>
              </a:ext>
            </a:extLst>
          </p:cNvPr>
          <p:cNvPicPr>
            <a:picLocks noChangeAspect="1"/>
          </p:cNvPicPr>
          <p:nvPr/>
        </p:nvPicPr>
        <p:blipFill>
          <a:blip r:embed="rId2"/>
          <a:stretch>
            <a:fillRect/>
          </a:stretch>
        </p:blipFill>
        <p:spPr>
          <a:xfrm>
            <a:off x="9581828" y="1973759"/>
            <a:ext cx="2291360" cy="4554257"/>
          </a:xfrm>
          <a:prstGeom prst="rect">
            <a:avLst/>
          </a:prstGeom>
        </p:spPr>
      </p:pic>
      <p:pic>
        <p:nvPicPr>
          <p:cNvPr id="15" name="Image 14">
            <a:extLst>
              <a:ext uri="{FF2B5EF4-FFF2-40B4-BE49-F238E27FC236}">
                <a16:creationId xmlns:a16="http://schemas.microsoft.com/office/drawing/2014/main" id="{436582A3-A593-CBCC-1EDD-6B2DC7DEB958}"/>
              </a:ext>
            </a:extLst>
          </p:cNvPr>
          <p:cNvPicPr>
            <a:picLocks noChangeAspect="1"/>
          </p:cNvPicPr>
          <p:nvPr/>
        </p:nvPicPr>
        <p:blipFill>
          <a:blip r:embed="rId3"/>
          <a:stretch>
            <a:fillRect/>
          </a:stretch>
        </p:blipFill>
        <p:spPr>
          <a:xfrm>
            <a:off x="8213244" y="2347387"/>
            <a:ext cx="2737168" cy="1822997"/>
          </a:xfrm>
          <a:prstGeom prst="rect">
            <a:avLst/>
          </a:prstGeom>
          <a:ln>
            <a:solidFill>
              <a:schemeClr val="tx1"/>
            </a:solidFill>
          </a:ln>
        </p:spPr>
      </p:pic>
      <p:pic>
        <p:nvPicPr>
          <p:cNvPr id="2" name="Image 1">
            <a:extLst>
              <a:ext uri="{FF2B5EF4-FFF2-40B4-BE49-F238E27FC236}">
                <a16:creationId xmlns:a16="http://schemas.microsoft.com/office/drawing/2014/main" id="{85C93459-6348-2F37-B9C7-17FE0E0A6DB7}"/>
              </a:ext>
            </a:extLst>
          </p:cNvPr>
          <p:cNvPicPr>
            <a:picLocks noChangeAspect="1"/>
          </p:cNvPicPr>
          <p:nvPr/>
        </p:nvPicPr>
        <p:blipFill>
          <a:blip r:embed="rId4"/>
          <a:stretch>
            <a:fillRect/>
          </a:stretch>
        </p:blipFill>
        <p:spPr>
          <a:xfrm>
            <a:off x="7851226" y="5130787"/>
            <a:ext cx="1589203" cy="1589203"/>
          </a:xfrm>
          <a:prstGeom prst="rect">
            <a:avLst/>
          </a:prstGeom>
        </p:spPr>
      </p:pic>
      <p:sp>
        <p:nvSpPr>
          <p:cNvPr id="3" name="ZoneTexte 2">
            <a:extLst>
              <a:ext uri="{FF2B5EF4-FFF2-40B4-BE49-F238E27FC236}">
                <a16:creationId xmlns:a16="http://schemas.microsoft.com/office/drawing/2014/main" id="{CDD5A93D-5A3C-E414-F155-08376436ADB1}"/>
              </a:ext>
            </a:extLst>
          </p:cNvPr>
          <p:cNvSpPr txBox="1"/>
          <p:nvPr/>
        </p:nvSpPr>
        <p:spPr>
          <a:xfrm>
            <a:off x="10957087" y="74136"/>
            <a:ext cx="1383156" cy="461665"/>
          </a:xfrm>
          <a:prstGeom prst="rect">
            <a:avLst/>
          </a:prstGeom>
          <a:noFill/>
        </p:spPr>
        <p:txBody>
          <a:bodyPr wrap="square">
            <a:spAutoFit/>
          </a:bodyPr>
          <a:lstStyle/>
          <a:p>
            <a:pPr algn="ctr"/>
            <a:r>
              <a:rPr lang="fr-CH" sz="2400" b="1" dirty="0">
                <a:latin typeface="☞ABADI MT PRO COND" panose="020B0806020104020203" pitchFamily="34" charset="0"/>
                <a:ea typeface="Helvetica Neue" panose="02000503000000020004" pitchFamily="2" charset="0"/>
                <a:cs typeface="Helvetica Neue" panose="02000503000000020004" pitchFamily="2" charset="0"/>
              </a:rPr>
              <a:t>2024 </a:t>
            </a:r>
            <a:endParaRPr lang="fr-FR" sz="2400" b="1" dirty="0">
              <a:latin typeface="☞ABADI MT PRO COND" panose="020B0806020104020203" pitchFamily="34" charset="0"/>
            </a:endParaRPr>
          </a:p>
        </p:txBody>
      </p:sp>
    </p:spTree>
    <p:extLst>
      <p:ext uri="{BB962C8B-B14F-4D97-AF65-F5344CB8AC3E}">
        <p14:creationId xmlns:p14="http://schemas.microsoft.com/office/powerpoint/2010/main" val="1675907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strVal val="#ppt_w*0.70"/>
                                          </p:val>
                                        </p:tav>
                                        <p:tav tm="100000">
                                          <p:val>
                                            <p:strVal val="#ppt_w"/>
                                          </p:val>
                                        </p:tav>
                                      </p:tavLst>
                                    </p:anim>
                                    <p:anim calcmode="lin" valueType="num">
                                      <p:cBhvr>
                                        <p:cTn id="8" dur="1000" fill="hold"/>
                                        <p:tgtEl>
                                          <p:spTgt spid="18"/>
                                        </p:tgtEl>
                                        <p:attrNameLst>
                                          <p:attrName>ppt_h</p:attrName>
                                        </p:attrNameLst>
                                      </p:cBhvr>
                                      <p:tavLst>
                                        <p:tav tm="0">
                                          <p:val>
                                            <p:strVal val="#ppt_h"/>
                                          </p:val>
                                        </p:tav>
                                        <p:tav tm="100000">
                                          <p:val>
                                            <p:strVal val="#ppt_h"/>
                                          </p:val>
                                        </p:tav>
                                      </p:tavLst>
                                    </p:anim>
                                    <p:animEffect transition="in" filter="fade">
                                      <p:cBhvr>
                                        <p:cTn id="9" dur="10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p:cTn id="14" dur="1000" fill="hold"/>
                                        <p:tgtEl>
                                          <p:spTgt spid="20"/>
                                        </p:tgtEl>
                                        <p:attrNameLst>
                                          <p:attrName>ppt_w</p:attrName>
                                        </p:attrNameLst>
                                      </p:cBhvr>
                                      <p:tavLst>
                                        <p:tav tm="0">
                                          <p:val>
                                            <p:strVal val="#ppt_w*0.70"/>
                                          </p:val>
                                        </p:tav>
                                        <p:tav tm="100000">
                                          <p:val>
                                            <p:strVal val="#ppt_w"/>
                                          </p:val>
                                        </p:tav>
                                      </p:tavLst>
                                    </p:anim>
                                    <p:anim calcmode="lin" valueType="num">
                                      <p:cBhvr>
                                        <p:cTn id="15" dur="1000" fill="hold"/>
                                        <p:tgtEl>
                                          <p:spTgt spid="20"/>
                                        </p:tgtEl>
                                        <p:attrNameLst>
                                          <p:attrName>ppt_h</p:attrName>
                                        </p:attrNameLst>
                                      </p:cBhvr>
                                      <p:tavLst>
                                        <p:tav tm="0">
                                          <p:val>
                                            <p:strVal val="#ppt_h"/>
                                          </p:val>
                                        </p:tav>
                                        <p:tav tm="100000">
                                          <p:val>
                                            <p:strVal val="#ppt_h"/>
                                          </p:val>
                                        </p:tav>
                                      </p:tavLst>
                                    </p:anim>
                                    <p:animEffect transition="in" filter="fade">
                                      <p:cBhvr>
                                        <p:cTn id="16"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2">
            <a:extLst>
              <a:ext uri="{FF2B5EF4-FFF2-40B4-BE49-F238E27FC236}">
                <a16:creationId xmlns:a16="http://schemas.microsoft.com/office/drawing/2014/main" id="{1528A21A-B5E3-BCA5-0EB4-FBA5E795F3E9}"/>
              </a:ext>
            </a:extLst>
          </p:cNvPr>
          <p:cNvSpPr txBox="1"/>
          <p:nvPr/>
        </p:nvSpPr>
        <p:spPr>
          <a:xfrm>
            <a:off x="137188" y="293146"/>
            <a:ext cx="12583390" cy="14773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2400" b="1">
                <a:solidFill>
                  <a:srgbClr val="0B233F"/>
                </a:solidFill>
                <a:latin typeface="Helvetica Neue"/>
                <a:ea typeface="Helvetica Neue"/>
                <a:cs typeface="Helvetica Neue"/>
                <a:sym typeface="Helvetica Neue"/>
              </a:defRPr>
            </a:lvl1pPr>
          </a:lstStyle>
          <a:p>
            <a:r>
              <a:rPr lang="fr-CH" sz="5400" dirty="0">
                <a:solidFill>
                  <a:schemeClr val="tx1"/>
                </a:solidFill>
                <a:latin typeface="Gill Sans Ultra Bold" panose="020B0A02020104020203" pitchFamily="34" charset="77"/>
                <a:ea typeface="Helvetica Neue" panose="02000503000000020004" pitchFamily="2" charset="0"/>
                <a:cs typeface="Helvetica Neue" panose="02000503000000020004" pitchFamily="2" charset="0"/>
              </a:rPr>
              <a:t>Le </a:t>
            </a:r>
            <a:r>
              <a:rPr lang="fr-CH" sz="5400" dirty="0">
                <a:solidFill>
                  <a:srgbClr val="FF0000"/>
                </a:solidFill>
                <a:latin typeface="Gill Sans Ultra Bold" panose="020B0A02020104020203" pitchFamily="34" charset="77"/>
                <a:ea typeface="Helvetica Neue" panose="02000503000000020004" pitchFamily="2" charset="0"/>
                <a:cs typeface="Helvetica Neue" panose="02000503000000020004" pitchFamily="2" charset="0"/>
              </a:rPr>
              <a:t>EUDI</a:t>
            </a:r>
            <a:r>
              <a:rPr lang="fr-CH" sz="5400" dirty="0">
                <a:solidFill>
                  <a:schemeClr val="tx1"/>
                </a:solidFill>
                <a:latin typeface="Gill Sans Ultra Bold" panose="020B0A02020104020203" pitchFamily="34" charset="77"/>
                <a:ea typeface="Helvetica Neue" panose="02000503000000020004" pitchFamily="2" charset="0"/>
                <a:cs typeface="Helvetica Neue" panose="02000503000000020004" pitchFamily="2" charset="0"/>
              </a:rPr>
              <a:t> </a:t>
            </a:r>
            <a:r>
              <a:rPr lang="fr-CH" sz="5400" dirty="0" err="1">
                <a:solidFill>
                  <a:srgbClr val="FF0000"/>
                </a:solidFill>
                <a:latin typeface="Gill Sans Ultra Bold" panose="020B0A02020104020203" pitchFamily="34" charset="77"/>
                <a:ea typeface="Helvetica Neue" panose="02000503000000020004" pitchFamily="2" charset="0"/>
                <a:cs typeface="Helvetica Neue" panose="02000503000000020004" pitchFamily="2" charset="0"/>
              </a:rPr>
              <a:t>Wallet</a:t>
            </a:r>
            <a:r>
              <a:rPr lang="fr-CH" sz="5400" dirty="0">
                <a:solidFill>
                  <a:srgbClr val="FF0000"/>
                </a:solidFill>
                <a:latin typeface="Gill Sans Ultra Bold" panose="020B0A02020104020203" pitchFamily="34" charset="77"/>
                <a:ea typeface="Helvetica Neue" panose="02000503000000020004" pitchFamily="2" charset="0"/>
                <a:cs typeface="Helvetica Neue" panose="02000503000000020004" pitchFamily="2" charset="0"/>
              </a:rPr>
              <a:t> </a:t>
            </a:r>
            <a:br>
              <a:rPr lang="fr-CH" sz="5400" dirty="0">
                <a:solidFill>
                  <a:srgbClr val="FF0000"/>
                </a:solidFill>
                <a:latin typeface="Gill Sans Ultra Bold" panose="020B0A02020104020203" pitchFamily="34" charset="77"/>
                <a:ea typeface="Helvetica Neue" panose="02000503000000020004" pitchFamily="2" charset="0"/>
                <a:cs typeface="Helvetica Neue" panose="02000503000000020004" pitchFamily="2" charset="0"/>
              </a:rPr>
            </a:br>
            <a:r>
              <a:rPr lang="fr-CH" sz="3600" dirty="0">
                <a:solidFill>
                  <a:schemeClr val="tx1"/>
                </a:solidFill>
                <a:latin typeface="Gill Sans Ultra Bold" panose="020B0A02020104020203" pitchFamily="34" charset="77"/>
                <a:ea typeface="Helvetica Neue" panose="02000503000000020004" pitchFamily="2" charset="0"/>
                <a:cs typeface="Helvetica Neue" panose="02000503000000020004" pitchFamily="2" charset="0"/>
              </a:rPr>
              <a:t>(portefeuille numérique européen)</a:t>
            </a:r>
            <a:endParaRPr lang="fr-CH" sz="3600" dirty="0">
              <a:latin typeface="Gill Sans Ultra Bold" panose="020B0A02020104020203" pitchFamily="34" charset="77"/>
              <a:ea typeface="Helvetica Neue" panose="02000503000000020004" pitchFamily="2" charset="0"/>
              <a:cs typeface="Helvetica Neue" panose="02000503000000020004" pitchFamily="2" charset="0"/>
            </a:endParaRPr>
          </a:p>
        </p:txBody>
      </p:sp>
      <p:sp>
        <p:nvSpPr>
          <p:cNvPr id="7" name="ZoneTexte 6">
            <a:extLst>
              <a:ext uri="{FF2B5EF4-FFF2-40B4-BE49-F238E27FC236}">
                <a16:creationId xmlns:a16="http://schemas.microsoft.com/office/drawing/2014/main" id="{BD58180B-CD99-20BB-F1A2-5F57A660FA13}"/>
              </a:ext>
            </a:extLst>
          </p:cNvPr>
          <p:cNvSpPr txBox="1"/>
          <p:nvPr/>
        </p:nvSpPr>
        <p:spPr>
          <a:xfrm>
            <a:off x="288149" y="2013528"/>
            <a:ext cx="8973081" cy="830997"/>
          </a:xfrm>
          <a:prstGeom prst="rect">
            <a:avLst/>
          </a:prstGeom>
          <a:solidFill>
            <a:schemeClr val="bg1"/>
          </a:solidFill>
          <a:ln w="28575">
            <a:solidFill>
              <a:schemeClr val="tx1"/>
            </a:solidFill>
          </a:ln>
        </p:spPr>
        <p:txBody>
          <a:bodyPr wrap="square">
            <a:spAutoFit/>
          </a:bodyPr>
          <a:lstStyle/>
          <a:p>
            <a:r>
              <a:rPr lang="fr-CH" sz="2400" b="1" dirty="0">
                <a:solidFill>
                  <a:srgbClr val="000000"/>
                </a:solidFill>
                <a:effectLst/>
                <a:latin typeface="Gill Sans Ultra Bold" panose="020B0A02020104020203" pitchFamily="34" charset="77"/>
              </a:rPr>
              <a:t>Le </a:t>
            </a:r>
            <a:r>
              <a:rPr lang="fr-CH" sz="2400" b="1" dirty="0">
                <a:effectLst/>
                <a:latin typeface="Gill Sans Ultra Bold" panose="020B0A02020104020203" pitchFamily="34" charset="77"/>
              </a:rPr>
              <a:t>IT </a:t>
            </a:r>
            <a:r>
              <a:rPr lang="fr-CH" sz="2400" b="1" dirty="0" err="1">
                <a:effectLst/>
                <a:latin typeface="Gill Sans Ultra Bold" panose="020B0A02020104020203" pitchFamily="34" charset="77"/>
              </a:rPr>
              <a:t>Wallet</a:t>
            </a:r>
            <a:r>
              <a:rPr lang="fr-CH" sz="2400" b="1" dirty="0">
                <a:effectLst/>
                <a:latin typeface="Gill Sans Ultra Bold" panose="020B0A02020104020203" pitchFamily="34" charset="77"/>
              </a:rPr>
              <a:t> </a:t>
            </a:r>
            <a:r>
              <a:rPr lang="fr-CH" sz="2400" b="1" dirty="0">
                <a:solidFill>
                  <a:srgbClr val="000000"/>
                </a:solidFill>
                <a:effectLst/>
                <a:latin typeface="Gill Sans Ultra Bold" panose="020B0A02020104020203" pitchFamily="34" charset="77"/>
              </a:rPr>
              <a:t>a démarré </a:t>
            </a:r>
            <a:r>
              <a:rPr lang="fr-CH" sz="2400" b="1" dirty="0">
                <a:solidFill>
                  <a:srgbClr val="FF0000"/>
                </a:solidFill>
                <a:effectLst/>
                <a:latin typeface="Gill Sans Ultra Bold" panose="020B0A02020104020203" pitchFamily="34" charset="77"/>
              </a:rPr>
              <a:t>le 23 octobre 2024 </a:t>
            </a:r>
          </a:p>
          <a:p>
            <a:r>
              <a:rPr lang="fr-CH" sz="2400" b="1" dirty="0">
                <a:solidFill>
                  <a:srgbClr val="000000"/>
                </a:solidFill>
                <a:effectLst/>
                <a:latin typeface="Gill Sans Ultra Bold" panose="020B0A02020104020203" pitchFamily="34" charset="77"/>
              </a:rPr>
              <a:t>en </a:t>
            </a:r>
            <a:r>
              <a:rPr lang="fr-CH" sz="2400" b="1" dirty="0">
                <a:solidFill>
                  <a:srgbClr val="FF0000"/>
                </a:solidFill>
                <a:effectLst/>
                <a:latin typeface="Gill Sans Ultra Bold" panose="020B0A02020104020203" pitchFamily="34" charset="77"/>
              </a:rPr>
              <a:t>Italie</a:t>
            </a:r>
            <a:r>
              <a:rPr lang="fr-CH" sz="2400" b="1" dirty="0">
                <a:solidFill>
                  <a:srgbClr val="000000"/>
                </a:solidFill>
                <a:effectLst/>
                <a:latin typeface="Gill Sans Ultra Bold" panose="020B0A02020104020203" pitchFamily="34" charset="77"/>
              </a:rPr>
              <a:t>, l'un des pays pilotes ...</a:t>
            </a:r>
            <a:endParaRPr lang="fr-CH" sz="2400" dirty="0">
              <a:solidFill>
                <a:srgbClr val="000000"/>
              </a:solidFill>
              <a:effectLst/>
              <a:latin typeface="Gill Sans Ultra Bold" panose="020B0A02020104020203" pitchFamily="34" charset="77"/>
            </a:endParaRPr>
          </a:p>
        </p:txBody>
      </p:sp>
      <p:sp>
        <p:nvSpPr>
          <p:cNvPr id="6" name="ZoneTexte 5">
            <a:extLst>
              <a:ext uri="{FF2B5EF4-FFF2-40B4-BE49-F238E27FC236}">
                <a16:creationId xmlns:a16="http://schemas.microsoft.com/office/drawing/2014/main" id="{57AB124F-E0F1-BB65-2410-686D3FEA3102}"/>
              </a:ext>
            </a:extLst>
          </p:cNvPr>
          <p:cNvSpPr txBox="1"/>
          <p:nvPr/>
        </p:nvSpPr>
        <p:spPr>
          <a:xfrm>
            <a:off x="288927" y="2844525"/>
            <a:ext cx="5838033" cy="4093428"/>
          </a:xfrm>
          <a:prstGeom prst="rect">
            <a:avLst/>
          </a:prstGeom>
          <a:noFill/>
        </p:spPr>
        <p:txBody>
          <a:bodyPr wrap="square">
            <a:spAutoFit/>
          </a:bodyPr>
          <a:lstStyle/>
          <a:p>
            <a:r>
              <a:rPr lang="fr-CH" sz="2800" b="1" dirty="0">
                <a:solidFill>
                  <a:srgbClr val="000000"/>
                </a:solidFill>
                <a:effectLst/>
                <a:latin typeface="Helvetica Neue" panose="02000503000000020004" pitchFamily="2" charset="0"/>
              </a:rPr>
              <a:t>Pour :</a:t>
            </a:r>
            <a:r>
              <a:rPr lang="fr-CH" sz="2800" dirty="0">
                <a:solidFill>
                  <a:srgbClr val="000000"/>
                </a:solidFill>
                <a:effectLst/>
                <a:latin typeface="Helvetica Neue" panose="02000503000000020004" pitchFamily="2" charset="0"/>
              </a:rPr>
              <a:t> </a:t>
            </a:r>
            <a:br>
              <a:rPr lang="fr-CH" sz="2800" dirty="0">
                <a:solidFill>
                  <a:srgbClr val="000000"/>
                </a:solidFill>
                <a:effectLst/>
                <a:latin typeface="Helvetica Neue" panose="02000503000000020004" pitchFamily="2" charset="0"/>
              </a:rPr>
            </a:br>
            <a:r>
              <a:rPr lang="fr-CH" sz="1200" dirty="0">
                <a:solidFill>
                  <a:srgbClr val="000000"/>
                </a:solidFill>
                <a:effectLst/>
                <a:latin typeface="Helvetica Neue" panose="02000503000000020004" pitchFamily="2" charset="0"/>
              </a:rPr>
              <a:t>    </a:t>
            </a:r>
          </a:p>
          <a:p>
            <a:pPr marL="285750" indent="-285750">
              <a:buFont typeface="Arial" panose="020B0604020202020204" pitchFamily="34" charset="0"/>
              <a:buChar char="•"/>
            </a:pPr>
            <a:r>
              <a:rPr lang="fr-CH" sz="2000" dirty="0">
                <a:solidFill>
                  <a:srgbClr val="000000"/>
                </a:solidFill>
                <a:effectLst/>
                <a:latin typeface="Helvetica Neue" panose="02000503000000020004" pitchFamily="2" charset="0"/>
              </a:rPr>
              <a:t>Le permis de conduire</a:t>
            </a:r>
          </a:p>
          <a:p>
            <a:pPr marL="285750" indent="-285750">
              <a:buFont typeface="Arial" panose="020B0604020202020204" pitchFamily="34" charset="0"/>
              <a:buChar char="•"/>
            </a:pPr>
            <a:r>
              <a:rPr lang="fr-CH" sz="2000" dirty="0">
                <a:solidFill>
                  <a:srgbClr val="000000"/>
                </a:solidFill>
                <a:effectLst/>
                <a:latin typeface="Helvetica Neue" panose="02000503000000020004" pitchFamily="2" charset="0"/>
              </a:rPr>
              <a:t>Accéder aux « services publics numériques »</a:t>
            </a:r>
          </a:p>
          <a:p>
            <a:pPr marL="285750" indent="-285750">
              <a:buFont typeface="Arial" panose="020B0604020202020204" pitchFamily="34" charset="0"/>
              <a:buChar char="•"/>
            </a:pPr>
            <a:r>
              <a:rPr lang="fr-CH" sz="2000" dirty="0">
                <a:solidFill>
                  <a:srgbClr val="000000"/>
                </a:solidFill>
                <a:effectLst/>
                <a:latin typeface="Helvetica Neue" panose="02000503000000020004" pitchFamily="2" charset="0"/>
              </a:rPr>
              <a:t>Ouvrir un compte bancaire</a:t>
            </a:r>
          </a:p>
          <a:p>
            <a:pPr marL="285750" indent="-285750">
              <a:buFont typeface="Arial" panose="020B0604020202020204" pitchFamily="34" charset="0"/>
              <a:buChar char="•"/>
            </a:pPr>
            <a:r>
              <a:rPr lang="fr-CH" sz="2000" dirty="0">
                <a:solidFill>
                  <a:srgbClr val="000000"/>
                </a:solidFill>
                <a:latin typeface="Helvetica Neue" panose="02000503000000020004" pitchFamily="2" charset="0"/>
              </a:rPr>
              <a:t>Les</a:t>
            </a:r>
            <a:r>
              <a:rPr lang="fr-CH" sz="2000" dirty="0">
                <a:solidFill>
                  <a:srgbClr val="000000"/>
                </a:solidFill>
                <a:effectLst/>
                <a:latin typeface="Helvetica Neue" panose="02000503000000020004" pitchFamily="2" charset="0"/>
              </a:rPr>
              <a:t> paiements : s’identifier et autoriser les paiements</a:t>
            </a:r>
          </a:p>
          <a:p>
            <a:pPr marL="285750" indent="-285750">
              <a:buFont typeface="Arial" panose="020B0604020202020204" pitchFamily="34" charset="0"/>
              <a:buChar char="•"/>
            </a:pPr>
            <a:r>
              <a:rPr lang="fr-CH" sz="2000" dirty="0">
                <a:solidFill>
                  <a:srgbClr val="000000"/>
                </a:solidFill>
                <a:effectLst/>
                <a:latin typeface="Helvetica Neue" panose="02000503000000020004" pitchFamily="2" charset="0"/>
              </a:rPr>
              <a:t>Les diplômes : les stocker et les partager</a:t>
            </a:r>
            <a:endParaRPr lang="fr-CH" sz="2000" dirty="0">
              <a:solidFill>
                <a:srgbClr val="000000"/>
              </a:solidFill>
              <a:latin typeface="Helvetica Neue" panose="02000503000000020004" pitchFamily="2" charset="0"/>
            </a:endParaRPr>
          </a:p>
          <a:p>
            <a:pPr marL="285750" indent="-285750">
              <a:buFont typeface="Arial" panose="020B0604020202020204" pitchFamily="34" charset="0"/>
              <a:buChar char="•"/>
            </a:pPr>
            <a:r>
              <a:rPr lang="fr-CH" sz="2000" dirty="0">
                <a:solidFill>
                  <a:srgbClr val="000000"/>
                </a:solidFill>
                <a:latin typeface="Helvetica Neue" panose="02000503000000020004" pitchFamily="2" charset="0"/>
              </a:rPr>
              <a:t>L</a:t>
            </a:r>
            <a:r>
              <a:rPr lang="fr-CH" sz="2000" dirty="0">
                <a:solidFill>
                  <a:srgbClr val="000000"/>
                </a:solidFill>
                <a:effectLst/>
                <a:latin typeface="Helvetica Neue" panose="02000503000000020004" pitchFamily="2" charset="0"/>
              </a:rPr>
              <a:t>a santé</a:t>
            </a:r>
            <a:r>
              <a:rPr lang="fr-CH" sz="2000" dirty="0">
                <a:solidFill>
                  <a:srgbClr val="000000"/>
                </a:solidFill>
                <a:latin typeface="Helvetica Neue" panose="02000503000000020004" pitchFamily="2" charset="0"/>
              </a:rPr>
              <a:t> : p</a:t>
            </a:r>
            <a:r>
              <a:rPr lang="fr-CH" sz="2000" dirty="0">
                <a:solidFill>
                  <a:srgbClr val="000000"/>
                </a:solidFill>
                <a:effectLst/>
                <a:latin typeface="Helvetica Neue" panose="02000503000000020004" pitchFamily="2" charset="0"/>
              </a:rPr>
              <a:t>our récupérer facilement les médicaments prescrits dans une pharmacie</a:t>
            </a:r>
          </a:p>
          <a:p>
            <a:pPr marL="285750" indent="-285750">
              <a:buFont typeface="Arial" panose="020B0604020202020204" pitchFamily="34" charset="0"/>
              <a:buChar char="•"/>
            </a:pPr>
            <a:r>
              <a:rPr lang="fr-CH" sz="2000" dirty="0">
                <a:solidFill>
                  <a:srgbClr val="000000"/>
                </a:solidFill>
                <a:effectLst/>
                <a:latin typeface="Helvetica Neue" panose="02000503000000020004" pitchFamily="2" charset="0"/>
              </a:rPr>
              <a:t>Accéder aux prestations de sécurité sociale </a:t>
            </a:r>
            <a:br>
              <a:rPr lang="fr-CH" sz="2000" dirty="0">
                <a:solidFill>
                  <a:srgbClr val="000000"/>
                </a:solidFill>
                <a:effectLst/>
                <a:latin typeface="Helvetica Neue" panose="02000503000000020004" pitchFamily="2" charset="0"/>
              </a:rPr>
            </a:br>
            <a:r>
              <a:rPr lang="fr-CH" sz="2000" dirty="0">
                <a:solidFill>
                  <a:srgbClr val="000000"/>
                </a:solidFill>
                <a:effectLst/>
                <a:latin typeface="Helvetica Neue" panose="02000503000000020004" pitchFamily="2" charset="0"/>
              </a:rPr>
              <a:t>(carte européenne d’assurance maladie)</a:t>
            </a:r>
          </a:p>
          <a:p>
            <a:pPr marL="285750" indent="-285750">
              <a:buFont typeface="Arial" panose="020B0604020202020204" pitchFamily="34" charset="0"/>
              <a:buChar char="•"/>
            </a:pPr>
            <a:endParaRPr lang="fr-CH" sz="2000" dirty="0">
              <a:solidFill>
                <a:srgbClr val="000000"/>
              </a:solidFill>
              <a:effectLst/>
              <a:latin typeface="Helvetica Neue" panose="02000503000000020004" pitchFamily="2" charset="0"/>
            </a:endParaRPr>
          </a:p>
        </p:txBody>
      </p:sp>
      <p:sp>
        <p:nvSpPr>
          <p:cNvPr id="11" name="ZoneTexte 10">
            <a:extLst>
              <a:ext uri="{FF2B5EF4-FFF2-40B4-BE49-F238E27FC236}">
                <a16:creationId xmlns:a16="http://schemas.microsoft.com/office/drawing/2014/main" id="{CE048F62-DD1D-CC23-E95A-C0DCA7639354}"/>
              </a:ext>
            </a:extLst>
          </p:cNvPr>
          <p:cNvSpPr txBox="1"/>
          <p:nvPr/>
        </p:nvSpPr>
        <p:spPr>
          <a:xfrm>
            <a:off x="5963975" y="4043957"/>
            <a:ext cx="5480049" cy="2862322"/>
          </a:xfrm>
          <a:prstGeom prst="rect">
            <a:avLst/>
          </a:prstGeom>
          <a:noFill/>
        </p:spPr>
        <p:txBody>
          <a:bodyPr wrap="square">
            <a:spAutoFit/>
          </a:bodyPr>
          <a:lstStyle/>
          <a:p>
            <a:pPr marL="285750" indent="-285750">
              <a:buFont typeface="Arial" panose="020B0604020202020204" pitchFamily="34" charset="0"/>
              <a:buChar char="•"/>
            </a:pPr>
            <a:r>
              <a:rPr lang="fr-CH" sz="2000" dirty="0">
                <a:solidFill>
                  <a:srgbClr val="000000"/>
                </a:solidFill>
                <a:latin typeface="Helvetica Neue" panose="02000503000000020004" pitchFamily="2" charset="0"/>
              </a:rPr>
              <a:t>L</a:t>
            </a:r>
            <a:r>
              <a:rPr lang="fr-CH" sz="2000" dirty="0">
                <a:solidFill>
                  <a:srgbClr val="000000"/>
                </a:solidFill>
                <a:effectLst/>
                <a:latin typeface="Helvetica Neue" panose="02000503000000020004" pitchFamily="2" charset="0"/>
              </a:rPr>
              <a:t>es voyages : </a:t>
            </a:r>
            <a:br>
              <a:rPr lang="fr-CH" sz="2000" dirty="0">
                <a:solidFill>
                  <a:srgbClr val="000000"/>
                </a:solidFill>
                <a:effectLst/>
                <a:latin typeface="Helvetica Neue" panose="02000503000000020004" pitchFamily="2" charset="0"/>
              </a:rPr>
            </a:br>
            <a:r>
              <a:rPr lang="fr-CH" sz="2000" dirty="0">
                <a:solidFill>
                  <a:srgbClr val="000000"/>
                </a:solidFill>
                <a:effectLst/>
                <a:latin typeface="Helvetica Neue" panose="02000503000000020004" pitchFamily="2" charset="0"/>
              </a:rPr>
              <a:t>prouver </a:t>
            </a:r>
            <a:r>
              <a:rPr lang="fr-CH" sz="2000" dirty="0">
                <a:solidFill>
                  <a:srgbClr val="000000"/>
                </a:solidFill>
                <a:latin typeface="Helvetica Neue" panose="02000503000000020004" pitchFamily="2" charset="0"/>
              </a:rPr>
              <a:t>n</a:t>
            </a:r>
            <a:r>
              <a:rPr lang="fr-CH" sz="2000" dirty="0">
                <a:solidFill>
                  <a:srgbClr val="000000"/>
                </a:solidFill>
                <a:effectLst/>
                <a:latin typeface="Helvetica Neue" panose="02000503000000020004" pitchFamily="2" charset="0"/>
              </a:rPr>
              <a:t>otre identité </a:t>
            </a:r>
            <a:br>
              <a:rPr lang="fr-CH" sz="2000" dirty="0">
                <a:solidFill>
                  <a:srgbClr val="000000"/>
                </a:solidFill>
                <a:effectLst/>
                <a:latin typeface="Helvetica Neue" panose="02000503000000020004" pitchFamily="2" charset="0"/>
              </a:rPr>
            </a:br>
            <a:r>
              <a:rPr lang="fr-CH" sz="2000" dirty="0">
                <a:solidFill>
                  <a:srgbClr val="000000"/>
                </a:solidFill>
                <a:effectLst/>
                <a:latin typeface="Helvetica Neue" panose="02000503000000020004" pitchFamily="2" charset="0"/>
              </a:rPr>
              <a:t>pour réserver hôtel &amp; transports</a:t>
            </a:r>
          </a:p>
          <a:p>
            <a:pPr marL="285750" indent="-285750">
              <a:buFont typeface="Arial" panose="020B0604020202020204" pitchFamily="34" charset="0"/>
              <a:buChar char="•"/>
            </a:pPr>
            <a:r>
              <a:rPr lang="fr-CH" sz="2000" dirty="0">
                <a:solidFill>
                  <a:srgbClr val="000000"/>
                </a:solidFill>
                <a:effectLst/>
                <a:latin typeface="Helvetica Neue" panose="02000503000000020004" pitchFamily="2" charset="0"/>
              </a:rPr>
              <a:t>Enregistrer </a:t>
            </a:r>
            <a:r>
              <a:rPr lang="fr-CH" sz="2000" dirty="0">
                <a:solidFill>
                  <a:srgbClr val="000000"/>
                </a:solidFill>
                <a:latin typeface="Helvetica Neue" panose="02000503000000020004" pitchFamily="2" charset="0"/>
              </a:rPr>
              <a:t>une</a:t>
            </a:r>
            <a:r>
              <a:rPr lang="fr-CH" sz="2000" dirty="0">
                <a:solidFill>
                  <a:srgbClr val="000000"/>
                </a:solidFill>
                <a:effectLst/>
                <a:latin typeface="Helvetica Neue" panose="02000503000000020004" pitchFamily="2" charset="0"/>
              </a:rPr>
              <a:t> carte SIM prépayée</a:t>
            </a:r>
          </a:p>
          <a:p>
            <a:pPr marL="285750" indent="-285750">
              <a:buFont typeface="Arial" panose="020B0604020202020204" pitchFamily="34" charset="0"/>
              <a:buChar char="•"/>
            </a:pPr>
            <a:r>
              <a:rPr lang="fr-CH" sz="2000" dirty="0">
                <a:solidFill>
                  <a:srgbClr val="000000"/>
                </a:solidFill>
                <a:effectLst/>
                <a:latin typeface="Helvetica Neue" panose="02000503000000020004" pitchFamily="2" charset="0"/>
              </a:rPr>
              <a:t>Signer des contrats</a:t>
            </a:r>
          </a:p>
          <a:p>
            <a:pPr marL="285750" indent="-285750">
              <a:buFont typeface="Arial" panose="020B0604020202020204" pitchFamily="34" charset="0"/>
              <a:buChar char="•"/>
            </a:pPr>
            <a:r>
              <a:rPr lang="fr-CH" sz="2000" dirty="0">
                <a:solidFill>
                  <a:srgbClr val="000000"/>
                </a:solidFill>
                <a:effectLst/>
                <a:latin typeface="Helvetica Neue" panose="02000503000000020004" pitchFamily="2" charset="0"/>
              </a:rPr>
              <a:t>Pour prouver n</a:t>
            </a:r>
            <a:r>
              <a:rPr lang="fr-CH" sz="2000" dirty="0">
                <a:solidFill>
                  <a:srgbClr val="000000"/>
                </a:solidFill>
                <a:latin typeface="Helvetica Neue" panose="02000503000000020004" pitchFamily="2" charset="0"/>
              </a:rPr>
              <a:t>otre</a:t>
            </a:r>
            <a:r>
              <a:rPr lang="fr-CH" sz="2000" dirty="0">
                <a:solidFill>
                  <a:srgbClr val="000000"/>
                </a:solidFill>
                <a:effectLst/>
                <a:latin typeface="Helvetica Neue" panose="02000503000000020004" pitchFamily="2" charset="0"/>
              </a:rPr>
              <a:t> identité que nous sommes un représentant légitime d'une organisation</a:t>
            </a:r>
          </a:p>
          <a:p>
            <a:endParaRPr lang="fr-CH" sz="2000" dirty="0">
              <a:solidFill>
                <a:srgbClr val="000000"/>
              </a:solidFill>
              <a:effectLst/>
              <a:latin typeface="Helvetica Neue" panose="02000503000000020004" pitchFamily="2" charset="0"/>
            </a:endParaRPr>
          </a:p>
        </p:txBody>
      </p:sp>
      <p:sp>
        <p:nvSpPr>
          <p:cNvPr id="5" name="Rectangle 4">
            <a:extLst>
              <a:ext uri="{FF2B5EF4-FFF2-40B4-BE49-F238E27FC236}">
                <a16:creationId xmlns:a16="http://schemas.microsoft.com/office/drawing/2014/main" id="{05E2D538-2CCD-DCA7-5C77-DDCC9A23B5C5}"/>
              </a:ext>
            </a:extLst>
          </p:cNvPr>
          <p:cNvSpPr/>
          <p:nvPr/>
        </p:nvSpPr>
        <p:spPr>
          <a:xfrm>
            <a:off x="288927" y="3366051"/>
            <a:ext cx="11614146" cy="335224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2" name="Image 11">
            <a:extLst>
              <a:ext uri="{FF2B5EF4-FFF2-40B4-BE49-F238E27FC236}">
                <a16:creationId xmlns:a16="http://schemas.microsoft.com/office/drawing/2014/main" id="{A7A25622-AD6D-E26D-45AC-1B7F173E2588}"/>
              </a:ext>
            </a:extLst>
          </p:cNvPr>
          <p:cNvPicPr>
            <a:picLocks noChangeAspect="1"/>
          </p:cNvPicPr>
          <p:nvPr/>
        </p:nvPicPr>
        <p:blipFill>
          <a:blip r:embed="rId2"/>
          <a:stretch>
            <a:fillRect/>
          </a:stretch>
        </p:blipFill>
        <p:spPr>
          <a:xfrm>
            <a:off x="9412191" y="1916480"/>
            <a:ext cx="2340699" cy="2746785"/>
          </a:xfrm>
          <a:prstGeom prst="rect">
            <a:avLst/>
          </a:prstGeom>
          <a:ln>
            <a:solidFill>
              <a:schemeClr val="tx1"/>
            </a:solidFill>
          </a:ln>
        </p:spPr>
      </p:pic>
      <p:pic>
        <p:nvPicPr>
          <p:cNvPr id="2" name="Image 1">
            <a:extLst>
              <a:ext uri="{FF2B5EF4-FFF2-40B4-BE49-F238E27FC236}">
                <a16:creationId xmlns:a16="http://schemas.microsoft.com/office/drawing/2014/main" id="{29AF1283-2E63-273C-A94A-6D10A5975CAA}"/>
              </a:ext>
            </a:extLst>
          </p:cNvPr>
          <p:cNvPicPr>
            <a:picLocks noChangeAspect="1"/>
          </p:cNvPicPr>
          <p:nvPr/>
        </p:nvPicPr>
        <p:blipFill>
          <a:blip r:embed="rId3"/>
          <a:stretch>
            <a:fillRect/>
          </a:stretch>
        </p:blipFill>
        <p:spPr>
          <a:xfrm>
            <a:off x="6943992" y="2369122"/>
            <a:ext cx="1841500" cy="1841500"/>
          </a:xfrm>
          <a:prstGeom prst="rect">
            <a:avLst/>
          </a:prstGeom>
        </p:spPr>
      </p:pic>
      <p:sp>
        <p:nvSpPr>
          <p:cNvPr id="3" name="ZoneTexte 2">
            <a:extLst>
              <a:ext uri="{FF2B5EF4-FFF2-40B4-BE49-F238E27FC236}">
                <a16:creationId xmlns:a16="http://schemas.microsoft.com/office/drawing/2014/main" id="{4CE4750D-81CB-0AA0-FAA6-1220C9D5F1EE}"/>
              </a:ext>
            </a:extLst>
          </p:cNvPr>
          <p:cNvSpPr txBox="1"/>
          <p:nvPr/>
        </p:nvSpPr>
        <p:spPr>
          <a:xfrm>
            <a:off x="10957087" y="74136"/>
            <a:ext cx="1383156" cy="461665"/>
          </a:xfrm>
          <a:prstGeom prst="rect">
            <a:avLst/>
          </a:prstGeom>
          <a:noFill/>
        </p:spPr>
        <p:txBody>
          <a:bodyPr wrap="square">
            <a:spAutoFit/>
          </a:bodyPr>
          <a:lstStyle/>
          <a:p>
            <a:pPr algn="ctr"/>
            <a:r>
              <a:rPr lang="fr-CH" sz="2400" b="1" dirty="0">
                <a:latin typeface="☞ABADI MT PRO COND" panose="020B0806020104020203" pitchFamily="34" charset="0"/>
                <a:ea typeface="Helvetica Neue" panose="02000503000000020004" pitchFamily="2" charset="0"/>
                <a:cs typeface="Helvetica Neue" panose="02000503000000020004" pitchFamily="2" charset="0"/>
              </a:rPr>
              <a:t>2024 </a:t>
            </a:r>
            <a:endParaRPr lang="fr-FR" sz="2400" b="1" dirty="0">
              <a:latin typeface="☞ABADI MT PRO COND" panose="020B0806020104020203" pitchFamily="34" charset="0"/>
            </a:endParaRPr>
          </a:p>
        </p:txBody>
      </p:sp>
    </p:spTree>
    <p:extLst>
      <p:ext uri="{BB962C8B-B14F-4D97-AF65-F5344CB8AC3E}">
        <p14:creationId xmlns:p14="http://schemas.microsoft.com/office/powerpoint/2010/main" val="3924154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strVal val="#ppt_w*0.70"/>
                                          </p:val>
                                        </p:tav>
                                        <p:tav tm="100000">
                                          <p:val>
                                            <p:strVal val="#ppt_w"/>
                                          </p:val>
                                        </p:tav>
                                      </p:tavLst>
                                    </p:anim>
                                    <p:anim calcmode="lin" valueType="num">
                                      <p:cBhvr>
                                        <p:cTn id="13" dur="1000" fill="hold"/>
                                        <p:tgtEl>
                                          <p:spTgt spid="6"/>
                                        </p:tgtEl>
                                        <p:attrNameLst>
                                          <p:attrName>ppt_h</p:attrName>
                                        </p:attrNameLst>
                                      </p:cBhvr>
                                      <p:tavLst>
                                        <p:tav tm="0">
                                          <p:val>
                                            <p:strVal val="#ppt_h"/>
                                          </p:val>
                                        </p:tav>
                                        <p:tav tm="100000">
                                          <p:val>
                                            <p:strVal val="#ppt_h"/>
                                          </p:val>
                                        </p:tav>
                                      </p:tavLst>
                                    </p:anim>
                                    <p:animEffect transition="in" filter="fade">
                                      <p:cBhvr>
                                        <p:cTn id="14" dur="1000"/>
                                        <p:tgtEl>
                                          <p:spTgt spid="6"/>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1000" fill="hold"/>
                                        <p:tgtEl>
                                          <p:spTgt spid="11"/>
                                        </p:tgtEl>
                                        <p:attrNameLst>
                                          <p:attrName>ppt_w</p:attrName>
                                        </p:attrNameLst>
                                      </p:cBhvr>
                                      <p:tavLst>
                                        <p:tav tm="0">
                                          <p:val>
                                            <p:strVal val="#ppt_w*0.70"/>
                                          </p:val>
                                        </p:tav>
                                        <p:tav tm="100000">
                                          <p:val>
                                            <p:strVal val="#ppt_w"/>
                                          </p:val>
                                        </p:tav>
                                      </p:tavLst>
                                    </p:anim>
                                    <p:anim calcmode="lin" valueType="num">
                                      <p:cBhvr>
                                        <p:cTn id="18" dur="1000" fill="hold"/>
                                        <p:tgtEl>
                                          <p:spTgt spid="11"/>
                                        </p:tgtEl>
                                        <p:attrNameLst>
                                          <p:attrName>ppt_h</p:attrName>
                                        </p:attrNameLst>
                                      </p:cBhvr>
                                      <p:tavLst>
                                        <p:tav tm="0">
                                          <p:val>
                                            <p:strVal val="#ppt_h"/>
                                          </p:val>
                                        </p:tav>
                                        <p:tav tm="100000">
                                          <p:val>
                                            <p:strVal val="#ppt_h"/>
                                          </p:val>
                                        </p:tav>
                                      </p:tavLst>
                                    </p:anim>
                                    <p:animEffect transition="in" filter="fade">
                                      <p:cBhvr>
                                        <p:cTn id="1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EC156-6D96-D8B7-89E9-367CB4F8A2DD}"/>
            </a:ext>
          </a:extLst>
        </p:cNvPr>
        <p:cNvGrpSpPr/>
        <p:nvPr/>
      </p:nvGrpSpPr>
      <p:grpSpPr>
        <a:xfrm>
          <a:off x="0" y="0"/>
          <a:ext cx="0" cy="0"/>
          <a:chOff x="0" y="0"/>
          <a:chExt cx="0" cy="0"/>
        </a:xfrm>
      </p:grpSpPr>
      <p:sp>
        <p:nvSpPr>
          <p:cNvPr id="10" name="Textfeld 2">
            <a:extLst>
              <a:ext uri="{FF2B5EF4-FFF2-40B4-BE49-F238E27FC236}">
                <a16:creationId xmlns:a16="http://schemas.microsoft.com/office/drawing/2014/main" id="{D08085AB-E097-2517-0C71-CCA6DF5E3CB2}"/>
              </a:ext>
            </a:extLst>
          </p:cNvPr>
          <p:cNvSpPr txBox="1"/>
          <p:nvPr/>
        </p:nvSpPr>
        <p:spPr>
          <a:xfrm>
            <a:off x="137188" y="293146"/>
            <a:ext cx="12583390" cy="15696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2400" b="1">
                <a:solidFill>
                  <a:srgbClr val="0B233F"/>
                </a:solidFill>
                <a:latin typeface="Helvetica Neue"/>
                <a:ea typeface="Helvetica Neue"/>
                <a:cs typeface="Helvetica Neue"/>
                <a:sym typeface="Helvetica Neue"/>
              </a:defRPr>
            </a:lvl1pPr>
          </a:lstStyle>
          <a:p>
            <a:r>
              <a:rPr lang="fr-CH" sz="6000" dirty="0">
                <a:solidFill>
                  <a:schemeClr val="tx1"/>
                </a:solidFill>
                <a:latin typeface="Gill Sans Ultra Bold" panose="020B0A02020104020203" pitchFamily="34" charset="77"/>
                <a:ea typeface="Helvetica Neue" panose="02000503000000020004" pitchFamily="2" charset="0"/>
                <a:cs typeface="Helvetica Neue" panose="02000503000000020004" pitchFamily="2" charset="0"/>
              </a:rPr>
              <a:t>La </a:t>
            </a:r>
            <a:r>
              <a:rPr lang="fr-CH" sz="6000" dirty="0">
                <a:solidFill>
                  <a:srgbClr val="FF0000"/>
                </a:solidFill>
                <a:latin typeface="Gill Sans Ultra Bold" panose="020B0A02020104020203" pitchFamily="34" charset="77"/>
                <a:ea typeface="Helvetica Neue" panose="02000503000000020004" pitchFamily="2" charset="0"/>
                <a:cs typeface="Helvetica Neue" panose="02000503000000020004" pitchFamily="2" charset="0"/>
              </a:rPr>
              <a:t>contrôle</a:t>
            </a:r>
            <a:r>
              <a:rPr lang="fr-CH" sz="6000" dirty="0">
                <a:solidFill>
                  <a:schemeClr val="tx1"/>
                </a:solidFill>
                <a:latin typeface="Gill Sans Ultra Bold" panose="020B0A02020104020203" pitchFamily="34" charset="77"/>
                <a:ea typeface="Helvetica Neue" panose="02000503000000020004" pitchFamily="2" charset="0"/>
                <a:cs typeface="Helvetica Neue" panose="02000503000000020004" pitchFamily="2" charset="0"/>
              </a:rPr>
              <a:t> </a:t>
            </a:r>
            <a:r>
              <a:rPr lang="fr-CH" sz="6000" dirty="0">
                <a:solidFill>
                  <a:srgbClr val="FF0000"/>
                </a:solidFill>
                <a:latin typeface="Gill Sans Ultra Bold" panose="020B0A02020104020203" pitchFamily="34" charset="77"/>
                <a:ea typeface="Helvetica Neue" panose="02000503000000020004" pitchFamily="2" charset="0"/>
                <a:cs typeface="Helvetica Neue" panose="02000503000000020004" pitchFamily="2" charset="0"/>
              </a:rPr>
              <a:t>numérique </a:t>
            </a:r>
            <a:br>
              <a:rPr lang="fr-CH" sz="6000" dirty="0">
                <a:solidFill>
                  <a:schemeClr val="tx1"/>
                </a:solidFill>
                <a:latin typeface="Gill Sans Ultra Bold" panose="020B0A02020104020203" pitchFamily="34" charset="77"/>
                <a:ea typeface="Helvetica Neue" panose="02000503000000020004" pitchFamily="2" charset="0"/>
                <a:cs typeface="Helvetica Neue" panose="02000503000000020004" pitchFamily="2" charset="0"/>
              </a:rPr>
            </a:br>
            <a:r>
              <a:rPr lang="fr-CH" sz="3600" dirty="0">
                <a:solidFill>
                  <a:schemeClr val="tx1"/>
                </a:solidFill>
                <a:latin typeface="Gill Sans Ultra Bold" panose="020B0A02020104020203" pitchFamily="34" charset="77"/>
                <a:ea typeface="Helvetica Neue" panose="02000503000000020004" pitchFamily="2" charset="0"/>
                <a:cs typeface="Helvetica Neue" panose="02000503000000020004" pitchFamily="2" charset="0"/>
              </a:rPr>
              <a:t>pour « protéger les moins de 15 ans »</a:t>
            </a:r>
            <a:endParaRPr lang="fr-CH" sz="3600" dirty="0">
              <a:latin typeface="Gill Sans Ultra Bold" panose="020B0A02020104020203" pitchFamily="34" charset="77"/>
              <a:ea typeface="Helvetica Neue" panose="02000503000000020004" pitchFamily="2" charset="0"/>
              <a:cs typeface="Helvetica Neue" panose="02000503000000020004" pitchFamily="2" charset="0"/>
            </a:endParaRPr>
          </a:p>
        </p:txBody>
      </p:sp>
      <p:pic>
        <p:nvPicPr>
          <p:cNvPr id="2" name="Image 1">
            <a:extLst>
              <a:ext uri="{FF2B5EF4-FFF2-40B4-BE49-F238E27FC236}">
                <a16:creationId xmlns:a16="http://schemas.microsoft.com/office/drawing/2014/main" id="{70EAD427-06C9-1E32-F61E-D11E1DB3DA4C}"/>
              </a:ext>
            </a:extLst>
          </p:cNvPr>
          <p:cNvPicPr>
            <a:picLocks noChangeAspect="1"/>
          </p:cNvPicPr>
          <p:nvPr/>
        </p:nvPicPr>
        <p:blipFill>
          <a:blip r:embed="rId2"/>
          <a:stretch>
            <a:fillRect/>
          </a:stretch>
        </p:blipFill>
        <p:spPr>
          <a:xfrm>
            <a:off x="334672" y="1648293"/>
            <a:ext cx="1841500" cy="1841500"/>
          </a:xfrm>
          <a:prstGeom prst="rect">
            <a:avLst/>
          </a:prstGeom>
        </p:spPr>
      </p:pic>
      <p:pic>
        <p:nvPicPr>
          <p:cNvPr id="4" name="Image 3">
            <a:extLst>
              <a:ext uri="{FF2B5EF4-FFF2-40B4-BE49-F238E27FC236}">
                <a16:creationId xmlns:a16="http://schemas.microsoft.com/office/drawing/2014/main" id="{34ED8028-1D61-D2A3-158A-B69C73548426}"/>
              </a:ext>
            </a:extLst>
          </p:cNvPr>
          <p:cNvPicPr>
            <a:picLocks noChangeAspect="1"/>
          </p:cNvPicPr>
          <p:nvPr/>
        </p:nvPicPr>
        <p:blipFill>
          <a:blip r:embed="rId3"/>
          <a:stretch>
            <a:fillRect/>
          </a:stretch>
        </p:blipFill>
        <p:spPr>
          <a:xfrm>
            <a:off x="7772376" y="1806245"/>
            <a:ext cx="3263290" cy="4896848"/>
          </a:xfrm>
          <a:prstGeom prst="rect">
            <a:avLst/>
          </a:prstGeom>
        </p:spPr>
      </p:pic>
      <p:sp>
        <p:nvSpPr>
          <p:cNvPr id="15" name="ZoneTexte 14">
            <a:extLst>
              <a:ext uri="{FF2B5EF4-FFF2-40B4-BE49-F238E27FC236}">
                <a16:creationId xmlns:a16="http://schemas.microsoft.com/office/drawing/2014/main" id="{9653AB4F-9593-EA24-C39F-7ACAD406FE1F}"/>
              </a:ext>
            </a:extLst>
          </p:cNvPr>
          <p:cNvSpPr txBox="1"/>
          <p:nvPr/>
        </p:nvSpPr>
        <p:spPr>
          <a:xfrm>
            <a:off x="2297914" y="1806245"/>
            <a:ext cx="5443828" cy="1015663"/>
          </a:xfrm>
          <a:prstGeom prst="rect">
            <a:avLst/>
          </a:prstGeom>
          <a:noFill/>
        </p:spPr>
        <p:txBody>
          <a:bodyPr wrap="square">
            <a:spAutoFit/>
          </a:bodyPr>
          <a:lstStyle/>
          <a:p>
            <a:r>
              <a:rPr lang="fr-CH" sz="2000" dirty="0">
                <a:highlight>
                  <a:srgbClr val="FFFF00"/>
                </a:highlight>
              </a:rPr>
              <a:t>Depuis 2025, la France défend l'idée d'une « majorité numérique » harmonisée à 15 ans </a:t>
            </a:r>
          </a:p>
          <a:p>
            <a:r>
              <a:rPr lang="fr-CH" sz="2000" dirty="0">
                <a:highlight>
                  <a:srgbClr val="FFFF00"/>
                </a:highlight>
              </a:rPr>
              <a:t>dans toute l'UE. </a:t>
            </a:r>
          </a:p>
        </p:txBody>
      </p:sp>
      <p:sp>
        <p:nvSpPr>
          <p:cNvPr id="17" name="ZoneTexte 16">
            <a:extLst>
              <a:ext uri="{FF2B5EF4-FFF2-40B4-BE49-F238E27FC236}">
                <a16:creationId xmlns:a16="http://schemas.microsoft.com/office/drawing/2014/main" id="{196D190B-376D-527C-C01A-3395E8145159}"/>
              </a:ext>
            </a:extLst>
          </p:cNvPr>
          <p:cNvSpPr txBox="1"/>
          <p:nvPr/>
        </p:nvSpPr>
        <p:spPr>
          <a:xfrm>
            <a:off x="2238891" y="2813447"/>
            <a:ext cx="5273418" cy="923330"/>
          </a:xfrm>
          <a:prstGeom prst="rect">
            <a:avLst/>
          </a:prstGeom>
          <a:noFill/>
        </p:spPr>
        <p:txBody>
          <a:bodyPr wrap="square">
            <a:spAutoFit/>
          </a:bodyPr>
          <a:lstStyle/>
          <a:p>
            <a:pPr algn="l" fontAlgn="base"/>
            <a:r>
              <a:rPr lang="fr-CH" b="1" dirty="0">
                <a:solidFill>
                  <a:srgbClr val="2A303B"/>
                </a:solidFill>
                <a:latin typeface="The Antiqua B"/>
              </a:rPr>
              <a:t>Macron : </a:t>
            </a:r>
            <a:r>
              <a:rPr lang="fr-CH" b="1" i="0" dirty="0">
                <a:solidFill>
                  <a:srgbClr val="2A303B"/>
                </a:solidFill>
                <a:effectLst/>
                <a:latin typeface="The Antiqua B"/>
              </a:rPr>
              <a:t>« Pour protéger les plus jeunes sur les réseaux, établissons en Europe l’âge de la majorité numérique à 15 ans »</a:t>
            </a:r>
          </a:p>
        </p:txBody>
      </p:sp>
      <p:sp>
        <p:nvSpPr>
          <p:cNvPr id="19" name="ZoneTexte 18">
            <a:extLst>
              <a:ext uri="{FF2B5EF4-FFF2-40B4-BE49-F238E27FC236}">
                <a16:creationId xmlns:a16="http://schemas.microsoft.com/office/drawing/2014/main" id="{7319D29A-FF6D-FDB4-6EE7-5DA2D935F1FF}"/>
              </a:ext>
            </a:extLst>
          </p:cNvPr>
          <p:cNvSpPr txBox="1"/>
          <p:nvPr/>
        </p:nvSpPr>
        <p:spPr>
          <a:xfrm>
            <a:off x="436213" y="3897854"/>
            <a:ext cx="6974555" cy="2831544"/>
          </a:xfrm>
          <a:prstGeom prst="rect">
            <a:avLst/>
          </a:prstGeom>
          <a:noFill/>
          <a:ln w="19050">
            <a:solidFill>
              <a:schemeClr val="tx1"/>
            </a:solidFill>
          </a:ln>
        </p:spPr>
        <p:txBody>
          <a:bodyPr wrap="square">
            <a:spAutoFit/>
          </a:bodyPr>
          <a:lstStyle/>
          <a:p>
            <a:pPr marL="285750" indent="-285750">
              <a:buFont typeface=".Lucida Grande UI Regular"/>
              <a:buChar char="►"/>
            </a:pPr>
            <a:r>
              <a:rPr lang="fr-CH" sz="2000" b="1" dirty="0">
                <a:highlight>
                  <a:srgbClr val="FFFF00"/>
                </a:highlight>
                <a:latin typeface="Times" pitchFamily="2" charset="0"/>
              </a:rPr>
              <a:t>Le 29 janvier 2026 :</a:t>
            </a:r>
            <a:r>
              <a:rPr lang="fr-CH" sz="2000" b="1" dirty="0">
                <a:latin typeface="Times" pitchFamily="2" charset="0"/>
              </a:rPr>
              <a:t>  </a:t>
            </a:r>
            <a:r>
              <a:rPr lang="fr-CH" sz="2000" dirty="0">
                <a:solidFill>
                  <a:srgbClr val="000000"/>
                </a:solidFill>
                <a:effectLst/>
                <a:latin typeface="Times" pitchFamily="2" charset="0"/>
              </a:rPr>
              <a:t>l’Assemblée nationale a adopté en première lecture la loi sur l’interdiction des réseaux sociaux aux mineurs de 15 ans.</a:t>
            </a:r>
            <a:br>
              <a:rPr lang="fr-CH" sz="2000" dirty="0">
                <a:solidFill>
                  <a:srgbClr val="000000"/>
                </a:solidFill>
                <a:effectLst/>
                <a:latin typeface="Times" pitchFamily="2" charset="0"/>
              </a:rPr>
            </a:br>
            <a:r>
              <a:rPr lang="fr-CH" sz="900" dirty="0">
                <a:solidFill>
                  <a:srgbClr val="000000"/>
                </a:solidFill>
                <a:effectLst/>
                <a:latin typeface="Times" pitchFamily="2" charset="0"/>
              </a:rPr>
              <a:t> </a:t>
            </a:r>
            <a:endParaRPr lang="fr-CH" sz="2200" dirty="0">
              <a:solidFill>
                <a:srgbClr val="000000"/>
              </a:solidFill>
              <a:effectLst/>
              <a:latin typeface="Times" pitchFamily="2" charset="0"/>
            </a:endParaRPr>
          </a:p>
          <a:p>
            <a:pPr marL="285750" indent="-285750">
              <a:buFont typeface=".Lucida Grande UI Regular"/>
              <a:buChar char="►"/>
            </a:pPr>
            <a:r>
              <a:rPr lang="fr-CH" sz="2000" b="1" dirty="0">
                <a:highlight>
                  <a:srgbClr val="FFFF00"/>
                </a:highlight>
                <a:latin typeface="Times" pitchFamily="2" charset="0"/>
              </a:rPr>
              <a:t>Le 31 mars 2026 :</a:t>
            </a:r>
            <a:r>
              <a:rPr lang="fr-CH" sz="2000" b="1" dirty="0">
                <a:latin typeface="Times" pitchFamily="2" charset="0"/>
              </a:rPr>
              <a:t>  </a:t>
            </a:r>
            <a:r>
              <a:rPr lang="fr-CH" sz="2000" dirty="0">
                <a:latin typeface="Times" pitchFamily="2" charset="0"/>
              </a:rPr>
              <a:t>le Sénat a adopté en séance publique la proposition de loi visant à protéger les mineurs des risques liés aux réseaux sociaux. Les sénateurs ont toutefois allégé le texte adopté précédemment par l'Assemblée nationale. </a:t>
            </a:r>
            <a:br>
              <a:rPr lang="fr-CH" sz="2000" dirty="0">
                <a:latin typeface="Times" pitchFamily="2" charset="0"/>
              </a:rPr>
            </a:br>
            <a:r>
              <a:rPr lang="fr-CH" sz="900" dirty="0">
                <a:latin typeface="Times" pitchFamily="2" charset="0"/>
              </a:rPr>
              <a:t> </a:t>
            </a:r>
            <a:endParaRPr lang="fr-CH" sz="2000" dirty="0">
              <a:latin typeface="Times" pitchFamily="2" charset="0"/>
            </a:endParaRPr>
          </a:p>
          <a:p>
            <a:pPr marL="285750" indent="-285750">
              <a:buFont typeface=".Lucida Grande UI Regular"/>
              <a:buChar char="►"/>
            </a:pPr>
            <a:r>
              <a:rPr lang="fr-CH" sz="2000" b="1" i="0" dirty="0">
                <a:solidFill>
                  <a:srgbClr val="000000"/>
                </a:solidFill>
                <a:effectLst/>
                <a:highlight>
                  <a:srgbClr val="FFFF00"/>
                </a:highlight>
                <a:latin typeface="Times" pitchFamily="2" charset="0"/>
              </a:rPr>
              <a:t>Rentrée 2026-2027 :</a:t>
            </a:r>
            <a:r>
              <a:rPr lang="fr-CH" sz="2000" b="1" i="0" dirty="0">
                <a:solidFill>
                  <a:srgbClr val="000000"/>
                </a:solidFill>
                <a:effectLst/>
                <a:latin typeface="Times" pitchFamily="2" charset="0"/>
              </a:rPr>
              <a:t>  </a:t>
            </a:r>
            <a:r>
              <a:rPr lang="fr-CH" sz="2000" b="0" i="0" dirty="0">
                <a:solidFill>
                  <a:srgbClr val="000000"/>
                </a:solidFill>
                <a:effectLst/>
                <a:latin typeface="Times" pitchFamily="2" charset="0"/>
              </a:rPr>
              <a:t>Entrée en vigueur </a:t>
            </a:r>
            <a:r>
              <a:rPr lang="fr-CH" sz="2000" b="0" i="1" dirty="0">
                <a:solidFill>
                  <a:srgbClr val="000000"/>
                </a:solidFill>
                <a:effectLst/>
                <a:latin typeface="Times" pitchFamily="2" charset="0"/>
              </a:rPr>
              <a:t>prévue</a:t>
            </a:r>
            <a:endParaRPr lang="fr-CH" sz="2000" dirty="0">
              <a:latin typeface="Times" pitchFamily="2" charset="0"/>
            </a:endParaRPr>
          </a:p>
        </p:txBody>
      </p:sp>
      <p:pic>
        <p:nvPicPr>
          <p:cNvPr id="20" name="Image 19">
            <a:extLst>
              <a:ext uri="{FF2B5EF4-FFF2-40B4-BE49-F238E27FC236}">
                <a16:creationId xmlns:a16="http://schemas.microsoft.com/office/drawing/2014/main" id="{272CF41F-B488-B311-3907-525673A3C890}"/>
              </a:ext>
            </a:extLst>
          </p:cNvPr>
          <p:cNvPicPr>
            <a:picLocks noChangeAspect="1"/>
          </p:cNvPicPr>
          <p:nvPr/>
        </p:nvPicPr>
        <p:blipFill>
          <a:blip r:embed="rId4"/>
          <a:stretch>
            <a:fillRect/>
          </a:stretch>
        </p:blipFill>
        <p:spPr>
          <a:xfrm>
            <a:off x="9808698" y="5409220"/>
            <a:ext cx="2646582" cy="2093342"/>
          </a:xfrm>
          <a:prstGeom prst="rect">
            <a:avLst/>
          </a:prstGeom>
        </p:spPr>
      </p:pic>
      <p:sp>
        <p:nvSpPr>
          <p:cNvPr id="3" name="ZoneTexte 2">
            <a:extLst>
              <a:ext uri="{FF2B5EF4-FFF2-40B4-BE49-F238E27FC236}">
                <a16:creationId xmlns:a16="http://schemas.microsoft.com/office/drawing/2014/main" id="{6D552650-B428-7001-4A82-15EABD787389}"/>
              </a:ext>
            </a:extLst>
          </p:cNvPr>
          <p:cNvSpPr txBox="1"/>
          <p:nvPr/>
        </p:nvSpPr>
        <p:spPr>
          <a:xfrm>
            <a:off x="10201102" y="62313"/>
            <a:ext cx="1990898" cy="461665"/>
          </a:xfrm>
          <a:prstGeom prst="rect">
            <a:avLst/>
          </a:prstGeom>
          <a:noFill/>
        </p:spPr>
        <p:txBody>
          <a:bodyPr wrap="square">
            <a:spAutoFit/>
          </a:bodyPr>
          <a:lstStyle/>
          <a:p>
            <a:pPr algn="ctr"/>
            <a:r>
              <a:rPr lang="fr-CH" sz="2400" b="1" dirty="0">
                <a:latin typeface="☞ABADI MT PRO COND" panose="020B0806020104020203" pitchFamily="34" charset="0"/>
                <a:ea typeface="Helvetica Neue" panose="02000503000000020004" pitchFamily="2" charset="0"/>
                <a:cs typeface="Helvetica Neue" panose="02000503000000020004" pitchFamily="2" charset="0"/>
              </a:rPr>
              <a:t>2025-2026 </a:t>
            </a:r>
            <a:endParaRPr lang="fr-FR" sz="2400" b="1" dirty="0">
              <a:latin typeface="☞ABADI MT PRO COND" panose="020B0806020104020203" pitchFamily="34" charset="0"/>
            </a:endParaRPr>
          </a:p>
        </p:txBody>
      </p:sp>
    </p:spTree>
    <p:extLst>
      <p:ext uri="{BB962C8B-B14F-4D97-AF65-F5344CB8AC3E}">
        <p14:creationId xmlns:p14="http://schemas.microsoft.com/office/powerpoint/2010/main" val="1633919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strVal val="#ppt_w*0.70"/>
                                          </p:val>
                                        </p:tav>
                                        <p:tav tm="100000">
                                          <p:val>
                                            <p:strVal val="#ppt_w"/>
                                          </p:val>
                                        </p:tav>
                                      </p:tavLst>
                                    </p:anim>
                                    <p:anim calcmode="lin" valueType="num">
                                      <p:cBhvr>
                                        <p:cTn id="8" dur="1000" fill="hold"/>
                                        <p:tgtEl>
                                          <p:spTgt spid="19"/>
                                        </p:tgtEl>
                                        <p:attrNameLst>
                                          <p:attrName>ppt_h</p:attrName>
                                        </p:attrNameLst>
                                      </p:cBhvr>
                                      <p:tavLst>
                                        <p:tav tm="0">
                                          <p:val>
                                            <p:strVal val="#ppt_h"/>
                                          </p:val>
                                        </p:tav>
                                        <p:tav tm="100000">
                                          <p:val>
                                            <p:strVal val="#ppt_h"/>
                                          </p:val>
                                        </p:tav>
                                      </p:tavLst>
                                    </p:anim>
                                    <p:animEffect transition="in" filter="fade">
                                      <p:cBhvr>
                                        <p:cTn id="9" dur="1000"/>
                                        <p:tgtEl>
                                          <p:spTgt spid="19"/>
                                        </p:tgtEl>
                                      </p:cBhvr>
                                    </p:animEffect>
                                  </p:childTnLst>
                                </p:cTn>
                              </p:par>
                              <p:par>
                                <p:cTn id="10" presetID="55"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1000" fill="hold"/>
                                        <p:tgtEl>
                                          <p:spTgt spid="20"/>
                                        </p:tgtEl>
                                        <p:attrNameLst>
                                          <p:attrName>ppt_w</p:attrName>
                                        </p:attrNameLst>
                                      </p:cBhvr>
                                      <p:tavLst>
                                        <p:tav tm="0">
                                          <p:val>
                                            <p:strVal val="#ppt_w*0.70"/>
                                          </p:val>
                                        </p:tav>
                                        <p:tav tm="100000">
                                          <p:val>
                                            <p:strVal val="#ppt_w"/>
                                          </p:val>
                                        </p:tav>
                                      </p:tavLst>
                                    </p:anim>
                                    <p:anim calcmode="lin" valueType="num">
                                      <p:cBhvr>
                                        <p:cTn id="13" dur="1000" fill="hold"/>
                                        <p:tgtEl>
                                          <p:spTgt spid="20"/>
                                        </p:tgtEl>
                                        <p:attrNameLst>
                                          <p:attrName>ppt_h</p:attrName>
                                        </p:attrNameLst>
                                      </p:cBhvr>
                                      <p:tavLst>
                                        <p:tav tm="0">
                                          <p:val>
                                            <p:strVal val="#ppt_h"/>
                                          </p:val>
                                        </p:tav>
                                        <p:tav tm="100000">
                                          <p:val>
                                            <p:strVal val="#ppt_h"/>
                                          </p:val>
                                        </p:tav>
                                      </p:tavLst>
                                    </p:anim>
                                    <p:animEffect transition="in" filter="fade">
                                      <p:cBhvr>
                                        <p:cTn id="14"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BB0E6-E030-3AB1-21D9-3E810B55E277}"/>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C07CCD2B-9C4E-1527-280E-088060C64B83}"/>
              </a:ext>
            </a:extLst>
          </p:cNvPr>
          <p:cNvSpPr txBox="1"/>
          <p:nvPr/>
        </p:nvSpPr>
        <p:spPr>
          <a:xfrm>
            <a:off x="305790" y="66489"/>
            <a:ext cx="10564979" cy="1569660"/>
          </a:xfrm>
          <a:prstGeom prst="rect">
            <a:avLst/>
          </a:prstGeom>
          <a:noFill/>
        </p:spPr>
        <p:txBody>
          <a:bodyPr wrap="square">
            <a:spAutoFit/>
          </a:bodyPr>
          <a:lstStyle/>
          <a:p>
            <a:r>
              <a:rPr lang="fr-CH" sz="4800" dirty="0">
                <a:solidFill>
                  <a:srgbClr val="FF0000"/>
                </a:solidFill>
                <a:latin typeface="Gill Sans Ultra Bold" panose="020B0A02020104020203" pitchFamily="34" charset="77"/>
              </a:rPr>
              <a:t>La fin du cash</a:t>
            </a:r>
            <a:endParaRPr lang="fr-CH" sz="4800" dirty="0">
              <a:latin typeface="Gill Sans Ultra Bold" panose="020B0A02020104020203" pitchFamily="34" charset="77"/>
            </a:endParaRPr>
          </a:p>
          <a:p>
            <a:r>
              <a:rPr lang="fr-CH" sz="4800" dirty="0">
                <a:latin typeface="Gill Sans Ultra Bold" panose="020B0A02020104020203" pitchFamily="34" charset="77"/>
              </a:rPr>
              <a:t>programmée</a:t>
            </a:r>
          </a:p>
        </p:txBody>
      </p:sp>
      <p:pic>
        <p:nvPicPr>
          <p:cNvPr id="16" name="Image 15">
            <a:extLst>
              <a:ext uri="{FF2B5EF4-FFF2-40B4-BE49-F238E27FC236}">
                <a16:creationId xmlns:a16="http://schemas.microsoft.com/office/drawing/2014/main" id="{E52415DC-21B5-EF06-8A19-4A3C086C808C}"/>
              </a:ext>
            </a:extLst>
          </p:cNvPr>
          <p:cNvPicPr>
            <a:picLocks noChangeAspect="1"/>
          </p:cNvPicPr>
          <p:nvPr/>
        </p:nvPicPr>
        <p:blipFill>
          <a:blip r:embed="rId2"/>
          <a:stretch>
            <a:fillRect/>
          </a:stretch>
        </p:blipFill>
        <p:spPr>
          <a:xfrm>
            <a:off x="309904" y="1691133"/>
            <a:ext cx="7230148" cy="4857755"/>
          </a:xfrm>
          <a:prstGeom prst="rect">
            <a:avLst/>
          </a:prstGeom>
          <a:ln>
            <a:solidFill>
              <a:schemeClr val="tx1"/>
            </a:solidFill>
          </a:ln>
        </p:spPr>
      </p:pic>
      <p:sp>
        <p:nvSpPr>
          <p:cNvPr id="18" name="ZoneTexte 17">
            <a:extLst>
              <a:ext uri="{FF2B5EF4-FFF2-40B4-BE49-F238E27FC236}">
                <a16:creationId xmlns:a16="http://schemas.microsoft.com/office/drawing/2014/main" id="{75E465F6-DADA-2A49-D831-130EFD80E2D1}"/>
              </a:ext>
            </a:extLst>
          </p:cNvPr>
          <p:cNvSpPr txBox="1"/>
          <p:nvPr/>
        </p:nvSpPr>
        <p:spPr>
          <a:xfrm>
            <a:off x="5883356" y="6390398"/>
            <a:ext cx="2311634" cy="400110"/>
          </a:xfrm>
          <a:prstGeom prst="rect">
            <a:avLst/>
          </a:prstGeom>
          <a:solidFill>
            <a:schemeClr val="bg1"/>
          </a:solidFill>
          <a:ln w="28575">
            <a:solidFill>
              <a:schemeClr val="tx1"/>
            </a:solidFill>
          </a:ln>
        </p:spPr>
        <p:txBody>
          <a:bodyPr wrap="square">
            <a:spAutoFit/>
          </a:bodyPr>
          <a:lstStyle/>
          <a:p>
            <a:pPr algn="ctr"/>
            <a:r>
              <a:rPr lang="fr-CH" sz="2000" b="1" dirty="0">
                <a:solidFill>
                  <a:srgbClr val="000000"/>
                </a:solidFill>
                <a:latin typeface="Arial Rounded MT Bold" panose="020F0704030504030204" pitchFamily="34" charset="77"/>
              </a:rPr>
              <a:t>14 octobre</a:t>
            </a:r>
            <a:r>
              <a:rPr lang="fr-CH" sz="2000" b="1" dirty="0">
                <a:solidFill>
                  <a:srgbClr val="000000"/>
                </a:solidFill>
                <a:effectLst/>
                <a:latin typeface="Arial Rounded MT Bold" panose="020F0704030504030204" pitchFamily="34" charset="77"/>
              </a:rPr>
              <a:t> </a:t>
            </a:r>
            <a:r>
              <a:rPr lang="fr-CH" sz="2000" b="1" dirty="0">
                <a:solidFill>
                  <a:srgbClr val="000000"/>
                </a:solidFill>
                <a:latin typeface="Arial Rounded MT Bold" panose="020F0704030504030204" pitchFamily="34" charset="77"/>
              </a:rPr>
              <a:t>2024</a:t>
            </a:r>
            <a:endParaRPr lang="fr-CH" sz="2000" dirty="0">
              <a:solidFill>
                <a:srgbClr val="000000"/>
              </a:solidFill>
              <a:effectLst/>
              <a:latin typeface="Arial Rounded MT Bold" panose="020F0704030504030204" pitchFamily="34" charset="77"/>
            </a:endParaRPr>
          </a:p>
        </p:txBody>
      </p:sp>
      <p:pic>
        <p:nvPicPr>
          <p:cNvPr id="19" name="Image 18">
            <a:extLst>
              <a:ext uri="{FF2B5EF4-FFF2-40B4-BE49-F238E27FC236}">
                <a16:creationId xmlns:a16="http://schemas.microsoft.com/office/drawing/2014/main" id="{90C8E668-FD9E-707C-993E-CCF9CC2D0A35}"/>
              </a:ext>
            </a:extLst>
          </p:cNvPr>
          <p:cNvPicPr>
            <a:picLocks noChangeAspect="1"/>
          </p:cNvPicPr>
          <p:nvPr/>
        </p:nvPicPr>
        <p:blipFill>
          <a:blip r:embed="rId3"/>
          <a:stretch>
            <a:fillRect/>
          </a:stretch>
        </p:blipFill>
        <p:spPr>
          <a:xfrm>
            <a:off x="8379387" y="2781"/>
            <a:ext cx="3754213" cy="6858000"/>
          </a:xfrm>
          <a:prstGeom prst="rect">
            <a:avLst/>
          </a:prstGeom>
        </p:spPr>
      </p:pic>
    </p:spTree>
    <p:extLst>
      <p:ext uri="{BB962C8B-B14F-4D97-AF65-F5344CB8AC3E}">
        <p14:creationId xmlns:p14="http://schemas.microsoft.com/office/powerpoint/2010/main" val="2677611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1"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p:tgtEl>
                                          <p:spTgt spid="18"/>
                                        </p:tgtEl>
                                        <p:attrNameLst>
                                          <p:attrName>ppt_x</p:attrName>
                                        </p:attrNameLst>
                                      </p:cBhvr>
                                      <p:tavLst>
                                        <p:tav tm="0">
                                          <p:val>
                                            <p:strVal val="#ppt_x+#ppt_w*1.125000"/>
                                          </p:val>
                                        </p:tav>
                                        <p:tav tm="100000">
                                          <p:val>
                                            <p:strVal val="#ppt_x"/>
                                          </p:val>
                                        </p:tav>
                                      </p:tavLst>
                                    </p:anim>
                                    <p:animEffect transition="in" filter="wipe(left)">
                                      <p:cBhvr>
                                        <p:cTn id="8" dur="500"/>
                                        <p:tgtEl>
                                          <p:spTgt spid="18"/>
                                        </p:tgtEl>
                                      </p:cBhvr>
                                    </p:animEffect>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1000" fill="hold"/>
                                        <p:tgtEl>
                                          <p:spTgt spid="19"/>
                                        </p:tgtEl>
                                        <p:attrNameLst>
                                          <p:attrName>ppt_w</p:attrName>
                                        </p:attrNameLst>
                                      </p:cBhvr>
                                      <p:tavLst>
                                        <p:tav tm="0">
                                          <p:val>
                                            <p:strVal val="#ppt_w*0.70"/>
                                          </p:val>
                                        </p:tav>
                                        <p:tav tm="100000">
                                          <p:val>
                                            <p:strVal val="#ppt_w"/>
                                          </p:val>
                                        </p:tav>
                                      </p:tavLst>
                                    </p:anim>
                                    <p:anim calcmode="lin" valueType="num">
                                      <p:cBhvr>
                                        <p:cTn id="14" dur="1000" fill="hold"/>
                                        <p:tgtEl>
                                          <p:spTgt spid="19"/>
                                        </p:tgtEl>
                                        <p:attrNameLst>
                                          <p:attrName>ppt_h</p:attrName>
                                        </p:attrNameLst>
                                      </p:cBhvr>
                                      <p:tavLst>
                                        <p:tav tm="0">
                                          <p:val>
                                            <p:strVal val="#ppt_h"/>
                                          </p:val>
                                        </p:tav>
                                        <p:tav tm="100000">
                                          <p:val>
                                            <p:strVal val="#ppt_h"/>
                                          </p:val>
                                        </p:tav>
                                      </p:tavLst>
                                    </p:anim>
                                    <p:animEffect transition="in" filter="fade">
                                      <p:cBhvr>
                                        <p:cTn id="15"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1"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6C894-E782-4FA1-F6BA-3E7348BD6159}"/>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C2B7B5D7-AAEA-CCC0-4E85-E83AD3D6BF3D}"/>
              </a:ext>
            </a:extLst>
          </p:cNvPr>
          <p:cNvPicPr>
            <a:picLocks noChangeAspect="1"/>
          </p:cNvPicPr>
          <p:nvPr/>
        </p:nvPicPr>
        <p:blipFill>
          <a:blip r:embed="rId2"/>
          <a:stretch>
            <a:fillRect/>
          </a:stretch>
        </p:blipFill>
        <p:spPr>
          <a:xfrm>
            <a:off x="3785325" y="1609664"/>
            <a:ext cx="4621350" cy="4472692"/>
          </a:xfrm>
          <a:prstGeom prst="rect">
            <a:avLst/>
          </a:prstGeom>
          <a:ln>
            <a:solidFill>
              <a:schemeClr val="tx1"/>
            </a:solidFill>
          </a:ln>
        </p:spPr>
      </p:pic>
      <p:sp>
        <p:nvSpPr>
          <p:cNvPr id="2" name="Titre 1">
            <a:extLst>
              <a:ext uri="{FF2B5EF4-FFF2-40B4-BE49-F238E27FC236}">
                <a16:creationId xmlns:a16="http://schemas.microsoft.com/office/drawing/2014/main" id="{68C62DAF-A038-F7D8-F825-E6A5345BC0B4}"/>
              </a:ext>
            </a:extLst>
          </p:cNvPr>
          <p:cNvSpPr>
            <a:spLocks noGrp="1"/>
          </p:cNvSpPr>
          <p:nvPr>
            <p:ph type="title"/>
          </p:nvPr>
        </p:nvSpPr>
        <p:spPr>
          <a:xfrm>
            <a:off x="613703" y="150657"/>
            <a:ext cx="10964594" cy="1325563"/>
          </a:xfrm>
        </p:spPr>
        <p:txBody>
          <a:bodyPr>
            <a:noAutofit/>
          </a:bodyPr>
          <a:lstStyle/>
          <a:p>
            <a:pPr algn="ctr"/>
            <a:r>
              <a:rPr lang="fr-FR" sz="4800" dirty="0">
                <a:latin typeface="Gill Sans Ultra Bold" panose="020B0A02020104020203" pitchFamily="34" charset="77"/>
              </a:rPr>
              <a:t>Nathalie </a:t>
            </a:r>
            <a:r>
              <a:rPr lang="fr-FR" sz="4800" dirty="0" err="1">
                <a:latin typeface="Gill Sans Ultra Bold" panose="020B0A02020104020203" pitchFamily="34" charset="77"/>
              </a:rPr>
              <a:t>Yamb</a:t>
            </a:r>
            <a:r>
              <a:rPr lang="fr-FR" sz="4800" dirty="0">
                <a:latin typeface="Gill Sans Ultra Bold" panose="020B0A02020104020203" pitchFamily="34" charset="77"/>
              </a:rPr>
              <a:t> est </a:t>
            </a:r>
            <a:r>
              <a:rPr lang="fr-FR" sz="4800" dirty="0">
                <a:solidFill>
                  <a:srgbClr val="FF0000"/>
                </a:solidFill>
                <a:latin typeface="Gill Sans Ultra Bold" panose="020B0A02020104020203" pitchFamily="34" charset="77"/>
              </a:rPr>
              <a:t>bloquée</a:t>
            </a:r>
            <a:r>
              <a:rPr lang="fr-FR" sz="4800" dirty="0">
                <a:latin typeface="Gill Sans Ultra Bold" panose="020B0A02020104020203" pitchFamily="34" charset="77"/>
              </a:rPr>
              <a:t> en Suisse</a:t>
            </a:r>
          </a:p>
        </p:txBody>
      </p:sp>
      <p:sp>
        <p:nvSpPr>
          <p:cNvPr id="12" name="ZoneTexte 11">
            <a:extLst>
              <a:ext uri="{FF2B5EF4-FFF2-40B4-BE49-F238E27FC236}">
                <a16:creationId xmlns:a16="http://schemas.microsoft.com/office/drawing/2014/main" id="{85D96A8B-F43A-44F7-28A1-4F7C6DB0C8D0}"/>
              </a:ext>
            </a:extLst>
          </p:cNvPr>
          <p:cNvSpPr txBox="1"/>
          <p:nvPr/>
        </p:nvSpPr>
        <p:spPr>
          <a:xfrm>
            <a:off x="8079533" y="1684009"/>
            <a:ext cx="3890423" cy="707886"/>
          </a:xfrm>
          <a:prstGeom prst="rect">
            <a:avLst/>
          </a:prstGeom>
          <a:solidFill>
            <a:schemeClr val="bg1"/>
          </a:solidFill>
          <a:ln w="19050">
            <a:solidFill>
              <a:schemeClr val="tx1"/>
            </a:solidFill>
          </a:ln>
        </p:spPr>
        <p:txBody>
          <a:bodyPr wrap="square">
            <a:spAutoFit/>
          </a:bodyPr>
          <a:lstStyle/>
          <a:p>
            <a:pPr algn="ctr"/>
            <a:r>
              <a:rPr lang="fr-FR" sz="2400" b="1" dirty="0">
                <a:ln w="12700">
                  <a:solidFill>
                    <a:schemeClr val="accent3">
                      <a:lumMod val="50000"/>
                    </a:schemeClr>
                  </a:solidFill>
                  <a:prstDash val="solid"/>
                </a:ln>
                <a:effectLst>
                  <a:innerShdw blurRad="177800">
                    <a:schemeClr val="accent3">
                      <a:lumMod val="50000"/>
                    </a:schemeClr>
                  </a:innerShdw>
                </a:effectLst>
                <a:latin typeface="Arial Rounded MT Bold" panose="020F0704030504030204" pitchFamily="34" charset="77"/>
                <a:ea typeface="Helvetica Neue" panose="02000503000000020004" pitchFamily="2" charset="0"/>
                <a:cs typeface="Helvetica Neue" panose="02000503000000020004" pitchFamily="2" charset="0"/>
              </a:rPr>
              <a:t>22 décembre 2025</a:t>
            </a:r>
            <a:br>
              <a:rPr lang="fr-FR" sz="2400" b="1" dirty="0">
                <a:ln w="12700">
                  <a:solidFill>
                    <a:schemeClr val="accent3">
                      <a:lumMod val="50000"/>
                    </a:schemeClr>
                  </a:solidFill>
                  <a:prstDash val="solid"/>
                </a:ln>
                <a:effectLst>
                  <a:innerShdw blurRad="177800">
                    <a:schemeClr val="accent3">
                      <a:lumMod val="50000"/>
                    </a:schemeClr>
                  </a:innerShdw>
                </a:effectLst>
                <a:latin typeface="Arial Rounded MT Bold" panose="020F0704030504030204" pitchFamily="34" charset="77"/>
                <a:ea typeface="Helvetica Neue" panose="02000503000000020004" pitchFamily="2" charset="0"/>
                <a:cs typeface="Helvetica Neue" panose="02000503000000020004" pitchFamily="2" charset="0"/>
              </a:rPr>
            </a:br>
            <a:r>
              <a:rPr lang="fr-FR" sz="1600" b="1" dirty="0">
                <a:ln w="12700">
                  <a:solidFill>
                    <a:schemeClr val="accent3">
                      <a:lumMod val="50000"/>
                    </a:schemeClr>
                  </a:solidFill>
                  <a:prstDash val="solid"/>
                </a:ln>
                <a:effectLst>
                  <a:innerShdw blurRad="177800">
                    <a:schemeClr val="accent3">
                      <a:lumMod val="50000"/>
                    </a:schemeClr>
                  </a:innerShdw>
                </a:effectLst>
                <a:latin typeface="Arial Rounded MT Bold" panose="020F0704030504030204" pitchFamily="34" charset="77"/>
                <a:ea typeface="Helvetica Neue" panose="02000503000000020004" pitchFamily="2" charset="0"/>
                <a:cs typeface="Helvetica Neue" panose="02000503000000020004" pitchFamily="2" charset="0"/>
              </a:rPr>
              <a:t>Sur « </a:t>
            </a:r>
            <a:r>
              <a:rPr lang="fr-FR" sz="1600" b="1" dirty="0" err="1">
                <a:ln w="12700">
                  <a:solidFill>
                    <a:schemeClr val="accent3">
                      <a:lumMod val="50000"/>
                    </a:schemeClr>
                  </a:solidFill>
                  <a:prstDash val="solid"/>
                </a:ln>
                <a:effectLst>
                  <a:innerShdw blurRad="177800">
                    <a:schemeClr val="accent3">
                      <a:lumMod val="50000"/>
                    </a:schemeClr>
                  </a:innerShdw>
                </a:effectLst>
                <a:latin typeface="Arial Rounded MT Bold" panose="020F0704030504030204" pitchFamily="34" charset="77"/>
                <a:ea typeface="Helvetica Neue" panose="02000503000000020004" pitchFamily="2" charset="0"/>
                <a:cs typeface="Helvetica Neue" panose="02000503000000020004" pitchFamily="2" charset="0"/>
              </a:rPr>
              <a:t>Neutrality</a:t>
            </a:r>
            <a:r>
              <a:rPr lang="fr-FR" sz="1600" b="1" dirty="0">
                <a:ln w="12700">
                  <a:solidFill>
                    <a:schemeClr val="accent3">
                      <a:lumMod val="50000"/>
                    </a:schemeClr>
                  </a:solidFill>
                  <a:prstDash val="solid"/>
                </a:ln>
                <a:effectLst>
                  <a:innerShdw blurRad="177800">
                    <a:schemeClr val="accent3">
                      <a:lumMod val="50000"/>
                    </a:schemeClr>
                  </a:innerShdw>
                </a:effectLst>
                <a:latin typeface="Arial Rounded MT Bold" panose="020F0704030504030204" pitchFamily="34" charset="77"/>
                <a:ea typeface="Helvetica Neue" panose="02000503000000020004" pitchFamily="2" charset="0"/>
                <a:cs typeface="Helvetica Neue" panose="02000503000000020004" pitchFamily="2" charset="0"/>
              </a:rPr>
              <a:t> </a:t>
            </a:r>
            <a:r>
              <a:rPr lang="fr-FR" sz="1600" b="1" dirty="0" err="1">
                <a:ln w="12700">
                  <a:solidFill>
                    <a:schemeClr val="accent3">
                      <a:lumMod val="50000"/>
                    </a:schemeClr>
                  </a:solidFill>
                  <a:prstDash val="solid"/>
                </a:ln>
                <a:effectLst>
                  <a:innerShdw blurRad="177800">
                    <a:schemeClr val="accent3">
                      <a:lumMod val="50000"/>
                    </a:schemeClr>
                  </a:innerShdw>
                </a:effectLst>
                <a:latin typeface="Arial Rounded MT Bold" panose="020F0704030504030204" pitchFamily="34" charset="77"/>
                <a:ea typeface="Helvetica Neue" panose="02000503000000020004" pitchFamily="2" charset="0"/>
                <a:cs typeface="Helvetica Neue" panose="02000503000000020004" pitchFamily="2" charset="0"/>
              </a:rPr>
              <a:t>Studies</a:t>
            </a:r>
            <a:r>
              <a:rPr lang="fr-FR" sz="1600" b="1" dirty="0">
                <a:ln w="12700">
                  <a:solidFill>
                    <a:schemeClr val="accent3">
                      <a:lumMod val="50000"/>
                    </a:schemeClr>
                  </a:solidFill>
                  <a:prstDash val="solid"/>
                </a:ln>
                <a:effectLst>
                  <a:innerShdw blurRad="177800">
                    <a:schemeClr val="accent3">
                      <a:lumMod val="50000"/>
                    </a:schemeClr>
                  </a:innerShdw>
                </a:effectLst>
                <a:latin typeface="Arial Rounded MT Bold" panose="020F0704030504030204" pitchFamily="34" charset="77"/>
                <a:ea typeface="Helvetica Neue" panose="02000503000000020004" pitchFamily="2" charset="0"/>
                <a:cs typeface="Helvetica Neue" panose="02000503000000020004" pitchFamily="2" charset="0"/>
              </a:rPr>
              <a:t> Français »</a:t>
            </a:r>
          </a:p>
        </p:txBody>
      </p:sp>
      <p:sp>
        <p:nvSpPr>
          <p:cNvPr id="3" name="Bulle rectangulaire à coins arrondis 2">
            <a:extLst>
              <a:ext uri="{FF2B5EF4-FFF2-40B4-BE49-F238E27FC236}">
                <a16:creationId xmlns:a16="http://schemas.microsoft.com/office/drawing/2014/main" id="{1F928635-8E15-AD4C-C52D-B33D8CE4DAAF}"/>
              </a:ext>
            </a:extLst>
          </p:cNvPr>
          <p:cNvSpPr/>
          <p:nvPr/>
        </p:nvSpPr>
        <p:spPr>
          <a:xfrm>
            <a:off x="222044" y="1844818"/>
            <a:ext cx="4467496" cy="3630189"/>
          </a:xfrm>
          <a:prstGeom prst="wedgeRoundRectCallout">
            <a:avLst>
              <a:gd name="adj1" fmla="val 63284"/>
              <a:gd name="adj2" fmla="val 7637"/>
              <a:gd name="adj3" fmla="val 16667"/>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H" sz="2200" dirty="0">
                <a:solidFill>
                  <a:schemeClr val="tx1"/>
                </a:solidFill>
                <a:highlight>
                  <a:srgbClr val="FFFF00"/>
                </a:highlight>
              </a:rPr>
              <a:t>« </a:t>
            </a:r>
            <a:r>
              <a:rPr lang="fr-CH" sz="2200" b="1" dirty="0">
                <a:solidFill>
                  <a:schemeClr val="tx1"/>
                </a:solidFill>
                <a:highlight>
                  <a:srgbClr val="FFFF00"/>
                </a:highlight>
              </a:rPr>
              <a:t>Du jour au lendemain, mes cartes bancaires ont été annulées, mes comptes bancaires [suisses] </a:t>
            </a:r>
            <a:r>
              <a:rPr lang="fr-CH" sz="2200" b="1" u="sng" dirty="0">
                <a:solidFill>
                  <a:schemeClr val="tx1"/>
                </a:solidFill>
                <a:highlight>
                  <a:srgbClr val="FFFF00"/>
                </a:highlight>
              </a:rPr>
              <a:t>fermés</a:t>
            </a:r>
            <a:r>
              <a:rPr lang="fr-CH" sz="2200" b="1" dirty="0">
                <a:solidFill>
                  <a:schemeClr val="tx1"/>
                </a:solidFill>
                <a:highlight>
                  <a:srgbClr val="FFFF00"/>
                </a:highlight>
              </a:rPr>
              <a:t>, mes comptes crypto </a:t>
            </a:r>
            <a:r>
              <a:rPr lang="fr-CH" sz="2200" b="1" u="sng" dirty="0" err="1">
                <a:solidFill>
                  <a:schemeClr val="tx1"/>
                </a:solidFill>
                <a:highlight>
                  <a:srgbClr val="FFFF00"/>
                </a:highlight>
              </a:rPr>
              <a:t>cloturés</a:t>
            </a:r>
            <a:r>
              <a:rPr lang="fr-CH" sz="2200" b="1" dirty="0">
                <a:solidFill>
                  <a:schemeClr val="tx1"/>
                </a:solidFill>
                <a:highlight>
                  <a:srgbClr val="FFFF00"/>
                </a:highlight>
              </a:rPr>
              <a:t>.</a:t>
            </a:r>
            <a:r>
              <a:rPr lang="fr-CH" sz="2200" dirty="0">
                <a:solidFill>
                  <a:schemeClr val="tx1"/>
                </a:solidFill>
                <a:highlight>
                  <a:srgbClr val="FFFF00"/>
                </a:highlight>
              </a:rPr>
              <a:t> »</a:t>
            </a:r>
          </a:p>
          <a:p>
            <a:endParaRPr lang="fr-CH" sz="900" dirty="0">
              <a:solidFill>
                <a:schemeClr val="tx1"/>
              </a:solidFill>
              <a:highlight>
                <a:srgbClr val="FFFF00"/>
              </a:highlight>
            </a:endParaRPr>
          </a:p>
          <a:p>
            <a:r>
              <a:rPr lang="fr-CH" sz="2200" b="1" dirty="0">
                <a:solidFill>
                  <a:schemeClr val="tx1"/>
                </a:solidFill>
                <a:highlight>
                  <a:srgbClr val="FFFF00"/>
                </a:highlight>
              </a:rPr>
              <a:t>« Même des entreprises, comme des compagnies aériennes, peuvent refuser de vous prendre comme passagers. »</a:t>
            </a:r>
          </a:p>
        </p:txBody>
      </p:sp>
      <p:sp>
        <p:nvSpPr>
          <p:cNvPr id="4" name="Bulle rectangulaire à coins arrondis 3">
            <a:extLst>
              <a:ext uri="{FF2B5EF4-FFF2-40B4-BE49-F238E27FC236}">
                <a16:creationId xmlns:a16="http://schemas.microsoft.com/office/drawing/2014/main" id="{35CB0DCB-8E50-E62E-5E2D-2AACD4961415}"/>
              </a:ext>
            </a:extLst>
          </p:cNvPr>
          <p:cNvSpPr/>
          <p:nvPr/>
        </p:nvSpPr>
        <p:spPr>
          <a:xfrm>
            <a:off x="7968343" y="2621672"/>
            <a:ext cx="4112804" cy="3630189"/>
          </a:xfrm>
          <a:prstGeom prst="wedgeRoundRectCallout">
            <a:avLst>
              <a:gd name="adj1" fmla="val -60181"/>
              <a:gd name="adj2" fmla="val 2852"/>
              <a:gd name="adj3" fmla="val 16667"/>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H" sz="2200" dirty="0">
                <a:solidFill>
                  <a:schemeClr val="tx1"/>
                </a:solidFill>
                <a:highlight>
                  <a:srgbClr val="FFFF00"/>
                </a:highlight>
              </a:rPr>
              <a:t>« </a:t>
            </a:r>
            <a:r>
              <a:rPr lang="fr-CH" sz="2200" b="1" dirty="0">
                <a:solidFill>
                  <a:schemeClr val="tx1"/>
                </a:solidFill>
                <a:highlight>
                  <a:srgbClr val="FFFF00"/>
                </a:highlight>
              </a:rPr>
              <a:t>J’avais mon compte Deezer. Et je voulais mettre ma chaîne musicale. </a:t>
            </a:r>
            <a:r>
              <a:rPr lang="fr-CH" sz="2200" b="1" u="sng" dirty="0">
                <a:solidFill>
                  <a:schemeClr val="tx1"/>
                </a:solidFill>
                <a:highlight>
                  <a:srgbClr val="FFFF00"/>
                </a:highlight>
              </a:rPr>
              <a:t>Coupée</a:t>
            </a:r>
            <a:r>
              <a:rPr lang="fr-CH" sz="2200" b="1" dirty="0">
                <a:solidFill>
                  <a:schemeClr val="tx1"/>
                </a:solidFill>
                <a:highlight>
                  <a:srgbClr val="FFFF00"/>
                </a:highlight>
              </a:rPr>
              <a:t>. </a:t>
            </a:r>
          </a:p>
          <a:p>
            <a:r>
              <a:rPr lang="fr-CH" sz="2200" b="1" dirty="0">
                <a:solidFill>
                  <a:schemeClr val="tx1"/>
                </a:solidFill>
                <a:highlight>
                  <a:srgbClr val="FFFF00"/>
                </a:highlight>
              </a:rPr>
              <a:t>Netflix ? </a:t>
            </a:r>
            <a:r>
              <a:rPr lang="fr-CH" sz="2200" b="1" u="sng" dirty="0">
                <a:solidFill>
                  <a:schemeClr val="tx1"/>
                </a:solidFill>
                <a:highlight>
                  <a:srgbClr val="FFFF00"/>
                </a:highlight>
              </a:rPr>
              <a:t>Coupé</a:t>
            </a:r>
            <a:r>
              <a:rPr lang="fr-CH" sz="2200" b="1" dirty="0">
                <a:solidFill>
                  <a:schemeClr val="tx1"/>
                </a:solidFill>
                <a:highlight>
                  <a:srgbClr val="FFFF00"/>
                </a:highlight>
              </a:rPr>
              <a:t>. </a:t>
            </a:r>
          </a:p>
          <a:p>
            <a:r>
              <a:rPr lang="fr-CH" sz="2200" b="1" dirty="0">
                <a:solidFill>
                  <a:schemeClr val="tx1"/>
                </a:solidFill>
                <a:highlight>
                  <a:srgbClr val="FFFF00"/>
                </a:highlight>
              </a:rPr>
              <a:t>Tu veux acheter un livre sur Amazon ou la </a:t>
            </a:r>
            <a:r>
              <a:rPr lang="fr-CH" sz="2200" b="1" dirty="0" err="1">
                <a:solidFill>
                  <a:schemeClr val="tx1"/>
                </a:solidFill>
                <a:highlight>
                  <a:srgbClr val="FFFF00"/>
                </a:highlight>
              </a:rPr>
              <a:t>fnac</a:t>
            </a:r>
            <a:r>
              <a:rPr lang="fr-CH" sz="2200" b="1" dirty="0">
                <a:solidFill>
                  <a:schemeClr val="tx1"/>
                </a:solidFill>
                <a:highlight>
                  <a:srgbClr val="FFFF00"/>
                </a:highlight>
              </a:rPr>
              <a:t> ou autres ? D’habitude, tu le commandes et il est livré. </a:t>
            </a:r>
          </a:p>
          <a:p>
            <a:r>
              <a:rPr lang="fr-CH" sz="2200" b="1" dirty="0">
                <a:solidFill>
                  <a:schemeClr val="tx1"/>
                </a:solidFill>
                <a:highlight>
                  <a:srgbClr val="FFFF00"/>
                </a:highlight>
              </a:rPr>
              <a:t>Tu peux plus faire ça. </a:t>
            </a:r>
            <a:r>
              <a:rPr lang="fr-CH" sz="2200" b="1" u="sng" dirty="0">
                <a:solidFill>
                  <a:schemeClr val="tx1"/>
                </a:solidFill>
                <a:highlight>
                  <a:srgbClr val="FFFF00"/>
                </a:highlight>
              </a:rPr>
              <a:t>Tu es coupé de tout ce que tu fais</a:t>
            </a:r>
            <a:r>
              <a:rPr lang="fr-CH" sz="2200" b="1" dirty="0">
                <a:solidFill>
                  <a:schemeClr val="tx1"/>
                </a:solidFill>
                <a:highlight>
                  <a:srgbClr val="FFFF00"/>
                </a:highlight>
              </a:rPr>
              <a:t>. </a:t>
            </a:r>
            <a:r>
              <a:rPr lang="fr-CH" sz="2200" dirty="0">
                <a:solidFill>
                  <a:schemeClr val="tx1"/>
                </a:solidFill>
                <a:highlight>
                  <a:srgbClr val="FFFF00"/>
                </a:highlight>
              </a:rPr>
              <a:t>»</a:t>
            </a:r>
          </a:p>
        </p:txBody>
      </p:sp>
      <p:sp>
        <p:nvSpPr>
          <p:cNvPr id="6" name="ZoneTexte 5">
            <a:extLst>
              <a:ext uri="{FF2B5EF4-FFF2-40B4-BE49-F238E27FC236}">
                <a16:creationId xmlns:a16="http://schemas.microsoft.com/office/drawing/2014/main" id="{1674C901-9D21-8849-BD8B-1C49C7F5B1DA}"/>
              </a:ext>
            </a:extLst>
          </p:cNvPr>
          <p:cNvSpPr txBox="1"/>
          <p:nvPr/>
        </p:nvSpPr>
        <p:spPr>
          <a:xfrm>
            <a:off x="3046524" y="5620691"/>
            <a:ext cx="4376020" cy="923330"/>
          </a:xfrm>
          <a:prstGeom prst="rect">
            <a:avLst/>
          </a:prstGeom>
          <a:solidFill>
            <a:schemeClr val="bg1"/>
          </a:solidFill>
          <a:ln w="28575">
            <a:solidFill>
              <a:schemeClr val="tx1"/>
            </a:solidFill>
          </a:ln>
        </p:spPr>
        <p:txBody>
          <a:bodyPr wrap="square">
            <a:spAutoFit/>
          </a:bodyPr>
          <a:lstStyle/>
          <a:p>
            <a:pPr algn="ctr"/>
            <a:r>
              <a:rPr lang="fr-CH" sz="2200" b="1" dirty="0">
                <a:solidFill>
                  <a:srgbClr val="000000"/>
                </a:solidFill>
                <a:latin typeface="Helvetica Neue" panose="02000503000000020004" pitchFamily="2" charset="0"/>
              </a:rPr>
              <a:t>Nathalie </a:t>
            </a:r>
            <a:r>
              <a:rPr lang="fr-CH" sz="2200" b="1" dirty="0" err="1">
                <a:solidFill>
                  <a:srgbClr val="000000"/>
                </a:solidFill>
                <a:latin typeface="Helvetica Neue" panose="02000503000000020004" pitchFamily="2" charset="0"/>
              </a:rPr>
              <a:t>Yamb</a:t>
            </a:r>
            <a:r>
              <a:rPr lang="fr-CH" sz="2200" b="1" dirty="0">
                <a:solidFill>
                  <a:srgbClr val="000000"/>
                </a:solidFill>
                <a:latin typeface="Helvetica Neue" panose="02000503000000020004" pitchFamily="2" charset="0"/>
              </a:rPr>
              <a:t> </a:t>
            </a:r>
          </a:p>
          <a:p>
            <a:pPr algn="ctr"/>
            <a:r>
              <a:rPr lang="fr-CH" sz="1600" b="1" dirty="0">
                <a:solidFill>
                  <a:srgbClr val="000000"/>
                </a:solidFill>
                <a:latin typeface="Helvetica Neue" panose="02000503000000020004" pitchFamily="2" charset="0"/>
              </a:rPr>
              <a:t>Diplômée en Sciences politiques </a:t>
            </a:r>
          </a:p>
          <a:p>
            <a:pPr algn="ctr"/>
            <a:r>
              <a:rPr lang="fr-CH" sz="1600" b="1" dirty="0">
                <a:solidFill>
                  <a:srgbClr val="000000"/>
                </a:solidFill>
                <a:latin typeface="Helvetica Neue" panose="02000503000000020004" pitchFamily="2" charset="0"/>
              </a:rPr>
              <a:t>et en journalisme</a:t>
            </a:r>
            <a:endParaRPr lang="fr-FR" sz="1600" b="1" dirty="0">
              <a:solidFill>
                <a:srgbClr val="000000"/>
              </a:solidFill>
              <a:latin typeface="Helvetica Neue" panose="02000503000000020004" pitchFamily="2" charset="0"/>
            </a:endParaRPr>
          </a:p>
        </p:txBody>
      </p:sp>
      <p:pic>
        <p:nvPicPr>
          <p:cNvPr id="9" name="Image 8">
            <a:extLst>
              <a:ext uri="{FF2B5EF4-FFF2-40B4-BE49-F238E27FC236}">
                <a16:creationId xmlns:a16="http://schemas.microsoft.com/office/drawing/2014/main" id="{A0FE337E-5E1F-090B-F331-5908EDC31ADB}"/>
              </a:ext>
            </a:extLst>
          </p:cNvPr>
          <p:cNvPicPr>
            <a:picLocks noChangeAspect="1"/>
          </p:cNvPicPr>
          <p:nvPr/>
        </p:nvPicPr>
        <p:blipFill>
          <a:blip r:embed="rId3"/>
          <a:stretch>
            <a:fillRect/>
          </a:stretch>
        </p:blipFill>
        <p:spPr>
          <a:xfrm>
            <a:off x="7815832" y="332180"/>
            <a:ext cx="1558207" cy="1558207"/>
          </a:xfrm>
          <a:prstGeom prst="rect">
            <a:avLst/>
          </a:prstGeom>
        </p:spPr>
      </p:pic>
      <p:sp>
        <p:nvSpPr>
          <p:cNvPr id="5" name="ZoneTexte 4">
            <a:extLst>
              <a:ext uri="{FF2B5EF4-FFF2-40B4-BE49-F238E27FC236}">
                <a16:creationId xmlns:a16="http://schemas.microsoft.com/office/drawing/2014/main" id="{7B8BB7D2-7AAF-DEA9-B517-D1AB9282898C}"/>
              </a:ext>
            </a:extLst>
          </p:cNvPr>
          <p:cNvSpPr txBox="1"/>
          <p:nvPr/>
        </p:nvSpPr>
        <p:spPr>
          <a:xfrm>
            <a:off x="-77875" y="150657"/>
            <a:ext cx="1383156" cy="461665"/>
          </a:xfrm>
          <a:prstGeom prst="rect">
            <a:avLst/>
          </a:prstGeom>
          <a:noFill/>
        </p:spPr>
        <p:txBody>
          <a:bodyPr wrap="square">
            <a:spAutoFit/>
          </a:bodyPr>
          <a:lstStyle/>
          <a:p>
            <a:pPr algn="ctr"/>
            <a:r>
              <a:rPr lang="fr-CH" sz="2400" b="1" dirty="0">
                <a:latin typeface="☞ABADI MT PRO COND" panose="020B0806020104020203" pitchFamily="34" charset="0"/>
                <a:ea typeface="Helvetica Neue" panose="02000503000000020004" pitchFamily="2" charset="0"/>
                <a:cs typeface="Helvetica Neue" panose="02000503000000020004" pitchFamily="2" charset="0"/>
              </a:rPr>
              <a:t>2025 </a:t>
            </a:r>
            <a:endParaRPr lang="fr-FR" sz="2400" b="1" dirty="0">
              <a:latin typeface="☞ABADI MT PRO COND" panose="020B0806020104020203" pitchFamily="34" charset="0"/>
            </a:endParaRPr>
          </a:p>
        </p:txBody>
      </p:sp>
    </p:spTree>
    <p:extLst>
      <p:ext uri="{BB962C8B-B14F-4D97-AF65-F5344CB8AC3E}">
        <p14:creationId xmlns:p14="http://schemas.microsoft.com/office/powerpoint/2010/main" val="123878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strVal val="#ppt_w*0.70"/>
                                          </p:val>
                                        </p:tav>
                                        <p:tav tm="100000">
                                          <p:val>
                                            <p:strVal val="#ppt_w"/>
                                          </p:val>
                                        </p:tav>
                                      </p:tavLst>
                                    </p:anim>
                                    <p:anim calcmode="lin" valueType="num">
                                      <p:cBhvr>
                                        <p:cTn id="20" dur="1000" fill="hold"/>
                                        <p:tgtEl>
                                          <p:spTgt spid="4"/>
                                        </p:tgtEl>
                                        <p:attrNameLst>
                                          <p:attrName>ppt_h</p:attrName>
                                        </p:attrNameLst>
                                      </p:cBhvr>
                                      <p:tavLst>
                                        <p:tav tm="0">
                                          <p:val>
                                            <p:strVal val="#ppt_h"/>
                                          </p:val>
                                        </p:tav>
                                        <p:tav tm="100000">
                                          <p:val>
                                            <p:strVal val="#ppt_h"/>
                                          </p:val>
                                        </p:tav>
                                      </p:tavLst>
                                    </p:anim>
                                    <p:animEffect transition="in" filter="fade">
                                      <p:cBhvr>
                                        <p:cTn id="2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E9AF1-A1D9-5F90-F7A1-F08357322358}"/>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A412FC81-F0AE-8E6E-A694-FEC608CCFEE9}"/>
              </a:ext>
            </a:extLst>
          </p:cNvPr>
          <p:cNvSpPr txBox="1"/>
          <p:nvPr/>
        </p:nvSpPr>
        <p:spPr>
          <a:xfrm>
            <a:off x="522026" y="320200"/>
            <a:ext cx="11562881" cy="1446550"/>
          </a:xfrm>
          <a:prstGeom prst="rect">
            <a:avLst/>
          </a:prstGeom>
          <a:noFill/>
        </p:spPr>
        <p:txBody>
          <a:bodyPr wrap="square">
            <a:spAutoFit/>
          </a:bodyPr>
          <a:lstStyle/>
          <a:p>
            <a:pPr algn="l" fontAlgn="base"/>
            <a:r>
              <a:rPr lang="fr-CH" sz="4400" b="1" dirty="0">
                <a:solidFill>
                  <a:srgbClr val="000000"/>
                </a:solidFill>
                <a:latin typeface="Gill Sans Ultra Bold" panose="020B0A02020104020203" pitchFamily="34" charset="77"/>
              </a:rPr>
              <a:t>Jacques Baud et Xavier Moreau sont </a:t>
            </a:r>
            <a:r>
              <a:rPr lang="fr-CH" sz="4400" b="1" dirty="0">
                <a:solidFill>
                  <a:srgbClr val="FF0000"/>
                </a:solidFill>
                <a:latin typeface="Gill Sans Ultra Bold" panose="020B0A02020104020203" pitchFamily="34" charset="77"/>
              </a:rPr>
              <a:t>bloqués</a:t>
            </a:r>
            <a:r>
              <a:rPr lang="fr-CH" sz="4400" b="1" dirty="0">
                <a:solidFill>
                  <a:srgbClr val="000000"/>
                </a:solidFill>
                <a:latin typeface="Gill Sans Ultra Bold" panose="020B0A02020104020203" pitchFamily="34" charset="77"/>
              </a:rPr>
              <a:t> dans l’UE.</a:t>
            </a:r>
            <a:endParaRPr lang="fr-CH" sz="4400" b="1" i="0" dirty="0">
              <a:solidFill>
                <a:srgbClr val="000000"/>
              </a:solidFill>
              <a:effectLst/>
              <a:latin typeface="Gill Sans Ultra Bold" panose="020B0A02020104020203" pitchFamily="34" charset="77"/>
            </a:endParaRPr>
          </a:p>
        </p:txBody>
      </p:sp>
      <p:pic>
        <p:nvPicPr>
          <p:cNvPr id="4" name="Image 3">
            <a:extLst>
              <a:ext uri="{FF2B5EF4-FFF2-40B4-BE49-F238E27FC236}">
                <a16:creationId xmlns:a16="http://schemas.microsoft.com/office/drawing/2014/main" id="{090F72EF-08B8-50CB-8A24-3FB236EFE7A4}"/>
              </a:ext>
            </a:extLst>
          </p:cNvPr>
          <p:cNvPicPr>
            <a:picLocks noChangeAspect="1"/>
          </p:cNvPicPr>
          <p:nvPr/>
        </p:nvPicPr>
        <p:blipFill>
          <a:blip r:embed="rId2"/>
          <a:stretch>
            <a:fillRect/>
          </a:stretch>
        </p:blipFill>
        <p:spPr>
          <a:xfrm>
            <a:off x="599732" y="1850095"/>
            <a:ext cx="4064000" cy="4064000"/>
          </a:xfrm>
          <a:prstGeom prst="rect">
            <a:avLst/>
          </a:prstGeom>
          <a:ln>
            <a:solidFill>
              <a:schemeClr val="tx1"/>
            </a:solidFill>
          </a:ln>
        </p:spPr>
      </p:pic>
      <p:pic>
        <p:nvPicPr>
          <p:cNvPr id="1026" name="Picture 2" descr="Ingérences russes : quand la propagande crève l'écran">
            <a:extLst>
              <a:ext uri="{FF2B5EF4-FFF2-40B4-BE49-F238E27FC236}">
                <a16:creationId xmlns:a16="http://schemas.microsoft.com/office/drawing/2014/main" id="{85923DED-4D65-70DB-5763-0C1FE0953E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8951" y="1866137"/>
            <a:ext cx="5058651" cy="322511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DFA8341F-2B2B-D90D-05D0-C806ACCB80CE}"/>
              </a:ext>
            </a:extLst>
          </p:cNvPr>
          <p:cNvSpPr txBox="1"/>
          <p:nvPr/>
        </p:nvSpPr>
        <p:spPr>
          <a:xfrm>
            <a:off x="242088" y="6064539"/>
            <a:ext cx="5625414" cy="646331"/>
          </a:xfrm>
          <a:prstGeom prst="rect">
            <a:avLst/>
          </a:prstGeom>
          <a:noFill/>
        </p:spPr>
        <p:txBody>
          <a:bodyPr wrap="square">
            <a:spAutoFit/>
          </a:bodyPr>
          <a:lstStyle/>
          <a:p>
            <a:r>
              <a:rPr lang="fr-CH" b="1" dirty="0">
                <a:solidFill>
                  <a:srgbClr val="000000"/>
                </a:solidFill>
                <a:effectLst/>
                <a:latin typeface="Helvetica Neue" panose="02000503000000020004" pitchFamily="2" charset="0"/>
              </a:rPr>
              <a:t>PÉTITION À SIGNER : </a:t>
            </a:r>
          </a:p>
          <a:p>
            <a:r>
              <a:rPr lang="fr-CH" dirty="0">
                <a:solidFill>
                  <a:srgbClr val="1F6BC0"/>
                </a:solidFill>
                <a:effectLst/>
                <a:latin typeface="Helvetica Neue" panose="02000503000000020004" pitchFamily="2" charset="0"/>
              </a:rPr>
              <a:t>https://</a:t>
            </a:r>
            <a:r>
              <a:rPr lang="fr-CH" dirty="0" err="1">
                <a:solidFill>
                  <a:srgbClr val="1F6BC0"/>
                </a:solidFill>
                <a:effectLst/>
                <a:latin typeface="Helvetica Neue" panose="02000503000000020004" pitchFamily="2" charset="0"/>
              </a:rPr>
              <a:t>rightoflaweu.org</a:t>
            </a:r>
            <a:r>
              <a:rPr lang="fr-CH" dirty="0">
                <a:solidFill>
                  <a:srgbClr val="1F6BC0"/>
                </a:solidFill>
                <a:effectLst/>
                <a:latin typeface="Helvetica Neue" panose="02000503000000020004" pitchFamily="2" charset="0"/>
              </a:rPr>
              <a:t>/</a:t>
            </a:r>
          </a:p>
        </p:txBody>
      </p:sp>
      <p:sp>
        <p:nvSpPr>
          <p:cNvPr id="9" name="ZoneTexte 8">
            <a:extLst>
              <a:ext uri="{FF2B5EF4-FFF2-40B4-BE49-F238E27FC236}">
                <a16:creationId xmlns:a16="http://schemas.microsoft.com/office/drawing/2014/main" id="{942A7A74-5E95-403D-8F04-1749EEE2A99E}"/>
              </a:ext>
            </a:extLst>
          </p:cNvPr>
          <p:cNvSpPr txBox="1"/>
          <p:nvPr/>
        </p:nvSpPr>
        <p:spPr>
          <a:xfrm>
            <a:off x="4143360" y="4961738"/>
            <a:ext cx="7784183" cy="1815882"/>
          </a:xfrm>
          <a:prstGeom prst="rect">
            <a:avLst/>
          </a:prstGeom>
          <a:solidFill>
            <a:schemeClr val="bg1"/>
          </a:solidFill>
          <a:ln w="28575">
            <a:solidFill>
              <a:schemeClr val="tx1"/>
            </a:solidFill>
          </a:ln>
        </p:spPr>
        <p:txBody>
          <a:bodyPr wrap="square">
            <a:spAutoFit/>
          </a:bodyPr>
          <a:lstStyle/>
          <a:p>
            <a:r>
              <a:rPr lang="fr-CH" sz="1600" dirty="0">
                <a:solidFill>
                  <a:srgbClr val="000000"/>
                </a:solidFill>
                <a:effectLst/>
                <a:latin typeface="Helvetica Neue" panose="02000503000000020004" pitchFamily="2" charset="0"/>
              </a:rPr>
              <a:t>Jacques Baud et Xavier Moreau sont sanctionnés depuis ce 15 décembre 2025 </a:t>
            </a:r>
          </a:p>
          <a:p>
            <a:r>
              <a:rPr lang="fr-CH" sz="1600" dirty="0">
                <a:solidFill>
                  <a:srgbClr val="000000"/>
                </a:solidFill>
                <a:effectLst/>
                <a:latin typeface="Helvetica Neue" panose="02000503000000020004" pitchFamily="2" charset="0"/>
              </a:rPr>
              <a:t>par le Conseil de l'Union Européenne. </a:t>
            </a:r>
          </a:p>
          <a:p>
            <a:pPr marL="285750" indent="-285750">
              <a:buFont typeface=".Hiragino Kaku Gothic Interface W3"/>
              <a:buChar char="◉"/>
            </a:pPr>
            <a:r>
              <a:rPr lang="fr-CH" sz="1600" b="1" dirty="0">
                <a:solidFill>
                  <a:srgbClr val="000000"/>
                </a:solidFill>
                <a:latin typeface="Helvetica Neue" panose="02000503000000020004" pitchFamily="2" charset="0"/>
              </a:rPr>
              <a:t>Leurs</a:t>
            </a:r>
            <a:r>
              <a:rPr lang="fr-CH" sz="1600" b="1" dirty="0">
                <a:solidFill>
                  <a:srgbClr val="000000"/>
                </a:solidFill>
                <a:effectLst/>
                <a:latin typeface="Helvetica Neue" panose="02000503000000020004" pitchFamily="2" charset="0"/>
              </a:rPr>
              <a:t> avoirs sont gelés, leurs comptes en banque sont fermés. </a:t>
            </a:r>
          </a:p>
          <a:p>
            <a:pPr marL="285750" indent="-285750">
              <a:buFont typeface=".Hiragino Kaku Gothic Interface W3"/>
              <a:buChar char="◉"/>
            </a:pPr>
            <a:r>
              <a:rPr lang="fr-CH" sz="1600" b="1" dirty="0">
                <a:solidFill>
                  <a:srgbClr val="000000"/>
                </a:solidFill>
                <a:effectLst/>
                <a:latin typeface="Helvetica Neue" panose="02000503000000020004" pitchFamily="2" charset="0"/>
              </a:rPr>
              <a:t>Jacques Baud, citoyen suisse, a l’interdiction de se déplacer en dehors de la Belgique, son pays de résidence. </a:t>
            </a:r>
          </a:p>
          <a:p>
            <a:pPr marL="285750" indent="-285750">
              <a:buFont typeface=".Hiragino Kaku Gothic Interface W3"/>
              <a:buChar char="◉"/>
            </a:pPr>
            <a:r>
              <a:rPr lang="fr-CH" sz="1600" b="1" dirty="0">
                <a:solidFill>
                  <a:srgbClr val="000000"/>
                </a:solidFill>
                <a:effectLst/>
                <a:latin typeface="Helvetica Neue" panose="02000503000000020004" pitchFamily="2" charset="0"/>
              </a:rPr>
              <a:t>Xavier Moreau, citoyen français résidant en Russie, est interdit de circuler dans l’Unio</a:t>
            </a:r>
            <a:r>
              <a:rPr lang="fr-CH" sz="1600" b="1" dirty="0">
                <a:solidFill>
                  <a:srgbClr val="000000"/>
                </a:solidFill>
                <a:latin typeface="Helvetica Neue" panose="02000503000000020004" pitchFamily="2" charset="0"/>
              </a:rPr>
              <a:t>n européenne sauf en France.</a:t>
            </a:r>
            <a:endParaRPr lang="fr-FR" sz="1600" dirty="0"/>
          </a:p>
        </p:txBody>
      </p:sp>
      <p:sp>
        <p:nvSpPr>
          <p:cNvPr id="11" name="ZoneTexte 10">
            <a:extLst>
              <a:ext uri="{FF2B5EF4-FFF2-40B4-BE49-F238E27FC236}">
                <a16:creationId xmlns:a16="http://schemas.microsoft.com/office/drawing/2014/main" id="{3C662082-F3FC-F8FA-613E-937435FF979D}"/>
              </a:ext>
            </a:extLst>
          </p:cNvPr>
          <p:cNvSpPr txBox="1"/>
          <p:nvPr/>
        </p:nvSpPr>
        <p:spPr>
          <a:xfrm>
            <a:off x="264457" y="5007905"/>
            <a:ext cx="3463447" cy="923330"/>
          </a:xfrm>
          <a:prstGeom prst="rect">
            <a:avLst/>
          </a:prstGeom>
          <a:solidFill>
            <a:schemeClr val="bg1"/>
          </a:solidFill>
          <a:ln w="28575">
            <a:solidFill>
              <a:schemeClr val="tx1"/>
            </a:solidFill>
          </a:ln>
        </p:spPr>
        <p:txBody>
          <a:bodyPr wrap="square">
            <a:spAutoFit/>
          </a:bodyPr>
          <a:lstStyle/>
          <a:p>
            <a:pPr algn="ctr"/>
            <a:r>
              <a:rPr lang="fr-CH" sz="2200" b="1" dirty="0">
                <a:solidFill>
                  <a:srgbClr val="000000"/>
                </a:solidFill>
                <a:effectLst/>
                <a:latin typeface="Arial Rounded MT Bold" panose="020F0704030504030204" pitchFamily="34" charset="77"/>
              </a:rPr>
              <a:t>Jacques Baud</a:t>
            </a:r>
            <a:br>
              <a:rPr lang="fr-CH" b="1" dirty="0">
                <a:solidFill>
                  <a:srgbClr val="000000"/>
                </a:solidFill>
                <a:effectLst/>
                <a:latin typeface="Arial Rounded MT Bold" panose="020F0704030504030204" pitchFamily="34" charset="77"/>
              </a:rPr>
            </a:br>
            <a:r>
              <a:rPr lang="fr-CH" sz="1600" b="1" dirty="0">
                <a:solidFill>
                  <a:srgbClr val="000000"/>
                </a:solidFill>
                <a:latin typeface="Helvetica Neue" panose="02000503000000020004" pitchFamily="2" charset="0"/>
              </a:rPr>
              <a:t>Colonel d'État major, ancien</a:t>
            </a:r>
            <a:br>
              <a:rPr lang="fr-CH" sz="1600" b="1" dirty="0">
                <a:solidFill>
                  <a:srgbClr val="000000"/>
                </a:solidFill>
                <a:latin typeface="Helvetica Neue" panose="02000503000000020004" pitchFamily="2" charset="0"/>
              </a:rPr>
            </a:br>
            <a:r>
              <a:rPr lang="fr-CH" sz="1600" b="1" dirty="0">
                <a:solidFill>
                  <a:srgbClr val="000000"/>
                </a:solidFill>
                <a:latin typeface="Helvetica Neue" panose="02000503000000020004" pitchFamily="2" charset="0"/>
              </a:rPr>
              <a:t>du renseignement suisse</a:t>
            </a:r>
            <a:endParaRPr lang="fr-CH" sz="1600" b="1" dirty="0">
              <a:solidFill>
                <a:srgbClr val="000000"/>
              </a:solidFill>
              <a:effectLst/>
              <a:latin typeface="Arial Rounded MT Bold" panose="020F0704030504030204" pitchFamily="34" charset="77"/>
            </a:endParaRPr>
          </a:p>
        </p:txBody>
      </p:sp>
      <p:sp>
        <p:nvSpPr>
          <p:cNvPr id="13" name="ZoneTexte 12">
            <a:extLst>
              <a:ext uri="{FF2B5EF4-FFF2-40B4-BE49-F238E27FC236}">
                <a16:creationId xmlns:a16="http://schemas.microsoft.com/office/drawing/2014/main" id="{4CFB9FB2-BED5-C48B-8D7C-913829C230C1}"/>
              </a:ext>
            </a:extLst>
          </p:cNvPr>
          <p:cNvSpPr txBox="1"/>
          <p:nvPr/>
        </p:nvSpPr>
        <p:spPr>
          <a:xfrm>
            <a:off x="7841948" y="3856045"/>
            <a:ext cx="4064000" cy="923330"/>
          </a:xfrm>
          <a:prstGeom prst="rect">
            <a:avLst/>
          </a:prstGeom>
          <a:solidFill>
            <a:schemeClr val="bg1"/>
          </a:solidFill>
          <a:ln w="28575">
            <a:solidFill>
              <a:schemeClr val="tx1"/>
            </a:solidFill>
          </a:ln>
        </p:spPr>
        <p:txBody>
          <a:bodyPr wrap="square">
            <a:spAutoFit/>
          </a:bodyPr>
          <a:lstStyle/>
          <a:p>
            <a:pPr algn="ctr"/>
            <a:r>
              <a:rPr lang="fr-CH" sz="2200" dirty="0">
                <a:solidFill>
                  <a:srgbClr val="000000"/>
                </a:solidFill>
                <a:effectLst/>
                <a:latin typeface="Arial Rounded MT Bold" panose="020F0704030504030204" pitchFamily="34" charset="77"/>
              </a:rPr>
              <a:t>Xavier Moreau</a:t>
            </a:r>
            <a:br>
              <a:rPr lang="fr-CH" dirty="0">
                <a:solidFill>
                  <a:srgbClr val="000000"/>
                </a:solidFill>
                <a:effectLst/>
                <a:latin typeface="Arial Rounded MT Bold" panose="020F0704030504030204" pitchFamily="34" charset="77"/>
              </a:rPr>
            </a:br>
            <a:r>
              <a:rPr lang="fr-CH" sz="1600" b="1" dirty="0">
                <a:solidFill>
                  <a:srgbClr val="000000"/>
                </a:solidFill>
                <a:latin typeface="Helvetica Neue" panose="02000503000000020004" pitchFamily="2" charset="0"/>
              </a:rPr>
              <a:t>Ancien militaire parachutiste, </a:t>
            </a:r>
            <a:br>
              <a:rPr lang="fr-CH" sz="1600" b="1" dirty="0">
                <a:solidFill>
                  <a:srgbClr val="000000"/>
                </a:solidFill>
                <a:latin typeface="Helvetica Neue" panose="02000503000000020004" pitchFamily="2" charset="0"/>
              </a:rPr>
            </a:br>
            <a:r>
              <a:rPr lang="fr-CH" sz="1600" b="1" dirty="0">
                <a:solidFill>
                  <a:srgbClr val="000000"/>
                </a:solidFill>
                <a:latin typeface="Helvetica Neue" panose="02000503000000020004" pitchFamily="2" charset="0"/>
              </a:rPr>
              <a:t>Saint-Cyrien, fondateur du site </a:t>
            </a:r>
            <a:r>
              <a:rPr lang="fr-CH" sz="1600" b="1" dirty="0" err="1">
                <a:solidFill>
                  <a:srgbClr val="000000"/>
                </a:solidFill>
                <a:latin typeface="Helvetica Neue" panose="02000503000000020004" pitchFamily="2" charset="0"/>
              </a:rPr>
              <a:t>Stratpol</a:t>
            </a:r>
            <a:endParaRPr lang="fr-CH" sz="1600" b="1" dirty="0">
              <a:solidFill>
                <a:srgbClr val="000000"/>
              </a:solidFill>
              <a:latin typeface="Helvetica Neue" panose="02000503000000020004" pitchFamily="2" charset="0"/>
            </a:endParaRPr>
          </a:p>
        </p:txBody>
      </p:sp>
      <p:sp>
        <p:nvSpPr>
          <p:cNvPr id="14" name="ZoneTexte 13">
            <a:extLst>
              <a:ext uri="{FF2B5EF4-FFF2-40B4-BE49-F238E27FC236}">
                <a16:creationId xmlns:a16="http://schemas.microsoft.com/office/drawing/2014/main" id="{9D8A25A8-1949-C160-DDB5-1D680D6B68DF}"/>
              </a:ext>
            </a:extLst>
          </p:cNvPr>
          <p:cNvSpPr txBox="1"/>
          <p:nvPr/>
        </p:nvSpPr>
        <p:spPr>
          <a:xfrm>
            <a:off x="4143360" y="4493019"/>
            <a:ext cx="2854415" cy="400110"/>
          </a:xfrm>
          <a:prstGeom prst="rect">
            <a:avLst/>
          </a:prstGeom>
          <a:solidFill>
            <a:schemeClr val="bg1"/>
          </a:solidFill>
          <a:ln w="28575">
            <a:solidFill>
              <a:schemeClr val="tx1"/>
            </a:solidFill>
          </a:ln>
        </p:spPr>
        <p:txBody>
          <a:bodyPr wrap="square">
            <a:spAutoFit/>
          </a:bodyPr>
          <a:lstStyle/>
          <a:p>
            <a:pPr algn="ctr"/>
            <a:r>
              <a:rPr lang="fr-CH" sz="2000" b="1" dirty="0">
                <a:solidFill>
                  <a:srgbClr val="000000"/>
                </a:solidFill>
                <a:effectLst/>
                <a:latin typeface="Arial Rounded MT Bold" panose="020F0704030504030204" pitchFamily="34" charset="77"/>
              </a:rPr>
              <a:t>15 décembre </a:t>
            </a:r>
            <a:r>
              <a:rPr lang="fr-CH" sz="2000" b="1" dirty="0">
                <a:solidFill>
                  <a:srgbClr val="000000"/>
                </a:solidFill>
                <a:latin typeface="Arial Rounded MT Bold" panose="020F0704030504030204" pitchFamily="34" charset="77"/>
              </a:rPr>
              <a:t>2025</a:t>
            </a:r>
            <a:endParaRPr lang="fr-CH" sz="2000" dirty="0">
              <a:solidFill>
                <a:srgbClr val="000000"/>
              </a:solidFill>
              <a:effectLst/>
              <a:latin typeface="Arial Rounded MT Bold" panose="020F0704030504030204" pitchFamily="34" charset="77"/>
            </a:endParaRPr>
          </a:p>
        </p:txBody>
      </p:sp>
      <p:pic>
        <p:nvPicPr>
          <p:cNvPr id="16" name="Image 15">
            <a:extLst>
              <a:ext uri="{FF2B5EF4-FFF2-40B4-BE49-F238E27FC236}">
                <a16:creationId xmlns:a16="http://schemas.microsoft.com/office/drawing/2014/main" id="{C417B9C0-EEF8-E454-F91B-DB74F2F31934}"/>
              </a:ext>
            </a:extLst>
          </p:cNvPr>
          <p:cNvPicPr>
            <a:picLocks noChangeAspect="1"/>
          </p:cNvPicPr>
          <p:nvPr/>
        </p:nvPicPr>
        <p:blipFill>
          <a:blip r:embed="rId4"/>
          <a:stretch>
            <a:fillRect/>
          </a:stretch>
        </p:blipFill>
        <p:spPr>
          <a:xfrm>
            <a:off x="9029775" y="951471"/>
            <a:ext cx="2032000" cy="2032000"/>
          </a:xfrm>
          <a:prstGeom prst="rect">
            <a:avLst/>
          </a:prstGeom>
        </p:spPr>
      </p:pic>
      <p:sp>
        <p:nvSpPr>
          <p:cNvPr id="2" name="ZoneTexte 1">
            <a:extLst>
              <a:ext uri="{FF2B5EF4-FFF2-40B4-BE49-F238E27FC236}">
                <a16:creationId xmlns:a16="http://schemas.microsoft.com/office/drawing/2014/main" id="{08B87943-DEB3-9552-49A9-0556FC74C346}"/>
              </a:ext>
            </a:extLst>
          </p:cNvPr>
          <p:cNvSpPr txBox="1"/>
          <p:nvPr/>
        </p:nvSpPr>
        <p:spPr>
          <a:xfrm>
            <a:off x="-169552" y="70134"/>
            <a:ext cx="1383156" cy="461665"/>
          </a:xfrm>
          <a:prstGeom prst="rect">
            <a:avLst/>
          </a:prstGeom>
          <a:noFill/>
        </p:spPr>
        <p:txBody>
          <a:bodyPr wrap="square">
            <a:spAutoFit/>
          </a:bodyPr>
          <a:lstStyle/>
          <a:p>
            <a:pPr algn="ctr"/>
            <a:r>
              <a:rPr lang="fr-CH" sz="2400" b="1" dirty="0">
                <a:latin typeface="☞ABADI MT PRO COND" panose="020B0806020104020203" pitchFamily="34" charset="0"/>
                <a:ea typeface="Helvetica Neue" panose="02000503000000020004" pitchFamily="2" charset="0"/>
                <a:cs typeface="Helvetica Neue" panose="02000503000000020004" pitchFamily="2" charset="0"/>
              </a:rPr>
              <a:t>2025 </a:t>
            </a:r>
            <a:endParaRPr lang="fr-FR" sz="2400" b="1" dirty="0">
              <a:latin typeface="☞ABADI MT PRO COND" panose="020B0806020104020203" pitchFamily="34" charset="0"/>
            </a:endParaRPr>
          </a:p>
        </p:txBody>
      </p:sp>
    </p:spTree>
    <p:extLst>
      <p:ext uri="{BB962C8B-B14F-4D97-AF65-F5344CB8AC3E}">
        <p14:creationId xmlns:p14="http://schemas.microsoft.com/office/powerpoint/2010/main" val="1518113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1000" fill="hold"/>
                                        <p:tgtEl>
                                          <p:spTgt spid="13"/>
                                        </p:tgtEl>
                                        <p:attrNameLst>
                                          <p:attrName>ppt_w</p:attrName>
                                        </p:attrNameLst>
                                      </p:cBhvr>
                                      <p:tavLst>
                                        <p:tav tm="0">
                                          <p:val>
                                            <p:strVal val="#ppt_w*0.70"/>
                                          </p:val>
                                        </p:tav>
                                        <p:tav tm="100000">
                                          <p:val>
                                            <p:strVal val="#ppt_w"/>
                                          </p:val>
                                        </p:tav>
                                      </p:tavLst>
                                    </p:anim>
                                    <p:anim calcmode="lin" valueType="num">
                                      <p:cBhvr>
                                        <p:cTn id="13" dur="1000" fill="hold"/>
                                        <p:tgtEl>
                                          <p:spTgt spid="13"/>
                                        </p:tgtEl>
                                        <p:attrNameLst>
                                          <p:attrName>ppt_h</p:attrName>
                                        </p:attrNameLst>
                                      </p:cBhvr>
                                      <p:tavLst>
                                        <p:tav tm="0">
                                          <p:val>
                                            <p:strVal val="#ppt_h"/>
                                          </p:val>
                                        </p:tav>
                                        <p:tav tm="100000">
                                          <p:val>
                                            <p:strVal val="#ppt_h"/>
                                          </p:val>
                                        </p:tav>
                                      </p:tavLst>
                                    </p:anim>
                                    <p:animEffect transition="in" filter="fade">
                                      <p:cBhvr>
                                        <p:cTn id="14" dur="1000"/>
                                        <p:tgtEl>
                                          <p:spTgt spid="13"/>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1000" fill="hold"/>
                                        <p:tgtEl>
                                          <p:spTgt spid="14"/>
                                        </p:tgtEl>
                                        <p:attrNameLst>
                                          <p:attrName>ppt_w</p:attrName>
                                        </p:attrNameLst>
                                      </p:cBhvr>
                                      <p:tavLst>
                                        <p:tav tm="0">
                                          <p:val>
                                            <p:strVal val="#ppt_w*0.70"/>
                                          </p:val>
                                        </p:tav>
                                        <p:tav tm="100000">
                                          <p:val>
                                            <p:strVal val="#ppt_w"/>
                                          </p:val>
                                        </p:tav>
                                      </p:tavLst>
                                    </p:anim>
                                    <p:anim calcmode="lin" valueType="num">
                                      <p:cBhvr>
                                        <p:cTn id="18" dur="1000" fill="hold"/>
                                        <p:tgtEl>
                                          <p:spTgt spid="14"/>
                                        </p:tgtEl>
                                        <p:attrNameLst>
                                          <p:attrName>ppt_h</p:attrName>
                                        </p:attrNameLst>
                                      </p:cBhvr>
                                      <p:tavLst>
                                        <p:tav tm="0">
                                          <p:val>
                                            <p:strVal val="#ppt_h"/>
                                          </p:val>
                                        </p:tav>
                                        <p:tav tm="100000">
                                          <p:val>
                                            <p:strVal val="#ppt_h"/>
                                          </p:val>
                                        </p:tav>
                                      </p:tavLst>
                                    </p:anim>
                                    <p:animEffect transition="in" filter="fade">
                                      <p:cBhvr>
                                        <p:cTn id="19" dur="10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1000" fill="hold"/>
                                        <p:tgtEl>
                                          <p:spTgt spid="9"/>
                                        </p:tgtEl>
                                        <p:attrNameLst>
                                          <p:attrName>ppt_w</p:attrName>
                                        </p:attrNameLst>
                                      </p:cBhvr>
                                      <p:tavLst>
                                        <p:tav tm="0">
                                          <p:val>
                                            <p:strVal val="#ppt_w*0.70"/>
                                          </p:val>
                                        </p:tav>
                                        <p:tav tm="100000">
                                          <p:val>
                                            <p:strVal val="#ppt_w"/>
                                          </p:val>
                                        </p:tav>
                                      </p:tavLst>
                                    </p:anim>
                                    <p:anim calcmode="lin" valueType="num">
                                      <p:cBhvr>
                                        <p:cTn id="25" dur="1000" fill="hold"/>
                                        <p:tgtEl>
                                          <p:spTgt spid="9"/>
                                        </p:tgtEl>
                                        <p:attrNameLst>
                                          <p:attrName>ppt_h</p:attrName>
                                        </p:attrNameLst>
                                      </p:cBhvr>
                                      <p:tavLst>
                                        <p:tav tm="0">
                                          <p:val>
                                            <p:strVal val="#ppt_h"/>
                                          </p:val>
                                        </p:tav>
                                        <p:tav tm="100000">
                                          <p:val>
                                            <p:strVal val="#ppt_h"/>
                                          </p:val>
                                        </p:tav>
                                      </p:tavLst>
                                    </p:anim>
                                    <p:animEffect transition="in" filter="fade">
                                      <p:cBhvr>
                                        <p:cTn id="2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14"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E718D-68F5-8728-9A12-A05D457A89D0}"/>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07D8C160-3299-B45A-8400-AA49EA610242}"/>
              </a:ext>
            </a:extLst>
          </p:cNvPr>
          <p:cNvSpPr txBox="1"/>
          <p:nvPr/>
        </p:nvSpPr>
        <p:spPr>
          <a:xfrm>
            <a:off x="522027" y="320200"/>
            <a:ext cx="11147946" cy="2123658"/>
          </a:xfrm>
          <a:prstGeom prst="rect">
            <a:avLst/>
          </a:prstGeom>
          <a:noFill/>
        </p:spPr>
        <p:txBody>
          <a:bodyPr wrap="square">
            <a:spAutoFit/>
          </a:bodyPr>
          <a:lstStyle/>
          <a:p>
            <a:pPr algn="l" fontAlgn="base"/>
            <a:r>
              <a:rPr lang="fr-CH" sz="4400" b="1" i="0" u="sng" dirty="0">
                <a:solidFill>
                  <a:srgbClr val="000000"/>
                </a:solidFill>
                <a:effectLst/>
                <a:latin typeface="Gill Sans Ultra Bold" panose="020B0A02020104020203" pitchFamily="34" charset="77"/>
              </a:rPr>
              <a:t>Mais</a:t>
            </a:r>
            <a:r>
              <a:rPr lang="fr-CH" sz="4400" b="1" i="0" dirty="0">
                <a:solidFill>
                  <a:srgbClr val="000000"/>
                </a:solidFill>
                <a:effectLst/>
                <a:latin typeface="Gill Sans Ultra Bold" panose="020B0A02020104020203" pitchFamily="34" charset="77"/>
              </a:rPr>
              <a:t> le</a:t>
            </a:r>
            <a:r>
              <a:rPr lang="fr-CH" sz="4400" b="1" dirty="0">
                <a:solidFill>
                  <a:srgbClr val="000000"/>
                </a:solidFill>
                <a:latin typeface="Gill Sans Ultra Bold" panose="020B0A02020104020203" pitchFamily="34" charset="77"/>
              </a:rPr>
              <a:t>s </a:t>
            </a:r>
            <a:r>
              <a:rPr lang="fr-CH" sz="4400" b="1" dirty="0">
                <a:solidFill>
                  <a:srgbClr val="FF0000"/>
                </a:solidFill>
                <a:latin typeface="Gill Sans Ultra Bold" panose="020B0A02020104020203" pitchFamily="34" charset="77"/>
              </a:rPr>
              <a:t>piratages</a:t>
            </a:r>
            <a:r>
              <a:rPr lang="fr-CH" sz="4400" b="1" dirty="0">
                <a:solidFill>
                  <a:srgbClr val="000000"/>
                </a:solidFill>
                <a:latin typeface="Gill Sans Ultra Bold" panose="020B0A02020104020203" pitchFamily="34" charset="77"/>
              </a:rPr>
              <a:t> numériques menacent la monnaie numérique</a:t>
            </a:r>
            <a:endParaRPr lang="fr-CH" sz="4400" b="1" i="0" dirty="0">
              <a:solidFill>
                <a:srgbClr val="000000"/>
              </a:solidFill>
              <a:effectLst/>
              <a:latin typeface="Gill Sans Ultra Bold" panose="020B0A02020104020203" pitchFamily="34" charset="77"/>
            </a:endParaRPr>
          </a:p>
        </p:txBody>
      </p:sp>
      <p:pic>
        <p:nvPicPr>
          <p:cNvPr id="6146" name="Picture 2" descr="Image d'illustraton. — © Arnulf Hettrich / imago">
            <a:extLst>
              <a:ext uri="{FF2B5EF4-FFF2-40B4-BE49-F238E27FC236}">
                <a16:creationId xmlns:a16="http://schemas.microsoft.com/office/drawing/2014/main" id="{6943A094-E893-613B-B858-80FCDFB618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3185" y="1924874"/>
            <a:ext cx="6186788" cy="348142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AF3A9972-4EB6-D814-6B9D-2DE4056D0F04}"/>
              </a:ext>
            </a:extLst>
          </p:cNvPr>
          <p:cNvSpPr txBox="1"/>
          <p:nvPr/>
        </p:nvSpPr>
        <p:spPr>
          <a:xfrm>
            <a:off x="8605411" y="5896619"/>
            <a:ext cx="2844800" cy="369332"/>
          </a:xfrm>
          <a:prstGeom prst="rect">
            <a:avLst/>
          </a:prstGeom>
          <a:solidFill>
            <a:schemeClr val="bg1"/>
          </a:solidFill>
          <a:ln w="28575">
            <a:solidFill>
              <a:schemeClr val="tx1"/>
            </a:solidFill>
          </a:ln>
        </p:spPr>
        <p:txBody>
          <a:bodyPr wrap="square">
            <a:spAutoFit/>
          </a:bodyPr>
          <a:lstStyle/>
          <a:p>
            <a:pPr algn="ctr"/>
            <a:r>
              <a:rPr lang="fr-CH" b="1" dirty="0">
                <a:solidFill>
                  <a:srgbClr val="000000"/>
                </a:solidFill>
                <a:effectLst/>
                <a:latin typeface="Arial Rounded MT Bold" panose="020F0704030504030204" pitchFamily="34" charset="77"/>
              </a:rPr>
              <a:t>26 novembre </a:t>
            </a:r>
            <a:r>
              <a:rPr lang="fr-CH" b="1" dirty="0">
                <a:solidFill>
                  <a:srgbClr val="000000"/>
                </a:solidFill>
                <a:latin typeface="Arial Rounded MT Bold" panose="020F0704030504030204" pitchFamily="34" charset="77"/>
              </a:rPr>
              <a:t>2025</a:t>
            </a:r>
            <a:endParaRPr lang="fr-CH" dirty="0">
              <a:solidFill>
                <a:srgbClr val="000000"/>
              </a:solidFill>
              <a:effectLst/>
              <a:latin typeface="Arial Rounded MT Bold" panose="020F0704030504030204" pitchFamily="34" charset="77"/>
            </a:endParaRPr>
          </a:p>
        </p:txBody>
      </p:sp>
      <p:pic>
        <p:nvPicPr>
          <p:cNvPr id="2" name="Image 1">
            <a:extLst>
              <a:ext uri="{FF2B5EF4-FFF2-40B4-BE49-F238E27FC236}">
                <a16:creationId xmlns:a16="http://schemas.microsoft.com/office/drawing/2014/main" id="{A2EC55C1-FECA-9250-5F78-192D08484150}"/>
              </a:ext>
            </a:extLst>
          </p:cNvPr>
          <p:cNvPicPr>
            <a:picLocks noChangeAspect="1"/>
          </p:cNvPicPr>
          <p:nvPr/>
        </p:nvPicPr>
        <p:blipFill>
          <a:blip r:embed="rId3"/>
          <a:stretch>
            <a:fillRect/>
          </a:stretch>
        </p:blipFill>
        <p:spPr>
          <a:xfrm>
            <a:off x="426888" y="3048395"/>
            <a:ext cx="5669112" cy="3361584"/>
          </a:xfrm>
          <a:prstGeom prst="rect">
            <a:avLst/>
          </a:prstGeom>
          <a:ln w="28575">
            <a:solidFill>
              <a:schemeClr val="tx1"/>
            </a:solidFill>
          </a:ln>
        </p:spPr>
      </p:pic>
      <p:pic>
        <p:nvPicPr>
          <p:cNvPr id="4" name="Image 3">
            <a:extLst>
              <a:ext uri="{FF2B5EF4-FFF2-40B4-BE49-F238E27FC236}">
                <a16:creationId xmlns:a16="http://schemas.microsoft.com/office/drawing/2014/main" id="{AD30392D-F8B8-90A5-7CA1-7AF428EFA038}"/>
              </a:ext>
            </a:extLst>
          </p:cNvPr>
          <p:cNvPicPr>
            <a:picLocks noChangeAspect="1"/>
          </p:cNvPicPr>
          <p:nvPr/>
        </p:nvPicPr>
        <p:blipFill>
          <a:blip r:embed="rId4"/>
          <a:stretch>
            <a:fillRect/>
          </a:stretch>
        </p:blipFill>
        <p:spPr>
          <a:xfrm>
            <a:off x="8605411" y="5050702"/>
            <a:ext cx="2844800" cy="711200"/>
          </a:xfrm>
          <a:prstGeom prst="rect">
            <a:avLst/>
          </a:prstGeom>
          <a:ln>
            <a:solidFill>
              <a:schemeClr val="tx1"/>
            </a:solidFill>
          </a:ln>
        </p:spPr>
      </p:pic>
      <p:cxnSp>
        <p:nvCxnSpPr>
          <p:cNvPr id="3" name="Connecteur droit 2">
            <a:extLst>
              <a:ext uri="{FF2B5EF4-FFF2-40B4-BE49-F238E27FC236}">
                <a16:creationId xmlns:a16="http://schemas.microsoft.com/office/drawing/2014/main" id="{5C274D8C-53CE-A0C1-AB2E-C7E9974B2E70}"/>
              </a:ext>
            </a:extLst>
          </p:cNvPr>
          <p:cNvCxnSpPr>
            <a:cxnSpLocks/>
          </p:cNvCxnSpPr>
          <p:nvPr/>
        </p:nvCxnSpPr>
        <p:spPr>
          <a:xfrm>
            <a:off x="1676401" y="5275136"/>
            <a:ext cx="394854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92539EA3-8603-20DA-A616-29BEEC4E9039}"/>
              </a:ext>
            </a:extLst>
          </p:cNvPr>
          <p:cNvCxnSpPr>
            <a:cxnSpLocks/>
          </p:cNvCxnSpPr>
          <p:nvPr/>
        </p:nvCxnSpPr>
        <p:spPr>
          <a:xfrm>
            <a:off x="522027" y="5552227"/>
            <a:ext cx="539386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0765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strVal val="#ppt_w*0.70"/>
                                          </p:val>
                                        </p:tav>
                                        <p:tav tm="100000">
                                          <p:val>
                                            <p:strVal val="#ppt_w"/>
                                          </p:val>
                                        </p:tav>
                                      </p:tavLst>
                                    </p:anim>
                                    <p:anim calcmode="lin" valueType="num">
                                      <p:cBhvr>
                                        <p:cTn id="13" dur="1000" fill="hold"/>
                                        <p:tgtEl>
                                          <p:spTgt spid="6"/>
                                        </p:tgtEl>
                                        <p:attrNameLst>
                                          <p:attrName>ppt_h</p:attrName>
                                        </p:attrNameLst>
                                      </p:cBhvr>
                                      <p:tavLst>
                                        <p:tav tm="0">
                                          <p:val>
                                            <p:strVal val="#ppt_h"/>
                                          </p:val>
                                        </p:tav>
                                        <p:tav tm="100000">
                                          <p:val>
                                            <p:strVal val="#ppt_h"/>
                                          </p:val>
                                        </p:tav>
                                      </p:tavLst>
                                    </p:anim>
                                    <p:animEffect transition="in" filter="fade">
                                      <p:cBhvr>
                                        <p:cTn id="1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DBB1D08D-7C21-3DF2-C726-08E6D97AA7A9}"/>
              </a:ext>
            </a:extLst>
          </p:cNvPr>
          <p:cNvSpPr txBox="1"/>
          <p:nvPr/>
        </p:nvSpPr>
        <p:spPr>
          <a:xfrm>
            <a:off x="522027" y="320200"/>
            <a:ext cx="10690950" cy="2123658"/>
          </a:xfrm>
          <a:prstGeom prst="rect">
            <a:avLst/>
          </a:prstGeom>
          <a:noFill/>
        </p:spPr>
        <p:txBody>
          <a:bodyPr wrap="square">
            <a:spAutoFit/>
          </a:bodyPr>
          <a:lstStyle/>
          <a:p>
            <a:pPr algn="l" fontAlgn="base"/>
            <a:r>
              <a:rPr lang="fr-CH" sz="4400" b="1" dirty="0">
                <a:solidFill>
                  <a:srgbClr val="000000"/>
                </a:solidFill>
                <a:latin typeface="Gill Sans Ultra Bold" panose="020B0A02020104020203" pitchFamily="34" charset="77"/>
              </a:rPr>
              <a:t>Et</a:t>
            </a:r>
            <a:r>
              <a:rPr lang="fr-CH" sz="4400" b="1" cap="all" dirty="0">
                <a:solidFill>
                  <a:srgbClr val="000000"/>
                </a:solidFill>
                <a:latin typeface="Gill Sans Ultra Bold" panose="020B0A02020104020203" pitchFamily="34" charset="77"/>
              </a:rPr>
              <a:t> </a:t>
            </a:r>
            <a:r>
              <a:rPr lang="fr-CH" sz="4400" b="1" dirty="0">
                <a:solidFill>
                  <a:srgbClr val="000000"/>
                </a:solidFill>
                <a:latin typeface="Gill Sans Ultra Bold" panose="020B0A02020104020203" pitchFamily="34" charset="77"/>
              </a:rPr>
              <a:t>l</a:t>
            </a:r>
            <a:r>
              <a:rPr lang="fr-CH" sz="4400" b="1" i="0" dirty="0">
                <a:solidFill>
                  <a:srgbClr val="000000"/>
                </a:solidFill>
                <a:effectLst/>
                <a:latin typeface="Gill Sans Ultra Bold" panose="020B0A02020104020203" pitchFamily="34" charset="77"/>
              </a:rPr>
              <a:t>es </a:t>
            </a:r>
            <a:r>
              <a:rPr lang="fr-CH" sz="4400" b="1" i="0" dirty="0">
                <a:solidFill>
                  <a:srgbClr val="FF0000"/>
                </a:solidFill>
                <a:effectLst/>
                <a:latin typeface="Gill Sans Ultra Bold" panose="020B0A02020104020203" pitchFamily="34" charset="77"/>
              </a:rPr>
              <a:t>Français</a:t>
            </a:r>
            <a:r>
              <a:rPr lang="fr-CH" sz="4400" b="1" i="0" dirty="0">
                <a:solidFill>
                  <a:srgbClr val="000000"/>
                </a:solidFill>
                <a:effectLst/>
                <a:latin typeface="Gill Sans Ultra Bold" panose="020B0A02020104020203" pitchFamily="34" charset="77"/>
              </a:rPr>
              <a:t> </a:t>
            </a:r>
          </a:p>
          <a:p>
            <a:pPr algn="l" fontAlgn="base"/>
            <a:r>
              <a:rPr lang="fr-CH" sz="4400" b="1" i="0" dirty="0">
                <a:solidFill>
                  <a:srgbClr val="000000"/>
                </a:solidFill>
                <a:effectLst/>
                <a:latin typeface="Gill Sans Ultra Bold" panose="020B0A02020104020203" pitchFamily="34" charset="77"/>
              </a:rPr>
              <a:t>sont « de plus en plus </a:t>
            </a:r>
            <a:r>
              <a:rPr lang="fr-CH" sz="4400" b="1" i="0" dirty="0">
                <a:solidFill>
                  <a:srgbClr val="FF0000"/>
                </a:solidFill>
                <a:effectLst/>
                <a:latin typeface="Gill Sans Ultra Bold" panose="020B0A02020104020203" pitchFamily="34" charset="77"/>
              </a:rPr>
              <a:t>attachés</a:t>
            </a:r>
            <a:r>
              <a:rPr lang="fr-CH" sz="4400" b="1" i="0" dirty="0">
                <a:solidFill>
                  <a:srgbClr val="000000"/>
                </a:solidFill>
                <a:effectLst/>
                <a:latin typeface="Gill Sans Ultra Bold" panose="020B0A02020104020203" pitchFamily="34" charset="77"/>
              </a:rPr>
              <a:t> au </a:t>
            </a:r>
            <a:r>
              <a:rPr lang="fr-CH" sz="4400" b="1" i="0" dirty="0">
                <a:effectLst/>
                <a:latin typeface="Gill Sans Ultra Bold" panose="020B0A02020104020203" pitchFamily="34" charset="77"/>
              </a:rPr>
              <a:t>cash</a:t>
            </a:r>
            <a:r>
              <a:rPr lang="fr-CH" sz="4400" b="1" i="0" dirty="0">
                <a:solidFill>
                  <a:srgbClr val="000000"/>
                </a:solidFill>
                <a:effectLst/>
                <a:latin typeface="Gill Sans Ultra Bold" panose="020B0A02020104020203" pitchFamily="34" charset="77"/>
              </a:rPr>
              <a:t> ! »</a:t>
            </a:r>
          </a:p>
        </p:txBody>
      </p:sp>
      <p:pic>
        <p:nvPicPr>
          <p:cNvPr id="5" name="Image 4">
            <a:extLst>
              <a:ext uri="{FF2B5EF4-FFF2-40B4-BE49-F238E27FC236}">
                <a16:creationId xmlns:a16="http://schemas.microsoft.com/office/drawing/2014/main" id="{FAB601FE-7D30-E56E-9BAA-4FC59DF3D909}"/>
              </a:ext>
            </a:extLst>
          </p:cNvPr>
          <p:cNvPicPr>
            <a:picLocks noChangeAspect="1"/>
          </p:cNvPicPr>
          <p:nvPr/>
        </p:nvPicPr>
        <p:blipFill>
          <a:blip r:embed="rId2"/>
          <a:stretch>
            <a:fillRect/>
          </a:stretch>
        </p:blipFill>
        <p:spPr>
          <a:xfrm>
            <a:off x="3345685" y="2413542"/>
            <a:ext cx="7622404" cy="4374313"/>
          </a:xfrm>
          <a:prstGeom prst="rect">
            <a:avLst/>
          </a:prstGeom>
          <a:ln>
            <a:solidFill>
              <a:schemeClr val="tx1"/>
            </a:solidFill>
          </a:ln>
        </p:spPr>
      </p:pic>
      <p:sp>
        <p:nvSpPr>
          <p:cNvPr id="12" name="ZoneTexte 11">
            <a:extLst>
              <a:ext uri="{FF2B5EF4-FFF2-40B4-BE49-F238E27FC236}">
                <a16:creationId xmlns:a16="http://schemas.microsoft.com/office/drawing/2014/main" id="{A10F9A36-37C8-B645-410C-553C78A03417}"/>
              </a:ext>
            </a:extLst>
          </p:cNvPr>
          <p:cNvSpPr txBox="1"/>
          <p:nvPr/>
        </p:nvSpPr>
        <p:spPr>
          <a:xfrm>
            <a:off x="655452" y="3801368"/>
            <a:ext cx="2558803" cy="400110"/>
          </a:xfrm>
          <a:prstGeom prst="rect">
            <a:avLst/>
          </a:prstGeom>
          <a:solidFill>
            <a:schemeClr val="bg1"/>
          </a:solidFill>
          <a:ln w="28575">
            <a:solidFill>
              <a:schemeClr val="tx1"/>
            </a:solidFill>
          </a:ln>
        </p:spPr>
        <p:txBody>
          <a:bodyPr wrap="square">
            <a:spAutoFit/>
          </a:bodyPr>
          <a:lstStyle/>
          <a:p>
            <a:pPr algn="ctr"/>
            <a:r>
              <a:rPr lang="fr-CH" sz="2000" b="1" dirty="0">
                <a:solidFill>
                  <a:srgbClr val="000000"/>
                </a:solidFill>
                <a:effectLst/>
                <a:latin typeface="Arial Rounded MT Bold" panose="020F0704030504030204" pitchFamily="34" charset="77"/>
              </a:rPr>
              <a:t>20 mars </a:t>
            </a:r>
            <a:r>
              <a:rPr lang="fr-CH" sz="2000" b="1" dirty="0">
                <a:solidFill>
                  <a:srgbClr val="000000"/>
                </a:solidFill>
                <a:latin typeface="Arial Rounded MT Bold" panose="020F0704030504030204" pitchFamily="34" charset="77"/>
              </a:rPr>
              <a:t>2024</a:t>
            </a:r>
            <a:endParaRPr lang="fr-CH" sz="2000" dirty="0">
              <a:solidFill>
                <a:srgbClr val="000000"/>
              </a:solidFill>
              <a:effectLst/>
              <a:latin typeface="Arial Rounded MT Bold" panose="020F0704030504030204" pitchFamily="34" charset="77"/>
            </a:endParaRPr>
          </a:p>
        </p:txBody>
      </p:sp>
      <p:pic>
        <p:nvPicPr>
          <p:cNvPr id="3" name="Image 2">
            <a:extLst>
              <a:ext uri="{FF2B5EF4-FFF2-40B4-BE49-F238E27FC236}">
                <a16:creationId xmlns:a16="http://schemas.microsoft.com/office/drawing/2014/main" id="{CA7F2D99-314E-AA08-92A1-9462F6769786}"/>
              </a:ext>
            </a:extLst>
          </p:cNvPr>
          <p:cNvPicPr>
            <a:picLocks noChangeAspect="1"/>
          </p:cNvPicPr>
          <p:nvPr/>
        </p:nvPicPr>
        <p:blipFill>
          <a:blip r:embed="rId3"/>
          <a:stretch>
            <a:fillRect/>
          </a:stretch>
        </p:blipFill>
        <p:spPr>
          <a:xfrm>
            <a:off x="655453" y="2664081"/>
            <a:ext cx="2984500" cy="1041400"/>
          </a:xfrm>
          <a:prstGeom prst="rect">
            <a:avLst/>
          </a:prstGeom>
        </p:spPr>
      </p:pic>
      <p:pic>
        <p:nvPicPr>
          <p:cNvPr id="2" name="Image 1">
            <a:extLst>
              <a:ext uri="{FF2B5EF4-FFF2-40B4-BE49-F238E27FC236}">
                <a16:creationId xmlns:a16="http://schemas.microsoft.com/office/drawing/2014/main" id="{D9B01823-7395-62BD-9A04-69BAA80849BB}"/>
              </a:ext>
            </a:extLst>
          </p:cNvPr>
          <p:cNvPicPr>
            <a:picLocks noChangeAspect="1"/>
          </p:cNvPicPr>
          <p:nvPr/>
        </p:nvPicPr>
        <p:blipFill>
          <a:blip r:embed="rId4"/>
          <a:stretch>
            <a:fillRect/>
          </a:stretch>
        </p:blipFill>
        <p:spPr>
          <a:xfrm>
            <a:off x="8298087" y="831177"/>
            <a:ext cx="2646582" cy="2093342"/>
          </a:xfrm>
          <a:prstGeom prst="rect">
            <a:avLst/>
          </a:prstGeom>
        </p:spPr>
      </p:pic>
    </p:spTree>
    <p:extLst>
      <p:ext uri="{BB962C8B-B14F-4D97-AF65-F5344CB8AC3E}">
        <p14:creationId xmlns:p14="http://schemas.microsoft.com/office/powerpoint/2010/main" val="346161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1000" fill="hold"/>
                                        <p:tgtEl>
                                          <p:spTgt spid="12"/>
                                        </p:tgtEl>
                                        <p:attrNameLst>
                                          <p:attrName>ppt_w</p:attrName>
                                        </p:attrNameLst>
                                      </p:cBhvr>
                                      <p:tavLst>
                                        <p:tav tm="0">
                                          <p:val>
                                            <p:strVal val="#ppt_w*0.70"/>
                                          </p:val>
                                        </p:tav>
                                        <p:tav tm="100000">
                                          <p:val>
                                            <p:strVal val="#ppt_w"/>
                                          </p:val>
                                        </p:tav>
                                      </p:tavLst>
                                    </p:anim>
                                    <p:anim calcmode="lin" valueType="num">
                                      <p:cBhvr>
                                        <p:cTn id="13" dur="1000" fill="hold"/>
                                        <p:tgtEl>
                                          <p:spTgt spid="12"/>
                                        </p:tgtEl>
                                        <p:attrNameLst>
                                          <p:attrName>ppt_h</p:attrName>
                                        </p:attrNameLst>
                                      </p:cBhvr>
                                      <p:tavLst>
                                        <p:tav tm="0">
                                          <p:val>
                                            <p:strVal val="#ppt_h"/>
                                          </p:val>
                                        </p:tav>
                                        <p:tav tm="100000">
                                          <p:val>
                                            <p:strVal val="#ppt_h"/>
                                          </p:val>
                                        </p:tav>
                                      </p:tavLst>
                                    </p:anim>
                                    <p:animEffect transition="in" filter="fade">
                                      <p:cBhvr>
                                        <p:cTn id="14" dur="1000"/>
                                        <p:tgtEl>
                                          <p:spTgt spid="12"/>
                                        </p:tgtEl>
                                      </p:cBhvr>
                                    </p:animEffect>
                                  </p:childTnLst>
                                </p:cTn>
                              </p:par>
                              <p:par>
                                <p:cTn id="15" presetID="55"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1000" fill="hold"/>
                                        <p:tgtEl>
                                          <p:spTgt spid="2"/>
                                        </p:tgtEl>
                                        <p:attrNameLst>
                                          <p:attrName>ppt_w</p:attrName>
                                        </p:attrNameLst>
                                      </p:cBhvr>
                                      <p:tavLst>
                                        <p:tav tm="0">
                                          <p:val>
                                            <p:strVal val="#ppt_w*0.70"/>
                                          </p:val>
                                        </p:tav>
                                        <p:tav tm="100000">
                                          <p:val>
                                            <p:strVal val="#ppt_w"/>
                                          </p:val>
                                        </p:tav>
                                      </p:tavLst>
                                    </p:anim>
                                    <p:anim calcmode="lin" valueType="num">
                                      <p:cBhvr>
                                        <p:cTn id="18" dur="1000" fill="hold"/>
                                        <p:tgtEl>
                                          <p:spTgt spid="2"/>
                                        </p:tgtEl>
                                        <p:attrNameLst>
                                          <p:attrName>ppt_h</p:attrName>
                                        </p:attrNameLst>
                                      </p:cBhvr>
                                      <p:tavLst>
                                        <p:tav tm="0">
                                          <p:val>
                                            <p:strVal val="#ppt_h"/>
                                          </p:val>
                                        </p:tav>
                                        <p:tav tm="100000">
                                          <p:val>
                                            <p:strVal val="#ppt_h"/>
                                          </p:val>
                                        </p:tav>
                                      </p:tavLst>
                                    </p:anim>
                                    <p:animEffect transition="in" filter="fade">
                                      <p:cBhvr>
                                        <p:cTn id="1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B0FFF-161B-9C52-5C53-2CE0A4546618}"/>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17070945-58C7-CBD3-24C1-BF613F4F83C0}"/>
              </a:ext>
            </a:extLst>
          </p:cNvPr>
          <p:cNvSpPr txBox="1"/>
          <p:nvPr/>
        </p:nvSpPr>
        <p:spPr>
          <a:xfrm>
            <a:off x="159935" y="201333"/>
            <a:ext cx="8705101" cy="2277547"/>
          </a:xfrm>
          <a:prstGeom prst="rect">
            <a:avLst/>
          </a:prstGeom>
          <a:noFill/>
        </p:spPr>
        <p:txBody>
          <a:bodyPr wrap="square">
            <a:spAutoFit/>
          </a:bodyPr>
          <a:lstStyle/>
          <a:p>
            <a:pPr algn="l" fontAlgn="base"/>
            <a:r>
              <a:rPr lang="fr-CH" sz="5400" b="1" dirty="0">
                <a:solidFill>
                  <a:srgbClr val="000000"/>
                </a:solidFill>
                <a:latin typeface="Gill Sans Ultra Bold" panose="020B0A02020104020203" pitchFamily="34" charset="77"/>
              </a:rPr>
              <a:t>En </a:t>
            </a:r>
            <a:r>
              <a:rPr lang="fr-CH" sz="5400" b="1" dirty="0">
                <a:solidFill>
                  <a:srgbClr val="FF0000"/>
                </a:solidFill>
                <a:latin typeface="Gill Sans Ultra Bold" panose="020B0A02020104020203" pitchFamily="34" charset="77"/>
              </a:rPr>
              <a:t>Suisse</a:t>
            </a:r>
            <a:r>
              <a:rPr lang="fr-CH" sz="5400" b="1" dirty="0">
                <a:solidFill>
                  <a:srgbClr val="000000"/>
                </a:solidFill>
                <a:latin typeface="Gill Sans Ultra Bold" panose="020B0A02020104020203" pitchFamily="34" charset="77"/>
              </a:rPr>
              <a:t> aussi </a:t>
            </a:r>
          </a:p>
          <a:p>
            <a:pPr algn="l" fontAlgn="base"/>
            <a:r>
              <a:rPr lang="fr-CH" sz="4400" b="1" dirty="0">
                <a:solidFill>
                  <a:srgbClr val="000000"/>
                </a:solidFill>
                <a:latin typeface="Gill Sans Ultra Bold" panose="020B0A02020104020203" pitchFamily="34" charset="77"/>
              </a:rPr>
              <a:t>les gens </a:t>
            </a:r>
            <a:r>
              <a:rPr lang="fr-CH" sz="4400" b="1" i="0" dirty="0">
                <a:solidFill>
                  <a:srgbClr val="000000"/>
                </a:solidFill>
                <a:effectLst/>
                <a:latin typeface="Gill Sans Ultra Bold" panose="020B0A02020104020203" pitchFamily="34" charset="77"/>
              </a:rPr>
              <a:t>sont </a:t>
            </a:r>
            <a:r>
              <a:rPr lang="fr-CH" sz="4400" b="1" i="0" dirty="0">
                <a:effectLst/>
                <a:latin typeface="Gill Sans Ultra Bold" panose="020B0A02020104020203" pitchFamily="34" charset="77"/>
              </a:rPr>
              <a:t>attachés</a:t>
            </a:r>
          </a:p>
          <a:p>
            <a:pPr algn="l" fontAlgn="base"/>
            <a:r>
              <a:rPr lang="fr-CH" sz="4400" b="1" i="0" dirty="0">
                <a:solidFill>
                  <a:srgbClr val="000000"/>
                </a:solidFill>
                <a:effectLst/>
                <a:latin typeface="Gill Sans Ultra Bold" panose="020B0A02020104020203" pitchFamily="34" charset="77"/>
              </a:rPr>
              <a:t>à </a:t>
            </a:r>
            <a:r>
              <a:rPr lang="fr-CH" sz="4400" b="1" i="0" dirty="0">
                <a:solidFill>
                  <a:srgbClr val="FF0000"/>
                </a:solidFill>
                <a:effectLst/>
                <a:latin typeface="Gill Sans Ultra Bold" panose="020B0A02020104020203" pitchFamily="34" charset="77"/>
              </a:rPr>
              <a:t>l’argent liquide</a:t>
            </a:r>
            <a:r>
              <a:rPr lang="fr-CH" sz="4400" b="1" i="0" dirty="0">
                <a:effectLst/>
                <a:latin typeface="Gill Sans Ultra Bold" panose="020B0A02020104020203" pitchFamily="34" charset="77"/>
              </a:rPr>
              <a:t>.</a:t>
            </a:r>
            <a:r>
              <a:rPr lang="fr-CH" sz="4400" b="1" i="0" dirty="0">
                <a:solidFill>
                  <a:srgbClr val="000000"/>
                </a:solidFill>
                <a:effectLst/>
                <a:latin typeface="Gill Sans Ultra Bold" panose="020B0A02020104020203" pitchFamily="34" charset="77"/>
              </a:rPr>
              <a:t> </a:t>
            </a:r>
          </a:p>
        </p:txBody>
      </p:sp>
      <p:sp>
        <p:nvSpPr>
          <p:cNvPr id="13" name="ZoneTexte 12">
            <a:extLst>
              <a:ext uri="{FF2B5EF4-FFF2-40B4-BE49-F238E27FC236}">
                <a16:creationId xmlns:a16="http://schemas.microsoft.com/office/drawing/2014/main" id="{2142ED0B-DB12-4FF2-4EBC-B633960F8155}"/>
              </a:ext>
            </a:extLst>
          </p:cNvPr>
          <p:cNvSpPr txBox="1"/>
          <p:nvPr/>
        </p:nvSpPr>
        <p:spPr>
          <a:xfrm>
            <a:off x="457201" y="2566821"/>
            <a:ext cx="5029200" cy="1200329"/>
          </a:xfrm>
          <a:prstGeom prst="rect">
            <a:avLst/>
          </a:prstGeom>
          <a:solidFill>
            <a:schemeClr val="bg1"/>
          </a:solidFill>
          <a:ln w="28575">
            <a:solidFill>
              <a:schemeClr val="tx1"/>
            </a:solidFill>
          </a:ln>
        </p:spPr>
        <p:txBody>
          <a:bodyPr wrap="square">
            <a:spAutoFit/>
          </a:bodyPr>
          <a:lstStyle/>
          <a:p>
            <a:r>
              <a:rPr lang="fr-CH" sz="2400" b="1" i="0" dirty="0">
                <a:solidFill>
                  <a:srgbClr val="121212"/>
                </a:solidFill>
                <a:effectLst/>
                <a:latin typeface="Sole Serif"/>
              </a:rPr>
              <a:t>« Selon une autre étude que nous relayons, </a:t>
            </a:r>
            <a:r>
              <a:rPr lang="fr-CH" sz="2400" b="1" i="0" dirty="0">
                <a:effectLst/>
                <a:highlight>
                  <a:srgbClr val="FFFF00"/>
                </a:highlight>
                <a:latin typeface="Sole Serif"/>
              </a:rPr>
              <a:t>86% des Helvètes portent toujours du cash sur eux</a:t>
            </a:r>
            <a:r>
              <a:rPr lang="fr-CH" sz="2400" b="1" i="0" dirty="0">
                <a:solidFill>
                  <a:srgbClr val="121212"/>
                </a:solidFill>
                <a:effectLst/>
                <a:latin typeface="Sole Serif"/>
              </a:rPr>
              <a:t>. »</a:t>
            </a:r>
            <a:endParaRPr lang="fr-FR" sz="2400" b="1" dirty="0"/>
          </a:p>
        </p:txBody>
      </p:sp>
      <p:pic>
        <p:nvPicPr>
          <p:cNvPr id="1026" name="Picture 2" descr="Pile de pièces de monnaie suisses de 5, 10, 20 et 50 centimes, ainsi que de 1, 2 et 5 francs, photographié le 9 septembre 2002 à Zurich.">
            <a:extLst>
              <a:ext uri="{FF2B5EF4-FFF2-40B4-BE49-F238E27FC236}">
                <a16:creationId xmlns:a16="http://schemas.microsoft.com/office/drawing/2014/main" id="{0B1C0970-7A5E-3AB9-B1A5-F1CE3AB54B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646366"/>
            <a:ext cx="5936065" cy="399125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208E5835-88B8-0AF2-B147-5EED11A51985}"/>
              </a:ext>
            </a:extLst>
          </p:cNvPr>
          <p:cNvSpPr txBox="1"/>
          <p:nvPr/>
        </p:nvSpPr>
        <p:spPr>
          <a:xfrm>
            <a:off x="9282545" y="2202815"/>
            <a:ext cx="2749520" cy="400110"/>
          </a:xfrm>
          <a:prstGeom prst="rect">
            <a:avLst/>
          </a:prstGeom>
          <a:solidFill>
            <a:schemeClr val="bg1"/>
          </a:solidFill>
          <a:ln w="28575">
            <a:solidFill>
              <a:schemeClr val="tx1"/>
            </a:solidFill>
          </a:ln>
        </p:spPr>
        <p:txBody>
          <a:bodyPr wrap="square">
            <a:spAutoFit/>
          </a:bodyPr>
          <a:lstStyle/>
          <a:p>
            <a:pPr algn="ctr"/>
            <a:r>
              <a:rPr lang="fr-CH" sz="2000" b="1" dirty="0">
                <a:solidFill>
                  <a:srgbClr val="000000"/>
                </a:solidFill>
                <a:latin typeface="Arial Rounded MT Bold" panose="020F0704030504030204" pitchFamily="34" charset="77"/>
              </a:rPr>
              <a:t>11</a:t>
            </a:r>
            <a:r>
              <a:rPr lang="fr-CH" sz="2000" b="1" dirty="0">
                <a:solidFill>
                  <a:srgbClr val="000000"/>
                </a:solidFill>
                <a:effectLst/>
                <a:latin typeface="Arial Rounded MT Bold" panose="020F0704030504030204" pitchFamily="34" charset="77"/>
              </a:rPr>
              <a:t> février </a:t>
            </a:r>
            <a:r>
              <a:rPr lang="fr-CH" sz="2000" b="1" dirty="0">
                <a:solidFill>
                  <a:srgbClr val="000000"/>
                </a:solidFill>
                <a:latin typeface="Arial Rounded MT Bold" panose="020F0704030504030204" pitchFamily="34" charset="77"/>
              </a:rPr>
              <a:t>2026</a:t>
            </a:r>
            <a:endParaRPr lang="fr-CH" sz="2000" dirty="0">
              <a:solidFill>
                <a:srgbClr val="000000"/>
              </a:solidFill>
              <a:effectLst/>
              <a:latin typeface="Arial Rounded MT Bold" panose="020F0704030504030204" pitchFamily="34" charset="77"/>
            </a:endParaRPr>
          </a:p>
        </p:txBody>
      </p:sp>
      <p:sp>
        <p:nvSpPr>
          <p:cNvPr id="7" name="ZoneTexte 6">
            <a:extLst>
              <a:ext uri="{FF2B5EF4-FFF2-40B4-BE49-F238E27FC236}">
                <a16:creationId xmlns:a16="http://schemas.microsoft.com/office/drawing/2014/main" id="{BEE2706D-44FC-8A7C-3D28-7B5CC313CC44}"/>
              </a:ext>
            </a:extLst>
          </p:cNvPr>
          <p:cNvSpPr txBox="1"/>
          <p:nvPr/>
        </p:nvSpPr>
        <p:spPr>
          <a:xfrm>
            <a:off x="457201" y="3915588"/>
            <a:ext cx="6040579" cy="2800767"/>
          </a:xfrm>
          <a:prstGeom prst="rect">
            <a:avLst/>
          </a:prstGeom>
          <a:solidFill>
            <a:schemeClr val="bg1"/>
          </a:solidFill>
          <a:ln w="28575">
            <a:solidFill>
              <a:schemeClr val="tx1"/>
            </a:solidFill>
          </a:ln>
        </p:spPr>
        <p:txBody>
          <a:bodyPr wrap="square">
            <a:spAutoFit/>
          </a:bodyPr>
          <a:lstStyle/>
          <a:p>
            <a:r>
              <a:rPr lang="fr-CH" sz="2200" b="1" dirty="0">
                <a:solidFill>
                  <a:srgbClr val="121212"/>
                </a:solidFill>
                <a:latin typeface="Sole Serif"/>
              </a:rPr>
              <a:t>Les Suisses attachés à l’argent liquide</a:t>
            </a:r>
          </a:p>
          <a:p>
            <a:r>
              <a:rPr lang="fr-CH" sz="2200" dirty="0">
                <a:solidFill>
                  <a:srgbClr val="121212"/>
                </a:solidFill>
                <a:highlight>
                  <a:srgbClr val="FFFF00"/>
                </a:highlight>
                <a:latin typeface="Sole Serif"/>
              </a:rPr>
              <a:t>D’après l’étude saint-galloise, </a:t>
            </a:r>
            <a:r>
              <a:rPr lang="fr-CH" sz="2200" b="1" dirty="0">
                <a:solidFill>
                  <a:srgbClr val="FF0000"/>
                </a:solidFill>
                <a:highlight>
                  <a:srgbClr val="FFFF00"/>
                </a:highlight>
                <a:latin typeface="Sole Serif"/>
              </a:rPr>
              <a:t>l’attachement au cash s’est renforcé ces dernières années</a:t>
            </a:r>
            <a:r>
              <a:rPr lang="fr-CH" sz="2200" dirty="0">
                <a:solidFill>
                  <a:srgbClr val="121212"/>
                </a:solidFill>
                <a:highlight>
                  <a:srgbClr val="FFFF00"/>
                </a:highlight>
                <a:latin typeface="Sole Serif"/>
              </a:rPr>
              <a:t>. «La part des personnes qui pourraient s’imaginer vivre sans monnaie physique est en train de diminuer: </a:t>
            </a:r>
            <a:r>
              <a:rPr lang="fr-CH" sz="2200" b="1" dirty="0">
                <a:solidFill>
                  <a:srgbClr val="FF0000"/>
                </a:solidFill>
                <a:highlight>
                  <a:srgbClr val="FFFF00"/>
                </a:highlight>
                <a:latin typeface="Sole Serif"/>
              </a:rPr>
              <a:t>elles ne sont plus que 11,2% à vouloir sa suppression actuellement</a:t>
            </a:r>
            <a:r>
              <a:rPr lang="fr-CH" sz="2200" dirty="0">
                <a:solidFill>
                  <a:srgbClr val="121212"/>
                </a:solidFill>
                <a:highlight>
                  <a:srgbClr val="FFFF00"/>
                </a:highlight>
                <a:latin typeface="Sole Serif"/>
              </a:rPr>
              <a:t> contre 12,4% en 2024 et même 28% en 2023»</a:t>
            </a:r>
            <a:endParaRPr lang="fr-CH" sz="2200" dirty="0">
              <a:solidFill>
                <a:srgbClr val="121212"/>
              </a:solidFill>
              <a:latin typeface="Sole Serif"/>
            </a:endParaRPr>
          </a:p>
        </p:txBody>
      </p:sp>
      <p:pic>
        <p:nvPicPr>
          <p:cNvPr id="15" name="Image 14">
            <a:extLst>
              <a:ext uri="{FF2B5EF4-FFF2-40B4-BE49-F238E27FC236}">
                <a16:creationId xmlns:a16="http://schemas.microsoft.com/office/drawing/2014/main" id="{818EED48-E822-A8A0-9A8B-E2475AEBDEF9}"/>
              </a:ext>
            </a:extLst>
          </p:cNvPr>
          <p:cNvPicPr>
            <a:picLocks noChangeAspect="1"/>
          </p:cNvPicPr>
          <p:nvPr/>
        </p:nvPicPr>
        <p:blipFill>
          <a:blip r:embed="rId3"/>
          <a:stretch>
            <a:fillRect/>
          </a:stretch>
        </p:blipFill>
        <p:spPr>
          <a:xfrm>
            <a:off x="8222065" y="653415"/>
            <a:ext cx="3810000" cy="1473200"/>
          </a:xfrm>
          <a:prstGeom prst="rect">
            <a:avLst/>
          </a:prstGeom>
        </p:spPr>
      </p:pic>
    </p:spTree>
    <p:extLst>
      <p:ext uri="{BB962C8B-B14F-4D97-AF65-F5344CB8AC3E}">
        <p14:creationId xmlns:p14="http://schemas.microsoft.com/office/powerpoint/2010/main" val="4264112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1000" fill="hold"/>
                                        <p:tgtEl>
                                          <p:spTgt spid="13"/>
                                        </p:tgtEl>
                                        <p:attrNameLst>
                                          <p:attrName>ppt_w</p:attrName>
                                        </p:attrNameLst>
                                      </p:cBhvr>
                                      <p:tavLst>
                                        <p:tav tm="0">
                                          <p:val>
                                            <p:strVal val="#ppt_w*0.70"/>
                                          </p:val>
                                        </p:tav>
                                        <p:tav tm="100000">
                                          <p:val>
                                            <p:strVal val="#ppt_w"/>
                                          </p:val>
                                        </p:tav>
                                      </p:tavLst>
                                    </p:anim>
                                    <p:anim calcmode="lin" valueType="num">
                                      <p:cBhvr>
                                        <p:cTn id="15" dur="1000" fill="hold"/>
                                        <p:tgtEl>
                                          <p:spTgt spid="13"/>
                                        </p:tgtEl>
                                        <p:attrNameLst>
                                          <p:attrName>ppt_h</p:attrName>
                                        </p:attrNameLst>
                                      </p:cBhvr>
                                      <p:tavLst>
                                        <p:tav tm="0">
                                          <p:val>
                                            <p:strVal val="#ppt_h"/>
                                          </p:val>
                                        </p:tav>
                                        <p:tav tm="100000">
                                          <p:val>
                                            <p:strVal val="#ppt_h"/>
                                          </p:val>
                                        </p:tav>
                                      </p:tavLst>
                                    </p:anim>
                                    <p:animEffect transition="in" filter="fade">
                                      <p:cBhvr>
                                        <p:cTn id="16" dur="10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1000" fill="hold"/>
                                        <p:tgtEl>
                                          <p:spTgt spid="7"/>
                                        </p:tgtEl>
                                        <p:attrNameLst>
                                          <p:attrName>ppt_w</p:attrName>
                                        </p:attrNameLst>
                                      </p:cBhvr>
                                      <p:tavLst>
                                        <p:tav tm="0">
                                          <p:val>
                                            <p:strVal val="#ppt_w*0.70"/>
                                          </p:val>
                                        </p:tav>
                                        <p:tav tm="100000">
                                          <p:val>
                                            <p:strVal val="#ppt_w"/>
                                          </p:val>
                                        </p:tav>
                                      </p:tavLst>
                                    </p:anim>
                                    <p:anim calcmode="lin" valueType="num">
                                      <p:cBhvr>
                                        <p:cTn id="22" dur="1000" fill="hold"/>
                                        <p:tgtEl>
                                          <p:spTgt spid="7"/>
                                        </p:tgtEl>
                                        <p:attrNameLst>
                                          <p:attrName>ppt_h</p:attrName>
                                        </p:attrNameLst>
                                      </p:cBhvr>
                                      <p:tavLst>
                                        <p:tav tm="0">
                                          <p:val>
                                            <p:strVal val="#ppt_h"/>
                                          </p:val>
                                        </p:tav>
                                        <p:tav tm="100000">
                                          <p:val>
                                            <p:strVal val="#ppt_h"/>
                                          </p:val>
                                        </p:tav>
                                      </p:tavLst>
                                    </p:anim>
                                    <p:animEffect transition="in" filter="fade">
                                      <p:cBhvr>
                                        <p:cTn id="2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2" grpId="0" animBg="1"/>
      <p:bldP spid="7"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6BEFD-A4BD-8E45-228D-616D48C248DB}"/>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BBAC0F84-860A-5973-B883-DC4A09420F14}"/>
              </a:ext>
            </a:extLst>
          </p:cNvPr>
          <p:cNvPicPr>
            <a:picLocks noChangeAspect="1"/>
          </p:cNvPicPr>
          <p:nvPr/>
        </p:nvPicPr>
        <p:blipFill>
          <a:blip r:embed="rId2"/>
          <a:stretch>
            <a:fillRect/>
          </a:stretch>
        </p:blipFill>
        <p:spPr>
          <a:xfrm>
            <a:off x="4740876" y="1766749"/>
            <a:ext cx="6929097" cy="4915647"/>
          </a:xfrm>
          <a:prstGeom prst="rect">
            <a:avLst/>
          </a:prstGeom>
          <a:ln w="28575">
            <a:solidFill>
              <a:schemeClr val="tx1"/>
            </a:solidFill>
          </a:ln>
        </p:spPr>
      </p:pic>
      <p:sp>
        <p:nvSpPr>
          <p:cNvPr id="10" name="ZoneTexte 9">
            <a:extLst>
              <a:ext uri="{FF2B5EF4-FFF2-40B4-BE49-F238E27FC236}">
                <a16:creationId xmlns:a16="http://schemas.microsoft.com/office/drawing/2014/main" id="{B0DFEE23-BA9E-1C35-816F-D1FAC5C044EE}"/>
              </a:ext>
            </a:extLst>
          </p:cNvPr>
          <p:cNvSpPr txBox="1"/>
          <p:nvPr/>
        </p:nvSpPr>
        <p:spPr>
          <a:xfrm>
            <a:off x="314208" y="96356"/>
            <a:ext cx="11118038" cy="1446550"/>
          </a:xfrm>
          <a:prstGeom prst="rect">
            <a:avLst/>
          </a:prstGeom>
          <a:noFill/>
        </p:spPr>
        <p:txBody>
          <a:bodyPr wrap="square">
            <a:spAutoFit/>
          </a:bodyPr>
          <a:lstStyle/>
          <a:p>
            <a:pPr algn="l" fontAlgn="base"/>
            <a:r>
              <a:rPr lang="fr-CH" sz="4400" b="1" dirty="0">
                <a:solidFill>
                  <a:srgbClr val="FF0000"/>
                </a:solidFill>
                <a:latin typeface="Gill Sans Ultra Bold" panose="020B0A02020104020203" pitchFamily="34" charset="77"/>
              </a:rPr>
              <a:t>L’euro numérique </a:t>
            </a:r>
            <a:r>
              <a:rPr lang="fr-CH" sz="4400" b="1" dirty="0">
                <a:solidFill>
                  <a:srgbClr val="000000"/>
                </a:solidFill>
                <a:latin typeface="Gill Sans Ultra Bold" panose="020B0A02020104020203" pitchFamily="34" charset="77"/>
              </a:rPr>
              <a:t>est </a:t>
            </a:r>
            <a:r>
              <a:rPr lang="fr-CH" sz="4400" b="1" dirty="0">
                <a:solidFill>
                  <a:srgbClr val="FF0000"/>
                </a:solidFill>
                <a:latin typeface="Gill Sans Ultra Bold" panose="020B0A02020104020203" pitchFamily="34" charset="77"/>
              </a:rPr>
              <a:t>retardé</a:t>
            </a:r>
            <a:r>
              <a:rPr lang="fr-CH" sz="4400" b="1" dirty="0">
                <a:solidFill>
                  <a:srgbClr val="000000"/>
                </a:solidFill>
                <a:latin typeface="Gill Sans Ultra Bold" panose="020B0A02020104020203" pitchFamily="34" charset="77"/>
              </a:rPr>
              <a:t> au plus tôt à 2029.</a:t>
            </a:r>
            <a:endParaRPr lang="fr-CH" sz="4400" b="1" i="0" dirty="0">
              <a:solidFill>
                <a:srgbClr val="000000"/>
              </a:solidFill>
              <a:effectLst/>
              <a:latin typeface="Gill Sans Ultra Bold" panose="020B0A02020104020203" pitchFamily="34" charset="77"/>
            </a:endParaRPr>
          </a:p>
        </p:txBody>
      </p:sp>
      <p:sp>
        <p:nvSpPr>
          <p:cNvPr id="12" name="ZoneTexte 11">
            <a:extLst>
              <a:ext uri="{FF2B5EF4-FFF2-40B4-BE49-F238E27FC236}">
                <a16:creationId xmlns:a16="http://schemas.microsoft.com/office/drawing/2014/main" id="{DE9CA255-DCB4-DAC0-D5A9-3C7F29DF6BAC}"/>
              </a:ext>
            </a:extLst>
          </p:cNvPr>
          <p:cNvSpPr txBox="1"/>
          <p:nvPr/>
        </p:nvSpPr>
        <p:spPr>
          <a:xfrm>
            <a:off x="2499606" y="5091251"/>
            <a:ext cx="2744576" cy="400110"/>
          </a:xfrm>
          <a:prstGeom prst="rect">
            <a:avLst/>
          </a:prstGeom>
          <a:solidFill>
            <a:schemeClr val="bg1"/>
          </a:solidFill>
          <a:ln w="28575">
            <a:solidFill>
              <a:schemeClr val="tx1"/>
            </a:solidFill>
          </a:ln>
        </p:spPr>
        <p:txBody>
          <a:bodyPr wrap="square">
            <a:spAutoFit/>
          </a:bodyPr>
          <a:lstStyle/>
          <a:p>
            <a:pPr algn="ctr"/>
            <a:r>
              <a:rPr lang="fr-CH" sz="2000" b="1" dirty="0">
                <a:solidFill>
                  <a:srgbClr val="000000"/>
                </a:solidFill>
                <a:effectLst/>
                <a:latin typeface="Arial Rounded MT Bold" panose="020F0704030504030204" pitchFamily="34" charset="77"/>
              </a:rPr>
              <a:t>23 septembre </a:t>
            </a:r>
            <a:r>
              <a:rPr lang="fr-CH" sz="2000" b="1" dirty="0">
                <a:solidFill>
                  <a:srgbClr val="000000"/>
                </a:solidFill>
                <a:latin typeface="Arial Rounded MT Bold" panose="020F0704030504030204" pitchFamily="34" charset="77"/>
              </a:rPr>
              <a:t>2025</a:t>
            </a:r>
            <a:endParaRPr lang="fr-CH" sz="2000" dirty="0">
              <a:solidFill>
                <a:srgbClr val="000000"/>
              </a:solidFill>
              <a:effectLst/>
              <a:latin typeface="Arial Rounded MT Bold" panose="020F0704030504030204" pitchFamily="34" charset="77"/>
            </a:endParaRPr>
          </a:p>
        </p:txBody>
      </p:sp>
      <p:pic>
        <p:nvPicPr>
          <p:cNvPr id="2" name="Image 1">
            <a:extLst>
              <a:ext uri="{FF2B5EF4-FFF2-40B4-BE49-F238E27FC236}">
                <a16:creationId xmlns:a16="http://schemas.microsoft.com/office/drawing/2014/main" id="{F20A1284-12A4-5A0E-019E-83E00FDE381B}"/>
              </a:ext>
            </a:extLst>
          </p:cNvPr>
          <p:cNvPicPr>
            <a:picLocks noChangeAspect="1"/>
          </p:cNvPicPr>
          <p:nvPr/>
        </p:nvPicPr>
        <p:blipFill>
          <a:blip r:embed="rId3"/>
          <a:stretch>
            <a:fillRect/>
          </a:stretch>
        </p:blipFill>
        <p:spPr>
          <a:xfrm>
            <a:off x="2495110" y="3979701"/>
            <a:ext cx="2749072" cy="922049"/>
          </a:xfrm>
          <a:prstGeom prst="rect">
            <a:avLst/>
          </a:prstGeom>
          <a:ln w="28575">
            <a:solidFill>
              <a:schemeClr val="tx1"/>
            </a:solidFill>
          </a:ln>
        </p:spPr>
      </p:pic>
      <p:cxnSp>
        <p:nvCxnSpPr>
          <p:cNvPr id="5" name="Connecteur droit 4">
            <a:extLst>
              <a:ext uri="{FF2B5EF4-FFF2-40B4-BE49-F238E27FC236}">
                <a16:creationId xmlns:a16="http://schemas.microsoft.com/office/drawing/2014/main" id="{CAE6A290-BB97-AE14-3569-0252E19E1F74}"/>
              </a:ext>
            </a:extLst>
          </p:cNvPr>
          <p:cNvCxnSpPr/>
          <p:nvPr/>
        </p:nvCxnSpPr>
        <p:spPr>
          <a:xfrm>
            <a:off x="5015346" y="2933718"/>
            <a:ext cx="601287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7836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9A5A8-80C6-DEAA-AD6D-59CAB4114DF1}"/>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76D41D2A-ADFA-F802-12EE-6632238C525F}"/>
              </a:ext>
            </a:extLst>
          </p:cNvPr>
          <p:cNvSpPr txBox="1"/>
          <p:nvPr/>
        </p:nvSpPr>
        <p:spPr>
          <a:xfrm>
            <a:off x="522027" y="320200"/>
            <a:ext cx="11118038" cy="2123658"/>
          </a:xfrm>
          <a:prstGeom prst="rect">
            <a:avLst/>
          </a:prstGeom>
          <a:noFill/>
        </p:spPr>
        <p:txBody>
          <a:bodyPr wrap="square">
            <a:spAutoFit/>
          </a:bodyPr>
          <a:lstStyle/>
          <a:p>
            <a:pPr algn="l" fontAlgn="base"/>
            <a:r>
              <a:rPr lang="fr-CH" sz="4400" b="1" dirty="0">
                <a:solidFill>
                  <a:srgbClr val="000000"/>
                </a:solidFill>
                <a:latin typeface="Gill Sans Ultra Bold" panose="020B0A02020104020203" pitchFamily="34" charset="77"/>
              </a:rPr>
              <a:t>Christine Lagarde confirme que l’euro numérique est </a:t>
            </a:r>
            <a:r>
              <a:rPr lang="fr-CH" sz="4400" b="1" dirty="0">
                <a:solidFill>
                  <a:srgbClr val="FF0000"/>
                </a:solidFill>
                <a:latin typeface="Gill Sans Ultra Bold" panose="020B0A02020104020203" pitchFamily="34" charset="77"/>
              </a:rPr>
              <a:t>retardé</a:t>
            </a:r>
            <a:r>
              <a:rPr lang="fr-CH" sz="4400" b="1" dirty="0">
                <a:solidFill>
                  <a:srgbClr val="000000"/>
                </a:solidFill>
                <a:latin typeface="Gill Sans Ultra Bold" panose="020B0A02020104020203" pitchFamily="34" charset="77"/>
              </a:rPr>
              <a:t> à 2029.</a:t>
            </a:r>
            <a:endParaRPr lang="fr-CH" sz="4400" b="1" i="0" dirty="0">
              <a:solidFill>
                <a:srgbClr val="000000"/>
              </a:solidFill>
              <a:effectLst/>
              <a:latin typeface="Gill Sans Ultra Bold" panose="020B0A02020104020203" pitchFamily="34" charset="77"/>
            </a:endParaRPr>
          </a:p>
        </p:txBody>
      </p:sp>
      <p:pic>
        <p:nvPicPr>
          <p:cNvPr id="6" name="Image 5">
            <a:extLst>
              <a:ext uri="{FF2B5EF4-FFF2-40B4-BE49-F238E27FC236}">
                <a16:creationId xmlns:a16="http://schemas.microsoft.com/office/drawing/2014/main" id="{7218EFCD-1001-716A-74CC-B46B5A5596BB}"/>
              </a:ext>
            </a:extLst>
          </p:cNvPr>
          <p:cNvPicPr>
            <a:picLocks noChangeAspect="1"/>
          </p:cNvPicPr>
          <p:nvPr/>
        </p:nvPicPr>
        <p:blipFill>
          <a:blip r:embed="rId2"/>
          <a:stretch>
            <a:fillRect/>
          </a:stretch>
        </p:blipFill>
        <p:spPr>
          <a:xfrm>
            <a:off x="8326297" y="1698928"/>
            <a:ext cx="2652783" cy="4752109"/>
          </a:xfrm>
          <a:prstGeom prst="rect">
            <a:avLst/>
          </a:prstGeom>
          <a:ln>
            <a:solidFill>
              <a:schemeClr val="tx1"/>
            </a:solidFill>
          </a:ln>
        </p:spPr>
      </p:pic>
      <p:sp>
        <p:nvSpPr>
          <p:cNvPr id="9" name="Bulle rectangulaire à coins arrondis 8">
            <a:extLst>
              <a:ext uri="{FF2B5EF4-FFF2-40B4-BE49-F238E27FC236}">
                <a16:creationId xmlns:a16="http://schemas.microsoft.com/office/drawing/2014/main" id="{0918BEC6-6A0C-E526-AECD-43A19CE5F404}"/>
              </a:ext>
            </a:extLst>
          </p:cNvPr>
          <p:cNvSpPr/>
          <p:nvPr/>
        </p:nvSpPr>
        <p:spPr>
          <a:xfrm>
            <a:off x="556381" y="2430637"/>
            <a:ext cx="7603945" cy="4220455"/>
          </a:xfrm>
          <a:prstGeom prst="wedgeRoundRectCallout">
            <a:avLst>
              <a:gd name="adj1" fmla="val 62429"/>
              <a:gd name="adj2" fmla="val -31815"/>
              <a:gd name="adj3" fmla="val 16667"/>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dirty="0">
                <a:solidFill>
                  <a:schemeClr val="tx1"/>
                </a:solidFill>
                <a:latin typeface="☞ABADI MT PRO COND" panose="020B0806020104020203" pitchFamily="34" charset="0"/>
              </a:rPr>
              <a:t>Christine Lagarde, </a:t>
            </a:r>
          </a:p>
          <a:p>
            <a:r>
              <a:rPr lang="fr-FR" sz="2800" b="1" dirty="0">
                <a:solidFill>
                  <a:schemeClr val="tx1"/>
                </a:solidFill>
                <a:latin typeface="☞ABADI MT PRO COND" panose="020B0806020104020203" pitchFamily="34" charset="0"/>
              </a:rPr>
              <a:t>Présidente de la BCE :</a:t>
            </a:r>
            <a:br>
              <a:rPr lang="fr-FR" sz="2800" b="1" dirty="0">
                <a:solidFill>
                  <a:schemeClr val="tx1"/>
                </a:solidFill>
              </a:rPr>
            </a:br>
            <a:r>
              <a:rPr lang="fr-FR" sz="800" b="1" dirty="0">
                <a:solidFill>
                  <a:schemeClr val="tx1"/>
                </a:solidFill>
              </a:rPr>
              <a:t> </a:t>
            </a:r>
            <a:br>
              <a:rPr lang="fr-FR" sz="2000" b="1" dirty="0">
                <a:solidFill>
                  <a:schemeClr val="tx1"/>
                </a:solidFill>
              </a:rPr>
            </a:br>
            <a:r>
              <a:rPr lang="fr-CH" sz="2200" b="1" dirty="0">
                <a:solidFill>
                  <a:schemeClr val="tx1"/>
                </a:solidFill>
              </a:rPr>
              <a:t>« </a:t>
            </a:r>
            <a:r>
              <a:rPr lang="fr-CH" sz="2200" b="1" u="sng" dirty="0">
                <a:solidFill>
                  <a:schemeClr val="tx1"/>
                </a:solidFill>
                <a:highlight>
                  <a:srgbClr val="FFFF00"/>
                </a:highlight>
              </a:rPr>
              <a:t>Tant que</a:t>
            </a:r>
            <a:r>
              <a:rPr lang="fr-CH" sz="2200" b="1" dirty="0">
                <a:solidFill>
                  <a:schemeClr val="tx1"/>
                </a:solidFill>
                <a:highlight>
                  <a:srgbClr val="FFFF00"/>
                </a:highlight>
              </a:rPr>
              <a:t> les billets de banque continueront à circuler, nous voulons que le cash soit sous forme d'euro numérique aussi.</a:t>
            </a:r>
          </a:p>
          <a:p>
            <a:endParaRPr lang="fr-CH" sz="900" b="1" dirty="0">
              <a:solidFill>
                <a:schemeClr val="tx1"/>
              </a:solidFill>
              <a:highlight>
                <a:srgbClr val="FFFF00"/>
              </a:highlight>
            </a:endParaRPr>
          </a:p>
          <a:p>
            <a:r>
              <a:rPr lang="fr-CH" sz="2200" b="1" u="sng" dirty="0">
                <a:solidFill>
                  <a:schemeClr val="tx1"/>
                </a:solidFill>
              </a:rPr>
              <a:t>Si</a:t>
            </a:r>
            <a:r>
              <a:rPr lang="fr-CH" sz="2200" b="1" dirty="0">
                <a:solidFill>
                  <a:schemeClr val="tx1"/>
                </a:solidFill>
              </a:rPr>
              <a:t> nous recevons </a:t>
            </a:r>
            <a:r>
              <a:rPr lang="fr-CH" sz="2200" b="1" dirty="0">
                <a:solidFill>
                  <a:srgbClr val="FF0000"/>
                </a:solidFill>
              </a:rPr>
              <a:t>l'accord du Parlement européen </a:t>
            </a:r>
            <a:r>
              <a:rPr lang="fr-CH" sz="2200" b="1" dirty="0">
                <a:solidFill>
                  <a:schemeClr val="tx1"/>
                </a:solidFill>
              </a:rPr>
              <a:t>au cours de l'année </a:t>
            </a:r>
            <a:r>
              <a:rPr lang="fr-CH" sz="2200" b="1" dirty="0">
                <a:solidFill>
                  <a:srgbClr val="FF0000"/>
                </a:solidFill>
              </a:rPr>
              <a:t>2026</a:t>
            </a:r>
            <a:r>
              <a:rPr lang="fr-CH" sz="2200" b="1" dirty="0">
                <a:solidFill>
                  <a:schemeClr val="tx1"/>
                </a:solidFill>
              </a:rPr>
              <a:t>, nous pourrons </a:t>
            </a:r>
            <a:r>
              <a:rPr lang="fr-CH" sz="2200" b="1" dirty="0">
                <a:solidFill>
                  <a:srgbClr val="FF0000"/>
                </a:solidFill>
              </a:rPr>
              <a:t>lancer l'euro numérique</a:t>
            </a:r>
            <a:r>
              <a:rPr lang="fr-CH" sz="2200" b="1" dirty="0">
                <a:solidFill>
                  <a:schemeClr val="tx1"/>
                </a:solidFill>
              </a:rPr>
              <a:t> à partir de l'année </a:t>
            </a:r>
            <a:r>
              <a:rPr lang="fr-CH" sz="2200" b="1" dirty="0">
                <a:solidFill>
                  <a:srgbClr val="FF0000"/>
                </a:solidFill>
              </a:rPr>
              <a:t>2027</a:t>
            </a:r>
            <a:r>
              <a:rPr lang="fr-CH" sz="2200" b="1" dirty="0">
                <a:solidFill>
                  <a:schemeClr val="tx1"/>
                </a:solidFill>
              </a:rPr>
              <a:t>. </a:t>
            </a:r>
            <a:br>
              <a:rPr lang="fr-CH" sz="2200" b="1" dirty="0">
                <a:solidFill>
                  <a:schemeClr val="tx1"/>
                </a:solidFill>
              </a:rPr>
            </a:br>
            <a:r>
              <a:rPr lang="fr-CH" sz="2200" b="1" dirty="0">
                <a:solidFill>
                  <a:schemeClr val="tx1"/>
                </a:solidFill>
              </a:rPr>
              <a:t>Et si le pilote est  concluant et positif, il y aura un déroulement formel </a:t>
            </a:r>
            <a:r>
              <a:rPr lang="fr-CH" sz="2200" b="1" dirty="0">
                <a:solidFill>
                  <a:srgbClr val="FF0000"/>
                </a:solidFill>
              </a:rPr>
              <a:t>dans l'ensemble de l'Europe en</a:t>
            </a:r>
            <a:r>
              <a:rPr lang="fr-CH" sz="2200" b="1" dirty="0">
                <a:solidFill>
                  <a:schemeClr val="tx1"/>
                </a:solidFill>
              </a:rPr>
              <a:t> </a:t>
            </a:r>
            <a:r>
              <a:rPr lang="fr-CH" sz="2200" b="1" dirty="0">
                <a:solidFill>
                  <a:srgbClr val="FF0000"/>
                </a:solidFill>
              </a:rPr>
              <a:t>2029</a:t>
            </a:r>
            <a:r>
              <a:rPr lang="fr-CH" sz="2200" b="1" dirty="0">
                <a:solidFill>
                  <a:schemeClr val="tx1"/>
                </a:solidFill>
              </a:rPr>
              <a:t>. »</a:t>
            </a:r>
          </a:p>
        </p:txBody>
      </p:sp>
      <p:sp>
        <p:nvSpPr>
          <p:cNvPr id="12" name="ZoneTexte 11">
            <a:extLst>
              <a:ext uri="{FF2B5EF4-FFF2-40B4-BE49-F238E27FC236}">
                <a16:creationId xmlns:a16="http://schemas.microsoft.com/office/drawing/2014/main" id="{8C30E741-E299-BD1E-417D-A0CEBB6FD496}"/>
              </a:ext>
            </a:extLst>
          </p:cNvPr>
          <p:cNvSpPr txBox="1"/>
          <p:nvPr/>
        </p:nvSpPr>
        <p:spPr>
          <a:xfrm>
            <a:off x="8855782" y="6272600"/>
            <a:ext cx="2670434" cy="400110"/>
          </a:xfrm>
          <a:prstGeom prst="rect">
            <a:avLst/>
          </a:prstGeom>
          <a:solidFill>
            <a:schemeClr val="bg1"/>
          </a:solidFill>
          <a:ln w="28575">
            <a:solidFill>
              <a:schemeClr val="tx1"/>
            </a:solidFill>
          </a:ln>
        </p:spPr>
        <p:txBody>
          <a:bodyPr wrap="square">
            <a:spAutoFit/>
          </a:bodyPr>
          <a:lstStyle/>
          <a:p>
            <a:pPr algn="ctr"/>
            <a:r>
              <a:rPr lang="fr-CH" sz="2000" b="1" dirty="0">
                <a:solidFill>
                  <a:srgbClr val="000000"/>
                </a:solidFill>
                <a:latin typeface="Arial Rounded MT Bold" panose="020F0704030504030204" pitchFamily="34" charset="77"/>
              </a:rPr>
              <a:t>31</a:t>
            </a:r>
            <a:r>
              <a:rPr lang="fr-CH" sz="2000" b="1" dirty="0">
                <a:solidFill>
                  <a:srgbClr val="000000"/>
                </a:solidFill>
                <a:effectLst/>
                <a:latin typeface="Arial Rounded MT Bold" panose="020F0704030504030204" pitchFamily="34" charset="77"/>
              </a:rPr>
              <a:t> octobre </a:t>
            </a:r>
            <a:r>
              <a:rPr lang="fr-CH" sz="2000" b="1" dirty="0">
                <a:solidFill>
                  <a:srgbClr val="000000"/>
                </a:solidFill>
                <a:latin typeface="Arial Rounded MT Bold" panose="020F0704030504030204" pitchFamily="34" charset="77"/>
              </a:rPr>
              <a:t>2025</a:t>
            </a:r>
            <a:endParaRPr lang="fr-CH" sz="2000" dirty="0">
              <a:solidFill>
                <a:srgbClr val="000000"/>
              </a:solidFill>
              <a:effectLst/>
              <a:latin typeface="Arial Rounded MT Bold" panose="020F0704030504030204" pitchFamily="34" charset="77"/>
            </a:endParaRPr>
          </a:p>
        </p:txBody>
      </p:sp>
    </p:spTree>
    <p:extLst>
      <p:ext uri="{BB962C8B-B14F-4D97-AF65-F5344CB8AC3E}">
        <p14:creationId xmlns:p14="http://schemas.microsoft.com/office/powerpoint/2010/main" val="1730157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strVal val="#ppt_w*0.70"/>
                                          </p:val>
                                        </p:tav>
                                        <p:tav tm="100000">
                                          <p:val>
                                            <p:strVal val="#ppt_w"/>
                                          </p:val>
                                        </p:tav>
                                      </p:tavLst>
                                    </p:anim>
                                    <p:anim calcmode="lin" valueType="num">
                                      <p:cBhvr>
                                        <p:cTn id="15" dur="1000" fill="hold"/>
                                        <p:tgtEl>
                                          <p:spTgt spid="9"/>
                                        </p:tgtEl>
                                        <p:attrNameLst>
                                          <p:attrName>ppt_h</p:attrName>
                                        </p:attrNameLst>
                                      </p:cBhvr>
                                      <p:tavLst>
                                        <p:tav tm="0">
                                          <p:val>
                                            <p:strVal val="#ppt_h"/>
                                          </p:val>
                                        </p:tav>
                                        <p:tav tm="100000">
                                          <p:val>
                                            <p:strVal val="#ppt_h"/>
                                          </p:val>
                                        </p:tav>
                                      </p:tavLst>
                                    </p:anim>
                                    <p:animEffect transition="in" filter="fade">
                                      <p:cBhvr>
                                        <p:cTn id="1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10293-1319-5E9F-23B1-C6532B94151E}"/>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E1FBB1DA-F55E-3F6C-798B-9839B42836C3}"/>
              </a:ext>
            </a:extLst>
          </p:cNvPr>
          <p:cNvSpPr txBox="1"/>
          <p:nvPr/>
        </p:nvSpPr>
        <p:spPr>
          <a:xfrm>
            <a:off x="170959" y="148322"/>
            <a:ext cx="11850082" cy="1754326"/>
          </a:xfrm>
          <a:prstGeom prst="rect">
            <a:avLst/>
          </a:prstGeom>
          <a:noFill/>
        </p:spPr>
        <p:txBody>
          <a:bodyPr wrap="square">
            <a:spAutoFit/>
          </a:bodyPr>
          <a:lstStyle/>
          <a:p>
            <a:pPr algn="l" fontAlgn="base"/>
            <a:r>
              <a:rPr lang="fr-CH" sz="4400" b="1" dirty="0">
                <a:solidFill>
                  <a:srgbClr val="FF0000"/>
                </a:solidFill>
                <a:latin typeface="Gill Sans Ultra Bold" panose="020B0A02020104020203" pitchFamily="34" charset="77"/>
              </a:rPr>
              <a:t>2026</a:t>
            </a:r>
            <a:r>
              <a:rPr lang="fr-CH" sz="4400" b="1" dirty="0">
                <a:latin typeface="Gill Sans Ultra Bold" panose="020B0A02020104020203" pitchFamily="34" charset="77"/>
              </a:rPr>
              <a:t> : L’euro numérique </a:t>
            </a:r>
            <a:r>
              <a:rPr lang="fr-CH" sz="4400" b="1" dirty="0">
                <a:solidFill>
                  <a:srgbClr val="FF0000"/>
                </a:solidFill>
                <a:latin typeface="Gill Sans Ultra Bold" panose="020B0A02020104020203" pitchFamily="34" charset="77"/>
              </a:rPr>
              <a:t>adopté</a:t>
            </a:r>
            <a:r>
              <a:rPr lang="fr-CH" sz="4400" b="1" dirty="0">
                <a:latin typeface="Gill Sans Ultra Bold" panose="020B0A02020104020203" pitchFamily="34" charset="77"/>
              </a:rPr>
              <a:t> </a:t>
            </a:r>
            <a:r>
              <a:rPr lang="fr-CH" sz="3200" b="1" dirty="0">
                <a:latin typeface="Gill Sans Ultra Bold" panose="020B0A02020104020203" pitchFamily="34" charset="77"/>
              </a:rPr>
              <a:t>par la Commission des affaires économiques &amp; monétaires </a:t>
            </a:r>
            <a:endParaRPr lang="fr-CH" sz="3200" b="1" i="0" dirty="0">
              <a:effectLst/>
              <a:latin typeface="Gill Sans Ultra Bold" panose="020B0A02020104020203" pitchFamily="34" charset="77"/>
            </a:endParaRPr>
          </a:p>
        </p:txBody>
      </p:sp>
      <p:sp>
        <p:nvSpPr>
          <p:cNvPr id="3" name="ZoneTexte 2">
            <a:extLst>
              <a:ext uri="{FF2B5EF4-FFF2-40B4-BE49-F238E27FC236}">
                <a16:creationId xmlns:a16="http://schemas.microsoft.com/office/drawing/2014/main" id="{09A8C1B7-B9DF-9354-C05E-6D5C6D0136E5}"/>
              </a:ext>
            </a:extLst>
          </p:cNvPr>
          <p:cNvSpPr txBox="1"/>
          <p:nvPr/>
        </p:nvSpPr>
        <p:spPr>
          <a:xfrm>
            <a:off x="370494" y="2031437"/>
            <a:ext cx="8163906" cy="3046988"/>
          </a:xfrm>
          <a:prstGeom prst="rect">
            <a:avLst/>
          </a:prstGeom>
          <a:noFill/>
          <a:ln w="28575">
            <a:solidFill>
              <a:schemeClr val="tx1"/>
            </a:solidFill>
          </a:ln>
        </p:spPr>
        <p:txBody>
          <a:bodyPr wrap="square">
            <a:spAutoFit/>
          </a:bodyPr>
          <a:lstStyle/>
          <a:p>
            <a:r>
              <a:rPr lang="fr-CH" sz="3600" dirty="0">
                <a:solidFill>
                  <a:srgbClr val="000000"/>
                </a:solidFill>
                <a:effectLst/>
                <a:latin typeface="☞ABADI MT PRO COND" panose="020B0806020104020203" pitchFamily="34" charset="0"/>
              </a:rPr>
              <a:t>Communiqué de presse</a:t>
            </a:r>
            <a:br>
              <a:rPr lang="fr-CH" sz="2400" dirty="0">
                <a:solidFill>
                  <a:srgbClr val="000000"/>
                </a:solidFill>
                <a:effectLst/>
                <a:latin typeface="Helvetica Neue" panose="02000503000000020004" pitchFamily="2" charset="0"/>
              </a:rPr>
            </a:br>
            <a:r>
              <a:rPr lang="fr-CH" sz="2200" dirty="0">
                <a:solidFill>
                  <a:srgbClr val="000000"/>
                </a:solidFill>
                <a:effectLst/>
                <a:latin typeface="Helvetica Neue" panose="02000503000000020004" pitchFamily="2" charset="0"/>
              </a:rPr>
              <a:t>« Euro numérique : les députés veulent garantir la souveraineté, la vie privée et la stabilité financière »</a:t>
            </a:r>
          </a:p>
          <a:p>
            <a:r>
              <a:rPr lang="fr-CH" sz="2200" b="1" dirty="0">
                <a:solidFill>
                  <a:srgbClr val="000000"/>
                </a:solidFill>
                <a:effectLst/>
                <a:highlight>
                  <a:srgbClr val="FFFF00"/>
                </a:highlight>
                <a:latin typeface="Helvetica Neue" panose="02000503000000020004" pitchFamily="2" charset="0"/>
              </a:rPr>
              <a:t>Mardi [23 juin 2026], la commission des affaires économiques et monétaires a </a:t>
            </a:r>
            <a:r>
              <a:rPr lang="fr-CH" sz="2200" b="1" dirty="0">
                <a:effectLst/>
                <a:highlight>
                  <a:srgbClr val="FFFF00"/>
                </a:highlight>
                <a:latin typeface="Helvetica Neue" panose="02000503000000020004" pitchFamily="2" charset="0"/>
              </a:rPr>
              <a:t>adopté</a:t>
            </a:r>
            <a:r>
              <a:rPr lang="fr-CH" sz="2200" b="1" dirty="0">
                <a:solidFill>
                  <a:srgbClr val="000000"/>
                </a:solidFill>
                <a:effectLst/>
                <a:highlight>
                  <a:srgbClr val="FFFF00"/>
                </a:highlight>
                <a:latin typeface="Helvetica Neue" panose="02000503000000020004" pitchFamily="2" charset="0"/>
              </a:rPr>
              <a:t> sa position </a:t>
            </a:r>
          </a:p>
          <a:p>
            <a:r>
              <a:rPr lang="fr-CH" sz="2200" b="1" dirty="0">
                <a:solidFill>
                  <a:srgbClr val="000000"/>
                </a:solidFill>
                <a:effectLst/>
                <a:highlight>
                  <a:srgbClr val="FFFF00"/>
                </a:highlight>
                <a:latin typeface="Helvetica Neue" panose="02000503000000020004" pitchFamily="2" charset="0"/>
              </a:rPr>
              <a:t>sur le paquet monnaie unique</a:t>
            </a:r>
            <a:r>
              <a:rPr lang="fr-CH" sz="2200" dirty="0">
                <a:solidFill>
                  <a:srgbClr val="000000"/>
                </a:solidFill>
                <a:effectLst/>
                <a:latin typeface="Helvetica Neue" panose="02000503000000020004" pitchFamily="2" charset="0"/>
              </a:rPr>
              <a:t>, composé de trois dossiers. </a:t>
            </a:r>
            <a:r>
              <a:rPr lang="fr-CH" sz="2200" b="1" dirty="0">
                <a:solidFill>
                  <a:srgbClr val="000000"/>
                </a:solidFill>
                <a:effectLst/>
                <a:highlight>
                  <a:srgbClr val="FFFF00"/>
                </a:highlight>
                <a:latin typeface="Helvetica Neue" panose="02000503000000020004" pitchFamily="2" charset="0"/>
              </a:rPr>
              <a:t>Celle sur </a:t>
            </a:r>
            <a:r>
              <a:rPr lang="fr-CH" sz="2200" b="1" dirty="0">
                <a:solidFill>
                  <a:srgbClr val="FF0000"/>
                </a:solidFill>
                <a:effectLst/>
                <a:highlight>
                  <a:srgbClr val="FFFF00"/>
                </a:highlight>
                <a:latin typeface="Helvetica Neue" panose="02000503000000020004" pitchFamily="2" charset="0"/>
              </a:rPr>
              <a:t>l'instauration de l'euro numérique </a:t>
            </a:r>
            <a:r>
              <a:rPr lang="fr-CH" sz="2200" b="1" dirty="0">
                <a:solidFill>
                  <a:srgbClr val="000000"/>
                </a:solidFill>
                <a:effectLst/>
                <a:highlight>
                  <a:srgbClr val="FFFF00"/>
                </a:highlight>
                <a:latin typeface="Helvetica Neue" panose="02000503000000020004" pitchFamily="2" charset="0"/>
              </a:rPr>
              <a:t>a été </a:t>
            </a:r>
            <a:r>
              <a:rPr lang="fr-CH" sz="2200" b="1" dirty="0">
                <a:solidFill>
                  <a:srgbClr val="FF0000"/>
                </a:solidFill>
                <a:effectLst/>
                <a:highlight>
                  <a:srgbClr val="FFFF00"/>
                </a:highlight>
                <a:latin typeface="Helvetica Neue" panose="02000503000000020004" pitchFamily="2" charset="0"/>
              </a:rPr>
              <a:t>adoptée</a:t>
            </a:r>
            <a:r>
              <a:rPr lang="fr-CH" sz="2200" b="1" dirty="0">
                <a:solidFill>
                  <a:srgbClr val="000000"/>
                </a:solidFill>
                <a:effectLst/>
                <a:highlight>
                  <a:srgbClr val="FFFF00"/>
                </a:highlight>
                <a:latin typeface="Helvetica Neue" panose="02000503000000020004" pitchFamily="2" charset="0"/>
              </a:rPr>
              <a:t> par </a:t>
            </a:r>
            <a:r>
              <a:rPr lang="fr-CH" sz="2200" b="1" dirty="0">
                <a:solidFill>
                  <a:srgbClr val="FF0000"/>
                </a:solidFill>
                <a:effectLst/>
                <a:highlight>
                  <a:srgbClr val="FFFF00"/>
                </a:highlight>
                <a:latin typeface="Helvetica Neue" panose="02000503000000020004" pitchFamily="2" charset="0"/>
              </a:rPr>
              <a:t>43 voix contre 14</a:t>
            </a:r>
            <a:r>
              <a:rPr lang="fr-CH" sz="2200" b="1" dirty="0">
                <a:solidFill>
                  <a:srgbClr val="000000"/>
                </a:solidFill>
                <a:effectLst/>
                <a:highlight>
                  <a:srgbClr val="FFFF00"/>
                </a:highlight>
                <a:latin typeface="Helvetica Neue" panose="02000503000000020004" pitchFamily="2" charset="0"/>
              </a:rPr>
              <a:t>, avec 1 abstention</a:t>
            </a:r>
            <a:r>
              <a:rPr lang="fr-CH" sz="2400" dirty="0">
                <a:solidFill>
                  <a:srgbClr val="000000"/>
                </a:solidFill>
                <a:effectLst/>
                <a:latin typeface="Helvetica Neue" panose="02000503000000020004" pitchFamily="2" charset="0"/>
              </a:rPr>
              <a:t>. »</a:t>
            </a:r>
          </a:p>
        </p:txBody>
      </p:sp>
      <p:pic>
        <p:nvPicPr>
          <p:cNvPr id="2050" name="Picture 2">
            <a:extLst>
              <a:ext uri="{FF2B5EF4-FFF2-40B4-BE49-F238E27FC236}">
                <a16:creationId xmlns:a16="http://schemas.microsoft.com/office/drawing/2014/main" id="{51667C42-0225-3C11-678E-CF4647987F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0757" y="1692749"/>
            <a:ext cx="3147523" cy="2179404"/>
          </a:xfrm>
          <a:prstGeom prst="rect">
            <a:avLst/>
          </a:prstGeom>
          <a:solidFill>
            <a:schemeClr val="bg1"/>
          </a:solidFill>
          <a:ln>
            <a:solidFill>
              <a:schemeClr val="tx1"/>
            </a:solidFill>
          </a:ln>
        </p:spPr>
      </p:pic>
      <p:sp>
        <p:nvSpPr>
          <p:cNvPr id="12" name="ZoneTexte 11">
            <a:extLst>
              <a:ext uri="{FF2B5EF4-FFF2-40B4-BE49-F238E27FC236}">
                <a16:creationId xmlns:a16="http://schemas.microsoft.com/office/drawing/2014/main" id="{EABA3CA0-25A7-7D8B-A5B4-1290B366AA6C}"/>
              </a:ext>
            </a:extLst>
          </p:cNvPr>
          <p:cNvSpPr txBox="1"/>
          <p:nvPr/>
        </p:nvSpPr>
        <p:spPr>
          <a:xfrm>
            <a:off x="8400757" y="4000942"/>
            <a:ext cx="2280260" cy="400110"/>
          </a:xfrm>
          <a:prstGeom prst="rect">
            <a:avLst/>
          </a:prstGeom>
          <a:solidFill>
            <a:schemeClr val="bg1"/>
          </a:solidFill>
          <a:ln w="28575">
            <a:solidFill>
              <a:schemeClr val="tx1"/>
            </a:solidFill>
          </a:ln>
        </p:spPr>
        <p:txBody>
          <a:bodyPr wrap="square">
            <a:spAutoFit/>
          </a:bodyPr>
          <a:lstStyle/>
          <a:p>
            <a:pPr algn="ctr"/>
            <a:r>
              <a:rPr lang="fr-CH" sz="2000" b="1" dirty="0">
                <a:solidFill>
                  <a:srgbClr val="000000"/>
                </a:solidFill>
                <a:latin typeface="Arial Rounded MT Bold" panose="020F0704030504030204" pitchFamily="34" charset="77"/>
              </a:rPr>
              <a:t>23</a:t>
            </a:r>
            <a:r>
              <a:rPr lang="fr-CH" sz="2000" b="1" dirty="0">
                <a:solidFill>
                  <a:srgbClr val="000000"/>
                </a:solidFill>
                <a:effectLst/>
                <a:latin typeface="Arial Rounded MT Bold" panose="020F0704030504030204" pitchFamily="34" charset="77"/>
              </a:rPr>
              <a:t> juin </a:t>
            </a:r>
            <a:r>
              <a:rPr lang="fr-CH" sz="2000" b="1" dirty="0">
                <a:solidFill>
                  <a:srgbClr val="000000"/>
                </a:solidFill>
                <a:latin typeface="Arial Rounded MT Bold" panose="020F0704030504030204" pitchFamily="34" charset="77"/>
              </a:rPr>
              <a:t>2026</a:t>
            </a:r>
            <a:endParaRPr lang="fr-CH" sz="2000" dirty="0">
              <a:solidFill>
                <a:srgbClr val="000000"/>
              </a:solidFill>
              <a:effectLst/>
              <a:latin typeface="Arial Rounded MT Bold" panose="020F0704030504030204" pitchFamily="34" charset="77"/>
            </a:endParaRPr>
          </a:p>
        </p:txBody>
      </p:sp>
      <p:sp>
        <p:nvSpPr>
          <p:cNvPr id="5" name="ZoneTexte 4">
            <a:extLst>
              <a:ext uri="{FF2B5EF4-FFF2-40B4-BE49-F238E27FC236}">
                <a16:creationId xmlns:a16="http://schemas.microsoft.com/office/drawing/2014/main" id="{E2A4225F-CABF-C58E-ABDC-5F9B8B64E2AD}"/>
              </a:ext>
            </a:extLst>
          </p:cNvPr>
          <p:cNvSpPr txBox="1"/>
          <p:nvPr/>
        </p:nvSpPr>
        <p:spPr>
          <a:xfrm>
            <a:off x="370494" y="5349259"/>
            <a:ext cx="6096000" cy="923330"/>
          </a:xfrm>
          <a:prstGeom prst="rect">
            <a:avLst/>
          </a:prstGeom>
          <a:noFill/>
          <a:ln w="19050">
            <a:solidFill>
              <a:schemeClr val="tx1"/>
            </a:solidFill>
          </a:ln>
        </p:spPr>
        <p:txBody>
          <a:bodyPr wrap="square">
            <a:spAutoFit/>
          </a:bodyPr>
          <a:lstStyle/>
          <a:p>
            <a:r>
              <a:rPr lang="fr-CH" sz="1800" dirty="0">
                <a:solidFill>
                  <a:srgbClr val="000000"/>
                </a:solidFill>
                <a:effectLst/>
                <a:latin typeface="Helvetica Neue" panose="02000503000000020004" pitchFamily="2" charset="0"/>
              </a:rPr>
              <a:t>« L’euro numérique serait une nouvelle forme de monnaie électronique émise par la Banque centrale européenne (BCE) et fonctionnerait </a:t>
            </a:r>
            <a:r>
              <a:rPr lang="fr-CH" sz="1800" u="sng" dirty="0">
                <a:solidFill>
                  <a:srgbClr val="000000"/>
                </a:solidFill>
                <a:effectLst/>
                <a:latin typeface="Helvetica Neue" panose="02000503000000020004" pitchFamily="2" charset="0"/>
              </a:rPr>
              <a:t>en ligne et hors ligne</a:t>
            </a:r>
            <a:r>
              <a:rPr lang="fr-CH" sz="1800" dirty="0">
                <a:solidFill>
                  <a:srgbClr val="000000"/>
                </a:solidFill>
                <a:effectLst/>
                <a:latin typeface="Helvetica Neue" panose="02000503000000020004" pitchFamily="2" charset="0"/>
              </a:rPr>
              <a:t>. »</a:t>
            </a:r>
          </a:p>
        </p:txBody>
      </p:sp>
      <p:sp>
        <p:nvSpPr>
          <p:cNvPr id="8" name="ZoneTexte 7">
            <a:extLst>
              <a:ext uri="{FF2B5EF4-FFF2-40B4-BE49-F238E27FC236}">
                <a16:creationId xmlns:a16="http://schemas.microsoft.com/office/drawing/2014/main" id="{66D20A20-6AA7-1374-EB0C-3143438B1D69}"/>
              </a:ext>
            </a:extLst>
          </p:cNvPr>
          <p:cNvSpPr txBox="1"/>
          <p:nvPr/>
        </p:nvSpPr>
        <p:spPr>
          <a:xfrm>
            <a:off x="6842439" y="4789097"/>
            <a:ext cx="4705841" cy="1754326"/>
          </a:xfrm>
          <a:prstGeom prst="rect">
            <a:avLst/>
          </a:prstGeom>
          <a:solidFill>
            <a:schemeClr val="bg1"/>
          </a:solidFill>
          <a:ln w="28575">
            <a:solidFill>
              <a:schemeClr val="tx1"/>
            </a:solidFill>
          </a:ln>
        </p:spPr>
        <p:txBody>
          <a:bodyPr wrap="square">
            <a:spAutoFit/>
          </a:bodyPr>
          <a:lstStyle/>
          <a:p>
            <a:r>
              <a:rPr lang="fr-CH" b="1" i="0" dirty="0">
                <a:effectLst/>
                <a:highlight>
                  <a:srgbClr val="FFFF00"/>
                </a:highlight>
                <a:latin typeface="inherit"/>
              </a:rPr>
              <a:t>Un </a:t>
            </a:r>
            <a:r>
              <a:rPr lang="fr-CH" b="1" i="0" dirty="0">
                <a:solidFill>
                  <a:srgbClr val="FF0000"/>
                </a:solidFill>
                <a:effectLst/>
                <a:highlight>
                  <a:srgbClr val="FFFF00"/>
                </a:highlight>
                <a:latin typeface="inherit"/>
              </a:rPr>
              <a:t>troisième dossier</a:t>
            </a:r>
            <a:r>
              <a:rPr lang="fr-CH" b="1" i="0" dirty="0">
                <a:effectLst/>
                <a:highlight>
                  <a:srgbClr val="FFFF00"/>
                </a:highlight>
                <a:latin typeface="inherit"/>
              </a:rPr>
              <a:t>, sur la monnaie légale des</a:t>
            </a:r>
            <a:r>
              <a:rPr lang="fr-CH" b="1" u="sng" dirty="0">
                <a:highlight>
                  <a:srgbClr val="FFFF00"/>
                </a:highlight>
                <a:latin typeface="inherit"/>
              </a:rPr>
              <a:t> </a:t>
            </a:r>
            <a:r>
              <a:rPr lang="fr-CH" b="1" i="0" dirty="0">
                <a:effectLst/>
                <a:highlight>
                  <a:srgbClr val="FFFF00"/>
                </a:highlight>
                <a:latin typeface="inherit"/>
              </a:rPr>
              <a:t>billets et pièces en euros, adopté par 46 voix contre 4, avec 8 abstentions, </a:t>
            </a:r>
            <a:r>
              <a:rPr lang="fr-CH" b="1" i="0" dirty="0">
                <a:solidFill>
                  <a:srgbClr val="FF0000"/>
                </a:solidFill>
                <a:effectLst/>
                <a:highlight>
                  <a:srgbClr val="FFFF00"/>
                </a:highlight>
                <a:latin typeface="inherit"/>
              </a:rPr>
              <a:t>obligerait les pays de la zone euro à maintenir l'accès aux espèces </a:t>
            </a:r>
            <a:r>
              <a:rPr lang="fr-CH" b="0" i="0" dirty="0">
                <a:effectLst/>
                <a:latin typeface="inherit"/>
              </a:rPr>
              <a:t>et à prévoir des perturbations des paiements numériques. </a:t>
            </a:r>
            <a:endParaRPr lang="fr-FR" dirty="0"/>
          </a:p>
        </p:txBody>
      </p:sp>
    </p:spTree>
    <p:extLst>
      <p:ext uri="{BB962C8B-B14F-4D97-AF65-F5344CB8AC3E}">
        <p14:creationId xmlns:p14="http://schemas.microsoft.com/office/powerpoint/2010/main" val="9208140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strVal val="#ppt_w*0.70"/>
                                          </p:val>
                                        </p:tav>
                                        <p:tav tm="100000">
                                          <p:val>
                                            <p:strVal val="#ppt_w"/>
                                          </p:val>
                                        </p:tav>
                                      </p:tavLst>
                                    </p:anim>
                                    <p:anim calcmode="lin" valueType="num">
                                      <p:cBhvr>
                                        <p:cTn id="22" dur="1000" fill="hold"/>
                                        <p:tgtEl>
                                          <p:spTgt spid="8"/>
                                        </p:tgtEl>
                                        <p:attrNameLst>
                                          <p:attrName>ppt_h</p:attrName>
                                        </p:attrNameLst>
                                      </p:cBhvr>
                                      <p:tavLst>
                                        <p:tav tm="0">
                                          <p:val>
                                            <p:strVal val="#ppt_h"/>
                                          </p:val>
                                        </p:tav>
                                        <p:tav tm="100000">
                                          <p:val>
                                            <p:strVal val="#ppt_h"/>
                                          </p:val>
                                        </p:tav>
                                      </p:tavLst>
                                    </p:anim>
                                    <p:animEffect transition="in" filter="fade">
                                      <p:cBhvr>
                                        <p:cTn id="23"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 grpId="0" animBg="1"/>
      <p:bldP spid="8"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62250-88A1-4A04-F71E-346ECB0D67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BD9B2E9-A169-E238-1AA5-EC6E547D9672}"/>
              </a:ext>
            </a:extLst>
          </p:cNvPr>
          <p:cNvSpPr>
            <a:spLocks noGrp="1"/>
          </p:cNvSpPr>
          <p:nvPr>
            <p:ph type="title"/>
          </p:nvPr>
        </p:nvSpPr>
        <p:spPr>
          <a:xfrm>
            <a:off x="315500" y="215928"/>
            <a:ext cx="10515600" cy="1787289"/>
          </a:xfrm>
        </p:spPr>
        <p:txBody>
          <a:bodyPr>
            <a:normAutofit fontScale="90000"/>
          </a:bodyPr>
          <a:lstStyle/>
          <a:p>
            <a:r>
              <a:rPr lang="fr-CH" sz="4800" b="1" dirty="0">
                <a:latin typeface="Gill Sans Ultra Bold" panose="020B0A02020104020203" pitchFamily="34" charset="77"/>
              </a:rPr>
              <a:t>« Les </a:t>
            </a:r>
            <a:r>
              <a:rPr lang="fr-CH" sz="4800" b="1" dirty="0">
                <a:solidFill>
                  <a:srgbClr val="FF0000"/>
                </a:solidFill>
                <a:latin typeface="Gill Sans Ultra Bold" panose="020B0A02020104020203" pitchFamily="34" charset="77"/>
              </a:rPr>
              <a:t>billets</a:t>
            </a:r>
            <a:r>
              <a:rPr lang="fr-CH" sz="4800" b="1" dirty="0">
                <a:latin typeface="Gill Sans Ultra Bold" panose="020B0A02020104020203" pitchFamily="34" charset="77"/>
              </a:rPr>
              <a:t> seront toujours </a:t>
            </a:r>
            <a:r>
              <a:rPr lang="fr-CH" sz="4800" b="1" dirty="0">
                <a:solidFill>
                  <a:srgbClr val="FF0000"/>
                </a:solidFill>
                <a:latin typeface="Gill Sans Ultra Bold" panose="020B0A02020104020203" pitchFamily="34" charset="77"/>
              </a:rPr>
              <a:t>disponibles</a:t>
            </a:r>
            <a:r>
              <a:rPr lang="fr-CH" sz="4800" b="1" dirty="0">
                <a:latin typeface="Gill Sans Ultra Bold" panose="020B0A02020104020203" pitchFamily="34" charset="77"/>
              </a:rPr>
              <a:t> »</a:t>
            </a:r>
            <a:br>
              <a:rPr lang="fr-CH" sz="4800" b="1" dirty="0">
                <a:latin typeface="Gill Sans Ultra Bold" panose="020B0A02020104020203" pitchFamily="34" charset="77"/>
              </a:rPr>
            </a:br>
            <a:r>
              <a:rPr lang="fr-CH" sz="4800" b="1" dirty="0">
                <a:latin typeface="☞ABADI MT PRO COND" panose="020B0806020104020203" pitchFamily="34" charset="0"/>
              </a:rPr>
              <a:t>Davos 2026</a:t>
            </a:r>
            <a:endParaRPr lang="fr-CH" sz="3400" dirty="0">
              <a:effectLst/>
              <a:latin typeface="☞ABADI MT PRO COND" panose="020B0806020104020203" pitchFamily="34" charset="0"/>
            </a:endParaRPr>
          </a:p>
        </p:txBody>
      </p:sp>
      <p:pic>
        <p:nvPicPr>
          <p:cNvPr id="6" name="Image 5">
            <a:extLst>
              <a:ext uri="{FF2B5EF4-FFF2-40B4-BE49-F238E27FC236}">
                <a16:creationId xmlns:a16="http://schemas.microsoft.com/office/drawing/2014/main" id="{7982A4B8-53D9-5573-4E4F-0ECE6D130CAD}"/>
              </a:ext>
            </a:extLst>
          </p:cNvPr>
          <p:cNvPicPr>
            <a:picLocks noChangeAspect="1"/>
          </p:cNvPicPr>
          <p:nvPr/>
        </p:nvPicPr>
        <p:blipFill>
          <a:blip r:embed="rId2"/>
          <a:stretch>
            <a:fillRect/>
          </a:stretch>
        </p:blipFill>
        <p:spPr>
          <a:xfrm>
            <a:off x="6553561" y="840186"/>
            <a:ext cx="1512613" cy="1163031"/>
          </a:xfrm>
          <a:prstGeom prst="rect">
            <a:avLst/>
          </a:prstGeom>
        </p:spPr>
      </p:pic>
      <p:pic>
        <p:nvPicPr>
          <p:cNvPr id="4" name="Image 3">
            <a:extLst>
              <a:ext uri="{FF2B5EF4-FFF2-40B4-BE49-F238E27FC236}">
                <a16:creationId xmlns:a16="http://schemas.microsoft.com/office/drawing/2014/main" id="{710444CF-CE1B-9190-54DF-FA67EF9322BB}"/>
              </a:ext>
            </a:extLst>
          </p:cNvPr>
          <p:cNvPicPr>
            <a:picLocks noChangeAspect="1"/>
          </p:cNvPicPr>
          <p:nvPr/>
        </p:nvPicPr>
        <p:blipFill>
          <a:blip r:embed="rId3"/>
          <a:stretch>
            <a:fillRect/>
          </a:stretch>
        </p:blipFill>
        <p:spPr>
          <a:xfrm>
            <a:off x="3646113" y="2003217"/>
            <a:ext cx="4653667" cy="4626239"/>
          </a:xfrm>
          <a:prstGeom prst="rect">
            <a:avLst/>
          </a:prstGeom>
          <a:ln>
            <a:solidFill>
              <a:schemeClr val="tx1"/>
            </a:solidFill>
          </a:ln>
        </p:spPr>
      </p:pic>
      <p:sp>
        <p:nvSpPr>
          <p:cNvPr id="5" name="Bulle rectangulaire à coins arrondis 4">
            <a:extLst>
              <a:ext uri="{FF2B5EF4-FFF2-40B4-BE49-F238E27FC236}">
                <a16:creationId xmlns:a16="http://schemas.microsoft.com/office/drawing/2014/main" id="{9E35A9BF-B659-BECE-9B30-81FB3EF7B799}"/>
              </a:ext>
            </a:extLst>
          </p:cNvPr>
          <p:cNvSpPr/>
          <p:nvPr/>
        </p:nvSpPr>
        <p:spPr>
          <a:xfrm>
            <a:off x="222744" y="2223681"/>
            <a:ext cx="3202679" cy="4197927"/>
          </a:xfrm>
          <a:prstGeom prst="wedgeRoundRectCallout">
            <a:avLst>
              <a:gd name="adj1" fmla="val 81618"/>
              <a:gd name="adj2" fmla="val 2922"/>
              <a:gd name="adj3" fmla="val 16667"/>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dirty="0">
                <a:solidFill>
                  <a:schemeClr val="tx1"/>
                </a:solidFill>
                <a:latin typeface="☞ABADI MT PRO COND" panose="020B0806020104020203" pitchFamily="34" charset="0"/>
              </a:rPr>
              <a:t>Christine Lagarde, Présidente de la BCE : </a:t>
            </a:r>
          </a:p>
          <a:p>
            <a:r>
              <a:rPr lang="fr-FR" sz="1000" b="1" dirty="0">
                <a:solidFill>
                  <a:schemeClr val="tx1"/>
                </a:solidFill>
                <a:latin typeface="☞ABADI MT PRO COND" panose="020B0806020104020203" pitchFamily="34" charset="0"/>
              </a:rPr>
              <a:t> </a:t>
            </a:r>
            <a:br>
              <a:rPr lang="fr-FR" sz="2800" b="1" dirty="0">
                <a:solidFill>
                  <a:schemeClr val="tx1"/>
                </a:solidFill>
              </a:rPr>
            </a:br>
            <a:r>
              <a:rPr lang="fr-FR" sz="2000" b="1" dirty="0">
                <a:solidFill>
                  <a:schemeClr val="tx1"/>
                </a:solidFill>
              </a:rPr>
              <a:t>« </a:t>
            </a:r>
            <a:r>
              <a:rPr lang="fr-CH" sz="2000" b="1" i="1" dirty="0">
                <a:solidFill>
                  <a:srgbClr val="FF0000"/>
                </a:solidFill>
                <a:highlight>
                  <a:srgbClr val="FFFF00"/>
                </a:highlight>
              </a:rPr>
              <a:t>Les billets seront toujours disponibles</a:t>
            </a:r>
            <a:r>
              <a:rPr lang="fr-CH" sz="2000" b="1" dirty="0">
                <a:solidFill>
                  <a:schemeClr val="tx1"/>
                </a:solidFill>
              </a:rPr>
              <a:t>. </a:t>
            </a:r>
            <a:r>
              <a:rPr lang="fr-CH" sz="2000" b="1" i="1" dirty="0">
                <a:solidFill>
                  <a:schemeClr val="tx1"/>
                </a:solidFill>
              </a:rPr>
              <a:t>Nous travaillons sur cela, et </a:t>
            </a:r>
            <a:r>
              <a:rPr lang="fr-CH" sz="2000" b="1" i="1" dirty="0">
                <a:solidFill>
                  <a:schemeClr val="tx1"/>
                </a:solidFill>
                <a:highlight>
                  <a:srgbClr val="FFFF00"/>
                </a:highlight>
              </a:rPr>
              <a:t>nous continuerons à faire en sorte que ce soit disponible pour les gens</a:t>
            </a:r>
            <a:r>
              <a:rPr lang="fr-CH" sz="2000" b="1" i="1" dirty="0">
                <a:solidFill>
                  <a:schemeClr val="tx1"/>
                </a:solidFill>
              </a:rPr>
              <a:t>.  Fin de histoire. Merci </a:t>
            </a:r>
            <a:r>
              <a:rPr lang="fr-FR" sz="2000" b="1" dirty="0">
                <a:solidFill>
                  <a:schemeClr val="tx1"/>
                </a:solidFill>
              </a:rPr>
              <a:t>»</a:t>
            </a:r>
          </a:p>
        </p:txBody>
      </p:sp>
      <p:sp>
        <p:nvSpPr>
          <p:cNvPr id="7" name="Bulle rectangulaire à coins arrondis 6">
            <a:extLst>
              <a:ext uri="{FF2B5EF4-FFF2-40B4-BE49-F238E27FC236}">
                <a16:creationId xmlns:a16="http://schemas.microsoft.com/office/drawing/2014/main" id="{9D30CC20-CC2D-08F6-1D1C-D9540BF5E4A9}"/>
              </a:ext>
            </a:extLst>
          </p:cNvPr>
          <p:cNvSpPr/>
          <p:nvPr/>
        </p:nvSpPr>
        <p:spPr>
          <a:xfrm>
            <a:off x="8520471" y="1001539"/>
            <a:ext cx="3356029" cy="5664200"/>
          </a:xfrm>
          <a:prstGeom prst="wedgeRoundRectCallout">
            <a:avLst>
              <a:gd name="adj1" fmla="val -66089"/>
              <a:gd name="adj2" fmla="val 373"/>
              <a:gd name="adj3" fmla="val 16667"/>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H" sz="2000" b="1" dirty="0">
                <a:solidFill>
                  <a:schemeClr val="tx1"/>
                </a:solidFill>
              </a:rPr>
              <a:t>« Christine Lagarde, est-ce que je peux vous demander </a:t>
            </a:r>
            <a:r>
              <a:rPr lang="fr-CH" sz="2000" b="1" dirty="0">
                <a:solidFill>
                  <a:schemeClr val="tx1"/>
                </a:solidFill>
                <a:highlight>
                  <a:srgbClr val="FFFF00"/>
                </a:highlight>
              </a:rPr>
              <a:t>pourquoi vous voulez rendre le paiement en cash de plus de 1000 euros illégal ? </a:t>
            </a:r>
          </a:p>
          <a:p>
            <a:r>
              <a:rPr lang="fr-CH" sz="2000" b="1" dirty="0">
                <a:solidFill>
                  <a:schemeClr val="tx1"/>
                </a:solidFill>
              </a:rPr>
              <a:t>Les gens d'Europe veulent savoir pourquoi ils ne peuvent pas utiliser le cash à un certain niveau, parce que certains suggèrent que </a:t>
            </a:r>
            <a:r>
              <a:rPr lang="fr-CH" sz="2000" b="1" dirty="0">
                <a:solidFill>
                  <a:schemeClr val="tx1"/>
                </a:solidFill>
                <a:highlight>
                  <a:srgbClr val="FFFF00"/>
                </a:highlight>
              </a:rPr>
              <a:t>c'est une question de contrôle</a:t>
            </a:r>
            <a:r>
              <a:rPr lang="fr-CH" sz="2000" b="1" dirty="0">
                <a:solidFill>
                  <a:schemeClr val="tx1"/>
                </a:solidFill>
              </a:rPr>
              <a:t>, et que le Gouvernement est en charge de ce que les gens peuvent et ne peuvent pas payer. »</a:t>
            </a:r>
          </a:p>
        </p:txBody>
      </p:sp>
    </p:spTree>
    <p:extLst>
      <p:ext uri="{BB962C8B-B14F-4D97-AF65-F5344CB8AC3E}">
        <p14:creationId xmlns:p14="http://schemas.microsoft.com/office/powerpoint/2010/main" val="575925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A8DC0-5EA0-79EE-B275-F5EB7D275E42}"/>
            </a:ext>
          </a:extLst>
        </p:cNvPr>
        <p:cNvGrpSpPr/>
        <p:nvPr/>
      </p:nvGrpSpPr>
      <p:grpSpPr>
        <a:xfrm>
          <a:off x="0" y="0"/>
          <a:ext cx="0" cy="0"/>
          <a:chOff x="0" y="0"/>
          <a:chExt cx="0" cy="0"/>
        </a:xfrm>
      </p:grpSpPr>
      <p:pic>
        <p:nvPicPr>
          <p:cNvPr id="16" name="Image 15">
            <a:extLst>
              <a:ext uri="{FF2B5EF4-FFF2-40B4-BE49-F238E27FC236}">
                <a16:creationId xmlns:a16="http://schemas.microsoft.com/office/drawing/2014/main" id="{980A63E8-1E52-1A82-07D8-99622F33B062}"/>
              </a:ext>
            </a:extLst>
          </p:cNvPr>
          <p:cNvPicPr>
            <a:picLocks noChangeAspect="1"/>
          </p:cNvPicPr>
          <p:nvPr/>
        </p:nvPicPr>
        <p:blipFill>
          <a:blip r:embed="rId2"/>
          <a:stretch>
            <a:fillRect/>
          </a:stretch>
        </p:blipFill>
        <p:spPr>
          <a:xfrm>
            <a:off x="8641126" y="3060324"/>
            <a:ext cx="2503068" cy="3430707"/>
          </a:xfrm>
          <a:prstGeom prst="rect">
            <a:avLst/>
          </a:prstGeom>
          <a:ln>
            <a:solidFill>
              <a:schemeClr val="tx1"/>
            </a:solidFill>
          </a:ln>
        </p:spPr>
      </p:pic>
      <p:sp>
        <p:nvSpPr>
          <p:cNvPr id="2" name="Titre 1">
            <a:extLst>
              <a:ext uri="{FF2B5EF4-FFF2-40B4-BE49-F238E27FC236}">
                <a16:creationId xmlns:a16="http://schemas.microsoft.com/office/drawing/2014/main" id="{11AF5A71-7586-5318-2BAB-69FFC7ED9ACE}"/>
              </a:ext>
            </a:extLst>
          </p:cNvPr>
          <p:cNvSpPr>
            <a:spLocks noGrp="1"/>
          </p:cNvSpPr>
          <p:nvPr>
            <p:ph type="title"/>
          </p:nvPr>
        </p:nvSpPr>
        <p:spPr>
          <a:xfrm>
            <a:off x="369872" y="279726"/>
            <a:ext cx="10515600" cy="1325563"/>
          </a:xfrm>
        </p:spPr>
        <p:txBody>
          <a:bodyPr>
            <a:normAutofit fontScale="90000"/>
          </a:bodyPr>
          <a:lstStyle/>
          <a:p>
            <a:r>
              <a:rPr lang="fr-CH" sz="4800" b="1" dirty="0">
                <a:effectLst/>
                <a:latin typeface="Gill Sans Ultra Bold" panose="020B0A02020104020203" pitchFamily="34" charset="77"/>
              </a:rPr>
              <a:t>Même la </a:t>
            </a:r>
            <a:r>
              <a:rPr lang="fr-CH" sz="4800" b="1" dirty="0">
                <a:solidFill>
                  <a:srgbClr val="FF0000"/>
                </a:solidFill>
                <a:effectLst/>
                <a:latin typeface="Gill Sans Ultra Bold" panose="020B0A02020104020203" pitchFamily="34" charset="77"/>
              </a:rPr>
              <a:t>Suède</a:t>
            </a:r>
            <a:r>
              <a:rPr lang="fr-CH" sz="4800" b="1" dirty="0">
                <a:effectLst/>
                <a:latin typeface="Gill Sans Ultra Bold" panose="020B0A02020104020203" pitchFamily="34" charset="77"/>
              </a:rPr>
              <a:t> fait marche </a:t>
            </a:r>
            <a:r>
              <a:rPr lang="fr-CH" sz="4800" b="1" dirty="0">
                <a:solidFill>
                  <a:srgbClr val="FF0000"/>
                </a:solidFill>
                <a:effectLst/>
                <a:latin typeface="Gill Sans Ultra Bold" panose="020B0A02020104020203" pitchFamily="34" charset="77"/>
              </a:rPr>
              <a:t>arrière</a:t>
            </a:r>
            <a:r>
              <a:rPr lang="fr-CH" sz="4800" b="1" dirty="0">
                <a:effectLst/>
                <a:latin typeface="Gill Sans Ultra Bold" panose="020B0A02020104020203" pitchFamily="34" charset="77"/>
              </a:rPr>
              <a:t> …</a:t>
            </a:r>
            <a:endParaRPr lang="fr-CH" sz="3400" dirty="0">
              <a:effectLst/>
              <a:latin typeface="Gill Sans Ultra Bold" panose="020B0A02020104020203" pitchFamily="34" charset="77"/>
            </a:endParaRPr>
          </a:p>
        </p:txBody>
      </p:sp>
      <p:sp>
        <p:nvSpPr>
          <p:cNvPr id="10" name="ZoneTexte 9">
            <a:extLst>
              <a:ext uri="{FF2B5EF4-FFF2-40B4-BE49-F238E27FC236}">
                <a16:creationId xmlns:a16="http://schemas.microsoft.com/office/drawing/2014/main" id="{24881BCF-9C2E-8A55-9B5B-D7862A068B94}"/>
              </a:ext>
            </a:extLst>
          </p:cNvPr>
          <p:cNvSpPr txBox="1"/>
          <p:nvPr/>
        </p:nvSpPr>
        <p:spPr>
          <a:xfrm>
            <a:off x="369872" y="2720768"/>
            <a:ext cx="2133600" cy="369332"/>
          </a:xfrm>
          <a:prstGeom prst="rect">
            <a:avLst/>
          </a:prstGeom>
          <a:noFill/>
        </p:spPr>
        <p:txBody>
          <a:bodyPr wrap="square">
            <a:spAutoFit/>
          </a:bodyPr>
          <a:lstStyle/>
          <a:p>
            <a:r>
              <a:rPr lang="fr-CH" b="0" i="1" dirty="0">
                <a:solidFill>
                  <a:srgbClr val="000000"/>
                </a:solidFill>
                <a:effectLst/>
                <a:latin typeface="Calibri" panose="020F0502020204030204" pitchFamily="34" charset="0"/>
              </a:rPr>
              <a:t>19/05/2025</a:t>
            </a:r>
            <a:endParaRPr lang="fr-FR" dirty="0"/>
          </a:p>
        </p:txBody>
      </p:sp>
      <p:sp>
        <p:nvSpPr>
          <p:cNvPr id="14" name="ZoneTexte 13">
            <a:extLst>
              <a:ext uri="{FF2B5EF4-FFF2-40B4-BE49-F238E27FC236}">
                <a16:creationId xmlns:a16="http://schemas.microsoft.com/office/drawing/2014/main" id="{D43CD845-FB4D-565A-CBE6-D904420AB1B4}"/>
              </a:ext>
            </a:extLst>
          </p:cNvPr>
          <p:cNvSpPr txBox="1"/>
          <p:nvPr/>
        </p:nvSpPr>
        <p:spPr>
          <a:xfrm>
            <a:off x="369872" y="3090100"/>
            <a:ext cx="8139128" cy="3400931"/>
          </a:xfrm>
          <a:prstGeom prst="rect">
            <a:avLst/>
          </a:prstGeom>
          <a:noFill/>
          <a:ln w="19050">
            <a:solidFill>
              <a:schemeClr val="tx1"/>
            </a:solidFill>
          </a:ln>
        </p:spPr>
        <p:txBody>
          <a:bodyPr wrap="square">
            <a:spAutoFit/>
          </a:bodyPr>
          <a:lstStyle/>
          <a:p>
            <a:r>
              <a:rPr lang="fr-CH" sz="2800" b="1" i="0" cap="all" dirty="0">
                <a:solidFill>
                  <a:srgbClr val="000000"/>
                </a:solidFill>
                <a:effectLst/>
                <a:latin typeface="Calibri" panose="020F0502020204030204" pitchFamily="34" charset="0"/>
              </a:rPr>
              <a:t>Communiqué </a:t>
            </a:r>
          </a:p>
          <a:p>
            <a:r>
              <a:rPr lang="fr-CH" sz="2800" b="1" i="0" cap="all" dirty="0">
                <a:solidFill>
                  <a:srgbClr val="000000"/>
                </a:solidFill>
                <a:effectLst/>
                <a:latin typeface="Calibri" panose="020F0502020204030204" pitchFamily="34" charset="0"/>
              </a:rPr>
              <a:t>de presse</a:t>
            </a:r>
            <a:r>
              <a:rPr lang="fr-CH" sz="2800" b="1" i="0" dirty="0">
                <a:solidFill>
                  <a:srgbClr val="000000"/>
                </a:solidFill>
                <a:effectLst/>
                <a:latin typeface="Calibri" panose="020F0502020204030204" pitchFamily="34" charset="0"/>
              </a:rPr>
              <a:t> </a:t>
            </a:r>
          </a:p>
          <a:p>
            <a:r>
              <a:rPr lang="fr-CH" sz="900" b="1" dirty="0">
                <a:solidFill>
                  <a:srgbClr val="000000"/>
                </a:solidFill>
                <a:latin typeface="Calibri" panose="020F0502020204030204" pitchFamily="34" charset="0"/>
              </a:rPr>
              <a:t> </a:t>
            </a:r>
            <a:br>
              <a:rPr lang="fr-CH" sz="2000" b="0" i="0" dirty="0">
                <a:solidFill>
                  <a:srgbClr val="000000"/>
                </a:solidFill>
                <a:effectLst/>
                <a:latin typeface="Calibri" panose="020F0502020204030204" pitchFamily="34" charset="0"/>
              </a:rPr>
            </a:br>
            <a:r>
              <a:rPr lang="fr-CH" sz="2000" b="1" i="0" dirty="0">
                <a:solidFill>
                  <a:srgbClr val="000000"/>
                </a:solidFill>
                <a:effectLst/>
                <a:highlight>
                  <a:srgbClr val="FFFF00"/>
                </a:highlight>
                <a:latin typeface="Calibri" panose="020F0502020204030204" pitchFamily="34" charset="0"/>
              </a:rPr>
              <a:t>La </a:t>
            </a:r>
            <a:r>
              <a:rPr lang="fr-CH" sz="2000" b="1" i="0" dirty="0" err="1">
                <a:solidFill>
                  <a:srgbClr val="000000"/>
                </a:solidFill>
                <a:effectLst/>
                <a:highlight>
                  <a:srgbClr val="FFFF00"/>
                </a:highlight>
                <a:latin typeface="Calibri" panose="020F0502020204030204" pitchFamily="34" charset="0"/>
              </a:rPr>
              <a:t>Riksbank</a:t>
            </a:r>
            <a:r>
              <a:rPr lang="fr-CH" sz="2000" b="1" i="0" dirty="0">
                <a:solidFill>
                  <a:srgbClr val="000000"/>
                </a:solidFill>
                <a:effectLst/>
                <a:highlight>
                  <a:srgbClr val="FFFF00"/>
                </a:highlight>
                <a:latin typeface="Calibri" panose="020F0502020204030204" pitchFamily="34" charset="0"/>
              </a:rPr>
              <a:t> [Banque centrale suédoise] soutient la proposition de l'enquête sur les espèces visant à introduire une </a:t>
            </a:r>
            <a:r>
              <a:rPr lang="fr-CH" sz="2000" b="1" i="0" dirty="0">
                <a:solidFill>
                  <a:srgbClr val="FF0000"/>
                </a:solidFill>
                <a:effectLst/>
                <a:highlight>
                  <a:srgbClr val="FFFF00"/>
                </a:highlight>
                <a:latin typeface="Calibri" panose="020F0502020204030204" pitchFamily="34" charset="0"/>
              </a:rPr>
              <a:t>obligation d'accepter des espèces</a:t>
            </a:r>
            <a:r>
              <a:rPr lang="fr-CH" sz="2000" b="1" i="0" dirty="0">
                <a:solidFill>
                  <a:srgbClr val="000000"/>
                </a:solidFill>
                <a:effectLst/>
                <a:highlight>
                  <a:srgbClr val="FFFF00"/>
                </a:highlight>
                <a:latin typeface="Calibri" panose="020F0502020204030204" pitchFamily="34" charset="0"/>
              </a:rPr>
              <a:t> lors de la vente de biens essentiels</a:t>
            </a:r>
            <a:r>
              <a:rPr lang="fr-CH" sz="2000" b="1" i="0" dirty="0">
                <a:solidFill>
                  <a:srgbClr val="000000"/>
                </a:solidFill>
                <a:effectLst/>
                <a:latin typeface="Calibri" panose="020F0502020204030204" pitchFamily="34" charset="0"/>
              </a:rPr>
              <a:t> </a:t>
            </a:r>
            <a:r>
              <a:rPr lang="fr-CH" sz="2000" b="0" i="0" dirty="0">
                <a:solidFill>
                  <a:srgbClr val="000000"/>
                </a:solidFill>
                <a:effectLst/>
                <a:latin typeface="Calibri" panose="020F0502020204030204" pitchFamily="34" charset="0"/>
              </a:rPr>
              <a:t>et à renforcer la responsabilité des banques en matière de traitement des espèces. </a:t>
            </a:r>
          </a:p>
          <a:p>
            <a:endParaRPr lang="fr-CH" sz="1000" b="0" i="0" dirty="0">
              <a:solidFill>
                <a:srgbClr val="000000"/>
              </a:solidFill>
              <a:effectLst/>
              <a:highlight>
                <a:srgbClr val="FFFF00"/>
              </a:highlight>
              <a:latin typeface="Calibri" panose="020F0502020204030204" pitchFamily="34" charset="0"/>
            </a:endParaRPr>
          </a:p>
          <a:p>
            <a:r>
              <a:rPr lang="fr-CH" sz="2000" b="1" i="0" dirty="0">
                <a:solidFill>
                  <a:srgbClr val="000000"/>
                </a:solidFill>
                <a:effectLst/>
                <a:highlight>
                  <a:srgbClr val="FFFF00"/>
                </a:highlight>
                <a:latin typeface="Calibri" panose="020F0502020204030204" pitchFamily="34" charset="0"/>
              </a:rPr>
              <a:t>Il est </a:t>
            </a:r>
            <a:r>
              <a:rPr lang="fr-CH" sz="2000" b="1" i="0" dirty="0">
                <a:solidFill>
                  <a:srgbClr val="FF0000"/>
                </a:solidFill>
                <a:effectLst/>
                <a:highlight>
                  <a:srgbClr val="FFFF00"/>
                </a:highlight>
                <a:latin typeface="Calibri" panose="020F0502020204030204" pitchFamily="34" charset="0"/>
              </a:rPr>
              <a:t>essentiel</a:t>
            </a:r>
            <a:r>
              <a:rPr lang="fr-CH" sz="2000" b="1" i="0" dirty="0">
                <a:solidFill>
                  <a:srgbClr val="000000"/>
                </a:solidFill>
                <a:effectLst/>
                <a:highlight>
                  <a:srgbClr val="FFFF00"/>
                </a:highlight>
                <a:latin typeface="Calibri" panose="020F0502020204030204" pitchFamily="34" charset="0"/>
              </a:rPr>
              <a:t> que les gens puissent continuer à </a:t>
            </a:r>
            <a:r>
              <a:rPr lang="fr-CH" sz="2000" b="1" i="0" dirty="0">
                <a:solidFill>
                  <a:srgbClr val="FF0000"/>
                </a:solidFill>
                <a:effectLst/>
                <a:highlight>
                  <a:srgbClr val="FFFF00"/>
                </a:highlight>
                <a:latin typeface="Calibri" panose="020F0502020204030204" pitchFamily="34" charset="0"/>
              </a:rPr>
              <a:t>utiliser</a:t>
            </a:r>
            <a:r>
              <a:rPr lang="fr-CH" sz="2000" b="1" i="0" dirty="0">
                <a:solidFill>
                  <a:srgbClr val="000000"/>
                </a:solidFill>
                <a:effectLst/>
                <a:highlight>
                  <a:srgbClr val="FFFF00"/>
                </a:highlight>
                <a:latin typeface="Calibri" panose="020F0502020204030204" pitchFamily="34" charset="0"/>
              </a:rPr>
              <a:t> </a:t>
            </a:r>
            <a:r>
              <a:rPr lang="fr-CH" sz="2000" b="1" i="0" dirty="0">
                <a:solidFill>
                  <a:srgbClr val="FF0000"/>
                </a:solidFill>
                <a:effectLst/>
                <a:highlight>
                  <a:srgbClr val="FFFF00"/>
                </a:highlight>
                <a:latin typeface="Calibri" panose="020F0502020204030204" pitchFamily="34" charset="0"/>
              </a:rPr>
              <a:t>l’argent liquide</a:t>
            </a:r>
            <a:r>
              <a:rPr lang="fr-CH" sz="2000" b="1" i="0" dirty="0">
                <a:solidFill>
                  <a:srgbClr val="FF0000"/>
                </a:solidFill>
                <a:effectLst/>
                <a:latin typeface="Calibri" panose="020F0502020204030204" pitchFamily="34" charset="0"/>
              </a:rPr>
              <a:t> </a:t>
            </a:r>
            <a:r>
              <a:rPr lang="fr-CH" sz="2000" b="0" i="0" dirty="0">
                <a:solidFill>
                  <a:srgbClr val="000000"/>
                </a:solidFill>
                <a:effectLst/>
                <a:latin typeface="Calibri" panose="020F0502020204030204" pitchFamily="34" charset="0"/>
              </a:rPr>
              <a:t>pour permettre à tous les membres de la société d’effectuer des paiements et pour la résilience du système de paiement.</a:t>
            </a:r>
            <a:endParaRPr lang="fr-FR" sz="2000" dirty="0"/>
          </a:p>
        </p:txBody>
      </p:sp>
      <p:pic>
        <p:nvPicPr>
          <p:cNvPr id="15" name="Image 14">
            <a:extLst>
              <a:ext uri="{FF2B5EF4-FFF2-40B4-BE49-F238E27FC236}">
                <a16:creationId xmlns:a16="http://schemas.microsoft.com/office/drawing/2014/main" id="{9C2110BE-A0C5-AC55-FEBD-4A9ABE04CFA0}"/>
              </a:ext>
            </a:extLst>
          </p:cNvPr>
          <p:cNvPicPr>
            <a:picLocks noChangeAspect="1"/>
          </p:cNvPicPr>
          <p:nvPr/>
        </p:nvPicPr>
        <p:blipFill>
          <a:blip r:embed="rId3"/>
          <a:stretch>
            <a:fillRect/>
          </a:stretch>
        </p:blipFill>
        <p:spPr>
          <a:xfrm>
            <a:off x="4248360" y="1091568"/>
            <a:ext cx="4916262" cy="2673982"/>
          </a:xfrm>
          <a:prstGeom prst="rect">
            <a:avLst/>
          </a:prstGeom>
          <a:ln w="19050">
            <a:solidFill>
              <a:schemeClr val="tx1"/>
            </a:solidFill>
          </a:ln>
        </p:spPr>
      </p:pic>
      <p:pic>
        <p:nvPicPr>
          <p:cNvPr id="8" name="Image 7">
            <a:extLst>
              <a:ext uri="{FF2B5EF4-FFF2-40B4-BE49-F238E27FC236}">
                <a16:creationId xmlns:a16="http://schemas.microsoft.com/office/drawing/2014/main" id="{D096758F-59BF-E916-5BE7-F878817F497D}"/>
              </a:ext>
            </a:extLst>
          </p:cNvPr>
          <p:cNvPicPr>
            <a:picLocks noChangeAspect="1"/>
          </p:cNvPicPr>
          <p:nvPr/>
        </p:nvPicPr>
        <p:blipFill>
          <a:blip r:embed="rId4"/>
          <a:stretch>
            <a:fillRect/>
          </a:stretch>
        </p:blipFill>
        <p:spPr>
          <a:xfrm>
            <a:off x="3197735" y="1905000"/>
            <a:ext cx="918499" cy="1860550"/>
          </a:xfrm>
          <a:prstGeom prst="rect">
            <a:avLst/>
          </a:prstGeom>
        </p:spPr>
      </p:pic>
      <p:pic>
        <p:nvPicPr>
          <p:cNvPr id="2052" name="Picture 4" descr="Informations pratiques Suède - Tourisme Suede">
            <a:extLst>
              <a:ext uri="{FF2B5EF4-FFF2-40B4-BE49-F238E27FC236}">
                <a16:creationId xmlns:a16="http://schemas.microsoft.com/office/drawing/2014/main" id="{CBBBCF5B-6675-A5D3-DB4E-8EC5699789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29263" y="152726"/>
            <a:ext cx="1776669" cy="3767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4647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strVal val="#ppt_w*0.70"/>
                                          </p:val>
                                        </p:tav>
                                        <p:tav tm="100000">
                                          <p:val>
                                            <p:strVal val="#ppt_w"/>
                                          </p:val>
                                        </p:tav>
                                      </p:tavLst>
                                    </p:anim>
                                    <p:anim calcmode="lin" valueType="num">
                                      <p:cBhvr>
                                        <p:cTn id="8" dur="1000" fill="hold"/>
                                        <p:tgtEl>
                                          <p:spTgt spid="15"/>
                                        </p:tgtEl>
                                        <p:attrNameLst>
                                          <p:attrName>ppt_h</p:attrName>
                                        </p:attrNameLst>
                                      </p:cBhvr>
                                      <p:tavLst>
                                        <p:tav tm="0">
                                          <p:val>
                                            <p:strVal val="#ppt_h"/>
                                          </p:val>
                                        </p:tav>
                                        <p:tav tm="100000">
                                          <p:val>
                                            <p:strVal val="#ppt_h"/>
                                          </p:val>
                                        </p:tav>
                                      </p:tavLst>
                                    </p:anim>
                                    <p:animEffect transition="in" filter="fade">
                                      <p:cBhvr>
                                        <p:cTn id="9" dur="1000"/>
                                        <p:tgtEl>
                                          <p:spTgt spid="15"/>
                                        </p:tgtEl>
                                      </p:cBhvr>
                                    </p:animEffect>
                                  </p:childTnLst>
                                </p:cTn>
                              </p:par>
                              <p:par>
                                <p:cTn id="10" presetID="55"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0.70"/>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000"/>
                                        <p:tgtEl>
                                          <p:spTgt spid="14"/>
                                        </p:tgtEl>
                                        <p:attrNameLst>
                                          <p:attrName>ppt_x</p:attrName>
                                        </p:attrNameLst>
                                      </p:cBhvr>
                                      <p:tavLst>
                                        <p:tav tm="0">
                                          <p:val>
                                            <p:strVal val="#ppt_x-#ppt_w*1.125000"/>
                                          </p:val>
                                        </p:tav>
                                        <p:tav tm="100000">
                                          <p:val>
                                            <p:strVal val="#ppt_x"/>
                                          </p:val>
                                        </p:tav>
                                      </p:tavLst>
                                    </p:anim>
                                    <p:animEffect transition="in" filter="wipe(right)">
                                      <p:cBhvr>
                                        <p:cTn id="2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E5754-D28D-63AA-04ED-90A61E185B21}"/>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3D1D2709-2925-D200-0C6A-CB4A50EB1898}"/>
              </a:ext>
            </a:extLst>
          </p:cNvPr>
          <p:cNvSpPr txBox="1"/>
          <p:nvPr/>
        </p:nvSpPr>
        <p:spPr>
          <a:xfrm>
            <a:off x="305790" y="66489"/>
            <a:ext cx="10564979" cy="830997"/>
          </a:xfrm>
          <a:prstGeom prst="rect">
            <a:avLst/>
          </a:prstGeom>
          <a:noFill/>
        </p:spPr>
        <p:txBody>
          <a:bodyPr wrap="square">
            <a:spAutoFit/>
          </a:bodyPr>
          <a:lstStyle/>
          <a:p>
            <a:r>
              <a:rPr lang="fr-CH" sz="4800" dirty="0">
                <a:latin typeface="Gill Sans Ultra Bold" panose="020B0A02020104020203" pitchFamily="34" charset="77"/>
              </a:rPr>
              <a:t>1 an plus tard … </a:t>
            </a:r>
          </a:p>
        </p:txBody>
      </p:sp>
      <p:pic>
        <p:nvPicPr>
          <p:cNvPr id="3" name="Image 2">
            <a:extLst>
              <a:ext uri="{FF2B5EF4-FFF2-40B4-BE49-F238E27FC236}">
                <a16:creationId xmlns:a16="http://schemas.microsoft.com/office/drawing/2014/main" id="{6E3C1CF6-380C-E75B-2AF1-D2FB5145D4F8}"/>
              </a:ext>
            </a:extLst>
          </p:cNvPr>
          <p:cNvPicPr>
            <a:picLocks noChangeAspect="1"/>
          </p:cNvPicPr>
          <p:nvPr/>
        </p:nvPicPr>
        <p:blipFill>
          <a:blip r:embed="rId2"/>
          <a:stretch>
            <a:fillRect/>
          </a:stretch>
        </p:blipFill>
        <p:spPr>
          <a:xfrm>
            <a:off x="6705600" y="-1924"/>
            <a:ext cx="5486400" cy="6858000"/>
          </a:xfrm>
          <a:prstGeom prst="rect">
            <a:avLst/>
          </a:prstGeom>
        </p:spPr>
      </p:pic>
      <p:sp>
        <p:nvSpPr>
          <p:cNvPr id="18" name="ZoneTexte 17">
            <a:extLst>
              <a:ext uri="{FF2B5EF4-FFF2-40B4-BE49-F238E27FC236}">
                <a16:creationId xmlns:a16="http://schemas.microsoft.com/office/drawing/2014/main" id="{56BFFDF8-AE95-7507-278E-4E7E63B22711}"/>
              </a:ext>
            </a:extLst>
          </p:cNvPr>
          <p:cNvSpPr txBox="1"/>
          <p:nvPr/>
        </p:nvSpPr>
        <p:spPr>
          <a:xfrm>
            <a:off x="5486401" y="1155119"/>
            <a:ext cx="2311634" cy="400110"/>
          </a:xfrm>
          <a:prstGeom prst="rect">
            <a:avLst/>
          </a:prstGeom>
          <a:solidFill>
            <a:schemeClr val="bg1"/>
          </a:solidFill>
          <a:ln w="28575">
            <a:solidFill>
              <a:schemeClr val="tx1"/>
            </a:solidFill>
          </a:ln>
        </p:spPr>
        <p:txBody>
          <a:bodyPr wrap="square">
            <a:spAutoFit/>
          </a:bodyPr>
          <a:lstStyle/>
          <a:p>
            <a:pPr algn="ctr"/>
            <a:r>
              <a:rPr lang="fr-CH" sz="2000" b="1" dirty="0">
                <a:solidFill>
                  <a:srgbClr val="000000"/>
                </a:solidFill>
                <a:latin typeface="Arial Rounded MT Bold" panose="020F0704030504030204" pitchFamily="34" charset="77"/>
              </a:rPr>
              <a:t>3 octobre</a:t>
            </a:r>
            <a:r>
              <a:rPr lang="fr-CH" sz="2000" b="1" dirty="0">
                <a:solidFill>
                  <a:srgbClr val="000000"/>
                </a:solidFill>
                <a:effectLst/>
                <a:latin typeface="Arial Rounded MT Bold" panose="020F0704030504030204" pitchFamily="34" charset="77"/>
              </a:rPr>
              <a:t> </a:t>
            </a:r>
            <a:r>
              <a:rPr lang="fr-CH" sz="2000" b="1" dirty="0">
                <a:solidFill>
                  <a:srgbClr val="000000"/>
                </a:solidFill>
                <a:latin typeface="Arial Rounded MT Bold" panose="020F0704030504030204" pitchFamily="34" charset="77"/>
              </a:rPr>
              <a:t>2025</a:t>
            </a:r>
            <a:endParaRPr lang="fr-CH" sz="2000" dirty="0">
              <a:solidFill>
                <a:srgbClr val="000000"/>
              </a:solidFill>
              <a:effectLst/>
              <a:latin typeface="Arial Rounded MT Bold" panose="020F0704030504030204" pitchFamily="34" charset="77"/>
            </a:endParaRPr>
          </a:p>
        </p:txBody>
      </p:sp>
      <p:sp>
        <p:nvSpPr>
          <p:cNvPr id="5" name="ZoneTexte 4">
            <a:extLst>
              <a:ext uri="{FF2B5EF4-FFF2-40B4-BE49-F238E27FC236}">
                <a16:creationId xmlns:a16="http://schemas.microsoft.com/office/drawing/2014/main" id="{E8DB6C22-5FEF-08FE-A8F9-4C28777FE115}"/>
              </a:ext>
            </a:extLst>
          </p:cNvPr>
          <p:cNvSpPr txBox="1"/>
          <p:nvPr/>
        </p:nvSpPr>
        <p:spPr>
          <a:xfrm>
            <a:off x="425711" y="2405159"/>
            <a:ext cx="5785214" cy="830997"/>
          </a:xfrm>
          <a:prstGeom prst="rect">
            <a:avLst/>
          </a:prstGeom>
          <a:noFill/>
          <a:ln w="28575">
            <a:solidFill>
              <a:schemeClr val="tx1"/>
            </a:solidFill>
          </a:ln>
        </p:spPr>
        <p:txBody>
          <a:bodyPr wrap="square">
            <a:spAutoFit/>
          </a:bodyPr>
          <a:lstStyle/>
          <a:p>
            <a:r>
              <a:rPr lang="fr-CH" sz="2400" b="1" dirty="0">
                <a:solidFill>
                  <a:srgbClr val="000000"/>
                </a:solidFill>
                <a:effectLst/>
                <a:latin typeface="Helvetica Neue" panose="02000503000000020004" pitchFamily="2" charset="0"/>
              </a:rPr>
              <a:t>Les cafés, restaurants et hôtels ne pourront plus refuser </a:t>
            </a:r>
            <a:r>
              <a:rPr lang="fr-CH" sz="2400" b="1" u="sng" dirty="0">
                <a:solidFill>
                  <a:srgbClr val="000000"/>
                </a:solidFill>
                <a:effectLst/>
                <a:latin typeface="Helvetica Neue" panose="02000503000000020004" pitchFamily="2" charset="0"/>
              </a:rPr>
              <a:t>l'argent liquide</a:t>
            </a:r>
            <a:r>
              <a:rPr lang="fr-CH" sz="2400" b="1" dirty="0">
                <a:solidFill>
                  <a:srgbClr val="000000"/>
                </a:solidFill>
                <a:effectLst/>
                <a:latin typeface="Helvetica Neue" panose="02000503000000020004" pitchFamily="2" charset="0"/>
              </a:rPr>
              <a:t> !</a:t>
            </a:r>
            <a:endParaRPr lang="fr-CH" sz="2400" dirty="0">
              <a:solidFill>
                <a:srgbClr val="000000"/>
              </a:solidFill>
              <a:effectLst/>
              <a:latin typeface="Helvetica Neue" panose="02000503000000020004" pitchFamily="2" charset="0"/>
            </a:endParaRPr>
          </a:p>
        </p:txBody>
      </p:sp>
      <p:sp>
        <p:nvSpPr>
          <p:cNvPr id="8" name="ZoneTexte 7">
            <a:extLst>
              <a:ext uri="{FF2B5EF4-FFF2-40B4-BE49-F238E27FC236}">
                <a16:creationId xmlns:a16="http://schemas.microsoft.com/office/drawing/2014/main" id="{48180527-9F6B-B789-31F9-48B0D5F50B2D}"/>
              </a:ext>
            </a:extLst>
          </p:cNvPr>
          <p:cNvSpPr txBox="1"/>
          <p:nvPr/>
        </p:nvSpPr>
        <p:spPr>
          <a:xfrm>
            <a:off x="425711" y="1555229"/>
            <a:ext cx="2765686" cy="646331"/>
          </a:xfrm>
          <a:prstGeom prst="rect">
            <a:avLst/>
          </a:prstGeom>
          <a:noFill/>
        </p:spPr>
        <p:txBody>
          <a:bodyPr wrap="square">
            <a:spAutoFit/>
          </a:bodyPr>
          <a:lstStyle/>
          <a:p>
            <a:r>
              <a:rPr lang="fr-CH" sz="3600" b="1" dirty="0">
                <a:solidFill>
                  <a:srgbClr val="000000"/>
                </a:solidFill>
                <a:effectLst/>
                <a:latin typeface="Helvetica Neue" panose="02000503000000020004" pitchFamily="2" charset="0"/>
              </a:rPr>
              <a:t>Genève</a:t>
            </a:r>
            <a:endParaRPr lang="fr-FR" sz="3600" dirty="0"/>
          </a:p>
        </p:txBody>
      </p:sp>
      <p:pic>
        <p:nvPicPr>
          <p:cNvPr id="9" name="Image 8">
            <a:extLst>
              <a:ext uri="{FF2B5EF4-FFF2-40B4-BE49-F238E27FC236}">
                <a16:creationId xmlns:a16="http://schemas.microsoft.com/office/drawing/2014/main" id="{BA746A38-1B7C-EFFB-05B2-47BAB44CF681}"/>
              </a:ext>
            </a:extLst>
          </p:cNvPr>
          <p:cNvPicPr>
            <a:picLocks noChangeAspect="1"/>
          </p:cNvPicPr>
          <p:nvPr/>
        </p:nvPicPr>
        <p:blipFill>
          <a:blip r:embed="rId3"/>
          <a:stretch>
            <a:fillRect/>
          </a:stretch>
        </p:blipFill>
        <p:spPr>
          <a:xfrm>
            <a:off x="2146018" y="965899"/>
            <a:ext cx="1583281" cy="1583281"/>
          </a:xfrm>
          <a:prstGeom prst="rect">
            <a:avLst/>
          </a:prstGeom>
        </p:spPr>
      </p:pic>
      <p:sp>
        <p:nvSpPr>
          <p:cNvPr id="11" name="ZoneTexte 10">
            <a:extLst>
              <a:ext uri="{FF2B5EF4-FFF2-40B4-BE49-F238E27FC236}">
                <a16:creationId xmlns:a16="http://schemas.microsoft.com/office/drawing/2014/main" id="{1A6E7C20-4004-BA88-30FE-6926417E6031}"/>
              </a:ext>
            </a:extLst>
          </p:cNvPr>
          <p:cNvSpPr txBox="1"/>
          <p:nvPr/>
        </p:nvSpPr>
        <p:spPr>
          <a:xfrm>
            <a:off x="455197" y="4143665"/>
            <a:ext cx="6100996" cy="1938992"/>
          </a:xfrm>
          <a:prstGeom prst="rect">
            <a:avLst/>
          </a:prstGeom>
          <a:noFill/>
        </p:spPr>
        <p:txBody>
          <a:bodyPr wrap="square">
            <a:spAutoFit/>
          </a:bodyPr>
          <a:lstStyle/>
          <a:p>
            <a:r>
              <a:rPr lang="fr-CH" sz="2000" b="1" dirty="0">
                <a:solidFill>
                  <a:srgbClr val="000000"/>
                </a:solidFill>
                <a:effectLst/>
                <a:highlight>
                  <a:srgbClr val="FFFF00"/>
                </a:highlight>
                <a:latin typeface="Helvetica Neue" panose="02000503000000020004" pitchFamily="2" charset="0"/>
              </a:rPr>
              <a:t>À Genève, une nouvelle loi oblige les restaurants, cafés et hôtels à </a:t>
            </a:r>
            <a:r>
              <a:rPr lang="fr-CH" sz="2000" b="1" u="sng" dirty="0">
                <a:solidFill>
                  <a:srgbClr val="000000"/>
                </a:solidFill>
                <a:effectLst/>
                <a:highlight>
                  <a:srgbClr val="FFFF00"/>
                </a:highlight>
                <a:latin typeface="Helvetica Neue" panose="02000503000000020004" pitchFamily="2" charset="0"/>
              </a:rPr>
              <a:t>accepter les paiements en espèces</a:t>
            </a:r>
            <a:r>
              <a:rPr lang="fr-CH" sz="2000" b="1" dirty="0">
                <a:solidFill>
                  <a:srgbClr val="000000"/>
                </a:solidFill>
                <a:effectLst/>
                <a:highlight>
                  <a:srgbClr val="FFFF00"/>
                </a:highlight>
                <a:latin typeface="Helvetica Neue" panose="02000503000000020004" pitchFamily="2" charset="0"/>
              </a:rPr>
              <a:t>. Adoptée par le Grand Conseil, cette mesure vise à préserver le choix des consommateurs et à réduire les frais pour les commerçants</a:t>
            </a:r>
            <a:r>
              <a:rPr lang="fr-CH" sz="2000" b="1" dirty="0">
                <a:solidFill>
                  <a:srgbClr val="000000"/>
                </a:solidFill>
                <a:effectLst/>
                <a:latin typeface="Helvetica Neue" panose="02000503000000020004" pitchFamily="2" charset="0"/>
              </a:rPr>
              <a:t>.</a:t>
            </a:r>
            <a:endParaRPr lang="fr-CH" sz="2000" dirty="0">
              <a:solidFill>
                <a:srgbClr val="000000"/>
              </a:solidFill>
              <a:effectLst/>
              <a:latin typeface="Helvetica Neue" panose="02000503000000020004" pitchFamily="2" charset="0"/>
            </a:endParaRPr>
          </a:p>
        </p:txBody>
      </p:sp>
    </p:spTree>
    <p:extLst>
      <p:ext uri="{BB962C8B-B14F-4D97-AF65-F5344CB8AC3E}">
        <p14:creationId xmlns:p14="http://schemas.microsoft.com/office/powerpoint/2010/main" val="2753151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strVal val="#ppt_w*0.70"/>
                                          </p:val>
                                        </p:tav>
                                        <p:tav tm="100000">
                                          <p:val>
                                            <p:strVal val="#ppt_w"/>
                                          </p:val>
                                        </p:tav>
                                      </p:tavLst>
                                    </p:anim>
                                    <p:anim calcmode="lin" valueType="num">
                                      <p:cBhvr>
                                        <p:cTn id="8" dur="1000" fill="hold"/>
                                        <p:tgtEl>
                                          <p:spTgt spid="18"/>
                                        </p:tgtEl>
                                        <p:attrNameLst>
                                          <p:attrName>ppt_h</p:attrName>
                                        </p:attrNameLst>
                                      </p:cBhvr>
                                      <p:tavLst>
                                        <p:tav tm="0">
                                          <p:val>
                                            <p:strVal val="#ppt_h"/>
                                          </p:val>
                                        </p:tav>
                                        <p:tav tm="100000">
                                          <p:val>
                                            <p:strVal val="#ppt_h"/>
                                          </p:val>
                                        </p:tav>
                                      </p:tavLst>
                                    </p:anim>
                                    <p:animEffect transition="in" filter="fade">
                                      <p:cBhvr>
                                        <p:cTn id="9" dur="10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1000" fill="hold"/>
                                        <p:tgtEl>
                                          <p:spTgt spid="11"/>
                                        </p:tgtEl>
                                        <p:attrNameLst>
                                          <p:attrName>ppt_w</p:attrName>
                                        </p:attrNameLst>
                                      </p:cBhvr>
                                      <p:tavLst>
                                        <p:tav tm="0">
                                          <p:val>
                                            <p:strVal val="#ppt_w*0.70"/>
                                          </p:val>
                                        </p:tav>
                                        <p:tav tm="100000">
                                          <p:val>
                                            <p:strVal val="#ppt_w"/>
                                          </p:val>
                                        </p:tav>
                                      </p:tavLst>
                                    </p:anim>
                                    <p:anim calcmode="lin" valueType="num">
                                      <p:cBhvr>
                                        <p:cTn id="15" dur="1000" fill="hold"/>
                                        <p:tgtEl>
                                          <p:spTgt spid="11"/>
                                        </p:tgtEl>
                                        <p:attrNameLst>
                                          <p:attrName>ppt_h</p:attrName>
                                        </p:attrNameLst>
                                      </p:cBhvr>
                                      <p:tavLst>
                                        <p:tav tm="0">
                                          <p:val>
                                            <p:strVal val="#ppt_h"/>
                                          </p:val>
                                        </p:tav>
                                        <p:tav tm="100000">
                                          <p:val>
                                            <p:strVal val="#ppt_h"/>
                                          </p:val>
                                        </p:tav>
                                      </p:tavLst>
                                    </p:anim>
                                    <p:animEffect transition="in" filter="fade">
                                      <p:cBhvr>
                                        <p:cTn id="1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1"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2488F-C839-F123-8745-451A76BD0A4C}"/>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7BD8E41-34F7-374C-E61D-D82A8AE342E3}"/>
              </a:ext>
            </a:extLst>
          </p:cNvPr>
          <p:cNvSpPr txBox="1"/>
          <p:nvPr/>
        </p:nvSpPr>
        <p:spPr>
          <a:xfrm>
            <a:off x="2565400" y="576977"/>
            <a:ext cx="6261100" cy="3693319"/>
          </a:xfrm>
          <a:prstGeom prst="rect">
            <a:avLst/>
          </a:prstGeom>
          <a:noFill/>
        </p:spPr>
        <p:txBody>
          <a:bodyPr wrap="square">
            <a:spAutoFit/>
          </a:bodyPr>
          <a:lstStyle/>
          <a:p>
            <a:pPr algn="ctr"/>
            <a:r>
              <a:rPr lang="fr-CH" sz="5400" b="1" dirty="0">
                <a:latin typeface="Gill Sans Ultra Bold" panose="020B0A02020104020203" pitchFamily="34" charset="77"/>
              </a:rPr>
              <a:t>Alors pour </a:t>
            </a:r>
            <a:r>
              <a:rPr lang="fr-CH" sz="7200" b="1" dirty="0">
                <a:solidFill>
                  <a:srgbClr val="FF0000"/>
                </a:solidFill>
                <a:latin typeface="Gill Sans Ultra Bold" panose="020B0A02020104020203" pitchFamily="34" charset="77"/>
              </a:rPr>
              <a:t>REFUSER</a:t>
            </a:r>
            <a:r>
              <a:rPr lang="fr-CH" sz="7200" b="1" dirty="0">
                <a:latin typeface="Gill Sans Ultra Bold" panose="020B0A02020104020203" pitchFamily="34" charset="77"/>
              </a:rPr>
              <a:t> </a:t>
            </a:r>
          </a:p>
          <a:p>
            <a:pPr algn="ctr"/>
            <a:r>
              <a:rPr lang="fr-CH" sz="5400" b="1" dirty="0">
                <a:latin typeface="Gill Sans Ultra Bold" panose="020B0A02020104020203" pitchFamily="34" charset="77"/>
              </a:rPr>
              <a:t>le contrôle </a:t>
            </a:r>
          </a:p>
          <a:p>
            <a:pPr algn="ctr"/>
            <a:r>
              <a:rPr lang="fr-CH" sz="5400" b="1" dirty="0">
                <a:latin typeface="Gill Sans Ultra Bold" panose="020B0A02020104020203" pitchFamily="34" charset="77"/>
              </a:rPr>
              <a:t>numérique </a:t>
            </a:r>
          </a:p>
        </p:txBody>
      </p:sp>
      <p:sp>
        <p:nvSpPr>
          <p:cNvPr id="5" name="ZoneTexte 4">
            <a:extLst>
              <a:ext uri="{FF2B5EF4-FFF2-40B4-BE49-F238E27FC236}">
                <a16:creationId xmlns:a16="http://schemas.microsoft.com/office/drawing/2014/main" id="{78BCFD3C-781B-BE33-260B-550F555856D7}"/>
              </a:ext>
            </a:extLst>
          </p:cNvPr>
          <p:cNvSpPr txBox="1"/>
          <p:nvPr/>
        </p:nvSpPr>
        <p:spPr>
          <a:xfrm>
            <a:off x="508000" y="5150467"/>
            <a:ext cx="11417300" cy="1542666"/>
          </a:xfrm>
          <a:prstGeom prst="rect">
            <a:avLst/>
          </a:prstGeom>
          <a:noFill/>
        </p:spPr>
        <p:txBody>
          <a:bodyPr wrap="square">
            <a:spAutoFit/>
          </a:bodyPr>
          <a:lstStyle/>
          <a:p>
            <a:pPr>
              <a:lnSpc>
                <a:spcPts val="9000"/>
              </a:lnSpc>
            </a:pPr>
            <a:r>
              <a:rPr lang="fr-CH" sz="5400" b="1" dirty="0">
                <a:latin typeface="Zapfino" panose="03030300040707070C03" pitchFamily="66" charset="77"/>
              </a:rPr>
              <a:t>et conserver notre liberté … </a:t>
            </a:r>
            <a:endParaRPr lang="fr-CH" sz="5400" dirty="0">
              <a:latin typeface="Zapfino" panose="03030300040707070C03" pitchFamily="66" charset="77"/>
            </a:endParaRPr>
          </a:p>
        </p:txBody>
      </p:sp>
    </p:spTree>
    <p:extLst>
      <p:ext uri="{BB962C8B-B14F-4D97-AF65-F5344CB8AC3E}">
        <p14:creationId xmlns:p14="http://schemas.microsoft.com/office/powerpoint/2010/main" val="3916597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8522562B-F510-97F7-1271-B9DDCE9BA3FF}"/>
              </a:ext>
            </a:extLst>
          </p:cNvPr>
          <p:cNvSpPr txBox="1"/>
          <p:nvPr/>
        </p:nvSpPr>
        <p:spPr>
          <a:xfrm>
            <a:off x="453867" y="61221"/>
            <a:ext cx="8490419" cy="1938992"/>
          </a:xfrm>
          <a:prstGeom prst="rect">
            <a:avLst/>
          </a:prstGeom>
          <a:noFill/>
        </p:spPr>
        <p:txBody>
          <a:bodyPr wrap="square">
            <a:spAutoFit/>
          </a:bodyPr>
          <a:lstStyle/>
          <a:p>
            <a:r>
              <a:rPr lang="fr-CH" sz="6600" b="1" dirty="0">
                <a:solidFill>
                  <a:srgbClr val="FF0000"/>
                </a:solidFill>
                <a:latin typeface="Gill Sans Ultra Bold" panose="020B0A02020104020203" pitchFamily="34" charset="77"/>
              </a:rPr>
              <a:t>Utilisons</a:t>
            </a:r>
            <a:r>
              <a:rPr lang="fr-CH" sz="5400" b="1" u="sng" dirty="0">
                <a:latin typeface="Gill Sans Ultra Bold" panose="020B0A02020104020203" pitchFamily="34" charset="77"/>
              </a:rPr>
              <a:t> </a:t>
            </a:r>
          </a:p>
          <a:p>
            <a:r>
              <a:rPr lang="fr-CH" sz="5400" b="1" u="sng" dirty="0">
                <a:latin typeface="Gill Sans Ultra Bold" panose="020B0A02020104020203" pitchFamily="34" charset="77"/>
              </a:rPr>
              <a:t>l’argent liquide</a:t>
            </a:r>
            <a:r>
              <a:rPr lang="fr-CH" sz="5400" b="1" dirty="0">
                <a:latin typeface="Gill Sans Ultra Bold" panose="020B0A02020104020203" pitchFamily="34" charset="77"/>
              </a:rPr>
              <a:t> !</a:t>
            </a:r>
            <a:endParaRPr lang="fr-CH" sz="5400" dirty="0">
              <a:latin typeface="Gill Sans Ultra Bold" panose="020B0A02020104020203" pitchFamily="34" charset="77"/>
            </a:endParaRPr>
          </a:p>
        </p:txBody>
      </p:sp>
      <p:pic>
        <p:nvPicPr>
          <p:cNvPr id="32774" name="Picture 6" descr="Conseils péages autoroute France | Moniteur Automobile">
            <a:extLst>
              <a:ext uri="{FF2B5EF4-FFF2-40B4-BE49-F238E27FC236}">
                <a16:creationId xmlns:a16="http://schemas.microsoft.com/office/drawing/2014/main" id="{AE2E09D9-677E-C0FC-E77C-72055817EA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136" y="2637802"/>
            <a:ext cx="2626829" cy="3923894"/>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B18CEBA2-7522-D25F-747F-1871282733CD}"/>
              </a:ext>
            </a:extLst>
          </p:cNvPr>
          <p:cNvSpPr txBox="1"/>
          <p:nvPr/>
        </p:nvSpPr>
        <p:spPr>
          <a:xfrm>
            <a:off x="463306" y="2024397"/>
            <a:ext cx="2206487" cy="646331"/>
          </a:xfrm>
          <a:prstGeom prst="rect">
            <a:avLst/>
          </a:prstGeom>
          <a:noFill/>
        </p:spPr>
        <p:txBody>
          <a:bodyPr wrap="square">
            <a:spAutoFit/>
          </a:bodyPr>
          <a:lstStyle/>
          <a:p>
            <a:r>
              <a:rPr lang="fr-CH" sz="3600" b="1" dirty="0">
                <a:latin typeface="Abadi MT Condensed" panose="020B0506030101010103" pitchFamily="34" charset="0"/>
              </a:rPr>
              <a:t>Autoroutes </a:t>
            </a:r>
            <a:endParaRPr lang="fr-FR" sz="3600" dirty="0"/>
          </a:p>
        </p:txBody>
      </p:sp>
      <p:pic>
        <p:nvPicPr>
          <p:cNvPr id="32776" name="Picture 8" descr="Une caissière en supermarché détaille 5 gestes de clients à éviter en caisse">
            <a:extLst>
              <a:ext uri="{FF2B5EF4-FFF2-40B4-BE49-F238E27FC236}">
                <a16:creationId xmlns:a16="http://schemas.microsoft.com/office/drawing/2014/main" id="{3144DD40-0B1C-C122-CCF0-DCF516615D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4101" y="4279333"/>
            <a:ext cx="4057533" cy="2282363"/>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75E82BD7-811A-6C2C-8F18-EB8F9905CF39}"/>
              </a:ext>
            </a:extLst>
          </p:cNvPr>
          <p:cNvSpPr txBox="1"/>
          <p:nvPr/>
        </p:nvSpPr>
        <p:spPr>
          <a:xfrm>
            <a:off x="7825813" y="3626038"/>
            <a:ext cx="2934573" cy="646331"/>
          </a:xfrm>
          <a:prstGeom prst="rect">
            <a:avLst/>
          </a:prstGeom>
          <a:noFill/>
        </p:spPr>
        <p:txBody>
          <a:bodyPr wrap="square">
            <a:spAutoFit/>
          </a:bodyPr>
          <a:lstStyle/>
          <a:p>
            <a:r>
              <a:rPr lang="fr-CH" sz="3600" b="1" dirty="0">
                <a:latin typeface="Abadi MT Condensed" panose="020B0506030101010103" pitchFamily="34" charset="0"/>
              </a:rPr>
              <a:t>Supermarché </a:t>
            </a:r>
            <a:endParaRPr lang="fr-FR" sz="3600" dirty="0"/>
          </a:p>
        </p:txBody>
      </p:sp>
      <p:pic>
        <p:nvPicPr>
          <p:cNvPr id="10" name="Image 9">
            <a:extLst>
              <a:ext uri="{FF2B5EF4-FFF2-40B4-BE49-F238E27FC236}">
                <a16:creationId xmlns:a16="http://schemas.microsoft.com/office/drawing/2014/main" id="{2AA0D967-5C78-A0BB-5B0C-7CA93C618E61}"/>
              </a:ext>
            </a:extLst>
          </p:cNvPr>
          <p:cNvPicPr>
            <a:picLocks noChangeAspect="1"/>
          </p:cNvPicPr>
          <p:nvPr/>
        </p:nvPicPr>
        <p:blipFill>
          <a:blip r:embed="rId4"/>
          <a:stretch>
            <a:fillRect/>
          </a:stretch>
        </p:blipFill>
        <p:spPr>
          <a:xfrm>
            <a:off x="3251515" y="3331241"/>
            <a:ext cx="2895124" cy="2895124"/>
          </a:xfrm>
          <a:prstGeom prst="rect">
            <a:avLst/>
          </a:prstGeom>
        </p:spPr>
      </p:pic>
      <p:sp>
        <p:nvSpPr>
          <p:cNvPr id="12" name="ZoneTexte 11">
            <a:extLst>
              <a:ext uri="{FF2B5EF4-FFF2-40B4-BE49-F238E27FC236}">
                <a16:creationId xmlns:a16="http://schemas.microsoft.com/office/drawing/2014/main" id="{06F9BE50-D714-1E0F-27DB-82A7CBBA0B55}"/>
              </a:ext>
            </a:extLst>
          </p:cNvPr>
          <p:cNvSpPr txBox="1"/>
          <p:nvPr/>
        </p:nvSpPr>
        <p:spPr>
          <a:xfrm>
            <a:off x="3251515" y="2600512"/>
            <a:ext cx="1874195" cy="646331"/>
          </a:xfrm>
          <a:prstGeom prst="rect">
            <a:avLst/>
          </a:prstGeom>
          <a:noFill/>
        </p:spPr>
        <p:txBody>
          <a:bodyPr wrap="square">
            <a:spAutoFit/>
          </a:bodyPr>
          <a:lstStyle/>
          <a:p>
            <a:r>
              <a:rPr lang="fr-CH" sz="3600" b="1" dirty="0">
                <a:latin typeface="Abadi MT Condensed" panose="020B0506030101010103" pitchFamily="34" charset="0"/>
              </a:rPr>
              <a:t>Cinéma</a:t>
            </a:r>
            <a:endParaRPr lang="fr-FR" sz="3600" dirty="0"/>
          </a:p>
        </p:txBody>
      </p:sp>
      <p:pic>
        <p:nvPicPr>
          <p:cNvPr id="14" name="Image 13">
            <a:extLst>
              <a:ext uri="{FF2B5EF4-FFF2-40B4-BE49-F238E27FC236}">
                <a16:creationId xmlns:a16="http://schemas.microsoft.com/office/drawing/2014/main" id="{27441DEA-48C0-E80F-8096-0460E7BAC1BE}"/>
              </a:ext>
            </a:extLst>
          </p:cNvPr>
          <p:cNvPicPr>
            <a:picLocks noChangeAspect="1"/>
          </p:cNvPicPr>
          <p:nvPr/>
        </p:nvPicPr>
        <p:blipFill>
          <a:blip r:embed="rId5"/>
          <a:stretch>
            <a:fillRect/>
          </a:stretch>
        </p:blipFill>
        <p:spPr>
          <a:xfrm>
            <a:off x="7638379" y="500882"/>
            <a:ext cx="3031200" cy="3031200"/>
          </a:xfrm>
          <a:prstGeom prst="rect">
            <a:avLst/>
          </a:prstGeom>
        </p:spPr>
      </p:pic>
      <p:sp>
        <p:nvSpPr>
          <p:cNvPr id="16" name="ZoneTexte 15">
            <a:extLst>
              <a:ext uri="{FF2B5EF4-FFF2-40B4-BE49-F238E27FC236}">
                <a16:creationId xmlns:a16="http://schemas.microsoft.com/office/drawing/2014/main" id="{8AC90F9A-8F8C-631A-A293-9749FFB4883D}"/>
              </a:ext>
            </a:extLst>
          </p:cNvPr>
          <p:cNvSpPr txBox="1"/>
          <p:nvPr/>
        </p:nvSpPr>
        <p:spPr>
          <a:xfrm>
            <a:off x="10261407" y="1378066"/>
            <a:ext cx="1640227" cy="646331"/>
          </a:xfrm>
          <a:prstGeom prst="rect">
            <a:avLst/>
          </a:prstGeom>
          <a:noFill/>
        </p:spPr>
        <p:txBody>
          <a:bodyPr wrap="square">
            <a:spAutoFit/>
          </a:bodyPr>
          <a:lstStyle/>
          <a:p>
            <a:r>
              <a:rPr lang="fr-CH" sz="3600" b="1" dirty="0">
                <a:latin typeface="Abadi MT Condensed" panose="020B0506030101010103" pitchFamily="34" charset="0"/>
              </a:rPr>
              <a:t>Livres</a:t>
            </a:r>
            <a:endParaRPr lang="fr-FR" sz="3600" dirty="0"/>
          </a:p>
        </p:txBody>
      </p:sp>
      <p:pic>
        <p:nvPicPr>
          <p:cNvPr id="17" name="Image 16">
            <a:extLst>
              <a:ext uri="{FF2B5EF4-FFF2-40B4-BE49-F238E27FC236}">
                <a16:creationId xmlns:a16="http://schemas.microsoft.com/office/drawing/2014/main" id="{55F7FD42-6FF5-0605-F973-2A09D5958C67}"/>
              </a:ext>
            </a:extLst>
          </p:cNvPr>
          <p:cNvPicPr>
            <a:picLocks noChangeAspect="1"/>
          </p:cNvPicPr>
          <p:nvPr/>
        </p:nvPicPr>
        <p:blipFill>
          <a:blip r:embed="rId6"/>
          <a:stretch>
            <a:fillRect/>
          </a:stretch>
        </p:blipFill>
        <p:spPr>
          <a:xfrm>
            <a:off x="4930689" y="4257488"/>
            <a:ext cx="3175000" cy="3175000"/>
          </a:xfrm>
          <a:prstGeom prst="rect">
            <a:avLst/>
          </a:prstGeom>
        </p:spPr>
      </p:pic>
      <p:pic>
        <p:nvPicPr>
          <p:cNvPr id="1026" name="Picture 2" descr="Symbole vu — expert multimédia">
            <a:extLst>
              <a:ext uri="{FF2B5EF4-FFF2-40B4-BE49-F238E27FC236}">
                <a16:creationId xmlns:a16="http://schemas.microsoft.com/office/drawing/2014/main" id="{5D2E4503-2A24-531C-C86D-220342BB200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87204" y="1851317"/>
            <a:ext cx="788627" cy="74919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Symbole vu — expert multimédia">
            <a:extLst>
              <a:ext uri="{FF2B5EF4-FFF2-40B4-BE49-F238E27FC236}">
                <a16:creationId xmlns:a16="http://schemas.microsoft.com/office/drawing/2014/main" id="{3841318D-6CA1-52DC-80EE-28E059CD7C5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04387" y="3433586"/>
            <a:ext cx="788627" cy="74919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ymbole vu — expert multimédia">
            <a:extLst>
              <a:ext uri="{FF2B5EF4-FFF2-40B4-BE49-F238E27FC236}">
                <a16:creationId xmlns:a16="http://schemas.microsoft.com/office/drawing/2014/main" id="{C5BD99A4-3225-D8B4-A676-C1C8D9214EB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96935" y="2455291"/>
            <a:ext cx="788627" cy="7491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Symbole vu — expert multimédia">
            <a:extLst>
              <a:ext uri="{FF2B5EF4-FFF2-40B4-BE49-F238E27FC236}">
                <a16:creationId xmlns:a16="http://schemas.microsoft.com/office/drawing/2014/main" id="{B862F699-B052-CA9F-047F-AB1FBF50183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34600" y="1605199"/>
            <a:ext cx="788627" cy="749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6250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32774"/>
                                        </p:tgtEl>
                                        <p:attrNameLst>
                                          <p:attrName>style.visibility</p:attrName>
                                        </p:attrNameLst>
                                      </p:cBhvr>
                                      <p:to>
                                        <p:strVal val="visible"/>
                                      </p:to>
                                    </p:set>
                                    <p:anim calcmode="lin" valueType="num">
                                      <p:cBhvr>
                                        <p:cTn id="12" dur="1000" fill="hold"/>
                                        <p:tgtEl>
                                          <p:spTgt spid="32774"/>
                                        </p:tgtEl>
                                        <p:attrNameLst>
                                          <p:attrName>ppt_w</p:attrName>
                                        </p:attrNameLst>
                                      </p:cBhvr>
                                      <p:tavLst>
                                        <p:tav tm="0">
                                          <p:val>
                                            <p:strVal val="#ppt_w*0.70"/>
                                          </p:val>
                                        </p:tav>
                                        <p:tav tm="100000">
                                          <p:val>
                                            <p:strVal val="#ppt_w"/>
                                          </p:val>
                                        </p:tav>
                                      </p:tavLst>
                                    </p:anim>
                                    <p:anim calcmode="lin" valueType="num">
                                      <p:cBhvr>
                                        <p:cTn id="13" dur="1000" fill="hold"/>
                                        <p:tgtEl>
                                          <p:spTgt spid="32774"/>
                                        </p:tgtEl>
                                        <p:attrNameLst>
                                          <p:attrName>ppt_h</p:attrName>
                                        </p:attrNameLst>
                                      </p:cBhvr>
                                      <p:tavLst>
                                        <p:tav tm="0">
                                          <p:val>
                                            <p:strVal val="#ppt_h"/>
                                          </p:val>
                                        </p:tav>
                                        <p:tav tm="100000">
                                          <p:val>
                                            <p:strVal val="#ppt_h"/>
                                          </p:val>
                                        </p:tav>
                                      </p:tavLst>
                                    </p:anim>
                                    <p:animEffect transition="in" filter="fade">
                                      <p:cBhvr>
                                        <p:cTn id="14" dur="1000"/>
                                        <p:tgtEl>
                                          <p:spTgt spid="32774"/>
                                        </p:tgtEl>
                                      </p:cBhvr>
                                    </p:animEffect>
                                  </p:childTnLst>
                                </p:cTn>
                              </p:par>
                              <p:par>
                                <p:cTn id="15" presetID="55"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 calcmode="lin" valueType="num">
                                      <p:cBhvr>
                                        <p:cTn id="17" dur="1000" fill="hold"/>
                                        <p:tgtEl>
                                          <p:spTgt spid="1026"/>
                                        </p:tgtEl>
                                        <p:attrNameLst>
                                          <p:attrName>ppt_w</p:attrName>
                                        </p:attrNameLst>
                                      </p:cBhvr>
                                      <p:tavLst>
                                        <p:tav tm="0">
                                          <p:val>
                                            <p:strVal val="#ppt_w*0.70"/>
                                          </p:val>
                                        </p:tav>
                                        <p:tav tm="100000">
                                          <p:val>
                                            <p:strVal val="#ppt_w"/>
                                          </p:val>
                                        </p:tav>
                                      </p:tavLst>
                                    </p:anim>
                                    <p:anim calcmode="lin" valueType="num">
                                      <p:cBhvr>
                                        <p:cTn id="18" dur="1000" fill="hold"/>
                                        <p:tgtEl>
                                          <p:spTgt spid="1026"/>
                                        </p:tgtEl>
                                        <p:attrNameLst>
                                          <p:attrName>ppt_h</p:attrName>
                                        </p:attrNameLst>
                                      </p:cBhvr>
                                      <p:tavLst>
                                        <p:tav tm="0">
                                          <p:val>
                                            <p:strVal val="#ppt_h"/>
                                          </p:val>
                                        </p:tav>
                                        <p:tav tm="100000">
                                          <p:val>
                                            <p:strVal val="#ppt_h"/>
                                          </p:val>
                                        </p:tav>
                                      </p:tavLst>
                                    </p:anim>
                                    <p:animEffect transition="in" filter="fade">
                                      <p:cBhvr>
                                        <p:cTn id="19" dur="1000"/>
                                        <p:tgtEl>
                                          <p:spTgt spid="1026"/>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1000" fill="hold"/>
                                        <p:tgtEl>
                                          <p:spTgt spid="12"/>
                                        </p:tgtEl>
                                        <p:attrNameLst>
                                          <p:attrName>ppt_w</p:attrName>
                                        </p:attrNameLst>
                                      </p:cBhvr>
                                      <p:tavLst>
                                        <p:tav tm="0">
                                          <p:val>
                                            <p:strVal val="#ppt_w*0.70"/>
                                          </p:val>
                                        </p:tav>
                                        <p:tav tm="100000">
                                          <p:val>
                                            <p:strVal val="#ppt_w"/>
                                          </p:val>
                                        </p:tav>
                                      </p:tavLst>
                                    </p:anim>
                                    <p:anim calcmode="lin" valueType="num">
                                      <p:cBhvr>
                                        <p:cTn id="25" dur="1000" fill="hold"/>
                                        <p:tgtEl>
                                          <p:spTgt spid="12"/>
                                        </p:tgtEl>
                                        <p:attrNameLst>
                                          <p:attrName>ppt_h</p:attrName>
                                        </p:attrNameLst>
                                      </p:cBhvr>
                                      <p:tavLst>
                                        <p:tav tm="0">
                                          <p:val>
                                            <p:strVal val="#ppt_h"/>
                                          </p:val>
                                        </p:tav>
                                        <p:tav tm="100000">
                                          <p:val>
                                            <p:strVal val="#ppt_h"/>
                                          </p:val>
                                        </p:tav>
                                      </p:tavLst>
                                    </p:anim>
                                    <p:animEffect transition="in" filter="fade">
                                      <p:cBhvr>
                                        <p:cTn id="26" dur="1000"/>
                                        <p:tgtEl>
                                          <p:spTgt spid="12"/>
                                        </p:tgtEl>
                                      </p:cBhvr>
                                    </p:animEffect>
                                  </p:childTnLst>
                                </p:cTn>
                              </p:par>
                              <p:par>
                                <p:cTn id="27" presetID="55"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1000" fill="hold"/>
                                        <p:tgtEl>
                                          <p:spTgt spid="5"/>
                                        </p:tgtEl>
                                        <p:attrNameLst>
                                          <p:attrName>ppt_w</p:attrName>
                                        </p:attrNameLst>
                                      </p:cBhvr>
                                      <p:tavLst>
                                        <p:tav tm="0">
                                          <p:val>
                                            <p:strVal val="#ppt_w*0.70"/>
                                          </p:val>
                                        </p:tav>
                                        <p:tav tm="100000">
                                          <p:val>
                                            <p:strVal val="#ppt_w"/>
                                          </p:val>
                                        </p:tav>
                                      </p:tavLst>
                                    </p:anim>
                                    <p:anim calcmode="lin" valueType="num">
                                      <p:cBhvr>
                                        <p:cTn id="30" dur="1000" fill="hold"/>
                                        <p:tgtEl>
                                          <p:spTgt spid="5"/>
                                        </p:tgtEl>
                                        <p:attrNameLst>
                                          <p:attrName>ppt_h</p:attrName>
                                        </p:attrNameLst>
                                      </p:cBhvr>
                                      <p:tavLst>
                                        <p:tav tm="0">
                                          <p:val>
                                            <p:strVal val="#ppt_h"/>
                                          </p:val>
                                        </p:tav>
                                        <p:tav tm="100000">
                                          <p:val>
                                            <p:strVal val="#ppt_h"/>
                                          </p:val>
                                        </p:tav>
                                      </p:tavLst>
                                    </p:anim>
                                    <p:animEffect transition="in" filter="fade">
                                      <p:cBhvr>
                                        <p:cTn id="31" dur="1000"/>
                                        <p:tgtEl>
                                          <p:spTgt spid="5"/>
                                        </p:tgtEl>
                                      </p:cBhvr>
                                    </p:animEffect>
                                  </p:childTnLst>
                                </p:cTn>
                              </p:par>
                              <p:par>
                                <p:cTn id="32" presetID="55" presetClass="entr" presetSubtype="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p:cTn id="34" dur="1000" fill="hold"/>
                                        <p:tgtEl>
                                          <p:spTgt spid="10"/>
                                        </p:tgtEl>
                                        <p:attrNameLst>
                                          <p:attrName>ppt_w</p:attrName>
                                        </p:attrNameLst>
                                      </p:cBhvr>
                                      <p:tavLst>
                                        <p:tav tm="0">
                                          <p:val>
                                            <p:strVal val="#ppt_w*0.70"/>
                                          </p:val>
                                        </p:tav>
                                        <p:tav tm="100000">
                                          <p:val>
                                            <p:strVal val="#ppt_w"/>
                                          </p:val>
                                        </p:tav>
                                      </p:tavLst>
                                    </p:anim>
                                    <p:anim calcmode="lin" valueType="num">
                                      <p:cBhvr>
                                        <p:cTn id="35" dur="1000" fill="hold"/>
                                        <p:tgtEl>
                                          <p:spTgt spid="10"/>
                                        </p:tgtEl>
                                        <p:attrNameLst>
                                          <p:attrName>ppt_h</p:attrName>
                                        </p:attrNameLst>
                                      </p:cBhvr>
                                      <p:tavLst>
                                        <p:tav tm="0">
                                          <p:val>
                                            <p:strVal val="#ppt_h"/>
                                          </p:val>
                                        </p:tav>
                                        <p:tav tm="100000">
                                          <p:val>
                                            <p:strVal val="#ppt_h"/>
                                          </p:val>
                                        </p:tav>
                                      </p:tavLst>
                                    </p:anim>
                                    <p:animEffect transition="in" filter="fade">
                                      <p:cBhvr>
                                        <p:cTn id="36" dur="10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55"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1000" fill="hold"/>
                                        <p:tgtEl>
                                          <p:spTgt spid="9"/>
                                        </p:tgtEl>
                                        <p:attrNameLst>
                                          <p:attrName>ppt_w</p:attrName>
                                        </p:attrNameLst>
                                      </p:cBhvr>
                                      <p:tavLst>
                                        <p:tav tm="0">
                                          <p:val>
                                            <p:strVal val="#ppt_w*0.70"/>
                                          </p:val>
                                        </p:tav>
                                        <p:tav tm="100000">
                                          <p:val>
                                            <p:strVal val="#ppt_w"/>
                                          </p:val>
                                        </p:tav>
                                      </p:tavLst>
                                    </p:anim>
                                    <p:anim calcmode="lin" valueType="num">
                                      <p:cBhvr>
                                        <p:cTn id="42" dur="1000" fill="hold"/>
                                        <p:tgtEl>
                                          <p:spTgt spid="9"/>
                                        </p:tgtEl>
                                        <p:attrNameLst>
                                          <p:attrName>ppt_h</p:attrName>
                                        </p:attrNameLst>
                                      </p:cBhvr>
                                      <p:tavLst>
                                        <p:tav tm="0">
                                          <p:val>
                                            <p:strVal val="#ppt_h"/>
                                          </p:val>
                                        </p:tav>
                                        <p:tav tm="100000">
                                          <p:val>
                                            <p:strVal val="#ppt_h"/>
                                          </p:val>
                                        </p:tav>
                                      </p:tavLst>
                                    </p:anim>
                                    <p:animEffect transition="in" filter="fade">
                                      <p:cBhvr>
                                        <p:cTn id="43" dur="1000"/>
                                        <p:tgtEl>
                                          <p:spTgt spid="9"/>
                                        </p:tgtEl>
                                      </p:cBhvr>
                                    </p:animEffect>
                                  </p:childTnLst>
                                </p:cTn>
                              </p:par>
                              <p:par>
                                <p:cTn id="44" presetID="55" presetClass="entr" presetSubtype="0" fill="hold" nodeType="withEffect">
                                  <p:stCondLst>
                                    <p:cond delay="0"/>
                                  </p:stCondLst>
                                  <p:childTnLst>
                                    <p:set>
                                      <p:cBhvr>
                                        <p:cTn id="45" dur="1" fill="hold">
                                          <p:stCondLst>
                                            <p:cond delay="0"/>
                                          </p:stCondLst>
                                        </p:cTn>
                                        <p:tgtEl>
                                          <p:spTgt spid="32776"/>
                                        </p:tgtEl>
                                        <p:attrNameLst>
                                          <p:attrName>style.visibility</p:attrName>
                                        </p:attrNameLst>
                                      </p:cBhvr>
                                      <p:to>
                                        <p:strVal val="visible"/>
                                      </p:to>
                                    </p:set>
                                    <p:anim calcmode="lin" valueType="num">
                                      <p:cBhvr>
                                        <p:cTn id="46" dur="1000" fill="hold"/>
                                        <p:tgtEl>
                                          <p:spTgt spid="32776"/>
                                        </p:tgtEl>
                                        <p:attrNameLst>
                                          <p:attrName>ppt_w</p:attrName>
                                        </p:attrNameLst>
                                      </p:cBhvr>
                                      <p:tavLst>
                                        <p:tav tm="0">
                                          <p:val>
                                            <p:strVal val="#ppt_w*0.70"/>
                                          </p:val>
                                        </p:tav>
                                        <p:tav tm="100000">
                                          <p:val>
                                            <p:strVal val="#ppt_w"/>
                                          </p:val>
                                        </p:tav>
                                      </p:tavLst>
                                    </p:anim>
                                    <p:anim calcmode="lin" valueType="num">
                                      <p:cBhvr>
                                        <p:cTn id="47" dur="1000" fill="hold"/>
                                        <p:tgtEl>
                                          <p:spTgt spid="32776"/>
                                        </p:tgtEl>
                                        <p:attrNameLst>
                                          <p:attrName>ppt_h</p:attrName>
                                        </p:attrNameLst>
                                      </p:cBhvr>
                                      <p:tavLst>
                                        <p:tav tm="0">
                                          <p:val>
                                            <p:strVal val="#ppt_h"/>
                                          </p:val>
                                        </p:tav>
                                        <p:tav tm="100000">
                                          <p:val>
                                            <p:strVal val="#ppt_h"/>
                                          </p:val>
                                        </p:tav>
                                      </p:tavLst>
                                    </p:anim>
                                    <p:animEffect transition="in" filter="fade">
                                      <p:cBhvr>
                                        <p:cTn id="48" dur="1000"/>
                                        <p:tgtEl>
                                          <p:spTgt spid="32776"/>
                                        </p:tgtEl>
                                      </p:cBhvr>
                                    </p:animEffect>
                                  </p:childTnLst>
                                </p:cTn>
                              </p:par>
                              <p:par>
                                <p:cTn id="49" presetID="55" presetClass="entr" presetSubtype="0" fill="hold" nodeType="withEffect">
                                  <p:stCondLst>
                                    <p:cond delay="0"/>
                                  </p:stCondLst>
                                  <p:childTnLst>
                                    <p:set>
                                      <p:cBhvr>
                                        <p:cTn id="50" dur="1" fill="hold">
                                          <p:stCondLst>
                                            <p:cond delay="0"/>
                                          </p:stCondLst>
                                        </p:cTn>
                                        <p:tgtEl>
                                          <p:spTgt spid="3"/>
                                        </p:tgtEl>
                                        <p:attrNameLst>
                                          <p:attrName>style.visibility</p:attrName>
                                        </p:attrNameLst>
                                      </p:cBhvr>
                                      <p:to>
                                        <p:strVal val="visible"/>
                                      </p:to>
                                    </p:set>
                                    <p:anim calcmode="lin" valueType="num">
                                      <p:cBhvr>
                                        <p:cTn id="51" dur="1000" fill="hold"/>
                                        <p:tgtEl>
                                          <p:spTgt spid="3"/>
                                        </p:tgtEl>
                                        <p:attrNameLst>
                                          <p:attrName>ppt_w</p:attrName>
                                        </p:attrNameLst>
                                      </p:cBhvr>
                                      <p:tavLst>
                                        <p:tav tm="0">
                                          <p:val>
                                            <p:strVal val="#ppt_w*0.70"/>
                                          </p:val>
                                        </p:tav>
                                        <p:tav tm="100000">
                                          <p:val>
                                            <p:strVal val="#ppt_w"/>
                                          </p:val>
                                        </p:tav>
                                      </p:tavLst>
                                    </p:anim>
                                    <p:anim calcmode="lin" valueType="num">
                                      <p:cBhvr>
                                        <p:cTn id="52" dur="1000" fill="hold"/>
                                        <p:tgtEl>
                                          <p:spTgt spid="3"/>
                                        </p:tgtEl>
                                        <p:attrNameLst>
                                          <p:attrName>ppt_h</p:attrName>
                                        </p:attrNameLst>
                                      </p:cBhvr>
                                      <p:tavLst>
                                        <p:tav tm="0">
                                          <p:val>
                                            <p:strVal val="#ppt_h"/>
                                          </p:val>
                                        </p:tav>
                                        <p:tav tm="100000">
                                          <p:val>
                                            <p:strVal val="#ppt_h"/>
                                          </p:val>
                                        </p:tav>
                                      </p:tavLst>
                                    </p:anim>
                                    <p:animEffect transition="in" filter="fade">
                                      <p:cBhvr>
                                        <p:cTn id="53" dur="1000"/>
                                        <p:tgtEl>
                                          <p:spTgt spid="3"/>
                                        </p:tgtEl>
                                      </p:cBhvr>
                                    </p:animEffect>
                                  </p:childTnLst>
                                </p:cTn>
                              </p:par>
                            </p:childTnLst>
                          </p:cTn>
                        </p:par>
                      </p:childTnLst>
                    </p:cTn>
                  </p:par>
                  <p:par>
                    <p:cTn id="54" fill="hold">
                      <p:stCondLst>
                        <p:cond delay="indefinite"/>
                      </p:stCondLst>
                      <p:childTnLst>
                        <p:par>
                          <p:cTn id="55" fill="hold">
                            <p:stCondLst>
                              <p:cond delay="0"/>
                            </p:stCondLst>
                            <p:childTnLst>
                              <p:par>
                                <p:cTn id="56" presetID="55" presetClass="entr" presetSubtype="0" fill="hold" nodeType="clickEffect">
                                  <p:stCondLst>
                                    <p:cond delay="0"/>
                                  </p:stCondLst>
                                  <p:childTnLst>
                                    <p:set>
                                      <p:cBhvr>
                                        <p:cTn id="57" dur="1" fill="hold">
                                          <p:stCondLst>
                                            <p:cond delay="0"/>
                                          </p:stCondLst>
                                        </p:cTn>
                                        <p:tgtEl>
                                          <p:spTgt spid="6"/>
                                        </p:tgtEl>
                                        <p:attrNameLst>
                                          <p:attrName>style.visibility</p:attrName>
                                        </p:attrNameLst>
                                      </p:cBhvr>
                                      <p:to>
                                        <p:strVal val="visible"/>
                                      </p:to>
                                    </p:set>
                                    <p:anim calcmode="lin" valueType="num">
                                      <p:cBhvr>
                                        <p:cTn id="58" dur="1000" fill="hold"/>
                                        <p:tgtEl>
                                          <p:spTgt spid="6"/>
                                        </p:tgtEl>
                                        <p:attrNameLst>
                                          <p:attrName>ppt_w</p:attrName>
                                        </p:attrNameLst>
                                      </p:cBhvr>
                                      <p:tavLst>
                                        <p:tav tm="0">
                                          <p:val>
                                            <p:strVal val="#ppt_w*0.70"/>
                                          </p:val>
                                        </p:tav>
                                        <p:tav tm="100000">
                                          <p:val>
                                            <p:strVal val="#ppt_w"/>
                                          </p:val>
                                        </p:tav>
                                      </p:tavLst>
                                    </p:anim>
                                    <p:anim calcmode="lin" valueType="num">
                                      <p:cBhvr>
                                        <p:cTn id="59" dur="1000" fill="hold"/>
                                        <p:tgtEl>
                                          <p:spTgt spid="6"/>
                                        </p:tgtEl>
                                        <p:attrNameLst>
                                          <p:attrName>ppt_h</p:attrName>
                                        </p:attrNameLst>
                                      </p:cBhvr>
                                      <p:tavLst>
                                        <p:tav tm="0">
                                          <p:val>
                                            <p:strVal val="#ppt_h"/>
                                          </p:val>
                                        </p:tav>
                                        <p:tav tm="100000">
                                          <p:val>
                                            <p:strVal val="#ppt_h"/>
                                          </p:val>
                                        </p:tav>
                                      </p:tavLst>
                                    </p:anim>
                                    <p:animEffect transition="in" filter="fade">
                                      <p:cBhvr>
                                        <p:cTn id="60" dur="1000"/>
                                        <p:tgtEl>
                                          <p:spTgt spid="6"/>
                                        </p:tgtEl>
                                      </p:cBhvr>
                                    </p:animEffect>
                                  </p:childTnLst>
                                </p:cTn>
                              </p:par>
                              <p:par>
                                <p:cTn id="61" presetID="55" presetClass="entr" presetSubtype="0" fill="hold" grpId="0" nodeType="with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p:cTn id="63" dur="1000" fill="hold"/>
                                        <p:tgtEl>
                                          <p:spTgt spid="16"/>
                                        </p:tgtEl>
                                        <p:attrNameLst>
                                          <p:attrName>ppt_w</p:attrName>
                                        </p:attrNameLst>
                                      </p:cBhvr>
                                      <p:tavLst>
                                        <p:tav tm="0">
                                          <p:val>
                                            <p:strVal val="#ppt_w*0.70"/>
                                          </p:val>
                                        </p:tav>
                                        <p:tav tm="100000">
                                          <p:val>
                                            <p:strVal val="#ppt_w"/>
                                          </p:val>
                                        </p:tav>
                                      </p:tavLst>
                                    </p:anim>
                                    <p:anim calcmode="lin" valueType="num">
                                      <p:cBhvr>
                                        <p:cTn id="64" dur="1000" fill="hold"/>
                                        <p:tgtEl>
                                          <p:spTgt spid="16"/>
                                        </p:tgtEl>
                                        <p:attrNameLst>
                                          <p:attrName>ppt_h</p:attrName>
                                        </p:attrNameLst>
                                      </p:cBhvr>
                                      <p:tavLst>
                                        <p:tav tm="0">
                                          <p:val>
                                            <p:strVal val="#ppt_h"/>
                                          </p:val>
                                        </p:tav>
                                        <p:tav tm="100000">
                                          <p:val>
                                            <p:strVal val="#ppt_h"/>
                                          </p:val>
                                        </p:tav>
                                      </p:tavLst>
                                    </p:anim>
                                    <p:animEffect transition="in" filter="fade">
                                      <p:cBhvr>
                                        <p:cTn id="65" dur="1000"/>
                                        <p:tgtEl>
                                          <p:spTgt spid="16"/>
                                        </p:tgtEl>
                                      </p:cBhvr>
                                    </p:animEffect>
                                  </p:childTnLst>
                                </p:cTn>
                              </p:par>
                              <p:par>
                                <p:cTn id="66" presetID="55" presetClass="entr" presetSubtype="0" fill="hold" nodeType="withEffect">
                                  <p:stCondLst>
                                    <p:cond delay="0"/>
                                  </p:stCondLst>
                                  <p:childTnLst>
                                    <p:set>
                                      <p:cBhvr>
                                        <p:cTn id="67" dur="1" fill="hold">
                                          <p:stCondLst>
                                            <p:cond delay="0"/>
                                          </p:stCondLst>
                                        </p:cTn>
                                        <p:tgtEl>
                                          <p:spTgt spid="14"/>
                                        </p:tgtEl>
                                        <p:attrNameLst>
                                          <p:attrName>style.visibility</p:attrName>
                                        </p:attrNameLst>
                                      </p:cBhvr>
                                      <p:to>
                                        <p:strVal val="visible"/>
                                      </p:to>
                                    </p:set>
                                    <p:anim calcmode="lin" valueType="num">
                                      <p:cBhvr>
                                        <p:cTn id="68" dur="1000" fill="hold"/>
                                        <p:tgtEl>
                                          <p:spTgt spid="14"/>
                                        </p:tgtEl>
                                        <p:attrNameLst>
                                          <p:attrName>ppt_w</p:attrName>
                                        </p:attrNameLst>
                                      </p:cBhvr>
                                      <p:tavLst>
                                        <p:tav tm="0">
                                          <p:val>
                                            <p:strVal val="#ppt_w*0.70"/>
                                          </p:val>
                                        </p:tav>
                                        <p:tav tm="100000">
                                          <p:val>
                                            <p:strVal val="#ppt_w"/>
                                          </p:val>
                                        </p:tav>
                                      </p:tavLst>
                                    </p:anim>
                                    <p:anim calcmode="lin" valueType="num">
                                      <p:cBhvr>
                                        <p:cTn id="69" dur="1000" fill="hold"/>
                                        <p:tgtEl>
                                          <p:spTgt spid="14"/>
                                        </p:tgtEl>
                                        <p:attrNameLst>
                                          <p:attrName>ppt_h</p:attrName>
                                        </p:attrNameLst>
                                      </p:cBhvr>
                                      <p:tavLst>
                                        <p:tav tm="0">
                                          <p:val>
                                            <p:strVal val="#ppt_h"/>
                                          </p:val>
                                        </p:tav>
                                        <p:tav tm="100000">
                                          <p:val>
                                            <p:strVal val="#ppt_h"/>
                                          </p:val>
                                        </p:tav>
                                      </p:tavLst>
                                    </p:anim>
                                    <p:animEffect transition="in" filter="fade">
                                      <p:cBhvr>
                                        <p:cTn id="7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6"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8CFF7-1FDF-27D7-9640-A052E17D9A2F}"/>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3E3E58F3-9C4B-1EFD-BBED-0B16A9487CCE}"/>
              </a:ext>
            </a:extLst>
          </p:cNvPr>
          <p:cNvSpPr txBox="1"/>
          <p:nvPr/>
        </p:nvSpPr>
        <p:spPr>
          <a:xfrm>
            <a:off x="714318" y="2975124"/>
            <a:ext cx="8490419" cy="2215991"/>
          </a:xfrm>
          <a:prstGeom prst="rect">
            <a:avLst/>
          </a:prstGeom>
          <a:noFill/>
        </p:spPr>
        <p:txBody>
          <a:bodyPr wrap="square">
            <a:spAutoFit/>
          </a:bodyPr>
          <a:lstStyle/>
          <a:p>
            <a:pPr algn="ctr"/>
            <a:r>
              <a:rPr lang="fr-CH" sz="6600" b="1" dirty="0">
                <a:solidFill>
                  <a:srgbClr val="FF0000"/>
                </a:solidFill>
                <a:latin typeface="Gill Sans Ultra Bold" panose="020B0A02020104020203" pitchFamily="34" charset="77"/>
              </a:rPr>
              <a:t>Et sachons</a:t>
            </a:r>
            <a:r>
              <a:rPr lang="fr-CH" sz="5400" b="1" u="sng" dirty="0">
                <a:latin typeface="Gill Sans Ultra Bold" panose="020B0A02020104020203" pitchFamily="34" charset="77"/>
              </a:rPr>
              <a:t> </a:t>
            </a:r>
          </a:p>
          <a:p>
            <a:pPr algn="ctr"/>
            <a:r>
              <a:rPr lang="fr-CH" sz="7200" b="1" u="sng" dirty="0">
                <a:latin typeface="Gill Sans Ultra Bold" panose="020B0A02020104020203" pitchFamily="34" charset="77"/>
              </a:rPr>
              <a:t>dire NON</a:t>
            </a:r>
            <a:endParaRPr lang="fr-CH" sz="7200" u="sng" dirty="0">
              <a:latin typeface="Gill Sans Ultra Bold" panose="020B0A02020104020203" pitchFamily="34" charset="77"/>
            </a:endParaRPr>
          </a:p>
        </p:txBody>
      </p:sp>
      <p:pic>
        <p:nvPicPr>
          <p:cNvPr id="17" name="Image 16">
            <a:extLst>
              <a:ext uri="{FF2B5EF4-FFF2-40B4-BE49-F238E27FC236}">
                <a16:creationId xmlns:a16="http://schemas.microsoft.com/office/drawing/2014/main" id="{C0816B5C-B0C4-1D5F-C163-76E33CB3013A}"/>
              </a:ext>
            </a:extLst>
          </p:cNvPr>
          <p:cNvPicPr>
            <a:picLocks noChangeAspect="1"/>
          </p:cNvPicPr>
          <p:nvPr/>
        </p:nvPicPr>
        <p:blipFill>
          <a:blip r:embed="rId2"/>
          <a:stretch>
            <a:fillRect/>
          </a:stretch>
        </p:blipFill>
        <p:spPr>
          <a:xfrm>
            <a:off x="114376" y="4216209"/>
            <a:ext cx="3175000" cy="3175000"/>
          </a:xfrm>
          <a:prstGeom prst="rect">
            <a:avLst/>
          </a:prstGeom>
        </p:spPr>
      </p:pic>
      <p:pic>
        <p:nvPicPr>
          <p:cNvPr id="2" name="Image 1">
            <a:extLst>
              <a:ext uri="{FF2B5EF4-FFF2-40B4-BE49-F238E27FC236}">
                <a16:creationId xmlns:a16="http://schemas.microsoft.com/office/drawing/2014/main" id="{C4819ADB-770C-ED60-93D1-551D93219479}"/>
              </a:ext>
            </a:extLst>
          </p:cNvPr>
          <p:cNvPicPr>
            <a:picLocks noChangeAspect="1"/>
          </p:cNvPicPr>
          <p:nvPr/>
        </p:nvPicPr>
        <p:blipFill>
          <a:blip r:embed="rId3"/>
          <a:stretch>
            <a:fillRect/>
          </a:stretch>
        </p:blipFill>
        <p:spPr>
          <a:xfrm>
            <a:off x="254000" y="289910"/>
            <a:ext cx="4574938" cy="2573403"/>
          </a:xfrm>
          <a:prstGeom prst="rect">
            <a:avLst/>
          </a:prstGeom>
          <a:ln>
            <a:solidFill>
              <a:schemeClr val="tx1"/>
            </a:solidFill>
          </a:ln>
        </p:spPr>
      </p:pic>
      <p:pic>
        <p:nvPicPr>
          <p:cNvPr id="3" name="Image 2">
            <a:extLst>
              <a:ext uri="{FF2B5EF4-FFF2-40B4-BE49-F238E27FC236}">
                <a16:creationId xmlns:a16="http://schemas.microsoft.com/office/drawing/2014/main" id="{3096743C-1365-1A02-7F8F-B345B0C7445E}"/>
              </a:ext>
            </a:extLst>
          </p:cNvPr>
          <p:cNvPicPr>
            <a:picLocks noChangeAspect="1"/>
          </p:cNvPicPr>
          <p:nvPr/>
        </p:nvPicPr>
        <p:blipFill>
          <a:blip r:embed="rId4"/>
          <a:stretch>
            <a:fillRect/>
          </a:stretch>
        </p:blipFill>
        <p:spPr>
          <a:xfrm>
            <a:off x="-472786" y="-87038"/>
            <a:ext cx="5301724" cy="3131820"/>
          </a:xfrm>
          <a:prstGeom prst="rect">
            <a:avLst/>
          </a:prstGeom>
        </p:spPr>
      </p:pic>
      <p:pic>
        <p:nvPicPr>
          <p:cNvPr id="6" name="Picture 2">
            <a:extLst>
              <a:ext uri="{FF2B5EF4-FFF2-40B4-BE49-F238E27FC236}">
                <a16:creationId xmlns:a16="http://schemas.microsoft.com/office/drawing/2014/main" id="{50308B47-7938-1BFB-B83D-B2E84C9171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66582" y="289910"/>
            <a:ext cx="4402211" cy="247624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E0986E1B-8794-EF7E-FDDC-CE3C048C9F1A}"/>
              </a:ext>
            </a:extLst>
          </p:cNvPr>
          <p:cNvPicPr>
            <a:picLocks noChangeAspect="1"/>
          </p:cNvPicPr>
          <p:nvPr/>
        </p:nvPicPr>
        <p:blipFill>
          <a:blip r:embed="rId6"/>
          <a:stretch>
            <a:fillRect/>
          </a:stretch>
        </p:blipFill>
        <p:spPr>
          <a:xfrm rot="154136" flipH="1">
            <a:off x="8594645" y="76821"/>
            <a:ext cx="3462695" cy="1552839"/>
          </a:xfrm>
          <a:prstGeom prst="rect">
            <a:avLst/>
          </a:prstGeom>
        </p:spPr>
      </p:pic>
      <p:pic>
        <p:nvPicPr>
          <p:cNvPr id="7" name="Picture 4" descr="Digital Wallet — Explained, Definition and Examples | Metaverse Post">
            <a:extLst>
              <a:ext uri="{FF2B5EF4-FFF2-40B4-BE49-F238E27FC236}">
                <a16:creationId xmlns:a16="http://schemas.microsoft.com/office/drawing/2014/main" id="{6412577A-4A24-7A9C-5272-C4AEB4A25E1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28528" y="2112620"/>
            <a:ext cx="3661873" cy="205980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1" name="Picture 2" descr="Le pass sanitaire va être généralisé au niveau mondial | Egora">
            <a:extLst>
              <a:ext uri="{FF2B5EF4-FFF2-40B4-BE49-F238E27FC236}">
                <a16:creationId xmlns:a16="http://schemas.microsoft.com/office/drawing/2014/main" id="{468B6484-D1C2-E6B1-32D5-A27439E59BD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99765" y="4551175"/>
            <a:ext cx="2395075" cy="161667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5756A761-B664-E893-74B0-201E2A36E8E0}"/>
              </a:ext>
            </a:extLst>
          </p:cNvPr>
          <p:cNvPicPr>
            <a:picLocks noChangeAspect="1"/>
          </p:cNvPicPr>
          <p:nvPr/>
        </p:nvPicPr>
        <p:blipFill>
          <a:blip r:embed="rId4"/>
          <a:stretch>
            <a:fillRect/>
          </a:stretch>
        </p:blipFill>
        <p:spPr>
          <a:xfrm>
            <a:off x="4267069" y="383229"/>
            <a:ext cx="5301724" cy="3131820"/>
          </a:xfrm>
          <a:prstGeom prst="rect">
            <a:avLst/>
          </a:prstGeom>
        </p:spPr>
      </p:pic>
      <p:pic>
        <p:nvPicPr>
          <p:cNvPr id="15" name="Image 14">
            <a:extLst>
              <a:ext uri="{FF2B5EF4-FFF2-40B4-BE49-F238E27FC236}">
                <a16:creationId xmlns:a16="http://schemas.microsoft.com/office/drawing/2014/main" id="{F85C575A-6B80-9ED9-6B87-39A090B45938}"/>
              </a:ext>
            </a:extLst>
          </p:cNvPr>
          <p:cNvPicPr>
            <a:picLocks noChangeAspect="1"/>
          </p:cNvPicPr>
          <p:nvPr/>
        </p:nvPicPr>
        <p:blipFill>
          <a:blip r:embed="rId4"/>
          <a:stretch>
            <a:fillRect/>
          </a:stretch>
        </p:blipFill>
        <p:spPr>
          <a:xfrm>
            <a:off x="8695966" y="4451052"/>
            <a:ext cx="3260052" cy="1925769"/>
          </a:xfrm>
          <a:prstGeom prst="rect">
            <a:avLst/>
          </a:prstGeom>
        </p:spPr>
      </p:pic>
      <p:pic>
        <p:nvPicPr>
          <p:cNvPr id="18" name="Image 17">
            <a:extLst>
              <a:ext uri="{FF2B5EF4-FFF2-40B4-BE49-F238E27FC236}">
                <a16:creationId xmlns:a16="http://schemas.microsoft.com/office/drawing/2014/main" id="{03BE304E-B70D-6569-51B9-C6AC4A5AD47A}"/>
              </a:ext>
            </a:extLst>
          </p:cNvPr>
          <p:cNvPicPr>
            <a:picLocks noChangeAspect="1"/>
          </p:cNvPicPr>
          <p:nvPr/>
        </p:nvPicPr>
        <p:blipFill>
          <a:blip r:embed="rId4"/>
          <a:stretch>
            <a:fillRect/>
          </a:stretch>
        </p:blipFill>
        <p:spPr>
          <a:xfrm>
            <a:off x="8029231" y="2008349"/>
            <a:ext cx="4362891" cy="2577235"/>
          </a:xfrm>
          <a:prstGeom prst="rect">
            <a:avLst/>
          </a:prstGeom>
        </p:spPr>
      </p:pic>
      <p:pic>
        <p:nvPicPr>
          <p:cNvPr id="19" name="Image 18">
            <a:extLst>
              <a:ext uri="{FF2B5EF4-FFF2-40B4-BE49-F238E27FC236}">
                <a16:creationId xmlns:a16="http://schemas.microsoft.com/office/drawing/2014/main" id="{62E6F247-06FD-294B-A211-63B5B242BA4F}"/>
              </a:ext>
            </a:extLst>
          </p:cNvPr>
          <p:cNvPicPr>
            <a:picLocks noChangeAspect="1"/>
          </p:cNvPicPr>
          <p:nvPr/>
        </p:nvPicPr>
        <p:blipFill>
          <a:blip r:embed="rId4"/>
          <a:stretch>
            <a:fillRect/>
          </a:stretch>
        </p:blipFill>
        <p:spPr>
          <a:xfrm>
            <a:off x="9411791" y="266591"/>
            <a:ext cx="2594791" cy="1532788"/>
          </a:xfrm>
          <a:prstGeom prst="rect">
            <a:avLst/>
          </a:prstGeom>
        </p:spPr>
      </p:pic>
      <p:pic>
        <p:nvPicPr>
          <p:cNvPr id="21" name="Image 20">
            <a:extLst>
              <a:ext uri="{FF2B5EF4-FFF2-40B4-BE49-F238E27FC236}">
                <a16:creationId xmlns:a16="http://schemas.microsoft.com/office/drawing/2014/main" id="{2C84975B-77EA-3CD5-5431-88E2B73B8DBD}"/>
              </a:ext>
            </a:extLst>
          </p:cNvPr>
          <p:cNvPicPr>
            <a:picLocks noChangeAspect="1"/>
          </p:cNvPicPr>
          <p:nvPr/>
        </p:nvPicPr>
        <p:blipFill>
          <a:blip r:embed="rId9"/>
          <a:stretch>
            <a:fillRect/>
          </a:stretch>
        </p:blipFill>
        <p:spPr>
          <a:xfrm>
            <a:off x="7718579" y="4353893"/>
            <a:ext cx="1424184" cy="1414689"/>
          </a:xfrm>
          <a:prstGeom prst="rect">
            <a:avLst/>
          </a:prstGeom>
        </p:spPr>
      </p:pic>
      <p:pic>
        <p:nvPicPr>
          <p:cNvPr id="22" name="Image 21">
            <a:extLst>
              <a:ext uri="{FF2B5EF4-FFF2-40B4-BE49-F238E27FC236}">
                <a16:creationId xmlns:a16="http://schemas.microsoft.com/office/drawing/2014/main" id="{6F782DAE-0D22-9704-D1CA-71EC5E338B82}"/>
              </a:ext>
            </a:extLst>
          </p:cNvPr>
          <p:cNvPicPr>
            <a:picLocks noChangeAspect="1"/>
          </p:cNvPicPr>
          <p:nvPr/>
        </p:nvPicPr>
        <p:blipFill>
          <a:blip r:embed="rId4"/>
          <a:stretch>
            <a:fillRect/>
          </a:stretch>
        </p:blipFill>
        <p:spPr>
          <a:xfrm>
            <a:off x="7160887" y="4522466"/>
            <a:ext cx="2091364" cy="1235405"/>
          </a:xfrm>
          <a:prstGeom prst="rect">
            <a:avLst/>
          </a:prstGeom>
        </p:spPr>
      </p:pic>
    </p:spTree>
    <p:extLst>
      <p:ext uri="{BB962C8B-B14F-4D97-AF65-F5344CB8AC3E}">
        <p14:creationId xmlns:p14="http://schemas.microsoft.com/office/powerpoint/2010/main" val="3568280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strVal val="#ppt_w*0.70"/>
                                          </p:val>
                                        </p:tav>
                                        <p:tav tm="100000">
                                          <p:val>
                                            <p:strVal val="#ppt_w"/>
                                          </p:val>
                                        </p:tav>
                                      </p:tavLst>
                                    </p:anim>
                                    <p:anim calcmode="lin" valueType="num">
                                      <p:cBhvr>
                                        <p:cTn id="15" dur="1000" fill="hold"/>
                                        <p:tgtEl>
                                          <p:spTgt spid="3"/>
                                        </p:tgtEl>
                                        <p:attrNameLst>
                                          <p:attrName>ppt_h</p:attrName>
                                        </p:attrNameLst>
                                      </p:cBhvr>
                                      <p:tavLst>
                                        <p:tav tm="0">
                                          <p:val>
                                            <p:strVal val="#ppt_h"/>
                                          </p:val>
                                        </p:tav>
                                        <p:tav tm="100000">
                                          <p:val>
                                            <p:strVal val="#ppt_h"/>
                                          </p:val>
                                        </p:tav>
                                      </p:tavLst>
                                    </p:anim>
                                    <p:animEffect transition="in" filter="fade">
                                      <p:cBhvr>
                                        <p:cTn id="16" dur="10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ppt_w</p:attrName>
                                        </p:attrNameLst>
                                      </p:cBhvr>
                                      <p:tavLst>
                                        <p:tav tm="0">
                                          <p:val>
                                            <p:strVal val="#ppt_w*0.70"/>
                                          </p:val>
                                        </p:tav>
                                        <p:tav tm="100000">
                                          <p:val>
                                            <p:strVal val="#ppt_w"/>
                                          </p:val>
                                        </p:tav>
                                      </p:tavLst>
                                    </p:anim>
                                    <p:anim calcmode="lin" valueType="num">
                                      <p:cBhvr>
                                        <p:cTn id="22" dur="1000" fill="hold"/>
                                        <p:tgtEl>
                                          <p:spTgt spid="6"/>
                                        </p:tgtEl>
                                        <p:attrNameLst>
                                          <p:attrName>ppt_h</p:attrName>
                                        </p:attrNameLst>
                                      </p:cBhvr>
                                      <p:tavLst>
                                        <p:tav tm="0">
                                          <p:val>
                                            <p:strVal val="#ppt_h"/>
                                          </p:val>
                                        </p:tav>
                                        <p:tav tm="100000">
                                          <p:val>
                                            <p:strVal val="#ppt_h"/>
                                          </p:val>
                                        </p:tav>
                                      </p:tavLst>
                                    </p:anim>
                                    <p:animEffect transition="in" filter="fade">
                                      <p:cBhvr>
                                        <p:cTn id="23" dur="1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1000" fill="hold"/>
                                        <p:tgtEl>
                                          <p:spTgt spid="13"/>
                                        </p:tgtEl>
                                        <p:attrNameLst>
                                          <p:attrName>ppt_w</p:attrName>
                                        </p:attrNameLst>
                                      </p:cBhvr>
                                      <p:tavLst>
                                        <p:tav tm="0">
                                          <p:val>
                                            <p:strVal val="#ppt_w*0.70"/>
                                          </p:val>
                                        </p:tav>
                                        <p:tav tm="100000">
                                          <p:val>
                                            <p:strVal val="#ppt_w"/>
                                          </p:val>
                                        </p:tav>
                                      </p:tavLst>
                                    </p:anim>
                                    <p:anim calcmode="lin" valueType="num">
                                      <p:cBhvr>
                                        <p:cTn id="29" dur="1000" fill="hold"/>
                                        <p:tgtEl>
                                          <p:spTgt spid="13"/>
                                        </p:tgtEl>
                                        <p:attrNameLst>
                                          <p:attrName>ppt_h</p:attrName>
                                        </p:attrNameLst>
                                      </p:cBhvr>
                                      <p:tavLst>
                                        <p:tav tm="0">
                                          <p:val>
                                            <p:strVal val="#ppt_h"/>
                                          </p:val>
                                        </p:tav>
                                        <p:tav tm="100000">
                                          <p:val>
                                            <p:strVal val="#ppt_h"/>
                                          </p:val>
                                        </p:tav>
                                      </p:tavLst>
                                    </p:anim>
                                    <p:animEffect transition="in" filter="fade">
                                      <p:cBhvr>
                                        <p:cTn id="30" dur="10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1000" fill="hold"/>
                                        <p:tgtEl>
                                          <p:spTgt spid="7"/>
                                        </p:tgtEl>
                                        <p:attrNameLst>
                                          <p:attrName>ppt_w</p:attrName>
                                        </p:attrNameLst>
                                      </p:cBhvr>
                                      <p:tavLst>
                                        <p:tav tm="0">
                                          <p:val>
                                            <p:strVal val="#ppt_w*0.70"/>
                                          </p:val>
                                        </p:tav>
                                        <p:tav tm="100000">
                                          <p:val>
                                            <p:strVal val="#ppt_w"/>
                                          </p:val>
                                        </p:tav>
                                      </p:tavLst>
                                    </p:anim>
                                    <p:anim calcmode="lin" valueType="num">
                                      <p:cBhvr>
                                        <p:cTn id="36" dur="1000" fill="hold"/>
                                        <p:tgtEl>
                                          <p:spTgt spid="7"/>
                                        </p:tgtEl>
                                        <p:attrNameLst>
                                          <p:attrName>ppt_h</p:attrName>
                                        </p:attrNameLst>
                                      </p:cBhvr>
                                      <p:tavLst>
                                        <p:tav tm="0">
                                          <p:val>
                                            <p:strVal val="#ppt_h"/>
                                          </p:val>
                                        </p:tav>
                                        <p:tav tm="100000">
                                          <p:val>
                                            <p:strVal val="#ppt_h"/>
                                          </p:val>
                                        </p:tav>
                                      </p:tavLst>
                                    </p:anim>
                                    <p:animEffect transition="in" filter="fade">
                                      <p:cBhvr>
                                        <p:cTn id="37" dur="10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p:cTn id="42" dur="1000" fill="hold"/>
                                        <p:tgtEl>
                                          <p:spTgt spid="18"/>
                                        </p:tgtEl>
                                        <p:attrNameLst>
                                          <p:attrName>ppt_w</p:attrName>
                                        </p:attrNameLst>
                                      </p:cBhvr>
                                      <p:tavLst>
                                        <p:tav tm="0">
                                          <p:val>
                                            <p:strVal val="#ppt_w*0.70"/>
                                          </p:val>
                                        </p:tav>
                                        <p:tav tm="100000">
                                          <p:val>
                                            <p:strVal val="#ppt_w"/>
                                          </p:val>
                                        </p:tav>
                                      </p:tavLst>
                                    </p:anim>
                                    <p:anim calcmode="lin" valueType="num">
                                      <p:cBhvr>
                                        <p:cTn id="43" dur="1000" fill="hold"/>
                                        <p:tgtEl>
                                          <p:spTgt spid="18"/>
                                        </p:tgtEl>
                                        <p:attrNameLst>
                                          <p:attrName>ppt_h</p:attrName>
                                        </p:attrNameLst>
                                      </p:cBhvr>
                                      <p:tavLst>
                                        <p:tav tm="0">
                                          <p:val>
                                            <p:strVal val="#ppt_h"/>
                                          </p:val>
                                        </p:tav>
                                        <p:tav tm="100000">
                                          <p:val>
                                            <p:strVal val="#ppt_h"/>
                                          </p:val>
                                        </p:tav>
                                      </p:tavLst>
                                    </p:anim>
                                    <p:animEffect transition="in" filter="fade">
                                      <p:cBhvr>
                                        <p:cTn id="44" dur="10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p:cTn id="49" dur="1000" fill="hold"/>
                                        <p:tgtEl>
                                          <p:spTgt spid="11"/>
                                        </p:tgtEl>
                                        <p:attrNameLst>
                                          <p:attrName>ppt_w</p:attrName>
                                        </p:attrNameLst>
                                      </p:cBhvr>
                                      <p:tavLst>
                                        <p:tav tm="0">
                                          <p:val>
                                            <p:strVal val="#ppt_w*0.70"/>
                                          </p:val>
                                        </p:tav>
                                        <p:tav tm="100000">
                                          <p:val>
                                            <p:strVal val="#ppt_w"/>
                                          </p:val>
                                        </p:tav>
                                      </p:tavLst>
                                    </p:anim>
                                    <p:anim calcmode="lin" valueType="num">
                                      <p:cBhvr>
                                        <p:cTn id="50" dur="1000" fill="hold"/>
                                        <p:tgtEl>
                                          <p:spTgt spid="11"/>
                                        </p:tgtEl>
                                        <p:attrNameLst>
                                          <p:attrName>ppt_h</p:attrName>
                                        </p:attrNameLst>
                                      </p:cBhvr>
                                      <p:tavLst>
                                        <p:tav tm="0">
                                          <p:val>
                                            <p:strVal val="#ppt_h"/>
                                          </p:val>
                                        </p:tav>
                                        <p:tav tm="100000">
                                          <p:val>
                                            <p:strVal val="#ppt_h"/>
                                          </p:val>
                                        </p:tav>
                                      </p:tavLst>
                                    </p:anim>
                                    <p:animEffect transition="in" filter="fade">
                                      <p:cBhvr>
                                        <p:cTn id="51" dur="10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nodeType="clickEffect">
                                  <p:stCondLst>
                                    <p:cond delay="0"/>
                                  </p:stCondLst>
                                  <p:childTnLst>
                                    <p:set>
                                      <p:cBhvr>
                                        <p:cTn id="55" dur="1" fill="hold">
                                          <p:stCondLst>
                                            <p:cond delay="0"/>
                                          </p:stCondLst>
                                        </p:cTn>
                                        <p:tgtEl>
                                          <p:spTgt spid="15"/>
                                        </p:tgtEl>
                                        <p:attrNameLst>
                                          <p:attrName>style.visibility</p:attrName>
                                        </p:attrNameLst>
                                      </p:cBhvr>
                                      <p:to>
                                        <p:strVal val="visible"/>
                                      </p:to>
                                    </p:set>
                                    <p:anim calcmode="lin" valueType="num">
                                      <p:cBhvr>
                                        <p:cTn id="56" dur="1000" fill="hold"/>
                                        <p:tgtEl>
                                          <p:spTgt spid="15"/>
                                        </p:tgtEl>
                                        <p:attrNameLst>
                                          <p:attrName>ppt_w</p:attrName>
                                        </p:attrNameLst>
                                      </p:cBhvr>
                                      <p:tavLst>
                                        <p:tav tm="0">
                                          <p:val>
                                            <p:strVal val="#ppt_w*0.70"/>
                                          </p:val>
                                        </p:tav>
                                        <p:tav tm="100000">
                                          <p:val>
                                            <p:strVal val="#ppt_w"/>
                                          </p:val>
                                        </p:tav>
                                      </p:tavLst>
                                    </p:anim>
                                    <p:anim calcmode="lin" valueType="num">
                                      <p:cBhvr>
                                        <p:cTn id="57" dur="1000" fill="hold"/>
                                        <p:tgtEl>
                                          <p:spTgt spid="15"/>
                                        </p:tgtEl>
                                        <p:attrNameLst>
                                          <p:attrName>ppt_h</p:attrName>
                                        </p:attrNameLst>
                                      </p:cBhvr>
                                      <p:tavLst>
                                        <p:tav tm="0">
                                          <p:val>
                                            <p:strVal val="#ppt_h"/>
                                          </p:val>
                                        </p:tav>
                                        <p:tav tm="100000">
                                          <p:val>
                                            <p:strVal val="#ppt_h"/>
                                          </p:val>
                                        </p:tav>
                                      </p:tavLst>
                                    </p:anim>
                                    <p:animEffect transition="in" filter="fade">
                                      <p:cBhvr>
                                        <p:cTn id="58" dur="1000"/>
                                        <p:tgtEl>
                                          <p:spTgt spid="15"/>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nodeType="clickEffect">
                                  <p:stCondLst>
                                    <p:cond delay="0"/>
                                  </p:stCondLst>
                                  <p:childTnLst>
                                    <p:set>
                                      <p:cBhvr>
                                        <p:cTn id="62" dur="1" fill="hold">
                                          <p:stCondLst>
                                            <p:cond delay="0"/>
                                          </p:stCondLst>
                                        </p:cTn>
                                        <p:tgtEl>
                                          <p:spTgt spid="5"/>
                                        </p:tgtEl>
                                        <p:attrNameLst>
                                          <p:attrName>style.visibility</p:attrName>
                                        </p:attrNameLst>
                                      </p:cBhvr>
                                      <p:to>
                                        <p:strVal val="visible"/>
                                      </p:to>
                                    </p:set>
                                    <p:anim calcmode="lin" valueType="num">
                                      <p:cBhvr>
                                        <p:cTn id="63" dur="1000" fill="hold"/>
                                        <p:tgtEl>
                                          <p:spTgt spid="5"/>
                                        </p:tgtEl>
                                        <p:attrNameLst>
                                          <p:attrName>ppt_w</p:attrName>
                                        </p:attrNameLst>
                                      </p:cBhvr>
                                      <p:tavLst>
                                        <p:tav tm="0">
                                          <p:val>
                                            <p:strVal val="#ppt_w*0.70"/>
                                          </p:val>
                                        </p:tav>
                                        <p:tav tm="100000">
                                          <p:val>
                                            <p:strVal val="#ppt_w"/>
                                          </p:val>
                                        </p:tav>
                                      </p:tavLst>
                                    </p:anim>
                                    <p:anim calcmode="lin" valueType="num">
                                      <p:cBhvr>
                                        <p:cTn id="64" dur="1000" fill="hold"/>
                                        <p:tgtEl>
                                          <p:spTgt spid="5"/>
                                        </p:tgtEl>
                                        <p:attrNameLst>
                                          <p:attrName>ppt_h</p:attrName>
                                        </p:attrNameLst>
                                      </p:cBhvr>
                                      <p:tavLst>
                                        <p:tav tm="0">
                                          <p:val>
                                            <p:strVal val="#ppt_h"/>
                                          </p:val>
                                        </p:tav>
                                        <p:tav tm="100000">
                                          <p:val>
                                            <p:strVal val="#ppt_h"/>
                                          </p:val>
                                        </p:tav>
                                      </p:tavLst>
                                    </p:anim>
                                    <p:animEffect transition="in" filter="fade">
                                      <p:cBhvr>
                                        <p:cTn id="65" dur="1000"/>
                                        <p:tgtEl>
                                          <p:spTgt spid="5"/>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nodeType="clickEffect">
                                  <p:stCondLst>
                                    <p:cond delay="0"/>
                                  </p:stCondLst>
                                  <p:childTnLst>
                                    <p:set>
                                      <p:cBhvr>
                                        <p:cTn id="69" dur="1" fill="hold">
                                          <p:stCondLst>
                                            <p:cond delay="0"/>
                                          </p:stCondLst>
                                        </p:cTn>
                                        <p:tgtEl>
                                          <p:spTgt spid="19"/>
                                        </p:tgtEl>
                                        <p:attrNameLst>
                                          <p:attrName>style.visibility</p:attrName>
                                        </p:attrNameLst>
                                      </p:cBhvr>
                                      <p:to>
                                        <p:strVal val="visible"/>
                                      </p:to>
                                    </p:set>
                                    <p:anim calcmode="lin" valueType="num">
                                      <p:cBhvr>
                                        <p:cTn id="70" dur="1000" fill="hold"/>
                                        <p:tgtEl>
                                          <p:spTgt spid="19"/>
                                        </p:tgtEl>
                                        <p:attrNameLst>
                                          <p:attrName>ppt_w</p:attrName>
                                        </p:attrNameLst>
                                      </p:cBhvr>
                                      <p:tavLst>
                                        <p:tav tm="0">
                                          <p:val>
                                            <p:strVal val="#ppt_w*0.70"/>
                                          </p:val>
                                        </p:tav>
                                        <p:tav tm="100000">
                                          <p:val>
                                            <p:strVal val="#ppt_w"/>
                                          </p:val>
                                        </p:tav>
                                      </p:tavLst>
                                    </p:anim>
                                    <p:anim calcmode="lin" valueType="num">
                                      <p:cBhvr>
                                        <p:cTn id="71" dur="1000" fill="hold"/>
                                        <p:tgtEl>
                                          <p:spTgt spid="19"/>
                                        </p:tgtEl>
                                        <p:attrNameLst>
                                          <p:attrName>ppt_h</p:attrName>
                                        </p:attrNameLst>
                                      </p:cBhvr>
                                      <p:tavLst>
                                        <p:tav tm="0">
                                          <p:val>
                                            <p:strVal val="#ppt_h"/>
                                          </p:val>
                                        </p:tav>
                                        <p:tav tm="100000">
                                          <p:val>
                                            <p:strVal val="#ppt_h"/>
                                          </p:val>
                                        </p:tav>
                                      </p:tavLst>
                                    </p:anim>
                                    <p:animEffect transition="in" filter="fade">
                                      <p:cBhvr>
                                        <p:cTn id="72" dur="1000"/>
                                        <p:tgtEl>
                                          <p:spTgt spid="19"/>
                                        </p:tgtEl>
                                      </p:cBhvr>
                                    </p:animEffect>
                                  </p:childTnLst>
                                </p:cTn>
                              </p:par>
                            </p:childTnLst>
                          </p:cTn>
                        </p:par>
                      </p:childTnLst>
                    </p:cTn>
                  </p:par>
                  <p:par>
                    <p:cTn id="73" fill="hold">
                      <p:stCondLst>
                        <p:cond delay="indefinite"/>
                      </p:stCondLst>
                      <p:childTnLst>
                        <p:par>
                          <p:cTn id="74" fill="hold">
                            <p:stCondLst>
                              <p:cond delay="0"/>
                            </p:stCondLst>
                            <p:childTnLst>
                              <p:par>
                                <p:cTn id="75" presetID="55" presetClass="entr" presetSubtype="0" fill="hold" nodeType="clickEffect">
                                  <p:stCondLst>
                                    <p:cond delay="0"/>
                                  </p:stCondLst>
                                  <p:childTnLst>
                                    <p:set>
                                      <p:cBhvr>
                                        <p:cTn id="76" dur="1" fill="hold">
                                          <p:stCondLst>
                                            <p:cond delay="0"/>
                                          </p:stCondLst>
                                        </p:cTn>
                                        <p:tgtEl>
                                          <p:spTgt spid="21"/>
                                        </p:tgtEl>
                                        <p:attrNameLst>
                                          <p:attrName>style.visibility</p:attrName>
                                        </p:attrNameLst>
                                      </p:cBhvr>
                                      <p:to>
                                        <p:strVal val="visible"/>
                                      </p:to>
                                    </p:set>
                                    <p:anim calcmode="lin" valueType="num">
                                      <p:cBhvr>
                                        <p:cTn id="77" dur="1000" fill="hold"/>
                                        <p:tgtEl>
                                          <p:spTgt spid="21"/>
                                        </p:tgtEl>
                                        <p:attrNameLst>
                                          <p:attrName>ppt_w</p:attrName>
                                        </p:attrNameLst>
                                      </p:cBhvr>
                                      <p:tavLst>
                                        <p:tav tm="0">
                                          <p:val>
                                            <p:strVal val="#ppt_w*0.70"/>
                                          </p:val>
                                        </p:tav>
                                        <p:tav tm="100000">
                                          <p:val>
                                            <p:strVal val="#ppt_w"/>
                                          </p:val>
                                        </p:tav>
                                      </p:tavLst>
                                    </p:anim>
                                    <p:anim calcmode="lin" valueType="num">
                                      <p:cBhvr>
                                        <p:cTn id="78" dur="1000" fill="hold"/>
                                        <p:tgtEl>
                                          <p:spTgt spid="21"/>
                                        </p:tgtEl>
                                        <p:attrNameLst>
                                          <p:attrName>ppt_h</p:attrName>
                                        </p:attrNameLst>
                                      </p:cBhvr>
                                      <p:tavLst>
                                        <p:tav tm="0">
                                          <p:val>
                                            <p:strVal val="#ppt_h"/>
                                          </p:val>
                                        </p:tav>
                                        <p:tav tm="100000">
                                          <p:val>
                                            <p:strVal val="#ppt_h"/>
                                          </p:val>
                                        </p:tav>
                                      </p:tavLst>
                                    </p:anim>
                                    <p:animEffect transition="in" filter="fade">
                                      <p:cBhvr>
                                        <p:cTn id="79" dur="1000"/>
                                        <p:tgtEl>
                                          <p:spTgt spid="21"/>
                                        </p:tgtEl>
                                      </p:cBhvr>
                                    </p:animEffect>
                                  </p:childTnLst>
                                </p:cTn>
                              </p:par>
                            </p:childTnLst>
                          </p:cTn>
                        </p:par>
                      </p:childTnLst>
                    </p:cTn>
                  </p:par>
                  <p:par>
                    <p:cTn id="80" fill="hold">
                      <p:stCondLst>
                        <p:cond delay="indefinite"/>
                      </p:stCondLst>
                      <p:childTnLst>
                        <p:par>
                          <p:cTn id="81" fill="hold">
                            <p:stCondLst>
                              <p:cond delay="0"/>
                            </p:stCondLst>
                            <p:childTnLst>
                              <p:par>
                                <p:cTn id="82" presetID="55" presetClass="entr" presetSubtype="0" fill="hold" nodeType="clickEffect">
                                  <p:stCondLst>
                                    <p:cond delay="0"/>
                                  </p:stCondLst>
                                  <p:childTnLst>
                                    <p:set>
                                      <p:cBhvr>
                                        <p:cTn id="83" dur="1" fill="hold">
                                          <p:stCondLst>
                                            <p:cond delay="0"/>
                                          </p:stCondLst>
                                        </p:cTn>
                                        <p:tgtEl>
                                          <p:spTgt spid="22"/>
                                        </p:tgtEl>
                                        <p:attrNameLst>
                                          <p:attrName>style.visibility</p:attrName>
                                        </p:attrNameLst>
                                      </p:cBhvr>
                                      <p:to>
                                        <p:strVal val="visible"/>
                                      </p:to>
                                    </p:set>
                                    <p:anim calcmode="lin" valueType="num">
                                      <p:cBhvr>
                                        <p:cTn id="84" dur="1000" fill="hold"/>
                                        <p:tgtEl>
                                          <p:spTgt spid="22"/>
                                        </p:tgtEl>
                                        <p:attrNameLst>
                                          <p:attrName>ppt_w</p:attrName>
                                        </p:attrNameLst>
                                      </p:cBhvr>
                                      <p:tavLst>
                                        <p:tav tm="0">
                                          <p:val>
                                            <p:strVal val="#ppt_w*0.70"/>
                                          </p:val>
                                        </p:tav>
                                        <p:tav tm="100000">
                                          <p:val>
                                            <p:strVal val="#ppt_w"/>
                                          </p:val>
                                        </p:tav>
                                      </p:tavLst>
                                    </p:anim>
                                    <p:anim calcmode="lin" valueType="num">
                                      <p:cBhvr>
                                        <p:cTn id="85" dur="1000" fill="hold"/>
                                        <p:tgtEl>
                                          <p:spTgt spid="22"/>
                                        </p:tgtEl>
                                        <p:attrNameLst>
                                          <p:attrName>ppt_h</p:attrName>
                                        </p:attrNameLst>
                                      </p:cBhvr>
                                      <p:tavLst>
                                        <p:tav tm="0">
                                          <p:val>
                                            <p:strVal val="#ppt_h"/>
                                          </p:val>
                                        </p:tav>
                                        <p:tav tm="100000">
                                          <p:val>
                                            <p:strVal val="#ppt_h"/>
                                          </p:val>
                                        </p:tav>
                                      </p:tavLst>
                                    </p:anim>
                                    <p:animEffect transition="in" filter="fade">
                                      <p:cBhvr>
                                        <p:cTn id="86"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64924-B48B-862F-0FE9-85B325BCB067}"/>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14D2F466-ECAE-0B02-03EB-9C18ACA2A2E9}"/>
              </a:ext>
            </a:extLst>
          </p:cNvPr>
          <p:cNvSpPr txBox="1">
            <a:spLocks/>
          </p:cNvSpPr>
          <p:nvPr/>
        </p:nvSpPr>
        <p:spPr>
          <a:xfrm>
            <a:off x="1325216" y="4457075"/>
            <a:ext cx="9541568" cy="169675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6560"/>
              </a:lnSpc>
            </a:pPr>
            <a:r>
              <a:rPr lang="fr-CH" sz="6600" b="1" dirty="0">
                <a:latin typeface="☞ABADI MT PRO COND" panose="020B0806020104020203" pitchFamily="34" charset="0"/>
              </a:rPr>
              <a:t>Merci pour votre attention.</a:t>
            </a:r>
            <a:r>
              <a:rPr lang="fr-CH" sz="8800" b="1" dirty="0">
                <a:latin typeface="☞ABADI MT PRO COND" panose="020B0806020104020203" pitchFamily="34" charset="0"/>
              </a:rPr>
              <a:t> </a:t>
            </a:r>
            <a:endParaRPr lang="fr-FR" sz="8800" b="1" dirty="0">
              <a:latin typeface="☞ABADI MT PRO COND" panose="020B0806020104020203" pitchFamily="34" charset="0"/>
            </a:endParaRPr>
          </a:p>
        </p:txBody>
      </p:sp>
      <p:sp>
        <p:nvSpPr>
          <p:cNvPr id="8" name="Titre 1">
            <a:extLst>
              <a:ext uri="{FF2B5EF4-FFF2-40B4-BE49-F238E27FC236}">
                <a16:creationId xmlns:a16="http://schemas.microsoft.com/office/drawing/2014/main" id="{19EFEAFC-5FD9-FA69-388D-FD9EA8BACED5}"/>
              </a:ext>
            </a:extLst>
          </p:cNvPr>
          <p:cNvSpPr txBox="1">
            <a:spLocks/>
          </p:cNvSpPr>
          <p:nvPr/>
        </p:nvSpPr>
        <p:spPr>
          <a:xfrm>
            <a:off x="618564" y="1313770"/>
            <a:ext cx="10954871"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H" sz="8800" b="1" dirty="0">
                <a:latin typeface="☞ABADI MT PRO COND" panose="020B0806020104020203" pitchFamily="34" charset="0"/>
              </a:rPr>
              <a:t>On ne lâche rien ! </a:t>
            </a:r>
            <a:endParaRPr lang="fr-FR" sz="8800" b="1" dirty="0">
              <a:latin typeface="☞ABADI MT PRO COND" panose="020B0806020104020203" pitchFamily="34" charset="0"/>
            </a:endParaRPr>
          </a:p>
        </p:txBody>
      </p:sp>
      <p:sp>
        <p:nvSpPr>
          <p:cNvPr id="10" name="ZoneTexte 9">
            <a:extLst>
              <a:ext uri="{FF2B5EF4-FFF2-40B4-BE49-F238E27FC236}">
                <a16:creationId xmlns:a16="http://schemas.microsoft.com/office/drawing/2014/main" id="{49607E86-C1B5-7DAB-9DCF-415716419AD4}"/>
              </a:ext>
            </a:extLst>
          </p:cNvPr>
          <p:cNvSpPr txBox="1"/>
          <p:nvPr/>
        </p:nvSpPr>
        <p:spPr>
          <a:xfrm>
            <a:off x="5198613" y="3010525"/>
            <a:ext cx="1439352" cy="1446550"/>
          </a:xfrm>
          <a:prstGeom prst="rect">
            <a:avLst/>
          </a:prstGeom>
          <a:noFill/>
        </p:spPr>
        <p:txBody>
          <a:bodyPr wrap="square">
            <a:spAutoFit/>
          </a:bodyPr>
          <a:lstStyle/>
          <a:p>
            <a:r>
              <a:rPr lang="fr-CH" sz="8800" dirty="0">
                <a:solidFill>
                  <a:srgbClr val="000000"/>
                </a:solidFill>
                <a:effectLst/>
                <a:latin typeface=".Apple Color Emoji UI"/>
              </a:rPr>
              <a:t>❤️</a:t>
            </a:r>
          </a:p>
        </p:txBody>
      </p:sp>
    </p:spTree>
    <p:extLst>
      <p:ext uri="{BB962C8B-B14F-4D97-AF65-F5344CB8AC3E}">
        <p14:creationId xmlns:p14="http://schemas.microsoft.com/office/powerpoint/2010/main" val="1314557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strVal val="#ppt_w*0.70"/>
                                          </p:val>
                                        </p:tav>
                                        <p:tav tm="100000">
                                          <p:val>
                                            <p:strVal val="#ppt_w"/>
                                          </p:val>
                                        </p:tav>
                                      </p:tavLst>
                                    </p:anim>
                                    <p:anim calcmode="lin" valueType="num">
                                      <p:cBhvr>
                                        <p:cTn id="15" dur="1000" fill="hold"/>
                                        <p:tgtEl>
                                          <p:spTgt spid="3"/>
                                        </p:tgtEl>
                                        <p:attrNameLst>
                                          <p:attrName>ppt_h</p:attrName>
                                        </p:attrNameLst>
                                      </p:cBhvr>
                                      <p:tavLst>
                                        <p:tav tm="0">
                                          <p:val>
                                            <p:strVal val="#ppt_h"/>
                                          </p:val>
                                        </p:tav>
                                        <p:tav tm="100000">
                                          <p:val>
                                            <p:strVal val="#ppt_h"/>
                                          </p:val>
                                        </p:tav>
                                      </p:tavLst>
                                    </p:anim>
                                    <p:animEffect transition="in" filter="fade">
                                      <p:cBhvr>
                                        <p:cTn id="16" dur="10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43"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
                                        <p:tgtEl>
                                          <p:spTgt spid="10"/>
                                        </p:tgtEl>
                                      </p:cBhvr>
                                    </p:animEffect>
                                    <p:anim calcmode="lin" valueType="num">
                                      <p:cBhvr>
                                        <p:cTn id="22" dur="400" fill="hold"/>
                                        <p:tgtEl>
                                          <p:spTgt spid="10"/>
                                        </p:tgtEl>
                                        <p:attrNameLst>
                                          <p:attrName>ppt_x</p:attrName>
                                        </p:attrNameLst>
                                      </p:cBhvr>
                                      <p:tavLst>
                                        <p:tav tm="0">
                                          <p:val>
                                            <p:strVal val="#ppt_x"/>
                                          </p:val>
                                        </p:tav>
                                        <p:tav tm="100000">
                                          <p:val>
                                            <p:strVal val="#ppt_x"/>
                                          </p:val>
                                        </p:tav>
                                      </p:tavLst>
                                    </p:anim>
                                    <p:anim calcmode="lin" valueType="num">
                                      <p:cBhvr>
                                        <p:cTn id="23" dur="400" fill="hold"/>
                                        <p:tgtEl>
                                          <p:spTgt spid="10"/>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1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1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79D1-2171-0E74-AF03-1D7FF3FD060A}"/>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48065D1F-6BC3-2E73-409B-C8419A397D4D}"/>
              </a:ext>
            </a:extLst>
          </p:cNvPr>
          <p:cNvSpPr txBox="1"/>
          <p:nvPr/>
        </p:nvSpPr>
        <p:spPr>
          <a:xfrm>
            <a:off x="305790" y="66489"/>
            <a:ext cx="10564979" cy="1569660"/>
          </a:xfrm>
          <a:prstGeom prst="rect">
            <a:avLst/>
          </a:prstGeom>
          <a:noFill/>
        </p:spPr>
        <p:txBody>
          <a:bodyPr wrap="square">
            <a:spAutoFit/>
          </a:bodyPr>
          <a:lstStyle/>
          <a:p>
            <a:r>
              <a:rPr lang="fr-CH" sz="4800" dirty="0">
                <a:latin typeface="Gill Sans Ultra Bold" panose="020B0A02020104020203" pitchFamily="34" charset="77"/>
              </a:rPr>
              <a:t>« La fin du cash, une théorie </a:t>
            </a:r>
            <a:r>
              <a:rPr lang="fr-CH" sz="4800" dirty="0">
                <a:solidFill>
                  <a:srgbClr val="FF0000"/>
                </a:solidFill>
                <a:latin typeface="Gill Sans Ultra Bold" panose="020B0A02020104020203" pitchFamily="34" charset="77"/>
              </a:rPr>
              <a:t>complotiste</a:t>
            </a:r>
            <a:r>
              <a:rPr lang="fr-CH" sz="4800" dirty="0">
                <a:latin typeface="Gill Sans Ultra Bold" panose="020B0A02020104020203" pitchFamily="34" charset="77"/>
              </a:rPr>
              <a:t> »</a:t>
            </a:r>
          </a:p>
        </p:txBody>
      </p:sp>
      <p:pic>
        <p:nvPicPr>
          <p:cNvPr id="4" name="Image 3">
            <a:extLst>
              <a:ext uri="{FF2B5EF4-FFF2-40B4-BE49-F238E27FC236}">
                <a16:creationId xmlns:a16="http://schemas.microsoft.com/office/drawing/2014/main" id="{210843EB-2E46-4B77-E4E0-6910EB1FE8EB}"/>
              </a:ext>
            </a:extLst>
          </p:cNvPr>
          <p:cNvPicPr>
            <a:picLocks noChangeAspect="1"/>
          </p:cNvPicPr>
          <p:nvPr/>
        </p:nvPicPr>
        <p:blipFill>
          <a:blip r:embed="rId2"/>
          <a:stretch>
            <a:fillRect/>
          </a:stretch>
        </p:blipFill>
        <p:spPr>
          <a:xfrm>
            <a:off x="6354971" y="2010201"/>
            <a:ext cx="1905000" cy="711200"/>
          </a:xfrm>
          <a:prstGeom prst="rect">
            <a:avLst/>
          </a:prstGeom>
        </p:spPr>
      </p:pic>
      <p:sp>
        <p:nvSpPr>
          <p:cNvPr id="7" name="ZoneTexte 6">
            <a:extLst>
              <a:ext uri="{FF2B5EF4-FFF2-40B4-BE49-F238E27FC236}">
                <a16:creationId xmlns:a16="http://schemas.microsoft.com/office/drawing/2014/main" id="{FBF440A6-7370-65DA-F5EE-5D8E35676BF2}"/>
              </a:ext>
            </a:extLst>
          </p:cNvPr>
          <p:cNvSpPr txBox="1"/>
          <p:nvPr/>
        </p:nvSpPr>
        <p:spPr>
          <a:xfrm>
            <a:off x="575277" y="6093149"/>
            <a:ext cx="3142381" cy="461665"/>
          </a:xfrm>
          <a:prstGeom prst="rect">
            <a:avLst/>
          </a:prstGeom>
          <a:solidFill>
            <a:schemeClr val="bg1"/>
          </a:solidFill>
          <a:ln w="28575">
            <a:solidFill>
              <a:schemeClr val="tx1"/>
            </a:solidFill>
          </a:ln>
        </p:spPr>
        <p:txBody>
          <a:bodyPr wrap="square">
            <a:spAutoFit/>
          </a:bodyPr>
          <a:lstStyle/>
          <a:p>
            <a:pPr algn="ctr"/>
            <a:r>
              <a:rPr lang="fr-CH" sz="2400" b="1" dirty="0">
                <a:solidFill>
                  <a:srgbClr val="000000"/>
                </a:solidFill>
                <a:latin typeface="Arial Rounded MT Bold" panose="020F0704030504030204" pitchFamily="34" charset="77"/>
              </a:rPr>
              <a:t>13</a:t>
            </a:r>
            <a:r>
              <a:rPr lang="fr-CH" sz="2400" b="1" dirty="0">
                <a:solidFill>
                  <a:srgbClr val="000000"/>
                </a:solidFill>
                <a:effectLst/>
                <a:latin typeface="Arial Rounded MT Bold" panose="020F0704030504030204" pitchFamily="34" charset="77"/>
              </a:rPr>
              <a:t> décembre </a:t>
            </a:r>
            <a:r>
              <a:rPr lang="fr-CH" sz="2400" b="1" dirty="0">
                <a:solidFill>
                  <a:srgbClr val="000000"/>
                </a:solidFill>
                <a:latin typeface="Arial Rounded MT Bold" panose="020F0704030504030204" pitchFamily="34" charset="77"/>
              </a:rPr>
              <a:t>2022</a:t>
            </a:r>
            <a:endParaRPr lang="fr-CH" sz="2400" dirty="0">
              <a:solidFill>
                <a:srgbClr val="000000"/>
              </a:solidFill>
              <a:effectLst/>
              <a:latin typeface="Arial Rounded MT Bold" panose="020F0704030504030204" pitchFamily="34" charset="77"/>
            </a:endParaRPr>
          </a:p>
        </p:txBody>
      </p:sp>
      <p:pic>
        <p:nvPicPr>
          <p:cNvPr id="12" name="Image 11">
            <a:extLst>
              <a:ext uri="{FF2B5EF4-FFF2-40B4-BE49-F238E27FC236}">
                <a16:creationId xmlns:a16="http://schemas.microsoft.com/office/drawing/2014/main" id="{DC61CA89-7C80-0FA1-08D8-BA104C1B4CBC}"/>
              </a:ext>
            </a:extLst>
          </p:cNvPr>
          <p:cNvPicPr>
            <a:picLocks noChangeAspect="1"/>
          </p:cNvPicPr>
          <p:nvPr/>
        </p:nvPicPr>
        <p:blipFill>
          <a:blip r:embed="rId3"/>
          <a:stretch>
            <a:fillRect/>
          </a:stretch>
        </p:blipFill>
        <p:spPr>
          <a:xfrm>
            <a:off x="575277" y="1981473"/>
            <a:ext cx="5520723" cy="3985775"/>
          </a:xfrm>
          <a:prstGeom prst="rect">
            <a:avLst/>
          </a:prstGeom>
          <a:ln>
            <a:solidFill>
              <a:schemeClr val="tx1"/>
            </a:solidFill>
          </a:ln>
        </p:spPr>
      </p:pic>
      <p:pic>
        <p:nvPicPr>
          <p:cNvPr id="5" name="Image 4">
            <a:extLst>
              <a:ext uri="{FF2B5EF4-FFF2-40B4-BE49-F238E27FC236}">
                <a16:creationId xmlns:a16="http://schemas.microsoft.com/office/drawing/2014/main" id="{190D1BD5-C278-50E2-0641-C773D16C67F5}"/>
              </a:ext>
            </a:extLst>
          </p:cNvPr>
          <p:cNvPicPr>
            <a:picLocks noChangeAspect="1"/>
          </p:cNvPicPr>
          <p:nvPr/>
        </p:nvPicPr>
        <p:blipFill>
          <a:blip r:embed="rId4"/>
          <a:stretch>
            <a:fillRect/>
          </a:stretch>
        </p:blipFill>
        <p:spPr>
          <a:xfrm>
            <a:off x="5244816" y="3043189"/>
            <a:ext cx="6371907" cy="3316813"/>
          </a:xfrm>
          <a:prstGeom prst="rect">
            <a:avLst/>
          </a:prstGeom>
          <a:ln w="28575">
            <a:solidFill>
              <a:schemeClr val="tx1"/>
            </a:solidFill>
          </a:ln>
        </p:spPr>
      </p:pic>
      <p:sp>
        <p:nvSpPr>
          <p:cNvPr id="9" name="ZoneTexte 8">
            <a:extLst>
              <a:ext uri="{FF2B5EF4-FFF2-40B4-BE49-F238E27FC236}">
                <a16:creationId xmlns:a16="http://schemas.microsoft.com/office/drawing/2014/main" id="{1FAA1B4F-DCA1-A852-C04C-1DE01B7572F7}"/>
              </a:ext>
            </a:extLst>
          </p:cNvPr>
          <p:cNvSpPr txBox="1"/>
          <p:nvPr/>
        </p:nvSpPr>
        <p:spPr>
          <a:xfrm>
            <a:off x="4773607" y="5169819"/>
            <a:ext cx="7314324" cy="1384995"/>
          </a:xfrm>
          <a:prstGeom prst="rect">
            <a:avLst/>
          </a:prstGeom>
          <a:solidFill>
            <a:schemeClr val="bg1"/>
          </a:solidFill>
          <a:ln w="28575">
            <a:solidFill>
              <a:schemeClr val="tx1"/>
            </a:solidFill>
          </a:ln>
        </p:spPr>
        <p:txBody>
          <a:bodyPr wrap="square">
            <a:spAutoFit/>
          </a:bodyPr>
          <a:lstStyle/>
          <a:p>
            <a:r>
              <a:rPr lang="fr-CH" sz="2800" b="1" i="0" dirty="0">
                <a:solidFill>
                  <a:srgbClr val="1A1A1A"/>
                </a:solidFill>
                <a:effectLst/>
                <a:highlight>
                  <a:srgbClr val="FFFF00"/>
                </a:highlight>
                <a:latin typeface="Matter-Regular"/>
              </a:rPr>
              <a:t>Les </a:t>
            </a:r>
            <a:r>
              <a:rPr lang="fr-CH" sz="2800" b="1" i="0" dirty="0">
                <a:solidFill>
                  <a:srgbClr val="FF0000"/>
                </a:solidFill>
                <a:effectLst/>
                <a:highlight>
                  <a:srgbClr val="FFFF00"/>
                </a:highlight>
                <a:latin typeface="Matter-Regular"/>
              </a:rPr>
              <a:t>fausses informations </a:t>
            </a:r>
            <a:r>
              <a:rPr lang="fr-CH" sz="2800" b="1" i="0" dirty="0">
                <a:solidFill>
                  <a:srgbClr val="1A1A1A"/>
                </a:solidFill>
                <a:effectLst/>
                <a:highlight>
                  <a:srgbClr val="FFFF00"/>
                </a:highlight>
                <a:latin typeface="Matter-Regular"/>
              </a:rPr>
              <a:t>sur la </a:t>
            </a:r>
            <a:r>
              <a:rPr lang="fr-CH" sz="2800" b="1" i="0" u="sng" dirty="0">
                <a:effectLst/>
                <a:highlight>
                  <a:srgbClr val="FFFF00"/>
                </a:highlight>
                <a:latin typeface="Matter-Regular"/>
              </a:rPr>
              <a:t>fin supposée du cash</a:t>
            </a:r>
            <a:r>
              <a:rPr lang="fr-CH" sz="2800" b="1" i="0" dirty="0">
                <a:effectLst/>
                <a:highlight>
                  <a:srgbClr val="FFFF00"/>
                </a:highlight>
                <a:latin typeface="Matter-Regular"/>
              </a:rPr>
              <a:t> </a:t>
            </a:r>
            <a:r>
              <a:rPr lang="fr-CH" sz="2800" b="1" i="0" dirty="0">
                <a:solidFill>
                  <a:srgbClr val="1A1A1A"/>
                </a:solidFill>
                <a:effectLst/>
                <a:highlight>
                  <a:srgbClr val="FFFF00"/>
                </a:highlight>
                <a:latin typeface="Matter-Regular"/>
              </a:rPr>
              <a:t>se multiplient, notamment </a:t>
            </a:r>
            <a:r>
              <a:rPr lang="fr-CH" sz="2800" b="1" i="0" dirty="0">
                <a:solidFill>
                  <a:srgbClr val="FF0000"/>
                </a:solidFill>
                <a:effectLst/>
                <a:highlight>
                  <a:srgbClr val="FFFF00"/>
                </a:highlight>
                <a:latin typeface="Matter-Regular"/>
              </a:rPr>
              <a:t>depuis le Covid</a:t>
            </a:r>
            <a:r>
              <a:rPr lang="fr-CH" sz="2800" b="1" i="0" dirty="0">
                <a:solidFill>
                  <a:srgbClr val="1A1A1A"/>
                </a:solidFill>
                <a:effectLst/>
                <a:highlight>
                  <a:srgbClr val="FFFF00"/>
                </a:highlight>
                <a:latin typeface="Matter-Regular"/>
              </a:rPr>
              <a:t>, au point de devenir un leitmotiv </a:t>
            </a:r>
            <a:r>
              <a:rPr lang="fr-CH" sz="2800" b="1" i="0" dirty="0">
                <a:solidFill>
                  <a:srgbClr val="FF0000"/>
                </a:solidFill>
                <a:effectLst/>
                <a:highlight>
                  <a:srgbClr val="FFFF00"/>
                </a:highlight>
                <a:latin typeface="Matter-Regular"/>
              </a:rPr>
              <a:t>complotiste</a:t>
            </a:r>
            <a:r>
              <a:rPr lang="fr-CH" sz="2800" b="1" i="0" dirty="0">
                <a:solidFill>
                  <a:srgbClr val="1A1A1A"/>
                </a:solidFill>
                <a:effectLst/>
                <a:latin typeface="Matter-Regular"/>
              </a:rPr>
              <a:t>.</a:t>
            </a:r>
            <a:endParaRPr lang="fr-FR" sz="2800" b="1" dirty="0"/>
          </a:p>
        </p:txBody>
      </p:sp>
    </p:spTree>
    <p:extLst>
      <p:ext uri="{BB962C8B-B14F-4D97-AF65-F5344CB8AC3E}">
        <p14:creationId xmlns:p14="http://schemas.microsoft.com/office/powerpoint/2010/main" val="2158860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Effect transition="in" filter="fade">
                                      <p:cBhvr>
                                        <p:cTn id="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EEBE4-8DD2-1E9D-4D63-46EE238F6F4A}"/>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83AC2AEF-BD3F-45FB-84B7-B98BC8ADDC82}"/>
              </a:ext>
            </a:extLst>
          </p:cNvPr>
          <p:cNvSpPr txBox="1"/>
          <p:nvPr/>
        </p:nvSpPr>
        <p:spPr>
          <a:xfrm>
            <a:off x="305790" y="66489"/>
            <a:ext cx="10564979" cy="1569660"/>
          </a:xfrm>
          <a:prstGeom prst="rect">
            <a:avLst/>
          </a:prstGeom>
          <a:noFill/>
        </p:spPr>
        <p:txBody>
          <a:bodyPr wrap="square">
            <a:spAutoFit/>
          </a:bodyPr>
          <a:lstStyle/>
          <a:p>
            <a:r>
              <a:rPr lang="fr-CH" sz="4800" dirty="0">
                <a:latin typeface="Gill Sans Ultra Bold" panose="020B0A02020104020203" pitchFamily="34" charset="77"/>
              </a:rPr>
              <a:t>Or la fin de l’argent liquide est </a:t>
            </a:r>
            <a:r>
              <a:rPr lang="fr-CH" sz="4800" dirty="0">
                <a:solidFill>
                  <a:srgbClr val="FF0000"/>
                </a:solidFill>
                <a:latin typeface="Gill Sans Ultra Bold" panose="020B0A02020104020203" pitchFamily="34" charset="77"/>
              </a:rPr>
              <a:t>organisée</a:t>
            </a:r>
            <a:r>
              <a:rPr lang="fr-CH" sz="4800" dirty="0">
                <a:latin typeface="Gill Sans Ultra Bold" panose="020B0A02020104020203" pitchFamily="34" charset="77"/>
              </a:rPr>
              <a:t>.</a:t>
            </a:r>
          </a:p>
        </p:txBody>
      </p:sp>
      <p:pic>
        <p:nvPicPr>
          <p:cNvPr id="2" name="Image 1">
            <a:extLst>
              <a:ext uri="{FF2B5EF4-FFF2-40B4-BE49-F238E27FC236}">
                <a16:creationId xmlns:a16="http://schemas.microsoft.com/office/drawing/2014/main" id="{9AC67588-7A90-F552-5DF5-C15406AF50FC}"/>
              </a:ext>
            </a:extLst>
          </p:cNvPr>
          <p:cNvPicPr>
            <a:picLocks noChangeAspect="1"/>
          </p:cNvPicPr>
          <p:nvPr/>
        </p:nvPicPr>
        <p:blipFill>
          <a:blip r:embed="rId2"/>
          <a:stretch>
            <a:fillRect/>
          </a:stretch>
        </p:blipFill>
        <p:spPr>
          <a:xfrm>
            <a:off x="6096000" y="886689"/>
            <a:ext cx="4864932" cy="5929746"/>
          </a:xfrm>
          <a:prstGeom prst="rect">
            <a:avLst/>
          </a:prstGeom>
          <a:ln w="19050">
            <a:solidFill>
              <a:schemeClr val="tx1"/>
            </a:solidFill>
          </a:ln>
        </p:spPr>
      </p:pic>
      <p:sp>
        <p:nvSpPr>
          <p:cNvPr id="5" name="ZoneTexte 4">
            <a:extLst>
              <a:ext uri="{FF2B5EF4-FFF2-40B4-BE49-F238E27FC236}">
                <a16:creationId xmlns:a16="http://schemas.microsoft.com/office/drawing/2014/main" id="{BD9D3284-2D54-D050-2EBE-ADD045453E28}"/>
              </a:ext>
            </a:extLst>
          </p:cNvPr>
          <p:cNvSpPr txBox="1"/>
          <p:nvPr/>
        </p:nvSpPr>
        <p:spPr>
          <a:xfrm>
            <a:off x="152895" y="2034570"/>
            <a:ext cx="6096000" cy="1569660"/>
          </a:xfrm>
          <a:prstGeom prst="rect">
            <a:avLst/>
          </a:prstGeom>
          <a:noFill/>
        </p:spPr>
        <p:txBody>
          <a:bodyPr wrap="square">
            <a:spAutoFit/>
          </a:bodyPr>
          <a:lstStyle/>
          <a:p>
            <a:pPr algn="ctr"/>
            <a:r>
              <a:rPr lang="fr-CH" sz="4800" b="1" dirty="0">
                <a:solidFill>
                  <a:srgbClr val="000000"/>
                </a:solidFill>
                <a:effectLst/>
                <a:latin typeface="☞ABADI MT PRO COND" panose="020B0806020104020203" pitchFamily="34" charset="0"/>
              </a:rPr>
              <a:t>Rapport du FMI</a:t>
            </a:r>
          </a:p>
          <a:p>
            <a:pPr algn="ctr"/>
            <a:r>
              <a:rPr lang="fr-CH" sz="2000" b="1" dirty="0">
                <a:solidFill>
                  <a:srgbClr val="000000"/>
                </a:solidFill>
                <a:effectLst/>
                <a:highlight>
                  <a:srgbClr val="FFFF00"/>
                </a:highlight>
                <a:latin typeface="Helvetica Neue" panose="02000503000000020004" pitchFamily="2" charset="0"/>
              </a:rPr>
              <a:t>« </a:t>
            </a:r>
            <a:r>
              <a:rPr lang="fr-CH" sz="2000" b="1" dirty="0" err="1">
                <a:solidFill>
                  <a:srgbClr val="000000"/>
                </a:solidFill>
                <a:effectLst/>
                <a:highlight>
                  <a:srgbClr val="FFFF00"/>
                </a:highlight>
                <a:latin typeface="Helvetica Neue" panose="02000503000000020004" pitchFamily="2" charset="0"/>
              </a:rPr>
              <a:t>Macroeconomics</a:t>
            </a:r>
            <a:r>
              <a:rPr lang="fr-CH" sz="2000" b="1" dirty="0">
                <a:solidFill>
                  <a:srgbClr val="000000"/>
                </a:solidFill>
                <a:effectLst/>
                <a:highlight>
                  <a:srgbClr val="FFFF00"/>
                </a:highlight>
                <a:latin typeface="Helvetica Neue" panose="02000503000000020004" pitchFamily="2" charset="0"/>
              </a:rPr>
              <a:t> of </a:t>
            </a:r>
            <a:r>
              <a:rPr lang="fr-CH" sz="2000" b="1" dirty="0" err="1">
                <a:solidFill>
                  <a:srgbClr val="000000"/>
                </a:solidFill>
                <a:effectLst/>
                <a:highlight>
                  <a:srgbClr val="FFFF00"/>
                </a:highlight>
                <a:latin typeface="Helvetica Neue" panose="02000503000000020004" pitchFamily="2" charset="0"/>
              </a:rPr>
              <a:t>decashing</a:t>
            </a:r>
            <a:r>
              <a:rPr lang="fr-CH" sz="2000" b="1" dirty="0">
                <a:solidFill>
                  <a:srgbClr val="000000"/>
                </a:solidFill>
                <a:effectLst/>
                <a:highlight>
                  <a:srgbClr val="FFFF00"/>
                </a:highlight>
                <a:latin typeface="Helvetica Neue" panose="02000503000000020004" pitchFamily="2" charset="0"/>
              </a:rPr>
              <a:t> » </a:t>
            </a:r>
            <a:endParaRPr lang="fr-CH" sz="2000" b="1" dirty="0">
              <a:solidFill>
                <a:srgbClr val="000000"/>
              </a:solidFill>
              <a:highlight>
                <a:srgbClr val="FFFF00"/>
              </a:highlight>
              <a:latin typeface="Helvetica Neue" panose="02000503000000020004" pitchFamily="2" charset="0"/>
            </a:endParaRPr>
          </a:p>
          <a:p>
            <a:pPr algn="ctr"/>
            <a:r>
              <a:rPr lang="fr-CH" sz="2800" b="1" dirty="0">
                <a:solidFill>
                  <a:srgbClr val="000000"/>
                </a:solidFill>
                <a:effectLst/>
                <a:latin typeface="Helvetica Neue" panose="02000503000000020004" pitchFamily="2" charset="0"/>
              </a:rPr>
              <a:t>27 mars 2017</a:t>
            </a:r>
            <a:endParaRPr lang="fr-CH" sz="2800" dirty="0">
              <a:solidFill>
                <a:srgbClr val="000000"/>
              </a:solidFill>
              <a:effectLst/>
              <a:latin typeface="Helvetica Neue" panose="02000503000000020004" pitchFamily="2" charset="0"/>
            </a:endParaRPr>
          </a:p>
        </p:txBody>
      </p:sp>
      <p:sp>
        <p:nvSpPr>
          <p:cNvPr id="8" name="ZoneTexte 7">
            <a:extLst>
              <a:ext uri="{FF2B5EF4-FFF2-40B4-BE49-F238E27FC236}">
                <a16:creationId xmlns:a16="http://schemas.microsoft.com/office/drawing/2014/main" id="{AA7EF39F-22BD-A4FE-EC53-1F5566287811}"/>
              </a:ext>
            </a:extLst>
          </p:cNvPr>
          <p:cNvSpPr txBox="1"/>
          <p:nvPr/>
        </p:nvSpPr>
        <p:spPr>
          <a:xfrm>
            <a:off x="388916" y="4133759"/>
            <a:ext cx="5402283" cy="2246769"/>
          </a:xfrm>
          <a:prstGeom prst="rect">
            <a:avLst/>
          </a:prstGeom>
          <a:noFill/>
        </p:spPr>
        <p:txBody>
          <a:bodyPr wrap="square">
            <a:spAutoFit/>
          </a:bodyPr>
          <a:lstStyle/>
          <a:p>
            <a:r>
              <a:rPr lang="fr-FR" sz="2000" b="1" dirty="0"/>
              <a:t>Page 23 : </a:t>
            </a:r>
            <a:r>
              <a:rPr lang="fr-FR" sz="2000" dirty="0"/>
              <a:t>« </a:t>
            </a:r>
            <a:r>
              <a:rPr lang="fr-FR" sz="2000" dirty="0">
                <a:highlight>
                  <a:srgbClr val="FFFF00"/>
                </a:highlight>
              </a:rPr>
              <a:t>L’existence d’un consensus entre les secteurs public et privé</a:t>
            </a:r>
            <a:r>
              <a:rPr lang="fr-FR" sz="2000" dirty="0"/>
              <a:t>, ainsi qu’une communication adéquate sur les avantages et les modalités </a:t>
            </a:r>
            <a:r>
              <a:rPr lang="fr-FR" sz="2000" dirty="0">
                <a:highlight>
                  <a:srgbClr val="FFFF00"/>
                </a:highlight>
              </a:rPr>
              <a:t>d’une réduction progressive de l’usage des espèces</a:t>
            </a:r>
            <a:r>
              <a:rPr lang="fr-FR" sz="2000" dirty="0"/>
              <a:t>, doivent être considérées comme des conditions essentielles à la réussite de cette démarche. »</a:t>
            </a:r>
          </a:p>
        </p:txBody>
      </p:sp>
      <p:sp>
        <p:nvSpPr>
          <p:cNvPr id="10" name="Rectangle : coins arrondis 9">
            <a:extLst>
              <a:ext uri="{FF2B5EF4-FFF2-40B4-BE49-F238E27FC236}">
                <a16:creationId xmlns:a16="http://schemas.microsoft.com/office/drawing/2014/main" id="{FB775DAC-007A-8B54-A356-A95F2DF07750}"/>
              </a:ext>
            </a:extLst>
          </p:cNvPr>
          <p:cNvSpPr/>
          <p:nvPr/>
        </p:nvSpPr>
        <p:spPr>
          <a:xfrm>
            <a:off x="305790" y="4002651"/>
            <a:ext cx="5568537" cy="2508986"/>
          </a:xfrm>
          <a:prstGeom prst="round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304239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strVal val="#ppt_w*0.70"/>
                                          </p:val>
                                        </p:tav>
                                        <p:tav tm="100000">
                                          <p:val>
                                            <p:strVal val="#ppt_w"/>
                                          </p:val>
                                        </p:tav>
                                      </p:tavLst>
                                    </p:anim>
                                    <p:anim calcmode="lin" valueType="num">
                                      <p:cBhvr>
                                        <p:cTn id="13" dur="1000" fill="hold"/>
                                        <p:tgtEl>
                                          <p:spTgt spid="10"/>
                                        </p:tgtEl>
                                        <p:attrNameLst>
                                          <p:attrName>ppt_h</p:attrName>
                                        </p:attrNameLst>
                                      </p:cBhvr>
                                      <p:tavLst>
                                        <p:tav tm="0">
                                          <p:val>
                                            <p:strVal val="#ppt_h"/>
                                          </p:val>
                                        </p:tav>
                                        <p:tav tm="100000">
                                          <p:val>
                                            <p:strVal val="#ppt_h"/>
                                          </p:val>
                                        </p:tav>
                                      </p:tavLst>
                                    </p:anim>
                                    <p:animEffect transition="in" filter="fade">
                                      <p:cBhvr>
                                        <p:cTn id="1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23911</TotalTime>
  <Words>5766</Words>
  <Application>Microsoft Macintosh PowerPoint</Application>
  <PresentationFormat>Grand écran</PresentationFormat>
  <Paragraphs>492</Paragraphs>
  <Slides>73</Slides>
  <Notes>4</Notes>
  <HiddenSlides>0</HiddenSlides>
  <MMClips>0</MMClips>
  <ScaleCrop>false</ScaleCrop>
  <HeadingPairs>
    <vt:vector size="6" baseType="variant">
      <vt:variant>
        <vt:lpstr>Polices utilisées</vt:lpstr>
      </vt:variant>
      <vt:variant>
        <vt:i4>27</vt:i4>
      </vt:variant>
      <vt:variant>
        <vt:lpstr>Thème</vt:lpstr>
      </vt:variant>
      <vt:variant>
        <vt:i4>1</vt:i4>
      </vt:variant>
      <vt:variant>
        <vt:lpstr>Titres des diapositives</vt:lpstr>
      </vt:variant>
      <vt:variant>
        <vt:i4>73</vt:i4>
      </vt:variant>
    </vt:vector>
  </HeadingPairs>
  <TitlesOfParts>
    <vt:vector size="101" baseType="lpstr">
      <vt:lpstr>-apple-system</vt:lpstr>
      <vt:lpstr>.Apple Color Emoji UI</vt:lpstr>
      <vt:lpstr>.Hiragino Kaku Gothic Interface W3</vt:lpstr>
      <vt:lpstr>.Lucida Grande UI Regular</vt:lpstr>
      <vt:lpstr>☞ABADI MT PRO COND</vt:lpstr>
      <vt:lpstr>Abadi MT Condensed</vt:lpstr>
      <vt:lpstr>Abadi MT Condensed Extra Bold</vt:lpstr>
      <vt:lpstr>Arial</vt:lpstr>
      <vt:lpstr>Arial Rounded MT Bold</vt:lpstr>
      <vt:lpstr>Calibri</vt:lpstr>
      <vt:lpstr>Calibri Light</vt:lpstr>
      <vt:lpstr>Font-Bold</vt:lpstr>
      <vt:lpstr>Gill Sans Ultra Bold</vt:lpstr>
      <vt:lpstr>Gotham SSm A</vt:lpstr>
      <vt:lpstr>Helvetica Neue</vt:lpstr>
      <vt:lpstr>Impact</vt:lpstr>
      <vt:lpstr>inherit</vt:lpstr>
      <vt:lpstr>Inter</vt:lpstr>
      <vt:lpstr>Matter-Regular</vt:lpstr>
      <vt:lpstr>PFDINTextStd-Regular</vt:lpstr>
      <vt:lpstr>Police système Courant</vt:lpstr>
      <vt:lpstr>Sole Serif</vt:lpstr>
      <vt:lpstr>system-ui</vt:lpstr>
      <vt:lpstr>The Antiqua B</vt:lpstr>
      <vt:lpstr>Times</vt:lpstr>
      <vt:lpstr>Torque Web Medium</vt:lpstr>
      <vt:lpstr>Zapfino</vt:lpstr>
      <vt:lpstr>Thème Office</vt:lpstr>
      <vt:lpstr>Présentation PowerPoint</vt:lpstr>
      <vt:lpstr>Le contrôle mondial  selon Jacques Attali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Qu’est-ce que la  MNBC ou CBDC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En Chine : e-CNY</vt:lpstr>
      <vt:lpstr>Le Covid a accéléré les paiements numériques … en Europe</vt:lpstr>
      <vt:lpstr>CBDC : Identité numérique &amp; vérification biométrique</vt:lpstr>
      <vt:lpstr>CBDC &amp;  Digital  Wallet</vt:lpstr>
      <vt:lpstr>Présentation PowerPoint</vt:lpstr>
      <vt:lpstr>L’identité numérique selon le WEF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La facture numérique    </vt:lpstr>
      <vt:lpstr>L’identité numérique  des objets (DPP)    </vt:lpstr>
      <vt:lpstr>L’identité numérique … d’ici 2030   </vt:lpstr>
      <vt:lpstr>Présentation PowerPoint</vt:lpstr>
      <vt:lpstr>Présentation PowerPoint</vt:lpstr>
      <vt:lpstr>Présentation PowerPoint</vt:lpstr>
      <vt:lpstr>Présentation PowerPoint</vt:lpstr>
      <vt:lpstr>  Le Pass vert, les puces &amp; le digital</vt:lpstr>
      <vt:lpstr>Présentation PowerPoint</vt:lpstr>
      <vt:lpstr>Présentation PowerPoint</vt:lpstr>
      <vt:lpstr>Présentation PowerPoint</vt:lpstr>
      <vt:lpstr>Présentation PowerPoint</vt:lpstr>
      <vt:lpstr>Le Crédit Social mondial de l’ONU :   Le DPI</vt:lpstr>
      <vt:lpstr>Présentation PowerPoint</vt:lpstr>
      <vt:lpstr>Présentation PowerPoint</vt:lpstr>
      <vt:lpstr>Présentation PowerPoint</vt:lpstr>
      <vt:lpstr>Nathalie Yamb est bloquée en Suisse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Les billets seront toujours disponibles » Davos 2026</vt:lpstr>
      <vt:lpstr>Même la Suède fait marche arrière …</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WEF &amp; OMS</dc:title>
  <dc:creator>Microsoft Office User</dc:creator>
  <cp:lastModifiedBy>mac</cp:lastModifiedBy>
  <cp:revision>652</cp:revision>
  <dcterms:created xsi:type="dcterms:W3CDTF">2022-06-08T15:52:41Z</dcterms:created>
  <dcterms:modified xsi:type="dcterms:W3CDTF">2026-07-02T10:07:44Z</dcterms:modified>
</cp:coreProperties>
</file>